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2.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9"/>
  </p:notesMasterIdLst>
  <p:sldIdLst>
    <p:sldId id="356" r:id="rId2"/>
    <p:sldId id="427" r:id="rId3"/>
    <p:sldId id="532" r:id="rId4"/>
    <p:sldId id="440" r:id="rId5"/>
    <p:sldId id="306" r:id="rId6"/>
    <p:sldId id="458" r:id="rId7"/>
    <p:sldId id="462" r:id="rId8"/>
    <p:sldId id="503" r:id="rId9"/>
    <p:sldId id="504" r:id="rId10"/>
    <p:sldId id="514" r:id="rId11"/>
    <p:sldId id="515" r:id="rId12"/>
    <p:sldId id="464" r:id="rId13"/>
    <p:sldId id="322" r:id="rId14"/>
    <p:sldId id="327" r:id="rId15"/>
    <p:sldId id="328" r:id="rId16"/>
    <p:sldId id="518" r:id="rId17"/>
    <p:sldId id="505" r:id="rId18"/>
    <p:sldId id="507" r:id="rId19"/>
    <p:sldId id="508" r:id="rId20"/>
    <p:sldId id="329" r:id="rId21"/>
    <p:sldId id="331" r:id="rId22"/>
    <p:sldId id="333" r:id="rId23"/>
    <p:sldId id="374" r:id="rId24"/>
    <p:sldId id="372" r:id="rId25"/>
    <p:sldId id="521" r:id="rId26"/>
    <p:sldId id="526" r:id="rId27"/>
    <p:sldId id="530" r:id="rId28"/>
    <p:sldId id="541" r:id="rId29"/>
    <p:sldId id="383" r:id="rId30"/>
    <p:sldId id="384" r:id="rId31"/>
    <p:sldId id="381" r:id="rId32"/>
    <p:sldId id="542" r:id="rId33"/>
    <p:sldId id="382" r:id="rId34"/>
    <p:sldId id="595" r:id="rId35"/>
    <p:sldId id="596" r:id="rId36"/>
    <p:sldId id="597" r:id="rId37"/>
    <p:sldId id="534" r:id="rId38"/>
    <p:sldId id="533" r:id="rId39"/>
    <p:sldId id="580" r:id="rId40"/>
    <p:sldId id="581" r:id="rId41"/>
    <p:sldId id="535" r:id="rId42"/>
    <p:sldId id="572" r:id="rId43"/>
    <p:sldId id="573" r:id="rId44"/>
    <p:sldId id="544" r:id="rId45"/>
    <p:sldId id="566" r:id="rId46"/>
    <p:sldId id="545" r:id="rId47"/>
    <p:sldId id="567" r:id="rId48"/>
    <p:sldId id="568" r:id="rId49"/>
    <p:sldId id="546" r:id="rId50"/>
    <p:sldId id="569" r:id="rId51"/>
    <p:sldId id="547" r:id="rId52"/>
    <p:sldId id="570" r:id="rId53"/>
    <p:sldId id="571" r:id="rId54"/>
    <p:sldId id="548" r:id="rId55"/>
    <p:sldId id="600" r:id="rId56"/>
    <p:sldId id="550" r:id="rId57"/>
    <p:sldId id="549" r:id="rId58"/>
    <p:sldId id="601" r:id="rId59"/>
    <p:sldId id="602" r:id="rId60"/>
    <p:sldId id="599" r:id="rId61"/>
    <p:sldId id="598" r:id="rId62"/>
    <p:sldId id="551" r:id="rId63"/>
    <p:sldId id="552" r:id="rId64"/>
    <p:sldId id="553" r:id="rId65"/>
    <p:sldId id="554" r:id="rId66"/>
    <p:sldId id="563" r:id="rId67"/>
    <p:sldId id="564" r:id="rId68"/>
    <p:sldId id="557" r:id="rId69"/>
    <p:sldId id="558" r:id="rId70"/>
    <p:sldId id="559" r:id="rId71"/>
    <p:sldId id="560" r:id="rId72"/>
    <p:sldId id="561" r:id="rId73"/>
    <p:sldId id="562" r:id="rId74"/>
    <p:sldId id="565" r:id="rId75"/>
    <p:sldId id="257" r:id="rId76"/>
    <p:sldId id="593" r:id="rId77"/>
    <p:sldId id="594" r:id="rId78"/>
    <p:sldId id="256" r:id="rId79"/>
    <p:sldId id="574" r:id="rId80"/>
    <p:sldId id="575" r:id="rId81"/>
    <p:sldId id="576" r:id="rId82"/>
    <p:sldId id="577" r:id="rId83"/>
    <p:sldId id="578" r:id="rId84"/>
    <p:sldId id="579" r:id="rId85"/>
    <p:sldId id="543" r:id="rId86"/>
    <p:sldId id="258" r:id="rId87"/>
    <p:sldId id="259" r:id="rId88"/>
    <p:sldId id="260" r:id="rId89"/>
    <p:sldId id="261" r:id="rId90"/>
    <p:sldId id="262" r:id="rId91"/>
    <p:sldId id="263" r:id="rId92"/>
    <p:sldId id="264" r:id="rId93"/>
    <p:sldId id="265" r:id="rId94"/>
    <p:sldId id="266" r:id="rId95"/>
    <p:sldId id="267" r:id="rId96"/>
    <p:sldId id="268" r:id="rId97"/>
    <p:sldId id="269" r:id="rId98"/>
    <p:sldId id="270" r:id="rId99"/>
    <p:sldId id="271" r:id="rId100"/>
    <p:sldId id="272" r:id="rId101"/>
    <p:sldId id="273" r:id="rId102"/>
    <p:sldId id="274" r:id="rId103"/>
    <p:sldId id="275" r:id="rId104"/>
    <p:sldId id="276" r:id="rId105"/>
    <p:sldId id="277" r:id="rId106"/>
    <p:sldId id="278" r:id="rId107"/>
    <p:sldId id="279" r:id="rId108"/>
    <p:sldId id="280" r:id="rId109"/>
    <p:sldId id="281" r:id="rId110"/>
    <p:sldId id="282" r:id="rId111"/>
    <p:sldId id="283" r:id="rId112"/>
    <p:sldId id="284" r:id="rId113"/>
    <p:sldId id="285" r:id="rId114"/>
    <p:sldId id="286" r:id="rId115"/>
    <p:sldId id="287" r:id="rId116"/>
    <p:sldId id="288" r:id="rId117"/>
    <p:sldId id="289" r:id="rId118"/>
    <p:sldId id="290" r:id="rId119"/>
    <p:sldId id="291" r:id="rId120"/>
    <p:sldId id="292" r:id="rId121"/>
    <p:sldId id="293" r:id="rId122"/>
    <p:sldId id="294" r:id="rId123"/>
    <p:sldId id="295" r:id="rId124"/>
    <p:sldId id="296" r:id="rId125"/>
    <p:sldId id="297" r:id="rId126"/>
    <p:sldId id="298" r:id="rId127"/>
    <p:sldId id="299" r:id="rId128"/>
    <p:sldId id="300" r:id="rId129"/>
    <p:sldId id="301" r:id="rId130"/>
    <p:sldId id="302" r:id="rId131"/>
    <p:sldId id="303" r:id="rId132"/>
    <p:sldId id="430" r:id="rId133"/>
    <p:sldId id="431" r:id="rId134"/>
    <p:sldId id="432" r:id="rId135"/>
    <p:sldId id="433" r:id="rId136"/>
    <p:sldId id="429" r:id="rId137"/>
    <p:sldId id="436" r:id="rId138"/>
    <p:sldId id="435" r:id="rId139"/>
    <p:sldId id="434" r:id="rId140"/>
    <p:sldId id="437" r:id="rId141"/>
    <p:sldId id="304" r:id="rId142"/>
    <p:sldId id="582" r:id="rId143"/>
    <p:sldId id="583" r:id="rId144"/>
    <p:sldId id="584" r:id="rId145"/>
    <p:sldId id="585" r:id="rId146"/>
    <p:sldId id="586" r:id="rId147"/>
    <p:sldId id="587" r:id="rId148"/>
    <p:sldId id="588" r:id="rId149"/>
    <p:sldId id="589" r:id="rId150"/>
    <p:sldId id="590" r:id="rId151"/>
    <p:sldId id="591" r:id="rId152"/>
    <p:sldId id="592" r:id="rId153"/>
    <p:sldId id="537" r:id="rId154"/>
    <p:sldId id="538" r:id="rId155"/>
    <p:sldId id="357" r:id="rId156"/>
    <p:sldId id="539" r:id="rId157"/>
    <p:sldId id="540" r:id="rId1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26" autoAdjust="0"/>
    <p:restoredTop sz="78322" autoAdjust="0"/>
  </p:normalViewPr>
  <p:slideViewPr>
    <p:cSldViewPr snapToGrid="0">
      <p:cViewPr varScale="1">
        <p:scale>
          <a:sx n="57" d="100"/>
          <a:sy n="57" d="100"/>
        </p:scale>
        <p:origin x="1914" y="72"/>
      </p:cViewPr>
      <p:guideLst/>
    </p:cSldViewPr>
  </p:slideViewPr>
  <p:outlineViewPr>
    <p:cViewPr>
      <p:scale>
        <a:sx n="33" d="100"/>
        <a:sy n="33" d="100"/>
      </p:scale>
      <p:origin x="0" y="-53310"/>
    </p:cViewPr>
  </p:outlineViewPr>
  <p:notesTextViewPr>
    <p:cViewPr>
      <p:scale>
        <a:sx n="1" d="1"/>
        <a:sy n="1" d="1"/>
      </p:scale>
      <p:origin x="0" y="0"/>
    </p:cViewPr>
  </p:notesTextViewPr>
  <p:sorterViewPr>
    <p:cViewPr>
      <p:scale>
        <a:sx n="100" d="100"/>
        <a:sy n="100" d="100"/>
      </p:scale>
      <p:origin x="0" y="-2706"/>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notesMaster" Target="notesMasters/notes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presProps" Target="pres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80A9CE-25F4-40D5-A899-9E4294DF3954}" type="datetimeFigureOut">
              <a:rPr lang="zh-CN" altLang="en-US" smtClean="0"/>
              <a:t>2019/3/31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44789E-AB70-4D7D-A889-12BD07C5CFD6}" type="slidenum">
              <a:rPr lang="zh-CN" altLang="en-US" smtClean="0"/>
              <a:t>‹#›</a:t>
            </a:fld>
            <a:endParaRPr lang="zh-CN" altLang="en-US"/>
          </a:p>
        </p:txBody>
      </p:sp>
    </p:spTree>
    <p:extLst>
      <p:ext uri="{BB962C8B-B14F-4D97-AF65-F5344CB8AC3E}">
        <p14:creationId xmlns:p14="http://schemas.microsoft.com/office/powerpoint/2010/main" val="3649538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dirty="0" smtClean="0"/>
          </a:p>
        </p:txBody>
      </p:sp>
      <p:sp>
        <p:nvSpPr>
          <p:cNvPr id="1300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6E463ED5-2793-4BFB-BBCC-A93C5B6826F0}" type="slidenum">
              <a:rPr lang="zh-CN" altLang="en-US">
                <a:latin typeface="Times New Roman" panose="02020603050405020304" pitchFamily="18" charset="0"/>
              </a:rPr>
              <a:pPr eaLnBrk="1" hangingPunct="1"/>
              <a:t>6</a:t>
            </a:fld>
            <a:endParaRPr lang="en-US" altLang="zh-CN">
              <a:latin typeface="Times New Roman" panose="02020603050405020304" pitchFamily="18" charset="0"/>
            </a:endParaRPr>
          </a:p>
        </p:txBody>
      </p:sp>
    </p:spTree>
    <p:extLst>
      <p:ext uri="{BB962C8B-B14F-4D97-AF65-F5344CB8AC3E}">
        <p14:creationId xmlns:p14="http://schemas.microsoft.com/office/powerpoint/2010/main" val="30971229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命令式围绕算法逻辑</a:t>
            </a:r>
            <a:endParaRPr lang="en-US" altLang="zh-CN" smtClean="0"/>
          </a:p>
          <a:p>
            <a:pPr eaLnBrk="1" hangingPunct="1">
              <a:spcBef>
                <a:spcPct val="0"/>
              </a:spcBef>
            </a:pPr>
            <a:r>
              <a:rPr lang="zh-CN" altLang="en-US" smtClean="0"/>
              <a:t>面向对象以数据为中心</a:t>
            </a:r>
          </a:p>
          <a:p>
            <a:pPr eaLnBrk="1" hangingPunct="1">
              <a:spcBef>
                <a:spcPct val="0"/>
              </a:spcBef>
            </a:pPr>
            <a:endParaRPr lang="en-US" altLang="zh-CN" smtClean="0"/>
          </a:p>
          <a:p>
            <a:pPr eaLnBrk="1" hangingPunct="1">
              <a:spcBef>
                <a:spcPct val="0"/>
              </a:spcBef>
            </a:pPr>
            <a:r>
              <a:rPr lang="zh-CN" altLang="en-US" smtClean="0"/>
              <a:t>封装的基础是抽象，关注功能和作用，隐藏细节</a:t>
            </a:r>
          </a:p>
        </p:txBody>
      </p:sp>
      <p:sp>
        <p:nvSpPr>
          <p:cNvPr id="624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FDA9A010-96C0-4DCA-918D-E3C9BCB0E1F1}" type="slidenum">
              <a:rPr lang="zh-CN" altLang="en-US" sz="1200" smtClean="0"/>
              <a:pPr/>
              <a:t>55</a:t>
            </a:fld>
            <a:endParaRPr lang="zh-CN" altLang="en-US" sz="1200" smtClean="0"/>
          </a:p>
        </p:txBody>
      </p:sp>
    </p:spTree>
    <p:extLst>
      <p:ext uri="{BB962C8B-B14F-4D97-AF65-F5344CB8AC3E}">
        <p14:creationId xmlns:p14="http://schemas.microsoft.com/office/powerpoint/2010/main" val="25271339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665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E4E7B323-88E1-4C3E-BCBC-0CCB2078686D}" type="slidenum">
              <a:rPr lang="zh-CN" altLang="en-US" sz="1200" smtClean="0"/>
              <a:pPr/>
              <a:t>56</a:t>
            </a:fld>
            <a:endParaRPr lang="zh-CN" altLang="en-US" sz="1200" smtClean="0"/>
          </a:p>
        </p:txBody>
      </p:sp>
    </p:spTree>
    <p:extLst>
      <p:ext uri="{BB962C8B-B14F-4D97-AF65-F5344CB8AC3E}">
        <p14:creationId xmlns:p14="http://schemas.microsoft.com/office/powerpoint/2010/main" val="39470794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45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19919F16-E73F-4FBA-82D7-D80B78A4C199}" type="slidenum">
              <a:rPr lang="zh-CN" altLang="en-US" sz="1200" smtClean="0"/>
              <a:pPr/>
              <a:t>57</a:t>
            </a:fld>
            <a:endParaRPr lang="zh-CN" altLang="en-US" sz="1200" smtClean="0"/>
          </a:p>
        </p:txBody>
      </p:sp>
    </p:spTree>
    <p:extLst>
      <p:ext uri="{BB962C8B-B14F-4D97-AF65-F5344CB8AC3E}">
        <p14:creationId xmlns:p14="http://schemas.microsoft.com/office/powerpoint/2010/main" val="3480789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45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19919F16-E73F-4FBA-82D7-D80B78A4C199}" type="slidenum">
              <a:rPr lang="zh-CN" altLang="en-US" sz="1200" smtClean="0"/>
              <a:pPr/>
              <a:t>58</a:t>
            </a:fld>
            <a:endParaRPr lang="zh-CN" altLang="en-US" sz="1200" smtClean="0"/>
          </a:p>
        </p:txBody>
      </p:sp>
    </p:spTree>
    <p:extLst>
      <p:ext uri="{BB962C8B-B14F-4D97-AF65-F5344CB8AC3E}">
        <p14:creationId xmlns:p14="http://schemas.microsoft.com/office/powerpoint/2010/main" val="4006088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45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19919F16-E73F-4FBA-82D7-D80B78A4C199}" type="slidenum">
              <a:rPr lang="zh-CN" altLang="en-US" sz="1200" smtClean="0"/>
              <a:pPr/>
              <a:t>59</a:t>
            </a:fld>
            <a:endParaRPr lang="zh-CN" altLang="en-US" sz="1200" smtClean="0"/>
          </a:p>
        </p:txBody>
      </p:sp>
    </p:spTree>
    <p:extLst>
      <p:ext uri="{BB962C8B-B14F-4D97-AF65-F5344CB8AC3E}">
        <p14:creationId xmlns:p14="http://schemas.microsoft.com/office/powerpoint/2010/main" val="29657421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665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E4E7B323-88E1-4C3E-BCBC-0CCB2078686D}" type="slidenum">
              <a:rPr lang="zh-CN" altLang="en-US" sz="1200" smtClean="0"/>
              <a:pPr/>
              <a:t>60</a:t>
            </a:fld>
            <a:endParaRPr lang="zh-CN" altLang="en-US" sz="1200" smtClean="0"/>
          </a:p>
        </p:txBody>
      </p:sp>
    </p:spTree>
    <p:extLst>
      <p:ext uri="{BB962C8B-B14F-4D97-AF65-F5344CB8AC3E}">
        <p14:creationId xmlns:p14="http://schemas.microsoft.com/office/powerpoint/2010/main" val="29675944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665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E4E7B323-88E1-4C3E-BCBC-0CCB2078686D}" type="slidenum">
              <a:rPr lang="zh-CN" altLang="en-US" sz="1200" smtClean="0"/>
              <a:pPr/>
              <a:t>61</a:t>
            </a:fld>
            <a:endParaRPr lang="zh-CN" altLang="en-US" sz="1200" smtClean="0"/>
          </a:p>
        </p:txBody>
      </p:sp>
    </p:spTree>
    <p:extLst>
      <p:ext uri="{BB962C8B-B14F-4D97-AF65-F5344CB8AC3E}">
        <p14:creationId xmlns:p14="http://schemas.microsoft.com/office/powerpoint/2010/main" val="8044657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lstStyle/>
          <a:p>
            <a:pPr eaLnBrk="1" fontAlgn="auto" hangingPunct="1">
              <a:spcBef>
                <a:spcPts val="0"/>
              </a:spcBef>
              <a:spcAft>
                <a:spcPts val="0"/>
              </a:spcAft>
              <a:defRPr/>
            </a:pPr>
            <a:r>
              <a:rPr lang="zh-CN" altLang="zh-CN" kern="0" dirty="0" smtClean="0"/>
              <a:t>随后是</a:t>
            </a:r>
            <a:r>
              <a:rPr lang="en-US" altLang="zh-CN" b="1" kern="0" dirty="0" smtClean="0"/>
              <a:t> OO</a:t>
            </a:r>
            <a:r>
              <a:rPr lang="en-US" altLang="zh-CN" kern="0" dirty="0" smtClean="0"/>
              <a:t> </a:t>
            </a:r>
            <a:r>
              <a:rPr lang="zh-CN" altLang="zh-CN" kern="0" dirty="0" smtClean="0"/>
              <a:t>分析、</a:t>
            </a:r>
            <a:r>
              <a:rPr lang="en-US" altLang="zh-CN" b="1" kern="0" dirty="0" smtClean="0"/>
              <a:t>OO</a:t>
            </a:r>
            <a:r>
              <a:rPr lang="en-US" altLang="zh-CN" kern="0" dirty="0" smtClean="0"/>
              <a:t> </a:t>
            </a:r>
            <a:r>
              <a:rPr lang="zh-CN" altLang="zh-CN" kern="0" dirty="0" smtClean="0"/>
              <a:t>设计和基于</a:t>
            </a:r>
            <a:r>
              <a:rPr lang="en-US" altLang="zh-CN" b="1" kern="0" dirty="0" smtClean="0"/>
              <a:t> OO</a:t>
            </a:r>
            <a:r>
              <a:rPr lang="en-US" altLang="zh-CN" kern="0" dirty="0" smtClean="0"/>
              <a:t> </a:t>
            </a:r>
            <a:r>
              <a:rPr lang="zh-CN" altLang="zh-CN" kern="0" dirty="0" smtClean="0"/>
              <a:t>的软件开发等等</a:t>
            </a:r>
            <a:r>
              <a:rPr lang="zh-CN" altLang="en-US" dirty="0" smtClean="0"/>
              <a:t>：面向系统、产品，辅助工具</a:t>
            </a:r>
            <a:r>
              <a:rPr lang="en-US" altLang="zh-CN" dirty="0" smtClean="0"/>
              <a:t>——UML</a:t>
            </a:r>
          </a:p>
          <a:p>
            <a:pPr eaLnBrk="1" fontAlgn="auto" hangingPunct="1">
              <a:spcBef>
                <a:spcPts val="0"/>
              </a:spcBef>
              <a:spcAft>
                <a:spcPts val="0"/>
              </a:spcAft>
              <a:defRPr/>
            </a:pPr>
            <a:r>
              <a:rPr lang="zh-CN" altLang="en-US" kern="0" dirty="0" smtClean="0"/>
              <a:t>将</a:t>
            </a:r>
            <a:r>
              <a:rPr lang="en-US" altLang="zh-CN" kern="0" dirty="0" smtClean="0"/>
              <a:t>OO</a:t>
            </a:r>
            <a:r>
              <a:rPr lang="zh-CN" altLang="en-US" kern="0" dirty="0" smtClean="0"/>
              <a:t>看成是一种思想和方法，而不是简单的语言范型</a:t>
            </a:r>
            <a:endParaRPr lang="en-US" altLang="zh-CN" kern="0" dirty="0" smtClean="0"/>
          </a:p>
          <a:p>
            <a:pPr eaLnBrk="1" fontAlgn="auto" hangingPunct="1">
              <a:spcBef>
                <a:spcPts val="0"/>
              </a:spcBef>
              <a:spcAft>
                <a:spcPts val="0"/>
              </a:spcAft>
              <a:defRPr/>
            </a:pPr>
            <a:r>
              <a:rPr lang="zh-CN" altLang="en-US" kern="0" dirty="0" smtClean="0"/>
              <a:t>面向对象过时了吗？</a:t>
            </a:r>
            <a:endParaRPr lang="en-US" altLang="zh-CN" dirty="0" smtClean="0"/>
          </a:p>
        </p:txBody>
      </p:sp>
      <p:sp>
        <p:nvSpPr>
          <p:cNvPr id="686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32F359FA-B718-451E-A4C8-19D9CE7179FC}" type="slidenum">
              <a:rPr lang="zh-CN" altLang="en-US" sz="1200" smtClean="0"/>
              <a:pPr/>
              <a:t>62</a:t>
            </a:fld>
            <a:endParaRPr lang="zh-CN" altLang="en-US" sz="1200" smtClean="0"/>
          </a:p>
        </p:txBody>
      </p:sp>
    </p:spTree>
    <p:extLst>
      <p:ext uri="{BB962C8B-B14F-4D97-AF65-F5344CB8AC3E}">
        <p14:creationId xmlns:p14="http://schemas.microsoft.com/office/powerpoint/2010/main" val="15084946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 在软件开发领域里提高生产率最好途径是软件复用。具有封装和访问控制的抽象数据类型显然是软件复用的候选者。</a:t>
            </a:r>
            <a:endParaRPr lang="en-US" altLang="zh-CN" dirty="0" smtClean="0"/>
          </a:p>
          <a:p>
            <a:pPr eaLnBrk="1" hangingPunct="1">
              <a:spcBef>
                <a:spcPct val="0"/>
              </a:spcBef>
            </a:pPr>
            <a:r>
              <a:rPr lang="zh-CN" altLang="en-US" dirty="0" smtClean="0"/>
              <a:t>  不过，抽象数据类型的复用存在一个问题：几乎所有的情形下，现有类型的特征和功能都不能完全适用于新的类型。旧的类型至少需要一些细微的修改，但这种修改工作可能有困难，因为这要求修改人员了解全部或部分已有的代码。这违背封装的基本思路。</a:t>
            </a:r>
            <a:endParaRPr lang="en-US" altLang="zh-CN" dirty="0" smtClean="0"/>
          </a:p>
          <a:p>
            <a:pPr eaLnBrk="1" hangingPunct="1">
              <a:spcBef>
                <a:spcPct val="0"/>
              </a:spcBef>
            </a:pPr>
            <a:r>
              <a:rPr lang="en-US" altLang="zh-CN" dirty="0" smtClean="0"/>
              <a:t>  </a:t>
            </a:r>
            <a:r>
              <a:rPr lang="zh-CN" altLang="en-US" dirty="0" smtClean="0"/>
              <a:t>第二个问题是：所有数据类型的定义都是独立的，</a:t>
            </a:r>
            <a:r>
              <a:rPr lang="zh-CN" altLang="en-US" b="1" dirty="0" smtClean="0"/>
              <a:t>并都在同一个层次上</a:t>
            </a:r>
            <a:r>
              <a:rPr lang="zh-CN" altLang="en-US" dirty="0" smtClean="0"/>
              <a:t>。对于要用程序来解决的问题，这种设计常常无法构造出适合问题空间的程序。在许多情况下，原始问题具有多种彼此相关的对象，如兄弟关系（彼此相似），父子关系（上下代关系） </a:t>
            </a:r>
            <a:endParaRPr lang="en-US" altLang="zh-CN" dirty="0" smtClean="0"/>
          </a:p>
          <a:p>
            <a:pPr eaLnBrk="1" hangingPunct="1">
              <a:spcBef>
                <a:spcPct val="0"/>
              </a:spcBef>
            </a:pPr>
            <a:r>
              <a:rPr lang="en-US" altLang="zh-CN" dirty="0" smtClean="0"/>
              <a:t>  </a:t>
            </a:r>
            <a:r>
              <a:rPr lang="zh-CN" altLang="en-US" dirty="0" smtClean="0"/>
              <a:t>继承提供了一种解决方案，即解决了抽象数据类型复用引入的程序修改问题，也解决了程序组织问题。如果新的抽象数据类型能继承已有类型的数据和功能，而且还允许修改一些实体，那么复用就会极为便利，不再需要改变被复用的抽象数据类型。</a:t>
            </a:r>
            <a:endParaRPr lang="en-US" altLang="zh-CN" dirty="0" smtClean="0"/>
          </a:p>
          <a:p>
            <a:pPr eaLnBrk="1" hangingPunct="1">
              <a:spcBef>
                <a:spcPct val="0"/>
              </a:spcBef>
            </a:pPr>
            <a:r>
              <a:rPr lang="en-US" altLang="zh-CN" dirty="0" smtClean="0"/>
              <a:t>  </a:t>
            </a:r>
            <a:r>
              <a:rPr lang="zh-CN" altLang="en-US" dirty="0" smtClean="0"/>
              <a:t>而且继承提供了一种框架，用来定义相关类的层次关系，并反映问题空间中这些类的上下代关系。</a:t>
            </a:r>
            <a:endParaRPr lang="en-US" altLang="zh-CN" dirty="0" smtClean="0"/>
          </a:p>
          <a:p>
            <a:pPr eaLnBrk="1" hangingPunct="1">
              <a:spcBef>
                <a:spcPct val="0"/>
              </a:spcBef>
            </a:pPr>
            <a:r>
              <a:rPr lang="en-US" altLang="zh-CN" dirty="0" smtClean="0"/>
              <a:t>  </a:t>
            </a:r>
            <a:endParaRPr lang="zh-CN" altLang="en-US" dirty="0" smtClean="0"/>
          </a:p>
        </p:txBody>
      </p:sp>
      <p:sp>
        <p:nvSpPr>
          <p:cNvPr id="706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B27E701F-9948-4999-AF46-6A6B55BCEB08}" type="slidenum">
              <a:rPr lang="zh-CN" altLang="en-US" sz="1200" smtClean="0"/>
              <a:pPr/>
              <a:t>63</a:t>
            </a:fld>
            <a:endParaRPr lang="zh-CN" altLang="en-US" sz="1200" smtClean="0"/>
          </a:p>
        </p:txBody>
      </p:sp>
    </p:spTree>
    <p:extLst>
      <p:ext uri="{BB962C8B-B14F-4D97-AF65-F5344CB8AC3E}">
        <p14:creationId xmlns:p14="http://schemas.microsoft.com/office/powerpoint/2010/main" val="445255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normAutofit fontScale="85000" lnSpcReduction="10000"/>
          </a:bodyPr>
          <a:lstStyle/>
          <a:p>
            <a:pPr marL="0" lvl="1" eaLnBrk="1" fontAlgn="auto" hangingPunct="1">
              <a:spcBef>
                <a:spcPts val="0"/>
              </a:spcBef>
              <a:spcAft>
                <a:spcPts val="0"/>
              </a:spcAft>
              <a:defRPr/>
            </a:pPr>
            <a:r>
              <a:rPr lang="zh-CN" altLang="en-US" dirty="0" smtClean="0"/>
              <a:t> 通过对另外一个类的继承来定义的类，称为</a:t>
            </a:r>
            <a:r>
              <a:rPr lang="zh-CN" altLang="en-US" b="1" dirty="0" smtClean="0"/>
              <a:t>派生类</a:t>
            </a:r>
            <a:r>
              <a:rPr lang="zh-CN" altLang="en-US" dirty="0" smtClean="0"/>
              <a:t>或子类。派生新类的类称为</a:t>
            </a:r>
            <a:r>
              <a:rPr lang="zh-CN" altLang="en-US" b="1" dirty="0" smtClean="0"/>
              <a:t>父类</a:t>
            </a:r>
            <a:r>
              <a:rPr lang="zh-CN" altLang="en-US" dirty="0" smtClean="0"/>
              <a:t>或超类。</a:t>
            </a:r>
            <a:endParaRPr lang="en-US" altLang="zh-CN" dirty="0" smtClean="0"/>
          </a:p>
          <a:p>
            <a:pPr marL="0" lvl="1" eaLnBrk="1" fontAlgn="auto" hangingPunct="1">
              <a:spcBef>
                <a:spcPts val="0"/>
              </a:spcBef>
              <a:spcAft>
                <a:spcPts val="0"/>
              </a:spcAft>
              <a:defRPr/>
            </a:pPr>
            <a:r>
              <a:rPr lang="en-US" altLang="zh-CN" dirty="0" smtClean="0"/>
              <a:t> </a:t>
            </a:r>
            <a:r>
              <a:rPr lang="zh-CN" altLang="en-US" dirty="0" smtClean="0"/>
              <a:t>定义类对象的操作的子程序称为</a:t>
            </a:r>
            <a:r>
              <a:rPr lang="zh-CN" altLang="en-US" b="1" dirty="0" smtClean="0"/>
              <a:t>方法</a:t>
            </a:r>
            <a:r>
              <a:rPr lang="zh-CN" altLang="en-US" dirty="0" smtClean="0"/>
              <a:t>。对方法的调用通常称为</a:t>
            </a:r>
            <a:r>
              <a:rPr lang="zh-CN" altLang="en-US" b="1" dirty="0" smtClean="0"/>
              <a:t>消息</a:t>
            </a:r>
            <a:r>
              <a:rPr lang="zh-CN" altLang="en-US" dirty="0" smtClean="0"/>
              <a:t>。</a:t>
            </a:r>
            <a:endParaRPr lang="en-US" altLang="zh-CN" dirty="0" smtClean="0"/>
          </a:p>
          <a:p>
            <a:pPr marL="0" lvl="1" eaLnBrk="1" fontAlgn="auto" hangingPunct="1">
              <a:spcBef>
                <a:spcPts val="0"/>
              </a:spcBef>
              <a:spcAft>
                <a:spcPts val="0"/>
              </a:spcAft>
              <a:defRPr/>
            </a:pPr>
            <a:r>
              <a:rPr lang="zh-CN" altLang="en-US" dirty="0" smtClean="0"/>
              <a:t> </a:t>
            </a:r>
            <a:r>
              <a:rPr lang="zh-CN" altLang="en-US" b="1" dirty="0" smtClean="0"/>
              <a:t>消息协议</a:t>
            </a:r>
            <a:r>
              <a:rPr lang="en-US" altLang="zh-CN" b="1" dirty="0" smtClean="0"/>
              <a:t>/</a:t>
            </a:r>
            <a:r>
              <a:rPr lang="zh-CN" altLang="en-US" b="1" dirty="0" smtClean="0"/>
              <a:t>消息接口</a:t>
            </a:r>
            <a:r>
              <a:rPr lang="zh-CN" altLang="en-US" dirty="0" smtClean="0"/>
              <a:t>：对象方法的完整集合</a:t>
            </a:r>
            <a:endParaRPr lang="en-US" altLang="zh-CN" dirty="0" smtClean="0"/>
          </a:p>
          <a:p>
            <a:pPr marL="0" lvl="1" eaLnBrk="1" fontAlgn="auto" hangingPunct="1">
              <a:spcBef>
                <a:spcPts val="0"/>
              </a:spcBef>
              <a:spcAft>
                <a:spcPts val="0"/>
              </a:spcAft>
              <a:defRPr/>
            </a:pPr>
            <a:r>
              <a:rPr lang="en-US" altLang="zh-CN" dirty="0" smtClean="0"/>
              <a:t> </a:t>
            </a:r>
            <a:r>
              <a:rPr lang="zh-CN" altLang="en-US" dirty="0" smtClean="0"/>
              <a:t>面向对象的程序中的计算，是通过从一个对象向另外一个对象发送消息来说明的。</a:t>
            </a:r>
            <a:endParaRPr lang="en-US" altLang="zh-CN" dirty="0" smtClean="0"/>
          </a:p>
          <a:p>
            <a:pPr marL="0" lvl="1" eaLnBrk="1" fontAlgn="auto" hangingPunct="1">
              <a:spcBef>
                <a:spcPts val="0"/>
              </a:spcBef>
              <a:spcAft>
                <a:spcPts val="0"/>
              </a:spcAft>
              <a:defRPr/>
            </a:pPr>
            <a:r>
              <a:rPr lang="en-US" altLang="zh-CN" dirty="0" smtClean="0"/>
              <a:t> </a:t>
            </a:r>
            <a:r>
              <a:rPr lang="zh-CN" altLang="en-US" dirty="0" smtClean="0"/>
              <a:t>传递消息其实不同于调用子程序。子程序一般会处理数据，而数据要么由其调用者传递为参数，要么进行非局部访问或全局访问。</a:t>
            </a:r>
            <a:r>
              <a:rPr lang="zh-CN" altLang="en-US" dirty="0" smtClean="0">
                <a:solidFill>
                  <a:srgbClr val="FF0000"/>
                </a:solidFill>
              </a:rPr>
              <a:t>发送给对象的消息就是执行对象中某个方法的请求</a:t>
            </a:r>
            <a:r>
              <a:rPr lang="zh-CN" altLang="en-US" dirty="0" smtClean="0"/>
              <a:t>。</a:t>
            </a:r>
            <a:endParaRPr lang="en-US" altLang="zh-CN" dirty="0" smtClean="0"/>
          </a:p>
          <a:p>
            <a:pPr marL="0" lvl="1" eaLnBrk="1" fontAlgn="auto" hangingPunct="1">
              <a:spcBef>
                <a:spcPts val="0"/>
              </a:spcBef>
              <a:spcAft>
                <a:spcPts val="0"/>
              </a:spcAft>
              <a:defRPr/>
            </a:pPr>
            <a:r>
              <a:rPr lang="zh-CN" altLang="en-US" dirty="0" smtClean="0"/>
              <a:t> </a:t>
            </a:r>
            <a:r>
              <a:rPr lang="zh-CN" altLang="en-US" b="1" dirty="0" smtClean="0"/>
              <a:t>新方法覆盖了被继承的方法</a:t>
            </a:r>
            <a:r>
              <a:rPr lang="zh-CN" altLang="en-US" dirty="0" smtClean="0"/>
              <a:t>，所以被继承的方法称为被覆盖的方法，新方法成为覆盖方法。覆盖方法要在子类上提供类似于父类的操作，但该操作时为子类的对象自定义过的。</a:t>
            </a:r>
            <a:endParaRPr lang="en-US" altLang="zh-CN" dirty="0" smtClean="0"/>
          </a:p>
          <a:p>
            <a:pPr marL="0" lvl="1" eaLnBrk="1" fontAlgn="auto" hangingPunct="1">
              <a:spcBef>
                <a:spcPts val="0"/>
              </a:spcBef>
              <a:spcAft>
                <a:spcPts val="0"/>
              </a:spcAft>
              <a:defRPr/>
            </a:pPr>
            <a:r>
              <a:rPr lang="en-US" altLang="zh-CN" dirty="0" smtClean="0"/>
              <a:t> </a:t>
            </a:r>
            <a:r>
              <a:rPr lang="zh-CN" altLang="en-US" dirty="0" smtClean="0"/>
              <a:t>如果一个新类是个子类，它的父类只有一个，则称这个派生过程为单继承；如果一个类具有多个父类，这个派生过程就成为多继承。</a:t>
            </a:r>
            <a:endParaRPr lang="en-US" altLang="zh-CN" dirty="0" smtClean="0"/>
          </a:p>
          <a:p>
            <a:pPr marL="0" lvl="1" eaLnBrk="1" fontAlgn="auto" hangingPunct="1">
              <a:spcBef>
                <a:spcPts val="0"/>
              </a:spcBef>
              <a:spcAft>
                <a:spcPts val="0"/>
              </a:spcAft>
              <a:defRPr/>
            </a:pPr>
            <a:r>
              <a:rPr lang="en-US" altLang="zh-CN" dirty="0" smtClean="0"/>
              <a:t>  </a:t>
            </a:r>
            <a:r>
              <a:rPr lang="zh-CN" altLang="en-US" dirty="0" smtClean="0"/>
              <a:t>作为增加复用可能性的一种手段，继承的不足之处是：在继承层次结构中的各个类之间形成了相互依赖。这种结果正好与抽象数据类型的优点相反，抽象数据类型强调类型之间是相互对立的。 </a:t>
            </a:r>
            <a:endParaRPr lang="en-US" altLang="zh-CN" dirty="0" smtClean="0"/>
          </a:p>
          <a:p>
            <a:pPr marL="0" lvl="1" eaLnBrk="1" fontAlgn="auto" hangingPunct="1">
              <a:spcBef>
                <a:spcPts val="0"/>
              </a:spcBef>
              <a:spcAft>
                <a:spcPts val="0"/>
              </a:spcAft>
              <a:defRPr/>
            </a:pPr>
            <a:r>
              <a:rPr lang="zh-CN" altLang="en-US" b="1" dirty="0" smtClean="0"/>
              <a:t>多态引用</a:t>
            </a:r>
            <a:r>
              <a:rPr lang="zh-CN" altLang="en-US" dirty="0" smtClean="0"/>
              <a:t>：与旧方法有相同名字和相同协议的新方法应用。都是</a:t>
            </a:r>
            <a:r>
              <a:rPr lang="en-US" altLang="zh-CN" dirty="0" smtClean="0"/>
              <a:t>draw</a:t>
            </a:r>
            <a:r>
              <a:rPr lang="zh-CN" altLang="en-US" dirty="0" smtClean="0"/>
              <a:t>，</a:t>
            </a:r>
            <a:r>
              <a:rPr lang="en-US" altLang="zh-CN" dirty="0" smtClean="0"/>
              <a:t>draw</a:t>
            </a:r>
            <a:r>
              <a:rPr lang="zh-CN" altLang="en-US" dirty="0" smtClean="0"/>
              <a:t>圆形还是</a:t>
            </a:r>
            <a:r>
              <a:rPr lang="en-US" altLang="zh-CN" dirty="0" smtClean="0"/>
              <a:t>draw</a:t>
            </a:r>
            <a:r>
              <a:rPr lang="zh-CN" altLang="en-US" dirty="0" smtClean="0"/>
              <a:t>方形，所采用的方法是根据类里的变量来决定的。如果两个类中定义的</a:t>
            </a:r>
            <a:r>
              <a:rPr lang="en-US" altLang="zh-CN" dirty="0" smtClean="0"/>
              <a:t>draw</a:t>
            </a:r>
            <a:r>
              <a:rPr lang="zh-CN" altLang="en-US" dirty="0" smtClean="0"/>
              <a:t>方法通过多态的引用来调用，运行时系统就必须在程序执行时决定应调用哪个方法。</a:t>
            </a:r>
            <a:endParaRPr lang="en-US" altLang="zh-CN" dirty="0" smtClean="0"/>
          </a:p>
          <a:p>
            <a:pPr marL="0" lvl="1" eaLnBrk="1" fontAlgn="auto" hangingPunct="1">
              <a:spcBef>
                <a:spcPts val="0"/>
              </a:spcBef>
              <a:spcAft>
                <a:spcPts val="0"/>
              </a:spcAft>
              <a:defRPr/>
            </a:pPr>
            <a:r>
              <a:rPr lang="en-US" altLang="zh-CN" dirty="0" smtClean="0"/>
              <a:t>  </a:t>
            </a:r>
            <a:r>
              <a:rPr lang="zh-CN" altLang="en-US" dirty="0" smtClean="0"/>
              <a:t>多态是任何静态类型化的</a:t>
            </a:r>
            <a:r>
              <a:rPr lang="en-US" altLang="zh-CN" dirty="0" smtClean="0"/>
              <a:t>OO</a:t>
            </a:r>
            <a:r>
              <a:rPr lang="zh-CN" altLang="en-US" dirty="0" smtClean="0"/>
              <a:t>语言中的一个自然部分。在某种意义上，多态性使静态类型化的语言变得有点动态类型化，因为从方法调用到对应方法的一些绑定是动态的，多态性变量的类型其实是动态的。</a:t>
            </a:r>
            <a:endParaRPr lang="en-US" altLang="zh-CN" dirty="0" smtClean="0"/>
          </a:p>
          <a:p>
            <a:pPr marL="0" lvl="1" eaLnBrk="1" fontAlgn="auto" hangingPunct="1">
              <a:spcBef>
                <a:spcPts val="0"/>
              </a:spcBef>
              <a:spcAft>
                <a:spcPts val="0"/>
              </a:spcAft>
              <a:defRPr/>
            </a:pPr>
            <a:r>
              <a:rPr lang="zh-CN" altLang="en-US" b="1" dirty="0" smtClean="0"/>
              <a:t>动态束定：</a:t>
            </a:r>
            <a:r>
              <a:rPr lang="zh-CN" altLang="en-US" dirty="0" smtClean="0"/>
              <a:t>在某些情况下，继承层次结构的这种设计会产生一个或多个类，它们在层次结构中所处的位置太高，将这些实例化不会有什么意义。空有其名，没有其体，这种方法常常称为抽象方法，或叫虚方法。这种类通常不能实例化。要想实例化，都必须提供所有继承来的抽象方法的实现体。</a:t>
            </a:r>
            <a:endParaRPr lang="en-US" altLang="zh-CN" dirty="0" smtClean="0"/>
          </a:p>
          <a:p>
            <a:pPr marL="0" lvl="1" eaLnBrk="1" fontAlgn="auto" hangingPunct="1">
              <a:spcBef>
                <a:spcPts val="0"/>
              </a:spcBef>
              <a:spcAft>
                <a:spcPts val="0"/>
              </a:spcAft>
              <a:defRPr/>
            </a:pPr>
            <a:r>
              <a:rPr lang="en-US" altLang="zh-CN" dirty="0" smtClean="0"/>
              <a:t> </a:t>
            </a:r>
            <a:r>
              <a:rPr lang="zh-CN" altLang="en-US" dirty="0" smtClean="0"/>
              <a:t>静态束定的速度快是个优势。</a:t>
            </a:r>
            <a:endParaRPr lang="en-US" altLang="zh-CN" dirty="0" smtClean="0"/>
          </a:p>
          <a:p>
            <a:pPr marL="0" lvl="1" eaLnBrk="1" fontAlgn="auto" hangingPunct="1">
              <a:spcBef>
                <a:spcPts val="0"/>
              </a:spcBef>
              <a:spcAft>
                <a:spcPts val="0"/>
              </a:spcAft>
              <a:defRPr/>
            </a:pPr>
            <a:endParaRPr lang="en-US" altLang="zh-CN" dirty="0" smtClean="0"/>
          </a:p>
          <a:p>
            <a:pPr eaLnBrk="1" fontAlgn="auto" hangingPunct="1">
              <a:spcBef>
                <a:spcPts val="0"/>
              </a:spcBef>
              <a:spcAft>
                <a:spcPts val="0"/>
              </a:spcAft>
              <a:defRPr/>
            </a:pPr>
            <a:endParaRPr lang="zh-CN" altLang="en-US" dirty="0"/>
          </a:p>
        </p:txBody>
      </p:sp>
      <p:sp>
        <p:nvSpPr>
          <p:cNvPr id="727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2A66DAFD-B650-4A73-8C11-6F892379F241}" type="slidenum">
              <a:rPr lang="zh-CN" altLang="en-US" sz="1200" smtClean="0"/>
              <a:pPr/>
              <a:t>64</a:t>
            </a:fld>
            <a:endParaRPr lang="zh-CN" altLang="en-US" sz="1200" smtClean="0"/>
          </a:p>
        </p:txBody>
      </p:sp>
    </p:spTree>
    <p:extLst>
      <p:ext uri="{BB962C8B-B14F-4D97-AF65-F5344CB8AC3E}">
        <p14:creationId xmlns:p14="http://schemas.microsoft.com/office/powerpoint/2010/main" val="4209821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bwMode="auto">
          <a:xfrm>
            <a:off x="1139825" y="684213"/>
            <a:ext cx="4573588"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Rectangle 3"/>
          <p:cNvSpPr>
            <a:spLocks noGrp="1" noChangeArrowheads="1"/>
          </p:cNvSpPr>
          <p:nvPr>
            <p:ph type="body" idx="1"/>
          </p:nvPr>
        </p:nvSpPr>
        <p:spPr bwMode="auto">
          <a:xfrm>
            <a:off x="912813" y="4341813"/>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2914252252"/>
      </p:ext>
    </p:extLst>
  </p:cSld>
  <p:clrMapOvr>
    <a:overrideClrMapping bg1="lt1" tx1="dk1" bg2="lt2" tx2="dk2" accent1="accent1" accent2="accent2" accent3="accent3" accent4="accent4" accent5="accent5" accent6="accent6" hlink="hlink" folHlink="folHlink"/>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 多继承问题：首先一个类有两个不相关的父类，两个父类所定义的名字都不在对方的定义中，这种情况没什么问题。如果两个父类中有相同名字的方法或属性，在子类中覆盖时，会导致比较严重的二义性问题。</a:t>
            </a:r>
            <a:endParaRPr lang="en-US" altLang="zh-CN" smtClean="0"/>
          </a:p>
          <a:p>
            <a:pPr eaLnBrk="1" hangingPunct="1">
              <a:spcBef>
                <a:spcPct val="0"/>
              </a:spcBef>
            </a:pPr>
            <a:r>
              <a:rPr lang="en-US" altLang="zh-CN" smtClean="0"/>
              <a:t> </a:t>
            </a:r>
            <a:r>
              <a:rPr lang="zh-CN" altLang="en-US" smtClean="0"/>
              <a:t>共享继承：</a:t>
            </a:r>
            <a:r>
              <a:rPr lang="en-US" altLang="zh-CN" smtClean="0"/>
              <a:t>A</a:t>
            </a:r>
            <a:r>
              <a:rPr lang="zh-CN" altLang="en-US" smtClean="0"/>
              <a:t>和</a:t>
            </a:r>
            <a:r>
              <a:rPr lang="en-US" altLang="zh-CN" smtClean="0"/>
              <a:t>B</a:t>
            </a:r>
            <a:r>
              <a:rPr lang="zh-CN" altLang="en-US" smtClean="0"/>
              <a:t>派生于</a:t>
            </a:r>
            <a:r>
              <a:rPr lang="en-US" altLang="zh-CN" smtClean="0"/>
              <a:t>Z</a:t>
            </a:r>
            <a:r>
              <a:rPr lang="zh-CN" altLang="en-US" smtClean="0"/>
              <a:t>，且</a:t>
            </a:r>
            <a:r>
              <a:rPr lang="en-US" altLang="zh-CN" smtClean="0"/>
              <a:t>A</a:t>
            </a:r>
            <a:r>
              <a:rPr lang="zh-CN" altLang="en-US" smtClean="0"/>
              <a:t>和</a:t>
            </a:r>
            <a:r>
              <a:rPr lang="en-US" altLang="zh-CN" smtClean="0"/>
              <a:t>B</a:t>
            </a:r>
            <a:r>
              <a:rPr lang="zh-CN" altLang="en-US" smtClean="0"/>
              <a:t>是</a:t>
            </a:r>
            <a:r>
              <a:rPr lang="en-US" altLang="zh-CN" smtClean="0"/>
              <a:t>C</a:t>
            </a:r>
            <a:r>
              <a:rPr lang="zh-CN" altLang="en-US" smtClean="0"/>
              <a:t>的父类。此时</a:t>
            </a:r>
            <a:r>
              <a:rPr lang="en-US" altLang="zh-CN" smtClean="0"/>
              <a:t>A</a:t>
            </a:r>
            <a:r>
              <a:rPr lang="zh-CN" altLang="en-US" smtClean="0"/>
              <a:t>和</a:t>
            </a:r>
            <a:r>
              <a:rPr lang="en-US" altLang="zh-CN" smtClean="0"/>
              <a:t>B</a:t>
            </a:r>
            <a:r>
              <a:rPr lang="zh-CN" altLang="en-US" smtClean="0"/>
              <a:t>都应该包含</a:t>
            </a:r>
            <a:r>
              <a:rPr lang="en-US" altLang="zh-CN" smtClean="0"/>
              <a:t>Z</a:t>
            </a:r>
            <a:r>
              <a:rPr lang="zh-CN" altLang="en-US" smtClean="0"/>
              <a:t>的可继承变量，假设</a:t>
            </a:r>
            <a:r>
              <a:rPr lang="en-US" altLang="zh-CN" smtClean="0"/>
              <a:t>Z</a:t>
            </a:r>
            <a:r>
              <a:rPr lang="zh-CN" altLang="en-US" smtClean="0"/>
              <a:t>有一个可继承变量</a:t>
            </a:r>
            <a:r>
              <a:rPr lang="en-US" altLang="zh-CN" smtClean="0"/>
              <a:t>sum</a:t>
            </a:r>
            <a:r>
              <a:rPr lang="zh-CN" altLang="en-US" smtClean="0"/>
              <a:t>，那么</a:t>
            </a:r>
            <a:r>
              <a:rPr lang="en-US" altLang="zh-CN" smtClean="0"/>
              <a:t>C</a:t>
            </a:r>
            <a:r>
              <a:rPr lang="zh-CN" altLang="en-US" smtClean="0"/>
              <a:t>是继承</a:t>
            </a:r>
            <a:r>
              <a:rPr lang="en-US" altLang="zh-CN" smtClean="0"/>
              <a:t>A</a:t>
            </a:r>
            <a:r>
              <a:rPr lang="zh-CN" altLang="en-US" smtClean="0"/>
              <a:t>还是</a:t>
            </a:r>
            <a:r>
              <a:rPr lang="en-US" altLang="zh-CN" smtClean="0"/>
              <a:t>B</a:t>
            </a:r>
            <a:r>
              <a:rPr lang="zh-CN" altLang="en-US" smtClean="0"/>
              <a:t>的</a:t>
            </a:r>
            <a:r>
              <a:rPr lang="en-US" altLang="zh-CN" smtClean="0"/>
              <a:t>sum</a:t>
            </a:r>
            <a:endParaRPr lang="zh-CN" altLang="en-US" smtClean="0"/>
          </a:p>
        </p:txBody>
      </p:sp>
      <p:sp>
        <p:nvSpPr>
          <p:cNvPr id="747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C9CB97A2-C542-40E1-9D86-F2ABC723B44F}" type="slidenum">
              <a:rPr lang="zh-CN" altLang="en-US" sz="1200" smtClean="0"/>
              <a:pPr/>
              <a:t>65</a:t>
            </a:fld>
            <a:endParaRPr lang="zh-CN" altLang="en-US" sz="1200" smtClean="0"/>
          </a:p>
        </p:txBody>
      </p:sp>
    </p:spTree>
    <p:extLst>
      <p:ext uri="{BB962C8B-B14F-4D97-AF65-F5344CB8AC3E}">
        <p14:creationId xmlns:p14="http://schemas.microsoft.com/office/powerpoint/2010/main" val="41977322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smtClean="0"/>
          </a:p>
        </p:txBody>
      </p:sp>
      <p:sp>
        <p:nvSpPr>
          <p:cNvPr id="809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AE705B48-0A6D-48DB-80B7-20DD0044AF29}" type="slidenum">
              <a:rPr lang="zh-CN" altLang="en-US" sz="1200" smtClean="0"/>
              <a:pPr/>
              <a:t>69</a:t>
            </a:fld>
            <a:endParaRPr lang="zh-CN" altLang="en-US" sz="1200" smtClean="0"/>
          </a:p>
        </p:txBody>
      </p:sp>
    </p:spTree>
    <p:extLst>
      <p:ext uri="{BB962C8B-B14F-4D97-AF65-F5344CB8AC3E}">
        <p14:creationId xmlns:p14="http://schemas.microsoft.com/office/powerpoint/2010/main" val="3926022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98F373-C15F-4410-A10C-B97ADC8AE952}" type="slidenum">
              <a:rPr lang="en-US" altLang="zh-CN"/>
              <a:pPr/>
              <a:t>79</a:t>
            </a:fld>
            <a:endParaRPr lang="en-US" altLang="zh-CN"/>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567441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3F8DC3-99E2-4C40-9D0B-7ACA877383EB}" type="slidenum">
              <a:rPr lang="en-US" altLang="zh-CN"/>
              <a:pPr/>
              <a:t>81</a:t>
            </a:fld>
            <a:endParaRPr lang="en-US" altLang="zh-CN"/>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8062304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D44789E-AB70-4D7D-A889-12BD07C5CFD6}" type="slidenum">
              <a:rPr lang="zh-CN" altLang="en-US" smtClean="0"/>
              <a:t>99</a:t>
            </a:fld>
            <a:endParaRPr lang="zh-CN" altLang="en-US"/>
          </a:p>
        </p:txBody>
      </p:sp>
    </p:spTree>
    <p:extLst>
      <p:ext uri="{BB962C8B-B14F-4D97-AF65-F5344CB8AC3E}">
        <p14:creationId xmlns:p14="http://schemas.microsoft.com/office/powerpoint/2010/main" val="3078912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dirty="0" smtClean="0"/>
          </a:p>
        </p:txBody>
      </p:sp>
      <p:sp>
        <p:nvSpPr>
          <p:cNvPr id="1310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192A907A-10F9-44B5-A49B-FF555BAFAE7D}" type="slidenum">
              <a:rPr lang="zh-CN" altLang="en-US">
                <a:latin typeface="Times New Roman" panose="02020603050405020304" pitchFamily="18" charset="0"/>
              </a:rPr>
              <a:pPr eaLnBrk="1" hangingPunct="1"/>
              <a:t>11</a:t>
            </a:fld>
            <a:endParaRPr lang="en-US" altLang="zh-CN">
              <a:latin typeface="Times New Roman" panose="02020603050405020304" pitchFamily="18" charset="0"/>
            </a:endParaRPr>
          </a:p>
        </p:txBody>
      </p:sp>
    </p:spTree>
    <p:extLst>
      <p:ext uri="{BB962C8B-B14F-4D97-AF65-F5344CB8AC3E}">
        <p14:creationId xmlns:p14="http://schemas.microsoft.com/office/powerpoint/2010/main" val="2010492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zh-CN" smtClean="0"/>
          </a:p>
        </p:txBody>
      </p:sp>
    </p:spTree>
    <p:extLst>
      <p:ext uri="{BB962C8B-B14F-4D97-AF65-F5344CB8AC3E}">
        <p14:creationId xmlns:p14="http://schemas.microsoft.com/office/powerpoint/2010/main" val="1413610321"/>
      </p:ext>
    </p:extLst>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B74DE6-D9EC-4104-A40B-1F9899A1E6D3}" type="slidenum">
              <a:rPr lang="en-US" altLang="zh-CN"/>
              <a:pPr/>
              <a:t>42</a:t>
            </a:fld>
            <a:endParaRPr lang="en-US" altLang="zh-CN"/>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70170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0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02CFCA93-F2B4-4B6F-8866-D9C3A4F5D0F3}" type="slidenum">
              <a:rPr lang="zh-CN" altLang="en-US" sz="1200" smtClean="0"/>
              <a:pPr/>
              <a:t>51</a:t>
            </a:fld>
            <a:endParaRPr lang="zh-CN" altLang="en-US" sz="1200" smtClean="0"/>
          </a:p>
        </p:txBody>
      </p:sp>
    </p:spTree>
    <p:extLst>
      <p:ext uri="{BB962C8B-B14F-4D97-AF65-F5344CB8AC3E}">
        <p14:creationId xmlns:p14="http://schemas.microsoft.com/office/powerpoint/2010/main" val="402509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0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02CFCA93-F2B4-4B6F-8866-D9C3A4F5D0F3}" type="slidenum">
              <a:rPr lang="zh-CN" altLang="en-US" sz="1200" smtClean="0"/>
              <a:pPr/>
              <a:t>52</a:t>
            </a:fld>
            <a:endParaRPr lang="zh-CN" altLang="en-US" sz="1200" smtClean="0"/>
          </a:p>
        </p:txBody>
      </p:sp>
    </p:spTree>
    <p:extLst>
      <p:ext uri="{BB962C8B-B14F-4D97-AF65-F5344CB8AC3E}">
        <p14:creationId xmlns:p14="http://schemas.microsoft.com/office/powerpoint/2010/main" val="17422336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0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02CFCA93-F2B4-4B6F-8866-D9C3A4F5D0F3}" type="slidenum">
              <a:rPr lang="zh-CN" altLang="en-US" sz="1200" smtClean="0"/>
              <a:pPr/>
              <a:t>53</a:t>
            </a:fld>
            <a:endParaRPr lang="zh-CN" altLang="en-US" sz="1200" smtClean="0"/>
          </a:p>
        </p:txBody>
      </p:sp>
    </p:spTree>
    <p:extLst>
      <p:ext uri="{BB962C8B-B14F-4D97-AF65-F5344CB8AC3E}">
        <p14:creationId xmlns:p14="http://schemas.microsoft.com/office/powerpoint/2010/main" val="14518308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命令式围绕算法逻辑</a:t>
            </a:r>
            <a:endParaRPr lang="en-US" altLang="zh-CN" smtClean="0"/>
          </a:p>
          <a:p>
            <a:pPr eaLnBrk="1" hangingPunct="1">
              <a:spcBef>
                <a:spcPct val="0"/>
              </a:spcBef>
            </a:pPr>
            <a:r>
              <a:rPr lang="zh-CN" altLang="en-US" smtClean="0"/>
              <a:t>面向对象以数据为中心</a:t>
            </a:r>
          </a:p>
          <a:p>
            <a:pPr eaLnBrk="1" hangingPunct="1">
              <a:spcBef>
                <a:spcPct val="0"/>
              </a:spcBef>
            </a:pPr>
            <a:endParaRPr lang="en-US" altLang="zh-CN" smtClean="0"/>
          </a:p>
          <a:p>
            <a:pPr eaLnBrk="1" hangingPunct="1">
              <a:spcBef>
                <a:spcPct val="0"/>
              </a:spcBef>
            </a:pPr>
            <a:r>
              <a:rPr lang="zh-CN" altLang="en-US" smtClean="0"/>
              <a:t>封装的基础是抽象，关注功能和作用，隐藏细节</a:t>
            </a:r>
          </a:p>
        </p:txBody>
      </p:sp>
      <p:sp>
        <p:nvSpPr>
          <p:cNvPr id="624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FDA9A010-96C0-4DCA-918D-E3C9BCB0E1F1}" type="slidenum">
              <a:rPr lang="zh-CN" altLang="en-US" sz="1200" smtClean="0"/>
              <a:pPr/>
              <a:t>54</a:t>
            </a:fld>
            <a:endParaRPr lang="zh-CN" altLang="en-US" sz="1200" smtClean="0"/>
          </a:p>
        </p:txBody>
      </p:sp>
    </p:spTree>
    <p:extLst>
      <p:ext uri="{BB962C8B-B14F-4D97-AF65-F5344CB8AC3E}">
        <p14:creationId xmlns:p14="http://schemas.microsoft.com/office/powerpoint/2010/main" val="1860742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315183B6-C9BA-4ACD-8A49-164B33DCF955}" type="datetimeFigureOut">
              <a:rPr lang="en-US" smtClean="0"/>
              <a:t>3/31/2019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02398-C272-4A1B-A606-65E02FD0FB1C}" type="slidenum">
              <a:rPr lang="en-US" smtClean="0"/>
              <a:t>‹#›</a:t>
            </a:fld>
            <a:endParaRPr lang="en-US"/>
          </a:p>
        </p:txBody>
      </p:sp>
    </p:spTree>
    <p:extLst>
      <p:ext uri="{BB962C8B-B14F-4D97-AF65-F5344CB8AC3E}">
        <p14:creationId xmlns:p14="http://schemas.microsoft.com/office/powerpoint/2010/main" val="3410729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15183B6-C9BA-4ACD-8A49-164B33DCF955}" type="datetimeFigureOut">
              <a:rPr lang="en-US" smtClean="0"/>
              <a:t>3/31/2019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02398-C272-4A1B-A606-65E02FD0FB1C}" type="slidenum">
              <a:rPr lang="en-US" smtClean="0"/>
              <a:t>‹#›</a:t>
            </a:fld>
            <a:endParaRPr lang="en-US"/>
          </a:p>
        </p:txBody>
      </p:sp>
    </p:spTree>
    <p:extLst>
      <p:ext uri="{BB962C8B-B14F-4D97-AF65-F5344CB8AC3E}">
        <p14:creationId xmlns:p14="http://schemas.microsoft.com/office/powerpoint/2010/main" val="757149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15183B6-C9BA-4ACD-8A49-164B33DCF955}" type="datetimeFigureOut">
              <a:rPr lang="en-US" smtClean="0"/>
              <a:t>3/31/2019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02398-C272-4A1B-A606-65E02FD0FB1C}" type="slidenum">
              <a:rPr lang="en-US" smtClean="0"/>
              <a:t>‹#›</a:t>
            </a:fld>
            <a:endParaRPr lang="en-US"/>
          </a:p>
        </p:txBody>
      </p:sp>
    </p:spTree>
    <p:extLst>
      <p:ext uri="{BB962C8B-B14F-4D97-AF65-F5344CB8AC3E}">
        <p14:creationId xmlns:p14="http://schemas.microsoft.com/office/powerpoint/2010/main" val="915487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1"/>
            <a:ext cx="8001000" cy="121602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566738" y="1752600"/>
            <a:ext cx="8001000" cy="4267200"/>
          </a:xfrm>
        </p:spPr>
        <p:txBody>
          <a:bodyPr/>
          <a:lstStyle/>
          <a:p>
            <a:pPr lvl="0"/>
            <a:endParaRPr lang="zh-CN" altLang="en-US" noProof="0" smtClean="0"/>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fld id="{6CC1CE1C-B2A6-49AC-92A1-6EEF15EB7538}" type="slidenum">
              <a:rPr lang="en-US" altLang="zh-CN"/>
              <a:pPr/>
              <a:t>‹#›</a:t>
            </a:fld>
            <a:endParaRPr lang="en-US" altLang="zh-CN"/>
          </a:p>
        </p:txBody>
      </p:sp>
    </p:spTree>
    <p:extLst>
      <p:ext uri="{BB962C8B-B14F-4D97-AF65-F5344CB8AC3E}">
        <p14:creationId xmlns:p14="http://schemas.microsoft.com/office/powerpoint/2010/main" val="3379201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228600"/>
            <a:ext cx="854075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01625" y="1600200"/>
            <a:ext cx="4194175" cy="4498975"/>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194175" cy="4498975"/>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301625" y="6245225"/>
            <a:ext cx="2289175"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5225"/>
            <a:ext cx="2289175" cy="476250"/>
          </a:xfrm>
        </p:spPr>
        <p:txBody>
          <a:bodyPr/>
          <a:lstStyle>
            <a:lvl1pPr>
              <a:defRPr/>
            </a:lvl1pPr>
          </a:lstStyle>
          <a:p>
            <a:fld id="{06212D5B-BDB5-42B9-A5AE-3FF664FB8527}" type="slidenum">
              <a:rPr lang="zh-CN" altLang="en-US"/>
              <a:pPr/>
              <a:t>‹#›</a:t>
            </a:fld>
            <a:endParaRPr lang="en-US" altLang="zh-CN"/>
          </a:p>
        </p:txBody>
      </p:sp>
    </p:spTree>
    <p:extLst>
      <p:ext uri="{BB962C8B-B14F-4D97-AF65-F5344CB8AC3E}">
        <p14:creationId xmlns:p14="http://schemas.microsoft.com/office/powerpoint/2010/main" val="701650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联机映像占位符 3"/>
          <p:cNvSpPr>
            <a:spLocks noGrp="1"/>
          </p:cNvSpPr>
          <p:nvPr>
            <p:ph type="clipArt" sz="half" idx="2"/>
          </p:nvPr>
        </p:nvSpPr>
        <p:spPr>
          <a:xfrm>
            <a:off x="5145088" y="2017713"/>
            <a:ext cx="3810000" cy="4114800"/>
          </a:xfrm>
        </p:spPr>
        <p:txBody>
          <a:bodyPr/>
          <a:lstStyle/>
          <a:p>
            <a:endParaRPr lang="zh-CN" altLang="en-US"/>
          </a:p>
        </p:txBody>
      </p:sp>
      <p:sp>
        <p:nvSpPr>
          <p:cNvPr id="5" name="日期占位符 4"/>
          <p:cNvSpPr>
            <a:spLocks noGrp="1"/>
          </p:cNvSpPr>
          <p:nvPr>
            <p:ph type="dt" sz="half" idx="10"/>
          </p:nvPr>
        </p:nvSpPr>
        <p:spPr>
          <a:xfrm>
            <a:off x="1162050" y="6243638"/>
            <a:ext cx="19050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657600" y="6243638"/>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42150" y="6243638"/>
            <a:ext cx="1905000" cy="457200"/>
          </a:xfrm>
        </p:spPr>
        <p:txBody>
          <a:bodyPr/>
          <a:lstStyle>
            <a:lvl1pPr>
              <a:defRPr/>
            </a:lvl1pPr>
          </a:lstStyle>
          <a:p>
            <a:fld id="{DEFA06B8-5B81-4C06-82FB-76D320ABE983}" type="slidenum">
              <a:rPr lang="en-US" altLang="zh-CN"/>
              <a:pPr/>
              <a:t>‹#›</a:t>
            </a:fld>
            <a:endParaRPr lang="en-US" altLang="zh-CN"/>
          </a:p>
        </p:txBody>
      </p:sp>
    </p:spTree>
    <p:extLst>
      <p:ext uri="{BB962C8B-B14F-4D97-AF65-F5344CB8AC3E}">
        <p14:creationId xmlns:p14="http://schemas.microsoft.com/office/powerpoint/2010/main" val="1251874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15183B6-C9BA-4ACD-8A49-164B33DCF955}" type="datetimeFigureOut">
              <a:rPr lang="en-US" smtClean="0"/>
              <a:t>3/31/2019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02398-C272-4A1B-A606-65E02FD0FB1C}" type="slidenum">
              <a:rPr lang="en-US" smtClean="0"/>
              <a:t>‹#›</a:t>
            </a:fld>
            <a:endParaRPr lang="en-US"/>
          </a:p>
        </p:txBody>
      </p:sp>
    </p:spTree>
    <p:extLst>
      <p:ext uri="{BB962C8B-B14F-4D97-AF65-F5344CB8AC3E}">
        <p14:creationId xmlns:p14="http://schemas.microsoft.com/office/powerpoint/2010/main" val="2929502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315183B6-C9BA-4ACD-8A49-164B33DCF955}" type="datetimeFigureOut">
              <a:rPr lang="en-US" smtClean="0"/>
              <a:t>3/31/2019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02398-C272-4A1B-A606-65E02FD0FB1C}" type="slidenum">
              <a:rPr lang="en-US" smtClean="0"/>
              <a:t>‹#›</a:t>
            </a:fld>
            <a:endParaRPr lang="en-US"/>
          </a:p>
        </p:txBody>
      </p:sp>
    </p:spTree>
    <p:extLst>
      <p:ext uri="{BB962C8B-B14F-4D97-AF65-F5344CB8AC3E}">
        <p14:creationId xmlns:p14="http://schemas.microsoft.com/office/powerpoint/2010/main" val="1050034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315183B6-C9BA-4ACD-8A49-164B33DCF955}" type="datetimeFigureOut">
              <a:rPr lang="en-US" smtClean="0"/>
              <a:t>3/31/2019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C02398-C272-4A1B-A606-65E02FD0FB1C}" type="slidenum">
              <a:rPr lang="en-US" smtClean="0"/>
              <a:t>‹#›</a:t>
            </a:fld>
            <a:endParaRPr lang="en-US"/>
          </a:p>
        </p:txBody>
      </p:sp>
    </p:spTree>
    <p:extLst>
      <p:ext uri="{BB962C8B-B14F-4D97-AF65-F5344CB8AC3E}">
        <p14:creationId xmlns:p14="http://schemas.microsoft.com/office/powerpoint/2010/main" val="35238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315183B6-C9BA-4ACD-8A49-164B33DCF955}" type="datetimeFigureOut">
              <a:rPr lang="en-US" smtClean="0"/>
              <a:t>3/31/2019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C02398-C272-4A1B-A606-65E02FD0FB1C}" type="slidenum">
              <a:rPr lang="en-US" smtClean="0"/>
              <a:t>‹#›</a:t>
            </a:fld>
            <a:endParaRPr lang="en-US"/>
          </a:p>
        </p:txBody>
      </p:sp>
    </p:spTree>
    <p:extLst>
      <p:ext uri="{BB962C8B-B14F-4D97-AF65-F5344CB8AC3E}">
        <p14:creationId xmlns:p14="http://schemas.microsoft.com/office/powerpoint/2010/main" val="3319588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315183B6-C9BA-4ACD-8A49-164B33DCF955}" type="datetimeFigureOut">
              <a:rPr lang="en-US" smtClean="0"/>
              <a:t>3/31/2019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C02398-C272-4A1B-A606-65E02FD0FB1C}" type="slidenum">
              <a:rPr lang="en-US" smtClean="0"/>
              <a:t>‹#›</a:t>
            </a:fld>
            <a:endParaRPr lang="en-US"/>
          </a:p>
        </p:txBody>
      </p:sp>
    </p:spTree>
    <p:extLst>
      <p:ext uri="{BB962C8B-B14F-4D97-AF65-F5344CB8AC3E}">
        <p14:creationId xmlns:p14="http://schemas.microsoft.com/office/powerpoint/2010/main" val="1298202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5183B6-C9BA-4ACD-8A49-164B33DCF955}" type="datetimeFigureOut">
              <a:rPr lang="en-US" smtClean="0"/>
              <a:t>3/31/2019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C02398-C272-4A1B-A606-65E02FD0FB1C}" type="slidenum">
              <a:rPr lang="en-US" smtClean="0"/>
              <a:t>‹#›</a:t>
            </a:fld>
            <a:endParaRPr lang="en-US"/>
          </a:p>
        </p:txBody>
      </p:sp>
    </p:spTree>
    <p:extLst>
      <p:ext uri="{BB962C8B-B14F-4D97-AF65-F5344CB8AC3E}">
        <p14:creationId xmlns:p14="http://schemas.microsoft.com/office/powerpoint/2010/main" val="1040187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315183B6-C9BA-4ACD-8A49-164B33DCF955}" type="datetimeFigureOut">
              <a:rPr lang="en-US" smtClean="0"/>
              <a:t>3/31/2019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C02398-C272-4A1B-A606-65E02FD0FB1C}" type="slidenum">
              <a:rPr lang="en-US" smtClean="0"/>
              <a:t>‹#›</a:t>
            </a:fld>
            <a:endParaRPr lang="en-US"/>
          </a:p>
        </p:txBody>
      </p:sp>
    </p:spTree>
    <p:extLst>
      <p:ext uri="{BB962C8B-B14F-4D97-AF65-F5344CB8AC3E}">
        <p14:creationId xmlns:p14="http://schemas.microsoft.com/office/powerpoint/2010/main" val="1562921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315183B6-C9BA-4ACD-8A49-164B33DCF955}" type="datetimeFigureOut">
              <a:rPr lang="en-US" smtClean="0"/>
              <a:t>3/31/2019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C02398-C272-4A1B-A606-65E02FD0FB1C}" type="slidenum">
              <a:rPr lang="en-US" smtClean="0"/>
              <a:t>‹#›</a:t>
            </a:fld>
            <a:endParaRPr lang="en-US"/>
          </a:p>
        </p:txBody>
      </p:sp>
    </p:spTree>
    <p:extLst>
      <p:ext uri="{BB962C8B-B14F-4D97-AF65-F5344CB8AC3E}">
        <p14:creationId xmlns:p14="http://schemas.microsoft.com/office/powerpoint/2010/main" val="496220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5183B6-C9BA-4ACD-8A49-164B33DCF955}" type="datetimeFigureOut">
              <a:rPr lang="en-US" smtClean="0"/>
              <a:t>3/31/2019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C02398-C272-4A1B-A606-65E02FD0FB1C}" type="slidenum">
              <a:rPr lang="en-US" smtClean="0"/>
              <a:t>‹#›</a:t>
            </a:fld>
            <a:endParaRPr lang="en-US"/>
          </a:p>
        </p:txBody>
      </p:sp>
    </p:spTree>
    <p:extLst>
      <p:ext uri="{BB962C8B-B14F-4D97-AF65-F5344CB8AC3E}">
        <p14:creationId xmlns:p14="http://schemas.microsoft.com/office/powerpoint/2010/main" val="10861310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slide" Target="slide7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slide" Target="slide78.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slide" Target="slide78.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buaaccejava@163.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8.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mailto:%20xychen@buaa.edu.cn"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png"/><Relationship Id="rId7"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png"/><Relationship Id="rId9" Type="http://schemas.openxmlformats.org/officeDocument/2006/relationships/image" Target="../media/image15.jpeg"/></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png"/><Relationship Id="rId7" Type="http://schemas.openxmlformats.org/officeDocument/2006/relationships/image" Target="../media/image13.jpe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png"/><Relationship Id="rId9" Type="http://schemas.openxmlformats.org/officeDocument/2006/relationships/image" Target="../media/image15.jpe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jpeg"/><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slide" Target="slide109.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8"/>
          <p:cNvSpPr txBox="1">
            <a:spLocks noGrp="1" noChangeArrowheads="1"/>
          </p:cNvSpPr>
          <p:nvPr/>
        </p:nvSpPr>
        <p:spPr bwMode="auto">
          <a:xfrm>
            <a:off x="3383756" y="5373291"/>
            <a:ext cx="233362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400" dirty="0"/>
              <a:t>北航继续教育学院</a:t>
            </a:r>
            <a:endParaRPr lang="en-US" altLang="zh-CN" sz="1400" dirty="0"/>
          </a:p>
        </p:txBody>
      </p:sp>
      <p:sp>
        <p:nvSpPr>
          <p:cNvPr id="30723" name="Rectangle 2"/>
          <p:cNvSpPr>
            <a:spLocks noGrp="1" noChangeArrowheads="1"/>
          </p:cNvSpPr>
          <p:nvPr>
            <p:ph type="ctrTitle" idx="4294967295"/>
          </p:nvPr>
        </p:nvSpPr>
        <p:spPr>
          <a:xfrm>
            <a:off x="0" y="2293938"/>
            <a:ext cx="9144000" cy="1027112"/>
          </a:xfrm>
        </p:spPr>
        <p:txBody>
          <a:bodyPr vert="horz" lIns="69056" tIns="34529" rIns="69056" bIns="34529" rtlCol="0" anchor="ctr">
            <a:normAutofit/>
          </a:bodyPr>
          <a:lstStyle/>
          <a:p>
            <a:pPr algn="ctr" eaLnBrk="1" hangingPunct="1"/>
            <a:r>
              <a:rPr lang="en-US" altLang="zh-CN" sz="4000" dirty="0" smtClean="0">
                <a:latin typeface="微软雅黑" panose="020B0503020204020204" pitchFamily="34" charset="-122"/>
                <a:ea typeface="微软雅黑" panose="020B0503020204020204" pitchFamily="34" charset="-122"/>
              </a:rPr>
              <a:t>JAVA</a:t>
            </a:r>
            <a:r>
              <a:rPr lang="zh-CN" altLang="en-US" sz="4000" dirty="0" smtClean="0">
                <a:latin typeface="微软雅黑" panose="020B0503020204020204" pitchFamily="34" charset="-122"/>
                <a:ea typeface="微软雅黑" panose="020B0503020204020204" pitchFamily="34" charset="-122"/>
              </a:rPr>
              <a:t>语言程序设计</a:t>
            </a:r>
            <a:endParaRPr lang="zh-CN" altLang="zh-CN" sz="2400" dirty="0">
              <a:latin typeface="微软雅黑" panose="020B0503020204020204" pitchFamily="34" charset="-122"/>
              <a:ea typeface="微软雅黑" panose="020B0503020204020204" pitchFamily="34" charset="-122"/>
            </a:endParaRPr>
          </a:p>
        </p:txBody>
      </p:sp>
      <p:sp>
        <p:nvSpPr>
          <p:cNvPr id="30724" name="Text Box 3"/>
          <p:cNvSpPr txBox="1">
            <a:spLocks noChangeArrowheads="1"/>
          </p:cNvSpPr>
          <p:nvPr/>
        </p:nvSpPr>
        <p:spPr bwMode="auto">
          <a:xfrm>
            <a:off x="4369228" y="3755872"/>
            <a:ext cx="2917031" cy="433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buFont typeface="Wingdings" panose="05000000000000000000" pitchFamily="2" charset="2"/>
              <a:buNone/>
            </a:pPr>
            <a:r>
              <a:rPr lang="zh-CN" altLang="en-US" sz="2400" dirty="0">
                <a:ea typeface="华文行楷" panose="02010800040101010101" pitchFamily="2" charset="-122"/>
              </a:rPr>
              <a:t>陈旭阳</a:t>
            </a:r>
            <a:endParaRPr lang="en-US" altLang="zh-CN" sz="2400" dirty="0">
              <a:ea typeface="华文行楷" panose="02010800040101010101" pitchFamily="2" charset="-122"/>
            </a:endParaRPr>
          </a:p>
        </p:txBody>
      </p:sp>
    </p:spTree>
    <p:extLst>
      <p:ext uri="{BB962C8B-B14F-4D97-AF65-F5344CB8AC3E}">
        <p14:creationId xmlns:p14="http://schemas.microsoft.com/office/powerpoint/2010/main" val="2098003594"/>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r>
              <a:rPr lang="zh-CN" altLang="en-US" dirty="0"/>
              <a:t>逻辑运算符</a:t>
            </a:r>
          </a:p>
        </p:txBody>
      </p:sp>
      <p:sp>
        <p:nvSpPr>
          <p:cNvPr id="1638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CF5D0E09-2F9F-48F3-B614-140C77F932C7}" type="slidenum">
              <a:rPr lang="en-US" altLang="zh-CN"/>
              <a:pPr eaLnBrk="1" hangingPunct="1"/>
              <a:t>10</a:t>
            </a:fld>
            <a:endParaRPr lang="en-US" altLang="zh-CN"/>
          </a:p>
        </p:txBody>
      </p:sp>
      <p:pic>
        <p:nvPicPr>
          <p:cNvPr id="1638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896" y="1690689"/>
            <a:ext cx="7387407" cy="374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906353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kumimoji="1" lang="zh-CN" altLang="en-US" smtClean="0">
                <a:solidFill>
                  <a:schemeClr val="tx1"/>
                </a:solidFill>
              </a:rPr>
              <a:t>数据隐藏与封装举例</a:t>
            </a:r>
          </a:p>
        </p:txBody>
      </p:sp>
      <p:sp>
        <p:nvSpPr>
          <p:cNvPr id="19459" name="Rectangle 3"/>
          <p:cNvSpPr>
            <a:spLocks noGrp="1" noChangeArrowheads="1"/>
          </p:cNvSpPr>
          <p:nvPr>
            <p:ph idx="1"/>
          </p:nvPr>
        </p:nvSpPr>
        <p:spPr/>
        <p:txBody>
          <a:bodyPr>
            <a:normAutofit/>
          </a:bodyPr>
          <a:lstStyle/>
          <a:p>
            <a:pPr eaLnBrk="1" hangingPunct="1">
              <a:lnSpc>
                <a:spcPct val="80000"/>
              </a:lnSpc>
              <a:buFont typeface="Wingdings" panose="05000000000000000000" pitchFamily="2" charset="2"/>
              <a:buNone/>
            </a:pPr>
            <a:r>
              <a:rPr kumimoji="1" lang="en-US" altLang="zh-CN" sz="1275"/>
              <a:t>Class Date</a:t>
            </a:r>
          </a:p>
          <a:p>
            <a:pPr eaLnBrk="1" hangingPunct="1">
              <a:lnSpc>
                <a:spcPct val="80000"/>
              </a:lnSpc>
              <a:buFont typeface="Wingdings" panose="05000000000000000000" pitchFamily="2" charset="2"/>
              <a:buNone/>
            </a:pPr>
            <a:r>
              <a:rPr kumimoji="1" lang="en-US" altLang="zh-CN" sz="1275"/>
              <a:t>{</a:t>
            </a:r>
          </a:p>
          <a:p>
            <a:pPr eaLnBrk="1" hangingPunct="1">
              <a:lnSpc>
                <a:spcPct val="80000"/>
              </a:lnSpc>
              <a:buFont typeface="Wingdings" panose="05000000000000000000" pitchFamily="2" charset="2"/>
              <a:buNone/>
            </a:pPr>
            <a:r>
              <a:rPr kumimoji="1" lang="en-US" altLang="zh-CN" sz="1275"/>
              <a:t>	private int  day, month, year;</a:t>
            </a:r>
          </a:p>
          <a:p>
            <a:pPr eaLnBrk="1" hangingPunct="1">
              <a:lnSpc>
                <a:spcPct val="80000"/>
              </a:lnSpc>
              <a:buFont typeface="Wingdings" panose="05000000000000000000" pitchFamily="2" charset="2"/>
              <a:buNone/>
            </a:pPr>
            <a:r>
              <a:rPr kumimoji="1" lang="en-US" altLang="zh-CN" sz="1275"/>
              <a:t>	void setDate( int a, int b, int c)</a:t>
            </a:r>
          </a:p>
          <a:p>
            <a:pPr eaLnBrk="1" hangingPunct="1">
              <a:lnSpc>
                <a:spcPct val="80000"/>
              </a:lnSpc>
              <a:buFont typeface="Wingdings" panose="05000000000000000000" pitchFamily="2" charset="2"/>
              <a:buNone/>
            </a:pPr>
            <a:r>
              <a:rPr kumimoji="1" lang="en-US" altLang="zh-CN" sz="1275"/>
              <a:t>	{</a:t>
            </a:r>
          </a:p>
          <a:p>
            <a:pPr eaLnBrk="1" hangingPunct="1">
              <a:lnSpc>
                <a:spcPct val="80000"/>
              </a:lnSpc>
              <a:buFont typeface="Wingdings" panose="05000000000000000000" pitchFamily="2" charset="2"/>
              <a:buNone/>
            </a:pPr>
            <a:r>
              <a:rPr kumimoji="1" lang="en-US" altLang="zh-CN" sz="1275"/>
              <a:t>		day = a;</a:t>
            </a:r>
          </a:p>
          <a:p>
            <a:pPr eaLnBrk="1" hangingPunct="1">
              <a:lnSpc>
                <a:spcPct val="80000"/>
              </a:lnSpc>
              <a:buFont typeface="Wingdings" panose="05000000000000000000" pitchFamily="2" charset="2"/>
              <a:buNone/>
            </a:pPr>
            <a:r>
              <a:rPr kumimoji="1" lang="en-US" altLang="zh-CN" sz="1275"/>
              <a:t>		month = b;</a:t>
            </a:r>
          </a:p>
          <a:p>
            <a:pPr eaLnBrk="1" hangingPunct="1">
              <a:lnSpc>
                <a:spcPct val="80000"/>
              </a:lnSpc>
              <a:buFont typeface="Wingdings" panose="05000000000000000000" pitchFamily="2" charset="2"/>
              <a:buNone/>
            </a:pPr>
            <a:r>
              <a:rPr kumimoji="1" lang="en-US" altLang="zh-CN" sz="1275"/>
              <a:t>		year = c ;</a:t>
            </a:r>
          </a:p>
          <a:p>
            <a:pPr eaLnBrk="1" hangingPunct="1">
              <a:lnSpc>
                <a:spcPct val="80000"/>
              </a:lnSpc>
              <a:buFont typeface="Wingdings" panose="05000000000000000000" pitchFamily="2" charset="2"/>
              <a:buNone/>
            </a:pPr>
            <a:r>
              <a:rPr kumimoji="1" lang="en-US" altLang="zh-CN" sz="1275"/>
              <a:t>	}</a:t>
            </a:r>
          </a:p>
          <a:p>
            <a:pPr eaLnBrk="1" hangingPunct="1">
              <a:lnSpc>
                <a:spcPct val="80000"/>
              </a:lnSpc>
              <a:buFont typeface="Wingdings" panose="05000000000000000000" pitchFamily="2" charset="2"/>
              <a:buNone/>
            </a:pPr>
            <a:r>
              <a:rPr kumimoji="1" lang="en-US" altLang="zh-CN" sz="1275"/>
              <a:t>}</a:t>
            </a:r>
          </a:p>
          <a:p>
            <a:pPr eaLnBrk="1" hangingPunct="1">
              <a:lnSpc>
                <a:spcPct val="80000"/>
              </a:lnSpc>
              <a:buFont typeface="Wingdings" panose="05000000000000000000" pitchFamily="2" charset="2"/>
              <a:buNone/>
            </a:pPr>
            <a:r>
              <a:rPr kumimoji="1" lang="en-US" altLang="zh-CN" sz="1275"/>
              <a:t>…</a:t>
            </a:r>
          </a:p>
          <a:p>
            <a:pPr eaLnBrk="1" hangingPunct="1">
              <a:lnSpc>
                <a:spcPct val="80000"/>
              </a:lnSpc>
              <a:buFont typeface="Wingdings" panose="05000000000000000000" pitchFamily="2" charset="2"/>
              <a:buNone/>
            </a:pPr>
            <a:r>
              <a:rPr kumimoji="1" lang="en-US" altLang="zh-CN" sz="1275"/>
              <a:t>Date d1;</a:t>
            </a:r>
          </a:p>
          <a:p>
            <a:pPr eaLnBrk="1" hangingPunct="1">
              <a:lnSpc>
                <a:spcPct val="80000"/>
              </a:lnSpc>
              <a:buFont typeface="Wingdings" panose="05000000000000000000" pitchFamily="2" charset="2"/>
              <a:buNone/>
            </a:pPr>
            <a:r>
              <a:rPr kumimoji="1" lang="en-US" altLang="zh-CN" sz="1275"/>
              <a:t>d1.new Date( );</a:t>
            </a:r>
          </a:p>
          <a:p>
            <a:pPr eaLnBrk="1" hangingPunct="1">
              <a:lnSpc>
                <a:spcPct val="80000"/>
              </a:lnSpc>
              <a:buFont typeface="Wingdings" panose="05000000000000000000" pitchFamily="2" charset="2"/>
              <a:buNone/>
            </a:pPr>
            <a:r>
              <a:rPr kumimoji="1" lang="en-US" altLang="zh-CN" sz="1275"/>
              <a:t>d1.setDate(30,9,2001);</a:t>
            </a:r>
          </a:p>
          <a:p>
            <a:pPr eaLnBrk="1" hangingPunct="1">
              <a:lnSpc>
                <a:spcPct val="80000"/>
              </a:lnSpc>
              <a:buFont typeface="Wingdings" panose="05000000000000000000" pitchFamily="2" charset="2"/>
              <a:buNone/>
            </a:pPr>
            <a:r>
              <a:rPr kumimoji="1" lang="en-US" altLang="zh-CN" sz="1275"/>
              <a:t>...</a:t>
            </a:r>
          </a:p>
          <a:p>
            <a:pPr eaLnBrk="1" hangingPunct="1">
              <a:lnSpc>
                <a:spcPct val="80000"/>
              </a:lnSpc>
              <a:buFont typeface="Wingdings" panose="05000000000000000000" pitchFamily="2" charset="2"/>
              <a:buNone/>
            </a:pPr>
            <a:endParaRPr lang="en-US" altLang="zh-CN" sz="1275"/>
          </a:p>
        </p:txBody>
      </p:sp>
    </p:spTree>
    <p:extLst>
      <p:ext uri="{BB962C8B-B14F-4D97-AF65-F5344CB8AC3E}">
        <p14:creationId xmlns:p14="http://schemas.microsoft.com/office/powerpoint/2010/main" val="401372081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zh-CN" smtClean="0">
                <a:latin typeface="Arial" panose="020B0604020202020204" pitchFamily="34" charset="0"/>
              </a:rPr>
              <a:t>“</a:t>
            </a:r>
            <a:r>
              <a:rPr lang="en-US" altLang="zh-CN" smtClean="0"/>
              <a:t>this</a:t>
            </a:r>
            <a:r>
              <a:rPr lang="en-US" altLang="zh-CN" smtClean="0">
                <a:latin typeface="Arial" panose="020B0604020202020204" pitchFamily="34" charset="0"/>
              </a:rPr>
              <a:t>”</a:t>
            </a:r>
            <a:r>
              <a:rPr lang="en-US" altLang="zh-CN" smtClean="0"/>
              <a:t> </a:t>
            </a:r>
            <a:r>
              <a:rPr lang="zh-CN" altLang="en-US" smtClean="0"/>
              <a:t>引用</a:t>
            </a:r>
          </a:p>
        </p:txBody>
      </p:sp>
      <p:sp>
        <p:nvSpPr>
          <p:cNvPr id="20483" name="Rectangle 3"/>
          <p:cNvSpPr>
            <a:spLocks noGrp="1" noChangeArrowheads="1"/>
          </p:cNvSpPr>
          <p:nvPr>
            <p:ph idx="1"/>
          </p:nvPr>
        </p:nvSpPr>
        <p:spPr/>
        <p:txBody>
          <a:bodyPr>
            <a:normAutofit/>
          </a:bodyPr>
          <a:lstStyle/>
          <a:p>
            <a:pPr eaLnBrk="1" hangingPunct="1">
              <a:lnSpc>
                <a:spcPct val="90000"/>
              </a:lnSpc>
              <a:buFont typeface="Wingdings" panose="05000000000000000000" pitchFamily="2" charset="2"/>
              <a:buNone/>
            </a:pPr>
            <a:r>
              <a:rPr kumimoji="1" lang="zh-CN" altLang="en-US" sz="1575"/>
              <a:t>关键字</a:t>
            </a:r>
            <a:r>
              <a:rPr kumimoji="1" lang="en-US" altLang="zh-CN" sz="1575"/>
              <a:t>this </a:t>
            </a:r>
            <a:r>
              <a:rPr kumimoji="1" lang="zh-CN" altLang="en-US" sz="1575"/>
              <a:t>用来指向当前对象本身。</a:t>
            </a:r>
          </a:p>
          <a:p>
            <a:pPr eaLnBrk="1" hangingPunct="1">
              <a:lnSpc>
                <a:spcPct val="90000"/>
              </a:lnSpc>
              <a:buFont typeface="Wingdings" panose="05000000000000000000" pitchFamily="2" charset="2"/>
              <a:buNone/>
            </a:pPr>
            <a:endParaRPr kumimoji="1" lang="zh-CN" altLang="en-US" sz="1575"/>
          </a:p>
          <a:p>
            <a:pPr eaLnBrk="1" hangingPunct="1">
              <a:lnSpc>
                <a:spcPct val="90000"/>
              </a:lnSpc>
              <a:buFont typeface="Wingdings" panose="05000000000000000000" pitchFamily="2" charset="2"/>
              <a:buNone/>
            </a:pPr>
            <a:r>
              <a:rPr kumimoji="1" lang="zh-CN" altLang="en-US" sz="1575"/>
              <a:t>例：	</a:t>
            </a:r>
            <a:r>
              <a:rPr kumimoji="1" lang="en-US" altLang="zh-CN" sz="1575"/>
              <a:t>class Date </a:t>
            </a:r>
          </a:p>
          <a:p>
            <a:pPr eaLnBrk="1" hangingPunct="1">
              <a:lnSpc>
                <a:spcPct val="90000"/>
              </a:lnSpc>
              <a:buFont typeface="Wingdings" panose="05000000000000000000" pitchFamily="2" charset="2"/>
              <a:buNone/>
            </a:pPr>
            <a:r>
              <a:rPr kumimoji="1" lang="en-US" altLang="zh-CN" sz="1575"/>
              <a:t>		{</a:t>
            </a:r>
          </a:p>
          <a:p>
            <a:pPr eaLnBrk="1" hangingPunct="1">
              <a:lnSpc>
                <a:spcPct val="90000"/>
              </a:lnSpc>
              <a:buFont typeface="Wingdings" panose="05000000000000000000" pitchFamily="2" charset="2"/>
              <a:buNone/>
            </a:pPr>
            <a:r>
              <a:rPr kumimoji="1" lang="en-US" altLang="zh-CN" sz="1575"/>
              <a:t>			private int day, month,year;</a:t>
            </a:r>
          </a:p>
          <a:p>
            <a:pPr eaLnBrk="1" hangingPunct="1">
              <a:lnSpc>
                <a:spcPct val="90000"/>
              </a:lnSpc>
              <a:buFont typeface="Wingdings" panose="05000000000000000000" pitchFamily="2" charset="2"/>
              <a:buNone/>
            </a:pPr>
            <a:r>
              <a:rPr kumimoji="1" lang="en-US" altLang="zh-CN" sz="1575"/>
              <a:t>			public Date getTommorrow( )</a:t>
            </a:r>
          </a:p>
          <a:p>
            <a:pPr eaLnBrk="1" hangingPunct="1">
              <a:lnSpc>
                <a:spcPct val="90000"/>
              </a:lnSpc>
              <a:buFont typeface="Wingdings" panose="05000000000000000000" pitchFamily="2" charset="2"/>
              <a:buNone/>
            </a:pPr>
            <a:r>
              <a:rPr kumimoji="1" lang="en-US" altLang="zh-CN" sz="1575"/>
              <a:t>			{</a:t>
            </a:r>
          </a:p>
          <a:p>
            <a:pPr eaLnBrk="1" hangingPunct="1">
              <a:lnSpc>
                <a:spcPct val="90000"/>
              </a:lnSpc>
              <a:buFont typeface="Wingdings" panose="05000000000000000000" pitchFamily="2" charset="2"/>
              <a:buNone/>
            </a:pPr>
            <a:r>
              <a:rPr kumimoji="1" lang="en-US" altLang="zh-CN" sz="1575"/>
              <a:t>				this.day++;</a:t>
            </a:r>
          </a:p>
          <a:p>
            <a:pPr eaLnBrk="1" hangingPunct="1">
              <a:lnSpc>
                <a:spcPct val="90000"/>
              </a:lnSpc>
              <a:buFont typeface="Wingdings" panose="05000000000000000000" pitchFamily="2" charset="2"/>
              <a:buNone/>
            </a:pPr>
            <a:r>
              <a:rPr kumimoji="1" lang="en-US" altLang="zh-CN" sz="1575"/>
              <a:t>				…</a:t>
            </a:r>
          </a:p>
          <a:p>
            <a:pPr eaLnBrk="1" hangingPunct="1">
              <a:lnSpc>
                <a:spcPct val="90000"/>
              </a:lnSpc>
              <a:buFont typeface="Wingdings" panose="05000000000000000000" pitchFamily="2" charset="2"/>
              <a:buNone/>
            </a:pPr>
            <a:r>
              <a:rPr kumimoji="1" lang="en-US" altLang="zh-CN" sz="1575"/>
              <a:t>			}</a:t>
            </a:r>
          </a:p>
          <a:p>
            <a:pPr eaLnBrk="1" hangingPunct="1">
              <a:lnSpc>
                <a:spcPct val="90000"/>
              </a:lnSpc>
              <a:buFont typeface="Wingdings" panose="05000000000000000000" pitchFamily="2" charset="2"/>
              <a:buNone/>
            </a:pPr>
            <a:r>
              <a:rPr kumimoji="1" lang="en-US" altLang="zh-CN" sz="1575"/>
              <a:t>		}</a:t>
            </a:r>
          </a:p>
          <a:p>
            <a:pPr eaLnBrk="1" hangingPunct="1">
              <a:lnSpc>
                <a:spcPct val="90000"/>
              </a:lnSpc>
            </a:pPr>
            <a:endParaRPr lang="en-US" altLang="zh-CN" sz="1575"/>
          </a:p>
        </p:txBody>
      </p:sp>
    </p:spTree>
    <p:extLst>
      <p:ext uri="{BB962C8B-B14F-4D97-AF65-F5344CB8AC3E}">
        <p14:creationId xmlns:p14="http://schemas.microsoft.com/office/powerpoint/2010/main" val="163948679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smtClean="0"/>
              <a:t>重载</a:t>
            </a:r>
            <a:r>
              <a:rPr lang="en-US" altLang="zh-CN" smtClean="0"/>
              <a:t>(Overloading)</a:t>
            </a:r>
          </a:p>
        </p:txBody>
      </p:sp>
      <p:sp>
        <p:nvSpPr>
          <p:cNvPr id="21507" name="Rectangle 3"/>
          <p:cNvSpPr>
            <a:spLocks noGrp="1" noChangeArrowheads="1"/>
          </p:cNvSpPr>
          <p:nvPr>
            <p:ph idx="1"/>
          </p:nvPr>
        </p:nvSpPr>
        <p:spPr/>
        <p:txBody>
          <a:bodyPr>
            <a:normAutofit/>
          </a:bodyPr>
          <a:lstStyle/>
          <a:p>
            <a:pPr eaLnBrk="1" hangingPunct="1">
              <a:lnSpc>
                <a:spcPct val="90000"/>
              </a:lnSpc>
              <a:buFont typeface="Wingdings" panose="05000000000000000000" pitchFamily="2" charset="2"/>
              <a:buNone/>
            </a:pPr>
            <a:r>
              <a:rPr kumimoji="1" lang="zh-CN" altLang="en-US" sz="1950"/>
              <a:t>含义：在同一个类中一个方法名被用来定义多个</a:t>
            </a:r>
          </a:p>
          <a:p>
            <a:pPr eaLnBrk="1" hangingPunct="1">
              <a:lnSpc>
                <a:spcPct val="90000"/>
              </a:lnSpc>
              <a:buFont typeface="Wingdings" panose="05000000000000000000" pitchFamily="2" charset="2"/>
              <a:buNone/>
            </a:pPr>
            <a:r>
              <a:rPr kumimoji="1" lang="zh-CN" altLang="en-US" sz="1950"/>
              <a:t>             方法。</a:t>
            </a:r>
          </a:p>
          <a:p>
            <a:pPr eaLnBrk="1" hangingPunct="1">
              <a:lnSpc>
                <a:spcPct val="90000"/>
              </a:lnSpc>
              <a:buFont typeface="Wingdings" panose="05000000000000000000" pitchFamily="2" charset="2"/>
              <a:buNone/>
            </a:pPr>
            <a:r>
              <a:rPr kumimoji="1" lang="zh-CN" altLang="en-US" sz="1950"/>
              <a:t> </a:t>
            </a:r>
            <a:r>
              <a:rPr kumimoji="1" lang="en-US" altLang="zh-CN" sz="1950"/>
              <a:t>class Screen {</a:t>
            </a:r>
          </a:p>
          <a:p>
            <a:pPr eaLnBrk="1" hangingPunct="1">
              <a:lnSpc>
                <a:spcPct val="90000"/>
              </a:lnSpc>
              <a:buFont typeface="Wingdings" panose="05000000000000000000" pitchFamily="2" charset="2"/>
              <a:buNone/>
            </a:pPr>
            <a:r>
              <a:rPr kumimoji="1" lang="en-US" altLang="zh-CN" sz="1950"/>
              <a:t>		public void print( int i){ … }</a:t>
            </a:r>
          </a:p>
          <a:p>
            <a:pPr eaLnBrk="1" hangingPunct="1">
              <a:lnSpc>
                <a:spcPct val="90000"/>
              </a:lnSpc>
              <a:buFont typeface="Wingdings" panose="05000000000000000000" pitchFamily="2" charset="2"/>
              <a:buNone/>
            </a:pPr>
            <a:r>
              <a:rPr kumimoji="1" lang="en-US" altLang="zh-CN" sz="1950"/>
              <a:t>		public void print( float i){ … }</a:t>
            </a:r>
          </a:p>
          <a:p>
            <a:pPr eaLnBrk="1" hangingPunct="1">
              <a:lnSpc>
                <a:spcPct val="90000"/>
              </a:lnSpc>
              <a:buFont typeface="Wingdings" panose="05000000000000000000" pitchFamily="2" charset="2"/>
              <a:buNone/>
            </a:pPr>
            <a:r>
              <a:rPr kumimoji="1" lang="en-US" altLang="zh-CN" sz="1950"/>
              <a:t> 		public void print( String str ){ … }</a:t>
            </a:r>
          </a:p>
          <a:p>
            <a:pPr eaLnBrk="1" hangingPunct="1">
              <a:lnSpc>
                <a:spcPct val="90000"/>
              </a:lnSpc>
              <a:buFont typeface="Wingdings" panose="05000000000000000000" pitchFamily="2" charset="2"/>
              <a:buNone/>
            </a:pPr>
            <a:r>
              <a:rPr kumimoji="1" lang="en-US" altLang="zh-CN" sz="1950"/>
              <a:t>		}</a:t>
            </a:r>
          </a:p>
          <a:p>
            <a:pPr eaLnBrk="1" hangingPunct="1">
              <a:lnSpc>
                <a:spcPct val="90000"/>
              </a:lnSpc>
              <a:buFont typeface="Wingdings" panose="05000000000000000000" pitchFamily="2" charset="2"/>
              <a:buNone/>
            </a:pPr>
            <a:r>
              <a:rPr kumimoji="1" lang="zh-CN" altLang="en-US" sz="1950"/>
              <a:t>重载必须遵守原则：</a:t>
            </a:r>
          </a:p>
          <a:p>
            <a:pPr lvl="1" eaLnBrk="1" hangingPunct="1">
              <a:lnSpc>
                <a:spcPct val="90000"/>
              </a:lnSpc>
              <a:buFont typeface="Wingdings" panose="05000000000000000000" pitchFamily="2" charset="2"/>
              <a:buNone/>
            </a:pPr>
            <a:r>
              <a:rPr kumimoji="1" lang="zh-CN" altLang="en-US" sz="1650"/>
              <a:t>参数表必须不同，以此区分不同方法体。</a:t>
            </a:r>
          </a:p>
          <a:p>
            <a:pPr lvl="1" eaLnBrk="1" hangingPunct="1">
              <a:lnSpc>
                <a:spcPct val="90000"/>
              </a:lnSpc>
              <a:buFont typeface="Wingdings" panose="05000000000000000000" pitchFamily="2" charset="2"/>
              <a:buNone/>
            </a:pPr>
            <a:r>
              <a:rPr kumimoji="1" lang="zh-CN" altLang="en-US" sz="1650"/>
              <a:t>返回类型、修饰符可相同或不相同。</a:t>
            </a:r>
          </a:p>
          <a:p>
            <a:pPr eaLnBrk="1" hangingPunct="1">
              <a:lnSpc>
                <a:spcPct val="90000"/>
              </a:lnSpc>
              <a:buFont typeface="Wingdings" panose="05000000000000000000" pitchFamily="2" charset="2"/>
              <a:buNone/>
            </a:pPr>
            <a:endParaRPr lang="en-US" altLang="zh-CN" sz="1950"/>
          </a:p>
        </p:txBody>
      </p:sp>
    </p:spTree>
    <p:extLst>
      <p:ext uri="{BB962C8B-B14F-4D97-AF65-F5344CB8AC3E}">
        <p14:creationId xmlns:p14="http://schemas.microsoft.com/office/powerpoint/2010/main" val="301230575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kumimoji="1" lang="zh-CN" altLang="en-US" smtClean="0">
                <a:solidFill>
                  <a:schemeClr val="tx1"/>
                </a:solidFill>
              </a:rPr>
              <a:t>激活重载的构造方法</a:t>
            </a:r>
          </a:p>
        </p:txBody>
      </p:sp>
      <p:sp>
        <p:nvSpPr>
          <p:cNvPr id="22531" name="Rectangle 3"/>
          <p:cNvSpPr>
            <a:spLocks noGrp="1" noChangeArrowheads="1"/>
          </p:cNvSpPr>
          <p:nvPr>
            <p:ph idx="1"/>
          </p:nvPr>
        </p:nvSpPr>
        <p:spPr/>
        <p:txBody>
          <a:bodyPr>
            <a:normAutofit fontScale="92500" lnSpcReduction="10000"/>
          </a:bodyPr>
          <a:lstStyle/>
          <a:p>
            <a:pPr eaLnBrk="1" hangingPunct="1">
              <a:lnSpc>
                <a:spcPct val="80000"/>
              </a:lnSpc>
              <a:buFont typeface="Wingdings" panose="05000000000000000000" pitchFamily="2" charset="2"/>
              <a:buNone/>
            </a:pPr>
            <a:r>
              <a:rPr kumimoji="1" lang="zh-CN" altLang="en-US" sz="975"/>
              <a:t>在一个构造方法中可以利用另一个构造方法。</a:t>
            </a:r>
          </a:p>
          <a:p>
            <a:pPr eaLnBrk="1" hangingPunct="1">
              <a:lnSpc>
                <a:spcPct val="80000"/>
              </a:lnSpc>
              <a:buFont typeface="Wingdings" panose="05000000000000000000" pitchFamily="2" charset="2"/>
              <a:buNone/>
            </a:pPr>
            <a:r>
              <a:rPr kumimoji="1" lang="en-US" altLang="zh-CN" sz="975"/>
              <a:t>class Employee</a:t>
            </a:r>
          </a:p>
          <a:p>
            <a:pPr eaLnBrk="1" hangingPunct="1">
              <a:lnSpc>
                <a:spcPct val="80000"/>
              </a:lnSpc>
              <a:buFont typeface="Wingdings" panose="05000000000000000000" pitchFamily="2" charset="2"/>
              <a:buNone/>
            </a:pPr>
            <a:r>
              <a:rPr kumimoji="1" lang="en-US" altLang="zh-CN" sz="975"/>
              <a:t>{</a:t>
            </a:r>
          </a:p>
          <a:p>
            <a:pPr eaLnBrk="1" hangingPunct="1">
              <a:lnSpc>
                <a:spcPct val="80000"/>
              </a:lnSpc>
              <a:buFont typeface="Wingdings" panose="05000000000000000000" pitchFamily="2" charset="2"/>
              <a:buNone/>
            </a:pPr>
            <a:r>
              <a:rPr kumimoji="1" lang="en-US" altLang="zh-CN" sz="975"/>
              <a:t>	private String name;</a:t>
            </a:r>
          </a:p>
          <a:p>
            <a:pPr eaLnBrk="1" hangingPunct="1">
              <a:lnSpc>
                <a:spcPct val="80000"/>
              </a:lnSpc>
              <a:buFont typeface="Wingdings" panose="05000000000000000000" pitchFamily="2" charset="2"/>
              <a:buNone/>
            </a:pPr>
            <a:r>
              <a:rPr kumimoji="1" lang="en-US" altLang="zh-CN" sz="975"/>
              <a:t>	private int salary;</a:t>
            </a:r>
          </a:p>
          <a:p>
            <a:pPr eaLnBrk="1" hangingPunct="1">
              <a:lnSpc>
                <a:spcPct val="80000"/>
              </a:lnSpc>
              <a:buFont typeface="Wingdings" panose="05000000000000000000" pitchFamily="2" charset="2"/>
              <a:buNone/>
            </a:pPr>
            <a:r>
              <a:rPr kumimoji="1" lang="en-US" altLang="zh-CN" sz="975"/>
              <a:t>	public Employee(String n, int s)</a:t>
            </a:r>
          </a:p>
          <a:p>
            <a:pPr eaLnBrk="1" hangingPunct="1">
              <a:lnSpc>
                <a:spcPct val="80000"/>
              </a:lnSpc>
              <a:buFont typeface="Wingdings" panose="05000000000000000000" pitchFamily="2" charset="2"/>
              <a:buNone/>
            </a:pPr>
            <a:r>
              <a:rPr kumimoji="1" lang="en-US" altLang="zh-CN" sz="975"/>
              <a:t>	{</a:t>
            </a:r>
          </a:p>
          <a:p>
            <a:pPr eaLnBrk="1" hangingPunct="1">
              <a:lnSpc>
                <a:spcPct val="80000"/>
              </a:lnSpc>
              <a:buFont typeface="Wingdings" panose="05000000000000000000" pitchFamily="2" charset="2"/>
              <a:buNone/>
            </a:pPr>
            <a:r>
              <a:rPr kumimoji="1" lang="en-US" altLang="zh-CN" sz="975"/>
              <a:t>		name = n ;</a:t>
            </a:r>
          </a:p>
          <a:p>
            <a:pPr eaLnBrk="1" hangingPunct="1">
              <a:lnSpc>
                <a:spcPct val="80000"/>
              </a:lnSpc>
              <a:buFont typeface="Wingdings" panose="05000000000000000000" pitchFamily="2" charset="2"/>
              <a:buNone/>
            </a:pPr>
            <a:r>
              <a:rPr kumimoji="1" lang="en-US" altLang="zh-CN" sz="975"/>
              <a:t>		salary = s;</a:t>
            </a:r>
          </a:p>
          <a:p>
            <a:pPr eaLnBrk="1" hangingPunct="1">
              <a:lnSpc>
                <a:spcPct val="80000"/>
              </a:lnSpc>
              <a:buFont typeface="Wingdings" panose="05000000000000000000" pitchFamily="2" charset="2"/>
              <a:buNone/>
            </a:pPr>
            <a:r>
              <a:rPr kumimoji="1" lang="en-US" altLang="zh-CN" sz="975"/>
              <a:t>	}</a:t>
            </a:r>
          </a:p>
          <a:p>
            <a:pPr eaLnBrk="1" hangingPunct="1">
              <a:lnSpc>
                <a:spcPct val="80000"/>
              </a:lnSpc>
              <a:buFont typeface="Wingdings" panose="05000000000000000000" pitchFamily="2" charset="2"/>
              <a:buNone/>
            </a:pPr>
            <a:r>
              <a:rPr kumimoji="1" lang="en-US" altLang="zh-CN" sz="975"/>
              <a:t>	public Employee( String n)</a:t>
            </a:r>
          </a:p>
          <a:p>
            <a:pPr eaLnBrk="1" hangingPunct="1">
              <a:lnSpc>
                <a:spcPct val="80000"/>
              </a:lnSpc>
              <a:buFont typeface="Wingdings" panose="05000000000000000000" pitchFamily="2" charset="2"/>
              <a:buNone/>
            </a:pPr>
            <a:r>
              <a:rPr kumimoji="1" lang="en-US" altLang="zh-CN" sz="975"/>
              <a:t>	{ </a:t>
            </a:r>
          </a:p>
          <a:p>
            <a:pPr eaLnBrk="1" hangingPunct="1">
              <a:lnSpc>
                <a:spcPct val="80000"/>
              </a:lnSpc>
              <a:buFont typeface="Wingdings" panose="05000000000000000000" pitchFamily="2" charset="2"/>
              <a:buNone/>
            </a:pPr>
            <a:r>
              <a:rPr kumimoji="1" lang="en-US" altLang="zh-CN" sz="975"/>
              <a:t>		this(n,0); </a:t>
            </a:r>
          </a:p>
          <a:p>
            <a:pPr eaLnBrk="1" hangingPunct="1">
              <a:lnSpc>
                <a:spcPct val="80000"/>
              </a:lnSpc>
              <a:buFont typeface="Wingdings" panose="05000000000000000000" pitchFamily="2" charset="2"/>
              <a:buNone/>
            </a:pPr>
            <a:r>
              <a:rPr kumimoji="1" lang="en-US" altLang="zh-CN" sz="975"/>
              <a:t>	}</a:t>
            </a:r>
          </a:p>
          <a:p>
            <a:pPr eaLnBrk="1" hangingPunct="1">
              <a:lnSpc>
                <a:spcPct val="80000"/>
              </a:lnSpc>
              <a:buFont typeface="Wingdings" panose="05000000000000000000" pitchFamily="2" charset="2"/>
              <a:buNone/>
            </a:pPr>
            <a:r>
              <a:rPr kumimoji="1" lang="en-US" altLang="zh-CN" sz="975"/>
              <a:t>	public Employee( )</a:t>
            </a:r>
          </a:p>
          <a:p>
            <a:pPr eaLnBrk="1" hangingPunct="1">
              <a:lnSpc>
                <a:spcPct val="80000"/>
              </a:lnSpc>
              <a:buFont typeface="Wingdings" panose="05000000000000000000" pitchFamily="2" charset="2"/>
              <a:buNone/>
            </a:pPr>
            <a:r>
              <a:rPr kumimoji="1" lang="en-US" altLang="zh-CN" sz="975"/>
              <a:t>	{ </a:t>
            </a:r>
          </a:p>
          <a:p>
            <a:pPr eaLnBrk="1" hangingPunct="1">
              <a:lnSpc>
                <a:spcPct val="80000"/>
              </a:lnSpc>
              <a:buFont typeface="Wingdings" panose="05000000000000000000" pitchFamily="2" charset="2"/>
              <a:buNone/>
            </a:pPr>
            <a:r>
              <a:rPr kumimoji="1" lang="en-US" altLang="zh-CN" sz="975"/>
              <a:t>		this(“Unknown”); </a:t>
            </a:r>
          </a:p>
          <a:p>
            <a:pPr eaLnBrk="1" hangingPunct="1">
              <a:lnSpc>
                <a:spcPct val="80000"/>
              </a:lnSpc>
              <a:buFont typeface="Wingdings" panose="05000000000000000000" pitchFamily="2" charset="2"/>
              <a:buNone/>
            </a:pPr>
            <a:r>
              <a:rPr kumimoji="1" lang="en-US" altLang="zh-CN" sz="975"/>
              <a:t>	}</a:t>
            </a:r>
          </a:p>
          <a:p>
            <a:pPr eaLnBrk="1" hangingPunct="1">
              <a:lnSpc>
                <a:spcPct val="80000"/>
              </a:lnSpc>
              <a:buFont typeface="Wingdings" panose="05000000000000000000" pitchFamily="2" charset="2"/>
              <a:buNone/>
            </a:pPr>
            <a:r>
              <a:rPr kumimoji="1" lang="en-US" altLang="zh-CN" sz="975"/>
              <a:t> }</a:t>
            </a:r>
          </a:p>
          <a:p>
            <a:pPr eaLnBrk="1" hangingPunct="1">
              <a:lnSpc>
                <a:spcPct val="80000"/>
              </a:lnSpc>
              <a:buFont typeface="Wingdings" panose="05000000000000000000" pitchFamily="2" charset="2"/>
              <a:buNone/>
            </a:pPr>
            <a:endParaRPr lang="en-US" altLang="zh-CN" sz="975"/>
          </a:p>
        </p:txBody>
      </p:sp>
    </p:spTree>
    <p:extLst>
      <p:ext uri="{BB962C8B-B14F-4D97-AF65-F5344CB8AC3E}">
        <p14:creationId xmlns:p14="http://schemas.microsoft.com/office/powerpoint/2010/main" val="261565359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smtClean="0"/>
              <a:t>子类</a:t>
            </a:r>
          </a:p>
        </p:txBody>
      </p:sp>
      <p:sp>
        <p:nvSpPr>
          <p:cNvPr id="23555" name="Text Box 4"/>
          <p:cNvSpPr txBox="1">
            <a:spLocks noChangeArrowheads="1"/>
          </p:cNvSpPr>
          <p:nvPr/>
        </p:nvSpPr>
        <p:spPr bwMode="auto">
          <a:xfrm>
            <a:off x="1714500" y="2085976"/>
            <a:ext cx="5214889" cy="2696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pPr>
            <a:r>
              <a:rPr kumimoji="1" lang="zh-CN" altLang="en-US" sz="2100" b="1">
                <a:latin typeface="Times New Roman" panose="02020603050405020304" pitchFamily="18" charset="0"/>
              </a:rPr>
              <a:t>子类表示类之间一种“属于”</a:t>
            </a:r>
            <a:r>
              <a:rPr kumimoji="1" lang="en-US" altLang="zh-CN" sz="2100" b="1">
                <a:latin typeface="Times New Roman" panose="02020603050405020304" pitchFamily="18" charset="0"/>
              </a:rPr>
              <a:t>( is a )</a:t>
            </a:r>
            <a:r>
              <a:rPr kumimoji="1" lang="zh-CN" altLang="en-US" sz="2100" b="1">
                <a:latin typeface="Times New Roman" panose="02020603050405020304" pitchFamily="18" charset="0"/>
              </a:rPr>
              <a:t>关系。</a:t>
            </a:r>
          </a:p>
          <a:p>
            <a:pPr eaLnBrk="1" hangingPunct="1">
              <a:lnSpc>
                <a:spcPct val="120000"/>
              </a:lnSpc>
            </a:pPr>
            <a:r>
              <a:rPr kumimoji="1" lang="zh-CN" altLang="en-US" sz="1500" b="1">
                <a:latin typeface="Times New Roman" panose="02020603050405020304" pitchFamily="18" charset="0"/>
              </a:rPr>
              <a:t>例：</a:t>
            </a:r>
            <a:r>
              <a:rPr kumimoji="1" lang="en-US" altLang="zh-CN" sz="1500" b="1">
                <a:latin typeface="Times New Roman" panose="02020603050405020304" pitchFamily="18" charset="0"/>
              </a:rPr>
              <a:t>public class Employee {</a:t>
            </a:r>
          </a:p>
          <a:p>
            <a:pPr eaLnBrk="1" hangingPunct="1">
              <a:lnSpc>
                <a:spcPct val="120000"/>
              </a:lnSpc>
            </a:pPr>
            <a:r>
              <a:rPr kumimoji="1" lang="en-US" altLang="zh-CN" sz="1500" b="1">
                <a:latin typeface="Times New Roman" panose="02020603050405020304" pitchFamily="18" charset="0"/>
              </a:rPr>
              <a:t>	String  name ;</a:t>
            </a:r>
          </a:p>
          <a:p>
            <a:pPr eaLnBrk="1" hangingPunct="1">
              <a:lnSpc>
                <a:spcPct val="120000"/>
              </a:lnSpc>
            </a:pPr>
            <a:r>
              <a:rPr kumimoji="1" lang="en-US" altLang="zh-CN" sz="1500" b="1">
                <a:latin typeface="Times New Roman" panose="02020603050405020304" pitchFamily="18" charset="0"/>
              </a:rPr>
              <a:t>	Date hireDate ;</a:t>
            </a:r>
          </a:p>
          <a:p>
            <a:pPr eaLnBrk="1" hangingPunct="1">
              <a:lnSpc>
                <a:spcPct val="120000"/>
              </a:lnSpc>
            </a:pPr>
            <a:r>
              <a:rPr kumimoji="1" lang="en-US" altLang="zh-CN" sz="1500" b="1">
                <a:latin typeface="Times New Roman" panose="02020603050405020304" pitchFamily="18" charset="0"/>
              </a:rPr>
              <a:t>	Date dateofBirth ;</a:t>
            </a:r>
          </a:p>
          <a:p>
            <a:pPr eaLnBrk="1" hangingPunct="1">
              <a:lnSpc>
                <a:spcPct val="120000"/>
              </a:lnSpc>
            </a:pPr>
            <a:r>
              <a:rPr kumimoji="1" lang="en-US" altLang="zh-CN" sz="1500" b="1">
                <a:latin typeface="Times New Roman" panose="02020603050405020304" pitchFamily="18" charset="0"/>
              </a:rPr>
              <a:t>	String jobTitle ;</a:t>
            </a:r>
          </a:p>
          <a:p>
            <a:pPr eaLnBrk="1" hangingPunct="1">
              <a:lnSpc>
                <a:spcPct val="120000"/>
              </a:lnSpc>
            </a:pPr>
            <a:r>
              <a:rPr kumimoji="1" lang="en-US" altLang="zh-CN" sz="1500" b="1">
                <a:latin typeface="Times New Roman" panose="02020603050405020304" pitchFamily="18" charset="0"/>
              </a:rPr>
              <a:t>	int grade ;</a:t>
            </a:r>
          </a:p>
          <a:p>
            <a:pPr eaLnBrk="1" hangingPunct="1">
              <a:lnSpc>
                <a:spcPct val="120000"/>
              </a:lnSpc>
            </a:pPr>
            <a:r>
              <a:rPr kumimoji="1" lang="en-US" altLang="zh-CN" sz="1500" b="1">
                <a:latin typeface="Times New Roman" panose="02020603050405020304" pitchFamily="18" charset="0"/>
              </a:rPr>
              <a:t>	…</a:t>
            </a:r>
          </a:p>
          <a:p>
            <a:pPr eaLnBrk="1" hangingPunct="1">
              <a:lnSpc>
                <a:spcPct val="120000"/>
              </a:lnSpc>
            </a:pPr>
            <a:r>
              <a:rPr kumimoji="1" lang="en-US" altLang="zh-CN" sz="1500" b="1">
                <a:latin typeface="Times New Roman" panose="02020603050405020304" pitchFamily="18" charset="0"/>
              </a:rPr>
              <a:t>	}</a:t>
            </a:r>
          </a:p>
        </p:txBody>
      </p:sp>
      <p:sp>
        <p:nvSpPr>
          <p:cNvPr id="28677" name="Text Box 5"/>
          <p:cNvSpPr txBox="1">
            <a:spLocks noChangeArrowheads="1"/>
          </p:cNvSpPr>
          <p:nvPr/>
        </p:nvSpPr>
        <p:spPr bwMode="auto">
          <a:xfrm>
            <a:off x="4914901" y="2514600"/>
            <a:ext cx="3238387"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pPr>
            <a:r>
              <a:rPr kumimoji="1" lang="en-US" altLang="zh-CN" sz="1500" b="1">
                <a:latin typeface="Times New Roman" panose="02020603050405020304" pitchFamily="18" charset="0"/>
              </a:rPr>
              <a:t>public class Manager {</a:t>
            </a:r>
          </a:p>
          <a:p>
            <a:pPr eaLnBrk="1" hangingPunct="1">
              <a:lnSpc>
                <a:spcPct val="120000"/>
              </a:lnSpc>
            </a:pPr>
            <a:r>
              <a:rPr kumimoji="1" lang="en-US" altLang="zh-CN" sz="1500" b="1">
                <a:latin typeface="Times New Roman" panose="02020603050405020304" pitchFamily="18" charset="0"/>
              </a:rPr>
              <a:t>	String  name ;</a:t>
            </a:r>
          </a:p>
          <a:p>
            <a:pPr eaLnBrk="1" hangingPunct="1">
              <a:lnSpc>
                <a:spcPct val="120000"/>
              </a:lnSpc>
            </a:pPr>
            <a:r>
              <a:rPr kumimoji="1" lang="en-US" altLang="zh-CN" sz="1500" b="1">
                <a:latin typeface="Times New Roman" panose="02020603050405020304" pitchFamily="18" charset="0"/>
              </a:rPr>
              <a:t>	Date hireDate ;</a:t>
            </a:r>
          </a:p>
          <a:p>
            <a:pPr eaLnBrk="1" hangingPunct="1">
              <a:lnSpc>
                <a:spcPct val="120000"/>
              </a:lnSpc>
            </a:pPr>
            <a:r>
              <a:rPr kumimoji="1" lang="en-US" altLang="zh-CN" sz="1500" b="1">
                <a:latin typeface="Times New Roman" panose="02020603050405020304" pitchFamily="18" charset="0"/>
              </a:rPr>
              <a:t>	Date dateofBirth ;</a:t>
            </a:r>
          </a:p>
          <a:p>
            <a:pPr eaLnBrk="1" hangingPunct="1">
              <a:lnSpc>
                <a:spcPct val="120000"/>
              </a:lnSpc>
            </a:pPr>
            <a:r>
              <a:rPr kumimoji="1" lang="en-US" altLang="zh-CN" sz="1500" b="1">
                <a:latin typeface="Times New Roman" panose="02020603050405020304" pitchFamily="18" charset="0"/>
              </a:rPr>
              <a:t>	String jobTitle ;</a:t>
            </a:r>
          </a:p>
          <a:p>
            <a:pPr eaLnBrk="1" hangingPunct="1">
              <a:lnSpc>
                <a:spcPct val="120000"/>
              </a:lnSpc>
            </a:pPr>
            <a:r>
              <a:rPr kumimoji="1" lang="en-US" altLang="zh-CN" sz="1500" b="1">
                <a:latin typeface="Times New Roman" panose="02020603050405020304" pitchFamily="18" charset="0"/>
              </a:rPr>
              <a:t>	int grade ;</a:t>
            </a:r>
          </a:p>
          <a:p>
            <a:pPr eaLnBrk="1" hangingPunct="1">
              <a:lnSpc>
                <a:spcPct val="120000"/>
              </a:lnSpc>
            </a:pPr>
            <a:r>
              <a:rPr kumimoji="1" lang="en-US" altLang="zh-CN" sz="1500" b="1">
                <a:latin typeface="Times New Roman" panose="02020603050405020304" pitchFamily="18" charset="0"/>
              </a:rPr>
              <a:t>	</a:t>
            </a:r>
            <a:r>
              <a:rPr kumimoji="1" lang="en-US" altLang="zh-CN" sz="1500" b="1" i="1">
                <a:latin typeface="Times New Roman" panose="02020603050405020304" pitchFamily="18" charset="0"/>
              </a:rPr>
              <a:t>String department ;</a:t>
            </a:r>
          </a:p>
          <a:p>
            <a:pPr eaLnBrk="1" hangingPunct="1">
              <a:lnSpc>
                <a:spcPct val="120000"/>
              </a:lnSpc>
            </a:pPr>
            <a:r>
              <a:rPr kumimoji="1" lang="en-US" altLang="zh-CN" sz="1500" b="1">
                <a:latin typeface="Times New Roman" panose="02020603050405020304" pitchFamily="18" charset="0"/>
              </a:rPr>
              <a:t>	</a:t>
            </a:r>
            <a:r>
              <a:rPr kumimoji="1" lang="en-US" altLang="zh-CN" sz="1500" b="1" i="1">
                <a:latin typeface="Times New Roman" panose="02020603050405020304" pitchFamily="18" charset="0"/>
              </a:rPr>
              <a:t>Employee [ ] subordinates</a:t>
            </a:r>
            <a:r>
              <a:rPr kumimoji="1" lang="en-US" altLang="zh-CN" sz="1500" b="1">
                <a:latin typeface="Times New Roman" panose="02020603050405020304" pitchFamily="18" charset="0"/>
              </a:rPr>
              <a:t>;</a:t>
            </a:r>
          </a:p>
          <a:p>
            <a:pPr eaLnBrk="1" hangingPunct="1">
              <a:lnSpc>
                <a:spcPct val="120000"/>
              </a:lnSpc>
            </a:pPr>
            <a:r>
              <a:rPr kumimoji="1" lang="en-US" altLang="zh-CN" sz="1500" b="1">
                <a:latin typeface="Times New Roman" panose="02020603050405020304" pitchFamily="18" charset="0"/>
              </a:rPr>
              <a:t>	…</a:t>
            </a:r>
          </a:p>
          <a:p>
            <a:pPr eaLnBrk="1" hangingPunct="1">
              <a:lnSpc>
                <a:spcPct val="120000"/>
              </a:lnSpc>
            </a:pPr>
            <a:r>
              <a:rPr kumimoji="1" lang="en-US" altLang="zh-CN" sz="1500" b="1">
                <a:latin typeface="Times New Roman" panose="02020603050405020304" pitchFamily="18" charset="0"/>
              </a:rPr>
              <a:t>	}</a:t>
            </a:r>
          </a:p>
          <a:p>
            <a:pPr eaLnBrk="1" hangingPunct="1"/>
            <a:endParaRPr kumimoji="1" lang="en-US" altLang="zh-CN">
              <a:latin typeface="Times New Roman" panose="02020603050405020304" pitchFamily="18" charset="0"/>
            </a:endParaRPr>
          </a:p>
        </p:txBody>
      </p:sp>
    </p:spTree>
    <p:extLst>
      <p:ext uri="{BB962C8B-B14F-4D97-AF65-F5344CB8AC3E}">
        <p14:creationId xmlns:p14="http://schemas.microsoft.com/office/powerpoint/2010/main" val="23279122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6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7" grpId="0"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zh-CN" smtClean="0">
                <a:latin typeface="Times New Roman" panose="02020603050405020304" pitchFamily="18" charset="0"/>
              </a:rPr>
              <a:t>Extends</a:t>
            </a:r>
            <a:r>
              <a:rPr lang="en-US" altLang="zh-CN" smtClean="0"/>
              <a:t> </a:t>
            </a:r>
            <a:r>
              <a:rPr lang="zh-CN" altLang="en-US" smtClean="0"/>
              <a:t>保留字</a:t>
            </a:r>
          </a:p>
        </p:txBody>
      </p:sp>
      <p:sp>
        <p:nvSpPr>
          <p:cNvPr id="24579" name="Rectangle 4"/>
          <p:cNvSpPr>
            <a:spLocks noChangeArrowheads="1"/>
          </p:cNvSpPr>
          <p:nvPr/>
        </p:nvSpPr>
        <p:spPr bwMode="auto">
          <a:xfrm>
            <a:off x="1494235" y="2132411"/>
            <a:ext cx="4315605"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pPr>
            <a:r>
              <a:rPr kumimoji="1" lang="en-US" altLang="zh-CN" sz="2100">
                <a:latin typeface="Times New Roman" panose="02020603050405020304" pitchFamily="18" charset="0"/>
              </a:rPr>
              <a:t>Java</a:t>
            </a:r>
            <a:r>
              <a:rPr kumimoji="1" lang="zh-CN" altLang="zh-CN" sz="2100">
                <a:latin typeface="Times New Roman" panose="02020603050405020304" pitchFamily="18" charset="0"/>
              </a:rPr>
              <a:t>中用 </a:t>
            </a:r>
            <a:r>
              <a:rPr kumimoji="1" lang="en-US" altLang="zh-CN" sz="2100">
                <a:latin typeface="Times New Roman" panose="02020603050405020304" pitchFamily="18" charset="0"/>
              </a:rPr>
              <a:t>extends </a:t>
            </a:r>
            <a:r>
              <a:rPr kumimoji="1" lang="zh-CN" altLang="en-US" sz="2100">
                <a:latin typeface="Times New Roman" panose="02020603050405020304" pitchFamily="18" charset="0"/>
              </a:rPr>
              <a:t>关键字定义子类。</a:t>
            </a:r>
          </a:p>
        </p:txBody>
      </p:sp>
      <p:sp>
        <p:nvSpPr>
          <p:cNvPr id="24580" name="Rectangle 5"/>
          <p:cNvSpPr>
            <a:spLocks noChangeArrowheads="1"/>
          </p:cNvSpPr>
          <p:nvPr/>
        </p:nvSpPr>
        <p:spPr bwMode="auto">
          <a:xfrm>
            <a:off x="1439467" y="2457451"/>
            <a:ext cx="2603598"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pPr>
            <a:r>
              <a:rPr kumimoji="1" lang="en-US" altLang="zh-CN" sz="1500" b="1">
                <a:latin typeface="Times New Roman" panose="02020603050405020304" pitchFamily="18" charset="0"/>
              </a:rPr>
              <a:t>public class Employee {</a:t>
            </a:r>
          </a:p>
          <a:p>
            <a:pPr eaLnBrk="1" hangingPunct="1">
              <a:lnSpc>
                <a:spcPct val="120000"/>
              </a:lnSpc>
            </a:pPr>
            <a:r>
              <a:rPr kumimoji="1" lang="en-US" altLang="zh-CN" sz="1500" b="1">
                <a:latin typeface="Times New Roman" panose="02020603050405020304" pitchFamily="18" charset="0"/>
              </a:rPr>
              <a:t>	String  name ;</a:t>
            </a:r>
          </a:p>
          <a:p>
            <a:pPr eaLnBrk="1" hangingPunct="1">
              <a:lnSpc>
                <a:spcPct val="120000"/>
              </a:lnSpc>
            </a:pPr>
            <a:r>
              <a:rPr kumimoji="1" lang="en-US" altLang="zh-CN" sz="1500" b="1">
                <a:latin typeface="Times New Roman" panose="02020603050405020304" pitchFamily="18" charset="0"/>
              </a:rPr>
              <a:t>	Date hireDate ;</a:t>
            </a:r>
          </a:p>
          <a:p>
            <a:pPr eaLnBrk="1" hangingPunct="1">
              <a:lnSpc>
                <a:spcPct val="120000"/>
              </a:lnSpc>
            </a:pPr>
            <a:r>
              <a:rPr kumimoji="1" lang="en-US" altLang="zh-CN" sz="1500" b="1">
                <a:latin typeface="Times New Roman" panose="02020603050405020304" pitchFamily="18" charset="0"/>
              </a:rPr>
              <a:t>	Date dateofBirth ;</a:t>
            </a:r>
          </a:p>
          <a:p>
            <a:pPr eaLnBrk="1" hangingPunct="1">
              <a:lnSpc>
                <a:spcPct val="120000"/>
              </a:lnSpc>
            </a:pPr>
            <a:r>
              <a:rPr kumimoji="1" lang="en-US" altLang="zh-CN" sz="1500" b="1">
                <a:latin typeface="Times New Roman" panose="02020603050405020304" pitchFamily="18" charset="0"/>
              </a:rPr>
              <a:t>	String jobTitle ;</a:t>
            </a:r>
          </a:p>
          <a:p>
            <a:pPr eaLnBrk="1" hangingPunct="1">
              <a:lnSpc>
                <a:spcPct val="120000"/>
              </a:lnSpc>
            </a:pPr>
            <a:r>
              <a:rPr kumimoji="1" lang="en-US" altLang="zh-CN" sz="1500" b="1">
                <a:latin typeface="Times New Roman" panose="02020603050405020304" pitchFamily="18" charset="0"/>
              </a:rPr>
              <a:t>	int grade ;</a:t>
            </a:r>
          </a:p>
          <a:p>
            <a:pPr eaLnBrk="1" hangingPunct="1">
              <a:lnSpc>
                <a:spcPct val="120000"/>
              </a:lnSpc>
            </a:pPr>
            <a:r>
              <a:rPr kumimoji="1" lang="en-US" altLang="zh-CN" sz="1500" b="1">
                <a:latin typeface="Times New Roman" panose="02020603050405020304" pitchFamily="18" charset="0"/>
              </a:rPr>
              <a:t>	…</a:t>
            </a:r>
          </a:p>
          <a:p>
            <a:pPr eaLnBrk="1" hangingPunct="1">
              <a:lnSpc>
                <a:spcPct val="120000"/>
              </a:lnSpc>
            </a:pPr>
            <a:r>
              <a:rPr kumimoji="1" lang="en-US" altLang="zh-CN" sz="1500" b="1">
                <a:latin typeface="Times New Roman" panose="02020603050405020304" pitchFamily="18" charset="0"/>
              </a:rPr>
              <a:t>	}</a:t>
            </a:r>
          </a:p>
          <a:p>
            <a:pPr eaLnBrk="1" hangingPunct="1">
              <a:lnSpc>
                <a:spcPct val="120000"/>
              </a:lnSpc>
            </a:pPr>
            <a:endParaRPr kumimoji="1" lang="en-US" altLang="zh-CN" sz="1500" b="1">
              <a:latin typeface="Times New Roman" panose="02020603050405020304" pitchFamily="18" charset="0"/>
            </a:endParaRPr>
          </a:p>
        </p:txBody>
      </p:sp>
      <p:sp>
        <p:nvSpPr>
          <p:cNvPr id="24581" name="Rectangle 6"/>
          <p:cNvSpPr>
            <a:spLocks noChangeArrowheads="1"/>
          </p:cNvSpPr>
          <p:nvPr/>
        </p:nvSpPr>
        <p:spPr bwMode="auto">
          <a:xfrm>
            <a:off x="4301729" y="2564606"/>
            <a:ext cx="348615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pPr>
            <a:r>
              <a:rPr kumimoji="1" lang="en-US" altLang="zh-CN" sz="1500" b="1">
                <a:latin typeface="Times New Roman" panose="02020603050405020304" pitchFamily="18" charset="0"/>
              </a:rPr>
              <a:t>public class Manager extends Employee {</a:t>
            </a:r>
          </a:p>
          <a:p>
            <a:pPr eaLnBrk="1" hangingPunct="1">
              <a:lnSpc>
                <a:spcPct val="120000"/>
              </a:lnSpc>
            </a:pPr>
            <a:r>
              <a:rPr kumimoji="1" lang="en-US" altLang="zh-CN" sz="1500" b="1">
                <a:latin typeface="Times New Roman" panose="02020603050405020304" pitchFamily="18" charset="0"/>
              </a:rPr>
              <a:t>	</a:t>
            </a:r>
            <a:r>
              <a:rPr kumimoji="1" lang="en-US" altLang="zh-CN" sz="1500" b="1" i="1">
                <a:latin typeface="Times New Roman" panose="02020603050405020304" pitchFamily="18" charset="0"/>
              </a:rPr>
              <a:t>String department ;</a:t>
            </a:r>
          </a:p>
          <a:p>
            <a:pPr eaLnBrk="1" hangingPunct="1">
              <a:lnSpc>
                <a:spcPct val="120000"/>
              </a:lnSpc>
            </a:pPr>
            <a:r>
              <a:rPr kumimoji="1" lang="en-US" altLang="zh-CN" sz="1500" b="1">
                <a:latin typeface="Times New Roman" panose="02020603050405020304" pitchFamily="18" charset="0"/>
              </a:rPr>
              <a:t>	</a:t>
            </a:r>
            <a:r>
              <a:rPr kumimoji="1" lang="en-US" altLang="zh-CN" sz="1500" b="1" i="1">
                <a:latin typeface="Times New Roman" panose="02020603050405020304" pitchFamily="18" charset="0"/>
              </a:rPr>
              <a:t>Employee [ ] subordinates</a:t>
            </a:r>
            <a:r>
              <a:rPr kumimoji="1" lang="en-US" altLang="zh-CN" sz="1500" b="1">
                <a:latin typeface="Times New Roman" panose="02020603050405020304" pitchFamily="18" charset="0"/>
              </a:rPr>
              <a:t>; 		</a:t>
            </a:r>
          </a:p>
          <a:p>
            <a:pPr eaLnBrk="1" hangingPunct="1">
              <a:lnSpc>
                <a:spcPct val="120000"/>
              </a:lnSpc>
            </a:pPr>
            <a:r>
              <a:rPr kumimoji="1" lang="en-US" altLang="zh-CN" sz="1500" b="1">
                <a:latin typeface="Times New Roman" panose="02020603050405020304" pitchFamily="18" charset="0"/>
              </a:rPr>
              <a:t>	}</a:t>
            </a:r>
          </a:p>
        </p:txBody>
      </p:sp>
      <p:sp>
        <p:nvSpPr>
          <p:cNvPr id="29703" name="Text Box 7"/>
          <p:cNvSpPr txBox="1">
            <a:spLocks noChangeArrowheads="1"/>
          </p:cNvSpPr>
          <p:nvPr/>
        </p:nvSpPr>
        <p:spPr bwMode="auto">
          <a:xfrm>
            <a:off x="1828801" y="4956572"/>
            <a:ext cx="5032147"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100">
                <a:latin typeface="Times New Roman" panose="02020603050405020304" pitchFamily="18" charset="0"/>
              </a:rPr>
              <a:t>子类是从已有的类创建新类的一种方法。</a:t>
            </a:r>
          </a:p>
        </p:txBody>
      </p:sp>
    </p:spTree>
    <p:extLst>
      <p:ext uri="{BB962C8B-B14F-4D97-AF65-F5344CB8AC3E}">
        <p14:creationId xmlns:p14="http://schemas.microsoft.com/office/powerpoint/2010/main" val="40025137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703"/>
                                        </p:tgtEl>
                                        <p:attrNameLst>
                                          <p:attrName>style.visibility</p:attrName>
                                        </p:attrNameLst>
                                      </p:cBhvr>
                                      <p:to>
                                        <p:strVal val="visible"/>
                                      </p:to>
                                    </p:set>
                                    <p:anim calcmode="lin" valueType="num">
                                      <p:cBhvr additive="base">
                                        <p:cTn id="7" dur="500" fill="hold"/>
                                        <p:tgtEl>
                                          <p:spTgt spid="29703"/>
                                        </p:tgtEl>
                                        <p:attrNameLst>
                                          <p:attrName>ppt_x</p:attrName>
                                        </p:attrNameLst>
                                      </p:cBhvr>
                                      <p:tavLst>
                                        <p:tav tm="0">
                                          <p:val>
                                            <p:strVal val="#ppt_x"/>
                                          </p:val>
                                        </p:tav>
                                        <p:tav tm="100000">
                                          <p:val>
                                            <p:strVal val="#ppt_x"/>
                                          </p:val>
                                        </p:tav>
                                      </p:tavLst>
                                    </p:anim>
                                    <p:anim calcmode="lin" valueType="num">
                                      <p:cBhvr additive="base">
                                        <p:cTn id="8" dur="500" fill="hold"/>
                                        <p:tgtEl>
                                          <p:spTgt spid="297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3" grpId="0" autoUpdateAnimBg="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smtClean="0"/>
              <a:t>子类</a:t>
            </a:r>
          </a:p>
        </p:txBody>
      </p:sp>
      <p:sp>
        <p:nvSpPr>
          <p:cNvPr id="25603" name="Rectangle 3"/>
          <p:cNvSpPr>
            <a:spLocks noGrp="1" noChangeArrowheads="1"/>
          </p:cNvSpPr>
          <p:nvPr>
            <p:ph idx="1"/>
          </p:nvPr>
        </p:nvSpPr>
        <p:spPr/>
        <p:txBody>
          <a:bodyPr/>
          <a:lstStyle/>
          <a:p>
            <a:pPr eaLnBrk="1" hangingPunct="1"/>
            <a:r>
              <a:rPr kumimoji="1" lang="zh-CN" altLang="en-US" smtClean="0">
                <a:latin typeface="Times New Roman" panose="02020603050405020304" pitchFamily="18" charset="0"/>
              </a:rPr>
              <a:t>子类继承父类的属性、功能（方法），子类中只需声明特有的东西。</a:t>
            </a:r>
          </a:p>
          <a:p>
            <a:pPr eaLnBrk="1" hangingPunct="1"/>
            <a:r>
              <a:rPr kumimoji="1" lang="zh-CN" altLang="en-US" smtClean="0">
                <a:latin typeface="Times New Roman" panose="02020603050405020304" pitchFamily="18" charset="0"/>
              </a:rPr>
              <a:t>带</a:t>
            </a:r>
            <a:r>
              <a:rPr kumimoji="1" lang="en-US" altLang="zh-CN" smtClean="0">
                <a:latin typeface="Times New Roman" panose="02020603050405020304" pitchFamily="18" charset="0"/>
              </a:rPr>
              <a:t>private </a:t>
            </a:r>
            <a:r>
              <a:rPr kumimoji="1" lang="zh-CN" altLang="en-US" smtClean="0">
                <a:latin typeface="Times New Roman" panose="02020603050405020304" pitchFamily="18" charset="0"/>
              </a:rPr>
              <a:t>修饰符的属性、方法是不能被继承的。</a:t>
            </a:r>
          </a:p>
          <a:p>
            <a:pPr eaLnBrk="1" hangingPunct="1"/>
            <a:r>
              <a:rPr kumimoji="1" lang="zh-CN" altLang="en-US" smtClean="0">
                <a:latin typeface="Times New Roman" panose="02020603050405020304" pitchFamily="18" charset="0"/>
              </a:rPr>
              <a:t>构造方法不能被继承。</a:t>
            </a:r>
          </a:p>
          <a:p>
            <a:pPr eaLnBrk="1" hangingPunct="1"/>
            <a:r>
              <a:rPr kumimoji="1" lang="zh-CN" altLang="en-US" smtClean="0">
                <a:latin typeface="Times New Roman" panose="02020603050405020304" pitchFamily="18" charset="0"/>
              </a:rPr>
              <a:t>在方法中调用构造方法用</a:t>
            </a:r>
            <a:r>
              <a:rPr kumimoji="1" lang="en-US" altLang="zh-CN" smtClean="0">
                <a:latin typeface="Times New Roman" panose="02020603050405020304" pitchFamily="18" charset="0"/>
              </a:rPr>
              <a:t>this()</a:t>
            </a:r>
            <a:r>
              <a:rPr kumimoji="1" lang="zh-CN" altLang="en-US" smtClean="0">
                <a:latin typeface="Times New Roman" panose="02020603050405020304" pitchFamily="18" charset="0"/>
              </a:rPr>
              <a:t>。</a:t>
            </a:r>
          </a:p>
          <a:p>
            <a:pPr eaLnBrk="1" hangingPunct="1"/>
            <a:r>
              <a:rPr kumimoji="1" lang="zh-CN" altLang="en-US" smtClean="0">
                <a:latin typeface="Times New Roman" panose="02020603050405020304" pitchFamily="18" charset="0"/>
              </a:rPr>
              <a:t>调用父类的构造方法用</a:t>
            </a:r>
            <a:r>
              <a:rPr kumimoji="1" lang="en-US" altLang="zh-CN" smtClean="0">
                <a:latin typeface="Times New Roman" panose="02020603050405020304" pitchFamily="18" charset="0"/>
              </a:rPr>
              <a:t>super()</a:t>
            </a:r>
            <a:r>
              <a:rPr kumimoji="1" lang="zh-CN" altLang="en-US" smtClean="0">
                <a:latin typeface="Times New Roman" panose="02020603050405020304" pitchFamily="18" charset="0"/>
              </a:rPr>
              <a:t>。</a:t>
            </a:r>
          </a:p>
          <a:p>
            <a:pPr lvl="1" eaLnBrk="1" hangingPunct="1"/>
            <a:r>
              <a:rPr kumimoji="1" lang="en-US" altLang="zh-CN" smtClean="0">
                <a:latin typeface="Times New Roman" panose="02020603050405020304" pitchFamily="18" charset="0"/>
              </a:rPr>
              <a:t>-- super </a:t>
            </a:r>
            <a:r>
              <a:rPr kumimoji="1" lang="zh-CN" altLang="en-US" smtClean="0">
                <a:latin typeface="Times New Roman" panose="02020603050405020304" pitchFamily="18" charset="0"/>
              </a:rPr>
              <a:t>指向该关键字所在类的父类。</a:t>
            </a:r>
          </a:p>
          <a:p>
            <a:pPr eaLnBrk="1" hangingPunct="1"/>
            <a:endParaRPr lang="en-US" altLang="zh-CN" smtClean="0">
              <a:latin typeface="Times New Roman" panose="02020603050405020304" pitchFamily="18" charset="0"/>
            </a:endParaRPr>
          </a:p>
        </p:txBody>
      </p:sp>
    </p:spTree>
    <p:extLst>
      <p:ext uri="{BB962C8B-B14F-4D97-AF65-F5344CB8AC3E}">
        <p14:creationId xmlns:p14="http://schemas.microsoft.com/office/powerpoint/2010/main" val="385861589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kumimoji="1" lang="zh-CN" altLang="en-US" smtClean="0">
                <a:solidFill>
                  <a:schemeClr val="tx1"/>
                </a:solidFill>
              </a:rPr>
              <a:t>构造不同类型数据的集合</a:t>
            </a:r>
          </a:p>
        </p:txBody>
      </p:sp>
      <p:sp>
        <p:nvSpPr>
          <p:cNvPr id="26627" name="Rectangle 3"/>
          <p:cNvSpPr>
            <a:spLocks noGrp="1" noChangeArrowheads="1"/>
          </p:cNvSpPr>
          <p:nvPr>
            <p:ph idx="1"/>
          </p:nvPr>
        </p:nvSpPr>
        <p:spPr/>
        <p:txBody>
          <a:bodyPr>
            <a:normAutofit/>
          </a:bodyPr>
          <a:lstStyle/>
          <a:p>
            <a:pPr eaLnBrk="1" hangingPunct="1">
              <a:lnSpc>
                <a:spcPct val="80000"/>
              </a:lnSpc>
            </a:pPr>
            <a:r>
              <a:rPr kumimoji="1" lang="en-US" altLang="zh-CN" sz="1950" b="1">
                <a:solidFill>
                  <a:schemeClr val="accent2"/>
                </a:solidFill>
              </a:rPr>
              <a:t>Java</a:t>
            </a:r>
            <a:r>
              <a:rPr kumimoji="1" lang="zh-CN" altLang="zh-CN" sz="1950" b="1">
                <a:solidFill>
                  <a:schemeClr val="accent2"/>
                </a:solidFill>
              </a:rPr>
              <a:t>中允许构造如下类型的数组：</a:t>
            </a:r>
            <a:endParaRPr kumimoji="1" lang="zh-CN" altLang="en-US" sz="1950" b="1"/>
          </a:p>
          <a:p>
            <a:pPr eaLnBrk="1" hangingPunct="1">
              <a:lnSpc>
                <a:spcPct val="80000"/>
              </a:lnSpc>
              <a:buFont typeface="Wingdings" panose="05000000000000000000" pitchFamily="2" charset="2"/>
              <a:buNone/>
            </a:pPr>
            <a:r>
              <a:rPr kumimoji="1" lang="zh-CN" altLang="en-US" sz="1950"/>
              <a:t>	</a:t>
            </a:r>
            <a:r>
              <a:rPr kumimoji="1" lang="en-US" altLang="zh-CN" sz="1950"/>
              <a:t>Employee [ ]  staff = new Employee[1024];</a:t>
            </a:r>
          </a:p>
          <a:p>
            <a:pPr eaLnBrk="1" hangingPunct="1">
              <a:lnSpc>
                <a:spcPct val="80000"/>
              </a:lnSpc>
              <a:buFont typeface="Wingdings" panose="05000000000000000000" pitchFamily="2" charset="2"/>
              <a:buNone/>
            </a:pPr>
            <a:r>
              <a:rPr kumimoji="1" lang="en-US" altLang="zh-CN" sz="1950"/>
              <a:t>	staff[0] = new Manager( );</a:t>
            </a:r>
          </a:p>
          <a:p>
            <a:pPr eaLnBrk="1" hangingPunct="1">
              <a:lnSpc>
                <a:spcPct val="80000"/>
              </a:lnSpc>
              <a:buFont typeface="Wingdings" panose="05000000000000000000" pitchFamily="2" charset="2"/>
              <a:buNone/>
            </a:pPr>
            <a:r>
              <a:rPr kumimoji="1" lang="en-US" altLang="zh-CN" sz="1950"/>
              <a:t>	staff[1] = new Worker();</a:t>
            </a:r>
          </a:p>
          <a:p>
            <a:pPr eaLnBrk="1" hangingPunct="1">
              <a:lnSpc>
                <a:spcPct val="80000"/>
              </a:lnSpc>
              <a:buFont typeface="Wingdings" panose="05000000000000000000" pitchFamily="2" charset="2"/>
              <a:buNone/>
            </a:pPr>
            <a:r>
              <a:rPr kumimoji="1" lang="en-US" altLang="zh-CN" sz="1950"/>
              <a:t>	staff[2] = new Employee();</a:t>
            </a:r>
          </a:p>
          <a:p>
            <a:pPr eaLnBrk="1" hangingPunct="1">
              <a:lnSpc>
                <a:spcPct val="80000"/>
              </a:lnSpc>
              <a:buFont typeface="Wingdings" panose="05000000000000000000" pitchFamily="2" charset="2"/>
              <a:buNone/>
            </a:pPr>
            <a:r>
              <a:rPr kumimoji="1" lang="en-US" altLang="zh-CN" sz="1950"/>
              <a:t>	…</a:t>
            </a:r>
          </a:p>
          <a:p>
            <a:pPr eaLnBrk="1" hangingPunct="1">
              <a:lnSpc>
                <a:spcPct val="80000"/>
              </a:lnSpc>
              <a:buFont typeface="Wingdings" panose="05000000000000000000" pitchFamily="2" charset="2"/>
              <a:buNone/>
            </a:pPr>
            <a:r>
              <a:rPr kumimoji="1" lang="en-US" altLang="zh-CN" sz="1950"/>
              <a:t>   ----  staff </a:t>
            </a:r>
            <a:r>
              <a:rPr kumimoji="1" lang="zh-CN" altLang="zh-CN" sz="1950"/>
              <a:t>是由多种类型的对象组成的。</a:t>
            </a:r>
          </a:p>
          <a:p>
            <a:pPr eaLnBrk="1" hangingPunct="1">
              <a:lnSpc>
                <a:spcPct val="80000"/>
              </a:lnSpc>
              <a:buFont typeface="Wingdings" panose="05000000000000000000" pitchFamily="2" charset="2"/>
              <a:buNone/>
            </a:pPr>
            <a:endParaRPr kumimoji="1" lang="zh-CN" altLang="zh-CN" sz="1950"/>
          </a:p>
          <a:p>
            <a:pPr eaLnBrk="1" hangingPunct="1">
              <a:lnSpc>
                <a:spcPct val="80000"/>
              </a:lnSpc>
            </a:pPr>
            <a:r>
              <a:rPr kumimoji="1" lang="en-US" altLang="zh-CN" sz="1950"/>
              <a:t>Java</a:t>
            </a:r>
            <a:r>
              <a:rPr kumimoji="1" lang="zh-CN" altLang="zh-CN" sz="1950"/>
              <a:t>中任何一个子类的实例都可作为父类的实例</a:t>
            </a:r>
          </a:p>
          <a:p>
            <a:pPr eaLnBrk="1" hangingPunct="1">
              <a:lnSpc>
                <a:spcPct val="80000"/>
              </a:lnSpc>
              <a:buFont typeface="Wingdings" panose="05000000000000000000" pitchFamily="2" charset="2"/>
              <a:buNone/>
            </a:pPr>
            <a:r>
              <a:rPr kumimoji="1" lang="zh-CN" altLang="zh-CN" sz="1950"/>
              <a:t>使用，可以调用父类具有的方法。</a:t>
            </a:r>
            <a:endParaRPr kumimoji="1" lang="zh-CN" altLang="en-US" sz="1950"/>
          </a:p>
          <a:p>
            <a:pPr eaLnBrk="1" hangingPunct="1">
              <a:lnSpc>
                <a:spcPct val="80000"/>
              </a:lnSpc>
              <a:buFont typeface="Wingdings" panose="05000000000000000000" pitchFamily="2" charset="2"/>
              <a:buNone/>
            </a:pPr>
            <a:endParaRPr lang="en-US" altLang="zh-CN" sz="1950"/>
          </a:p>
        </p:txBody>
      </p:sp>
    </p:spTree>
    <p:extLst>
      <p:ext uri="{BB962C8B-B14F-4D97-AF65-F5344CB8AC3E}">
        <p14:creationId xmlns:p14="http://schemas.microsoft.com/office/powerpoint/2010/main" val="167635263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smtClean="0"/>
              <a:t>单继承</a:t>
            </a:r>
          </a:p>
        </p:txBody>
      </p:sp>
      <p:sp>
        <p:nvSpPr>
          <p:cNvPr id="27651" name="Rectangle 3"/>
          <p:cNvSpPr>
            <a:spLocks noGrp="1" noChangeArrowheads="1"/>
          </p:cNvSpPr>
          <p:nvPr>
            <p:ph idx="1"/>
          </p:nvPr>
        </p:nvSpPr>
        <p:spPr/>
        <p:txBody>
          <a:bodyPr/>
          <a:lstStyle/>
          <a:p>
            <a:pPr eaLnBrk="1" hangingPunct="1"/>
            <a:r>
              <a:rPr kumimoji="1" lang="en-US" altLang="zh-CN" smtClean="0"/>
              <a:t>Java</a:t>
            </a:r>
            <a:r>
              <a:rPr kumimoji="1" lang="zh-CN" altLang="en-US" smtClean="0"/>
              <a:t>是单继承的，即只能从一个类继承，    </a:t>
            </a:r>
            <a:r>
              <a:rPr kumimoji="1" lang="en-US" altLang="zh-CN" smtClean="0"/>
              <a:t>extends</a:t>
            </a:r>
            <a:r>
              <a:rPr kumimoji="1" lang="zh-CN" altLang="en-US" smtClean="0"/>
              <a:t>后类名只能有一个。</a:t>
            </a:r>
          </a:p>
          <a:p>
            <a:pPr eaLnBrk="1" hangingPunct="1"/>
            <a:endParaRPr kumimoji="1" lang="zh-CN" altLang="en-US" smtClean="0"/>
          </a:p>
          <a:p>
            <a:pPr eaLnBrk="1" hangingPunct="1"/>
            <a:r>
              <a:rPr kumimoji="1" lang="zh-CN" altLang="en-US" smtClean="0"/>
              <a:t>单继承的优点：</a:t>
            </a:r>
          </a:p>
          <a:p>
            <a:pPr lvl="1" eaLnBrk="1" hangingPunct="1"/>
            <a:r>
              <a:rPr kumimoji="1" lang="zh-CN" altLang="en-US" smtClean="0"/>
              <a:t>代码更可靠</a:t>
            </a:r>
          </a:p>
          <a:p>
            <a:pPr lvl="1" eaLnBrk="1" hangingPunct="1"/>
            <a:r>
              <a:rPr kumimoji="1" lang="zh-CN" altLang="en-US" smtClean="0"/>
              <a:t>可以用接口弥补</a:t>
            </a:r>
          </a:p>
          <a:p>
            <a:pPr lvl="1" eaLnBrk="1" hangingPunct="1"/>
            <a:r>
              <a:rPr kumimoji="1" lang="zh-CN" altLang="en-US" smtClean="0"/>
              <a:t>用一个类实现多个接口，达到多继承效果。</a:t>
            </a:r>
          </a:p>
          <a:p>
            <a:pPr eaLnBrk="1" hangingPunct="1"/>
            <a:endParaRPr lang="en-US" altLang="zh-CN" smtClean="0"/>
          </a:p>
        </p:txBody>
      </p:sp>
    </p:spTree>
    <p:extLst>
      <p:ext uri="{BB962C8B-B14F-4D97-AF65-F5344CB8AC3E}">
        <p14:creationId xmlns:p14="http://schemas.microsoft.com/office/powerpoint/2010/main" val="286507666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smtClean="0"/>
              <a:t>多态</a:t>
            </a:r>
          </a:p>
        </p:txBody>
      </p:sp>
      <p:sp>
        <p:nvSpPr>
          <p:cNvPr id="28675" name="Rectangle 3"/>
          <p:cNvSpPr>
            <a:spLocks noGrp="1" noChangeArrowheads="1"/>
          </p:cNvSpPr>
          <p:nvPr>
            <p:ph idx="1"/>
          </p:nvPr>
        </p:nvSpPr>
        <p:spPr/>
        <p:txBody>
          <a:bodyPr/>
          <a:lstStyle/>
          <a:p>
            <a:pPr eaLnBrk="1" hangingPunct="1">
              <a:lnSpc>
                <a:spcPct val="90000"/>
              </a:lnSpc>
            </a:pPr>
            <a:r>
              <a:rPr kumimoji="1" lang="en-US" altLang="zh-CN" sz="1650">
                <a:latin typeface="Times New Roman" panose="02020603050405020304" pitchFamily="18" charset="0"/>
              </a:rPr>
              <a:t>Java</a:t>
            </a:r>
            <a:r>
              <a:rPr kumimoji="1" lang="zh-CN" altLang="en-US" sz="1650">
                <a:latin typeface="Times New Roman" panose="02020603050405020304" pitchFamily="18" charset="0"/>
              </a:rPr>
              <a:t>允许父类对象的变量作为子类对象的变量使用。但通过该变量</a:t>
            </a:r>
            <a:r>
              <a:rPr kumimoji="1" lang="en-US" altLang="zh-CN" sz="1650">
                <a:latin typeface="Times New Roman" panose="02020603050405020304" pitchFamily="18" charset="0"/>
              </a:rPr>
              <a:t>(</a:t>
            </a:r>
            <a:r>
              <a:rPr kumimoji="1" lang="zh-CN" altLang="en-US" sz="1650">
                <a:latin typeface="Times New Roman" panose="02020603050405020304" pitchFamily="18" charset="0"/>
              </a:rPr>
              <a:t>如</a:t>
            </a:r>
            <a:r>
              <a:rPr kumimoji="1" lang="en-US" altLang="zh-CN" sz="1650">
                <a:latin typeface="Times New Roman" panose="02020603050405020304" pitchFamily="18" charset="0"/>
              </a:rPr>
              <a:t>e)</a:t>
            </a:r>
            <a:r>
              <a:rPr kumimoji="1" lang="zh-CN" altLang="en-US" sz="1650">
                <a:latin typeface="Times New Roman" panose="02020603050405020304" pitchFamily="18" charset="0"/>
              </a:rPr>
              <a:t>只能访问父类的方法，子类特有的部分被隐藏。</a:t>
            </a:r>
          </a:p>
          <a:p>
            <a:pPr eaLnBrk="1" hangingPunct="1">
              <a:lnSpc>
                <a:spcPct val="90000"/>
              </a:lnSpc>
              <a:buFont typeface="Wingdings" panose="05000000000000000000" pitchFamily="2" charset="2"/>
              <a:buNone/>
            </a:pPr>
            <a:r>
              <a:rPr kumimoji="1" lang="zh-CN" altLang="en-US" sz="1650">
                <a:latin typeface="Times New Roman" panose="02020603050405020304" pitchFamily="18" charset="0"/>
              </a:rPr>
              <a:t>       如：</a:t>
            </a:r>
            <a:r>
              <a:rPr kumimoji="1" lang="en-US" altLang="zh-CN" sz="1650">
                <a:latin typeface="Times New Roman" panose="02020603050405020304" pitchFamily="18" charset="0"/>
              </a:rPr>
              <a:t>Employee  e = new Manager( );</a:t>
            </a:r>
          </a:p>
          <a:p>
            <a:pPr eaLnBrk="1" hangingPunct="1">
              <a:lnSpc>
                <a:spcPct val="90000"/>
              </a:lnSpc>
              <a:buFont typeface="Wingdings" panose="05000000000000000000" pitchFamily="2" charset="2"/>
              <a:buNone/>
            </a:pPr>
            <a:endParaRPr kumimoji="1" lang="en-US" altLang="zh-CN" sz="1650">
              <a:latin typeface="Times New Roman" panose="02020603050405020304" pitchFamily="18" charset="0"/>
              <a:sym typeface="Wingdings" panose="05000000000000000000" pitchFamily="2" charset="2"/>
            </a:endParaRPr>
          </a:p>
          <a:p>
            <a:pPr eaLnBrk="1" hangingPunct="1">
              <a:lnSpc>
                <a:spcPct val="90000"/>
              </a:lnSpc>
            </a:pPr>
            <a:r>
              <a:rPr kumimoji="1" lang="zh-CN" altLang="en-US" sz="1650">
                <a:latin typeface="Times New Roman" panose="02020603050405020304" pitchFamily="18" charset="0"/>
              </a:rPr>
              <a:t>多态含义：</a:t>
            </a:r>
          </a:p>
          <a:p>
            <a:pPr eaLnBrk="1" fontAlgn="t" hangingPunct="1">
              <a:lnSpc>
                <a:spcPct val="90000"/>
              </a:lnSpc>
              <a:buFont typeface="Wingdings" panose="05000000000000000000" pitchFamily="2" charset="2"/>
              <a:buNone/>
            </a:pPr>
            <a:r>
              <a:rPr kumimoji="1" lang="zh-CN" altLang="en-US" sz="1650">
                <a:latin typeface="Times New Roman" panose="02020603050405020304" pitchFamily="18" charset="0"/>
              </a:rPr>
              <a:t>    	</a:t>
            </a:r>
            <a:r>
              <a:rPr kumimoji="1" lang="en-US" altLang="zh-CN" sz="1650">
                <a:latin typeface="Times New Roman" panose="02020603050405020304" pitchFamily="18" charset="0"/>
              </a:rPr>
              <a:t>An object has only one form, while a variable is polymorphism, since it can refer  to objects of  different forms</a:t>
            </a:r>
            <a:r>
              <a:rPr kumimoji="1" lang="zh-CN" altLang="en-US" sz="1650">
                <a:latin typeface="Times New Roman" panose="02020603050405020304" pitchFamily="18" charset="0"/>
              </a:rPr>
              <a:t>，</a:t>
            </a:r>
            <a:r>
              <a:rPr kumimoji="1" lang="en-US" altLang="zh-CN" sz="1650">
                <a:latin typeface="Times New Roman" panose="02020603050405020304" pitchFamily="18" charset="0"/>
              </a:rPr>
              <a:t>polymorphism is the ability to have many different forms.</a:t>
            </a:r>
          </a:p>
          <a:p>
            <a:pPr eaLnBrk="1" fontAlgn="t" hangingPunct="1">
              <a:lnSpc>
                <a:spcPct val="90000"/>
              </a:lnSpc>
              <a:buFont typeface="Wingdings" panose="05000000000000000000" pitchFamily="2" charset="2"/>
              <a:buNone/>
            </a:pPr>
            <a:endParaRPr kumimoji="1" lang="en-US" altLang="zh-CN" sz="1650">
              <a:latin typeface="Times New Roman" panose="02020603050405020304" pitchFamily="18" charset="0"/>
              <a:sym typeface="Wingdings" panose="05000000000000000000" pitchFamily="2" charset="2"/>
            </a:endParaRPr>
          </a:p>
          <a:p>
            <a:pPr eaLnBrk="1" hangingPunct="1">
              <a:lnSpc>
                <a:spcPct val="90000"/>
              </a:lnSpc>
            </a:pPr>
            <a:endParaRPr lang="en-US" altLang="zh-CN" sz="1650">
              <a:latin typeface="Times New Roman" panose="02020603050405020304" pitchFamily="18" charset="0"/>
            </a:endParaRPr>
          </a:p>
        </p:txBody>
      </p:sp>
    </p:spTree>
    <p:extLst>
      <p:ext uri="{BB962C8B-B14F-4D97-AF65-F5344CB8AC3E}">
        <p14:creationId xmlns:p14="http://schemas.microsoft.com/office/powerpoint/2010/main" val="2342884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r>
              <a:rPr lang="zh-CN" altLang="en-US" dirty="0" smtClean="0"/>
              <a:t>逻辑运算符</a:t>
            </a:r>
          </a:p>
        </p:txBody>
      </p:sp>
      <p:pic>
        <p:nvPicPr>
          <p:cNvPr id="4813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917700"/>
            <a:ext cx="8051800"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647612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zh-CN" smtClean="0"/>
              <a:t>Super </a:t>
            </a:r>
            <a:r>
              <a:rPr lang="zh-CN" altLang="en-US" smtClean="0"/>
              <a:t>关键字</a:t>
            </a:r>
          </a:p>
        </p:txBody>
      </p:sp>
      <p:sp>
        <p:nvSpPr>
          <p:cNvPr id="29699" name="Rectangle 3"/>
          <p:cNvSpPr>
            <a:spLocks noGrp="1" noChangeArrowheads="1"/>
          </p:cNvSpPr>
          <p:nvPr>
            <p:ph idx="1"/>
          </p:nvPr>
        </p:nvSpPr>
        <p:spPr/>
        <p:txBody>
          <a:bodyPr>
            <a:normAutofit fontScale="92500" lnSpcReduction="10000"/>
          </a:bodyPr>
          <a:lstStyle/>
          <a:p>
            <a:pPr eaLnBrk="1" hangingPunct="1">
              <a:lnSpc>
                <a:spcPct val="80000"/>
              </a:lnSpc>
              <a:buFont typeface="Wingdings" panose="05000000000000000000" pitchFamily="2" charset="2"/>
              <a:buNone/>
            </a:pPr>
            <a:r>
              <a:rPr kumimoji="1" lang="en-US" altLang="zh-CN" sz="975"/>
              <a:t>Super</a:t>
            </a:r>
            <a:r>
              <a:rPr kumimoji="1" lang="zh-CN" altLang="zh-CN" sz="975"/>
              <a:t>指向该关键字所在类的父类。</a:t>
            </a:r>
          </a:p>
          <a:p>
            <a:pPr eaLnBrk="1" hangingPunct="1">
              <a:lnSpc>
                <a:spcPct val="80000"/>
              </a:lnSpc>
              <a:buFont typeface="Wingdings" panose="05000000000000000000" pitchFamily="2" charset="2"/>
              <a:buNone/>
            </a:pPr>
            <a:endParaRPr kumimoji="1" lang="zh-CN" altLang="zh-CN" sz="975"/>
          </a:p>
          <a:p>
            <a:pPr eaLnBrk="1" hangingPunct="1">
              <a:lnSpc>
                <a:spcPct val="80000"/>
              </a:lnSpc>
              <a:buFont typeface="Wingdings" panose="05000000000000000000" pitchFamily="2" charset="2"/>
              <a:buNone/>
            </a:pPr>
            <a:r>
              <a:rPr kumimoji="1" lang="en-US" altLang="zh-CN" sz="975"/>
              <a:t>Public class Empolyee </a:t>
            </a:r>
          </a:p>
          <a:p>
            <a:pPr eaLnBrk="1" hangingPunct="1">
              <a:lnSpc>
                <a:spcPct val="80000"/>
              </a:lnSpc>
              <a:buFont typeface="Wingdings" panose="05000000000000000000" pitchFamily="2" charset="2"/>
              <a:buNone/>
            </a:pPr>
            <a:r>
              <a:rPr kumimoji="1" lang="en-US" altLang="zh-CN" sz="975"/>
              <a:t>{</a:t>
            </a:r>
          </a:p>
          <a:p>
            <a:pPr eaLnBrk="1" hangingPunct="1">
              <a:lnSpc>
                <a:spcPct val="80000"/>
              </a:lnSpc>
              <a:buFont typeface="Wingdings" panose="05000000000000000000" pitchFamily="2" charset="2"/>
              <a:buNone/>
            </a:pPr>
            <a:r>
              <a:rPr kumimoji="1" lang="en-US" altLang="zh-CN" sz="975"/>
              <a:t>	private String name ;</a:t>
            </a:r>
          </a:p>
          <a:p>
            <a:pPr eaLnBrk="1" hangingPunct="1">
              <a:lnSpc>
                <a:spcPct val="80000"/>
              </a:lnSpc>
              <a:buFont typeface="Wingdings" panose="05000000000000000000" pitchFamily="2" charset="2"/>
              <a:buNone/>
            </a:pPr>
            <a:r>
              <a:rPr kumimoji="1" lang="en-US" altLang="zh-CN" sz="975"/>
              <a:t>	private int salary;</a:t>
            </a:r>
          </a:p>
          <a:p>
            <a:pPr eaLnBrk="1" hangingPunct="1">
              <a:lnSpc>
                <a:spcPct val="80000"/>
              </a:lnSpc>
              <a:buFont typeface="Wingdings" panose="05000000000000000000" pitchFamily="2" charset="2"/>
              <a:buNone/>
            </a:pPr>
            <a:r>
              <a:rPr kumimoji="1" lang="en-US" altLang="zh-CN" sz="975"/>
              <a:t>	public String getDetails( )</a:t>
            </a:r>
          </a:p>
          <a:p>
            <a:pPr eaLnBrk="1" hangingPunct="1">
              <a:lnSpc>
                <a:spcPct val="80000"/>
              </a:lnSpc>
              <a:buFont typeface="Wingdings" panose="05000000000000000000" pitchFamily="2" charset="2"/>
              <a:buNone/>
            </a:pPr>
            <a:r>
              <a:rPr kumimoji="1" lang="en-US" altLang="zh-CN" sz="975"/>
              <a:t>	{</a:t>
            </a:r>
          </a:p>
          <a:p>
            <a:pPr eaLnBrk="1" hangingPunct="1">
              <a:lnSpc>
                <a:spcPct val="80000"/>
              </a:lnSpc>
              <a:buFont typeface="Wingdings" panose="05000000000000000000" pitchFamily="2" charset="2"/>
              <a:buNone/>
            </a:pPr>
            <a:r>
              <a:rPr kumimoji="1" lang="en-US" altLang="zh-CN" sz="975"/>
              <a:t>		return “Name: ”+name+“\nSalary:”+salary;</a:t>
            </a:r>
          </a:p>
          <a:p>
            <a:pPr eaLnBrk="1" hangingPunct="1">
              <a:lnSpc>
                <a:spcPct val="80000"/>
              </a:lnSpc>
              <a:buFont typeface="Wingdings" panose="05000000000000000000" pitchFamily="2" charset="2"/>
              <a:buNone/>
            </a:pPr>
            <a:r>
              <a:rPr kumimoji="1" lang="en-US" altLang="zh-CN" sz="975"/>
              <a:t>	}</a:t>
            </a:r>
          </a:p>
          <a:p>
            <a:pPr eaLnBrk="1" hangingPunct="1">
              <a:lnSpc>
                <a:spcPct val="80000"/>
              </a:lnSpc>
              <a:buFont typeface="Wingdings" panose="05000000000000000000" pitchFamily="2" charset="2"/>
              <a:buNone/>
            </a:pPr>
            <a:r>
              <a:rPr kumimoji="1" lang="en-US" altLang="zh-CN" sz="975"/>
              <a:t>}</a:t>
            </a:r>
          </a:p>
          <a:p>
            <a:pPr eaLnBrk="1" hangingPunct="1">
              <a:lnSpc>
                <a:spcPct val="80000"/>
              </a:lnSpc>
              <a:buFont typeface="Wingdings" panose="05000000000000000000" pitchFamily="2" charset="2"/>
              <a:buNone/>
            </a:pPr>
            <a:r>
              <a:rPr kumimoji="1" lang="en-US" altLang="zh-CN" sz="975"/>
              <a:t>public class Manager extends Empolyee </a:t>
            </a:r>
          </a:p>
          <a:p>
            <a:pPr eaLnBrk="1" hangingPunct="1">
              <a:lnSpc>
                <a:spcPct val="80000"/>
              </a:lnSpc>
              <a:buFont typeface="Wingdings" panose="05000000000000000000" pitchFamily="2" charset="2"/>
              <a:buNone/>
            </a:pPr>
            <a:r>
              <a:rPr kumimoji="1" lang="en-US" altLang="zh-CN" sz="975"/>
              <a:t>{</a:t>
            </a:r>
          </a:p>
          <a:p>
            <a:pPr eaLnBrk="1" hangingPunct="1">
              <a:lnSpc>
                <a:spcPct val="80000"/>
              </a:lnSpc>
              <a:buFont typeface="Wingdings" panose="05000000000000000000" pitchFamily="2" charset="2"/>
              <a:buNone/>
            </a:pPr>
            <a:r>
              <a:rPr kumimoji="1" lang="en-US" altLang="zh-CN" sz="975"/>
              <a:t>	private String department ;</a:t>
            </a:r>
          </a:p>
          <a:p>
            <a:pPr eaLnBrk="1" hangingPunct="1">
              <a:lnSpc>
                <a:spcPct val="80000"/>
              </a:lnSpc>
              <a:buFont typeface="Wingdings" panose="05000000000000000000" pitchFamily="2" charset="2"/>
              <a:buNone/>
            </a:pPr>
            <a:r>
              <a:rPr kumimoji="1" lang="en-US" altLang="zh-CN" sz="975"/>
              <a:t>	public String getDetails( )</a:t>
            </a:r>
          </a:p>
          <a:p>
            <a:pPr eaLnBrk="1" hangingPunct="1">
              <a:lnSpc>
                <a:spcPct val="80000"/>
              </a:lnSpc>
              <a:buFont typeface="Wingdings" panose="05000000000000000000" pitchFamily="2" charset="2"/>
              <a:buNone/>
            </a:pPr>
            <a:r>
              <a:rPr kumimoji="1" lang="en-US" altLang="zh-CN" sz="975"/>
              <a:t>	{</a:t>
            </a:r>
          </a:p>
          <a:p>
            <a:pPr eaLnBrk="1" hangingPunct="1">
              <a:lnSpc>
                <a:spcPct val="80000"/>
              </a:lnSpc>
              <a:buFont typeface="Wingdings" panose="05000000000000000000" pitchFamily="2" charset="2"/>
              <a:buNone/>
            </a:pPr>
            <a:r>
              <a:rPr kumimoji="1" lang="en-US" altLang="zh-CN" sz="975"/>
              <a:t>		return super.getDetailes( )+‘\nDepartment: “+department;</a:t>
            </a:r>
          </a:p>
          <a:p>
            <a:pPr eaLnBrk="1" hangingPunct="1">
              <a:lnSpc>
                <a:spcPct val="80000"/>
              </a:lnSpc>
              <a:buFont typeface="Wingdings" panose="05000000000000000000" pitchFamily="2" charset="2"/>
              <a:buNone/>
            </a:pPr>
            <a:r>
              <a:rPr kumimoji="1" lang="en-US" altLang="zh-CN" sz="975"/>
              <a:t>	}</a:t>
            </a:r>
          </a:p>
          <a:p>
            <a:pPr eaLnBrk="1" hangingPunct="1">
              <a:lnSpc>
                <a:spcPct val="80000"/>
              </a:lnSpc>
              <a:buFont typeface="Wingdings" panose="05000000000000000000" pitchFamily="2" charset="2"/>
              <a:buNone/>
            </a:pPr>
            <a:r>
              <a:rPr kumimoji="1" lang="en-US" altLang="zh-CN" sz="975"/>
              <a:t>}</a:t>
            </a:r>
          </a:p>
          <a:p>
            <a:pPr eaLnBrk="1" hangingPunct="1">
              <a:lnSpc>
                <a:spcPct val="80000"/>
              </a:lnSpc>
              <a:buFont typeface="Wingdings" panose="05000000000000000000" pitchFamily="2" charset="2"/>
              <a:buNone/>
            </a:pPr>
            <a:endParaRPr lang="en-US" altLang="zh-CN" sz="975"/>
          </a:p>
        </p:txBody>
      </p:sp>
    </p:spTree>
    <p:extLst>
      <p:ext uri="{BB962C8B-B14F-4D97-AF65-F5344CB8AC3E}">
        <p14:creationId xmlns:p14="http://schemas.microsoft.com/office/powerpoint/2010/main" val="292688063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kumimoji="1" lang="en-US" altLang="zh-CN" dirty="0" smtClean="0">
                <a:solidFill>
                  <a:schemeClr val="tx1"/>
                </a:solidFill>
              </a:rPr>
              <a:t>“</a:t>
            </a:r>
            <a:r>
              <a:rPr kumimoji="1" lang="en-US" altLang="zh-CN" dirty="0" err="1" smtClean="0">
                <a:solidFill>
                  <a:schemeClr val="tx1"/>
                </a:solidFill>
              </a:rPr>
              <a:t>instanceof</a:t>
            </a:r>
            <a:r>
              <a:rPr kumimoji="1" lang="en-US" altLang="zh-CN" dirty="0" smtClean="0">
                <a:solidFill>
                  <a:schemeClr val="tx1"/>
                </a:solidFill>
              </a:rPr>
              <a:t>”</a:t>
            </a:r>
            <a:r>
              <a:rPr kumimoji="1" lang="zh-CN" altLang="en-US" dirty="0" smtClean="0">
                <a:solidFill>
                  <a:schemeClr val="tx1"/>
                </a:solidFill>
              </a:rPr>
              <a:t>及</a:t>
            </a:r>
            <a:r>
              <a:rPr kumimoji="1" lang="zh-CN" altLang="zh-CN" dirty="0" smtClean="0">
                <a:solidFill>
                  <a:schemeClr val="tx1"/>
                </a:solidFill>
              </a:rPr>
              <a:t>类型强制转换</a:t>
            </a:r>
            <a:endParaRPr kumimoji="1" lang="zh-CN" altLang="en-US" dirty="0" smtClean="0">
              <a:solidFill>
                <a:schemeClr val="tx1"/>
              </a:solidFill>
            </a:endParaRPr>
          </a:p>
        </p:txBody>
      </p:sp>
      <p:sp>
        <p:nvSpPr>
          <p:cNvPr id="30723" name="Rectangle 3"/>
          <p:cNvSpPr>
            <a:spLocks noGrp="1" noChangeArrowheads="1"/>
          </p:cNvSpPr>
          <p:nvPr>
            <p:ph idx="1"/>
          </p:nvPr>
        </p:nvSpPr>
        <p:spPr/>
        <p:txBody>
          <a:bodyPr>
            <a:noAutofit/>
          </a:bodyPr>
          <a:lstStyle/>
          <a:p>
            <a:pPr eaLnBrk="1" hangingPunct="1">
              <a:lnSpc>
                <a:spcPct val="110000"/>
              </a:lnSpc>
              <a:spcBef>
                <a:spcPts val="0"/>
              </a:spcBef>
            </a:pPr>
            <a:r>
              <a:rPr kumimoji="1" lang="en-US" altLang="zh-CN" sz="1600" dirty="0"/>
              <a:t>Instanceof </a:t>
            </a:r>
            <a:r>
              <a:rPr kumimoji="1" lang="zh-CN" altLang="en-US" sz="1600" dirty="0"/>
              <a:t>测试对象类型</a:t>
            </a:r>
          </a:p>
          <a:p>
            <a:pPr eaLnBrk="1" hangingPunct="1">
              <a:lnSpc>
                <a:spcPct val="110000"/>
              </a:lnSpc>
              <a:spcBef>
                <a:spcPts val="0"/>
              </a:spcBef>
              <a:buFont typeface="Wingdings" panose="05000000000000000000" pitchFamily="2" charset="2"/>
              <a:buNone/>
            </a:pPr>
            <a:r>
              <a:rPr kumimoji="1" lang="zh-CN" altLang="en-US" sz="1600" dirty="0"/>
              <a:t>	</a:t>
            </a:r>
            <a:r>
              <a:rPr kumimoji="1" lang="en-US" altLang="zh-CN" sz="1600" dirty="0" err="1"/>
              <a:t>Empolyee</a:t>
            </a:r>
            <a:r>
              <a:rPr kumimoji="1" lang="en-US" altLang="zh-CN" sz="1600" dirty="0"/>
              <a:t> a = new Manager();</a:t>
            </a:r>
          </a:p>
          <a:p>
            <a:pPr eaLnBrk="1" hangingPunct="1">
              <a:lnSpc>
                <a:spcPct val="110000"/>
              </a:lnSpc>
              <a:spcBef>
                <a:spcPts val="0"/>
              </a:spcBef>
              <a:buFont typeface="Wingdings" panose="05000000000000000000" pitchFamily="2" charset="2"/>
              <a:buNone/>
            </a:pPr>
            <a:r>
              <a:rPr kumimoji="1" lang="en-US" altLang="zh-CN" sz="1600" dirty="0"/>
              <a:t>  	</a:t>
            </a:r>
            <a:r>
              <a:rPr kumimoji="1" lang="zh-CN" altLang="en-US" sz="1600" dirty="0"/>
              <a:t>则</a:t>
            </a:r>
            <a:r>
              <a:rPr kumimoji="1" lang="en-US" altLang="en-US" sz="1600" dirty="0"/>
              <a:t> </a:t>
            </a:r>
            <a:r>
              <a:rPr kumimoji="1" lang="en-US" altLang="zh-CN" sz="1600" dirty="0"/>
              <a:t>a </a:t>
            </a:r>
            <a:r>
              <a:rPr kumimoji="1" lang="en-US" altLang="zh-CN" sz="1600" dirty="0" err="1"/>
              <a:t>instanceof</a:t>
            </a:r>
            <a:r>
              <a:rPr kumimoji="1" lang="en-US" altLang="zh-CN" sz="1600" dirty="0"/>
              <a:t>  Manager </a:t>
            </a:r>
            <a:r>
              <a:rPr kumimoji="1" lang="zh-CN" altLang="en-US" sz="1600" dirty="0"/>
              <a:t>为</a:t>
            </a:r>
            <a:r>
              <a:rPr kumimoji="1" lang="en-US" altLang="zh-CN" sz="1600" dirty="0"/>
              <a:t>true;</a:t>
            </a:r>
          </a:p>
          <a:p>
            <a:pPr eaLnBrk="1" hangingPunct="1">
              <a:lnSpc>
                <a:spcPct val="110000"/>
              </a:lnSpc>
              <a:spcBef>
                <a:spcPts val="0"/>
              </a:spcBef>
            </a:pPr>
            <a:r>
              <a:rPr kumimoji="1" lang="zh-CN" altLang="en-US" sz="1600" dirty="0"/>
              <a:t>类型转换</a:t>
            </a:r>
          </a:p>
          <a:p>
            <a:pPr eaLnBrk="1" hangingPunct="1">
              <a:lnSpc>
                <a:spcPct val="110000"/>
              </a:lnSpc>
              <a:spcBef>
                <a:spcPts val="0"/>
              </a:spcBef>
              <a:buFont typeface="Wingdings" panose="05000000000000000000" pitchFamily="2" charset="2"/>
              <a:buNone/>
            </a:pPr>
            <a:r>
              <a:rPr kumimoji="1" lang="zh-CN" altLang="en-US" sz="1600" dirty="0"/>
              <a:t>	父类弱、子类强，指向父类的引用不能直接按子类引用，</a:t>
            </a:r>
          </a:p>
          <a:p>
            <a:pPr eaLnBrk="1" hangingPunct="1">
              <a:lnSpc>
                <a:spcPct val="110000"/>
              </a:lnSpc>
              <a:spcBef>
                <a:spcPts val="0"/>
              </a:spcBef>
              <a:buFont typeface="Wingdings" panose="05000000000000000000" pitchFamily="2" charset="2"/>
              <a:buNone/>
            </a:pPr>
            <a:r>
              <a:rPr kumimoji="1" lang="zh-CN" altLang="en-US" sz="1600" dirty="0"/>
              <a:t>	必须要强制类型转换后才能作为子类的引用使用。</a:t>
            </a:r>
          </a:p>
          <a:p>
            <a:pPr eaLnBrk="1" hangingPunct="1">
              <a:lnSpc>
                <a:spcPct val="110000"/>
              </a:lnSpc>
              <a:spcBef>
                <a:spcPts val="0"/>
              </a:spcBef>
              <a:buFont typeface="Wingdings" panose="05000000000000000000" pitchFamily="2" charset="2"/>
              <a:buNone/>
            </a:pPr>
            <a:r>
              <a:rPr kumimoji="1" lang="zh-CN" altLang="en-US" sz="1600" dirty="0"/>
              <a:t>	例：</a:t>
            </a:r>
          </a:p>
          <a:p>
            <a:pPr eaLnBrk="1" hangingPunct="1">
              <a:lnSpc>
                <a:spcPct val="110000"/>
              </a:lnSpc>
              <a:spcBef>
                <a:spcPts val="0"/>
              </a:spcBef>
              <a:buFont typeface="Wingdings" panose="05000000000000000000" pitchFamily="2" charset="2"/>
              <a:buNone/>
            </a:pPr>
            <a:r>
              <a:rPr kumimoji="1" lang="zh-CN" altLang="en-US" sz="1600" dirty="0"/>
              <a:t>	</a:t>
            </a:r>
            <a:r>
              <a:rPr kumimoji="1" lang="en-US" altLang="zh-CN" sz="1600" dirty="0"/>
              <a:t>public void method( Employee e)</a:t>
            </a:r>
          </a:p>
          <a:p>
            <a:pPr eaLnBrk="1" hangingPunct="1">
              <a:lnSpc>
                <a:spcPct val="110000"/>
              </a:lnSpc>
              <a:spcBef>
                <a:spcPts val="0"/>
              </a:spcBef>
              <a:buFont typeface="Wingdings" panose="05000000000000000000" pitchFamily="2" charset="2"/>
              <a:buNone/>
            </a:pPr>
            <a:r>
              <a:rPr kumimoji="1" lang="en-US" altLang="zh-CN" sz="1600" dirty="0"/>
              <a:t>	{</a:t>
            </a:r>
          </a:p>
          <a:p>
            <a:pPr eaLnBrk="1" hangingPunct="1">
              <a:lnSpc>
                <a:spcPct val="110000"/>
              </a:lnSpc>
              <a:spcBef>
                <a:spcPts val="0"/>
              </a:spcBef>
              <a:buFont typeface="Wingdings" panose="05000000000000000000" pitchFamily="2" charset="2"/>
              <a:buNone/>
            </a:pPr>
            <a:r>
              <a:rPr kumimoji="1" lang="en-US" altLang="zh-CN" sz="1600" dirty="0"/>
              <a:t>		if (e </a:t>
            </a:r>
            <a:r>
              <a:rPr kumimoji="1" lang="en-US" altLang="zh-CN" sz="1600" dirty="0" err="1"/>
              <a:t>instanceof</a:t>
            </a:r>
            <a:r>
              <a:rPr kumimoji="1" lang="en-US" altLang="zh-CN" sz="1600" dirty="0"/>
              <a:t> Manager)</a:t>
            </a:r>
          </a:p>
          <a:p>
            <a:pPr eaLnBrk="1" hangingPunct="1">
              <a:lnSpc>
                <a:spcPct val="110000"/>
              </a:lnSpc>
              <a:spcBef>
                <a:spcPts val="0"/>
              </a:spcBef>
              <a:buFont typeface="Wingdings" panose="05000000000000000000" pitchFamily="2" charset="2"/>
              <a:buNone/>
            </a:pPr>
            <a:r>
              <a:rPr kumimoji="1" lang="en-US" altLang="zh-CN" sz="1600" dirty="0"/>
              <a:t>		{</a:t>
            </a:r>
          </a:p>
          <a:p>
            <a:pPr eaLnBrk="1" hangingPunct="1">
              <a:lnSpc>
                <a:spcPct val="110000"/>
              </a:lnSpc>
              <a:spcBef>
                <a:spcPts val="0"/>
              </a:spcBef>
              <a:buFont typeface="Wingdings" panose="05000000000000000000" pitchFamily="2" charset="2"/>
              <a:buNone/>
            </a:pPr>
            <a:r>
              <a:rPr kumimoji="1" lang="en-US" altLang="zh-CN" sz="1600" dirty="0"/>
              <a:t>			manager m = (manager) e ;</a:t>
            </a:r>
          </a:p>
          <a:p>
            <a:pPr eaLnBrk="1" hangingPunct="1">
              <a:lnSpc>
                <a:spcPct val="110000"/>
              </a:lnSpc>
              <a:spcBef>
                <a:spcPts val="0"/>
              </a:spcBef>
              <a:buFont typeface="Wingdings" panose="05000000000000000000" pitchFamily="2" charset="2"/>
              <a:buNone/>
            </a:pPr>
            <a:r>
              <a:rPr kumimoji="1" lang="en-US" altLang="zh-CN" sz="1600" dirty="0"/>
              <a:t>			</a:t>
            </a:r>
            <a:r>
              <a:rPr kumimoji="1" lang="en-US" altLang="zh-CN" sz="1600" dirty="0" err="1"/>
              <a:t>m.department</a:t>
            </a:r>
            <a:r>
              <a:rPr kumimoji="1" lang="en-US" altLang="zh-CN" sz="1600" dirty="0"/>
              <a:t> = “…”;</a:t>
            </a:r>
          </a:p>
          <a:p>
            <a:pPr eaLnBrk="1" hangingPunct="1">
              <a:lnSpc>
                <a:spcPct val="110000"/>
              </a:lnSpc>
              <a:spcBef>
                <a:spcPts val="0"/>
              </a:spcBef>
              <a:buFont typeface="Wingdings" panose="05000000000000000000" pitchFamily="2" charset="2"/>
              <a:buNone/>
            </a:pPr>
            <a:r>
              <a:rPr kumimoji="1" lang="en-US" altLang="zh-CN" sz="1600" dirty="0"/>
              <a:t>		…</a:t>
            </a:r>
          </a:p>
          <a:p>
            <a:pPr eaLnBrk="1" hangingPunct="1">
              <a:lnSpc>
                <a:spcPct val="110000"/>
              </a:lnSpc>
              <a:spcBef>
                <a:spcPts val="0"/>
              </a:spcBef>
              <a:buFont typeface="Wingdings" panose="05000000000000000000" pitchFamily="2" charset="2"/>
              <a:buNone/>
            </a:pPr>
            <a:r>
              <a:rPr kumimoji="1" lang="en-US" altLang="zh-CN" sz="1600" dirty="0"/>
              <a:t>		}</a:t>
            </a:r>
          </a:p>
          <a:p>
            <a:pPr eaLnBrk="1" hangingPunct="1">
              <a:lnSpc>
                <a:spcPct val="110000"/>
              </a:lnSpc>
              <a:spcBef>
                <a:spcPts val="0"/>
              </a:spcBef>
              <a:buFont typeface="Wingdings" panose="05000000000000000000" pitchFamily="2" charset="2"/>
              <a:buNone/>
            </a:pPr>
            <a:r>
              <a:rPr kumimoji="1" lang="en-US" altLang="zh-CN" sz="1600" dirty="0"/>
              <a:t>      }</a:t>
            </a:r>
          </a:p>
          <a:p>
            <a:pPr eaLnBrk="1" hangingPunct="1">
              <a:lnSpc>
                <a:spcPct val="110000"/>
              </a:lnSpc>
              <a:spcBef>
                <a:spcPts val="0"/>
              </a:spcBef>
              <a:buFont typeface="Wingdings" panose="05000000000000000000" pitchFamily="2" charset="2"/>
              <a:buNone/>
            </a:pPr>
            <a:endParaRPr lang="en-US" altLang="zh-CN" sz="1600" dirty="0"/>
          </a:p>
        </p:txBody>
      </p:sp>
    </p:spTree>
    <p:extLst>
      <p:ext uri="{BB962C8B-B14F-4D97-AF65-F5344CB8AC3E}">
        <p14:creationId xmlns:p14="http://schemas.microsoft.com/office/powerpoint/2010/main" val="388678811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kumimoji="1" lang="zh-CN" altLang="en-US" smtClean="0">
                <a:solidFill>
                  <a:schemeClr val="tx1"/>
                </a:solidFill>
              </a:rPr>
              <a:t>重写（</a:t>
            </a:r>
            <a:r>
              <a:rPr kumimoji="1" lang="en-US" altLang="zh-CN" smtClean="0">
                <a:solidFill>
                  <a:schemeClr val="tx1"/>
                </a:solidFill>
              </a:rPr>
              <a:t>Overriding methods)</a:t>
            </a:r>
          </a:p>
        </p:txBody>
      </p:sp>
      <p:sp>
        <p:nvSpPr>
          <p:cNvPr id="31747" name="Rectangle 3"/>
          <p:cNvSpPr>
            <a:spLocks noGrp="1" noChangeArrowheads="1"/>
          </p:cNvSpPr>
          <p:nvPr>
            <p:ph idx="1"/>
          </p:nvPr>
        </p:nvSpPr>
        <p:spPr/>
        <p:txBody>
          <a:bodyPr/>
          <a:lstStyle/>
          <a:p>
            <a:pPr eaLnBrk="1" hangingPunct="1">
              <a:lnSpc>
                <a:spcPct val="90000"/>
              </a:lnSpc>
            </a:pPr>
            <a:r>
              <a:rPr kumimoji="1" lang="zh-CN" altLang="en-US" smtClean="0"/>
              <a:t>子类可以改变从父类继承的行为。</a:t>
            </a:r>
          </a:p>
          <a:p>
            <a:pPr eaLnBrk="1" hangingPunct="1">
              <a:lnSpc>
                <a:spcPct val="90000"/>
              </a:lnSpc>
              <a:buFont typeface="Wingdings" panose="05000000000000000000" pitchFamily="2" charset="2"/>
              <a:buNone/>
            </a:pPr>
            <a:endParaRPr kumimoji="1" lang="zh-CN" altLang="en-US" smtClean="0"/>
          </a:p>
          <a:p>
            <a:pPr eaLnBrk="1" hangingPunct="1">
              <a:lnSpc>
                <a:spcPct val="90000"/>
              </a:lnSpc>
            </a:pPr>
            <a:r>
              <a:rPr kumimoji="1" lang="zh-CN" altLang="en-US" smtClean="0"/>
              <a:t>被重写方法的返回值、方法名、参数列表要与父类中的方法完全一样。</a:t>
            </a:r>
          </a:p>
          <a:p>
            <a:pPr eaLnBrk="1" hangingPunct="1">
              <a:lnSpc>
                <a:spcPct val="90000"/>
              </a:lnSpc>
              <a:buFont typeface="Wingdings" panose="05000000000000000000" pitchFamily="2" charset="2"/>
              <a:buNone/>
            </a:pPr>
            <a:endParaRPr kumimoji="1" lang="zh-CN" altLang="en-US" smtClean="0"/>
          </a:p>
          <a:p>
            <a:pPr eaLnBrk="1" hangingPunct="1">
              <a:lnSpc>
                <a:spcPct val="90000"/>
              </a:lnSpc>
            </a:pPr>
            <a:r>
              <a:rPr kumimoji="1" lang="zh-CN" altLang="en-US" smtClean="0"/>
              <a:t>运行时确定使用父类还是子类的方法。</a:t>
            </a:r>
          </a:p>
          <a:p>
            <a:pPr eaLnBrk="1" hangingPunct="1">
              <a:lnSpc>
                <a:spcPct val="90000"/>
              </a:lnSpc>
              <a:buFont typeface="Wingdings" panose="05000000000000000000" pitchFamily="2" charset="2"/>
              <a:buNone/>
            </a:pPr>
            <a:r>
              <a:rPr kumimoji="1" lang="zh-CN" altLang="en-US" smtClean="0"/>
              <a:t>    </a:t>
            </a:r>
            <a:r>
              <a:rPr kumimoji="1" lang="en-US" altLang="zh-CN" smtClean="0"/>
              <a:t>Employee e = new Manager();</a:t>
            </a:r>
          </a:p>
          <a:p>
            <a:pPr eaLnBrk="1" hangingPunct="1">
              <a:lnSpc>
                <a:spcPct val="90000"/>
              </a:lnSpc>
              <a:buFont typeface="Wingdings" panose="05000000000000000000" pitchFamily="2" charset="2"/>
              <a:buNone/>
            </a:pPr>
            <a:r>
              <a:rPr kumimoji="1" lang="en-US" altLang="zh-CN" smtClean="0"/>
              <a:t>    e.getDetails();</a:t>
            </a:r>
          </a:p>
          <a:p>
            <a:pPr eaLnBrk="1" hangingPunct="1">
              <a:lnSpc>
                <a:spcPct val="90000"/>
              </a:lnSpc>
              <a:buFont typeface="Wingdings" panose="05000000000000000000" pitchFamily="2" charset="2"/>
              <a:buNone/>
            </a:pPr>
            <a:endParaRPr lang="en-US" altLang="zh-CN" smtClean="0"/>
          </a:p>
        </p:txBody>
      </p:sp>
    </p:spTree>
    <p:extLst>
      <p:ext uri="{BB962C8B-B14F-4D97-AF65-F5344CB8AC3E}">
        <p14:creationId xmlns:p14="http://schemas.microsoft.com/office/powerpoint/2010/main" val="70700540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zh-CN" smtClean="0"/>
              <a:t>Overriding </a:t>
            </a:r>
            <a:r>
              <a:rPr lang="zh-CN" altLang="en-US" smtClean="0"/>
              <a:t>例子</a:t>
            </a:r>
          </a:p>
        </p:txBody>
      </p:sp>
      <p:sp>
        <p:nvSpPr>
          <p:cNvPr id="32771" name="Rectangle 3"/>
          <p:cNvSpPr>
            <a:spLocks noGrp="1" noChangeArrowheads="1"/>
          </p:cNvSpPr>
          <p:nvPr>
            <p:ph idx="1"/>
          </p:nvPr>
        </p:nvSpPr>
        <p:spPr>
          <a:xfrm>
            <a:off x="628650" y="1456660"/>
            <a:ext cx="7886700" cy="4720303"/>
          </a:xfrm>
        </p:spPr>
        <p:txBody>
          <a:bodyPr>
            <a:noAutofit/>
          </a:bodyPr>
          <a:lstStyle/>
          <a:p>
            <a:pPr eaLnBrk="1" hangingPunct="1">
              <a:lnSpc>
                <a:spcPct val="100000"/>
              </a:lnSpc>
              <a:spcBef>
                <a:spcPts val="0"/>
              </a:spcBef>
              <a:buFont typeface="Wingdings" panose="05000000000000000000" pitchFamily="2" charset="2"/>
              <a:buNone/>
            </a:pPr>
            <a:r>
              <a:rPr kumimoji="1" lang="en-US" altLang="zh-CN" sz="1800" dirty="0">
                <a:latin typeface="+mn-ea"/>
              </a:rPr>
              <a:t>public class Stack</a:t>
            </a:r>
          </a:p>
          <a:p>
            <a:pPr eaLnBrk="1" hangingPunct="1">
              <a:lnSpc>
                <a:spcPct val="100000"/>
              </a:lnSpc>
              <a:spcBef>
                <a:spcPts val="0"/>
              </a:spcBef>
              <a:buFont typeface="Wingdings" panose="05000000000000000000" pitchFamily="2" charset="2"/>
              <a:buNone/>
            </a:pPr>
            <a:r>
              <a:rPr kumimoji="1" lang="en-US" altLang="zh-CN" sz="1800" dirty="0">
                <a:latin typeface="+mn-ea"/>
              </a:rPr>
              <a:t>{</a:t>
            </a:r>
          </a:p>
          <a:p>
            <a:pPr eaLnBrk="1" hangingPunct="1">
              <a:lnSpc>
                <a:spcPct val="100000"/>
              </a:lnSpc>
              <a:spcBef>
                <a:spcPts val="0"/>
              </a:spcBef>
              <a:buFont typeface="Wingdings" panose="05000000000000000000" pitchFamily="2" charset="2"/>
              <a:buNone/>
            </a:pPr>
            <a:r>
              <a:rPr kumimoji="1" lang="en-US" altLang="zh-CN" sz="1800" dirty="0">
                <a:latin typeface="+mn-ea"/>
              </a:rPr>
              <a:t>    	private Vector items;</a:t>
            </a:r>
          </a:p>
          <a:p>
            <a:pPr eaLnBrk="1" hangingPunct="1">
              <a:lnSpc>
                <a:spcPct val="100000"/>
              </a:lnSpc>
              <a:spcBef>
                <a:spcPts val="0"/>
              </a:spcBef>
              <a:buFont typeface="Wingdings" panose="05000000000000000000" pitchFamily="2" charset="2"/>
              <a:buNone/>
            </a:pPr>
            <a:r>
              <a:rPr kumimoji="1" lang="en-US" altLang="zh-CN" sz="1800" dirty="0">
                <a:latin typeface="+mn-ea"/>
              </a:rPr>
              <a:t>    	// code for Stack's methods and constructor not shown</a:t>
            </a:r>
          </a:p>
          <a:p>
            <a:pPr eaLnBrk="1" hangingPunct="1">
              <a:lnSpc>
                <a:spcPct val="100000"/>
              </a:lnSpc>
              <a:spcBef>
                <a:spcPts val="0"/>
              </a:spcBef>
              <a:buFont typeface="Wingdings" panose="05000000000000000000" pitchFamily="2" charset="2"/>
              <a:buNone/>
            </a:pPr>
            <a:r>
              <a:rPr kumimoji="1" lang="en-US" altLang="zh-CN" sz="1800" dirty="0">
                <a:latin typeface="+mn-ea"/>
              </a:rPr>
              <a:t>    	// overrides Object's </a:t>
            </a:r>
            <a:r>
              <a:rPr kumimoji="1" lang="en-US" altLang="zh-CN" sz="1800" dirty="0" err="1">
                <a:latin typeface="+mn-ea"/>
              </a:rPr>
              <a:t>toString</a:t>
            </a:r>
            <a:r>
              <a:rPr kumimoji="1" lang="en-US" altLang="zh-CN" sz="1800" dirty="0">
                <a:latin typeface="+mn-ea"/>
              </a:rPr>
              <a:t> method</a:t>
            </a:r>
          </a:p>
          <a:p>
            <a:pPr eaLnBrk="1" hangingPunct="1">
              <a:lnSpc>
                <a:spcPct val="100000"/>
              </a:lnSpc>
              <a:spcBef>
                <a:spcPts val="0"/>
              </a:spcBef>
              <a:buFont typeface="Wingdings" panose="05000000000000000000" pitchFamily="2" charset="2"/>
              <a:buNone/>
            </a:pPr>
            <a:r>
              <a:rPr kumimoji="1" lang="en-US" altLang="zh-CN" sz="1800" dirty="0">
                <a:latin typeface="+mn-ea"/>
              </a:rPr>
              <a:t>    	public String </a:t>
            </a:r>
            <a:r>
              <a:rPr kumimoji="1" lang="en-US" altLang="zh-CN" sz="1800" dirty="0" err="1">
                <a:latin typeface="+mn-ea"/>
              </a:rPr>
              <a:t>toString</a:t>
            </a:r>
            <a:r>
              <a:rPr kumimoji="1" lang="en-US" altLang="zh-CN" sz="1800" dirty="0">
                <a:latin typeface="+mn-ea"/>
              </a:rPr>
              <a:t>() </a:t>
            </a:r>
          </a:p>
          <a:p>
            <a:pPr eaLnBrk="1" hangingPunct="1">
              <a:lnSpc>
                <a:spcPct val="100000"/>
              </a:lnSpc>
              <a:spcBef>
                <a:spcPts val="0"/>
              </a:spcBef>
              <a:buFont typeface="Wingdings" panose="05000000000000000000" pitchFamily="2" charset="2"/>
              <a:buNone/>
            </a:pPr>
            <a:r>
              <a:rPr kumimoji="1" lang="en-US" altLang="zh-CN" sz="1800" dirty="0">
                <a:latin typeface="+mn-ea"/>
              </a:rPr>
              <a:t>	{</a:t>
            </a:r>
          </a:p>
          <a:p>
            <a:pPr eaLnBrk="1" hangingPunct="1">
              <a:lnSpc>
                <a:spcPct val="100000"/>
              </a:lnSpc>
              <a:spcBef>
                <a:spcPts val="0"/>
              </a:spcBef>
              <a:buFont typeface="Wingdings" panose="05000000000000000000" pitchFamily="2" charset="2"/>
              <a:buNone/>
            </a:pPr>
            <a:r>
              <a:rPr kumimoji="1" lang="en-US" altLang="zh-CN" sz="1800" dirty="0">
                <a:latin typeface="+mn-ea"/>
              </a:rPr>
              <a:t>        	</a:t>
            </a:r>
            <a:r>
              <a:rPr kumimoji="1" lang="en-US" altLang="zh-CN" sz="1800" dirty="0" err="1">
                <a:latin typeface="+mn-ea"/>
              </a:rPr>
              <a:t>int</a:t>
            </a:r>
            <a:r>
              <a:rPr kumimoji="1" lang="en-US" altLang="zh-CN" sz="1800" dirty="0">
                <a:latin typeface="+mn-ea"/>
              </a:rPr>
              <a:t> n = </a:t>
            </a:r>
            <a:r>
              <a:rPr kumimoji="1" lang="en-US" altLang="zh-CN" sz="1800" dirty="0" err="1">
                <a:latin typeface="+mn-ea"/>
              </a:rPr>
              <a:t>items.size</a:t>
            </a:r>
            <a:r>
              <a:rPr kumimoji="1" lang="en-US" altLang="zh-CN" sz="1800" dirty="0">
                <a:latin typeface="+mn-ea"/>
              </a:rPr>
              <a:t>();</a:t>
            </a:r>
          </a:p>
          <a:p>
            <a:pPr eaLnBrk="1" hangingPunct="1">
              <a:lnSpc>
                <a:spcPct val="100000"/>
              </a:lnSpc>
              <a:spcBef>
                <a:spcPts val="0"/>
              </a:spcBef>
              <a:buFont typeface="Wingdings" panose="05000000000000000000" pitchFamily="2" charset="2"/>
              <a:buNone/>
            </a:pPr>
            <a:r>
              <a:rPr kumimoji="1" lang="en-US" altLang="zh-CN" sz="1800" dirty="0">
                <a:latin typeface="+mn-ea"/>
              </a:rPr>
              <a:t>        	</a:t>
            </a:r>
            <a:r>
              <a:rPr kumimoji="1" lang="en-US" altLang="zh-CN" sz="1800" dirty="0" err="1">
                <a:latin typeface="+mn-ea"/>
              </a:rPr>
              <a:t>StringBuffer</a:t>
            </a:r>
            <a:r>
              <a:rPr kumimoji="1" lang="en-US" altLang="zh-CN" sz="1800" dirty="0">
                <a:latin typeface="+mn-ea"/>
              </a:rPr>
              <a:t> result = new </a:t>
            </a:r>
            <a:r>
              <a:rPr kumimoji="1" lang="en-US" altLang="zh-CN" sz="1800" dirty="0" err="1">
                <a:latin typeface="+mn-ea"/>
              </a:rPr>
              <a:t>StringBuffer</a:t>
            </a:r>
            <a:r>
              <a:rPr kumimoji="1" lang="en-US" altLang="zh-CN" sz="1800" dirty="0">
                <a:latin typeface="+mn-ea"/>
              </a:rPr>
              <a:t>();</a:t>
            </a:r>
          </a:p>
          <a:p>
            <a:pPr eaLnBrk="1" hangingPunct="1">
              <a:lnSpc>
                <a:spcPct val="100000"/>
              </a:lnSpc>
              <a:spcBef>
                <a:spcPts val="0"/>
              </a:spcBef>
              <a:buFont typeface="Wingdings" panose="05000000000000000000" pitchFamily="2" charset="2"/>
              <a:buNone/>
            </a:pPr>
            <a:r>
              <a:rPr kumimoji="1" lang="en-US" altLang="zh-CN" sz="1800" dirty="0">
                <a:latin typeface="+mn-ea"/>
              </a:rPr>
              <a:t>        	</a:t>
            </a:r>
            <a:r>
              <a:rPr kumimoji="1" lang="en-US" altLang="zh-CN" sz="1800" dirty="0" err="1">
                <a:latin typeface="+mn-ea"/>
              </a:rPr>
              <a:t>result.append</a:t>
            </a:r>
            <a:r>
              <a:rPr kumimoji="1" lang="en-US" altLang="zh-CN" sz="1800" dirty="0">
                <a:latin typeface="+mn-ea"/>
              </a:rPr>
              <a:t>("[");</a:t>
            </a:r>
          </a:p>
          <a:p>
            <a:pPr eaLnBrk="1" hangingPunct="1">
              <a:lnSpc>
                <a:spcPct val="100000"/>
              </a:lnSpc>
              <a:spcBef>
                <a:spcPts val="0"/>
              </a:spcBef>
              <a:buFont typeface="Wingdings" panose="05000000000000000000" pitchFamily="2" charset="2"/>
              <a:buNone/>
            </a:pPr>
            <a:r>
              <a:rPr kumimoji="1" lang="en-US" altLang="zh-CN" sz="1800" dirty="0">
                <a:latin typeface="+mn-ea"/>
              </a:rPr>
              <a:t>        	for (</a:t>
            </a:r>
            <a:r>
              <a:rPr kumimoji="1" lang="en-US" altLang="zh-CN" sz="1800" dirty="0" err="1">
                <a:latin typeface="+mn-ea"/>
              </a:rPr>
              <a:t>int</a:t>
            </a:r>
            <a:r>
              <a:rPr kumimoji="1" lang="en-US" altLang="zh-CN" sz="1800" dirty="0">
                <a:latin typeface="+mn-ea"/>
              </a:rPr>
              <a:t> </a:t>
            </a:r>
            <a:r>
              <a:rPr kumimoji="1" lang="en-US" altLang="zh-CN" sz="1800" dirty="0" err="1">
                <a:latin typeface="+mn-ea"/>
              </a:rPr>
              <a:t>i</a:t>
            </a:r>
            <a:r>
              <a:rPr kumimoji="1" lang="en-US" altLang="zh-CN" sz="1800" dirty="0">
                <a:latin typeface="+mn-ea"/>
              </a:rPr>
              <a:t> = 0; </a:t>
            </a:r>
            <a:r>
              <a:rPr kumimoji="1" lang="en-US" altLang="zh-CN" sz="1800" dirty="0" err="1">
                <a:latin typeface="+mn-ea"/>
              </a:rPr>
              <a:t>i</a:t>
            </a:r>
            <a:r>
              <a:rPr kumimoji="1" lang="en-US" altLang="zh-CN" sz="1800" dirty="0">
                <a:latin typeface="+mn-ea"/>
              </a:rPr>
              <a:t> &lt; n; </a:t>
            </a:r>
            <a:r>
              <a:rPr kumimoji="1" lang="en-US" altLang="zh-CN" sz="1800" dirty="0" err="1">
                <a:latin typeface="+mn-ea"/>
              </a:rPr>
              <a:t>i</a:t>
            </a:r>
            <a:r>
              <a:rPr kumimoji="1" lang="en-US" altLang="zh-CN" sz="1800" dirty="0">
                <a:latin typeface="+mn-ea"/>
              </a:rPr>
              <a:t>++) </a:t>
            </a:r>
          </a:p>
          <a:p>
            <a:pPr eaLnBrk="1" hangingPunct="1">
              <a:lnSpc>
                <a:spcPct val="100000"/>
              </a:lnSpc>
              <a:spcBef>
                <a:spcPts val="0"/>
              </a:spcBef>
              <a:buFont typeface="Wingdings" panose="05000000000000000000" pitchFamily="2" charset="2"/>
              <a:buNone/>
            </a:pPr>
            <a:r>
              <a:rPr kumimoji="1" lang="en-US" altLang="zh-CN" sz="1800" dirty="0">
                <a:latin typeface="+mn-ea"/>
              </a:rPr>
              <a:t>		{</a:t>
            </a:r>
          </a:p>
          <a:p>
            <a:pPr eaLnBrk="1" hangingPunct="1">
              <a:lnSpc>
                <a:spcPct val="100000"/>
              </a:lnSpc>
              <a:spcBef>
                <a:spcPts val="0"/>
              </a:spcBef>
              <a:buFont typeface="Wingdings" panose="05000000000000000000" pitchFamily="2" charset="2"/>
              <a:buNone/>
            </a:pPr>
            <a:r>
              <a:rPr kumimoji="1" lang="en-US" altLang="zh-CN" sz="1800" dirty="0">
                <a:latin typeface="+mn-ea"/>
              </a:rPr>
              <a:t>            		</a:t>
            </a:r>
            <a:r>
              <a:rPr kumimoji="1" lang="en-US" altLang="zh-CN" sz="1800" dirty="0" err="1">
                <a:latin typeface="+mn-ea"/>
              </a:rPr>
              <a:t>result.append</a:t>
            </a:r>
            <a:r>
              <a:rPr kumimoji="1" lang="en-US" altLang="zh-CN" sz="1800" dirty="0">
                <a:latin typeface="+mn-ea"/>
              </a:rPr>
              <a:t>(</a:t>
            </a:r>
            <a:r>
              <a:rPr kumimoji="1" lang="en-US" altLang="zh-CN" sz="1800" dirty="0" err="1">
                <a:latin typeface="+mn-ea"/>
              </a:rPr>
              <a:t>items.elementAt</a:t>
            </a:r>
            <a:r>
              <a:rPr kumimoji="1" lang="en-US" altLang="zh-CN" sz="1800" dirty="0">
                <a:latin typeface="+mn-ea"/>
              </a:rPr>
              <a:t>(</a:t>
            </a:r>
            <a:r>
              <a:rPr kumimoji="1" lang="en-US" altLang="zh-CN" sz="1800" dirty="0" err="1">
                <a:latin typeface="+mn-ea"/>
              </a:rPr>
              <a:t>i</a:t>
            </a:r>
            <a:r>
              <a:rPr kumimoji="1" lang="en-US" altLang="zh-CN" sz="1800" dirty="0">
                <a:latin typeface="+mn-ea"/>
              </a:rPr>
              <a:t>).</a:t>
            </a:r>
            <a:r>
              <a:rPr kumimoji="1" lang="en-US" altLang="zh-CN" sz="1800" dirty="0" err="1">
                <a:latin typeface="+mn-ea"/>
              </a:rPr>
              <a:t>toString</a:t>
            </a:r>
            <a:r>
              <a:rPr kumimoji="1" lang="en-US" altLang="zh-CN" sz="1800" dirty="0">
                <a:latin typeface="+mn-ea"/>
              </a:rPr>
              <a:t>());</a:t>
            </a:r>
          </a:p>
          <a:p>
            <a:pPr eaLnBrk="1" hangingPunct="1">
              <a:lnSpc>
                <a:spcPct val="100000"/>
              </a:lnSpc>
              <a:spcBef>
                <a:spcPts val="0"/>
              </a:spcBef>
              <a:buFont typeface="Wingdings" panose="05000000000000000000" pitchFamily="2" charset="2"/>
              <a:buNone/>
            </a:pPr>
            <a:r>
              <a:rPr kumimoji="1" lang="en-US" altLang="zh-CN" sz="1800" dirty="0">
                <a:latin typeface="+mn-ea"/>
              </a:rPr>
              <a:t>            		if (</a:t>
            </a:r>
            <a:r>
              <a:rPr kumimoji="1" lang="en-US" altLang="zh-CN" sz="1800" dirty="0" err="1">
                <a:latin typeface="+mn-ea"/>
              </a:rPr>
              <a:t>i</a:t>
            </a:r>
            <a:r>
              <a:rPr kumimoji="1" lang="en-US" altLang="zh-CN" sz="1800" dirty="0">
                <a:latin typeface="+mn-ea"/>
              </a:rPr>
              <a:t> &lt; n-1) </a:t>
            </a:r>
            <a:r>
              <a:rPr kumimoji="1" lang="en-US" altLang="zh-CN" sz="1800" dirty="0" err="1">
                <a:latin typeface="+mn-ea"/>
              </a:rPr>
              <a:t>result.append</a:t>
            </a:r>
            <a:r>
              <a:rPr kumimoji="1" lang="en-US" altLang="zh-CN" sz="1800" dirty="0">
                <a:latin typeface="+mn-ea"/>
              </a:rPr>
              <a:t>(",");</a:t>
            </a:r>
          </a:p>
          <a:p>
            <a:pPr eaLnBrk="1" hangingPunct="1">
              <a:lnSpc>
                <a:spcPct val="100000"/>
              </a:lnSpc>
              <a:spcBef>
                <a:spcPts val="0"/>
              </a:spcBef>
              <a:buFont typeface="Wingdings" panose="05000000000000000000" pitchFamily="2" charset="2"/>
              <a:buNone/>
            </a:pPr>
            <a:r>
              <a:rPr kumimoji="1" lang="en-US" altLang="zh-CN" sz="1800" dirty="0">
                <a:latin typeface="+mn-ea"/>
              </a:rPr>
              <a:t>        	}</a:t>
            </a:r>
          </a:p>
          <a:p>
            <a:pPr eaLnBrk="1" hangingPunct="1">
              <a:lnSpc>
                <a:spcPct val="100000"/>
              </a:lnSpc>
              <a:spcBef>
                <a:spcPts val="0"/>
              </a:spcBef>
              <a:buFont typeface="Wingdings" panose="05000000000000000000" pitchFamily="2" charset="2"/>
              <a:buNone/>
            </a:pPr>
            <a:r>
              <a:rPr kumimoji="1" lang="en-US" altLang="zh-CN" sz="1800" dirty="0">
                <a:latin typeface="+mn-ea"/>
              </a:rPr>
              <a:t>        	</a:t>
            </a:r>
            <a:r>
              <a:rPr kumimoji="1" lang="en-US" altLang="zh-CN" sz="1800" dirty="0" err="1">
                <a:latin typeface="+mn-ea"/>
              </a:rPr>
              <a:t>result.append</a:t>
            </a:r>
            <a:r>
              <a:rPr kumimoji="1" lang="en-US" altLang="zh-CN" sz="1800" dirty="0">
                <a:latin typeface="+mn-ea"/>
              </a:rPr>
              <a:t>("]");</a:t>
            </a:r>
          </a:p>
          <a:p>
            <a:pPr eaLnBrk="1" hangingPunct="1">
              <a:lnSpc>
                <a:spcPct val="100000"/>
              </a:lnSpc>
              <a:spcBef>
                <a:spcPts val="0"/>
              </a:spcBef>
              <a:buFont typeface="Wingdings" panose="05000000000000000000" pitchFamily="2" charset="2"/>
              <a:buNone/>
            </a:pPr>
            <a:r>
              <a:rPr kumimoji="1" lang="en-US" altLang="zh-CN" sz="1800" dirty="0">
                <a:latin typeface="+mn-ea"/>
              </a:rPr>
              <a:t>        	return </a:t>
            </a:r>
            <a:r>
              <a:rPr kumimoji="1" lang="en-US" altLang="zh-CN" sz="1800" dirty="0" err="1">
                <a:latin typeface="+mn-ea"/>
              </a:rPr>
              <a:t>result.toString</a:t>
            </a:r>
            <a:r>
              <a:rPr kumimoji="1" lang="en-US" altLang="zh-CN" sz="1800" dirty="0">
                <a:latin typeface="+mn-ea"/>
              </a:rPr>
              <a:t>();</a:t>
            </a:r>
          </a:p>
          <a:p>
            <a:pPr eaLnBrk="1" hangingPunct="1">
              <a:lnSpc>
                <a:spcPct val="100000"/>
              </a:lnSpc>
              <a:spcBef>
                <a:spcPts val="0"/>
              </a:spcBef>
              <a:buFont typeface="Wingdings" panose="05000000000000000000" pitchFamily="2" charset="2"/>
              <a:buNone/>
            </a:pPr>
            <a:r>
              <a:rPr kumimoji="1" lang="en-US" altLang="zh-CN" sz="1800" dirty="0">
                <a:latin typeface="+mn-ea"/>
              </a:rPr>
              <a:t>    	</a:t>
            </a:r>
            <a:r>
              <a:rPr kumimoji="1" lang="en-US" altLang="zh-CN" sz="1800" dirty="0" smtClean="0">
                <a:latin typeface="+mn-ea"/>
              </a:rPr>
              <a:t>}</a:t>
            </a:r>
          </a:p>
          <a:p>
            <a:pPr eaLnBrk="1" hangingPunct="1">
              <a:lnSpc>
                <a:spcPct val="100000"/>
              </a:lnSpc>
              <a:spcBef>
                <a:spcPts val="0"/>
              </a:spcBef>
              <a:buFont typeface="Wingdings" panose="05000000000000000000" pitchFamily="2" charset="2"/>
              <a:buNone/>
            </a:pPr>
            <a:r>
              <a:rPr kumimoji="1" lang="en-US" altLang="zh-CN" sz="1800" dirty="0" smtClean="0">
                <a:latin typeface="+mn-ea"/>
              </a:rPr>
              <a:t>}</a:t>
            </a:r>
          </a:p>
          <a:p>
            <a:pPr eaLnBrk="1" hangingPunct="1">
              <a:lnSpc>
                <a:spcPct val="100000"/>
              </a:lnSpc>
              <a:spcBef>
                <a:spcPts val="0"/>
              </a:spcBef>
              <a:buFont typeface="Wingdings" panose="05000000000000000000" pitchFamily="2" charset="2"/>
              <a:buNone/>
            </a:pPr>
            <a:endParaRPr lang="en-US" altLang="zh-CN" sz="1050" dirty="0">
              <a:latin typeface="+mn-ea"/>
            </a:endParaRPr>
          </a:p>
        </p:txBody>
      </p:sp>
    </p:spTree>
    <p:extLst>
      <p:ext uri="{BB962C8B-B14F-4D97-AF65-F5344CB8AC3E}">
        <p14:creationId xmlns:p14="http://schemas.microsoft.com/office/powerpoint/2010/main" val="289068839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kumimoji="1" lang="zh-CN" altLang="en-US" smtClean="0">
                <a:solidFill>
                  <a:schemeClr val="tx1"/>
                </a:solidFill>
              </a:rPr>
              <a:t>方法重写的规则</a:t>
            </a:r>
          </a:p>
        </p:txBody>
      </p:sp>
      <p:sp>
        <p:nvSpPr>
          <p:cNvPr id="33795" name="Rectangle 3"/>
          <p:cNvSpPr>
            <a:spLocks noGrp="1" noChangeArrowheads="1"/>
          </p:cNvSpPr>
          <p:nvPr>
            <p:ph idx="1"/>
          </p:nvPr>
        </p:nvSpPr>
        <p:spPr/>
        <p:txBody>
          <a:bodyPr/>
          <a:lstStyle/>
          <a:p>
            <a:pPr eaLnBrk="1" hangingPunct="1"/>
            <a:r>
              <a:rPr kumimoji="1" lang="zh-CN" altLang="en-US" smtClean="0"/>
              <a:t>必须返回与原来方法完全相同的返回值。</a:t>
            </a:r>
          </a:p>
          <a:p>
            <a:pPr eaLnBrk="1" hangingPunct="1"/>
            <a:endParaRPr kumimoji="1" lang="zh-CN" altLang="en-US" smtClean="0"/>
          </a:p>
          <a:p>
            <a:pPr eaLnBrk="1" hangingPunct="1"/>
            <a:r>
              <a:rPr kumimoji="1" lang="zh-CN" altLang="en-US" smtClean="0"/>
              <a:t>方法的访问权限不能缩小。</a:t>
            </a:r>
          </a:p>
          <a:p>
            <a:pPr eaLnBrk="1" hangingPunct="1"/>
            <a:endParaRPr kumimoji="1" lang="zh-CN" altLang="en-US" smtClean="0"/>
          </a:p>
          <a:p>
            <a:pPr eaLnBrk="1" hangingPunct="1"/>
            <a:r>
              <a:rPr kumimoji="1" lang="zh-CN" altLang="en-US" smtClean="0"/>
              <a:t>不能抛出新的例外。</a:t>
            </a:r>
          </a:p>
          <a:p>
            <a:pPr eaLnBrk="1" hangingPunct="1"/>
            <a:endParaRPr lang="en-US" altLang="zh-CN" smtClean="0"/>
          </a:p>
        </p:txBody>
      </p:sp>
    </p:spTree>
    <p:extLst>
      <p:ext uri="{BB962C8B-B14F-4D97-AF65-F5344CB8AC3E}">
        <p14:creationId xmlns:p14="http://schemas.microsoft.com/office/powerpoint/2010/main" val="417520736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kumimoji="1" lang="zh-CN" altLang="en-US" smtClean="0">
                <a:solidFill>
                  <a:schemeClr val="tx1"/>
                </a:solidFill>
              </a:rPr>
              <a:t>调用父类的构造方法</a:t>
            </a:r>
          </a:p>
        </p:txBody>
      </p:sp>
      <p:sp>
        <p:nvSpPr>
          <p:cNvPr id="34819" name="Rectangle 3"/>
          <p:cNvSpPr>
            <a:spLocks noGrp="1" noChangeArrowheads="1"/>
          </p:cNvSpPr>
          <p:nvPr>
            <p:ph idx="1"/>
          </p:nvPr>
        </p:nvSpPr>
        <p:spPr/>
        <p:txBody>
          <a:bodyPr/>
          <a:lstStyle/>
          <a:p>
            <a:pPr eaLnBrk="1" hangingPunct="1"/>
            <a:r>
              <a:rPr kumimoji="1" lang="zh-CN" altLang="en-US" smtClean="0"/>
              <a:t>初始化对象是很结构化的。</a:t>
            </a:r>
          </a:p>
          <a:p>
            <a:pPr eaLnBrk="1" hangingPunct="1"/>
            <a:endParaRPr kumimoji="1" lang="zh-CN" altLang="en-US" smtClean="0"/>
          </a:p>
          <a:p>
            <a:pPr eaLnBrk="1" hangingPunct="1"/>
            <a:r>
              <a:rPr kumimoji="1" lang="zh-CN" altLang="en-US" smtClean="0"/>
              <a:t>在对对象初始化时，分三步：</a:t>
            </a:r>
          </a:p>
          <a:p>
            <a:pPr lvl="1" eaLnBrk="1" hangingPunct="1"/>
            <a:r>
              <a:rPr kumimoji="1" lang="zh-CN" altLang="en-US" smtClean="0"/>
              <a:t>分配空间，并初始化为“</a:t>
            </a:r>
            <a:r>
              <a:rPr kumimoji="1" lang="en-US" altLang="zh-CN" smtClean="0"/>
              <a:t>0”</a:t>
            </a:r>
            <a:r>
              <a:rPr kumimoji="1" lang="zh-CN" altLang="en-US" smtClean="0"/>
              <a:t>值。</a:t>
            </a:r>
          </a:p>
          <a:p>
            <a:pPr lvl="1" eaLnBrk="1" hangingPunct="1"/>
            <a:r>
              <a:rPr kumimoji="1" lang="zh-CN" altLang="en-US" smtClean="0"/>
              <a:t>按继承关系从顶向下显式初始化。</a:t>
            </a:r>
          </a:p>
          <a:p>
            <a:pPr lvl="1" eaLnBrk="1" hangingPunct="1"/>
            <a:r>
              <a:rPr kumimoji="1" lang="zh-CN" altLang="en-US" smtClean="0"/>
              <a:t>按继承关系从顶向下调用构造方法。</a:t>
            </a:r>
          </a:p>
          <a:p>
            <a:pPr eaLnBrk="1" hangingPunct="1"/>
            <a:endParaRPr kumimoji="1" lang="zh-CN" altLang="en-US" smtClean="0"/>
          </a:p>
          <a:p>
            <a:pPr eaLnBrk="1" hangingPunct="1"/>
            <a:endParaRPr lang="en-US" altLang="zh-CN" smtClean="0"/>
          </a:p>
        </p:txBody>
      </p:sp>
    </p:spTree>
    <p:extLst>
      <p:ext uri="{BB962C8B-B14F-4D97-AF65-F5344CB8AC3E}">
        <p14:creationId xmlns:p14="http://schemas.microsoft.com/office/powerpoint/2010/main" val="197611791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kumimoji="1" lang="zh-CN" altLang="en-US" smtClean="0">
                <a:solidFill>
                  <a:schemeClr val="tx1"/>
                </a:solidFill>
              </a:rPr>
              <a:t>调用父类构造方法</a:t>
            </a:r>
          </a:p>
        </p:txBody>
      </p:sp>
      <p:sp>
        <p:nvSpPr>
          <p:cNvPr id="35843" name="Rectangle 3"/>
          <p:cNvSpPr>
            <a:spLocks noGrp="1" noChangeArrowheads="1"/>
          </p:cNvSpPr>
          <p:nvPr>
            <p:ph idx="1"/>
          </p:nvPr>
        </p:nvSpPr>
        <p:spPr/>
        <p:txBody>
          <a:bodyPr>
            <a:normAutofit fontScale="92500" lnSpcReduction="10000"/>
          </a:bodyPr>
          <a:lstStyle/>
          <a:p>
            <a:pPr eaLnBrk="1" hangingPunct="1">
              <a:lnSpc>
                <a:spcPct val="80000"/>
              </a:lnSpc>
              <a:buFont typeface="Wingdings" panose="05000000000000000000" pitchFamily="2" charset="2"/>
              <a:buNone/>
            </a:pPr>
            <a:r>
              <a:rPr kumimoji="1" lang="zh-CN" altLang="en-US" sz="1125"/>
              <a:t>缺省是不带参数的构造方法。</a:t>
            </a:r>
          </a:p>
          <a:p>
            <a:pPr eaLnBrk="1" hangingPunct="1">
              <a:lnSpc>
                <a:spcPct val="80000"/>
              </a:lnSpc>
              <a:buFont typeface="Wingdings" panose="05000000000000000000" pitchFamily="2" charset="2"/>
              <a:buNone/>
            </a:pPr>
            <a:r>
              <a:rPr kumimoji="1" lang="zh-CN" altLang="en-US" sz="1125"/>
              <a:t>如果需要调用特殊的父类构造方法，则需在子类构造方法中第一行通过</a:t>
            </a:r>
            <a:r>
              <a:rPr kumimoji="1" lang="en-US" altLang="zh-CN" sz="1125"/>
              <a:t>super( … )</a:t>
            </a:r>
            <a:r>
              <a:rPr kumimoji="1" lang="zh-CN" altLang="en-US" sz="1125"/>
              <a:t>调用。</a:t>
            </a:r>
          </a:p>
          <a:p>
            <a:pPr eaLnBrk="1" hangingPunct="1">
              <a:lnSpc>
                <a:spcPct val="80000"/>
              </a:lnSpc>
              <a:buFont typeface="Wingdings" panose="05000000000000000000" pitchFamily="2" charset="2"/>
              <a:buNone/>
            </a:pPr>
            <a:endParaRPr kumimoji="1" lang="zh-CN" altLang="en-US" sz="1125"/>
          </a:p>
          <a:p>
            <a:pPr eaLnBrk="1" hangingPunct="1">
              <a:lnSpc>
                <a:spcPct val="80000"/>
              </a:lnSpc>
              <a:buFont typeface="Wingdings" panose="05000000000000000000" pitchFamily="2" charset="2"/>
              <a:buNone/>
            </a:pPr>
            <a:r>
              <a:rPr kumimoji="1" lang="en-US" altLang="zh-CN" sz="1125"/>
              <a:t>class Employee</a:t>
            </a:r>
          </a:p>
          <a:p>
            <a:pPr eaLnBrk="1" hangingPunct="1">
              <a:lnSpc>
                <a:spcPct val="80000"/>
              </a:lnSpc>
              <a:buFont typeface="Wingdings" panose="05000000000000000000" pitchFamily="2" charset="2"/>
              <a:buNone/>
            </a:pPr>
            <a:r>
              <a:rPr kumimoji="1" lang="en-US" altLang="zh-CN" sz="1125"/>
              <a:t>{ ...</a:t>
            </a:r>
          </a:p>
          <a:p>
            <a:pPr eaLnBrk="1" hangingPunct="1">
              <a:lnSpc>
                <a:spcPct val="80000"/>
              </a:lnSpc>
              <a:buFont typeface="Wingdings" panose="05000000000000000000" pitchFamily="2" charset="2"/>
              <a:buNone/>
            </a:pPr>
            <a:r>
              <a:rPr kumimoji="1" lang="en-US" altLang="zh-CN" sz="1125"/>
              <a:t>	public Employee( String n)</a:t>
            </a:r>
          </a:p>
          <a:p>
            <a:pPr eaLnBrk="1" hangingPunct="1">
              <a:lnSpc>
                <a:spcPct val="80000"/>
              </a:lnSpc>
              <a:buFont typeface="Wingdings" panose="05000000000000000000" pitchFamily="2" charset="2"/>
              <a:buNone/>
            </a:pPr>
            <a:r>
              <a:rPr kumimoji="1" lang="en-US" altLang="zh-CN" sz="1125"/>
              <a:t>	{</a:t>
            </a:r>
          </a:p>
          <a:p>
            <a:pPr eaLnBrk="1" hangingPunct="1">
              <a:lnSpc>
                <a:spcPct val="80000"/>
              </a:lnSpc>
              <a:buFont typeface="Wingdings" panose="05000000000000000000" pitchFamily="2" charset="2"/>
              <a:buNone/>
            </a:pPr>
            <a:r>
              <a:rPr kumimoji="1" lang="en-US" altLang="zh-CN" sz="1125"/>
              <a:t>		name=n;</a:t>
            </a:r>
          </a:p>
          <a:p>
            <a:pPr eaLnBrk="1" hangingPunct="1">
              <a:lnSpc>
                <a:spcPct val="80000"/>
              </a:lnSpc>
              <a:buFont typeface="Wingdings" panose="05000000000000000000" pitchFamily="2" charset="2"/>
              <a:buNone/>
            </a:pPr>
            <a:r>
              <a:rPr kumimoji="1" lang="en-US" altLang="zh-CN" sz="1125"/>
              <a:t>	}</a:t>
            </a:r>
          </a:p>
          <a:p>
            <a:pPr eaLnBrk="1" hangingPunct="1">
              <a:lnSpc>
                <a:spcPct val="80000"/>
              </a:lnSpc>
              <a:buFont typeface="Wingdings" panose="05000000000000000000" pitchFamily="2" charset="2"/>
              <a:buNone/>
            </a:pPr>
            <a:r>
              <a:rPr kumimoji="1" lang="en-US" altLang="zh-CN" sz="1125"/>
              <a:t>}</a:t>
            </a:r>
          </a:p>
          <a:p>
            <a:pPr eaLnBrk="1" hangingPunct="1">
              <a:lnSpc>
                <a:spcPct val="80000"/>
              </a:lnSpc>
              <a:buFont typeface="Wingdings" panose="05000000000000000000" pitchFamily="2" charset="2"/>
              <a:buNone/>
            </a:pPr>
            <a:r>
              <a:rPr kumimoji="1" lang="en-US" altLang="zh-CN" sz="1125"/>
              <a:t>class Manager </a:t>
            </a:r>
          </a:p>
          <a:p>
            <a:pPr eaLnBrk="1" hangingPunct="1">
              <a:lnSpc>
                <a:spcPct val="80000"/>
              </a:lnSpc>
              <a:buFont typeface="Wingdings" panose="05000000000000000000" pitchFamily="2" charset="2"/>
              <a:buNone/>
            </a:pPr>
            <a:r>
              <a:rPr kumimoji="1" lang="en-US" altLang="zh-CN" sz="1125"/>
              <a:t>{</a:t>
            </a:r>
          </a:p>
          <a:p>
            <a:pPr eaLnBrk="1" hangingPunct="1">
              <a:lnSpc>
                <a:spcPct val="80000"/>
              </a:lnSpc>
              <a:buFont typeface="Wingdings" panose="05000000000000000000" pitchFamily="2" charset="2"/>
              <a:buNone/>
            </a:pPr>
            <a:r>
              <a:rPr kumimoji="1" lang="en-US" altLang="zh-CN" sz="1125"/>
              <a:t>	public Manager( String s,String d)</a:t>
            </a:r>
          </a:p>
          <a:p>
            <a:pPr eaLnBrk="1" hangingPunct="1">
              <a:lnSpc>
                <a:spcPct val="80000"/>
              </a:lnSpc>
              <a:buFont typeface="Wingdings" panose="05000000000000000000" pitchFamily="2" charset="2"/>
              <a:buNone/>
            </a:pPr>
            <a:r>
              <a:rPr kumimoji="1" lang="en-US" altLang="zh-CN" sz="1125"/>
              <a:t>	{</a:t>
            </a:r>
          </a:p>
          <a:p>
            <a:pPr eaLnBrk="1" hangingPunct="1">
              <a:lnSpc>
                <a:spcPct val="80000"/>
              </a:lnSpc>
              <a:buFont typeface="Wingdings" panose="05000000000000000000" pitchFamily="2" charset="2"/>
              <a:buNone/>
            </a:pPr>
            <a:r>
              <a:rPr kumimoji="1" lang="en-US" altLang="zh-CN" sz="1125"/>
              <a:t>		super(s);</a:t>
            </a:r>
          </a:p>
          <a:p>
            <a:pPr eaLnBrk="1" hangingPunct="1">
              <a:lnSpc>
                <a:spcPct val="80000"/>
              </a:lnSpc>
              <a:buFont typeface="Wingdings" panose="05000000000000000000" pitchFamily="2" charset="2"/>
              <a:buNone/>
            </a:pPr>
            <a:r>
              <a:rPr kumimoji="1" lang="en-US" altLang="zh-CN" sz="1125"/>
              <a:t>		... </a:t>
            </a:r>
          </a:p>
          <a:p>
            <a:pPr eaLnBrk="1" hangingPunct="1">
              <a:lnSpc>
                <a:spcPct val="80000"/>
              </a:lnSpc>
              <a:buFont typeface="Wingdings" panose="05000000000000000000" pitchFamily="2" charset="2"/>
              <a:buNone/>
            </a:pPr>
            <a:r>
              <a:rPr kumimoji="1" lang="en-US" altLang="zh-CN" sz="1125"/>
              <a:t>	}</a:t>
            </a:r>
          </a:p>
          <a:p>
            <a:pPr eaLnBrk="1" hangingPunct="1">
              <a:lnSpc>
                <a:spcPct val="80000"/>
              </a:lnSpc>
              <a:buFont typeface="Wingdings" panose="05000000000000000000" pitchFamily="2" charset="2"/>
              <a:buNone/>
            </a:pPr>
            <a:r>
              <a:rPr kumimoji="1" lang="en-US" altLang="zh-CN" sz="1125"/>
              <a:t>}</a:t>
            </a:r>
          </a:p>
          <a:p>
            <a:pPr eaLnBrk="1" hangingPunct="1">
              <a:lnSpc>
                <a:spcPct val="80000"/>
              </a:lnSpc>
              <a:buFont typeface="Wingdings" panose="05000000000000000000" pitchFamily="2" charset="2"/>
              <a:buNone/>
            </a:pPr>
            <a:endParaRPr lang="en-US" altLang="zh-CN" sz="1125"/>
          </a:p>
        </p:txBody>
      </p:sp>
    </p:spTree>
    <p:extLst>
      <p:ext uri="{BB962C8B-B14F-4D97-AF65-F5344CB8AC3E}">
        <p14:creationId xmlns:p14="http://schemas.microsoft.com/office/powerpoint/2010/main" val="383282581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Grp="1" noChangeArrowheads="1"/>
          </p:cNvSpPr>
          <p:nvPr>
            <p:ph type="title"/>
          </p:nvPr>
        </p:nvSpPr>
        <p:spPr/>
        <p:txBody>
          <a:bodyPr/>
          <a:lstStyle/>
          <a:p>
            <a:pPr eaLnBrk="1" hangingPunct="1"/>
            <a:r>
              <a:rPr lang="zh-CN" altLang="en-US" smtClean="0"/>
              <a:t>抽象类</a:t>
            </a:r>
          </a:p>
        </p:txBody>
      </p:sp>
      <p:sp>
        <p:nvSpPr>
          <p:cNvPr id="36867" name="Rectangle 6"/>
          <p:cNvSpPr>
            <a:spLocks noGrp="1" noChangeArrowheads="1"/>
          </p:cNvSpPr>
          <p:nvPr>
            <p:ph idx="1"/>
          </p:nvPr>
        </p:nvSpPr>
        <p:spPr/>
        <p:txBody>
          <a:bodyPr/>
          <a:lstStyle/>
          <a:p>
            <a:pPr eaLnBrk="1" hangingPunct="1">
              <a:lnSpc>
                <a:spcPct val="80000"/>
              </a:lnSpc>
            </a:pPr>
            <a:r>
              <a:rPr kumimoji="1" lang="zh-CN" altLang="en-US" sz="1575"/>
              <a:t>一个类如果只声明方法而没有方法的实现，则称为抽象类。</a:t>
            </a:r>
          </a:p>
          <a:p>
            <a:pPr eaLnBrk="1" hangingPunct="1">
              <a:lnSpc>
                <a:spcPct val="80000"/>
              </a:lnSpc>
            </a:pPr>
            <a:r>
              <a:rPr kumimoji="1" lang="zh-CN" altLang="en-US" sz="1575"/>
              <a:t>必须在声明中增加 </a:t>
            </a:r>
            <a:r>
              <a:rPr kumimoji="1" lang="en-US" altLang="zh-CN" sz="1575"/>
              <a:t>abstract </a:t>
            </a:r>
            <a:r>
              <a:rPr kumimoji="1" lang="zh-CN" altLang="en-US" sz="1575"/>
              <a:t>关键字，在无方法体的方法前    也要加上</a:t>
            </a:r>
            <a:r>
              <a:rPr kumimoji="1" lang="en-US" altLang="zh-CN" sz="1575"/>
              <a:t>abstract</a:t>
            </a:r>
            <a:r>
              <a:rPr kumimoji="1" lang="zh-CN" altLang="en-US" sz="1575"/>
              <a:t>。</a:t>
            </a:r>
          </a:p>
          <a:p>
            <a:pPr lvl="1" eaLnBrk="1" hangingPunct="1">
              <a:lnSpc>
                <a:spcPct val="80000"/>
              </a:lnSpc>
              <a:buFont typeface="Wingdings" panose="05000000000000000000" pitchFamily="2" charset="2"/>
              <a:buNone/>
            </a:pPr>
            <a:r>
              <a:rPr kumimoji="1" lang="en-US" altLang="zh-CN" sz="1500"/>
              <a:t>Public abstract class Drawing</a:t>
            </a:r>
          </a:p>
          <a:p>
            <a:pPr lvl="1" eaLnBrk="1" hangingPunct="1">
              <a:lnSpc>
                <a:spcPct val="80000"/>
              </a:lnSpc>
              <a:buFont typeface="Wingdings" panose="05000000000000000000" pitchFamily="2" charset="2"/>
              <a:buNone/>
            </a:pPr>
            <a:r>
              <a:rPr kumimoji="1" lang="en-US" altLang="zh-CN" sz="1500"/>
              <a:t>{</a:t>
            </a:r>
          </a:p>
          <a:p>
            <a:pPr lvl="1" eaLnBrk="1" hangingPunct="1">
              <a:lnSpc>
                <a:spcPct val="80000"/>
              </a:lnSpc>
              <a:buFont typeface="Wingdings" panose="05000000000000000000" pitchFamily="2" charset="2"/>
              <a:buNone/>
            </a:pPr>
            <a:r>
              <a:rPr kumimoji="1" lang="en-US" altLang="zh-CN" sz="1500"/>
              <a:t>	public abstract void drawDot( int x, int y);</a:t>
            </a:r>
          </a:p>
          <a:p>
            <a:pPr lvl="1" eaLnBrk="1" hangingPunct="1">
              <a:lnSpc>
                <a:spcPct val="80000"/>
              </a:lnSpc>
              <a:buFont typeface="Wingdings" panose="05000000000000000000" pitchFamily="2" charset="2"/>
              <a:buNone/>
            </a:pPr>
            <a:r>
              <a:rPr kumimoji="1" lang="en-US" altLang="zh-CN" sz="1500"/>
              <a:t>	public void drawLine(int x1, int y1, int x2,int y2)</a:t>
            </a:r>
          </a:p>
          <a:p>
            <a:pPr lvl="1" eaLnBrk="1" hangingPunct="1">
              <a:lnSpc>
                <a:spcPct val="80000"/>
              </a:lnSpc>
              <a:buFont typeface="Wingdings" panose="05000000000000000000" pitchFamily="2" charset="2"/>
              <a:buNone/>
            </a:pPr>
            <a:r>
              <a:rPr kumimoji="1" lang="en-US" altLang="zh-CN" sz="1500"/>
              <a:t>		{...</a:t>
            </a:r>
          </a:p>
          <a:p>
            <a:pPr lvl="1" eaLnBrk="1" hangingPunct="1">
              <a:lnSpc>
                <a:spcPct val="80000"/>
              </a:lnSpc>
              <a:buFont typeface="Wingdings" panose="05000000000000000000" pitchFamily="2" charset="2"/>
              <a:buNone/>
            </a:pPr>
            <a:r>
              <a:rPr kumimoji="1" lang="en-US" altLang="zh-CN" sz="1500"/>
              <a:t>		// </a:t>
            </a:r>
            <a:r>
              <a:rPr kumimoji="1" lang="zh-CN" altLang="en-US" sz="1500"/>
              <a:t>调用</a:t>
            </a:r>
            <a:r>
              <a:rPr kumimoji="1" lang="en-US" altLang="zh-CN" sz="1500"/>
              <a:t>drawDot()</a:t>
            </a:r>
            <a:r>
              <a:rPr kumimoji="1" lang="zh-CN" altLang="en-US" sz="1500"/>
              <a:t>方法</a:t>
            </a:r>
          </a:p>
          <a:p>
            <a:pPr lvl="1" eaLnBrk="1" hangingPunct="1">
              <a:lnSpc>
                <a:spcPct val="80000"/>
              </a:lnSpc>
              <a:buFont typeface="Wingdings" panose="05000000000000000000" pitchFamily="2" charset="2"/>
              <a:buNone/>
            </a:pPr>
            <a:r>
              <a:rPr kumimoji="1" lang="zh-CN" altLang="en-US" sz="1500"/>
              <a:t>		</a:t>
            </a:r>
            <a:r>
              <a:rPr kumimoji="1" lang="en-US" altLang="zh-CN" sz="1500"/>
              <a:t>}</a:t>
            </a:r>
          </a:p>
          <a:p>
            <a:pPr lvl="1" eaLnBrk="1" hangingPunct="1">
              <a:lnSpc>
                <a:spcPct val="80000"/>
              </a:lnSpc>
              <a:buFont typeface="Wingdings" panose="05000000000000000000" pitchFamily="2" charset="2"/>
              <a:buNone/>
            </a:pPr>
            <a:r>
              <a:rPr kumimoji="1" lang="en-US" altLang="zh-CN" sz="1500"/>
              <a:t>}</a:t>
            </a:r>
          </a:p>
          <a:p>
            <a:pPr eaLnBrk="1" hangingPunct="1">
              <a:lnSpc>
                <a:spcPct val="80000"/>
              </a:lnSpc>
            </a:pPr>
            <a:endParaRPr kumimoji="1" lang="en-US" altLang="zh-CN" sz="1575"/>
          </a:p>
          <a:p>
            <a:pPr eaLnBrk="1" hangingPunct="1">
              <a:lnSpc>
                <a:spcPct val="80000"/>
              </a:lnSpc>
            </a:pPr>
            <a:r>
              <a:rPr kumimoji="1" lang="zh-CN" altLang="en-US" sz="1575"/>
              <a:t>抽象类也可有普通的成员变量或方法。</a:t>
            </a:r>
          </a:p>
          <a:p>
            <a:pPr eaLnBrk="1" hangingPunct="1">
              <a:lnSpc>
                <a:spcPct val="80000"/>
              </a:lnSpc>
            </a:pPr>
            <a:endParaRPr lang="en-US" altLang="zh-CN" sz="1575"/>
          </a:p>
        </p:txBody>
      </p:sp>
    </p:spTree>
    <p:extLst>
      <p:ext uri="{BB962C8B-B14F-4D97-AF65-F5344CB8AC3E}">
        <p14:creationId xmlns:p14="http://schemas.microsoft.com/office/powerpoint/2010/main" val="165246001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zh-CN" altLang="en-US" smtClean="0"/>
              <a:t>抽象类（续）</a:t>
            </a:r>
          </a:p>
        </p:txBody>
      </p:sp>
      <p:sp>
        <p:nvSpPr>
          <p:cNvPr id="37891" name="Text Box 4"/>
          <p:cNvSpPr txBox="1">
            <a:spLocks noChangeArrowheads="1"/>
          </p:cNvSpPr>
          <p:nvPr/>
        </p:nvSpPr>
        <p:spPr bwMode="auto">
          <a:xfrm>
            <a:off x="1925242" y="2118123"/>
            <a:ext cx="563167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Tx/>
              <a:buChar char="•"/>
            </a:pPr>
            <a:r>
              <a:rPr kumimoji="1" lang="zh-CN" altLang="en-US" dirty="0">
                <a:latin typeface="Times New Roman" panose="02020603050405020304" pitchFamily="18" charset="0"/>
              </a:rPr>
              <a:t>抽象类不能直接用来生成实例。一般可通过定义</a:t>
            </a:r>
          </a:p>
          <a:p>
            <a:pPr eaLnBrk="1" hangingPunct="1"/>
            <a:r>
              <a:rPr kumimoji="1" lang="zh-CN" altLang="en-US" dirty="0">
                <a:latin typeface="Times New Roman" panose="02020603050405020304" pitchFamily="18" charset="0"/>
              </a:rPr>
              <a:t>子类进行实例化。</a:t>
            </a:r>
          </a:p>
          <a:p>
            <a:pPr eaLnBrk="1" hangingPunct="1">
              <a:buFontTx/>
              <a:buChar char="•"/>
            </a:pPr>
            <a:r>
              <a:rPr kumimoji="1" lang="zh-CN" altLang="en-US" dirty="0">
                <a:latin typeface="Times New Roman" panose="02020603050405020304" pitchFamily="18" charset="0"/>
                <a:sym typeface="Wingdings" panose="05000000000000000000" pitchFamily="2" charset="2"/>
              </a:rPr>
              <a:t> </a:t>
            </a:r>
            <a:r>
              <a:rPr kumimoji="1" lang="zh-CN" altLang="en-US" dirty="0">
                <a:latin typeface="Times New Roman" panose="02020603050405020304" pitchFamily="18" charset="0"/>
              </a:rPr>
              <a:t>可以生成抽象类的变量，该变量可以指向具体的一个</a:t>
            </a:r>
          </a:p>
          <a:p>
            <a:pPr eaLnBrk="1" hangingPunct="1"/>
            <a:r>
              <a:rPr kumimoji="1" lang="zh-CN" altLang="en-US" dirty="0">
                <a:latin typeface="Times New Roman" panose="02020603050405020304" pitchFamily="18" charset="0"/>
              </a:rPr>
              <a:t>子类的实例。</a:t>
            </a:r>
          </a:p>
        </p:txBody>
      </p:sp>
      <p:sp>
        <p:nvSpPr>
          <p:cNvPr id="37892" name="Text Box 5"/>
          <p:cNvSpPr txBox="1">
            <a:spLocks noChangeArrowheads="1"/>
          </p:cNvSpPr>
          <p:nvPr/>
        </p:nvSpPr>
        <p:spPr bwMode="auto">
          <a:xfrm>
            <a:off x="2412206" y="3430192"/>
            <a:ext cx="3291286"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sz="1350">
                <a:latin typeface="Times New Roman" panose="02020603050405020304" pitchFamily="18" charset="0"/>
              </a:rPr>
              <a:t>Abstract class Employee</a:t>
            </a:r>
          </a:p>
          <a:p>
            <a:pPr eaLnBrk="1" hangingPunct="1"/>
            <a:r>
              <a:rPr kumimoji="1" lang="en-US" altLang="zh-CN" sz="1350">
                <a:latin typeface="Times New Roman" panose="02020603050405020304" pitchFamily="18" charset="0"/>
              </a:rPr>
              <a:t>{</a:t>
            </a:r>
          </a:p>
          <a:p>
            <a:pPr eaLnBrk="1" hangingPunct="1"/>
            <a:r>
              <a:rPr kumimoji="1" lang="en-US" altLang="zh-CN" sz="1350">
                <a:latin typeface="Times New Roman" panose="02020603050405020304" pitchFamily="18" charset="0"/>
              </a:rPr>
              <a:t>	abstract void raiseSalary(int i) ;</a:t>
            </a:r>
          </a:p>
          <a:p>
            <a:pPr eaLnBrk="1" hangingPunct="1"/>
            <a:r>
              <a:rPr kumimoji="1" lang="en-US" altLang="zh-CN" sz="1350">
                <a:latin typeface="Times New Roman" panose="02020603050405020304" pitchFamily="18" charset="0"/>
              </a:rPr>
              <a:t>}</a:t>
            </a:r>
          </a:p>
          <a:p>
            <a:pPr eaLnBrk="1" hangingPunct="1"/>
            <a:r>
              <a:rPr kumimoji="1" lang="en-US" altLang="zh-CN" sz="1350">
                <a:latin typeface="Times New Roman" panose="02020603050405020304" pitchFamily="18" charset="0"/>
              </a:rPr>
              <a:t>class Manager extends Employee</a:t>
            </a:r>
          </a:p>
          <a:p>
            <a:pPr eaLnBrk="1" hangingPunct="1"/>
            <a:r>
              <a:rPr kumimoji="1" lang="en-US" altLang="zh-CN" sz="1350">
                <a:latin typeface="Times New Roman" panose="02020603050405020304" pitchFamily="18" charset="0"/>
              </a:rPr>
              <a:t>{</a:t>
            </a:r>
          </a:p>
          <a:p>
            <a:pPr eaLnBrk="1" hangingPunct="1"/>
            <a:r>
              <a:rPr kumimoji="1" lang="en-US" altLang="zh-CN" sz="1350">
                <a:latin typeface="Times New Roman" panose="02020603050405020304" pitchFamily="18" charset="0"/>
              </a:rPr>
              <a:t>	void raiseSalary(int i ){ ….}</a:t>
            </a:r>
          </a:p>
          <a:p>
            <a:pPr eaLnBrk="1" hangingPunct="1"/>
            <a:r>
              <a:rPr kumimoji="1" lang="en-US" altLang="zh-CN" sz="1350">
                <a:latin typeface="Times New Roman" panose="02020603050405020304" pitchFamily="18" charset="0"/>
              </a:rPr>
              <a:t>}</a:t>
            </a:r>
          </a:p>
        </p:txBody>
      </p:sp>
      <p:sp>
        <p:nvSpPr>
          <p:cNvPr id="16390" name="Text Box 6"/>
          <p:cNvSpPr txBox="1">
            <a:spLocks noChangeArrowheads="1"/>
          </p:cNvSpPr>
          <p:nvPr/>
        </p:nvSpPr>
        <p:spPr bwMode="auto">
          <a:xfrm>
            <a:off x="2087167" y="5157788"/>
            <a:ext cx="31229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a:latin typeface="Times New Roman" panose="02020603050405020304" pitchFamily="18" charset="0"/>
              </a:rPr>
              <a:t>Employee e = new Manager( ) ;</a:t>
            </a:r>
          </a:p>
        </p:txBody>
      </p:sp>
      <p:sp>
        <p:nvSpPr>
          <p:cNvPr id="37894" name="AutoShape 7">
            <a:hlinkClick r:id="rId2" action="ppaction://hlinksldjump" highlightClick="1"/>
          </p:cNvPr>
          <p:cNvSpPr>
            <a:spLocks noChangeArrowheads="1"/>
          </p:cNvSpPr>
          <p:nvPr/>
        </p:nvSpPr>
        <p:spPr bwMode="auto">
          <a:xfrm>
            <a:off x="1353741" y="5389960"/>
            <a:ext cx="457200" cy="400050"/>
          </a:xfrm>
          <a:prstGeom prst="actionButtonReturn">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1350"/>
          </a:p>
        </p:txBody>
      </p:sp>
    </p:spTree>
    <p:extLst>
      <p:ext uri="{BB962C8B-B14F-4D97-AF65-F5344CB8AC3E}">
        <p14:creationId xmlns:p14="http://schemas.microsoft.com/office/powerpoint/2010/main" val="24854887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390"/>
                                        </p:tgtEl>
                                        <p:attrNameLst>
                                          <p:attrName>style.visibility</p:attrName>
                                        </p:attrNameLst>
                                      </p:cBhvr>
                                      <p:to>
                                        <p:strVal val="visible"/>
                                      </p:to>
                                    </p:set>
                                    <p:anim calcmode="lin" valueType="num">
                                      <p:cBhvr additive="base">
                                        <p:cTn id="7" dur="500" fill="hold"/>
                                        <p:tgtEl>
                                          <p:spTgt spid="16390"/>
                                        </p:tgtEl>
                                        <p:attrNameLst>
                                          <p:attrName>ppt_x</p:attrName>
                                        </p:attrNameLst>
                                      </p:cBhvr>
                                      <p:tavLst>
                                        <p:tav tm="0">
                                          <p:val>
                                            <p:strVal val="#ppt_x"/>
                                          </p:val>
                                        </p:tav>
                                        <p:tav tm="100000">
                                          <p:val>
                                            <p:strVal val="#ppt_x"/>
                                          </p:val>
                                        </p:tav>
                                      </p:tavLst>
                                    </p:anim>
                                    <p:anim calcmode="lin" valueType="num">
                                      <p:cBhvr additive="base">
                                        <p:cTn id="8" dur="500" fill="hold"/>
                                        <p:tgtEl>
                                          <p:spTgt spid="163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0" grpId="0" autoUpdateAnimBg="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zh-CN" altLang="en-US" smtClean="0"/>
              <a:t>接口（</a:t>
            </a:r>
            <a:r>
              <a:rPr lang="en-US" altLang="zh-CN" smtClean="0"/>
              <a:t>interface</a:t>
            </a:r>
            <a:r>
              <a:rPr lang="zh-CN" altLang="en-US" smtClean="0"/>
              <a:t>）</a:t>
            </a:r>
          </a:p>
        </p:txBody>
      </p:sp>
      <p:sp>
        <p:nvSpPr>
          <p:cNvPr id="38915" name="Text Box 4"/>
          <p:cNvSpPr txBox="1">
            <a:spLocks noChangeArrowheads="1"/>
          </p:cNvSpPr>
          <p:nvPr/>
        </p:nvSpPr>
        <p:spPr bwMode="auto">
          <a:xfrm>
            <a:off x="1657350" y="2132410"/>
            <a:ext cx="5829300" cy="1089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buFontTx/>
              <a:buChar char="•"/>
            </a:pPr>
            <a:r>
              <a:rPr kumimoji="1" lang="en-US" altLang="zh-CN">
                <a:latin typeface="Times New Roman" panose="02020603050405020304" pitchFamily="18" charset="0"/>
              </a:rPr>
              <a:t> Interface </a:t>
            </a:r>
            <a:r>
              <a:rPr lang="zh-CN" altLang="zh-CN">
                <a:latin typeface="Times New Roman" panose="02020603050405020304" pitchFamily="18" charset="0"/>
              </a:rPr>
              <a:t>是在抽象类概念的基础上演变而来的。</a:t>
            </a:r>
          </a:p>
          <a:p>
            <a:pPr eaLnBrk="1" hangingPunct="1">
              <a:lnSpc>
                <a:spcPct val="120000"/>
              </a:lnSpc>
              <a:buFontTx/>
              <a:buChar char="•"/>
            </a:pPr>
            <a:r>
              <a:rPr lang="zh-CN" altLang="zh-CN">
                <a:latin typeface="Times New Roman" panose="02020603050405020304" pitchFamily="18" charset="0"/>
              </a:rPr>
              <a:t>一个</a:t>
            </a:r>
            <a:r>
              <a:rPr lang="en-US" altLang="zh-CN">
                <a:latin typeface="Times New Roman" panose="02020603050405020304" pitchFamily="18" charset="0"/>
              </a:rPr>
              <a:t>interface</a:t>
            </a:r>
            <a:r>
              <a:rPr lang="zh-CN" altLang="zh-CN">
                <a:latin typeface="Times New Roman" panose="02020603050405020304" pitchFamily="18" charset="0"/>
              </a:rPr>
              <a:t>所有成员方法都是抽象的，并且只能定义 </a:t>
            </a:r>
            <a:r>
              <a:rPr lang="en-US" altLang="zh-CN">
                <a:latin typeface="Times New Roman" panose="02020603050405020304" pitchFamily="18" charset="0"/>
              </a:rPr>
              <a:t>static final </a:t>
            </a:r>
            <a:r>
              <a:rPr lang="zh-CN" altLang="zh-CN">
                <a:latin typeface="Times New Roman" panose="02020603050405020304" pitchFamily="18" charset="0"/>
              </a:rPr>
              <a:t>成员变量。</a:t>
            </a:r>
          </a:p>
        </p:txBody>
      </p:sp>
      <p:pic>
        <p:nvPicPr>
          <p:cNvPr id="1741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446860"/>
            <a:ext cx="6743700"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53983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74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p:txBody>
          <a:bodyPr>
            <a:normAutofit/>
          </a:bodyPr>
          <a:lstStyle/>
          <a:p>
            <a:r>
              <a:rPr kumimoji="1" lang="zh-CN" altLang="zh-CN" dirty="0"/>
              <a:t>三</a:t>
            </a:r>
            <a:r>
              <a:rPr kumimoji="1" lang="zh-CN" altLang="en-US" dirty="0"/>
              <a:t>目</a:t>
            </a:r>
            <a:r>
              <a:rPr kumimoji="1" lang="zh-CN" altLang="zh-CN" dirty="0"/>
              <a:t>运算符</a:t>
            </a:r>
          </a:p>
        </p:txBody>
      </p:sp>
      <p:sp>
        <p:nvSpPr>
          <p:cNvPr id="53252" name="Rectangle 3"/>
          <p:cNvSpPr>
            <a:spLocks noGrp="1" noChangeArrowheads="1"/>
          </p:cNvSpPr>
          <p:nvPr>
            <p:ph type="body" idx="1"/>
          </p:nvPr>
        </p:nvSpPr>
        <p:spPr/>
        <p:txBody>
          <a:bodyPr/>
          <a:lstStyle/>
          <a:p>
            <a:pPr eaLnBrk="1" hangingPunct="1"/>
            <a:r>
              <a:rPr lang="zh-CN" altLang="en-US" sz="2800" smtClean="0"/>
              <a:t>格式</a:t>
            </a:r>
          </a:p>
          <a:p>
            <a:pPr lvl="1" eaLnBrk="1" hangingPunct="1"/>
            <a:r>
              <a:rPr lang="zh-CN" altLang="en-US" sz="2300" smtClean="0"/>
              <a:t>(关系表达式)?表达式1：表达式2；</a:t>
            </a:r>
          </a:p>
          <a:p>
            <a:pPr lvl="1" eaLnBrk="1" hangingPunct="1"/>
            <a:r>
              <a:rPr lang="zh-CN" altLang="en-US" sz="2300" smtClean="0"/>
              <a:t>如果条件为true，运算后的结果是表达式1；</a:t>
            </a:r>
          </a:p>
          <a:p>
            <a:pPr lvl="1" eaLnBrk="1" hangingPunct="1"/>
            <a:r>
              <a:rPr lang="zh-CN" altLang="en-US" sz="2300" smtClean="0"/>
              <a:t>如果条件为false，运算后的结果是表达式2；</a:t>
            </a:r>
          </a:p>
          <a:p>
            <a:pPr eaLnBrk="1" hangingPunct="1"/>
            <a:r>
              <a:rPr lang="zh-CN" altLang="en-US" sz="2800" smtClean="0"/>
              <a:t>示例：</a:t>
            </a:r>
          </a:p>
          <a:p>
            <a:pPr lvl="1" eaLnBrk="1" hangingPunct="1"/>
            <a:r>
              <a:rPr lang="zh-CN" altLang="en-US" sz="2300" smtClean="0"/>
              <a:t>获取两个数中大数。</a:t>
            </a:r>
          </a:p>
          <a:p>
            <a:pPr lvl="1" eaLnBrk="1" hangingPunct="1"/>
            <a:r>
              <a:rPr lang="zh-CN" altLang="en-US" sz="2300" smtClean="0"/>
              <a:t>int x=3,y=4,z;</a:t>
            </a:r>
          </a:p>
          <a:p>
            <a:pPr lvl="1" eaLnBrk="1" hangingPunct="1"/>
            <a:r>
              <a:rPr lang="zh-CN" altLang="en-US" sz="2300" smtClean="0"/>
              <a:t>z = (x&gt;y)?x:y;//z变量存储的就是两个数的大数。</a:t>
            </a:r>
            <a:endParaRPr lang="en-US" altLang="zh-CN" sz="2300" smtClean="0"/>
          </a:p>
          <a:p>
            <a:pPr lvl="1" eaLnBrk="1" hangingPunct="1"/>
            <a:endParaRPr lang="zh-CN" altLang="en-US" sz="2300" smtClean="0"/>
          </a:p>
        </p:txBody>
      </p:sp>
    </p:spTree>
    <p:extLst>
      <p:ext uri="{BB962C8B-B14F-4D97-AF65-F5344CB8AC3E}">
        <p14:creationId xmlns:p14="http://schemas.microsoft.com/office/powerpoint/2010/main" val="349703980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zh-CN" altLang="en-US" smtClean="0"/>
              <a:t>接口（续）</a:t>
            </a:r>
          </a:p>
        </p:txBody>
      </p:sp>
      <p:sp>
        <p:nvSpPr>
          <p:cNvPr id="39939" name="Rectangle 4"/>
          <p:cNvSpPr>
            <a:spLocks noGrp="1" noChangeArrowheads="1"/>
          </p:cNvSpPr>
          <p:nvPr>
            <p:ph idx="1"/>
          </p:nvPr>
        </p:nvSpPr>
        <p:spPr/>
        <p:txBody>
          <a:bodyPr/>
          <a:lstStyle/>
          <a:p>
            <a:pPr eaLnBrk="1" hangingPunct="1">
              <a:lnSpc>
                <a:spcPct val="80000"/>
              </a:lnSpc>
            </a:pPr>
            <a:r>
              <a:rPr lang="zh-CN" altLang="zh-CN" sz="1575"/>
              <a:t>用</a:t>
            </a:r>
            <a:r>
              <a:rPr lang="en-US" altLang="zh-CN" sz="1575"/>
              <a:t>implements</a:t>
            </a:r>
            <a:r>
              <a:rPr lang="zh-CN" altLang="zh-CN" sz="1575"/>
              <a:t>代替</a:t>
            </a:r>
            <a:r>
              <a:rPr lang="en-US" altLang="zh-CN" sz="1575"/>
              <a:t>extends</a:t>
            </a:r>
            <a:r>
              <a:rPr lang="zh-CN" altLang="zh-CN" sz="1575"/>
              <a:t>声明子类，该子类中必须实现接口（及其超类）中的所有方法。</a:t>
            </a:r>
          </a:p>
          <a:p>
            <a:pPr lvl="1" eaLnBrk="1" hangingPunct="1">
              <a:lnSpc>
                <a:spcPct val="80000"/>
              </a:lnSpc>
              <a:buFont typeface="Wingdings" panose="05000000000000000000" pitchFamily="2" charset="2"/>
              <a:buNone/>
            </a:pPr>
            <a:r>
              <a:rPr lang="zh-CN" altLang="zh-CN" sz="1500"/>
              <a:t>例：</a:t>
            </a:r>
            <a:endParaRPr lang="zh-CN" altLang="en-US" sz="1500"/>
          </a:p>
          <a:p>
            <a:pPr lvl="1" eaLnBrk="1" hangingPunct="1">
              <a:lnSpc>
                <a:spcPct val="80000"/>
              </a:lnSpc>
              <a:buFont typeface="Wingdings" panose="05000000000000000000" pitchFamily="2" charset="2"/>
              <a:buNone/>
            </a:pPr>
            <a:r>
              <a:rPr lang="en-US" altLang="zh-CN" sz="1500"/>
              <a:t>interface SayHello</a:t>
            </a:r>
          </a:p>
          <a:p>
            <a:pPr lvl="1" eaLnBrk="1" hangingPunct="1">
              <a:lnSpc>
                <a:spcPct val="80000"/>
              </a:lnSpc>
              <a:buFont typeface="Wingdings" panose="05000000000000000000" pitchFamily="2" charset="2"/>
              <a:buNone/>
            </a:pPr>
            <a:r>
              <a:rPr lang="en-US" altLang="zh-CN" sz="1500"/>
              <a:t>{ </a:t>
            </a:r>
          </a:p>
          <a:p>
            <a:pPr lvl="1" eaLnBrk="1" hangingPunct="1">
              <a:lnSpc>
                <a:spcPct val="80000"/>
              </a:lnSpc>
              <a:buFont typeface="Wingdings" panose="05000000000000000000" pitchFamily="2" charset="2"/>
              <a:buNone/>
            </a:pPr>
            <a:r>
              <a:rPr lang="en-US" altLang="zh-CN" sz="1500"/>
              <a:t>	void printMessage( );</a:t>
            </a:r>
          </a:p>
          <a:p>
            <a:pPr lvl="1" eaLnBrk="1" hangingPunct="1">
              <a:lnSpc>
                <a:spcPct val="80000"/>
              </a:lnSpc>
              <a:buFont typeface="Wingdings" panose="05000000000000000000" pitchFamily="2" charset="2"/>
              <a:buNone/>
            </a:pPr>
            <a:r>
              <a:rPr lang="en-US" altLang="zh-CN" sz="1500"/>
              <a:t>}</a:t>
            </a:r>
          </a:p>
          <a:p>
            <a:pPr lvl="1" eaLnBrk="1" hangingPunct="1">
              <a:lnSpc>
                <a:spcPct val="80000"/>
              </a:lnSpc>
              <a:buFont typeface="Wingdings" panose="05000000000000000000" pitchFamily="2" charset="2"/>
              <a:buNone/>
            </a:pPr>
            <a:r>
              <a:rPr lang="en-US" altLang="zh-CN" sz="1500"/>
              <a:t>class SayHelloImpl implements SayHello</a:t>
            </a:r>
          </a:p>
          <a:p>
            <a:pPr lvl="1" eaLnBrk="1" hangingPunct="1">
              <a:lnSpc>
                <a:spcPct val="80000"/>
              </a:lnSpc>
              <a:buFont typeface="Wingdings" panose="05000000000000000000" pitchFamily="2" charset="2"/>
              <a:buNone/>
            </a:pPr>
            <a:r>
              <a:rPr lang="en-US" altLang="zh-CN" sz="1500"/>
              <a:t>{</a:t>
            </a:r>
          </a:p>
          <a:p>
            <a:pPr lvl="1" eaLnBrk="1" hangingPunct="1">
              <a:lnSpc>
                <a:spcPct val="80000"/>
              </a:lnSpc>
              <a:buFont typeface="Wingdings" panose="05000000000000000000" pitchFamily="2" charset="2"/>
              <a:buNone/>
            </a:pPr>
            <a:r>
              <a:rPr lang="en-US" altLang="zh-CN" sz="1500"/>
              <a:t>	void  printMessage( )</a:t>
            </a:r>
          </a:p>
          <a:p>
            <a:pPr lvl="1" eaLnBrk="1" hangingPunct="1">
              <a:lnSpc>
                <a:spcPct val="80000"/>
              </a:lnSpc>
              <a:buFont typeface="Wingdings" panose="05000000000000000000" pitchFamily="2" charset="2"/>
              <a:buNone/>
            </a:pPr>
            <a:r>
              <a:rPr lang="en-US" altLang="zh-CN" sz="1500"/>
              <a:t>	{</a:t>
            </a:r>
          </a:p>
          <a:p>
            <a:pPr lvl="1" eaLnBrk="1" hangingPunct="1">
              <a:lnSpc>
                <a:spcPct val="80000"/>
              </a:lnSpc>
              <a:buFont typeface="Wingdings" panose="05000000000000000000" pitchFamily="2" charset="2"/>
              <a:buNone/>
            </a:pPr>
            <a:r>
              <a:rPr lang="en-US" altLang="zh-CN" sz="1500"/>
              <a:t>			System.out.println(</a:t>
            </a:r>
            <a:r>
              <a:rPr lang="en-US" altLang="zh-CN" sz="1500">
                <a:latin typeface="Arial" panose="020B0604020202020204" pitchFamily="34" charset="0"/>
              </a:rPr>
              <a:t>“</a:t>
            </a:r>
            <a:r>
              <a:rPr lang="en-US" altLang="zh-CN" sz="1500"/>
              <a:t>Hello</a:t>
            </a:r>
            <a:r>
              <a:rPr lang="en-US" altLang="zh-CN" sz="1500">
                <a:latin typeface="Arial" panose="020B0604020202020204" pitchFamily="34" charset="0"/>
              </a:rPr>
              <a:t>”</a:t>
            </a:r>
            <a:r>
              <a:rPr lang="en-US" altLang="zh-CN" sz="1500"/>
              <a:t>);</a:t>
            </a:r>
          </a:p>
          <a:p>
            <a:pPr lvl="1" eaLnBrk="1" hangingPunct="1">
              <a:lnSpc>
                <a:spcPct val="80000"/>
              </a:lnSpc>
              <a:buFont typeface="Wingdings" panose="05000000000000000000" pitchFamily="2" charset="2"/>
              <a:buNone/>
            </a:pPr>
            <a:r>
              <a:rPr lang="en-US" altLang="zh-CN" sz="1500"/>
              <a:t>	}</a:t>
            </a:r>
          </a:p>
          <a:p>
            <a:pPr lvl="1" eaLnBrk="1" hangingPunct="1">
              <a:lnSpc>
                <a:spcPct val="80000"/>
              </a:lnSpc>
              <a:buFont typeface="Wingdings" panose="05000000000000000000" pitchFamily="2" charset="2"/>
              <a:buNone/>
            </a:pPr>
            <a:r>
              <a:rPr lang="en-US" altLang="zh-CN" sz="1500"/>
              <a:t>}</a:t>
            </a:r>
          </a:p>
          <a:p>
            <a:pPr lvl="1" eaLnBrk="1" hangingPunct="1">
              <a:lnSpc>
                <a:spcPct val="80000"/>
              </a:lnSpc>
              <a:buFont typeface="Wingdings" panose="05000000000000000000" pitchFamily="2" charset="2"/>
              <a:buNone/>
            </a:pPr>
            <a:endParaRPr lang="en-US" altLang="zh-CN" sz="1500"/>
          </a:p>
        </p:txBody>
      </p:sp>
    </p:spTree>
    <p:extLst>
      <p:ext uri="{BB962C8B-B14F-4D97-AF65-F5344CB8AC3E}">
        <p14:creationId xmlns:p14="http://schemas.microsoft.com/office/powerpoint/2010/main" val="384121065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zh-CN" altLang="en-US" smtClean="0"/>
              <a:t>接口（续）</a:t>
            </a:r>
          </a:p>
        </p:txBody>
      </p:sp>
      <p:sp>
        <p:nvSpPr>
          <p:cNvPr id="40963" name="Rectangle 3"/>
          <p:cNvSpPr>
            <a:spLocks noGrp="1" noChangeArrowheads="1"/>
          </p:cNvSpPr>
          <p:nvPr>
            <p:ph idx="1"/>
          </p:nvPr>
        </p:nvSpPr>
        <p:spPr/>
        <p:txBody>
          <a:bodyPr/>
          <a:lstStyle/>
          <a:p>
            <a:pPr eaLnBrk="1" hangingPunct="1"/>
            <a:r>
              <a:rPr lang="zh-CN" altLang="en-US" smtClean="0"/>
              <a:t>习惯上，当</a:t>
            </a:r>
            <a:r>
              <a:rPr lang="en-US" altLang="zh-CN" smtClean="0"/>
              <a:t>implements </a:t>
            </a:r>
            <a:r>
              <a:rPr lang="zh-CN" altLang="en-US" smtClean="0"/>
              <a:t>与 </a:t>
            </a:r>
            <a:r>
              <a:rPr lang="en-US" altLang="zh-CN" smtClean="0"/>
              <a:t>extends </a:t>
            </a:r>
            <a:r>
              <a:rPr lang="zh-CN" altLang="en-US" smtClean="0"/>
              <a:t>同时存在时， </a:t>
            </a:r>
            <a:r>
              <a:rPr lang="en-US" altLang="zh-CN" smtClean="0"/>
              <a:t>implements </a:t>
            </a:r>
            <a:r>
              <a:rPr lang="zh-CN" altLang="en-US" smtClean="0"/>
              <a:t>跟在 </a:t>
            </a:r>
            <a:r>
              <a:rPr lang="en-US" altLang="zh-CN" smtClean="0"/>
              <a:t>extends </a:t>
            </a:r>
            <a:r>
              <a:rPr lang="zh-CN" altLang="en-US" smtClean="0"/>
              <a:t>之后。</a:t>
            </a:r>
          </a:p>
          <a:p>
            <a:pPr eaLnBrk="1" hangingPunct="1"/>
            <a:r>
              <a:rPr lang="zh-CN" altLang="en-US" smtClean="0"/>
              <a:t>实现</a:t>
            </a:r>
            <a:r>
              <a:rPr lang="en-US" altLang="zh-CN" smtClean="0"/>
              <a:t>interface</a:t>
            </a:r>
            <a:r>
              <a:rPr lang="zh-CN" altLang="en-US" smtClean="0"/>
              <a:t>的类继承了该</a:t>
            </a:r>
            <a:r>
              <a:rPr lang="en-US" altLang="zh-CN" smtClean="0"/>
              <a:t>interface</a:t>
            </a:r>
            <a:r>
              <a:rPr lang="zh-CN" altLang="en-US" smtClean="0"/>
              <a:t>中定义的常量。</a:t>
            </a:r>
          </a:p>
          <a:p>
            <a:pPr eaLnBrk="1" hangingPunct="1"/>
            <a:endParaRPr lang="en-US" altLang="zh-CN" smtClean="0"/>
          </a:p>
        </p:txBody>
      </p:sp>
    </p:spTree>
    <p:extLst>
      <p:ext uri="{BB962C8B-B14F-4D97-AF65-F5344CB8AC3E}">
        <p14:creationId xmlns:p14="http://schemas.microsoft.com/office/powerpoint/2010/main" val="3354238093"/>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zh-CN" altLang="en-US" smtClean="0"/>
              <a:t>接口示例</a:t>
            </a:r>
          </a:p>
        </p:txBody>
      </p:sp>
      <p:sp>
        <p:nvSpPr>
          <p:cNvPr id="41987" name="Rectangle 3"/>
          <p:cNvSpPr>
            <a:spLocks noGrp="1" noChangeArrowheads="1"/>
          </p:cNvSpPr>
          <p:nvPr>
            <p:ph idx="1"/>
          </p:nvPr>
        </p:nvSpPr>
        <p:spPr/>
        <p:txBody>
          <a:bodyPr>
            <a:normAutofit fontScale="92500" lnSpcReduction="10000"/>
          </a:bodyPr>
          <a:lstStyle/>
          <a:p>
            <a:pPr eaLnBrk="1" hangingPunct="1">
              <a:lnSpc>
                <a:spcPct val="80000"/>
              </a:lnSpc>
              <a:buFont typeface="Wingdings" panose="05000000000000000000" pitchFamily="2" charset="2"/>
              <a:buNone/>
            </a:pPr>
            <a:r>
              <a:rPr kumimoji="1" lang="en-US" altLang="zh-CN" sz="1125"/>
              <a:t>public class StockApplet extends Applet implements StockWatcher </a:t>
            </a:r>
          </a:p>
          <a:p>
            <a:pPr eaLnBrk="1" hangingPunct="1">
              <a:lnSpc>
                <a:spcPct val="80000"/>
              </a:lnSpc>
              <a:buFont typeface="Wingdings" panose="05000000000000000000" pitchFamily="2" charset="2"/>
              <a:buNone/>
            </a:pPr>
            <a:r>
              <a:rPr kumimoji="1" lang="en-US" altLang="zh-CN" sz="1125"/>
              <a:t>{</a:t>
            </a:r>
          </a:p>
          <a:p>
            <a:pPr eaLnBrk="1" hangingPunct="1">
              <a:lnSpc>
                <a:spcPct val="80000"/>
              </a:lnSpc>
              <a:buFont typeface="Wingdings" panose="05000000000000000000" pitchFamily="2" charset="2"/>
              <a:buNone/>
            </a:pPr>
            <a:r>
              <a:rPr kumimoji="1" lang="en-US" altLang="zh-CN" sz="1125"/>
              <a:t>    ...</a:t>
            </a:r>
          </a:p>
          <a:p>
            <a:pPr eaLnBrk="1" hangingPunct="1">
              <a:lnSpc>
                <a:spcPct val="80000"/>
              </a:lnSpc>
              <a:buFont typeface="Wingdings" panose="05000000000000000000" pitchFamily="2" charset="2"/>
              <a:buNone/>
            </a:pPr>
            <a:endParaRPr kumimoji="1" lang="en-US" altLang="zh-CN" sz="1125"/>
          </a:p>
          <a:p>
            <a:pPr eaLnBrk="1" hangingPunct="1">
              <a:lnSpc>
                <a:spcPct val="80000"/>
              </a:lnSpc>
              <a:buFont typeface="Wingdings" panose="05000000000000000000" pitchFamily="2" charset="2"/>
              <a:buNone/>
            </a:pPr>
            <a:r>
              <a:rPr kumimoji="1" lang="en-US" altLang="zh-CN" sz="1125"/>
              <a:t>   	public void valueChanged(String tickerSymbol, double newValue) </a:t>
            </a:r>
          </a:p>
          <a:p>
            <a:pPr eaLnBrk="1" hangingPunct="1">
              <a:lnSpc>
                <a:spcPct val="80000"/>
              </a:lnSpc>
              <a:buFont typeface="Wingdings" panose="05000000000000000000" pitchFamily="2" charset="2"/>
              <a:buNone/>
            </a:pPr>
            <a:r>
              <a:rPr kumimoji="1" lang="en-US" altLang="zh-CN" sz="1125"/>
              <a:t>	{</a:t>
            </a:r>
          </a:p>
          <a:p>
            <a:pPr eaLnBrk="1" hangingPunct="1">
              <a:lnSpc>
                <a:spcPct val="80000"/>
              </a:lnSpc>
              <a:buFont typeface="Wingdings" panose="05000000000000000000" pitchFamily="2" charset="2"/>
              <a:buNone/>
            </a:pPr>
            <a:r>
              <a:rPr kumimoji="1" lang="en-US" altLang="zh-CN" sz="1125"/>
              <a:t>        	if (tickerSymbol.equals(sunTicker)) </a:t>
            </a:r>
          </a:p>
          <a:p>
            <a:pPr eaLnBrk="1" hangingPunct="1">
              <a:lnSpc>
                <a:spcPct val="80000"/>
              </a:lnSpc>
              <a:buFont typeface="Wingdings" panose="05000000000000000000" pitchFamily="2" charset="2"/>
              <a:buNone/>
            </a:pPr>
            <a:r>
              <a:rPr kumimoji="1" lang="en-US" altLang="zh-CN" sz="1125"/>
              <a:t>		{</a:t>
            </a:r>
          </a:p>
          <a:p>
            <a:pPr eaLnBrk="1" hangingPunct="1">
              <a:lnSpc>
                <a:spcPct val="80000"/>
              </a:lnSpc>
              <a:buFont typeface="Wingdings" panose="05000000000000000000" pitchFamily="2" charset="2"/>
              <a:buNone/>
            </a:pPr>
            <a:r>
              <a:rPr kumimoji="1" lang="en-US" altLang="zh-CN" sz="1125"/>
              <a:t>            	...</a:t>
            </a:r>
          </a:p>
          <a:p>
            <a:pPr eaLnBrk="1" hangingPunct="1">
              <a:lnSpc>
                <a:spcPct val="80000"/>
              </a:lnSpc>
              <a:buFont typeface="Wingdings" panose="05000000000000000000" pitchFamily="2" charset="2"/>
              <a:buNone/>
            </a:pPr>
            <a:r>
              <a:rPr kumimoji="1" lang="en-US" altLang="zh-CN" sz="1125"/>
              <a:t>        	} else if (tickerSymbol.equals(oracleTicker)) </a:t>
            </a:r>
          </a:p>
          <a:p>
            <a:pPr eaLnBrk="1" hangingPunct="1">
              <a:lnSpc>
                <a:spcPct val="80000"/>
              </a:lnSpc>
              <a:buFont typeface="Wingdings" panose="05000000000000000000" pitchFamily="2" charset="2"/>
              <a:buNone/>
            </a:pPr>
            <a:r>
              <a:rPr kumimoji="1" lang="en-US" altLang="zh-CN" sz="1125"/>
              <a:t>			{</a:t>
            </a:r>
          </a:p>
          <a:p>
            <a:pPr eaLnBrk="1" hangingPunct="1">
              <a:lnSpc>
                <a:spcPct val="80000"/>
              </a:lnSpc>
              <a:buFont typeface="Wingdings" panose="05000000000000000000" pitchFamily="2" charset="2"/>
              <a:buNone/>
            </a:pPr>
            <a:r>
              <a:rPr kumimoji="1" lang="en-US" altLang="zh-CN" sz="1125"/>
              <a:t>            		...</a:t>
            </a:r>
          </a:p>
          <a:p>
            <a:pPr eaLnBrk="1" hangingPunct="1">
              <a:lnSpc>
                <a:spcPct val="80000"/>
              </a:lnSpc>
              <a:buFont typeface="Wingdings" panose="05000000000000000000" pitchFamily="2" charset="2"/>
              <a:buNone/>
            </a:pPr>
            <a:r>
              <a:rPr kumimoji="1" lang="en-US" altLang="zh-CN" sz="1125"/>
              <a:t>        		} else if (tickerSymbol.equals(ciscoTicker)) 	</a:t>
            </a:r>
          </a:p>
          <a:p>
            <a:pPr eaLnBrk="1" hangingPunct="1">
              <a:lnSpc>
                <a:spcPct val="80000"/>
              </a:lnSpc>
              <a:buFont typeface="Wingdings" panose="05000000000000000000" pitchFamily="2" charset="2"/>
              <a:buNone/>
            </a:pPr>
            <a:r>
              <a:rPr kumimoji="1" lang="en-US" altLang="zh-CN" sz="1125"/>
              <a:t>				{</a:t>
            </a:r>
          </a:p>
          <a:p>
            <a:pPr eaLnBrk="1" hangingPunct="1">
              <a:lnSpc>
                <a:spcPct val="80000"/>
              </a:lnSpc>
              <a:buFont typeface="Wingdings" panose="05000000000000000000" pitchFamily="2" charset="2"/>
              <a:buNone/>
            </a:pPr>
            <a:r>
              <a:rPr kumimoji="1" lang="en-US" altLang="zh-CN" sz="1125"/>
              <a:t>            			...</a:t>
            </a:r>
          </a:p>
          <a:p>
            <a:pPr eaLnBrk="1" hangingPunct="1">
              <a:lnSpc>
                <a:spcPct val="80000"/>
              </a:lnSpc>
              <a:buFont typeface="Wingdings" panose="05000000000000000000" pitchFamily="2" charset="2"/>
              <a:buNone/>
            </a:pPr>
            <a:r>
              <a:rPr kumimoji="1" lang="en-US" altLang="zh-CN" sz="1125"/>
              <a:t>        			}</a:t>
            </a:r>
          </a:p>
          <a:p>
            <a:pPr eaLnBrk="1" hangingPunct="1">
              <a:lnSpc>
                <a:spcPct val="80000"/>
              </a:lnSpc>
              <a:buFont typeface="Wingdings" panose="05000000000000000000" pitchFamily="2" charset="2"/>
              <a:buNone/>
            </a:pPr>
            <a:r>
              <a:rPr kumimoji="1" lang="en-US" altLang="zh-CN" sz="1125"/>
              <a:t>    	}</a:t>
            </a:r>
          </a:p>
          <a:p>
            <a:pPr eaLnBrk="1" hangingPunct="1">
              <a:lnSpc>
                <a:spcPct val="80000"/>
              </a:lnSpc>
              <a:buFont typeface="Wingdings" panose="05000000000000000000" pitchFamily="2" charset="2"/>
              <a:buNone/>
            </a:pPr>
            <a:r>
              <a:rPr kumimoji="1" lang="en-US" altLang="zh-CN" sz="1125"/>
              <a:t>}</a:t>
            </a:r>
          </a:p>
          <a:p>
            <a:pPr eaLnBrk="1" hangingPunct="1">
              <a:lnSpc>
                <a:spcPct val="80000"/>
              </a:lnSpc>
              <a:buFont typeface="Wingdings" panose="05000000000000000000" pitchFamily="2" charset="2"/>
              <a:buNone/>
            </a:pPr>
            <a:endParaRPr lang="en-US" altLang="zh-CN" sz="1125"/>
          </a:p>
        </p:txBody>
      </p:sp>
    </p:spTree>
    <p:extLst>
      <p:ext uri="{BB962C8B-B14F-4D97-AF65-F5344CB8AC3E}">
        <p14:creationId xmlns:p14="http://schemas.microsoft.com/office/powerpoint/2010/main" val="4226365839"/>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zh-CN" smtClean="0"/>
              <a:t>interface </a:t>
            </a:r>
            <a:r>
              <a:rPr lang="zh-CN" altLang="en-US" smtClean="0"/>
              <a:t>的使用</a:t>
            </a:r>
          </a:p>
        </p:txBody>
      </p:sp>
      <p:sp>
        <p:nvSpPr>
          <p:cNvPr id="43011" name="Rectangle 3"/>
          <p:cNvSpPr>
            <a:spLocks noGrp="1" noChangeArrowheads="1"/>
          </p:cNvSpPr>
          <p:nvPr>
            <p:ph idx="1"/>
          </p:nvPr>
        </p:nvSpPr>
        <p:spPr/>
        <p:txBody>
          <a:bodyPr/>
          <a:lstStyle/>
          <a:p>
            <a:pPr eaLnBrk="1" hangingPunct="1">
              <a:lnSpc>
                <a:spcPct val="90000"/>
              </a:lnSpc>
            </a:pPr>
            <a:r>
              <a:rPr lang="en-US" altLang="zh-CN" sz="1950" dirty="0"/>
              <a:t>Interface</a:t>
            </a:r>
            <a:r>
              <a:rPr lang="zh-CN" altLang="en-US" sz="1950" dirty="0"/>
              <a:t>可以作为一种数据类型使用。</a:t>
            </a:r>
          </a:p>
          <a:p>
            <a:pPr lvl="1" eaLnBrk="1" hangingPunct="1">
              <a:lnSpc>
                <a:spcPct val="90000"/>
              </a:lnSpc>
              <a:buFont typeface="Wingdings" panose="05000000000000000000" pitchFamily="2" charset="2"/>
              <a:buNone/>
            </a:pPr>
            <a:r>
              <a:rPr lang="zh-CN" altLang="en-US" sz="1650" dirty="0"/>
              <a:t>如：</a:t>
            </a:r>
          </a:p>
          <a:p>
            <a:pPr lvl="1" eaLnBrk="1" hangingPunct="1">
              <a:lnSpc>
                <a:spcPct val="90000"/>
              </a:lnSpc>
              <a:buFont typeface="Wingdings" panose="05000000000000000000" pitchFamily="2" charset="2"/>
              <a:buNone/>
            </a:pPr>
            <a:r>
              <a:rPr kumimoji="1" lang="en-US" altLang="zh-CN" sz="1650" dirty="0"/>
              <a:t>public class </a:t>
            </a:r>
            <a:r>
              <a:rPr kumimoji="1" lang="en-US" altLang="zh-CN" sz="1650" dirty="0" err="1"/>
              <a:t>StockMonitor</a:t>
            </a:r>
            <a:r>
              <a:rPr kumimoji="1" lang="en-US" altLang="zh-CN" sz="1650" dirty="0"/>
              <a:t> </a:t>
            </a:r>
          </a:p>
          <a:p>
            <a:pPr lvl="1" eaLnBrk="1" hangingPunct="1">
              <a:lnSpc>
                <a:spcPct val="90000"/>
              </a:lnSpc>
              <a:buFont typeface="Wingdings" panose="05000000000000000000" pitchFamily="2" charset="2"/>
              <a:buNone/>
            </a:pPr>
            <a:r>
              <a:rPr kumimoji="1" lang="en-US" altLang="zh-CN" sz="1650" dirty="0"/>
              <a:t>{</a:t>
            </a:r>
          </a:p>
          <a:p>
            <a:pPr lvl="1" eaLnBrk="1" hangingPunct="1">
              <a:lnSpc>
                <a:spcPct val="90000"/>
              </a:lnSpc>
              <a:buFont typeface="Wingdings" panose="05000000000000000000" pitchFamily="2" charset="2"/>
              <a:buNone/>
            </a:pPr>
            <a:r>
              <a:rPr kumimoji="1" lang="en-US" altLang="zh-CN" sz="1650" dirty="0"/>
              <a:t>    public void </a:t>
            </a:r>
            <a:r>
              <a:rPr kumimoji="1" lang="en-US" altLang="zh-CN" sz="1650" dirty="0" err="1"/>
              <a:t>watchStock</a:t>
            </a:r>
            <a:r>
              <a:rPr kumimoji="1" lang="en-US" altLang="zh-CN" sz="1650" dirty="0"/>
              <a:t>(</a:t>
            </a:r>
            <a:r>
              <a:rPr kumimoji="1" lang="en-US" altLang="zh-CN" sz="1650" dirty="0" err="1"/>
              <a:t>StockWatcher</a:t>
            </a:r>
            <a:r>
              <a:rPr kumimoji="1" lang="en-US" altLang="zh-CN" sz="1650" dirty="0"/>
              <a:t> watcher,</a:t>
            </a:r>
          </a:p>
          <a:p>
            <a:pPr lvl="1" eaLnBrk="1" hangingPunct="1">
              <a:lnSpc>
                <a:spcPct val="90000"/>
              </a:lnSpc>
              <a:buFont typeface="Wingdings" panose="05000000000000000000" pitchFamily="2" charset="2"/>
              <a:buNone/>
            </a:pPr>
            <a:r>
              <a:rPr kumimoji="1" lang="en-US" altLang="zh-CN" sz="1650" dirty="0"/>
              <a:t>                           String </a:t>
            </a:r>
            <a:r>
              <a:rPr kumimoji="1" lang="en-US" altLang="zh-CN" sz="1650" dirty="0" err="1"/>
              <a:t>tickerSymbol</a:t>
            </a:r>
            <a:r>
              <a:rPr kumimoji="1" lang="en-US" altLang="zh-CN" sz="1650" dirty="0"/>
              <a:t>, double delta) </a:t>
            </a:r>
          </a:p>
          <a:p>
            <a:pPr lvl="1" eaLnBrk="1" hangingPunct="1">
              <a:lnSpc>
                <a:spcPct val="90000"/>
              </a:lnSpc>
              <a:buFont typeface="Wingdings" panose="05000000000000000000" pitchFamily="2" charset="2"/>
              <a:buNone/>
            </a:pPr>
            <a:r>
              <a:rPr kumimoji="1" lang="en-US" altLang="zh-CN" sz="1650" dirty="0"/>
              <a:t>	{</a:t>
            </a:r>
          </a:p>
          <a:p>
            <a:pPr lvl="1" eaLnBrk="1" hangingPunct="1">
              <a:lnSpc>
                <a:spcPct val="90000"/>
              </a:lnSpc>
              <a:buFont typeface="Wingdings" panose="05000000000000000000" pitchFamily="2" charset="2"/>
              <a:buNone/>
            </a:pPr>
            <a:r>
              <a:rPr kumimoji="1" lang="en-US" altLang="zh-CN" sz="1650" dirty="0"/>
              <a:t>    	...</a:t>
            </a:r>
          </a:p>
          <a:p>
            <a:pPr lvl="1" eaLnBrk="1" hangingPunct="1">
              <a:lnSpc>
                <a:spcPct val="90000"/>
              </a:lnSpc>
              <a:buFont typeface="Wingdings" panose="05000000000000000000" pitchFamily="2" charset="2"/>
              <a:buNone/>
            </a:pPr>
            <a:r>
              <a:rPr kumimoji="1" lang="en-US" altLang="zh-CN" sz="1650" dirty="0"/>
              <a:t>    	}</a:t>
            </a:r>
          </a:p>
          <a:p>
            <a:pPr lvl="1" eaLnBrk="1" hangingPunct="1">
              <a:lnSpc>
                <a:spcPct val="90000"/>
              </a:lnSpc>
              <a:buFont typeface="Wingdings" panose="05000000000000000000" pitchFamily="2" charset="2"/>
              <a:buNone/>
            </a:pPr>
            <a:r>
              <a:rPr kumimoji="1" lang="en-US" altLang="zh-CN" sz="1650" dirty="0"/>
              <a:t>}</a:t>
            </a:r>
          </a:p>
          <a:p>
            <a:pPr>
              <a:lnSpc>
                <a:spcPct val="90000"/>
              </a:lnSpc>
              <a:spcBef>
                <a:spcPct val="0"/>
              </a:spcBef>
              <a:buClrTx/>
              <a:buFontTx/>
              <a:buNone/>
            </a:pPr>
            <a:endParaRPr lang="en-US" altLang="zh-CN" sz="1950" dirty="0"/>
          </a:p>
          <a:p>
            <a:pPr eaLnBrk="1" hangingPunct="1">
              <a:lnSpc>
                <a:spcPct val="90000"/>
              </a:lnSpc>
            </a:pPr>
            <a:endParaRPr lang="en-US" altLang="zh-CN" sz="1950" dirty="0"/>
          </a:p>
        </p:txBody>
      </p:sp>
    </p:spTree>
    <p:extLst>
      <p:ext uri="{BB962C8B-B14F-4D97-AF65-F5344CB8AC3E}">
        <p14:creationId xmlns:p14="http://schemas.microsoft.com/office/powerpoint/2010/main" val="1593949395"/>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zh-CN" smtClean="0">
                <a:solidFill>
                  <a:schemeClr val="tx1"/>
                </a:solidFill>
              </a:rPr>
              <a:t>interface </a:t>
            </a:r>
            <a:r>
              <a:rPr lang="zh-CN" altLang="en-US" smtClean="0">
                <a:solidFill>
                  <a:schemeClr val="tx1"/>
                </a:solidFill>
              </a:rPr>
              <a:t>中注意问题</a:t>
            </a:r>
          </a:p>
        </p:txBody>
      </p:sp>
      <p:sp>
        <p:nvSpPr>
          <p:cNvPr id="44035" name="Rectangle 3"/>
          <p:cNvSpPr>
            <a:spLocks noGrp="1" noChangeArrowheads="1"/>
          </p:cNvSpPr>
          <p:nvPr>
            <p:ph idx="1"/>
          </p:nvPr>
        </p:nvSpPr>
        <p:spPr/>
        <p:txBody>
          <a:bodyPr/>
          <a:lstStyle/>
          <a:p>
            <a:pPr eaLnBrk="1" hangingPunct="1"/>
            <a:r>
              <a:rPr lang="zh-CN" altLang="en-US" sz="2625"/>
              <a:t>不能向</a:t>
            </a:r>
            <a:r>
              <a:rPr lang="en-US" altLang="zh-CN" sz="2625"/>
              <a:t>interface</a:t>
            </a:r>
            <a:r>
              <a:rPr lang="zh-CN" altLang="en-US" sz="2625"/>
              <a:t>定义中随意增加方法。</a:t>
            </a:r>
          </a:p>
          <a:p>
            <a:pPr lvl="1" eaLnBrk="1" hangingPunct="1">
              <a:buFont typeface="Wingdings" panose="05000000000000000000" pitchFamily="2" charset="2"/>
              <a:buNone/>
            </a:pPr>
            <a:r>
              <a:rPr lang="en-US" altLang="zh-CN" sz="1350"/>
              <a:t>public interface StockWatcher </a:t>
            </a:r>
          </a:p>
          <a:p>
            <a:pPr lvl="1" eaLnBrk="1" hangingPunct="1">
              <a:buFont typeface="Wingdings" panose="05000000000000000000" pitchFamily="2" charset="2"/>
              <a:buNone/>
            </a:pPr>
            <a:r>
              <a:rPr lang="en-US" altLang="zh-CN" sz="1350"/>
              <a:t>{</a:t>
            </a:r>
          </a:p>
          <a:p>
            <a:pPr lvl="1" eaLnBrk="1" hangingPunct="1">
              <a:buFont typeface="Wingdings" panose="05000000000000000000" pitchFamily="2" charset="2"/>
              <a:buNone/>
            </a:pPr>
            <a:r>
              <a:rPr lang="en-US" altLang="zh-CN" sz="1350"/>
              <a:t>    final String sunTicker = "SUNW";</a:t>
            </a:r>
          </a:p>
          <a:p>
            <a:pPr lvl="1" eaLnBrk="1" hangingPunct="1">
              <a:buFont typeface="Wingdings" panose="05000000000000000000" pitchFamily="2" charset="2"/>
              <a:buNone/>
            </a:pPr>
            <a:r>
              <a:rPr lang="en-US" altLang="zh-CN" sz="1350"/>
              <a:t>    final String oracleTicker = "ORCL";</a:t>
            </a:r>
          </a:p>
          <a:p>
            <a:pPr lvl="1" eaLnBrk="1" hangingPunct="1">
              <a:buFont typeface="Wingdings" panose="05000000000000000000" pitchFamily="2" charset="2"/>
              <a:buNone/>
            </a:pPr>
            <a:r>
              <a:rPr lang="en-US" altLang="zh-CN" sz="1350"/>
              <a:t>    final String ciscoTicker = "CSCO";   </a:t>
            </a:r>
          </a:p>
          <a:p>
            <a:pPr lvl="1" eaLnBrk="1" hangingPunct="1">
              <a:buFont typeface="Wingdings" panose="05000000000000000000" pitchFamily="2" charset="2"/>
              <a:buNone/>
            </a:pPr>
            <a:r>
              <a:rPr lang="en-US" altLang="zh-CN" sz="1350"/>
              <a:t>    void valueChanged(String tickerSymbol, double newValue); </a:t>
            </a:r>
          </a:p>
          <a:p>
            <a:pPr lvl="1" eaLnBrk="1" hangingPunct="1">
              <a:buFont typeface="Wingdings" panose="05000000000000000000" pitchFamily="2" charset="2"/>
              <a:buNone/>
            </a:pPr>
            <a:r>
              <a:rPr lang="en-US" altLang="zh-CN" sz="1350"/>
              <a:t>    void currentValue(String tickerSymbol, double newValue); </a:t>
            </a:r>
          </a:p>
          <a:p>
            <a:pPr lvl="1" eaLnBrk="1" hangingPunct="1">
              <a:buFont typeface="Wingdings" panose="05000000000000000000" pitchFamily="2" charset="2"/>
              <a:buNone/>
            </a:pPr>
            <a:r>
              <a:rPr lang="en-US" altLang="zh-CN" sz="1350"/>
              <a:t>}</a:t>
            </a:r>
          </a:p>
          <a:p>
            <a:pPr eaLnBrk="1" hangingPunct="1"/>
            <a:endParaRPr lang="en-US" altLang="zh-CN" sz="1500"/>
          </a:p>
        </p:txBody>
      </p:sp>
      <p:sp>
        <p:nvSpPr>
          <p:cNvPr id="22532" name="Rectangle 4"/>
          <p:cNvSpPr>
            <a:spLocks noChangeArrowheads="1"/>
          </p:cNvSpPr>
          <p:nvPr/>
        </p:nvSpPr>
        <p:spPr bwMode="auto">
          <a:xfrm>
            <a:off x="1601392" y="4994673"/>
            <a:ext cx="444076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kumimoji="1" lang="en-US" altLang="zh-CN" sz="1350">
                <a:latin typeface="Times New Roman" panose="02020603050405020304" pitchFamily="18" charset="0"/>
              </a:rPr>
              <a:t>public interface StockTracker extends StockWatcher </a:t>
            </a:r>
          </a:p>
          <a:p>
            <a:r>
              <a:rPr kumimoji="1" lang="en-US" altLang="zh-CN" sz="1350">
                <a:latin typeface="Times New Roman" panose="02020603050405020304" pitchFamily="18" charset="0"/>
              </a:rPr>
              <a:t>{</a:t>
            </a:r>
          </a:p>
          <a:p>
            <a:r>
              <a:rPr kumimoji="1" lang="en-US" altLang="zh-CN" sz="1350">
                <a:latin typeface="Times New Roman" panose="02020603050405020304" pitchFamily="18" charset="0"/>
              </a:rPr>
              <a:t>    void currentValue(String tickerSymbol, double newValue);</a:t>
            </a:r>
          </a:p>
          <a:p>
            <a:r>
              <a:rPr kumimoji="1" lang="en-US" altLang="zh-CN" sz="1350">
                <a:latin typeface="Times New Roman" panose="02020603050405020304" pitchFamily="18" charset="0"/>
              </a:rPr>
              <a:t>}</a:t>
            </a:r>
          </a:p>
        </p:txBody>
      </p:sp>
      <p:sp>
        <p:nvSpPr>
          <p:cNvPr id="22533" name="AutoShape 5"/>
          <p:cNvSpPr>
            <a:spLocks noChangeArrowheads="1"/>
          </p:cNvSpPr>
          <p:nvPr/>
        </p:nvSpPr>
        <p:spPr bwMode="auto">
          <a:xfrm>
            <a:off x="3707606" y="4617244"/>
            <a:ext cx="742950" cy="400050"/>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1350"/>
          </a:p>
        </p:txBody>
      </p:sp>
    </p:spTree>
    <p:extLst>
      <p:ext uri="{BB962C8B-B14F-4D97-AF65-F5344CB8AC3E}">
        <p14:creationId xmlns:p14="http://schemas.microsoft.com/office/powerpoint/2010/main" val="40424437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53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5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autoUpdateAnimBg="0"/>
      <p:bldP spid="22533" grpId="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zh-CN" smtClean="0"/>
              <a:t>interface </a:t>
            </a:r>
            <a:r>
              <a:rPr lang="zh-CN" altLang="en-US" smtClean="0"/>
              <a:t>的使用</a:t>
            </a:r>
          </a:p>
        </p:txBody>
      </p:sp>
      <p:sp>
        <p:nvSpPr>
          <p:cNvPr id="45059" name="Rectangle 3"/>
          <p:cNvSpPr>
            <a:spLocks noGrp="1" noChangeArrowheads="1"/>
          </p:cNvSpPr>
          <p:nvPr>
            <p:ph idx="1"/>
          </p:nvPr>
        </p:nvSpPr>
        <p:spPr>
          <a:xfrm>
            <a:off x="1568054" y="2171701"/>
            <a:ext cx="6000750" cy="2822972"/>
          </a:xfrm>
        </p:spPr>
        <p:txBody>
          <a:bodyPr>
            <a:normAutofit fontScale="92500" lnSpcReduction="10000"/>
          </a:bodyPr>
          <a:lstStyle/>
          <a:p>
            <a:pPr marL="371475" indent="-371475">
              <a:lnSpc>
                <a:spcPct val="80000"/>
              </a:lnSpc>
            </a:pPr>
            <a:r>
              <a:rPr lang="zh-CN" altLang="zh-CN" sz="1275"/>
              <a:t>可以通过实现接口实现多重继承：一个类可只继承一个父类，并实现多个接口。</a:t>
            </a:r>
          </a:p>
          <a:p>
            <a:pPr lvl="1" eaLnBrk="1" hangingPunct="1">
              <a:lnSpc>
                <a:spcPct val="80000"/>
              </a:lnSpc>
              <a:buFont typeface="Wingdings" panose="05000000000000000000" pitchFamily="2" charset="2"/>
              <a:buNone/>
            </a:pPr>
            <a:r>
              <a:rPr lang="en-US" altLang="zh-CN" sz="1125"/>
              <a:t>interface  I1{ </a:t>
            </a:r>
            <a:r>
              <a:rPr lang="en-US" altLang="zh-CN" sz="1125">
                <a:latin typeface="Arial" panose="020B0604020202020204" pitchFamily="34" charset="0"/>
              </a:rPr>
              <a:t>…</a:t>
            </a:r>
            <a:r>
              <a:rPr lang="en-US" altLang="zh-CN" sz="1125"/>
              <a:t> };</a:t>
            </a:r>
          </a:p>
          <a:p>
            <a:pPr lvl="1" eaLnBrk="1" hangingPunct="1">
              <a:lnSpc>
                <a:spcPct val="80000"/>
              </a:lnSpc>
              <a:buFont typeface="Wingdings" panose="05000000000000000000" pitchFamily="2" charset="2"/>
              <a:buNone/>
            </a:pPr>
            <a:r>
              <a:rPr lang="en-US" altLang="zh-CN" sz="1125"/>
              <a:t>interface  I2{ </a:t>
            </a:r>
            <a:r>
              <a:rPr lang="en-US" altLang="zh-CN" sz="1125">
                <a:latin typeface="Arial" panose="020B0604020202020204" pitchFamily="34" charset="0"/>
              </a:rPr>
              <a:t>…</a:t>
            </a:r>
            <a:r>
              <a:rPr lang="en-US" altLang="zh-CN" sz="1125"/>
              <a:t>};</a:t>
            </a:r>
          </a:p>
          <a:p>
            <a:pPr lvl="1" eaLnBrk="1" hangingPunct="1">
              <a:lnSpc>
                <a:spcPct val="80000"/>
              </a:lnSpc>
              <a:buFont typeface="Wingdings" panose="05000000000000000000" pitchFamily="2" charset="2"/>
              <a:buNone/>
            </a:pPr>
            <a:r>
              <a:rPr lang="en-US" altLang="zh-CN" sz="1125"/>
              <a:t>class  E{ </a:t>
            </a:r>
            <a:r>
              <a:rPr lang="en-US" altLang="zh-CN" sz="1125">
                <a:latin typeface="Arial" panose="020B0604020202020204" pitchFamily="34" charset="0"/>
              </a:rPr>
              <a:t>…</a:t>
            </a:r>
            <a:r>
              <a:rPr lang="en-US" altLang="zh-CN" sz="1125"/>
              <a:t>.} ;</a:t>
            </a:r>
          </a:p>
          <a:p>
            <a:pPr lvl="1" eaLnBrk="1" hangingPunct="1">
              <a:lnSpc>
                <a:spcPct val="80000"/>
              </a:lnSpc>
              <a:buFont typeface="Wingdings" panose="05000000000000000000" pitchFamily="2" charset="2"/>
              <a:buNone/>
            </a:pPr>
            <a:r>
              <a:rPr lang="en-US" altLang="zh-CN" sz="1125"/>
              <a:t>class M  extends  E  implements  I1,I2 { </a:t>
            </a:r>
            <a:r>
              <a:rPr lang="en-US" altLang="zh-CN" sz="1125">
                <a:latin typeface="Arial" panose="020B0604020202020204" pitchFamily="34" charset="0"/>
              </a:rPr>
              <a:t>…</a:t>
            </a:r>
            <a:r>
              <a:rPr lang="en-US" altLang="zh-CN" sz="1125"/>
              <a:t>}</a:t>
            </a:r>
          </a:p>
          <a:p>
            <a:pPr marL="371475" indent="-371475">
              <a:lnSpc>
                <a:spcPct val="80000"/>
              </a:lnSpc>
              <a:buNone/>
            </a:pPr>
            <a:endParaRPr lang="en-US" altLang="zh-CN" sz="1275"/>
          </a:p>
          <a:p>
            <a:pPr marL="371475" indent="-371475">
              <a:lnSpc>
                <a:spcPct val="80000"/>
              </a:lnSpc>
            </a:pPr>
            <a:r>
              <a:rPr kumimoji="1" lang="en-US" altLang="zh-CN" sz="1275"/>
              <a:t> </a:t>
            </a:r>
            <a:r>
              <a:rPr kumimoji="1" lang="zh-CN" altLang="zh-CN" sz="1275"/>
              <a:t>一个</a:t>
            </a:r>
            <a:r>
              <a:rPr kumimoji="1" lang="en-US" altLang="zh-CN" sz="1275"/>
              <a:t>interface </a:t>
            </a:r>
            <a:r>
              <a:rPr kumimoji="1" lang="zh-CN" altLang="zh-CN" sz="1275"/>
              <a:t>可作为类名使用，实现多态</a:t>
            </a:r>
            <a:r>
              <a:rPr kumimoji="1" lang="zh-CN" altLang="zh-CN" sz="1425"/>
              <a:t>。</a:t>
            </a:r>
            <a:endParaRPr kumimoji="1" lang="zh-CN" altLang="en-US" sz="1425"/>
          </a:p>
          <a:p>
            <a:pPr marL="371475" indent="-371475">
              <a:lnSpc>
                <a:spcPct val="80000"/>
              </a:lnSpc>
            </a:pPr>
            <a:endParaRPr kumimoji="1" lang="zh-CN" altLang="en-US" sz="1425"/>
          </a:p>
          <a:p>
            <a:pPr lvl="1" eaLnBrk="1" hangingPunct="1">
              <a:lnSpc>
                <a:spcPct val="80000"/>
              </a:lnSpc>
              <a:buFont typeface="Wingdings" panose="05000000000000000000" pitchFamily="2" charset="2"/>
              <a:buNone/>
            </a:pPr>
            <a:r>
              <a:rPr kumimoji="1" lang="en-US" altLang="zh-CN" sz="1275"/>
              <a:t>Interface Human{ </a:t>
            </a:r>
            <a:r>
              <a:rPr kumimoji="1" lang="en-US" altLang="zh-CN" sz="1275">
                <a:latin typeface="Arial" panose="020B0604020202020204" pitchFamily="34" charset="0"/>
              </a:rPr>
              <a:t>…</a:t>
            </a:r>
            <a:r>
              <a:rPr kumimoji="1" lang="en-US" altLang="zh-CN" sz="1275"/>
              <a:t>}</a:t>
            </a:r>
          </a:p>
          <a:p>
            <a:pPr lvl="1" eaLnBrk="1" hangingPunct="1">
              <a:lnSpc>
                <a:spcPct val="80000"/>
              </a:lnSpc>
              <a:buFont typeface="Wingdings" panose="05000000000000000000" pitchFamily="2" charset="2"/>
              <a:buNone/>
            </a:pPr>
            <a:r>
              <a:rPr kumimoji="1" lang="en-US" altLang="zh-CN" sz="1275"/>
              <a:t>class Chinese implements Human{ </a:t>
            </a:r>
            <a:r>
              <a:rPr kumimoji="1" lang="en-US" altLang="zh-CN" sz="1275">
                <a:latin typeface="Arial" panose="020B0604020202020204" pitchFamily="34" charset="0"/>
              </a:rPr>
              <a:t>…</a:t>
            </a:r>
            <a:r>
              <a:rPr kumimoji="1" lang="en-US" altLang="zh-CN" sz="1275"/>
              <a:t>}</a:t>
            </a:r>
          </a:p>
          <a:p>
            <a:pPr lvl="1" eaLnBrk="1" hangingPunct="1">
              <a:lnSpc>
                <a:spcPct val="80000"/>
              </a:lnSpc>
              <a:buFont typeface="Wingdings" panose="05000000000000000000" pitchFamily="2" charset="2"/>
              <a:buNone/>
            </a:pPr>
            <a:r>
              <a:rPr kumimoji="1" lang="en-US" altLang="zh-CN" sz="1275"/>
              <a:t>class Japanese implements Human{</a:t>
            </a:r>
            <a:r>
              <a:rPr kumimoji="1" lang="en-US" altLang="zh-CN" sz="1275">
                <a:latin typeface="Arial" panose="020B0604020202020204" pitchFamily="34" charset="0"/>
              </a:rPr>
              <a:t>…</a:t>
            </a:r>
            <a:r>
              <a:rPr kumimoji="1" lang="en-US" altLang="zh-CN" sz="1275"/>
              <a:t>}</a:t>
            </a:r>
          </a:p>
          <a:p>
            <a:pPr lvl="1" eaLnBrk="1" hangingPunct="1">
              <a:lnSpc>
                <a:spcPct val="80000"/>
              </a:lnSpc>
              <a:buFont typeface="Wingdings" panose="05000000000000000000" pitchFamily="2" charset="2"/>
              <a:buNone/>
            </a:pPr>
            <a:r>
              <a:rPr kumimoji="1" lang="en-US" altLang="zh-CN" sz="1275"/>
              <a:t>...</a:t>
            </a:r>
          </a:p>
          <a:p>
            <a:pPr lvl="1" eaLnBrk="1" hangingPunct="1">
              <a:lnSpc>
                <a:spcPct val="80000"/>
              </a:lnSpc>
              <a:buFont typeface="Wingdings" panose="05000000000000000000" pitchFamily="2" charset="2"/>
              <a:buNone/>
            </a:pPr>
            <a:r>
              <a:rPr kumimoji="1" lang="en-US" altLang="zh-CN" sz="1275"/>
              <a:t>Human e = new Chinese( ); Human e = new Japanese( );</a:t>
            </a:r>
          </a:p>
          <a:p>
            <a:pPr lvl="1" eaLnBrk="1" hangingPunct="1">
              <a:lnSpc>
                <a:spcPct val="80000"/>
              </a:lnSpc>
              <a:buFont typeface="Wingdings" panose="05000000000000000000" pitchFamily="2" charset="2"/>
              <a:buNone/>
            </a:pPr>
            <a:endParaRPr kumimoji="1" lang="en-US" altLang="zh-CN" sz="1275"/>
          </a:p>
          <a:p>
            <a:pPr lvl="1" eaLnBrk="1" hangingPunct="1">
              <a:lnSpc>
                <a:spcPct val="80000"/>
              </a:lnSpc>
              <a:buFont typeface="Wingdings" panose="05000000000000000000" pitchFamily="2" charset="2"/>
              <a:buNone/>
            </a:pPr>
            <a:endParaRPr lang="en-US" altLang="zh-CN" sz="1275"/>
          </a:p>
        </p:txBody>
      </p:sp>
    </p:spTree>
    <p:extLst>
      <p:ext uri="{BB962C8B-B14F-4D97-AF65-F5344CB8AC3E}">
        <p14:creationId xmlns:p14="http://schemas.microsoft.com/office/powerpoint/2010/main" val="281034306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4"/>
          <p:cNvSpPr txBox="1">
            <a:spLocks noChangeArrowheads="1"/>
          </p:cNvSpPr>
          <p:nvPr/>
        </p:nvSpPr>
        <p:spPr bwMode="auto">
          <a:xfrm>
            <a:off x="2559844" y="138707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kumimoji="1" lang="zh-CN" altLang="zh-CN">
              <a:latin typeface="Times New Roman" panose="02020603050405020304" pitchFamily="18" charset="0"/>
            </a:endParaRPr>
          </a:p>
        </p:txBody>
      </p:sp>
      <p:sp>
        <p:nvSpPr>
          <p:cNvPr id="46083" name="Text Box 5"/>
          <p:cNvSpPr txBox="1">
            <a:spLocks noChangeArrowheads="1"/>
          </p:cNvSpPr>
          <p:nvPr/>
        </p:nvSpPr>
        <p:spPr bwMode="auto">
          <a:xfrm>
            <a:off x="2114550" y="1314451"/>
            <a:ext cx="592502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3000" b="1" dirty="0">
                <a:solidFill>
                  <a:srgbClr val="FF0000"/>
                </a:solidFill>
                <a:latin typeface="Times New Roman" panose="02020603050405020304" pitchFamily="18" charset="0"/>
              </a:rPr>
              <a:t>静态类变量（</a:t>
            </a:r>
            <a:r>
              <a:rPr kumimoji="1" lang="en-US" altLang="zh-CN" sz="3000" b="1" dirty="0">
                <a:solidFill>
                  <a:srgbClr val="FF0000"/>
                </a:solidFill>
                <a:latin typeface="Times New Roman" panose="02020603050405020304" pitchFamily="18" charset="0"/>
              </a:rPr>
              <a:t>static /class variable)</a:t>
            </a:r>
          </a:p>
        </p:txBody>
      </p:sp>
      <p:sp>
        <p:nvSpPr>
          <p:cNvPr id="46084" name="Text Box 6"/>
          <p:cNvSpPr txBox="1">
            <a:spLocks noChangeArrowheads="1"/>
          </p:cNvSpPr>
          <p:nvPr/>
        </p:nvSpPr>
        <p:spPr bwMode="auto">
          <a:xfrm>
            <a:off x="1709738" y="2132410"/>
            <a:ext cx="5724644"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dirty="0">
                <a:latin typeface="Times New Roman" panose="02020603050405020304" pitchFamily="18" charset="0"/>
              </a:rPr>
              <a:t>在该类所有实例之间是共享的。在加载该类时，只分配</a:t>
            </a:r>
          </a:p>
          <a:p>
            <a:pPr eaLnBrk="1" hangingPunct="1"/>
            <a:r>
              <a:rPr kumimoji="1" lang="zh-CN" altLang="en-US" dirty="0">
                <a:latin typeface="Times New Roman" panose="02020603050405020304" pitchFamily="18" charset="0"/>
              </a:rPr>
              <a:t>一次空间，并初始化。</a:t>
            </a:r>
          </a:p>
          <a:p>
            <a:pPr eaLnBrk="1" hangingPunct="1"/>
            <a:r>
              <a:rPr kumimoji="1" lang="zh-CN" altLang="en-US" dirty="0">
                <a:latin typeface="Times New Roman" panose="02020603050405020304" pitchFamily="18" charset="0"/>
              </a:rPr>
              <a:t>例：</a:t>
            </a:r>
            <a:r>
              <a:rPr kumimoji="1" lang="en-US" altLang="zh-CN" dirty="0">
                <a:latin typeface="Times New Roman" panose="02020603050405020304" pitchFamily="18" charset="0"/>
              </a:rPr>
              <a:t>class Employee {</a:t>
            </a:r>
          </a:p>
          <a:p>
            <a:pPr eaLnBrk="1" hangingPunct="1"/>
            <a:r>
              <a:rPr kumimoji="1" lang="en-US" altLang="zh-CN" dirty="0">
                <a:latin typeface="Times New Roman" panose="02020603050405020304" pitchFamily="18" charset="0"/>
              </a:rPr>
              <a:t>		…</a:t>
            </a:r>
          </a:p>
          <a:p>
            <a:pPr eaLnBrk="1" hangingPunct="1"/>
            <a:r>
              <a:rPr kumimoji="1" lang="en-US" altLang="zh-CN" dirty="0">
                <a:latin typeface="Times New Roman" panose="02020603050405020304" pitchFamily="18" charset="0"/>
              </a:rPr>
              <a:t>		static </a:t>
            </a:r>
            <a:r>
              <a:rPr kumimoji="1" lang="en-US" altLang="zh-CN" dirty="0" err="1">
                <a:latin typeface="Times New Roman" panose="02020603050405020304" pitchFamily="18" charset="0"/>
              </a:rPr>
              <a:t>int</a:t>
            </a:r>
            <a:r>
              <a:rPr kumimoji="1" lang="en-US" altLang="zh-CN" dirty="0">
                <a:latin typeface="Times New Roman" panose="02020603050405020304" pitchFamily="18" charset="0"/>
              </a:rPr>
              <a:t> com ;</a:t>
            </a:r>
          </a:p>
          <a:p>
            <a:pPr eaLnBrk="1" hangingPunct="1"/>
            <a:r>
              <a:rPr kumimoji="1" lang="en-US" altLang="zh-CN" dirty="0">
                <a:latin typeface="Times New Roman" panose="02020603050405020304" pitchFamily="18" charset="0"/>
              </a:rPr>
              <a:t>		…</a:t>
            </a:r>
          </a:p>
          <a:p>
            <a:pPr eaLnBrk="1" hangingPunct="1"/>
            <a:r>
              <a:rPr kumimoji="1" lang="en-US" altLang="zh-CN" dirty="0">
                <a:latin typeface="Times New Roman" panose="02020603050405020304" pitchFamily="18" charset="0"/>
              </a:rPr>
              <a:t>		}</a:t>
            </a:r>
          </a:p>
          <a:p>
            <a:pPr eaLnBrk="1" hangingPunct="1"/>
            <a:r>
              <a:rPr kumimoji="1" lang="zh-CN" altLang="en-US" dirty="0">
                <a:latin typeface="Times New Roman" panose="02020603050405020304" pitchFamily="18" charset="0"/>
              </a:rPr>
              <a:t>则运行时，</a:t>
            </a:r>
          </a:p>
        </p:txBody>
      </p:sp>
      <p:sp>
        <p:nvSpPr>
          <p:cNvPr id="46085" name="Rectangle 7"/>
          <p:cNvSpPr>
            <a:spLocks noChangeArrowheads="1"/>
          </p:cNvSpPr>
          <p:nvPr/>
        </p:nvSpPr>
        <p:spPr bwMode="auto">
          <a:xfrm>
            <a:off x="3200400" y="4114800"/>
            <a:ext cx="1657350" cy="342900"/>
          </a:xfrm>
          <a:prstGeom prst="rect">
            <a:avLst/>
          </a:prstGeom>
          <a:solidFill>
            <a:srgbClr val="33CCCC"/>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1350"/>
          </a:p>
        </p:txBody>
      </p:sp>
      <p:sp>
        <p:nvSpPr>
          <p:cNvPr id="46086" name="Text Box 8"/>
          <p:cNvSpPr txBox="1">
            <a:spLocks noChangeArrowheads="1"/>
          </p:cNvSpPr>
          <p:nvPr/>
        </p:nvSpPr>
        <p:spPr bwMode="auto">
          <a:xfrm>
            <a:off x="5131595" y="4088606"/>
            <a:ext cx="5822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a:latin typeface="Times New Roman" panose="02020603050405020304" pitchFamily="18" charset="0"/>
              </a:rPr>
              <a:t>com</a:t>
            </a:r>
          </a:p>
        </p:txBody>
      </p:sp>
      <p:sp>
        <p:nvSpPr>
          <p:cNvPr id="46087" name="Rectangle 9"/>
          <p:cNvSpPr>
            <a:spLocks noChangeArrowheads="1"/>
          </p:cNvSpPr>
          <p:nvPr/>
        </p:nvSpPr>
        <p:spPr bwMode="auto">
          <a:xfrm>
            <a:off x="2571750" y="4743450"/>
            <a:ext cx="628650" cy="6858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1350"/>
          </a:p>
        </p:txBody>
      </p:sp>
      <p:sp>
        <p:nvSpPr>
          <p:cNvPr id="46088" name="Line 10"/>
          <p:cNvSpPr>
            <a:spLocks noChangeShapeType="1"/>
          </p:cNvSpPr>
          <p:nvPr/>
        </p:nvSpPr>
        <p:spPr bwMode="auto">
          <a:xfrm>
            <a:off x="2571750" y="4972050"/>
            <a:ext cx="6286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46089" name="Line 11"/>
          <p:cNvSpPr>
            <a:spLocks noChangeShapeType="1"/>
          </p:cNvSpPr>
          <p:nvPr/>
        </p:nvSpPr>
        <p:spPr bwMode="auto">
          <a:xfrm>
            <a:off x="2571750" y="5257800"/>
            <a:ext cx="6286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46090" name="Text Box 12"/>
          <p:cNvSpPr txBox="1">
            <a:spLocks noChangeArrowheads="1"/>
          </p:cNvSpPr>
          <p:nvPr/>
        </p:nvSpPr>
        <p:spPr bwMode="auto">
          <a:xfrm>
            <a:off x="3188495" y="4945856"/>
            <a:ext cx="5822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a:latin typeface="Times New Roman" panose="02020603050405020304" pitchFamily="18" charset="0"/>
              </a:rPr>
              <a:t>com</a:t>
            </a:r>
          </a:p>
        </p:txBody>
      </p:sp>
      <p:sp>
        <p:nvSpPr>
          <p:cNvPr id="46091" name="Rectangle 13"/>
          <p:cNvSpPr>
            <a:spLocks noChangeArrowheads="1"/>
          </p:cNvSpPr>
          <p:nvPr/>
        </p:nvSpPr>
        <p:spPr bwMode="auto">
          <a:xfrm>
            <a:off x="4012406" y="4826794"/>
            <a:ext cx="628650" cy="6858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1350"/>
          </a:p>
        </p:txBody>
      </p:sp>
      <p:sp>
        <p:nvSpPr>
          <p:cNvPr id="46092" name="Line 14"/>
          <p:cNvSpPr>
            <a:spLocks noChangeShapeType="1"/>
          </p:cNvSpPr>
          <p:nvPr/>
        </p:nvSpPr>
        <p:spPr bwMode="auto">
          <a:xfrm>
            <a:off x="4012406" y="5055394"/>
            <a:ext cx="6286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46093" name="Line 15"/>
          <p:cNvSpPr>
            <a:spLocks noChangeShapeType="1"/>
          </p:cNvSpPr>
          <p:nvPr/>
        </p:nvSpPr>
        <p:spPr bwMode="auto">
          <a:xfrm>
            <a:off x="4012406" y="5341144"/>
            <a:ext cx="6286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46094" name="Text Box 16"/>
          <p:cNvSpPr txBox="1">
            <a:spLocks noChangeArrowheads="1"/>
          </p:cNvSpPr>
          <p:nvPr/>
        </p:nvSpPr>
        <p:spPr bwMode="auto">
          <a:xfrm>
            <a:off x="4629151" y="5029200"/>
            <a:ext cx="5822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a:latin typeface="Times New Roman" panose="02020603050405020304" pitchFamily="18" charset="0"/>
              </a:rPr>
              <a:t>com</a:t>
            </a:r>
          </a:p>
        </p:txBody>
      </p:sp>
      <p:sp>
        <p:nvSpPr>
          <p:cNvPr id="46095" name="Rectangle 17"/>
          <p:cNvSpPr>
            <a:spLocks noChangeArrowheads="1"/>
          </p:cNvSpPr>
          <p:nvPr/>
        </p:nvSpPr>
        <p:spPr bwMode="auto">
          <a:xfrm>
            <a:off x="5326856" y="4826794"/>
            <a:ext cx="628650" cy="6858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1350"/>
          </a:p>
        </p:txBody>
      </p:sp>
      <p:sp>
        <p:nvSpPr>
          <p:cNvPr id="46096" name="Line 18"/>
          <p:cNvSpPr>
            <a:spLocks noChangeShapeType="1"/>
          </p:cNvSpPr>
          <p:nvPr/>
        </p:nvSpPr>
        <p:spPr bwMode="auto">
          <a:xfrm>
            <a:off x="5326856" y="5055394"/>
            <a:ext cx="6286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46097" name="Line 19"/>
          <p:cNvSpPr>
            <a:spLocks noChangeShapeType="1"/>
          </p:cNvSpPr>
          <p:nvPr/>
        </p:nvSpPr>
        <p:spPr bwMode="auto">
          <a:xfrm>
            <a:off x="5326856" y="5341144"/>
            <a:ext cx="6286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46098" name="Text Box 20"/>
          <p:cNvSpPr txBox="1">
            <a:spLocks noChangeArrowheads="1"/>
          </p:cNvSpPr>
          <p:nvPr/>
        </p:nvSpPr>
        <p:spPr bwMode="auto">
          <a:xfrm>
            <a:off x="5943601" y="5029200"/>
            <a:ext cx="5822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a:latin typeface="Times New Roman" panose="02020603050405020304" pitchFamily="18" charset="0"/>
              </a:rPr>
              <a:t>com</a:t>
            </a:r>
          </a:p>
        </p:txBody>
      </p:sp>
      <p:sp>
        <p:nvSpPr>
          <p:cNvPr id="46099" name="Line 21"/>
          <p:cNvSpPr>
            <a:spLocks noChangeShapeType="1"/>
          </p:cNvSpPr>
          <p:nvPr/>
        </p:nvSpPr>
        <p:spPr bwMode="auto">
          <a:xfrm flipV="1">
            <a:off x="3086100" y="4457700"/>
            <a:ext cx="514350" cy="6286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46100" name="Line 22"/>
          <p:cNvSpPr>
            <a:spLocks noChangeShapeType="1"/>
          </p:cNvSpPr>
          <p:nvPr/>
        </p:nvSpPr>
        <p:spPr bwMode="auto">
          <a:xfrm flipH="1" flipV="1">
            <a:off x="4171950" y="4457700"/>
            <a:ext cx="228600" cy="685800"/>
          </a:xfrm>
          <a:prstGeom prst="line">
            <a:avLst/>
          </a:prstGeom>
          <a:noFill/>
          <a:ln w="9525">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en-US" sz="1350"/>
          </a:p>
        </p:txBody>
      </p:sp>
      <p:sp>
        <p:nvSpPr>
          <p:cNvPr id="46101" name="Line 23"/>
          <p:cNvSpPr>
            <a:spLocks noChangeShapeType="1"/>
          </p:cNvSpPr>
          <p:nvPr/>
        </p:nvSpPr>
        <p:spPr bwMode="auto">
          <a:xfrm flipH="1" flipV="1">
            <a:off x="4686300" y="4400550"/>
            <a:ext cx="742950" cy="800100"/>
          </a:xfrm>
          <a:prstGeom prst="line">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46102" name="Text Box 24"/>
          <p:cNvSpPr txBox="1">
            <a:spLocks noChangeArrowheads="1"/>
          </p:cNvSpPr>
          <p:nvPr/>
        </p:nvSpPr>
        <p:spPr bwMode="auto">
          <a:xfrm>
            <a:off x="2171700" y="4686300"/>
            <a:ext cx="4026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a:latin typeface="Times New Roman" panose="02020603050405020304" pitchFamily="18" charset="0"/>
              </a:rPr>
              <a:t>e1</a:t>
            </a:r>
          </a:p>
        </p:txBody>
      </p:sp>
      <p:sp>
        <p:nvSpPr>
          <p:cNvPr id="46103" name="Text Box 25"/>
          <p:cNvSpPr txBox="1">
            <a:spLocks noChangeArrowheads="1"/>
          </p:cNvSpPr>
          <p:nvPr/>
        </p:nvSpPr>
        <p:spPr bwMode="auto">
          <a:xfrm>
            <a:off x="3645694" y="4660106"/>
            <a:ext cx="4026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a:latin typeface="Times New Roman" panose="02020603050405020304" pitchFamily="18" charset="0"/>
              </a:rPr>
              <a:t>e2</a:t>
            </a:r>
          </a:p>
        </p:txBody>
      </p:sp>
      <p:sp>
        <p:nvSpPr>
          <p:cNvPr id="46104" name="Text Box 26"/>
          <p:cNvSpPr txBox="1">
            <a:spLocks noChangeArrowheads="1"/>
          </p:cNvSpPr>
          <p:nvPr/>
        </p:nvSpPr>
        <p:spPr bwMode="auto">
          <a:xfrm>
            <a:off x="6057900" y="4686300"/>
            <a:ext cx="4026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a:latin typeface="Times New Roman" panose="02020603050405020304" pitchFamily="18" charset="0"/>
              </a:rPr>
              <a:t>e3</a:t>
            </a:r>
          </a:p>
        </p:txBody>
      </p:sp>
    </p:spTree>
    <p:extLst>
      <p:ext uri="{BB962C8B-B14F-4D97-AF65-F5344CB8AC3E}">
        <p14:creationId xmlns:p14="http://schemas.microsoft.com/office/powerpoint/2010/main" val="326400935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4"/>
          <p:cNvSpPr txBox="1">
            <a:spLocks noChangeArrowheads="1"/>
          </p:cNvSpPr>
          <p:nvPr/>
        </p:nvSpPr>
        <p:spPr bwMode="auto">
          <a:xfrm>
            <a:off x="1818085" y="1431132"/>
            <a:ext cx="572624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3000">
                <a:latin typeface="Times New Roman" panose="02020603050405020304" pitchFamily="18" charset="0"/>
              </a:rPr>
              <a:t>静态类变量（</a:t>
            </a:r>
            <a:r>
              <a:rPr kumimoji="1" lang="en-US" altLang="zh-CN" sz="3000">
                <a:latin typeface="Times New Roman" panose="02020603050405020304" pitchFamily="18" charset="0"/>
              </a:rPr>
              <a:t>static /class variable)</a:t>
            </a:r>
          </a:p>
        </p:txBody>
      </p:sp>
      <p:sp>
        <p:nvSpPr>
          <p:cNvPr id="47107" name="Text Box 5"/>
          <p:cNvSpPr txBox="1">
            <a:spLocks noChangeArrowheads="1"/>
          </p:cNvSpPr>
          <p:nvPr/>
        </p:nvSpPr>
        <p:spPr bwMode="auto">
          <a:xfrm>
            <a:off x="1714501" y="2114550"/>
            <a:ext cx="62279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b="1">
                <a:latin typeface="Times New Roman" panose="02020603050405020304" pitchFamily="18" charset="0"/>
              </a:rPr>
              <a:t>类变量可用来在实例之间进行通信或跟踪该类实例的数目。</a:t>
            </a:r>
          </a:p>
        </p:txBody>
      </p:sp>
      <p:sp>
        <p:nvSpPr>
          <p:cNvPr id="9222" name="Text Box 6"/>
          <p:cNvSpPr txBox="1">
            <a:spLocks noChangeArrowheads="1"/>
          </p:cNvSpPr>
          <p:nvPr/>
        </p:nvSpPr>
        <p:spPr bwMode="auto">
          <a:xfrm>
            <a:off x="1473995" y="2545557"/>
            <a:ext cx="5270995"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b="1">
                <a:latin typeface="Times New Roman" panose="02020603050405020304" pitchFamily="18" charset="0"/>
              </a:rPr>
              <a:t>例：	</a:t>
            </a:r>
          </a:p>
          <a:p>
            <a:pPr eaLnBrk="1" hangingPunct="1"/>
            <a:r>
              <a:rPr kumimoji="1" lang="zh-CN" altLang="en-US">
                <a:latin typeface="Times New Roman" panose="02020603050405020304" pitchFamily="18" charset="0"/>
              </a:rPr>
              <a:t>	</a:t>
            </a:r>
            <a:r>
              <a:rPr kumimoji="1" lang="en-US" altLang="zh-CN">
                <a:latin typeface="Times New Roman" panose="02020603050405020304" pitchFamily="18" charset="0"/>
              </a:rPr>
              <a:t>public class Count</a:t>
            </a:r>
          </a:p>
          <a:p>
            <a:pPr eaLnBrk="1" hangingPunct="1"/>
            <a:r>
              <a:rPr kumimoji="1" lang="en-US" altLang="zh-CN">
                <a:latin typeface="Times New Roman" panose="02020603050405020304" pitchFamily="18" charset="0"/>
              </a:rPr>
              <a:t>	{</a:t>
            </a:r>
          </a:p>
          <a:p>
            <a:pPr eaLnBrk="1" hangingPunct="1"/>
            <a:r>
              <a:rPr kumimoji="1" lang="en-US" altLang="zh-CN">
                <a:latin typeface="Times New Roman" panose="02020603050405020304" pitchFamily="18" charset="0"/>
              </a:rPr>
              <a:t>		private int serialNumber ;</a:t>
            </a:r>
          </a:p>
          <a:p>
            <a:pPr eaLnBrk="1" hangingPunct="1"/>
            <a:r>
              <a:rPr kumimoji="1" lang="en-US" altLang="zh-CN">
                <a:latin typeface="Times New Roman" panose="02020603050405020304" pitchFamily="18" charset="0"/>
              </a:rPr>
              <a:t>		</a:t>
            </a:r>
            <a:r>
              <a:rPr kumimoji="1" lang="en-US" altLang="zh-CN">
                <a:solidFill>
                  <a:schemeClr val="accent1"/>
                </a:solidFill>
                <a:latin typeface="Times New Roman" panose="02020603050405020304" pitchFamily="18" charset="0"/>
              </a:rPr>
              <a:t>private static int counter = 0 ;</a:t>
            </a:r>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r>
              <a:rPr kumimoji="1" lang="en-US" altLang="zh-CN">
                <a:latin typeface="Times New Roman" panose="02020603050405020304" pitchFamily="18" charset="0"/>
              </a:rPr>
              <a:t>		public Count( )</a:t>
            </a:r>
          </a:p>
          <a:p>
            <a:pPr eaLnBrk="1" hangingPunct="1"/>
            <a:r>
              <a:rPr kumimoji="1" lang="en-US" altLang="zh-CN">
                <a:latin typeface="Times New Roman" panose="02020603050405020304" pitchFamily="18" charset="0"/>
              </a:rPr>
              <a:t>		{</a:t>
            </a:r>
          </a:p>
          <a:p>
            <a:pPr eaLnBrk="1" hangingPunct="1"/>
            <a:r>
              <a:rPr kumimoji="1" lang="en-US" altLang="zh-CN">
                <a:latin typeface="Times New Roman" panose="02020603050405020304" pitchFamily="18" charset="0"/>
              </a:rPr>
              <a:t>			counter++ ;</a:t>
            </a:r>
          </a:p>
          <a:p>
            <a:pPr eaLnBrk="1" hangingPunct="1"/>
            <a:r>
              <a:rPr kumimoji="1" lang="en-US" altLang="zh-CN">
                <a:latin typeface="Times New Roman" panose="02020603050405020304" pitchFamily="18" charset="0"/>
              </a:rPr>
              <a:t>			serialNumber = counter ;</a:t>
            </a:r>
          </a:p>
          <a:p>
            <a:pPr eaLnBrk="1" hangingPunct="1"/>
            <a:r>
              <a:rPr kumimoji="1" lang="en-US" altLang="zh-CN">
                <a:latin typeface="Times New Roman" panose="02020603050405020304" pitchFamily="18" charset="0"/>
              </a:rPr>
              <a:t>		}</a:t>
            </a:r>
          </a:p>
          <a:p>
            <a:pPr eaLnBrk="1" hangingPunct="1"/>
            <a:r>
              <a:rPr kumimoji="1" lang="en-US" altLang="zh-CN">
                <a:latin typeface="Times New Roman" panose="02020603050405020304" pitchFamily="18" charset="0"/>
              </a:rPr>
              <a:t>	}</a:t>
            </a:r>
          </a:p>
        </p:txBody>
      </p:sp>
    </p:spTree>
    <p:extLst>
      <p:ext uri="{BB962C8B-B14F-4D97-AF65-F5344CB8AC3E}">
        <p14:creationId xmlns:p14="http://schemas.microsoft.com/office/powerpoint/2010/main" val="30904023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2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 grpId="0" autoUpdateAnimBg="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
          <p:cNvSpPr>
            <a:spLocks noChangeArrowheads="1"/>
          </p:cNvSpPr>
          <p:nvPr/>
        </p:nvSpPr>
        <p:spPr bwMode="auto">
          <a:xfrm>
            <a:off x="1714500" y="2286001"/>
            <a:ext cx="6057900"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Tx/>
              <a:buChar char="•"/>
            </a:pPr>
            <a:r>
              <a:rPr kumimoji="1" lang="zh-CN" altLang="en-US">
                <a:latin typeface="Times New Roman" panose="02020603050405020304" pitchFamily="18" charset="0"/>
              </a:rPr>
              <a:t>静态类变量可以是</a:t>
            </a:r>
            <a:r>
              <a:rPr kumimoji="1" lang="en-US" altLang="zh-CN">
                <a:latin typeface="Times New Roman" panose="02020603050405020304" pitchFamily="18" charset="0"/>
              </a:rPr>
              <a:t>public </a:t>
            </a:r>
            <a:r>
              <a:rPr kumimoji="1" lang="zh-CN" altLang="zh-CN">
                <a:latin typeface="Times New Roman" panose="02020603050405020304" pitchFamily="18" charset="0"/>
              </a:rPr>
              <a:t>或</a:t>
            </a:r>
            <a:r>
              <a:rPr kumimoji="1" lang="en-US" altLang="zh-CN">
                <a:latin typeface="Times New Roman" panose="02020603050405020304" pitchFamily="18" charset="0"/>
              </a:rPr>
              <a:t>private</a:t>
            </a:r>
          </a:p>
          <a:p>
            <a:pPr eaLnBrk="1" hangingPunct="1">
              <a:buFontTx/>
              <a:buChar char="•"/>
            </a:pPr>
            <a:r>
              <a:rPr kumimoji="1" lang="zh-CN" altLang="zh-CN">
                <a:latin typeface="Times New Roman" panose="02020603050405020304" pitchFamily="18" charset="0"/>
              </a:rPr>
              <a:t>对于</a:t>
            </a:r>
            <a:r>
              <a:rPr kumimoji="1" lang="en-US" altLang="zh-CN">
                <a:latin typeface="Times New Roman" panose="02020603050405020304" pitchFamily="18" charset="0"/>
              </a:rPr>
              <a:t>public </a:t>
            </a:r>
            <a:r>
              <a:rPr kumimoji="1" lang="zh-CN" altLang="zh-CN">
                <a:latin typeface="Times New Roman" panose="02020603050405020304" pitchFamily="18" charset="0"/>
              </a:rPr>
              <a:t>类型的类变量，可以在类外直接用类名调用而不需要初始化。</a:t>
            </a:r>
          </a:p>
          <a:p>
            <a:pPr eaLnBrk="1" hangingPunct="1"/>
            <a:endParaRPr kumimoji="1" lang="zh-CN" altLang="zh-CN">
              <a:latin typeface="Times New Roman" panose="02020603050405020304" pitchFamily="18" charset="0"/>
            </a:endParaRPr>
          </a:p>
          <a:p>
            <a:pPr eaLnBrk="1" hangingPunct="1"/>
            <a:r>
              <a:rPr kumimoji="1" lang="en-US" altLang="zh-CN" sz="1200">
                <a:latin typeface="Times New Roman" panose="02020603050405020304" pitchFamily="18" charset="0"/>
              </a:rPr>
              <a:t>Public class StaticVar</a:t>
            </a:r>
          </a:p>
          <a:p>
            <a:pPr eaLnBrk="1" hangingPunct="1"/>
            <a:r>
              <a:rPr kumimoji="1" lang="en-US" altLang="zh-CN" sz="1200">
                <a:latin typeface="Times New Roman" panose="02020603050405020304" pitchFamily="18" charset="0"/>
              </a:rPr>
              <a:t>{</a:t>
            </a:r>
          </a:p>
          <a:p>
            <a:pPr eaLnBrk="1" hangingPunct="1"/>
            <a:r>
              <a:rPr kumimoji="1" lang="en-US" altLang="zh-CN" sz="1200">
                <a:latin typeface="Times New Roman" panose="02020603050405020304" pitchFamily="18" charset="0"/>
              </a:rPr>
              <a:t>	public static int  number ;</a:t>
            </a:r>
          </a:p>
          <a:p>
            <a:pPr eaLnBrk="1" hangingPunct="1"/>
            <a:r>
              <a:rPr kumimoji="1" lang="en-US" altLang="zh-CN" sz="1200">
                <a:latin typeface="Times New Roman" panose="02020603050405020304" pitchFamily="18" charset="0"/>
              </a:rPr>
              <a:t>}</a:t>
            </a:r>
          </a:p>
          <a:p>
            <a:pPr eaLnBrk="1" hangingPunct="1"/>
            <a:r>
              <a:rPr kumimoji="1" lang="en-US" altLang="zh-CN" sz="1200">
                <a:latin typeface="Times New Roman" panose="02020603050405020304" pitchFamily="18" charset="0"/>
              </a:rPr>
              <a:t>public class Otherclass</a:t>
            </a:r>
          </a:p>
          <a:p>
            <a:pPr eaLnBrk="1" hangingPunct="1"/>
            <a:r>
              <a:rPr kumimoji="1" lang="en-US" altLang="zh-CN" sz="1200">
                <a:latin typeface="Times New Roman" panose="02020603050405020304" pitchFamily="18" charset="0"/>
              </a:rPr>
              <a:t>{</a:t>
            </a:r>
          </a:p>
          <a:p>
            <a:pPr eaLnBrk="1" hangingPunct="1"/>
            <a:r>
              <a:rPr kumimoji="1" lang="en-US" altLang="zh-CN" sz="1200">
                <a:latin typeface="Times New Roman" panose="02020603050405020304" pitchFamily="18" charset="0"/>
              </a:rPr>
              <a:t>	public void method()</a:t>
            </a:r>
          </a:p>
          <a:p>
            <a:pPr eaLnBrk="1" hangingPunct="1"/>
            <a:r>
              <a:rPr kumimoji="1" lang="en-US" altLang="zh-CN" sz="1200">
                <a:latin typeface="Times New Roman" panose="02020603050405020304" pitchFamily="18" charset="0"/>
              </a:rPr>
              <a:t>	{</a:t>
            </a:r>
          </a:p>
          <a:p>
            <a:pPr eaLnBrk="1" hangingPunct="1"/>
            <a:r>
              <a:rPr kumimoji="1" lang="en-US" altLang="zh-CN" sz="1200">
                <a:latin typeface="Times New Roman" panose="02020603050405020304" pitchFamily="18" charset="0"/>
              </a:rPr>
              <a:t>		int x = StaticVar.number ;</a:t>
            </a:r>
          </a:p>
          <a:p>
            <a:pPr eaLnBrk="1" hangingPunct="1"/>
            <a:r>
              <a:rPr kumimoji="1" lang="en-US" altLang="zh-CN" sz="1200">
                <a:latin typeface="Times New Roman" panose="02020603050405020304" pitchFamily="18" charset="0"/>
              </a:rPr>
              <a:t>	}</a:t>
            </a:r>
          </a:p>
          <a:p>
            <a:pPr eaLnBrk="1" hangingPunct="1"/>
            <a:r>
              <a:rPr kumimoji="1" lang="en-US" altLang="zh-CN" sz="1200">
                <a:latin typeface="Times New Roman" panose="02020603050405020304" pitchFamily="18" charset="0"/>
              </a:rPr>
              <a:t>}</a:t>
            </a:r>
          </a:p>
        </p:txBody>
      </p:sp>
      <p:sp>
        <p:nvSpPr>
          <p:cNvPr id="48131" name="Text Box 5"/>
          <p:cNvSpPr txBox="1">
            <a:spLocks noChangeArrowheads="1"/>
          </p:cNvSpPr>
          <p:nvPr/>
        </p:nvSpPr>
        <p:spPr bwMode="auto">
          <a:xfrm>
            <a:off x="2114551" y="1314451"/>
            <a:ext cx="572624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3000">
                <a:latin typeface="Times New Roman" panose="02020603050405020304" pitchFamily="18" charset="0"/>
              </a:rPr>
              <a:t>静态类变量（</a:t>
            </a:r>
            <a:r>
              <a:rPr kumimoji="1" lang="en-US" altLang="zh-CN" sz="3000">
                <a:latin typeface="Times New Roman" panose="02020603050405020304" pitchFamily="18" charset="0"/>
              </a:rPr>
              <a:t>static /class variable)</a:t>
            </a:r>
          </a:p>
        </p:txBody>
      </p:sp>
    </p:spTree>
    <p:extLst>
      <p:ext uri="{BB962C8B-B14F-4D97-AF65-F5344CB8AC3E}">
        <p14:creationId xmlns:p14="http://schemas.microsoft.com/office/powerpoint/2010/main" val="416594459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4"/>
          <p:cNvSpPr txBox="1">
            <a:spLocks noChangeArrowheads="1"/>
          </p:cNvSpPr>
          <p:nvPr/>
        </p:nvSpPr>
        <p:spPr bwMode="auto">
          <a:xfrm>
            <a:off x="1763317" y="1416844"/>
            <a:ext cx="427873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3000">
                <a:latin typeface="Times New Roman" panose="02020603050405020304" pitchFamily="18" charset="0"/>
              </a:rPr>
              <a:t>静态类</a:t>
            </a:r>
            <a:r>
              <a:rPr kumimoji="1" lang="zh-CN" altLang="zh-CN" sz="3000">
                <a:latin typeface="Times New Roman" panose="02020603050405020304" pitchFamily="18" charset="0"/>
              </a:rPr>
              <a:t>方法</a:t>
            </a:r>
            <a:r>
              <a:rPr kumimoji="1" lang="zh-CN" altLang="en-US" sz="2400"/>
              <a:t>（</a:t>
            </a:r>
            <a:r>
              <a:rPr kumimoji="1" lang="en-US" altLang="zh-CN" sz="2400"/>
              <a:t>class/static)</a:t>
            </a:r>
          </a:p>
        </p:txBody>
      </p:sp>
      <p:sp>
        <p:nvSpPr>
          <p:cNvPr id="49155" name="Text Box 5"/>
          <p:cNvSpPr txBox="1">
            <a:spLocks noChangeArrowheads="1"/>
          </p:cNvSpPr>
          <p:nvPr/>
        </p:nvSpPr>
        <p:spPr bwMode="auto">
          <a:xfrm>
            <a:off x="2024062" y="2071688"/>
            <a:ext cx="4252913" cy="376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a:latin typeface="Times New Roman" panose="02020603050405020304" pitchFamily="18" charset="0"/>
              </a:rPr>
              <a:t>可以直接被调用，而不需要生成任何实例</a:t>
            </a:r>
          </a:p>
          <a:p>
            <a:pPr eaLnBrk="1" hangingPunct="1"/>
            <a:r>
              <a:rPr kumimoji="1" lang="en-US" altLang="zh-CN" sz="1350">
                <a:latin typeface="Times New Roman" panose="02020603050405020304" pitchFamily="18" charset="0"/>
              </a:rPr>
              <a:t>public class GeneralFunction</a:t>
            </a:r>
          </a:p>
          <a:p>
            <a:pPr eaLnBrk="1" hangingPunct="1"/>
            <a:r>
              <a:rPr kumimoji="1" lang="en-US" altLang="zh-CN" sz="1350">
                <a:latin typeface="Times New Roman" panose="02020603050405020304" pitchFamily="18" charset="0"/>
              </a:rPr>
              <a:t>{</a:t>
            </a:r>
          </a:p>
          <a:p>
            <a:pPr eaLnBrk="1" hangingPunct="1"/>
            <a:r>
              <a:rPr kumimoji="1" lang="en-US" altLang="zh-CN" sz="1350">
                <a:latin typeface="Times New Roman" panose="02020603050405020304" pitchFamily="18" charset="0"/>
              </a:rPr>
              <a:t>	public static int addUp(int x, int y)</a:t>
            </a:r>
          </a:p>
          <a:p>
            <a:pPr eaLnBrk="1" hangingPunct="1"/>
            <a:r>
              <a:rPr kumimoji="1" lang="en-US" altLang="zh-CN" sz="1350">
                <a:latin typeface="Times New Roman" panose="02020603050405020304" pitchFamily="18" charset="0"/>
              </a:rPr>
              <a:t>	{</a:t>
            </a:r>
          </a:p>
          <a:p>
            <a:pPr eaLnBrk="1" hangingPunct="1"/>
            <a:r>
              <a:rPr kumimoji="1" lang="en-US" altLang="zh-CN" sz="1350">
                <a:latin typeface="Times New Roman" panose="02020603050405020304" pitchFamily="18" charset="0"/>
              </a:rPr>
              <a:t>		return x+y ;</a:t>
            </a:r>
          </a:p>
          <a:p>
            <a:pPr eaLnBrk="1" hangingPunct="1"/>
            <a:r>
              <a:rPr kumimoji="1" lang="en-US" altLang="zh-CN" sz="1350">
                <a:latin typeface="Times New Roman" panose="02020603050405020304" pitchFamily="18" charset="0"/>
              </a:rPr>
              <a:t>	}</a:t>
            </a:r>
          </a:p>
          <a:p>
            <a:pPr eaLnBrk="1" hangingPunct="1"/>
            <a:r>
              <a:rPr kumimoji="1" lang="en-US" altLang="zh-CN" sz="1350">
                <a:latin typeface="Times New Roman" panose="02020603050405020304" pitchFamily="18" charset="0"/>
              </a:rPr>
              <a:t>}</a:t>
            </a:r>
          </a:p>
          <a:p>
            <a:pPr eaLnBrk="1" hangingPunct="1"/>
            <a:r>
              <a:rPr kumimoji="1" lang="en-US" altLang="zh-CN" sz="1350">
                <a:latin typeface="Times New Roman" panose="02020603050405020304" pitchFamily="18" charset="0"/>
              </a:rPr>
              <a:t>public calss UseGeneral</a:t>
            </a:r>
          </a:p>
          <a:p>
            <a:pPr eaLnBrk="1" hangingPunct="1"/>
            <a:r>
              <a:rPr kumimoji="1" lang="en-US" altLang="zh-CN" sz="1350">
                <a:latin typeface="Times New Roman" panose="02020603050405020304" pitchFamily="18" charset="0"/>
              </a:rPr>
              <a:t>{</a:t>
            </a:r>
          </a:p>
          <a:p>
            <a:pPr eaLnBrk="1" hangingPunct="1"/>
            <a:r>
              <a:rPr kumimoji="1" lang="en-US" altLang="zh-CN" sz="1350">
                <a:latin typeface="Times New Roman" panose="02020603050405020304" pitchFamily="18" charset="0"/>
              </a:rPr>
              <a:t>	public void method()</a:t>
            </a:r>
          </a:p>
          <a:p>
            <a:pPr eaLnBrk="1" hangingPunct="1"/>
            <a:r>
              <a:rPr kumimoji="1" lang="en-US" altLang="zh-CN" sz="1350">
                <a:latin typeface="Times New Roman" panose="02020603050405020304" pitchFamily="18" charset="0"/>
              </a:rPr>
              <a:t>	{</a:t>
            </a:r>
          </a:p>
          <a:p>
            <a:pPr eaLnBrk="1" hangingPunct="1"/>
            <a:r>
              <a:rPr kumimoji="1" lang="en-US" altLang="zh-CN" sz="1350">
                <a:latin typeface="Times New Roman" panose="02020603050405020304" pitchFamily="18" charset="0"/>
              </a:rPr>
              <a:t>		int c = GeneralFunction.add(9,10);</a:t>
            </a:r>
          </a:p>
          <a:p>
            <a:pPr eaLnBrk="1" hangingPunct="1"/>
            <a:r>
              <a:rPr kumimoji="1" lang="en-US" altLang="zh-CN" sz="1350">
                <a:latin typeface="Times New Roman" panose="02020603050405020304" pitchFamily="18" charset="0"/>
              </a:rPr>
              <a:t>	}</a:t>
            </a:r>
          </a:p>
          <a:p>
            <a:pPr eaLnBrk="1" hangingPunct="1"/>
            <a:r>
              <a:rPr kumimoji="1" lang="en-US" altLang="zh-CN" sz="1350">
                <a:latin typeface="Times New Roman" panose="02020603050405020304" pitchFamily="18" charset="0"/>
              </a:rPr>
              <a:t>}</a:t>
            </a:r>
          </a:p>
        </p:txBody>
      </p:sp>
    </p:spTree>
    <p:extLst>
      <p:ext uri="{BB962C8B-B14F-4D97-AF65-F5344CB8AC3E}">
        <p14:creationId xmlns:p14="http://schemas.microsoft.com/office/powerpoint/2010/main" val="3216037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zh-CN" altLang="en-US" smtClean="0">
                <a:solidFill>
                  <a:schemeClr val="tx1"/>
                </a:solidFill>
              </a:rPr>
              <a:t>其它操作符</a:t>
            </a:r>
          </a:p>
        </p:txBody>
      </p:sp>
      <p:pic>
        <p:nvPicPr>
          <p:cNvPr id="4" name="图片 3"/>
          <p:cNvPicPr>
            <a:picLocks noChangeAspect="1"/>
          </p:cNvPicPr>
          <p:nvPr/>
        </p:nvPicPr>
        <p:blipFill rotWithShape="1">
          <a:blip r:embed="rId2"/>
          <a:srcRect r="15561" b="57964"/>
          <a:stretch/>
        </p:blipFill>
        <p:spPr>
          <a:xfrm>
            <a:off x="735530" y="1606439"/>
            <a:ext cx="7945138" cy="3539719"/>
          </a:xfrm>
          <a:prstGeom prst="rect">
            <a:avLst/>
          </a:prstGeom>
        </p:spPr>
      </p:pic>
    </p:spTree>
    <p:extLst>
      <p:ext uri="{BB962C8B-B14F-4D97-AF65-F5344CB8AC3E}">
        <p14:creationId xmlns:p14="http://schemas.microsoft.com/office/powerpoint/2010/main" val="2421912801"/>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4"/>
          <p:cNvSpPr txBox="1">
            <a:spLocks noChangeArrowheads="1"/>
          </p:cNvSpPr>
          <p:nvPr/>
        </p:nvSpPr>
        <p:spPr bwMode="auto">
          <a:xfrm>
            <a:off x="1871663" y="1431132"/>
            <a:ext cx="297389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sz="3000" b="1">
                <a:solidFill>
                  <a:srgbClr val="FF0000"/>
                </a:solidFill>
                <a:latin typeface="Times New Roman" panose="02020603050405020304" pitchFamily="18" charset="0"/>
              </a:rPr>
              <a:t> </a:t>
            </a:r>
            <a:r>
              <a:rPr kumimoji="1" lang="zh-CN" altLang="zh-CN" sz="3000">
                <a:latin typeface="Times New Roman" panose="02020603050405020304" pitchFamily="18" charset="0"/>
              </a:rPr>
              <a:t>静态初始化程序</a:t>
            </a:r>
            <a:endParaRPr kumimoji="1" lang="zh-CN" altLang="en-US" sz="3000">
              <a:latin typeface="Times New Roman" panose="02020603050405020304" pitchFamily="18" charset="0"/>
            </a:endParaRPr>
          </a:p>
        </p:txBody>
      </p:sp>
      <p:sp>
        <p:nvSpPr>
          <p:cNvPr id="50179" name="Text Box 5"/>
          <p:cNvSpPr txBox="1">
            <a:spLocks noChangeArrowheads="1"/>
          </p:cNvSpPr>
          <p:nvPr/>
        </p:nvSpPr>
        <p:spPr bwMode="auto">
          <a:xfrm>
            <a:off x="2000251" y="2240756"/>
            <a:ext cx="5398294" cy="3508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1500">
                <a:latin typeface="Times New Roman" panose="02020603050405020304" pitchFamily="18" charset="0"/>
              </a:rPr>
              <a:t>没有存在于任何方法体中的静态语句块。在加载该类时执行且只执行一次。</a:t>
            </a:r>
          </a:p>
          <a:p>
            <a:pPr eaLnBrk="1" hangingPunct="1"/>
            <a:r>
              <a:rPr kumimoji="1" lang="en-US" altLang="zh-CN" sz="1200">
                <a:latin typeface="Times New Roman" panose="02020603050405020304" pitchFamily="18" charset="0"/>
              </a:rPr>
              <a:t>public Class StaticInitDemo</a:t>
            </a:r>
          </a:p>
          <a:p>
            <a:pPr eaLnBrk="1" hangingPunct="1"/>
            <a:r>
              <a:rPr kumimoji="1" lang="en-US" altLang="zh-CN" sz="1200">
                <a:latin typeface="Times New Roman" panose="02020603050405020304" pitchFamily="18" charset="0"/>
              </a:rPr>
              <a:t>{</a:t>
            </a:r>
          </a:p>
          <a:p>
            <a:pPr eaLnBrk="1" hangingPunct="1"/>
            <a:r>
              <a:rPr kumimoji="1" lang="en-US" altLang="zh-CN" sz="1200">
                <a:latin typeface="Times New Roman" panose="02020603050405020304" pitchFamily="18" charset="0"/>
              </a:rPr>
              <a:t>	static int i=5;</a:t>
            </a:r>
          </a:p>
          <a:p>
            <a:pPr eaLnBrk="1" hangingPunct="1"/>
            <a:r>
              <a:rPr kumimoji="1" lang="en-US" altLang="zh-CN" sz="1200">
                <a:latin typeface="Times New Roman" panose="02020603050405020304" pitchFamily="18" charset="0"/>
              </a:rPr>
              <a:t>	    static {</a:t>
            </a:r>
          </a:p>
          <a:p>
            <a:pPr eaLnBrk="1" hangingPunct="1"/>
            <a:r>
              <a:rPr kumimoji="1" lang="en-US" altLang="zh-CN" sz="1200">
                <a:latin typeface="Times New Roman" panose="02020603050405020304" pitchFamily="18" charset="0"/>
              </a:rPr>
              <a:t>			System.out.println(“Static code: i=”+i++);</a:t>
            </a:r>
          </a:p>
          <a:p>
            <a:pPr eaLnBrk="1" hangingPunct="1"/>
            <a:r>
              <a:rPr kumimoji="1" lang="en-US" altLang="zh-CN" sz="1200">
                <a:latin typeface="Times New Roman" panose="02020603050405020304" pitchFamily="18" charset="0"/>
              </a:rPr>
              <a:t>		}</a:t>
            </a:r>
          </a:p>
          <a:p>
            <a:pPr eaLnBrk="1" hangingPunct="1"/>
            <a:r>
              <a:rPr kumimoji="1" lang="en-US" altLang="zh-CN" sz="1200">
                <a:latin typeface="Times New Roman" panose="02020603050405020304" pitchFamily="18" charset="0"/>
              </a:rPr>
              <a:t>}</a:t>
            </a:r>
          </a:p>
          <a:p>
            <a:pPr eaLnBrk="1" hangingPunct="1"/>
            <a:r>
              <a:rPr kumimoji="1" lang="en-US" altLang="zh-CN" sz="1200">
                <a:latin typeface="Times New Roman" panose="02020603050405020304" pitchFamily="18" charset="0"/>
              </a:rPr>
              <a:t>public class Test </a:t>
            </a:r>
          </a:p>
          <a:p>
            <a:pPr eaLnBrk="1" hangingPunct="1"/>
            <a:r>
              <a:rPr kumimoji="1" lang="en-US" altLang="zh-CN" sz="1200">
                <a:latin typeface="Times New Roman" panose="02020603050405020304" pitchFamily="18" charset="0"/>
              </a:rPr>
              <a:t>{</a:t>
            </a:r>
          </a:p>
          <a:p>
            <a:pPr eaLnBrk="1" hangingPunct="1"/>
            <a:r>
              <a:rPr kumimoji="1" lang="en-US" altLang="zh-CN" sz="1200">
                <a:latin typeface="Times New Roman" panose="02020603050405020304" pitchFamily="18" charset="0"/>
              </a:rPr>
              <a:t>	public static void main(String args[])</a:t>
            </a:r>
          </a:p>
          <a:p>
            <a:pPr eaLnBrk="1" hangingPunct="1"/>
            <a:r>
              <a:rPr kumimoji="1" lang="en-US" altLang="zh-CN" sz="1200">
                <a:latin typeface="Times New Roman" panose="02020603050405020304" pitchFamily="18" charset="0"/>
              </a:rPr>
              <a:t>	{</a:t>
            </a:r>
          </a:p>
          <a:p>
            <a:pPr eaLnBrk="1" hangingPunct="1"/>
            <a:r>
              <a:rPr kumimoji="1" lang="en-US" altLang="zh-CN" sz="1200">
                <a:latin typeface="Times New Roman" panose="02020603050405020304" pitchFamily="18" charset="0"/>
              </a:rPr>
              <a:t>		System.out.println(“ Main code: i=”+</a:t>
            </a:r>
          </a:p>
          <a:p>
            <a:pPr eaLnBrk="1" hangingPunct="1"/>
            <a:r>
              <a:rPr kumimoji="1" lang="en-US" altLang="zh-CN" sz="1200">
                <a:latin typeface="Times New Roman" panose="02020603050405020304" pitchFamily="18" charset="0"/>
              </a:rPr>
              <a:t>			StaticInitDemo.i);</a:t>
            </a:r>
          </a:p>
          <a:p>
            <a:pPr eaLnBrk="1" hangingPunct="1"/>
            <a:r>
              <a:rPr kumimoji="1" lang="en-US" altLang="zh-CN" sz="1200">
                <a:latin typeface="Times New Roman" panose="02020603050405020304" pitchFamily="18" charset="0"/>
              </a:rPr>
              <a:t>	}</a:t>
            </a:r>
          </a:p>
          <a:p>
            <a:pPr eaLnBrk="1" hangingPunct="1"/>
            <a:r>
              <a:rPr kumimoji="1" lang="en-US" altLang="zh-CN" sz="1200">
                <a:latin typeface="Times New Roman" panose="02020603050405020304" pitchFamily="18" charset="0"/>
              </a:rPr>
              <a:t>}</a:t>
            </a:r>
          </a:p>
        </p:txBody>
      </p:sp>
      <p:sp>
        <p:nvSpPr>
          <p:cNvPr id="12294" name="Text Box 6"/>
          <p:cNvSpPr txBox="1">
            <a:spLocks noChangeArrowheads="1"/>
          </p:cNvSpPr>
          <p:nvPr/>
        </p:nvSpPr>
        <p:spPr bwMode="auto">
          <a:xfrm>
            <a:off x="5436394" y="3914776"/>
            <a:ext cx="1885950" cy="646331"/>
          </a:xfrm>
          <a:prstGeom prst="rect">
            <a:avLst/>
          </a:prstGeom>
          <a:solidFill>
            <a:srgbClr val="FF9900"/>
          </a:solidFill>
          <a:ln w="9525">
            <a:solidFill>
              <a:schemeClr val="tx1"/>
            </a:solidFill>
            <a:miter lim="800000"/>
            <a:headEnd/>
            <a:tailEnd/>
          </a:ln>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a:latin typeface="Times New Roman" panose="02020603050405020304" pitchFamily="18" charset="0"/>
              </a:rPr>
              <a:t>Static code: i=5</a:t>
            </a:r>
          </a:p>
          <a:p>
            <a:pPr eaLnBrk="1" hangingPunct="1"/>
            <a:r>
              <a:rPr kumimoji="1" lang="en-US" altLang="zh-CN">
                <a:latin typeface="Times New Roman" panose="02020603050405020304" pitchFamily="18" charset="0"/>
              </a:rPr>
              <a:t>Main code: i = 6</a:t>
            </a:r>
          </a:p>
        </p:txBody>
      </p:sp>
      <p:sp>
        <p:nvSpPr>
          <p:cNvPr id="50181" name="AutoShape 7">
            <a:hlinkClick r:id="rId2" action="ppaction://hlinksldjump" highlightClick="1"/>
          </p:cNvPr>
          <p:cNvSpPr>
            <a:spLocks noChangeArrowheads="1"/>
          </p:cNvSpPr>
          <p:nvPr/>
        </p:nvSpPr>
        <p:spPr bwMode="auto">
          <a:xfrm>
            <a:off x="1371600" y="5372100"/>
            <a:ext cx="400050" cy="342900"/>
          </a:xfrm>
          <a:prstGeom prst="actionButtonReturn">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1350"/>
          </a:p>
        </p:txBody>
      </p:sp>
    </p:spTree>
    <p:extLst>
      <p:ext uri="{BB962C8B-B14F-4D97-AF65-F5344CB8AC3E}">
        <p14:creationId xmlns:p14="http://schemas.microsoft.com/office/powerpoint/2010/main" val="23308189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2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4" grpId="0" animBg="1" autoUpdateAnimBg="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4"/>
          <p:cNvSpPr txBox="1">
            <a:spLocks noChangeArrowheads="1"/>
          </p:cNvSpPr>
          <p:nvPr/>
        </p:nvSpPr>
        <p:spPr bwMode="auto">
          <a:xfrm>
            <a:off x="1871663" y="1431132"/>
            <a:ext cx="2226892"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sz="3000" dirty="0">
                <a:latin typeface="Times New Roman" panose="02020603050405020304" pitchFamily="18" charset="0"/>
              </a:rPr>
              <a:t>Final </a:t>
            </a:r>
            <a:r>
              <a:rPr kumimoji="1" lang="zh-CN" altLang="en-US" sz="3000" dirty="0">
                <a:latin typeface="Times New Roman" panose="02020603050405020304" pitchFamily="18" charset="0"/>
              </a:rPr>
              <a:t>保留字</a:t>
            </a:r>
          </a:p>
        </p:txBody>
      </p:sp>
      <p:sp>
        <p:nvSpPr>
          <p:cNvPr id="51203" name="Text Box 5"/>
          <p:cNvSpPr txBox="1">
            <a:spLocks noChangeArrowheads="1"/>
          </p:cNvSpPr>
          <p:nvPr/>
        </p:nvSpPr>
        <p:spPr bwMode="auto">
          <a:xfrm>
            <a:off x="2033588" y="2132411"/>
            <a:ext cx="5304657"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Tx/>
              <a:buChar char="•"/>
            </a:pPr>
            <a:r>
              <a:rPr kumimoji="1" lang="zh-CN" altLang="en-US" dirty="0">
                <a:latin typeface="Times New Roman" panose="02020603050405020304" pitchFamily="18" charset="0"/>
              </a:rPr>
              <a:t>被定义成</a:t>
            </a:r>
            <a:r>
              <a:rPr kumimoji="1" lang="en-US" altLang="zh-CN" dirty="0">
                <a:latin typeface="Times New Roman" panose="02020603050405020304" pitchFamily="18" charset="0"/>
              </a:rPr>
              <a:t>final</a:t>
            </a:r>
            <a:r>
              <a:rPr kumimoji="1" lang="zh-CN" altLang="zh-CN" dirty="0">
                <a:latin typeface="Times New Roman" panose="02020603050405020304" pitchFamily="18" charset="0"/>
              </a:rPr>
              <a:t>的类不能有子类。</a:t>
            </a:r>
          </a:p>
          <a:p>
            <a:pPr eaLnBrk="1" hangingPunct="1"/>
            <a:r>
              <a:rPr kumimoji="1" lang="zh-CN" altLang="zh-CN" dirty="0">
                <a:latin typeface="Times New Roman" panose="02020603050405020304" pitchFamily="18" charset="0"/>
              </a:rPr>
              <a:t>例： </a:t>
            </a:r>
            <a:r>
              <a:rPr kumimoji="1" lang="zh-CN" altLang="en-US" dirty="0">
                <a:latin typeface="Times New Roman" panose="02020603050405020304" pitchFamily="18" charset="0"/>
              </a:rPr>
              <a:t>	</a:t>
            </a:r>
            <a:r>
              <a:rPr kumimoji="1" lang="en-US" altLang="zh-CN" dirty="0">
                <a:latin typeface="Times New Roman" panose="02020603050405020304" pitchFamily="18" charset="0"/>
              </a:rPr>
              <a:t>final class Employee </a:t>
            </a:r>
          </a:p>
          <a:p>
            <a:pPr eaLnBrk="1" hangingPunct="1"/>
            <a:r>
              <a:rPr kumimoji="1" lang="en-US" altLang="zh-CN" dirty="0">
                <a:latin typeface="Times New Roman" panose="02020603050405020304" pitchFamily="18" charset="0"/>
              </a:rPr>
              <a:t>	{</a:t>
            </a:r>
          </a:p>
          <a:p>
            <a:pPr eaLnBrk="1" hangingPunct="1"/>
            <a:r>
              <a:rPr kumimoji="1" lang="en-US" altLang="zh-CN" dirty="0">
                <a:latin typeface="Times New Roman" panose="02020603050405020304" pitchFamily="18" charset="0"/>
              </a:rPr>
              <a:t>		…</a:t>
            </a:r>
          </a:p>
          <a:p>
            <a:pPr eaLnBrk="1" hangingPunct="1"/>
            <a:r>
              <a:rPr kumimoji="1" lang="en-US" altLang="zh-CN" dirty="0">
                <a:latin typeface="Times New Roman" panose="02020603050405020304" pitchFamily="18" charset="0"/>
              </a:rPr>
              <a:t>	}</a:t>
            </a:r>
          </a:p>
          <a:p>
            <a:pPr eaLnBrk="1" hangingPunct="1"/>
            <a:r>
              <a:rPr kumimoji="1" lang="en-US" altLang="zh-CN" dirty="0">
                <a:latin typeface="Times New Roman" panose="02020603050405020304" pitchFamily="18" charset="0"/>
              </a:rPr>
              <a:t>         	class Manager extends Employee{ …}  </a:t>
            </a:r>
          </a:p>
          <a:p>
            <a:pPr eaLnBrk="1" hangingPunct="1"/>
            <a:endParaRPr kumimoji="1" lang="en-US" altLang="zh-CN" dirty="0">
              <a:latin typeface="Times New Roman" panose="02020603050405020304" pitchFamily="18" charset="0"/>
            </a:endParaRPr>
          </a:p>
          <a:p>
            <a:pPr eaLnBrk="1" hangingPunct="1">
              <a:buFontTx/>
              <a:buChar char="•"/>
            </a:pPr>
            <a:r>
              <a:rPr kumimoji="1" lang="en-US" altLang="zh-CN" dirty="0">
                <a:latin typeface="Times New Roman" panose="02020603050405020304" pitchFamily="18" charset="0"/>
                <a:sym typeface="Wingdings" panose="05000000000000000000" pitchFamily="2" charset="2"/>
              </a:rPr>
              <a:t> </a:t>
            </a:r>
            <a:r>
              <a:rPr kumimoji="1" lang="zh-CN" altLang="zh-CN" dirty="0">
                <a:latin typeface="Times New Roman" panose="02020603050405020304" pitchFamily="18" charset="0"/>
              </a:rPr>
              <a:t>被定义成</a:t>
            </a:r>
            <a:r>
              <a:rPr kumimoji="1" lang="en-US" altLang="zh-CN" dirty="0">
                <a:latin typeface="Times New Roman" panose="02020603050405020304" pitchFamily="18" charset="0"/>
              </a:rPr>
              <a:t>final </a:t>
            </a:r>
            <a:r>
              <a:rPr kumimoji="1" lang="zh-CN" altLang="zh-CN" dirty="0">
                <a:latin typeface="Times New Roman" panose="02020603050405020304" pitchFamily="18" charset="0"/>
              </a:rPr>
              <a:t>的成员方法不能被重写。</a:t>
            </a:r>
          </a:p>
          <a:p>
            <a:pPr eaLnBrk="1" hangingPunct="1"/>
            <a:endParaRPr kumimoji="1" lang="zh-CN" altLang="zh-CN" dirty="0">
              <a:latin typeface="Times New Roman" panose="02020603050405020304" pitchFamily="18" charset="0"/>
            </a:endParaRPr>
          </a:p>
          <a:p>
            <a:pPr eaLnBrk="1" hangingPunct="1">
              <a:buFontTx/>
              <a:buChar char="•"/>
            </a:pPr>
            <a:r>
              <a:rPr kumimoji="1" lang="zh-CN" altLang="zh-CN" dirty="0">
                <a:latin typeface="Times New Roman" panose="02020603050405020304" pitchFamily="18" charset="0"/>
              </a:rPr>
              <a:t>被定义成</a:t>
            </a:r>
            <a:r>
              <a:rPr kumimoji="1" lang="en-US" altLang="zh-CN" dirty="0">
                <a:latin typeface="Times New Roman" panose="02020603050405020304" pitchFamily="18" charset="0"/>
              </a:rPr>
              <a:t>final</a:t>
            </a:r>
            <a:r>
              <a:rPr kumimoji="1" lang="zh-CN" altLang="zh-CN" dirty="0">
                <a:latin typeface="Times New Roman" panose="02020603050405020304" pitchFamily="18" charset="0"/>
              </a:rPr>
              <a:t>的成员变量不能改变。该变量实际上</a:t>
            </a:r>
          </a:p>
          <a:p>
            <a:pPr eaLnBrk="1" hangingPunct="1"/>
            <a:r>
              <a:rPr kumimoji="1" lang="zh-CN" altLang="zh-CN" dirty="0">
                <a:latin typeface="Times New Roman" panose="02020603050405020304" pitchFamily="18" charset="0"/>
              </a:rPr>
              <a:t>是常量，一般大写，并赋值。</a:t>
            </a:r>
          </a:p>
          <a:p>
            <a:pPr eaLnBrk="1" hangingPunct="1"/>
            <a:r>
              <a:rPr kumimoji="1" lang="zh-CN" altLang="en-US" dirty="0">
                <a:latin typeface="Times New Roman" panose="02020603050405020304" pitchFamily="18" charset="0"/>
              </a:rPr>
              <a:t>    </a:t>
            </a:r>
            <a:r>
              <a:rPr kumimoji="1" lang="en-US" altLang="zh-CN" dirty="0">
                <a:latin typeface="Times New Roman" panose="02020603050405020304" pitchFamily="18" charset="0"/>
              </a:rPr>
              <a:t>final </a:t>
            </a:r>
            <a:r>
              <a:rPr kumimoji="1" lang="en-US" altLang="zh-CN" dirty="0" err="1">
                <a:latin typeface="Times New Roman" panose="02020603050405020304" pitchFamily="18" charset="0"/>
              </a:rPr>
              <a:t>int</a:t>
            </a:r>
            <a:r>
              <a:rPr kumimoji="1" lang="en-US" altLang="zh-CN" dirty="0">
                <a:latin typeface="Times New Roman" panose="02020603050405020304" pitchFamily="18" charset="0"/>
              </a:rPr>
              <a:t> NUMBER = 100;</a:t>
            </a:r>
          </a:p>
          <a:p>
            <a:pPr eaLnBrk="1" hangingPunct="1"/>
            <a:endParaRPr kumimoji="1" lang="en-US" altLang="zh-CN" dirty="0">
              <a:latin typeface="Times New Roman" panose="02020603050405020304" pitchFamily="18" charset="0"/>
            </a:endParaRPr>
          </a:p>
        </p:txBody>
      </p:sp>
      <p:sp>
        <p:nvSpPr>
          <p:cNvPr id="51204" name="AutoShape 6">
            <a:hlinkClick r:id="rId2" action="ppaction://hlinksldjump" highlightClick="1"/>
          </p:cNvPr>
          <p:cNvSpPr>
            <a:spLocks noChangeArrowheads="1"/>
          </p:cNvSpPr>
          <p:nvPr/>
        </p:nvSpPr>
        <p:spPr bwMode="auto">
          <a:xfrm>
            <a:off x="1445419" y="5338763"/>
            <a:ext cx="457200" cy="400050"/>
          </a:xfrm>
          <a:prstGeom prst="actionButtonReturn">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1350"/>
          </a:p>
        </p:txBody>
      </p:sp>
      <p:grpSp>
        <p:nvGrpSpPr>
          <p:cNvPr id="2" name="Group 7"/>
          <p:cNvGrpSpPr>
            <a:grpSpLocks/>
          </p:cNvGrpSpPr>
          <p:nvPr/>
        </p:nvGrpSpPr>
        <p:grpSpPr bwMode="auto">
          <a:xfrm>
            <a:off x="6646069" y="3167063"/>
            <a:ext cx="171450" cy="285750"/>
            <a:chOff x="4608" y="1968"/>
            <a:chExt cx="144" cy="240"/>
          </a:xfrm>
        </p:grpSpPr>
        <p:sp>
          <p:nvSpPr>
            <p:cNvPr id="51206" name="Line 8"/>
            <p:cNvSpPr>
              <a:spLocks noChangeShapeType="1"/>
            </p:cNvSpPr>
            <p:nvPr/>
          </p:nvSpPr>
          <p:spPr bwMode="auto">
            <a:xfrm>
              <a:off x="4608" y="1968"/>
              <a:ext cx="144" cy="240"/>
            </a:xfrm>
            <a:prstGeom prst="line">
              <a:avLst/>
            </a:prstGeom>
            <a:noFill/>
            <a:ln w="508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51207" name="Line 9"/>
            <p:cNvSpPr>
              <a:spLocks noChangeShapeType="1"/>
            </p:cNvSpPr>
            <p:nvPr/>
          </p:nvSpPr>
          <p:spPr bwMode="auto">
            <a:xfrm flipH="1">
              <a:off x="4608" y="1968"/>
              <a:ext cx="144" cy="240"/>
            </a:xfrm>
            <a:prstGeom prst="line">
              <a:avLst/>
            </a:prstGeom>
            <a:noFill/>
            <a:ln w="508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grpSp>
    </p:spTree>
    <p:extLst>
      <p:ext uri="{BB962C8B-B14F-4D97-AF65-F5344CB8AC3E}">
        <p14:creationId xmlns:p14="http://schemas.microsoft.com/office/powerpoint/2010/main" val="21964653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44278" y="1521997"/>
            <a:ext cx="6751676" cy="4247317"/>
          </a:xfrm>
          <a:prstGeom prst="rect">
            <a:avLst/>
          </a:prstGeom>
        </p:spPr>
        <p:txBody>
          <a:bodyPr wrap="square">
            <a:spAutoFit/>
          </a:bodyPr>
          <a:lstStyle/>
          <a:p>
            <a:r>
              <a:rPr lang="zh-CN" altLang="en-US" dirty="0" smtClean="0"/>
              <a:t>为什么</a:t>
            </a:r>
            <a:r>
              <a:rPr lang="zh-CN" altLang="en-US" dirty="0"/>
              <a:t>会有这样一个问题。</a:t>
            </a:r>
          </a:p>
          <a:p>
            <a:endParaRPr lang="zh-CN" altLang="en-US" dirty="0"/>
          </a:p>
          <a:p>
            <a:r>
              <a:rPr lang="zh-CN" altLang="en-US" dirty="0" smtClean="0"/>
              <a:t>问题</a:t>
            </a:r>
            <a:r>
              <a:rPr lang="zh-CN" altLang="en-US" dirty="0"/>
              <a:t>来源于 </a:t>
            </a:r>
            <a:r>
              <a:rPr lang="en-US" altLang="zh-CN" dirty="0"/>
              <a:t>C</a:t>
            </a:r>
            <a:r>
              <a:rPr lang="zh-CN" altLang="en-US" dirty="0"/>
              <a:t>，而不是 </a:t>
            </a:r>
            <a:r>
              <a:rPr lang="en-US" altLang="zh-CN" dirty="0"/>
              <a:t>Java</a:t>
            </a:r>
            <a:r>
              <a:rPr lang="zh-CN" altLang="en-US" dirty="0"/>
              <a:t>。</a:t>
            </a:r>
          </a:p>
          <a:p>
            <a:endParaRPr lang="zh-CN" altLang="en-US" dirty="0"/>
          </a:p>
          <a:p>
            <a:r>
              <a:rPr lang="zh-CN" altLang="en-US" dirty="0"/>
              <a:t>　　</a:t>
            </a:r>
            <a:r>
              <a:rPr lang="en-US" altLang="zh-CN" dirty="0"/>
              <a:t>C </a:t>
            </a:r>
            <a:r>
              <a:rPr lang="zh-CN" altLang="en-US" dirty="0"/>
              <a:t>语言中有一种数据类型叫做指针，于是将一个数据作为参数传递给某个函数的时候，就有两种方式：传值，或是传指针。 在值传递时，修改函数中的变量值不会改变原有变量的值，但是通过指针却会改变。</a:t>
            </a:r>
          </a:p>
          <a:p>
            <a:endParaRPr lang="zh-CN" altLang="en-US" dirty="0"/>
          </a:p>
          <a:p>
            <a:r>
              <a:rPr lang="zh-CN" altLang="en-US" dirty="0"/>
              <a:t>    </a:t>
            </a:r>
            <a:r>
              <a:rPr lang="en-US" altLang="zh-CN" dirty="0"/>
              <a:t>void Swap(</a:t>
            </a:r>
            <a:r>
              <a:rPr lang="en-US" altLang="zh-CN" dirty="0" err="1"/>
              <a:t>int</a:t>
            </a:r>
            <a:r>
              <a:rPr lang="en-US" altLang="zh-CN" dirty="0"/>
              <a:t> </a:t>
            </a:r>
            <a:r>
              <a:rPr lang="en-US" altLang="zh-CN" dirty="0" err="1"/>
              <a:t>a,int</a:t>
            </a:r>
            <a:r>
              <a:rPr lang="en-US" altLang="zh-CN" dirty="0"/>
              <a:t> b){ </a:t>
            </a:r>
            <a:r>
              <a:rPr lang="en-US" altLang="zh-CN" dirty="0" err="1"/>
              <a:t>int</a:t>
            </a:r>
            <a:r>
              <a:rPr lang="en-US" altLang="zh-CN" dirty="0"/>
              <a:t> c=</a:t>
            </a:r>
            <a:r>
              <a:rPr lang="en-US" altLang="zh-CN" dirty="0" err="1"/>
              <a:t>a;a</a:t>
            </a:r>
            <a:r>
              <a:rPr lang="en-US" altLang="zh-CN" dirty="0"/>
              <a:t>=</a:t>
            </a:r>
            <a:r>
              <a:rPr lang="en-US" altLang="zh-CN" dirty="0" err="1"/>
              <a:t>b;b</a:t>
            </a:r>
            <a:r>
              <a:rPr lang="en-US" altLang="zh-CN" dirty="0"/>
              <a:t>=c</a:t>
            </a:r>
            <a:r>
              <a:rPr lang="en-US" altLang="zh-CN" dirty="0" smtClean="0"/>
              <a:t>;}</a:t>
            </a:r>
            <a:endParaRPr lang="en-US" altLang="zh-CN" dirty="0"/>
          </a:p>
          <a:p>
            <a:r>
              <a:rPr lang="en-US" altLang="zh-CN" dirty="0"/>
              <a:t>    void Swap(</a:t>
            </a:r>
            <a:r>
              <a:rPr lang="en-US" altLang="zh-CN" dirty="0" err="1"/>
              <a:t>int</a:t>
            </a:r>
            <a:r>
              <a:rPr lang="en-US" altLang="zh-CN" dirty="0"/>
              <a:t> *</a:t>
            </a:r>
            <a:r>
              <a:rPr lang="en-US" altLang="zh-CN" dirty="0" err="1"/>
              <a:t>a,int</a:t>
            </a:r>
            <a:r>
              <a:rPr lang="en-US" altLang="zh-CN" dirty="0"/>
              <a:t> *b){ </a:t>
            </a:r>
            <a:r>
              <a:rPr lang="en-US" altLang="zh-CN" dirty="0" err="1"/>
              <a:t>int</a:t>
            </a:r>
            <a:r>
              <a:rPr lang="en-US" altLang="zh-CN" dirty="0"/>
              <a:t> c=*a;*a=*b;*b=c; </a:t>
            </a:r>
            <a:r>
              <a:rPr lang="en-US" altLang="zh-CN" dirty="0" smtClean="0"/>
              <a:t>}</a:t>
            </a:r>
            <a:endParaRPr lang="en-US" altLang="zh-CN" dirty="0"/>
          </a:p>
          <a:p>
            <a:r>
              <a:rPr lang="en-US" altLang="zh-CN" dirty="0"/>
              <a:t>    </a:t>
            </a:r>
            <a:r>
              <a:rPr lang="en-US" altLang="zh-CN" dirty="0" err="1"/>
              <a:t>int</a:t>
            </a:r>
            <a:r>
              <a:rPr lang="en-US" altLang="zh-CN" dirty="0"/>
              <a:t> c=10</a:t>
            </a:r>
            <a:r>
              <a:rPr lang="en-US" altLang="zh-CN" dirty="0" smtClean="0"/>
              <a:t>;</a:t>
            </a:r>
            <a:endParaRPr lang="en-US" altLang="zh-CN" dirty="0"/>
          </a:p>
          <a:p>
            <a:r>
              <a:rPr lang="en-US" altLang="zh-CN" dirty="0"/>
              <a:t>    </a:t>
            </a:r>
            <a:r>
              <a:rPr lang="en-US" altLang="zh-CN" dirty="0" err="1"/>
              <a:t>int</a:t>
            </a:r>
            <a:r>
              <a:rPr lang="en-US" altLang="zh-CN" dirty="0"/>
              <a:t> d=20</a:t>
            </a:r>
            <a:r>
              <a:rPr lang="en-US" altLang="zh-CN" dirty="0" smtClean="0"/>
              <a:t>;</a:t>
            </a:r>
            <a:endParaRPr lang="en-US" altLang="zh-CN" dirty="0"/>
          </a:p>
          <a:p>
            <a:r>
              <a:rPr lang="en-US" altLang="zh-CN" dirty="0"/>
              <a:t>    Swap(</a:t>
            </a:r>
            <a:r>
              <a:rPr lang="en-US" altLang="zh-CN" dirty="0" err="1"/>
              <a:t>c,d</a:t>
            </a:r>
            <a:r>
              <a:rPr lang="en-US" altLang="zh-CN" dirty="0"/>
              <a:t>);    //</a:t>
            </a:r>
            <a:r>
              <a:rPr lang="zh-CN" altLang="en-US" dirty="0"/>
              <a:t>不改变 </a:t>
            </a:r>
            <a:r>
              <a:rPr lang="en-US" altLang="zh-CN" dirty="0"/>
              <a:t>c , d </a:t>
            </a:r>
            <a:r>
              <a:rPr lang="zh-CN" altLang="en-US" dirty="0"/>
              <a:t>的</a:t>
            </a:r>
            <a:r>
              <a:rPr lang="zh-CN" altLang="en-US" dirty="0" smtClean="0"/>
              <a:t>值</a:t>
            </a:r>
            <a:endParaRPr lang="zh-CN" altLang="en-US" dirty="0"/>
          </a:p>
          <a:p>
            <a:r>
              <a:rPr lang="zh-CN" altLang="en-US" dirty="0"/>
              <a:t>    </a:t>
            </a:r>
            <a:r>
              <a:rPr lang="en-US" altLang="zh-CN" dirty="0"/>
              <a:t>Swap(&amp;</a:t>
            </a:r>
            <a:r>
              <a:rPr lang="en-US" altLang="zh-CN" dirty="0" err="1"/>
              <a:t>c,&amp;d</a:t>
            </a:r>
            <a:r>
              <a:rPr lang="en-US" altLang="zh-CN" dirty="0"/>
              <a:t>);  //</a:t>
            </a:r>
            <a:r>
              <a:rPr lang="zh-CN" altLang="en-US" dirty="0"/>
              <a:t>改变 </a:t>
            </a:r>
            <a:r>
              <a:rPr lang="en-US" altLang="zh-CN" dirty="0"/>
              <a:t>c , d </a:t>
            </a:r>
            <a:r>
              <a:rPr lang="zh-CN" altLang="en-US" dirty="0"/>
              <a:t>的</a:t>
            </a:r>
            <a:r>
              <a:rPr lang="zh-CN" altLang="en-US" dirty="0" smtClean="0"/>
              <a:t>值</a:t>
            </a:r>
            <a:endParaRPr lang="zh-CN" altLang="en-US" dirty="0"/>
          </a:p>
        </p:txBody>
      </p:sp>
      <p:sp>
        <p:nvSpPr>
          <p:cNvPr id="4" name="标题 3"/>
          <p:cNvSpPr>
            <a:spLocks noGrp="1"/>
          </p:cNvSpPr>
          <p:nvPr>
            <p:ph type="title"/>
          </p:nvPr>
        </p:nvSpPr>
        <p:spPr>
          <a:xfrm>
            <a:off x="485110" y="439554"/>
            <a:ext cx="7886700" cy="1082443"/>
          </a:xfrm>
        </p:spPr>
        <p:txBody>
          <a:bodyPr/>
          <a:lstStyle/>
          <a:p>
            <a:r>
              <a:rPr lang="zh-CN" altLang="en-US" dirty="0"/>
              <a:t>传值还是传</a:t>
            </a:r>
            <a:r>
              <a:rPr lang="zh-CN" altLang="en-US" dirty="0" smtClean="0"/>
              <a:t>引用</a:t>
            </a:r>
            <a:endParaRPr lang="zh-CN" altLang="en-US" dirty="0"/>
          </a:p>
        </p:txBody>
      </p:sp>
    </p:spTree>
    <p:extLst>
      <p:ext uri="{BB962C8B-B14F-4D97-AF65-F5344CB8AC3E}">
        <p14:creationId xmlns:p14="http://schemas.microsoft.com/office/powerpoint/2010/main" val="290930400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86000" y="1582341"/>
            <a:ext cx="4572000" cy="3693319"/>
          </a:xfrm>
          <a:prstGeom prst="rect">
            <a:avLst/>
          </a:prstGeom>
        </p:spPr>
        <p:txBody>
          <a:bodyPr>
            <a:spAutoFit/>
          </a:bodyPr>
          <a:lstStyle/>
          <a:p>
            <a:r>
              <a:rPr lang="zh-CN" altLang="en-US" dirty="0"/>
              <a:t>许多的 </a:t>
            </a:r>
            <a:r>
              <a:rPr lang="en-US" altLang="zh-CN" dirty="0"/>
              <a:t>C </a:t>
            </a:r>
            <a:r>
              <a:rPr lang="zh-CN" altLang="en-US" dirty="0"/>
              <a:t>程序员开始转向学习 </a:t>
            </a:r>
            <a:r>
              <a:rPr lang="en-US" altLang="zh-CN" dirty="0"/>
              <a:t>Java</a:t>
            </a:r>
            <a:r>
              <a:rPr lang="zh-CN" altLang="en-US" dirty="0"/>
              <a:t>，他们发现，使用类似 </a:t>
            </a:r>
            <a:r>
              <a:rPr lang="en-US" altLang="zh-CN" dirty="0" err="1"/>
              <a:t>SwapValue</a:t>
            </a:r>
            <a:r>
              <a:rPr lang="en-US" altLang="zh-CN" dirty="0"/>
              <a:t>(T,T)(</a:t>
            </a:r>
            <a:r>
              <a:rPr lang="zh-CN" altLang="en-US" dirty="0"/>
              <a:t>当</a:t>
            </a:r>
            <a:r>
              <a:rPr lang="en-US" altLang="zh-CN" dirty="0"/>
              <a:t>T </a:t>
            </a:r>
            <a:r>
              <a:rPr lang="zh-CN" altLang="en-US" dirty="0"/>
              <a:t>为值类型时</a:t>
            </a:r>
            <a:r>
              <a:rPr lang="en-US" altLang="zh-CN" dirty="0"/>
              <a:t>) </a:t>
            </a:r>
            <a:r>
              <a:rPr lang="zh-CN" altLang="en-US" dirty="0"/>
              <a:t>的方法仍然不能改变通过参数传递进来的简单数据类型的值，但是如果</a:t>
            </a:r>
            <a:r>
              <a:rPr lang="en-US" altLang="zh-CN" dirty="0"/>
              <a:t>T</a:t>
            </a:r>
            <a:r>
              <a:rPr lang="zh-CN" altLang="en-US" dirty="0"/>
              <a:t>时一个引用类型时，则可能将其成员随意更改。于是他们觉得这很像是 </a:t>
            </a:r>
            <a:r>
              <a:rPr lang="en-US" altLang="zh-CN" dirty="0"/>
              <a:t>C </a:t>
            </a:r>
            <a:r>
              <a:rPr lang="zh-CN" altLang="en-US" dirty="0"/>
              <a:t>语言中传值</a:t>
            </a:r>
            <a:r>
              <a:rPr lang="en-US" altLang="zh-CN" dirty="0"/>
              <a:t>/</a:t>
            </a:r>
            <a:r>
              <a:rPr lang="zh-CN" altLang="en-US" dirty="0"/>
              <a:t>传指针的问题。但是 </a:t>
            </a:r>
            <a:r>
              <a:rPr lang="en-US" altLang="zh-CN" dirty="0"/>
              <a:t>Java </a:t>
            </a:r>
            <a:r>
              <a:rPr lang="zh-CN" altLang="en-US" dirty="0"/>
              <a:t>中没有指针，那么这个问题就演变成了传值</a:t>
            </a:r>
            <a:r>
              <a:rPr lang="en-US" altLang="zh-CN" dirty="0"/>
              <a:t>/</a:t>
            </a:r>
            <a:r>
              <a:rPr lang="zh-CN" altLang="en-US" dirty="0"/>
              <a:t>传引用的问题。可惜将这个问题放在 </a:t>
            </a:r>
            <a:r>
              <a:rPr lang="en-US" altLang="zh-CN" dirty="0"/>
              <a:t>Java </a:t>
            </a:r>
            <a:r>
              <a:rPr lang="zh-CN" altLang="en-US" dirty="0"/>
              <a:t>中进行讨论并不恰当。</a:t>
            </a:r>
          </a:p>
          <a:p>
            <a:endParaRPr lang="zh-CN" altLang="en-US" dirty="0"/>
          </a:p>
          <a:p>
            <a:r>
              <a:rPr lang="zh-CN" altLang="en-US" dirty="0"/>
              <a:t>　　讨论这样一个问题的最终目的只是为了搞清楚何种情况才能在方法函数中方便的更改参数的值并使之长期有效</a:t>
            </a:r>
          </a:p>
        </p:txBody>
      </p:sp>
      <p:sp>
        <p:nvSpPr>
          <p:cNvPr id="3" name="标题 3"/>
          <p:cNvSpPr txBox="1">
            <a:spLocks/>
          </p:cNvSpPr>
          <p:nvPr/>
        </p:nvSpPr>
        <p:spPr>
          <a:xfrm>
            <a:off x="628650" y="799151"/>
            <a:ext cx="7886700" cy="78319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mtClean="0"/>
              <a:t>传值还是传引用</a:t>
            </a:r>
            <a:endParaRPr lang="zh-CN" altLang="en-US" dirty="0"/>
          </a:p>
        </p:txBody>
      </p:sp>
    </p:spTree>
    <p:extLst>
      <p:ext uri="{BB962C8B-B14F-4D97-AF65-F5344CB8AC3E}">
        <p14:creationId xmlns:p14="http://schemas.microsoft.com/office/powerpoint/2010/main" val="323054495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18706" y="1521997"/>
            <a:ext cx="6879265" cy="1569660"/>
          </a:xfrm>
          <a:prstGeom prst="rect">
            <a:avLst/>
          </a:prstGeom>
        </p:spPr>
        <p:txBody>
          <a:bodyPr wrap="square">
            <a:spAutoFit/>
          </a:bodyPr>
          <a:lstStyle/>
          <a:p>
            <a:r>
              <a:rPr lang="zh-CN" altLang="en-US" sz="3200" dirty="0" smtClean="0"/>
              <a:t>如果</a:t>
            </a:r>
            <a:r>
              <a:rPr lang="zh-CN" altLang="en-US" sz="3200" dirty="0"/>
              <a:t>我有两个 </a:t>
            </a:r>
            <a:r>
              <a:rPr lang="en-US" altLang="zh-CN" sz="3200" dirty="0" err="1"/>
              <a:t>int</a:t>
            </a:r>
            <a:r>
              <a:rPr lang="zh-CN" altLang="en-US" sz="3200" dirty="0"/>
              <a:t>型的变量 </a:t>
            </a:r>
            <a:r>
              <a:rPr lang="en-US" altLang="zh-CN" sz="3200" dirty="0"/>
              <a:t>a </a:t>
            </a:r>
            <a:r>
              <a:rPr lang="zh-CN" altLang="en-US" sz="3200" dirty="0"/>
              <a:t>和 </a:t>
            </a:r>
            <a:r>
              <a:rPr lang="en-US" altLang="zh-CN" sz="3200" dirty="0"/>
              <a:t>b</a:t>
            </a:r>
            <a:r>
              <a:rPr lang="zh-CN" altLang="en-US" sz="3200" dirty="0"/>
              <a:t>，我想写一个方法来交换它们的值，应该怎么办</a:t>
            </a:r>
            <a:r>
              <a:rPr lang="zh-CN" altLang="en-US" sz="3200" dirty="0" smtClean="0"/>
              <a:t>？</a:t>
            </a:r>
            <a:endParaRPr lang="zh-CN" altLang="en-US" sz="3200" dirty="0"/>
          </a:p>
        </p:txBody>
      </p:sp>
      <p:sp>
        <p:nvSpPr>
          <p:cNvPr id="3" name="标题 3"/>
          <p:cNvSpPr txBox="1">
            <a:spLocks/>
          </p:cNvSpPr>
          <p:nvPr/>
        </p:nvSpPr>
        <p:spPr>
          <a:xfrm>
            <a:off x="485110" y="439554"/>
            <a:ext cx="7886700" cy="10824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smtClean="0"/>
              <a:t>java</a:t>
            </a:r>
            <a:r>
              <a:rPr lang="zh-CN" altLang="en-US" dirty="0"/>
              <a:t>如何</a:t>
            </a:r>
            <a:r>
              <a:rPr lang="zh-CN" altLang="en-US" dirty="0" smtClean="0"/>
              <a:t>实现数据</a:t>
            </a:r>
            <a:r>
              <a:rPr lang="en-US" altLang="zh-CN" dirty="0" smtClean="0"/>
              <a:t>swap</a:t>
            </a:r>
            <a:endParaRPr lang="zh-CN" altLang="en-US" dirty="0"/>
          </a:p>
        </p:txBody>
      </p:sp>
    </p:spTree>
    <p:extLst>
      <p:ext uri="{BB962C8B-B14F-4D97-AF65-F5344CB8AC3E}">
        <p14:creationId xmlns:p14="http://schemas.microsoft.com/office/powerpoint/2010/main" val="6925907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50335" y="2148628"/>
            <a:ext cx="4572000" cy="923330"/>
          </a:xfrm>
          <a:prstGeom prst="rect">
            <a:avLst/>
          </a:prstGeom>
        </p:spPr>
        <p:txBody>
          <a:bodyPr>
            <a:spAutoFit/>
          </a:bodyPr>
          <a:lstStyle/>
          <a:p>
            <a:r>
              <a:rPr lang="zh-CN" altLang="en-US" dirty="0" smtClean="0"/>
              <a:t>通过</a:t>
            </a:r>
            <a:r>
              <a:rPr lang="zh-CN" altLang="en-US" dirty="0"/>
              <a:t>数组可以方便的实现值类型的数据源的交换，不过还有一种方法是将所有变量封装到一个类里面去，通过引用类型来实现。</a:t>
            </a:r>
          </a:p>
        </p:txBody>
      </p:sp>
      <p:sp>
        <p:nvSpPr>
          <p:cNvPr id="3" name="标题 3"/>
          <p:cNvSpPr txBox="1">
            <a:spLocks/>
          </p:cNvSpPr>
          <p:nvPr/>
        </p:nvSpPr>
        <p:spPr>
          <a:xfrm>
            <a:off x="485110" y="439554"/>
            <a:ext cx="7886700" cy="10824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smtClean="0"/>
              <a:t>java</a:t>
            </a:r>
            <a:r>
              <a:rPr lang="zh-CN" altLang="en-US" dirty="0"/>
              <a:t>如何</a:t>
            </a:r>
            <a:r>
              <a:rPr lang="zh-CN" altLang="en-US" dirty="0" smtClean="0"/>
              <a:t>实现数据</a:t>
            </a:r>
            <a:r>
              <a:rPr lang="en-US" altLang="zh-CN" dirty="0" smtClean="0"/>
              <a:t>swap</a:t>
            </a:r>
            <a:endParaRPr lang="zh-CN" altLang="en-US" dirty="0"/>
          </a:p>
        </p:txBody>
      </p:sp>
    </p:spTree>
    <p:extLst>
      <p:ext uri="{BB962C8B-B14F-4D97-AF65-F5344CB8AC3E}">
        <p14:creationId xmlns:p14="http://schemas.microsoft.com/office/powerpoint/2010/main" val="204367985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86809" y="1286541"/>
            <a:ext cx="7283302" cy="4801314"/>
          </a:xfrm>
          <a:prstGeom prst="rect">
            <a:avLst/>
          </a:prstGeom>
        </p:spPr>
        <p:txBody>
          <a:bodyPr wrap="square">
            <a:spAutoFit/>
          </a:bodyPr>
          <a:lstStyle/>
          <a:p>
            <a:r>
              <a:rPr lang="en-US" altLang="zh-CN" dirty="0" smtClean="0"/>
              <a:t>package </a:t>
            </a:r>
            <a:r>
              <a:rPr lang="en-US" altLang="zh-CN" dirty="0"/>
              <a:t>test</a:t>
            </a:r>
            <a:r>
              <a:rPr lang="en-US" altLang="zh-CN" dirty="0" smtClean="0"/>
              <a:t>;</a:t>
            </a:r>
            <a:endParaRPr lang="en-US" altLang="zh-CN" dirty="0"/>
          </a:p>
          <a:p>
            <a:r>
              <a:rPr lang="en-US" altLang="zh-CN" dirty="0"/>
              <a:t>public class Test </a:t>
            </a:r>
            <a:r>
              <a:rPr lang="en-US" altLang="zh-CN" dirty="0" smtClean="0"/>
              <a:t>{</a:t>
            </a:r>
            <a:endParaRPr lang="en-US" altLang="zh-CN" dirty="0"/>
          </a:p>
          <a:p>
            <a:r>
              <a:rPr lang="en-US" altLang="zh-CN" dirty="0"/>
              <a:t>      public static void Swap(</a:t>
            </a:r>
            <a:r>
              <a:rPr lang="en-US" altLang="zh-CN" dirty="0" err="1"/>
              <a:t>int</a:t>
            </a:r>
            <a:r>
              <a:rPr lang="en-US" altLang="zh-CN" dirty="0"/>
              <a:t>[] a</a:t>
            </a:r>
            <a:r>
              <a:rPr lang="en-US" altLang="zh-CN" dirty="0" smtClean="0"/>
              <a:t>){</a:t>
            </a:r>
            <a:endParaRPr lang="en-US" altLang="zh-CN" dirty="0"/>
          </a:p>
          <a:p>
            <a:r>
              <a:rPr lang="en-US" altLang="zh-CN" dirty="0"/>
              <a:t>         </a:t>
            </a:r>
            <a:r>
              <a:rPr lang="en-US" altLang="zh-CN" dirty="0" err="1"/>
              <a:t>int</a:t>
            </a:r>
            <a:r>
              <a:rPr lang="en-US" altLang="zh-CN" dirty="0"/>
              <a:t> c=a[0</a:t>
            </a:r>
            <a:r>
              <a:rPr lang="en-US" altLang="zh-CN" dirty="0" smtClean="0"/>
              <a:t>];</a:t>
            </a:r>
            <a:endParaRPr lang="en-US" altLang="zh-CN" dirty="0"/>
          </a:p>
          <a:p>
            <a:r>
              <a:rPr lang="en-US" altLang="zh-CN" dirty="0"/>
              <a:t>         a[0]=a[1</a:t>
            </a:r>
            <a:r>
              <a:rPr lang="en-US" altLang="zh-CN" dirty="0" smtClean="0"/>
              <a:t>];</a:t>
            </a:r>
            <a:endParaRPr lang="en-US" altLang="zh-CN" dirty="0"/>
          </a:p>
          <a:p>
            <a:r>
              <a:rPr lang="en-US" altLang="zh-CN" dirty="0"/>
              <a:t>         a[1]=c</a:t>
            </a:r>
            <a:r>
              <a:rPr lang="en-US" altLang="zh-CN" dirty="0" smtClean="0"/>
              <a:t>;</a:t>
            </a:r>
            <a:endParaRPr lang="en-US" altLang="zh-CN" dirty="0"/>
          </a:p>
          <a:p>
            <a:r>
              <a:rPr lang="en-US" altLang="zh-CN" dirty="0"/>
              <a:t>      </a:t>
            </a:r>
            <a:r>
              <a:rPr lang="en-US" altLang="zh-CN" dirty="0" smtClean="0"/>
              <a:t>}</a:t>
            </a:r>
            <a:endParaRPr lang="en-US" altLang="zh-CN" dirty="0"/>
          </a:p>
          <a:p>
            <a:endParaRPr lang="en-US" altLang="zh-CN" dirty="0"/>
          </a:p>
          <a:p>
            <a:r>
              <a:rPr lang="en-US" altLang="zh-CN" dirty="0"/>
              <a:t>      public static void main(String[] </a:t>
            </a:r>
            <a:r>
              <a:rPr lang="en-US" altLang="zh-CN" dirty="0" err="1"/>
              <a:t>args</a:t>
            </a:r>
            <a:r>
              <a:rPr lang="en-US" altLang="zh-CN" dirty="0" smtClean="0"/>
              <a:t>){</a:t>
            </a:r>
            <a:endParaRPr lang="en-US" altLang="zh-CN" dirty="0"/>
          </a:p>
          <a:p>
            <a:r>
              <a:rPr lang="en-US" altLang="zh-CN" dirty="0"/>
              <a:t>         </a:t>
            </a:r>
            <a:r>
              <a:rPr lang="en-US" altLang="zh-CN" dirty="0" err="1"/>
              <a:t>int</a:t>
            </a:r>
            <a:r>
              <a:rPr lang="en-US" altLang="zh-CN" dirty="0"/>
              <a:t>[] a=new </a:t>
            </a:r>
            <a:r>
              <a:rPr lang="en-US" altLang="zh-CN" dirty="0" err="1"/>
              <a:t>int</a:t>
            </a:r>
            <a:r>
              <a:rPr lang="en-US" altLang="zh-CN" dirty="0"/>
              <a:t>[2</a:t>
            </a:r>
            <a:r>
              <a:rPr lang="en-US" altLang="zh-CN" dirty="0" smtClean="0"/>
              <a:t>];</a:t>
            </a:r>
            <a:endParaRPr lang="en-US" altLang="zh-CN" dirty="0"/>
          </a:p>
          <a:p>
            <a:r>
              <a:rPr lang="en-US" altLang="zh-CN" dirty="0"/>
              <a:t>         a[0]=10</a:t>
            </a:r>
            <a:r>
              <a:rPr lang="en-US" altLang="zh-CN" dirty="0" smtClean="0"/>
              <a:t>;</a:t>
            </a:r>
            <a:endParaRPr lang="en-US" altLang="zh-CN" dirty="0"/>
          </a:p>
          <a:p>
            <a:r>
              <a:rPr lang="en-US" altLang="zh-CN" dirty="0"/>
              <a:t>         a[1]=20</a:t>
            </a:r>
            <a:r>
              <a:rPr lang="en-US" altLang="zh-CN" dirty="0" smtClean="0"/>
              <a:t>;</a:t>
            </a:r>
            <a:endParaRPr lang="en-US" altLang="zh-CN" dirty="0"/>
          </a:p>
          <a:p>
            <a:r>
              <a:rPr lang="en-US" altLang="zh-CN" dirty="0"/>
              <a:t>         Swap(a</a:t>
            </a:r>
            <a:r>
              <a:rPr lang="en-US" altLang="zh-CN" dirty="0" smtClean="0"/>
              <a:t>);</a:t>
            </a:r>
            <a:endParaRPr lang="en-US" altLang="zh-CN" dirty="0"/>
          </a:p>
          <a:p>
            <a:r>
              <a:rPr lang="en-US" altLang="zh-CN" dirty="0"/>
              <a:t>         </a:t>
            </a:r>
            <a:r>
              <a:rPr lang="en-US" altLang="zh-CN" dirty="0" err="1"/>
              <a:t>System.out.println</a:t>
            </a:r>
            <a:r>
              <a:rPr lang="en-US" altLang="zh-CN" dirty="0"/>
              <a:t>(a[0</a:t>
            </a:r>
            <a:r>
              <a:rPr lang="en-US" altLang="zh-CN" dirty="0" smtClean="0"/>
              <a:t>]);</a:t>
            </a:r>
            <a:endParaRPr lang="en-US" altLang="zh-CN" dirty="0"/>
          </a:p>
          <a:p>
            <a:r>
              <a:rPr lang="en-US" altLang="zh-CN" dirty="0"/>
              <a:t>         </a:t>
            </a:r>
            <a:r>
              <a:rPr lang="en-US" altLang="zh-CN" dirty="0" err="1"/>
              <a:t>System.out.println</a:t>
            </a:r>
            <a:r>
              <a:rPr lang="en-US" altLang="zh-CN" dirty="0"/>
              <a:t>(a[1</a:t>
            </a:r>
            <a:r>
              <a:rPr lang="en-US" altLang="zh-CN" dirty="0" smtClean="0"/>
              <a:t>]);</a:t>
            </a:r>
            <a:endParaRPr lang="en-US" altLang="zh-CN" dirty="0"/>
          </a:p>
          <a:p>
            <a:r>
              <a:rPr lang="en-US" altLang="zh-CN" dirty="0"/>
              <a:t>   </a:t>
            </a:r>
            <a:r>
              <a:rPr lang="en-US" altLang="zh-CN" dirty="0" smtClean="0"/>
              <a:t>}</a:t>
            </a:r>
            <a:endParaRPr lang="en-US" altLang="zh-CN" dirty="0"/>
          </a:p>
          <a:p>
            <a:r>
              <a:rPr lang="en-US" altLang="zh-CN" dirty="0" smtClean="0"/>
              <a:t>}</a:t>
            </a:r>
            <a:endParaRPr lang="en-US" altLang="zh-CN" dirty="0"/>
          </a:p>
        </p:txBody>
      </p:sp>
      <p:sp>
        <p:nvSpPr>
          <p:cNvPr id="3" name="标题 3"/>
          <p:cNvSpPr txBox="1">
            <a:spLocks/>
          </p:cNvSpPr>
          <p:nvPr/>
        </p:nvSpPr>
        <p:spPr>
          <a:xfrm>
            <a:off x="485110" y="439555"/>
            <a:ext cx="7886700" cy="84698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java</a:t>
            </a:r>
            <a:r>
              <a:rPr lang="zh-CN" altLang="en-US" dirty="0"/>
              <a:t>如何实现数据</a:t>
            </a:r>
            <a:r>
              <a:rPr lang="en-US" altLang="zh-CN" dirty="0"/>
              <a:t>swap</a:t>
            </a:r>
            <a:endParaRPr lang="zh-CN" altLang="en-US" dirty="0"/>
          </a:p>
        </p:txBody>
      </p:sp>
    </p:spTree>
    <p:extLst>
      <p:ext uri="{BB962C8B-B14F-4D97-AF65-F5344CB8AC3E}">
        <p14:creationId xmlns:p14="http://schemas.microsoft.com/office/powerpoint/2010/main" val="97548664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86808" y="365126"/>
            <a:ext cx="7728541" cy="1325563"/>
          </a:xfrm>
        </p:spPr>
        <p:txBody>
          <a:bodyPr/>
          <a:lstStyle/>
          <a:p>
            <a:r>
              <a:rPr lang="zh-CN" altLang="en-US" dirty="0"/>
              <a:t>对象是如何传递</a:t>
            </a:r>
            <a:r>
              <a:rPr lang="zh-CN" altLang="en-US" dirty="0" smtClean="0"/>
              <a:t>的</a:t>
            </a:r>
            <a:endParaRPr lang="zh-CN" altLang="en-US" dirty="0"/>
          </a:p>
        </p:txBody>
      </p:sp>
      <p:sp>
        <p:nvSpPr>
          <p:cNvPr id="4" name="内容占位符 3"/>
          <p:cNvSpPr>
            <a:spLocks noGrp="1"/>
          </p:cNvSpPr>
          <p:nvPr>
            <p:ph idx="1"/>
          </p:nvPr>
        </p:nvSpPr>
        <p:spPr>
          <a:xfrm>
            <a:off x="786808" y="1825625"/>
            <a:ext cx="7453425" cy="1417305"/>
          </a:xfrm>
        </p:spPr>
        <p:txBody>
          <a:bodyPr>
            <a:normAutofit/>
          </a:bodyPr>
          <a:lstStyle/>
          <a:p>
            <a:r>
              <a:rPr lang="zh-CN" altLang="en-US" sz="3800" dirty="0" smtClean="0"/>
              <a:t>“按值传递”</a:t>
            </a:r>
            <a:endParaRPr lang="en-US" altLang="zh-CN" sz="3800" dirty="0" smtClean="0"/>
          </a:p>
          <a:p>
            <a:r>
              <a:rPr lang="zh-CN" altLang="en-US" sz="3800" dirty="0" smtClean="0"/>
              <a:t>“按引用传递”</a:t>
            </a:r>
            <a:r>
              <a:rPr lang="en-US" altLang="zh-CN" sz="3800" dirty="0"/>
              <a:t>?</a:t>
            </a:r>
          </a:p>
          <a:p>
            <a:endParaRPr lang="zh-CN" altLang="en-US" dirty="0"/>
          </a:p>
        </p:txBody>
      </p:sp>
    </p:spTree>
    <p:extLst>
      <p:ext uri="{BB962C8B-B14F-4D97-AF65-F5344CB8AC3E}">
        <p14:creationId xmlns:p14="http://schemas.microsoft.com/office/powerpoint/2010/main" val="250295631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3889" y="414830"/>
            <a:ext cx="7825562" cy="5355312"/>
          </a:xfrm>
          <a:prstGeom prst="rect">
            <a:avLst/>
          </a:prstGeom>
        </p:spPr>
        <p:txBody>
          <a:bodyPr wrap="square">
            <a:spAutoFit/>
          </a:bodyPr>
          <a:lstStyle/>
          <a:p>
            <a:endParaRPr lang="zh-CN" altLang="en-US" dirty="0"/>
          </a:p>
          <a:p>
            <a:r>
              <a:rPr lang="en-US" altLang="zh-CN" dirty="0"/>
              <a:t>package test;</a:t>
            </a:r>
          </a:p>
          <a:p>
            <a:endParaRPr lang="en-US" altLang="zh-CN" dirty="0"/>
          </a:p>
          <a:p>
            <a:r>
              <a:rPr lang="en-US" altLang="zh-CN" dirty="0"/>
              <a:t>public class Test </a:t>
            </a:r>
            <a:r>
              <a:rPr lang="en-US" altLang="zh-CN" dirty="0" smtClean="0"/>
              <a:t>{</a:t>
            </a:r>
            <a:endParaRPr lang="en-US" altLang="zh-CN" dirty="0"/>
          </a:p>
          <a:p>
            <a:r>
              <a:rPr lang="en-US" altLang="zh-CN" dirty="0"/>
              <a:t>      public static void Sample(</a:t>
            </a:r>
            <a:r>
              <a:rPr lang="en-US" altLang="zh-CN" dirty="0" err="1"/>
              <a:t>int</a:t>
            </a:r>
            <a:r>
              <a:rPr lang="en-US" altLang="zh-CN" dirty="0"/>
              <a:t> a</a:t>
            </a:r>
            <a:r>
              <a:rPr lang="en-US" altLang="zh-CN" dirty="0" smtClean="0"/>
              <a:t>){</a:t>
            </a:r>
            <a:endParaRPr lang="en-US" altLang="zh-CN" dirty="0"/>
          </a:p>
          <a:p>
            <a:r>
              <a:rPr lang="en-US" altLang="zh-CN" dirty="0"/>
              <a:t>         a+=20</a:t>
            </a:r>
            <a:r>
              <a:rPr lang="en-US" altLang="zh-CN" dirty="0" smtClean="0"/>
              <a:t>;</a:t>
            </a:r>
            <a:endParaRPr lang="en-US" altLang="zh-CN" dirty="0"/>
          </a:p>
          <a:p>
            <a:r>
              <a:rPr lang="en-US" altLang="zh-CN" dirty="0"/>
              <a:t>         </a:t>
            </a:r>
            <a:r>
              <a:rPr lang="en-US" altLang="zh-CN" dirty="0" err="1"/>
              <a:t>System.out.println</a:t>
            </a:r>
            <a:r>
              <a:rPr lang="en-US" altLang="zh-CN" dirty="0"/>
              <a:t>("a: "+a</a:t>
            </a:r>
            <a:r>
              <a:rPr lang="en-US" altLang="zh-CN" dirty="0" smtClean="0"/>
              <a:t>);</a:t>
            </a:r>
            <a:endParaRPr lang="en-US" altLang="zh-CN" dirty="0"/>
          </a:p>
          <a:p>
            <a:r>
              <a:rPr lang="en-US" altLang="zh-CN" dirty="0"/>
              <a:t>      </a:t>
            </a:r>
            <a:r>
              <a:rPr lang="en-US" altLang="zh-CN" dirty="0" smtClean="0"/>
              <a:t>} </a:t>
            </a:r>
            <a:endParaRPr lang="en-US" altLang="zh-CN" dirty="0"/>
          </a:p>
          <a:p>
            <a:endParaRPr lang="en-US" altLang="zh-CN" dirty="0"/>
          </a:p>
          <a:p>
            <a:r>
              <a:rPr lang="en-US" altLang="zh-CN" dirty="0"/>
              <a:t>      public static void main(String[] </a:t>
            </a:r>
            <a:r>
              <a:rPr lang="en-US" altLang="zh-CN" dirty="0" err="1"/>
              <a:t>args</a:t>
            </a:r>
            <a:r>
              <a:rPr lang="en-US" altLang="zh-CN" dirty="0" smtClean="0"/>
              <a:t>){</a:t>
            </a:r>
            <a:endParaRPr lang="en-US" altLang="zh-CN" dirty="0"/>
          </a:p>
          <a:p>
            <a:r>
              <a:rPr lang="en-US" altLang="zh-CN" dirty="0"/>
              <a:t>         </a:t>
            </a:r>
            <a:r>
              <a:rPr lang="en-US" altLang="zh-CN" dirty="0" err="1"/>
              <a:t>int</a:t>
            </a:r>
            <a:r>
              <a:rPr lang="en-US" altLang="zh-CN" dirty="0"/>
              <a:t> b=10</a:t>
            </a:r>
            <a:r>
              <a:rPr lang="en-US" altLang="zh-CN" dirty="0" smtClean="0"/>
              <a:t>;</a:t>
            </a:r>
            <a:endParaRPr lang="en-US" altLang="zh-CN" dirty="0"/>
          </a:p>
          <a:p>
            <a:r>
              <a:rPr lang="en-US" altLang="zh-CN" dirty="0"/>
              <a:t>         Sample(b</a:t>
            </a:r>
            <a:r>
              <a:rPr lang="en-US" altLang="zh-CN" dirty="0" smtClean="0"/>
              <a:t>);</a:t>
            </a:r>
            <a:endParaRPr lang="en-US" altLang="zh-CN" dirty="0"/>
          </a:p>
          <a:p>
            <a:r>
              <a:rPr lang="en-US" altLang="zh-CN" dirty="0"/>
              <a:t>         </a:t>
            </a:r>
            <a:r>
              <a:rPr lang="en-US" altLang="zh-CN" dirty="0" err="1"/>
              <a:t>System.out.println</a:t>
            </a:r>
            <a:r>
              <a:rPr lang="en-US" altLang="zh-CN" dirty="0"/>
              <a:t>("b: "+b</a:t>
            </a:r>
            <a:r>
              <a:rPr lang="en-US" altLang="zh-CN" dirty="0" smtClean="0"/>
              <a:t>);</a:t>
            </a:r>
            <a:endParaRPr lang="en-US" altLang="zh-CN" dirty="0"/>
          </a:p>
          <a:p>
            <a:r>
              <a:rPr lang="en-US" altLang="zh-CN" dirty="0"/>
              <a:t>   </a:t>
            </a:r>
            <a:r>
              <a:rPr lang="en-US" altLang="zh-CN" dirty="0" smtClean="0"/>
              <a:t>}</a:t>
            </a:r>
            <a:endParaRPr lang="en-US" altLang="zh-CN" dirty="0"/>
          </a:p>
          <a:p>
            <a:r>
              <a:rPr lang="en-US" altLang="zh-CN" dirty="0"/>
              <a:t>}</a:t>
            </a:r>
          </a:p>
          <a:p>
            <a:endParaRPr lang="en-US" altLang="zh-CN" dirty="0"/>
          </a:p>
          <a:p>
            <a:r>
              <a:rPr lang="zh-CN" altLang="en-US" dirty="0"/>
              <a:t>运行结果</a:t>
            </a:r>
            <a:r>
              <a:rPr lang="zh-CN" altLang="en-US" dirty="0" smtClean="0"/>
              <a:t>：</a:t>
            </a:r>
            <a:endParaRPr lang="zh-CN" altLang="en-US" dirty="0"/>
          </a:p>
          <a:p>
            <a:r>
              <a:rPr lang="en-US" altLang="zh-CN" dirty="0"/>
              <a:t>a: </a:t>
            </a:r>
            <a:r>
              <a:rPr lang="en-US" altLang="zh-CN" dirty="0" smtClean="0"/>
              <a:t>30</a:t>
            </a:r>
            <a:endParaRPr lang="en-US" altLang="zh-CN" dirty="0"/>
          </a:p>
          <a:p>
            <a:r>
              <a:rPr lang="en-US" altLang="zh-CN" dirty="0"/>
              <a:t>b: </a:t>
            </a:r>
            <a:r>
              <a:rPr lang="en-US" altLang="zh-CN" dirty="0" smtClean="0"/>
              <a:t>10</a:t>
            </a:r>
            <a:endParaRPr lang="en-US" altLang="zh-CN" dirty="0"/>
          </a:p>
        </p:txBody>
      </p:sp>
      <p:sp>
        <p:nvSpPr>
          <p:cNvPr id="3" name="矩形 2"/>
          <p:cNvSpPr/>
          <p:nvPr/>
        </p:nvSpPr>
        <p:spPr>
          <a:xfrm>
            <a:off x="6071190" y="2754961"/>
            <a:ext cx="2328531" cy="1200329"/>
          </a:xfrm>
          <a:prstGeom prst="rect">
            <a:avLst/>
          </a:prstGeom>
        </p:spPr>
        <p:txBody>
          <a:bodyPr wrap="square">
            <a:spAutoFit/>
          </a:bodyPr>
          <a:lstStyle/>
          <a:p>
            <a:r>
              <a:rPr lang="zh-CN" altLang="en-US" dirty="0"/>
              <a:t>在这段代码里，修改变量 </a:t>
            </a:r>
            <a:r>
              <a:rPr lang="en-US" altLang="zh-CN" dirty="0"/>
              <a:t>a </a:t>
            </a:r>
            <a:r>
              <a:rPr lang="zh-CN" altLang="en-US" dirty="0"/>
              <a:t>的值，不改变变量 </a:t>
            </a:r>
            <a:r>
              <a:rPr lang="en-US" altLang="zh-CN" dirty="0"/>
              <a:t>b </a:t>
            </a:r>
            <a:r>
              <a:rPr lang="zh-CN" altLang="en-US" dirty="0"/>
              <a:t>的值，所以它是“值传递”。</a:t>
            </a:r>
          </a:p>
        </p:txBody>
      </p:sp>
    </p:spTree>
    <p:extLst>
      <p:ext uri="{BB962C8B-B14F-4D97-AF65-F5344CB8AC3E}">
        <p14:creationId xmlns:p14="http://schemas.microsoft.com/office/powerpoint/2010/main" val="238597786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3134" y="624303"/>
            <a:ext cx="5624623" cy="5078313"/>
          </a:xfrm>
          <a:prstGeom prst="rect">
            <a:avLst/>
          </a:prstGeom>
        </p:spPr>
        <p:txBody>
          <a:bodyPr wrap="square">
            <a:spAutoFit/>
          </a:bodyPr>
          <a:lstStyle/>
          <a:p>
            <a:r>
              <a:rPr lang="zh-CN" altLang="en-US" dirty="0" smtClean="0"/>
              <a:t>是</a:t>
            </a:r>
            <a:r>
              <a:rPr lang="zh-CN" altLang="en-US" dirty="0"/>
              <a:t>“按引用传递”</a:t>
            </a:r>
            <a:r>
              <a:rPr lang="zh-CN" altLang="en-US" dirty="0" smtClean="0"/>
              <a:t>的</a:t>
            </a:r>
            <a:r>
              <a:rPr lang="zh-CN" altLang="en-US" dirty="0"/>
              <a:t>？</a:t>
            </a:r>
          </a:p>
          <a:p>
            <a:r>
              <a:rPr lang="en-US" altLang="zh-CN" dirty="0"/>
              <a:t>package test</a:t>
            </a:r>
            <a:r>
              <a:rPr lang="en-US" altLang="zh-CN" dirty="0" smtClean="0"/>
              <a:t>;</a:t>
            </a:r>
            <a:endParaRPr lang="en-US" altLang="zh-CN" dirty="0"/>
          </a:p>
          <a:p>
            <a:endParaRPr lang="en-US" altLang="zh-CN" dirty="0"/>
          </a:p>
          <a:p>
            <a:r>
              <a:rPr lang="en-US" altLang="zh-CN" dirty="0"/>
              <a:t>public class Test </a:t>
            </a:r>
            <a:r>
              <a:rPr lang="en-US" altLang="zh-CN" dirty="0" smtClean="0"/>
              <a:t>{</a:t>
            </a:r>
            <a:endParaRPr lang="en-US" altLang="zh-CN" dirty="0"/>
          </a:p>
          <a:p>
            <a:r>
              <a:rPr lang="en-US" altLang="zh-CN" dirty="0"/>
              <a:t>      public static void Sample(</a:t>
            </a:r>
            <a:r>
              <a:rPr lang="en-US" altLang="zh-CN" dirty="0" err="1"/>
              <a:t>StringBuffer</a:t>
            </a:r>
            <a:r>
              <a:rPr lang="en-US" altLang="zh-CN" dirty="0"/>
              <a:t> a</a:t>
            </a:r>
            <a:r>
              <a:rPr lang="en-US" altLang="zh-CN" dirty="0" smtClean="0"/>
              <a:t>){</a:t>
            </a:r>
            <a:endParaRPr lang="en-US" altLang="zh-CN" dirty="0"/>
          </a:p>
          <a:p>
            <a:r>
              <a:rPr lang="en-US" altLang="zh-CN" dirty="0"/>
              <a:t>         </a:t>
            </a:r>
            <a:r>
              <a:rPr lang="en-US" altLang="zh-CN" dirty="0" err="1"/>
              <a:t>a.append</a:t>
            </a:r>
            <a:r>
              <a:rPr lang="en-US" altLang="zh-CN" dirty="0"/>
              <a:t>(" Changed </a:t>
            </a:r>
            <a:r>
              <a:rPr lang="en-US" altLang="zh-CN" dirty="0" smtClean="0"/>
              <a:t>");</a:t>
            </a:r>
            <a:endParaRPr lang="en-US" altLang="zh-CN" dirty="0"/>
          </a:p>
          <a:p>
            <a:r>
              <a:rPr lang="en-US" altLang="zh-CN" dirty="0"/>
              <a:t>         </a:t>
            </a:r>
            <a:r>
              <a:rPr lang="en-US" altLang="zh-CN" dirty="0" err="1"/>
              <a:t>System.out.println</a:t>
            </a:r>
            <a:r>
              <a:rPr lang="en-US" altLang="zh-CN" dirty="0"/>
              <a:t>("a: "+a</a:t>
            </a:r>
            <a:r>
              <a:rPr lang="en-US" altLang="zh-CN" dirty="0" smtClean="0"/>
              <a:t>);</a:t>
            </a:r>
            <a:endParaRPr lang="en-US" altLang="zh-CN" dirty="0"/>
          </a:p>
          <a:p>
            <a:r>
              <a:rPr lang="en-US" altLang="zh-CN" dirty="0"/>
              <a:t>      </a:t>
            </a:r>
            <a:r>
              <a:rPr lang="en-US" altLang="zh-CN" dirty="0" smtClean="0"/>
              <a:t>}</a:t>
            </a:r>
            <a:endParaRPr lang="en-US" altLang="zh-CN" dirty="0"/>
          </a:p>
          <a:p>
            <a:r>
              <a:rPr lang="en-US" altLang="zh-CN" dirty="0"/>
              <a:t>      public static void main(String[] </a:t>
            </a:r>
            <a:r>
              <a:rPr lang="en-US" altLang="zh-CN" dirty="0" err="1"/>
              <a:t>args</a:t>
            </a:r>
            <a:r>
              <a:rPr lang="en-US" altLang="zh-CN" dirty="0" smtClean="0"/>
              <a:t>){</a:t>
            </a:r>
            <a:endParaRPr lang="en-US" altLang="zh-CN" dirty="0"/>
          </a:p>
          <a:p>
            <a:r>
              <a:rPr lang="en-US" altLang="zh-CN" dirty="0"/>
              <a:t>         </a:t>
            </a:r>
            <a:r>
              <a:rPr lang="en-US" altLang="zh-CN" dirty="0" err="1"/>
              <a:t>StringBuffer</a:t>
            </a:r>
            <a:r>
              <a:rPr lang="en-US" altLang="zh-CN" dirty="0"/>
              <a:t> b=new </a:t>
            </a:r>
            <a:r>
              <a:rPr lang="en-US" altLang="zh-CN" dirty="0" err="1"/>
              <a:t>StringBuffer</a:t>
            </a:r>
            <a:r>
              <a:rPr lang="en-US" altLang="zh-CN" dirty="0"/>
              <a:t>("This is a test</a:t>
            </a:r>
            <a:r>
              <a:rPr lang="en-US" altLang="zh-CN" dirty="0" smtClean="0"/>
              <a:t>!");</a:t>
            </a:r>
            <a:endParaRPr lang="en-US" altLang="zh-CN" dirty="0"/>
          </a:p>
          <a:p>
            <a:r>
              <a:rPr lang="en-US" altLang="zh-CN" dirty="0"/>
              <a:t>         Sample(b</a:t>
            </a:r>
            <a:r>
              <a:rPr lang="en-US" altLang="zh-CN" dirty="0" smtClean="0"/>
              <a:t>);</a:t>
            </a:r>
            <a:endParaRPr lang="en-US" altLang="zh-CN" dirty="0"/>
          </a:p>
          <a:p>
            <a:r>
              <a:rPr lang="en-US" altLang="zh-CN" dirty="0"/>
              <a:t>         </a:t>
            </a:r>
            <a:r>
              <a:rPr lang="en-US" altLang="zh-CN" dirty="0" err="1"/>
              <a:t>System.out.println</a:t>
            </a:r>
            <a:r>
              <a:rPr lang="en-US" altLang="zh-CN" dirty="0"/>
              <a:t>("b: "+b</a:t>
            </a:r>
            <a:r>
              <a:rPr lang="en-US" altLang="zh-CN" dirty="0" smtClean="0"/>
              <a:t>);</a:t>
            </a:r>
            <a:endParaRPr lang="en-US" altLang="zh-CN" dirty="0"/>
          </a:p>
          <a:p>
            <a:r>
              <a:rPr lang="en-US" altLang="zh-CN" dirty="0"/>
              <a:t>   </a:t>
            </a:r>
            <a:r>
              <a:rPr lang="en-US" altLang="zh-CN" dirty="0" smtClean="0"/>
              <a:t>}</a:t>
            </a:r>
            <a:endParaRPr lang="en-US" altLang="zh-CN" dirty="0"/>
          </a:p>
          <a:p>
            <a:r>
              <a:rPr lang="en-US" altLang="zh-CN" dirty="0"/>
              <a:t>}</a:t>
            </a:r>
          </a:p>
          <a:p>
            <a:endParaRPr lang="en-US" altLang="zh-CN" dirty="0"/>
          </a:p>
          <a:p>
            <a:r>
              <a:rPr lang="zh-CN" altLang="en-US" dirty="0"/>
              <a:t>运行结果</a:t>
            </a:r>
            <a:r>
              <a:rPr lang="zh-CN" altLang="en-US" dirty="0" smtClean="0"/>
              <a:t>：</a:t>
            </a:r>
            <a:endParaRPr lang="zh-CN" altLang="en-US" dirty="0"/>
          </a:p>
          <a:p>
            <a:r>
              <a:rPr lang="en-US" altLang="zh-CN" dirty="0"/>
              <a:t>a: This is a test! </a:t>
            </a:r>
            <a:r>
              <a:rPr lang="en-US" altLang="zh-CN" dirty="0" smtClean="0"/>
              <a:t>Changed</a:t>
            </a:r>
            <a:endParaRPr lang="en-US" altLang="zh-CN" dirty="0"/>
          </a:p>
          <a:p>
            <a:r>
              <a:rPr lang="en-US" altLang="zh-CN" dirty="0"/>
              <a:t>b: This is a test! </a:t>
            </a:r>
            <a:r>
              <a:rPr lang="en-US" altLang="zh-CN" dirty="0" smtClean="0"/>
              <a:t>Changed</a:t>
            </a:r>
            <a:endParaRPr lang="en-US" altLang="zh-CN" dirty="0"/>
          </a:p>
        </p:txBody>
      </p:sp>
      <p:sp>
        <p:nvSpPr>
          <p:cNvPr id="3" name="矩形 2"/>
          <p:cNvSpPr/>
          <p:nvPr/>
        </p:nvSpPr>
        <p:spPr>
          <a:xfrm>
            <a:off x="5656521" y="1138534"/>
            <a:ext cx="2530549" cy="1477328"/>
          </a:xfrm>
          <a:prstGeom prst="rect">
            <a:avLst/>
          </a:prstGeom>
        </p:spPr>
        <p:txBody>
          <a:bodyPr wrap="square">
            <a:spAutoFit/>
          </a:bodyPr>
          <a:lstStyle/>
          <a:p>
            <a:r>
              <a:rPr lang="zh-CN" altLang="en-US" dirty="0"/>
              <a:t>在</a:t>
            </a:r>
            <a:r>
              <a:rPr lang="en-US" altLang="zh-CN" dirty="0"/>
              <a:t>Sample(</a:t>
            </a:r>
            <a:r>
              <a:rPr lang="en-US" altLang="zh-CN" dirty="0" err="1"/>
              <a:t>StringBuffer</a:t>
            </a:r>
            <a:r>
              <a:rPr lang="en-US" altLang="zh-CN" dirty="0"/>
              <a:t>)</a:t>
            </a:r>
            <a:r>
              <a:rPr lang="zh-CN" altLang="en-US" dirty="0"/>
              <a:t>这个函数中，修改了引用 </a:t>
            </a:r>
            <a:r>
              <a:rPr lang="en-US" altLang="zh-CN" dirty="0"/>
              <a:t>a </a:t>
            </a:r>
            <a:r>
              <a:rPr lang="zh-CN" altLang="en-US" dirty="0"/>
              <a:t>的值，同时 </a:t>
            </a:r>
            <a:r>
              <a:rPr lang="en-US" altLang="zh-CN" dirty="0"/>
              <a:t>b </a:t>
            </a:r>
            <a:r>
              <a:rPr lang="zh-CN" altLang="en-US" dirty="0"/>
              <a:t>的值也变化了，所以它是“按引用传递”的！</a:t>
            </a:r>
          </a:p>
        </p:txBody>
      </p:sp>
    </p:spTree>
    <p:extLst>
      <p:ext uri="{BB962C8B-B14F-4D97-AF65-F5344CB8AC3E}">
        <p14:creationId xmlns:p14="http://schemas.microsoft.com/office/powerpoint/2010/main" val="1762506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smtClean="0"/>
              <a:t>运算符的优先级</a:t>
            </a:r>
          </a:p>
        </p:txBody>
      </p:sp>
      <p:sp>
        <p:nvSpPr>
          <p:cNvPr id="2253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789CE250-ADA9-4B6C-A971-20447708F64C}" type="slidenum">
              <a:rPr lang="en-US" altLang="zh-CN"/>
              <a:pPr eaLnBrk="1" hangingPunct="1"/>
              <a:t>14</a:t>
            </a:fld>
            <a:endParaRPr lang="en-US" altLang="zh-CN"/>
          </a:p>
        </p:txBody>
      </p:sp>
      <p:pic>
        <p:nvPicPr>
          <p:cNvPr id="2253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110979"/>
            <a:ext cx="6686550" cy="3370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9201708"/>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27050" y="1690689"/>
            <a:ext cx="6879265" cy="2677656"/>
          </a:xfrm>
          <a:prstGeom prst="rect">
            <a:avLst/>
          </a:prstGeom>
        </p:spPr>
        <p:txBody>
          <a:bodyPr wrap="square">
            <a:spAutoFit/>
          </a:bodyPr>
          <a:lstStyle/>
          <a:p>
            <a:r>
              <a:rPr lang="zh-CN" altLang="en-US" sz="2400" dirty="0"/>
              <a:t>　　那么对象（记住在</a:t>
            </a:r>
            <a:r>
              <a:rPr lang="en-US" altLang="zh-CN" sz="2400" dirty="0"/>
              <a:t>Java</a:t>
            </a:r>
            <a:r>
              <a:rPr lang="zh-CN" altLang="en-US" sz="2400" dirty="0"/>
              <a:t>中一切皆对象，无论是</a:t>
            </a:r>
            <a:r>
              <a:rPr lang="en-US" altLang="zh-CN" sz="2400" dirty="0" err="1"/>
              <a:t>int</a:t>
            </a:r>
            <a:r>
              <a:rPr lang="en-US" altLang="zh-CN" sz="2400" dirty="0"/>
              <a:t> a;</a:t>
            </a:r>
            <a:r>
              <a:rPr lang="zh-CN" altLang="en-US" sz="2400" dirty="0"/>
              <a:t>还是</a:t>
            </a:r>
            <a:r>
              <a:rPr lang="en-US" altLang="zh-CN" sz="2400" dirty="0"/>
              <a:t>String a;</a:t>
            </a:r>
            <a:r>
              <a:rPr lang="zh-CN" altLang="en-US" sz="2400" dirty="0"/>
              <a:t>，这两个变量</a:t>
            </a:r>
            <a:r>
              <a:rPr lang="en-US" altLang="zh-CN" sz="2400" dirty="0"/>
              <a:t>a</a:t>
            </a:r>
            <a:r>
              <a:rPr lang="zh-CN" altLang="en-US" sz="2400" dirty="0"/>
              <a:t>都是对象）在传递的时候究竟是按什么方式传递的呢？其答案就只能是：即是按值传递也是按引用传递，但通常基本数据类型（如</a:t>
            </a:r>
            <a:r>
              <a:rPr lang="en-US" altLang="zh-CN" sz="2400" dirty="0" err="1"/>
              <a:t>int,double</a:t>
            </a:r>
            <a:r>
              <a:rPr lang="zh-CN" altLang="en-US" sz="2400" dirty="0"/>
              <a:t>等）我们认为其是“值传递”，而自定义数据类型（</a:t>
            </a:r>
            <a:r>
              <a:rPr lang="en-US" altLang="zh-CN" sz="2400" dirty="0"/>
              <a:t>class</a:t>
            </a:r>
            <a:r>
              <a:rPr lang="zh-CN" altLang="en-US" sz="2400" dirty="0"/>
              <a:t>）我们认为其是“引用传递”。</a:t>
            </a:r>
          </a:p>
        </p:txBody>
      </p:sp>
      <p:sp>
        <p:nvSpPr>
          <p:cNvPr id="3" name="标题 2"/>
          <p:cNvSpPr txBox="1">
            <a:spLocks/>
          </p:cNvSpPr>
          <p:nvPr/>
        </p:nvSpPr>
        <p:spPr>
          <a:xfrm>
            <a:off x="786808" y="786809"/>
            <a:ext cx="7644811" cy="9038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smtClean="0"/>
              <a:t>对象是如何传递的</a:t>
            </a:r>
            <a:endParaRPr lang="zh-CN" altLang="en-US" dirty="0"/>
          </a:p>
        </p:txBody>
      </p:sp>
    </p:spTree>
    <p:extLst>
      <p:ext uri="{BB962C8B-B14F-4D97-AF65-F5344CB8AC3E}">
        <p14:creationId xmlns:p14="http://schemas.microsoft.com/office/powerpoint/2010/main" val="38632989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zh-CN" altLang="en-US" smtClean="0"/>
              <a:t>作业</a:t>
            </a:r>
          </a:p>
        </p:txBody>
      </p:sp>
      <p:sp>
        <p:nvSpPr>
          <p:cNvPr id="52227" name="Rectangle 3"/>
          <p:cNvSpPr>
            <a:spLocks noGrp="1" noChangeArrowheads="1"/>
          </p:cNvSpPr>
          <p:nvPr>
            <p:ph idx="1"/>
          </p:nvPr>
        </p:nvSpPr>
        <p:spPr>
          <a:xfrm>
            <a:off x="628650" y="1825625"/>
            <a:ext cx="7771071" cy="3618245"/>
          </a:xfrm>
        </p:spPr>
        <p:txBody>
          <a:bodyPr/>
          <a:lstStyle/>
          <a:p>
            <a:pPr eaLnBrk="1" hangingPunct="1"/>
            <a:r>
              <a:rPr lang="zh-CN" altLang="en-US" dirty="0" smtClean="0"/>
              <a:t>用</a:t>
            </a:r>
            <a:r>
              <a:rPr lang="en-US" altLang="zh-CN" dirty="0" smtClean="0"/>
              <a:t>Java </a:t>
            </a:r>
            <a:r>
              <a:rPr lang="zh-CN" altLang="en-US" dirty="0" smtClean="0"/>
              <a:t>的类定义语法，描述一个考试的安排，考试类包括以下内容：</a:t>
            </a:r>
          </a:p>
          <a:p>
            <a:pPr lvl="1" eaLnBrk="1" hangingPunct="1"/>
            <a:r>
              <a:rPr lang="zh-CN" altLang="en-US" dirty="0" smtClean="0"/>
              <a:t>考试科目</a:t>
            </a:r>
          </a:p>
          <a:p>
            <a:pPr lvl="1" eaLnBrk="1" hangingPunct="1"/>
            <a:r>
              <a:rPr lang="zh-CN" altLang="en-US" dirty="0" smtClean="0"/>
              <a:t>考试时间</a:t>
            </a:r>
          </a:p>
          <a:p>
            <a:pPr lvl="1" eaLnBrk="1" hangingPunct="1"/>
            <a:r>
              <a:rPr lang="zh-CN" altLang="en-US" dirty="0" smtClean="0"/>
              <a:t>考试教室</a:t>
            </a:r>
          </a:p>
          <a:p>
            <a:pPr lvl="1" eaLnBrk="1" hangingPunct="1"/>
            <a:r>
              <a:rPr lang="zh-CN" altLang="en-US" dirty="0" smtClean="0"/>
              <a:t>监考老师</a:t>
            </a:r>
          </a:p>
          <a:p>
            <a:pPr lvl="1" eaLnBrk="1" hangingPunct="1">
              <a:buFont typeface="Wingdings" panose="05000000000000000000" pitchFamily="2" charset="2"/>
              <a:buNone/>
            </a:pPr>
            <a:r>
              <a:rPr lang="en-US" altLang="zh-CN" dirty="0" smtClean="0">
                <a:latin typeface="Arial" panose="020B0604020202020204" pitchFamily="34" charset="0"/>
              </a:rPr>
              <a:t>……</a:t>
            </a:r>
            <a:endParaRPr lang="en-US" altLang="zh-CN" dirty="0" smtClean="0"/>
          </a:p>
          <a:p>
            <a:pPr eaLnBrk="1" hangingPunct="1"/>
            <a:r>
              <a:rPr lang="zh-CN" altLang="en-US" dirty="0" smtClean="0"/>
              <a:t>要注意，其各个属性，都可能是个类的对象</a:t>
            </a:r>
          </a:p>
        </p:txBody>
      </p:sp>
    </p:spTree>
    <p:extLst>
      <p:ext uri="{BB962C8B-B14F-4D97-AF65-F5344CB8AC3E}">
        <p14:creationId xmlns:p14="http://schemas.microsoft.com/office/powerpoint/2010/main" val="257702326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546" y="2898348"/>
            <a:ext cx="8906608" cy="994172"/>
          </a:xfrm>
        </p:spPr>
        <p:txBody>
          <a:bodyPr>
            <a:normAutofit/>
          </a:bodyPr>
          <a:lstStyle/>
          <a:p>
            <a:pPr algn="ctr"/>
            <a:r>
              <a:rPr lang="zh-CN" altLang="en-US" sz="4000" dirty="0" smtClean="0">
                <a:latin typeface="微软雅黑" panose="020B0503020204020204" pitchFamily="34" charset="-122"/>
                <a:ea typeface="微软雅黑" panose="020B0503020204020204" pitchFamily="34" charset="-122"/>
              </a:rPr>
              <a:t>数组</a:t>
            </a:r>
            <a:endParaRPr lang="zh-CN" altLang="en-US" sz="4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0002161"/>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zh-CN" altLang="en-US" smtClean="0">
                <a:solidFill>
                  <a:schemeClr val="tx1"/>
                </a:solidFill>
              </a:rPr>
              <a:t>数组的结构</a:t>
            </a:r>
          </a:p>
        </p:txBody>
      </p:sp>
      <p:sp>
        <p:nvSpPr>
          <p:cNvPr id="3584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0024FC35-BB75-480C-AE68-4D5EE80A42EF}" type="slidenum">
              <a:rPr lang="en-US" altLang="zh-CN"/>
              <a:pPr eaLnBrk="1" hangingPunct="1"/>
              <a:t>143</a:t>
            </a:fld>
            <a:endParaRPr lang="en-US" altLang="zh-CN"/>
          </a:p>
        </p:txBody>
      </p:sp>
      <p:pic>
        <p:nvPicPr>
          <p:cNvPr id="35843" name="Picture 4" descr="9arr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571750"/>
            <a:ext cx="6400800" cy="278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13"/>
          <p:cNvSpPr>
            <a:spLocks noChangeShapeType="1"/>
          </p:cNvSpPr>
          <p:nvPr/>
        </p:nvSpPr>
        <p:spPr bwMode="auto">
          <a:xfrm>
            <a:off x="609600" y="1465810"/>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314432132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zh-CN" altLang="en-US" smtClean="0"/>
              <a:t>数组</a:t>
            </a:r>
          </a:p>
        </p:txBody>
      </p:sp>
      <p:sp>
        <p:nvSpPr>
          <p:cNvPr id="36867" name="Rectangle 3"/>
          <p:cNvSpPr>
            <a:spLocks noGrp="1" noChangeArrowheads="1"/>
          </p:cNvSpPr>
          <p:nvPr>
            <p:ph idx="1"/>
          </p:nvPr>
        </p:nvSpPr>
        <p:spPr>
          <a:xfrm>
            <a:off x="628650" y="1825625"/>
            <a:ext cx="7886700" cy="3010144"/>
          </a:xfrm>
        </p:spPr>
        <p:txBody>
          <a:bodyPr/>
          <a:lstStyle/>
          <a:p>
            <a:pPr eaLnBrk="1" hangingPunct="1"/>
            <a:r>
              <a:rPr lang="zh-CN" altLang="en-US" dirty="0" smtClean="0"/>
              <a:t>数组中的元素都是同一种类型。</a:t>
            </a:r>
          </a:p>
          <a:p>
            <a:pPr eaLnBrk="1" hangingPunct="1"/>
            <a:r>
              <a:rPr lang="zh-CN" altLang="en-US" dirty="0" smtClean="0"/>
              <a:t>数组的长度在创建的时候确定，并且在创建后固定不变。</a:t>
            </a:r>
          </a:p>
          <a:p>
            <a:pPr eaLnBrk="1" hangingPunct="1"/>
            <a:r>
              <a:rPr lang="zh-CN" altLang="en-US" dirty="0" smtClean="0"/>
              <a:t>如果要建立存储不同类型数据的集合，或者要求集合的长度可以动态变化，可以使用</a:t>
            </a:r>
            <a:r>
              <a:rPr lang="en-US" altLang="zh-CN" dirty="0" smtClean="0"/>
              <a:t>Collection(</a:t>
            </a:r>
            <a:r>
              <a:rPr lang="zh-CN" altLang="en-US" dirty="0" smtClean="0"/>
              <a:t>集合）类。</a:t>
            </a:r>
          </a:p>
          <a:p>
            <a:pPr eaLnBrk="1" hangingPunct="1"/>
            <a:endParaRPr lang="zh-CN" altLang="en-US" dirty="0" smtClean="0"/>
          </a:p>
          <a:p>
            <a:pPr eaLnBrk="1" hangingPunct="1"/>
            <a:endParaRPr lang="en-US" altLang="zh-CN" dirty="0" smtClean="0"/>
          </a:p>
        </p:txBody>
      </p:sp>
      <p:sp>
        <p:nvSpPr>
          <p:cNvPr id="3686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43EAC989-2393-4D09-BE81-4EE45B1CF2A7}" type="slidenum">
              <a:rPr lang="en-US" altLang="zh-CN"/>
              <a:pPr eaLnBrk="1" hangingPunct="1"/>
              <a:t>144</a:t>
            </a:fld>
            <a:endParaRPr lang="en-US" altLang="zh-CN"/>
          </a:p>
        </p:txBody>
      </p:sp>
      <p:sp>
        <p:nvSpPr>
          <p:cNvPr id="5" name="Line 13"/>
          <p:cNvSpPr>
            <a:spLocks noChangeShapeType="1"/>
          </p:cNvSpPr>
          <p:nvPr/>
        </p:nvSpPr>
        <p:spPr bwMode="auto">
          <a:xfrm>
            <a:off x="609600" y="1465810"/>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238858908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zh-CN" altLang="en-US" smtClean="0"/>
              <a:t>数组声明</a:t>
            </a:r>
          </a:p>
        </p:txBody>
      </p:sp>
      <p:sp>
        <p:nvSpPr>
          <p:cNvPr id="37891" name="Rectangle 3"/>
          <p:cNvSpPr>
            <a:spLocks noGrp="1" noChangeArrowheads="1"/>
          </p:cNvSpPr>
          <p:nvPr>
            <p:ph idx="1"/>
          </p:nvPr>
        </p:nvSpPr>
        <p:spPr/>
        <p:txBody>
          <a:bodyPr/>
          <a:lstStyle/>
          <a:p>
            <a:pPr eaLnBrk="1" hangingPunct="1">
              <a:lnSpc>
                <a:spcPct val="90000"/>
              </a:lnSpc>
            </a:pPr>
            <a:r>
              <a:rPr kumimoji="1" lang="zh-CN" altLang="en-US" dirty="0" smtClean="0"/>
              <a:t>可以声明基本类型和类类型的数组</a:t>
            </a:r>
            <a:r>
              <a:rPr kumimoji="1" lang="zh-CN" altLang="en-US" dirty="0" smtClean="0">
                <a:sym typeface="Wingdings" panose="05000000000000000000" pitchFamily="2" charset="2"/>
              </a:rPr>
              <a:t>声明包含两部分：数组类型与数组名称。</a:t>
            </a:r>
          </a:p>
          <a:p>
            <a:pPr lvl="1" eaLnBrk="1" hangingPunct="1">
              <a:lnSpc>
                <a:spcPct val="90000"/>
              </a:lnSpc>
              <a:buFont typeface="Wingdings" panose="05000000000000000000" pitchFamily="2" charset="2"/>
              <a:buNone/>
            </a:pPr>
            <a:r>
              <a:rPr kumimoji="1" lang="zh-CN" altLang="en-US" dirty="0" smtClean="0"/>
              <a:t>格式：</a:t>
            </a:r>
          </a:p>
          <a:p>
            <a:pPr lvl="1" eaLnBrk="1" hangingPunct="1">
              <a:lnSpc>
                <a:spcPct val="90000"/>
              </a:lnSpc>
              <a:buFont typeface="Wingdings" panose="05000000000000000000" pitchFamily="2" charset="2"/>
              <a:buNone/>
            </a:pPr>
            <a:r>
              <a:rPr kumimoji="1" lang="zh-CN" altLang="en-US" dirty="0" smtClean="0"/>
              <a:t>    </a:t>
            </a:r>
            <a:r>
              <a:rPr kumimoji="1" lang="en-US" altLang="zh-CN" dirty="0" smtClean="0"/>
              <a:t>C,C++  </a:t>
            </a:r>
            <a:r>
              <a:rPr kumimoji="1" lang="zh-CN" altLang="zh-CN" dirty="0" smtClean="0"/>
              <a:t>标准形式：</a:t>
            </a:r>
          </a:p>
          <a:p>
            <a:pPr lvl="1" eaLnBrk="1" hangingPunct="1">
              <a:lnSpc>
                <a:spcPct val="90000"/>
              </a:lnSpc>
              <a:buFont typeface="Wingdings" panose="05000000000000000000" pitchFamily="2" charset="2"/>
              <a:buNone/>
            </a:pPr>
            <a:r>
              <a:rPr kumimoji="1" lang="zh-CN" altLang="en-US" dirty="0" smtClean="0"/>
              <a:t>	</a:t>
            </a:r>
            <a:r>
              <a:rPr kumimoji="1" lang="en-US" altLang="zh-CN" dirty="0" smtClean="0"/>
              <a:t>char   s[] ;   </a:t>
            </a:r>
          </a:p>
          <a:p>
            <a:pPr lvl="1" eaLnBrk="1" hangingPunct="1">
              <a:lnSpc>
                <a:spcPct val="90000"/>
              </a:lnSpc>
              <a:buFont typeface="Wingdings" panose="05000000000000000000" pitchFamily="2" charset="2"/>
              <a:buNone/>
            </a:pPr>
            <a:r>
              <a:rPr kumimoji="1" lang="en-US" altLang="zh-CN" dirty="0" smtClean="0"/>
              <a:t>	Point p[] ;  </a:t>
            </a:r>
          </a:p>
          <a:p>
            <a:pPr lvl="1" eaLnBrk="1" hangingPunct="1">
              <a:lnSpc>
                <a:spcPct val="90000"/>
              </a:lnSpc>
              <a:buFont typeface="Wingdings" panose="05000000000000000000" pitchFamily="2" charset="2"/>
              <a:buNone/>
            </a:pPr>
            <a:endParaRPr kumimoji="1" lang="en-US" altLang="zh-CN" dirty="0" smtClean="0"/>
          </a:p>
          <a:p>
            <a:pPr lvl="1" eaLnBrk="1" hangingPunct="1">
              <a:lnSpc>
                <a:spcPct val="90000"/>
              </a:lnSpc>
              <a:buFont typeface="Wingdings" panose="05000000000000000000" pitchFamily="2" charset="2"/>
              <a:buNone/>
            </a:pPr>
            <a:r>
              <a:rPr kumimoji="1" lang="en-US" altLang="zh-CN" dirty="0" smtClean="0"/>
              <a:t>	char [] s ;</a:t>
            </a:r>
          </a:p>
          <a:p>
            <a:pPr lvl="1" eaLnBrk="1" hangingPunct="1">
              <a:lnSpc>
                <a:spcPct val="90000"/>
              </a:lnSpc>
              <a:buFont typeface="Wingdings" panose="05000000000000000000" pitchFamily="2" charset="2"/>
              <a:buNone/>
            </a:pPr>
            <a:r>
              <a:rPr kumimoji="1" lang="en-US" altLang="zh-CN" dirty="0" smtClean="0"/>
              <a:t> 	Point[] p ;</a:t>
            </a:r>
          </a:p>
          <a:p>
            <a:pPr eaLnBrk="1" hangingPunct="1">
              <a:lnSpc>
                <a:spcPct val="90000"/>
              </a:lnSpc>
            </a:pPr>
            <a:endParaRPr kumimoji="1" lang="en-US" altLang="zh-CN" dirty="0" smtClean="0"/>
          </a:p>
          <a:p>
            <a:pPr eaLnBrk="1" hangingPunct="1">
              <a:lnSpc>
                <a:spcPct val="90000"/>
              </a:lnSpc>
            </a:pPr>
            <a:endParaRPr lang="en-US" altLang="zh-CN" dirty="0" smtClean="0"/>
          </a:p>
        </p:txBody>
      </p:sp>
      <p:sp>
        <p:nvSpPr>
          <p:cNvPr id="3789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82B5B3F4-6B1F-4A63-8E88-786D7EF0A373}" type="slidenum">
              <a:rPr lang="en-US" altLang="zh-CN"/>
              <a:pPr eaLnBrk="1" hangingPunct="1"/>
              <a:t>145</a:t>
            </a:fld>
            <a:endParaRPr lang="en-US" altLang="zh-CN"/>
          </a:p>
        </p:txBody>
      </p:sp>
      <p:sp>
        <p:nvSpPr>
          <p:cNvPr id="5" name="Line 13"/>
          <p:cNvSpPr>
            <a:spLocks noChangeShapeType="1"/>
          </p:cNvSpPr>
          <p:nvPr/>
        </p:nvSpPr>
        <p:spPr bwMode="auto">
          <a:xfrm>
            <a:off x="609600" y="1465810"/>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277842152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zh-CN" altLang="en-US" smtClean="0">
                <a:solidFill>
                  <a:schemeClr val="tx1"/>
                </a:solidFill>
              </a:rPr>
              <a:t>数组的声明</a:t>
            </a:r>
          </a:p>
        </p:txBody>
      </p:sp>
      <p:sp>
        <p:nvSpPr>
          <p:cNvPr id="38915" name="Rectangle 3"/>
          <p:cNvSpPr>
            <a:spLocks noGrp="1" noChangeArrowheads="1"/>
          </p:cNvSpPr>
          <p:nvPr>
            <p:ph idx="1"/>
          </p:nvPr>
        </p:nvSpPr>
        <p:spPr/>
        <p:txBody>
          <a:bodyPr/>
          <a:lstStyle/>
          <a:p>
            <a:pPr eaLnBrk="1" hangingPunct="1">
              <a:spcBef>
                <a:spcPct val="0"/>
              </a:spcBef>
              <a:buClrTx/>
              <a:buFont typeface="Wingdings" panose="05000000000000000000" pitchFamily="2" charset="2"/>
              <a:buChar char="p"/>
            </a:pPr>
            <a:r>
              <a:rPr lang="zh-CN" altLang="en-US" smtClean="0">
                <a:latin typeface="宋体" panose="02010600030101010101" pitchFamily="2" charset="-122"/>
              </a:rPr>
              <a:t>在</a:t>
            </a:r>
            <a:r>
              <a:rPr lang="en-US" altLang="zh-CN" smtClean="0">
                <a:latin typeface="宋体" panose="02010600030101010101" pitchFamily="2" charset="-122"/>
              </a:rPr>
              <a:t>Java</a:t>
            </a:r>
            <a:r>
              <a:rPr lang="zh-CN" altLang="zh-CN" smtClean="0">
                <a:latin typeface="宋体" panose="02010600030101010101" pitchFamily="2" charset="-122"/>
              </a:rPr>
              <a:t>中数组作为类来处理，所以数组声明并不创建实例对象，而是创建一个可用来引用该数组的引用。</a:t>
            </a:r>
            <a:endParaRPr lang="zh-CN" altLang="en-US" smtClean="0">
              <a:latin typeface="宋体" panose="02010600030101010101" pitchFamily="2" charset="-122"/>
            </a:endParaRPr>
          </a:p>
          <a:p>
            <a:pPr eaLnBrk="1" hangingPunct="1"/>
            <a:endParaRPr lang="en-US" altLang="zh-CN" smtClean="0">
              <a:latin typeface="宋体" panose="02010600030101010101" pitchFamily="2" charset="-122"/>
            </a:endParaRPr>
          </a:p>
        </p:txBody>
      </p:sp>
      <p:sp>
        <p:nvSpPr>
          <p:cNvPr id="3891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6CADA115-6CA0-49E4-B708-CBA3975180F9}" type="slidenum">
              <a:rPr lang="en-US" altLang="zh-CN"/>
              <a:pPr eaLnBrk="1" hangingPunct="1"/>
              <a:t>146</a:t>
            </a:fld>
            <a:endParaRPr lang="en-US" altLang="zh-CN"/>
          </a:p>
        </p:txBody>
      </p:sp>
      <p:sp>
        <p:nvSpPr>
          <p:cNvPr id="5" name="Line 13"/>
          <p:cNvSpPr>
            <a:spLocks noChangeShapeType="1"/>
          </p:cNvSpPr>
          <p:nvPr/>
        </p:nvSpPr>
        <p:spPr bwMode="auto">
          <a:xfrm>
            <a:off x="609600" y="1465810"/>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34869300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kumimoji="1" lang="zh-CN" altLang="en-US" dirty="0" smtClean="0">
                <a:solidFill>
                  <a:schemeClr val="tx1"/>
                </a:solidFill>
              </a:rPr>
              <a:t>数组的创建与初始化</a:t>
            </a:r>
          </a:p>
        </p:txBody>
      </p:sp>
      <p:sp>
        <p:nvSpPr>
          <p:cNvPr id="39939" name="Rectangle 3"/>
          <p:cNvSpPr>
            <a:spLocks noGrp="1" noChangeArrowheads="1"/>
          </p:cNvSpPr>
          <p:nvPr>
            <p:ph idx="1"/>
          </p:nvPr>
        </p:nvSpPr>
        <p:spPr/>
        <p:txBody>
          <a:bodyPr/>
          <a:lstStyle/>
          <a:p>
            <a:pPr eaLnBrk="1" hangingPunct="1">
              <a:lnSpc>
                <a:spcPct val="90000"/>
              </a:lnSpc>
            </a:pPr>
            <a:r>
              <a:rPr kumimoji="1" lang="zh-CN" altLang="en-US" sz="1950" dirty="0"/>
              <a:t>可以象其它对象一样，使用</a:t>
            </a:r>
            <a:r>
              <a:rPr kumimoji="1" lang="en-US" altLang="zh-CN" sz="1950" dirty="0"/>
              <a:t>new</a:t>
            </a:r>
            <a:r>
              <a:rPr kumimoji="1" lang="zh-CN" altLang="zh-CN" sz="1950" dirty="0"/>
              <a:t>来创建，格式：</a:t>
            </a:r>
            <a:endParaRPr kumimoji="1" lang="zh-CN" altLang="en-US" sz="1950" dirty="0"/>
          </a:p>
          <a:p>
            <a:pPr eaLnBrk="1" hangingPunct="1">
              <a:lnSpc>
                <a:spcPct val="90000"/>
              </a:lnSpc>
              <a:buFont typeface="Wingdings" panose="05000000000000000000" pitchFamily="2" charset="2"/>
              <a:buNone/>
            </a:pPr>
            <a:r>
              <a:rPr kumimoji="1" lang="zh-CN" altLang="en-US" sz="1950" dirty="0"/>
              <a:t>	</a:t>
            </a:r>
          </a:p>
          <a:p>
            <a:pPr eaLnBrk="1" hangingPunct="1">
              <a:lnSpc>
                <a:spcPct val="90000"/>
              </a:lnSpc>
              <a:buFont typeface="Wingdings" panose="05000000000000000000" pitchFamily="2" charset="2"/>
              <a:buNone/>
            </a:pPr>
            <a:r>
              <a:rPr kumimoji="1" lang="zh-CN" altLang="en-US" sz="1950" dirty="0"/>
              <a:t>	</a:t>
            </a:r>
            <a:r>
              <a:rPr kumimoji="1" lang="en-US" altLang="zh-CN" sz="1950" dirty="0"/>
              <a:t>new </a:t>
            </a:r>
            <a:r>
              <a:rPr kumimoji="1" lang="en-US" altLang="zh-CN" sz="1950" i="1" dirty="0" err="1"/>
              <a:t>elementType</a:t>
            </a:r>
            <a:r>
              <a:rPr kumimoji="1" lang="en-US" altLang="zh-CN" sz="1950" dirty="0"/>
              <a:t>[</a:t>
            </a:r>
            <a:r>
              <a:rPr kumimoji="1" lang="en-US" altLang="zh-CN" sz="1950" i="1" dirty="0" err="1"/>
              <a:t>arraySize</a:t>
            </a:r>
            <a:r>
              <a:rPr kumimoji="1" lang="en-US" altLang="zh-CN" sz="1950" dirty="0"/>
              <a:t>] </a:t>
            </a:r>
          </a:p>
          <a:p>
            <a:pPr eaLnBrk="1" hangingPunct="1">
              <a:lnSpc>
                <a:spcPct val="90000"/>
              </a:lnSpc>
              <a:buFont typeface="Wingdings" panose="05000000000000000000" pitchFamily="2" charset="2"/>
              <a:buNone/>
            </a:pPr>
            <a:endParaRPr kumimoji="1" lang="en-US" altLang="zh-CN" sz="1950" dirty="0"/>
          </a:p>
          <a:p>
            <a:pPr eaLnBrk="1" hangingPunct="1">
              <a:lnSpc>
                <a:spcPct val="90000"/>
              </a:lnSpc>
              <a:buFont typeface="Wingdings" panose="05000000000000000000" pitchFamily="2" charset="2"/>
              <a:buNone/>
            </a:pPr>
            <a:endParaRPr kumimoji="1" lang="en-US" altLang="zh-CN" sz="1950" dirty="0"/>
          </a:p>
          <a:p>
            <a:pPr lvl="1" eaLnBrk="1" hangingPunct="1">
              <a:lnSpc>
                <a:spcPct val="90000"/>
              </a:lnSpc>
              <a:buFont typeface="Wingdings" panose="05000000000000000000" pitchFamily="2" charset="2"/>
              <a:buNone/>
            </a:pPr>
            <a:r>
              <a:rPr kumimoji="1" lang="zh-CN" altLang="zh-CN" sz="1650" dirty="0"/>
              <a:t>例：   </a:t>
            </a:r>
            <a:endParaRPr kumimoji="1" lang="zh-CN" altLang="en-US" sz="1650" dirty="0"/>
          </a:p>
          <a:p>
            <a:pPr lvl="1" eaLnBrk="1" hangingPunct="1">
              <a:lnSpc>
                <a:spcPct val="90000"/>
              </a:lnSpc>
              <a:buFont typeface="Wingdings" panose="05000000000000000000" pitchFamily="2" charset="2"/>
              <a:buNone/>
            </a:pPr>
            <a:r>
              <a:rPr kumimoji="1" lang="zh-CN" altLang="en-US" sz="1650" dirty="0"/>
              <a:t>   </a:t>
            </a:r>
            <a:r>
              <a:rPr kumimoji="1" lang="en-US" altLang="zh-CN" sz="1650" dirty="0"/>
              <a:t>char [] s ;</a:t>
            </a:r>
          </a:p>
          <a:p>
            <a:pPr lvl="1" eaLnBrk="1" hangingPunct="1">
              <a:lnSpc>
                <a:spcPct val="90000"/>
              </a:lnSpc>
              <a:buFont typeface="Wingdings" panose="05000000000000000000" pitchFamily="2" charset="2"/>
              <a:buNone/>
            </a:pPr>
            <a:r>
              <a:rPr kumimoji="1" lang="en-US" altLang="zh-CN" sz="1650" dirty="0"/>
              <a:t>   s = new char[20]; 	//</a:t>
            </a:r>
            <a:r>
              <a:rPr kumimoji="1" lang="zh-CN" altLang="en-US" sz="1650" dirty="0"/>
              <a:t>创建有</a:t>
            </a:r>
            <a:r>
              <a:rPr kumimoji="1" lang="en-US" altLang="zh-CN" sz="1650" dirty="0"/>
              <a:t>20</a:t>
            </a:r>
            <a:r>
              <a:rPr kumimoji="1" lang="zh-CN" altLang="en-US" sz="1650" dirty="0"/>
              <a:t>个字符的数组</a:t>
            </a:r>
          </a:p>
          <a:p>
            <a:pPr lvl="1" eaLnBrk="1" hangingPunct="1">
              <a:lnSpc>
                <a:spcPct val="90000"/>
              </a:lnSpc>
              <a:buFont typeface="Wingdings" panose="05000000000000000000" pitchFamily="2" charset="2"/>
              <a:buNone/>
            </a:pPr>
            <a:r>
              <a:rPr kumimoji="1" lang="zh-CN" altLang="en-US" sz="1650" dirty="0"/>
              <a:t>    </a:t>
            </a:r>
            <a:endParaRPr kumimoji="1" lang="zh-CN" altLang="zh-CN" sz="1650" dirty="0"/>
          </a:p>
          <a:p>
            <a:pPr eaLnBrk="1" hangingPunct="1">
              <a:lnSpc>
                <a:spcPct val="90000"/>
              </a:lnSpc>
              <a:buFont typeface="Wingdings" panose="05000000000000000000" pitchFamily="2" charset="2"/>
              <a:buNone/>
            </a:pPr>
            <a:r>
              <a:rPr kumimoji="1" lang="zh-CN" altLang="zh-CN" sz="1950" dirty="0"/>
              <a:t>    </a:t>
            </a:r>
            <a:endParaRPr kumimoji="1" lang="zh-CN" altLang="en-US" sz="1950" dirty="0"/>
          </a:p>
          <a:p>
            <a:pPr eaLnBrk="1" hangingPunct="1">
              <a:lnSpc>
                <a:spcPct val="90000"/>
              </a:lnSpc>
              <a:buFont typeface="Wingdings" panose="05000000000000000000" pitchFamily="2" charset="2"/>
              <a:buNone/>
            </a:pPr>
            <a:endParaRPr lang="en-US" altLang="zh-CN" sz="1950" dirty="0"/>
          </a:p>
        </p:txBody>
      </p:sp>
      <p:sp>
        <p:nvSpPr>
          <p:cNvPr id="3994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15A5B7FC-00CE-4B79-9A35-5260988DC276}" type="slidenum">
              <a:rPr lang="en-US" altLang="zh-CN"/>
              <a:pPr eaLnBrk="1" hangingPunct="1"/>
              <a:t>147</a:t>
            </a:fld>
            <a:endParaRPr lang="en-US" altLang="zh-CN"/>
          </a:p>
        </p:txBody>
      </p:sp>
      <p:sp>
        <p:nvSpPr>
          <p:cNvPr id="5" name="Line 13"/>
          <p:cNvSpPr>
            <a:spLocks noChangeShapeType="1"/>
          </p:cNvSpPr>
          <p:nvPr/>
        </p:nvSpPr>
        <p:spPr bwMode="auto">
          <a:xfrm>
            <a:off x="609600" y="1465810"/>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227383261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kumimoji="1" lang="zh-CN" altLang="en-US" smtClean="0">
                <a:solidFill>
                  <a:schemeClr val="tx1"/>
                </a:solidFill>
              </a:rPr>
              <a:t>数组的初始化</a:t>
            </a:r>
          </a:p>
        </p:txBody>
      </p:sp>
      <p:sp>
        <p:nvSpPr>
          <p:cNvPr id="40963" name="Rectangle 3"/>
          <p:cNvSpPr>
            <a:spLocks noGrp="1" noChangeArrowheads="1"/>
          </p:cNvSpPr>
          <p:nvPr>
            <p:ph idx="1"/>
          </p:nvPr>
        </p:nvSpPr>
        <p:spPr/>
        <p:txBody>
          <a:bodyPr/>
          <a:lstStyle/>
          <a:p>
            <a:pPr eaLnBrk="1" hangingPunct="1">
              <a:lnSpc>
                <a:spcPct val="90000"/>
              </a:lnSpc>
              <a:buFont typeface="Wingdings" panose="05000000000000000000" pitchFamily="2" charset="2"/>
              <a:buNone/>
            </a:pPr>
            <a:r>
              <a:rPr kumimoji="1" lang="zh-CN" altLang="en-US" smtClean="0"/>
              <a:t>数组元素是被初始化的。</a:t>
            </a:r>
          </a:p>
          <a:p>
            <a:pPr eaLnBrk="1" hangingPunct="1">
              <a:lnSpc>
                <a:spcPct val="90000"/>
              </a:lnSpc>
              <a:buFont typeface="Wingdings" panose="05000000000000000000" pitchFamily="2" charset="2"/>
              <a:buNone/>
            </a:pPr>
            <a:r>
              <a:rPr kumimoji="1" lang="zh-CN" altLang="en-US" smtClean="0"/>
              <a:t>	字符串 </a:t>
            </a:r>
            <a:r>
              <a:rPr kumimoji="1" lang="en-US" altLang="zh-CN" smtClean="0"/>
              <a:t>-- \u0000, null</a:t>
            </a:r>
          </a:p>
          <a:p>
            <a:pPr eaLnBrk="1" hangingPunct="1">
              <a:lnSpc>
                <a:spcPct val="90000"/>
              </a:lnSpc>
              <a:buFont typeface="Wingdings" panose="05000000000000000000" pitchFamily="2" charset="2"/>
              <a:buNone/>
            </a:pPr>
            <a:r>
              <a:rPr kumimoji="1" lang="en-US" altLang="zh-CN" smtClean="0"/>
              <a:t>	</a:t>
            </a:r>
            <a:r>
              <a:rPr kumimoji="1" lang="zh-CN" altLang="zh-CN" smtClean="0"/>
              <a:t>对象数组 -- </a:t>
            </a:r>
            <a:r>
              <a:rPr kumimoji="1" lang="en-US" altLang="zh-CN" smtClean="0"/>
              <a:t>null</a:t>
            </a:r>
          </a:p>
          <a:p>
            <a:pPr eaLnBrk="1" hangingPunct="1">
              <a:lnSpc>
                <a:spcPct val="90000"/>
              </a:lnSpc>
              <a:buFont typeface="Wingdings" panose="05000000000000000000" pitchFamily="2" charset="2"/>
              <a:buNone/>
            </a:pPr>
            <a:endParaRPr kumimoji="1" lang="en-US" altLang="zh-CN" smtClean="0">
              <a:sym typeface="Wingdings" panose="05000000000000000000" pitchFamily="2" charset="2"/>
            </a:endParaRPr>
          </a:p>
          <a:p>
            <a:pPr eaLnBrk="1" hangingPunct="1">
              <a:lnSpc>
                <a:spcPct val="90000"/>
              </a:lnSpc>
              <a:buFont typeface="Wingdings" panose="05000000000000000000" pitchFamily="2" charset="2"/>
              <a:buNone/>
            </a:pPr>
            <a:r>
              <a:rPr kumimoji="1" lang="zh-CN" altLang="zh-CN" smtClean="0"/>
              <a:t>用初始值创建数组</a:t>
            </a:r>
          </a:p>
          <a:p>
            <a:pPr lvl="1" eaLnBrk="1" hangingPunct="1">
              <a:lnSpc>
                <a:spcPct val="90000"/>
              </a:lnSpc>
              <a:buFont typeface="Wingdings" panose="05000000000000000000" pitchFamily="2" charset="2"/>
              <a:buNone/>
            </a:pPr>
            <a:r>
              <a:rPr kumimoji="1" lang="en-US" altLang="zh-CN" smtClean="0"/>
              <a:t>String names[ ] = { </a:t>
            </a:r>
            <a:r>
              <a:rPr kumimoji="1" lang="en-US" altLang="zh-CN" smtClean="0">
                <a:latin typeface="Arial" panose="020B0604020202020204" pitchFamily="34" charset="0"/>
              </a:rPr>
              <a:t>“</a:t>
            </a:r>
            <a:r>
              <a:rPr kumimoji="1" lang="en-US" altLang="zh-CN" smtClean="0"/>
              <a:t>Jack</a:t>
            </a:r>
            <a:r>
              <a:rPr kumimoji="1" lang="en-US" altLang="zh-CN" smtClean="0">
                <a:latin typeface="Arial" panose="020B0604020202020204" pitchFamily="34" charset="0"/>
              </a:rPr>
              <a:t>”</a:t>
            </a:r>
            <a:r>
              <a:rPr kumimoji="1" lang="en-US" altLang="zh-CN" smtClean="0"/>
              <a:t>, </a:t>
            </a:r>
            <a:r>
              <a:rPr kumimoji="1" lang="en-US" altLang="zh-CN" smtClean="0">
                <a:latin typeface="Arial" panose="020B0604020202020204" pitchFamily="34" charset="0"/>
              </a:rPr>
              <a:t>“</a:t>
            </a:r>
            <a:r>
              <a:rPr kumimoji="1" lang="en-US" altLang="zh-CN" smtClean="0"/>
              <a:t>Wang</a:t>
            </a:r>
            <a:r>
              <a:rPr kumimoji="1" lang="en-US" altLang="zh-CN" smtClean="0">
                <a:latin typeface="Arial" panose="020B0604020202020204" pitchFamily="34" charset="0"/>
              </a:rPr>
              <a:t>”</a:t>
            </a:r>
            <a:r>
              <a:rPr kumimoji="1" lang="en-US" altLang="zh-CN" smtClean="0"/>
              <a:t>, </a:t>
            </a:r>
            <a:r>
              <a:rPr kumimoji="1" lang="en-US" altLang="zh-CN" smtClean="0">
                <a:latin typeface="Arial" panose="020B0604020202020204" pitchFamily="34" charset="0"/>
              </a:rPr>
              <a:t>“</a:t>
            </a:r>
            <a:r>
              <a:rPr kumimoji="1" lang="en-US" altLang="zh-CN" smtClean="0"/>
              <a:t>Lee</a:t>
            </a:r>
            <a:r>
              <a:rPr kumimoji="1" lang="en-US" altLang="zh-CN" smtClean="0">
                <a:latin typeface="Arial" panose="020B0604020202020204" pitchFamily="34" charset="0"/>
              </a:rPr>
              <a:t>”</a:t>
            </a:r>
            <a:r>
              <a:rPr kumimoji="1" lang="en-US" altLang="zh-CN" smtClean="0"/>
              <a:t>};</a:t>
            </a:r>
          </a:p>
          <a:p>
            <a:pPr lvl="1" eaLnBrk="1" hangingPunct="1">
              <a:lnSpc>
                <a:spcPct val="90000"/>
              </a:lnSpc>
              <a:buFont typeface="Wingdings" panose="05000000000000000000" pitchFamily="2" charset="2"/>
              <a:buNone/>
            </a:pPr>
            <a:r>
              <a:rPr kumimoji="1" lang="en-US" altLang="zh-CN" smtClean="0"/>
              <a:t>int  a[ ] = {1, 2, 3};</a:t>
            </a:r>
          </a:p>
          <a:p>
            <a:pPr lvl="1" eaLnBrk="1" hangingPunct="1">
              <a:lnSpc>
                <a:spcPct val="90000"/>
              </a:lnSpc>
              <a:buFont typeface="Wingdings" panose="05000000000000000000" pitchFamily="2" charset="2"/>
              <a:buNone/>
            </a:pPr>
            <a:r>
              <a:rPr kumimoji="1" lang="en-US" altLang="zh-CN" smtClean="0"/>
              <a:t>Date d[] = { new Date( ), new Date( ), new Date( )}</a:t>
            </a:r>
          </a:p>
          <a:p>
            <a:pPr eaLnBrk="1" hangingPunct="1">
              <a:lnSpc>
                <a:spcPct val="90000"/>
              </a:lnSpc>
            </a:pPr>
            <a:endParaRPr lang="en-US" altLang="zh-CN" smtClean="0"/>
          </a:p>
        </p:txBody>
      </p:sp>
      <p:sp>
        <p:nvSpPr>
          <p:cNvPr id="4096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CB8DFAF1-52BA-4AF5-BA3C-A3F6967F2299}" type="slidenum">
              <a:rPr lang="en-US" altLang="zh-CN"/>
              <a:pPr eaLnBrk="1" hangingPunct="1"/>
              <a:t>148</a:t>
            </a:fld>
            <a:endParaRPr lang="en-US" altLang="zh-CN"/>
          </a:p>
        </p:txBody>
      </p:sp>
      <p:sp>
        <p:nvSpPr>
          <p:cNvPr id="5" name="Line 13"/>
          <p:cNvSpPr>
            <a:spLocks noChangeShapeType="1"/>
          </p:cNvSpPr>
          <p:nvPr/>
        </p:nvSpPr>
        <p:spPr bwMode="auto">
          <a:xfrm>
            <a:off x="609600" y="1465810"/>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2221187411"/>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zh-CN" altLang="en-US" smtClean="0"/>
              <a:t>对象数组</a:t>
            </a:r>
          </a:p>
        </p:txBody>
      </p:sp>
      <p:sp>
        <p:nvSpPr>
          <p:cNvPr id="41987" name="Rectangle 3"/>
          <p:cNvSpPr>
            <a:spLocks noGrp="1" noChangeArrowheads="1"/>
          </p:cNvSpPr>
          <p:nvPr>
            <p:ph idx="1"/>
          </p:nvPr>
        </p:nvSpPr>
        <p:spPr/>
        <p:txBody>
          <a:bodyPr/>
          <a:lstStyle/>
          <a:p>
            <a:pPr eaLnBrk="1" hangingPunct="1">
              <a:spcBef>
                <a:spcPct val="0"/>
              </a:spcBef>
              <a:buClrTx/>
              <a:buFontTx/>
              <a:buNone/>
            </a:pPr>
            <a:r>
              <a:rPr lang="zh-CN" altLang="en-US">
                <a:latin typeface="Times New Roman" panose="02020603050405020304" pitchFamily="18" charset="0"/>
              </a:rPr>
              <a:t>除了基本类型以外，还可以创建对象类型的数组。</a:t>
            </a:r>
          </a:p>
          <a:p>
            <a:pPr eaLnBrk="1" hangingPunct="1">
              <a:spcBef>
                <a:spcPct val="0"/>
              </a:spcBef>
              <a:buClrTx/>
              <a:buFontTx/>
              <a:buNone/>
            </a:pPr>
            <a:r>
              <a:rPr lang="zh-CN" altLang="en-US">
                <a:latin typeface="Times New Roman" panose="02020603050405020304" pitchFamily="18" charset="0"/>
              </a:rPr>
              <a:t>	</a:t>
            </a:r>
            <a:r>
              <a:rPr lang="en-US" altLang="zh-CN">
                <a:latin typeface="Times New Roman" panose="02020603050405020304" pitchFamily="18" charset="0"/>
              </a:rPr>
              <a:t>Point[] p ; 	</a:t>
            </a:r>
          </a:p>
          <a:p>
            <a:pPr eaLnBrk="1" hangingPunct="1">
              <a:spcBef>
                <a:spcPct val="0"/>
              </a:spcBef>
              <a:buClrTx/>
              <a:buFontTx/>
              <a:buNone/>
            </a:pPr>
            <a:r>
              <a:rPr lang="en-US" altLang="zh-CN">
                <a:latin typeface="Times New Roman" panose="02020603050405020304" pitchFamily="18" charset="0"/>
              </a:rPr>
              <a:t>	p = new Point[100]; </a:t>
            </a:r>
          </a:p>
          <a:p>
            <a:pPr eaLnBrk="1" hangingPunct="1">
              <a:buFont typeface="Wingdings" panose="05000000000000000000" pitchFamily="2" charset="2"/>
              <a:buNone/>
            </a:pPr>
            <a:r>
              <a:rPr lang="en-US" altLang="zh-CN">
                <a:latin typeface="Times New Roman" panose="02020603050405020304" pitchFamily="18" charset="0"/>
              </a:rPr>
              <a:t>//</a:t>
            </a:r>
            <a:r>
              <a:rPr lang="zh-CN" altLang="zh-CN">
                <a:latin typeface="Times New Roman" panose="02020603050405020304" pitchFamily="18" charset="0"/>
              </a:rPr>
              <a:t>创建100个引用</a:t>
            </a:r>
          </a:p>
          <a:p>
            <a:pPr eaLnBrk="1" hangingPunct="1">
              <a:buFont typeface="Wingdings" panose="05000000000000000000" pitchFamily="2" charset="2"/>
              <a:buNone/>
            </a:pPr>
            <a:r>
              <a:rPr lang="zh-CN" altLang="zh-CN">
                <a:latin typeface="Times New Roman" panose="02020603050405020304" pitchFamily="18" charset="0"/>
              </a:rPr>
              <a:t>创建100个</a:t>
            </a:r>
            <a:r>
              <a:rPr lang="en-US" altLang="zh-CN">
                <a:latin typeface="Times New Roman" panose="02020603050405020304" pitchFamily="18" charset="0"/>
              </a:rPr>
              <a:t>Point</a:t>
            </a:r>
            <a:r>
              <a:rPr lang="zh-CN" altLang="zh-CN">
                <a:latin typeface="Times New Roman" panose="02020603050405020304" pitchFamily="18" charset="0"/>
              </a:rPr>
              <a:t>对象：</a:t>
            </a:r>
          </a:p>
          <a:p>
            <a:pPr eaLnBrk="1" hangingPunct="1">
              <a:spcBef>
                <a:spcPct val="0"/>
              </a:spcBef>
              <a:buClrTx/>
              <a:buFontTx/>
              <a:buNone/>
            </a:pPr>
            <a:r>
              <a:rPr lang="zh-CN" altLang="zh-CN">
                <a:latin typeface="Times New Roman" panose="02020603050405020304" pitchFamily="18" charset="0"/>
              </a:rPr>
              <a:t>	</a:t>
            </a:r>
            <a:r>
              <a:rPr lang="en-US" altLang="zh-CN">
                <a:latin typeface="Times New Roman" panose="02020603050405020304" pitchFamily="18" charset="0"/>
              </a:rPr>
              <a:t>p[0] = new Point( );</a:t>
            </a:r>
          </a:p>
          <a:p>
            <a:pPr eaLnBrk="1" hangingPunct="1">
              <a:spcBef>
                <a:spcPct val="0"/>
              </a:spcBef>
              <a:buClrTx/>
              <a:buFontTx/>
              <a:buNone/>
            </a:pPr>
            <a:r>
              <a:rPr lang="en-US" altLang="zh-CN">
                <a:latin typeface="Times New Roman" panose="02020603050405020304" pitchFamily="18" charset="0"/>
              </a:rPr>
              <a:t>	p[1] = new Point( );</a:t>
            </a:r>
          </a:p>
          <a:p>
            <a:pPr eaLnBrk="1" hangingPunct="1">
              <a:spcBef>
                <a:spcPct val="0"/>
              </a:spcBef>
              <a:buClrTx/>
              <a:buFontTx/>
              <a:buNone/>
            </a:pPr>
            <a:r>
              <a:rPr lang="en-US" altLang="zh-CN">
                <a:latin typeface="Times New Roman" panose="02020603050405020304" pitchFamily="18" charset="0"/>
              </a:rPr>
              <a:t>	…</a:t>
            </a:r>
          </a:p>
          <a:p>
            <a:pPr eaLnBrk="1" hangingPunct="1"/>
            <a:endParaRPr lang="en-US" altLang="zh-CN"/>
          </a:p>
          <a:p>
            <a:pPr eaLnBrk="1" hangingPunct="1"/>
            <a:endParaRPr lang="en-US" altLang="zh-CN"/>
          </a:p>
        </p:txBody>
      </p:sp>
      <p:sp>
        <p:nvSpPr>
          <p:cNvPr id="4198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01BDD05A-8060-41EF-9E20-AF390416C00C}" type="slidenum">
              <a:rPr lang="en-US" altLang="zh-CN"/>
              <a:pPr eaLnBrk="1" hangingPunct="1"/>
              <a:t>149</a:t>
            </a:fld>
            <a:endParaRPr lang="en-US" altLang="zh-CN"/>
          </a:p>
        </p:txBody>
      </p:sp>
      <p:sp>
        <p:nvSpPr>
          <p:cNvPr id="5" name="Line 13"/>
          <p:cNvSpPr>
            <a:spLocks noChangeShapeType="1"/>
          </p:cNvSpPr>
          <p:nvPr/>
        </p:nvSpPr>
        <p:spPr bwMode="auto">
          <a:xfrm>
            <a:off x="609600" y="1465810"/>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3519258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28650" y="2438475"/>
            <a:ext cx="7886700" cy="1325563"/>
          </a:xfrm>
        </p:spPr>
        <p:txBody>
          <a:bodyPr/>
          <a:lstStyle/>
          <a:p>
            <a:pPr algn="ctr" eaLnBrk="1" hangingPunct="1"/>
            <a:r>
              <a:rPr lang="zh-CN" altLang="en-US" dirty="0" smtClean="0"/>
              <a:t>流程控制</a:t>
            </a:r>
          </a:p>
        </p:txBody>
      </p:sp>
      <p:sp>
        <p:nvSpPr>
          <p:cNvPr id="2355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28E5526C-6ACB-4F28-826B-838F37F1BEC7}" type="slidenum">
              <a:rPr lang="en-US" altLang="zh-CN"/>
              <a:pPr eaLnBrk="1" hangingPunct="1"/>
              <a:t>15</a:t>
            </a:fld>
            <a:endParaRPr lang="en-US" altLang="zh-CN"/>
          </a:p>
        </p:txBody>
      </p:sp>
    </p:spTree>
    <p:extLst>
      <p:ext uri="{BB962C8B-B14F-4D97-AF65-F5344CB8AC3E}">
        <p14:creationId xmlns:p14="http://schemas.microsoft.com/office/powerpoint/2010/main" val="4162493509"/>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zh-CN" altLang="en-US" smtClean="0"/>
              <a:t>多维数组</a:t>
            </a:r>
          </a:p>
        </p:txBody>
      </p:sp>
      <p:sp>
        <p:nvSpPr>
          <p:cNvPr id="43011" name="Rectangle 3"/>
          <p:cNvSpPr>
            <a:spLocks noGrp="1" noChangeArrowheads="1"/>
          </p:cNvSpPr>
          <p:nvPr>
            <p:ph idx="1"/>
          </p:nvPr>
        </p:nvSpPr>
        <p:spPr/>
        <p:txBody>
          <a:bodyPr/>
          <a:lstStyle/>
          <a:p>
            <a:pPr eaLnBrk="1" hangingPunct="1">
              <a:lnSpc>
                <a:spcPct val="80000"/>
              </a:lnSpc>
            </a:pPr>
            <a:r>
              <a:rPr kumimoji="1" lang="zh-CN" altLang="en-US" sz="1575"/>
              <a:t>声明方法</a:t>
            </a:r>
          </a:p>
          <a:p>
            <a:pPr eaLnBrk="1" hangingPunct="1">
              <a:lnSpc>
                <a:spcPct val="80000"/>
              </a:lnSpc>
              <a:buFont typeface="Wingdings" panose="05000000000000000000" pitchFamily="2" charset="2"/>
              <a:buNone/>
            </a:pPr>
            <a:r>
              <a:rPr kumimoji="1" lang="zh-CN" altLang="en-US" sz="1575"/>
              <a:t>	</a:t>
            </a:r>
            <a:r>
              <a:rPr kumimoji="1" lang="en-US" altLang="zh-CN" sz="1575"/>
              <a:t>int a[ ][ ]; </a:t>
            </a:r>
            <a:r>
              <a:rPr kumimoji="1" lang="zh-CN" altLang="zh-CN" sz="1575"/>
              <a:t>或</a:t>
            </a:r>
            <a:r>
              <a:rPr kumimoji="1" lang="en-US" altLang="zh-CN" sz="1575"/>
              <a:t>int [ ][ ] a;</a:t>
            </a:r>
          </a:p>
          <a:p>
            <a:pPr eaLnBrk="1" hangingPunct="1">
              <a:lnSpc>
                <a:spcPct val="80000"/>
              </a:lnSpc>
            </a:pPr>
            <a:r>
              <a:rPr kumimoji="1" lang="zh-CN" altLang="en-US" sz="1575"/>
              <a:t>实例化</a:t>
            </a:r>
          </a:p>
          <a:p>
            <a:pPr lvl="1" eaLnBrk="1" hangingPunct="1">
              <a:lnSpc>
                <a:spcPct val="80000"/>
              </a:lnSpc>
              <a:buFont typeface="Wingdings" panose="05000000000000000000" pitchFamily="2" charset="2"/>
              <a:buNone/>
            </a:pPr>
            <a:r>
              <a:rPr kumimoji="1" lang="en-US" altLang="zh-CN" sz="1500"/>
              <a:t>a = new int[4][4];  //</a:t>
            </a:r>
            <a:r>
              <a:rPr kumimoji="1" lang="zh-CN" altLang="en-US" sz="1500"/>
              <a:t>直接为每一维分配内存，生成规则数组</a:t>
            </a:r>
          </a:p>
          <a:p>
            <a:pPr lvl="1" eaLnBrk="1" hangingPunct="1">
              <a:lnSpc>
                <a:spcPct val="80000"/>
              </a:lnSpc>
              <a:buFont typeface="Wingdings" panose="05000000000000000000" pitchFamily="2" charset="2"/>
              <a:buNone/>
            </a:pPr>
            <a:r>
              <a:rPr kumimoji="1" lang="en-US" altLang="zh-CN" sz="1500"/>
              <a:t>a = new int[4][ ];  // </a:t>
            </a:r>
            <a:r>
              <a:rPr kumimoji="1" lang="zh-CN" altLang="en-US" sz="1500"/>
              <a:t>只有最后维可以不给值，其它都要给，</a:t>
            </a:r>
          </a:p>
          <a:p>
            <a:pPr lvl="1" eaLnBrk="1" hangingPunct="1">
              <a:lnSpc>
                <a:spcPct val="80000"/>
              </a:lnSpc>
              <a:buFont typeface="Wingdings" panose="05000000000000000000" pitchFamily="2" charset="2"/>
              <a:buNone/>
            </a:pPr>
            <a:r>
              <a:rPr kumimoji="1" lang="en-US" altLang="zh-CN" sz="1500"/>
              <a:t>//</a:t>
            </a:r>
            <a:r>
              <a:rPr kumimoji="1" lang="zh-CN" altLang="en-US" sz="1500"/>
              <a:t>以生成不规则数组</a:t>
            </a:r>
          </a:p>
          <a:p>
            <a:pPr lvl="1" eaLnBrk="1" hangingPunct="1">
              <a:lnSpc>
                <a:spcPct val="80000"/>
              </a:lnSpc>
              <a:buFont typeface="Wingdings" panose="05000000000000000000" pitchFamily="2" charset="2"/>
              <a:buNone/>
            </a:pPr>
            <a:r>
              <a:rPr kumimoji="1" lang="en-US" altLang="zh-CN" sz="1500"/>
              <a:t>a[0] = new int[10] ;</a:t>
            </a:r>
          </a:p>
          <a:p>
            <a:pPr lvl="1" eaLnBrk="1" hangingPunct="1">
              <a:lnSpc>
                <a:spcPct val="80000"/>
              </a:lnSpc>
              <a:buFont typeface="Wingdings" panose="05000000000000000000" pitchFamily="2" charset="2"/>
              <a:buNone/>
            </a:pPr>
            <a:r>
              <a:rPr kumimoji="1" lang="en-US" altLang="zh-CN" sz="1500"/>
              <a:t>a[1] = new int[5];</a:t>
            </a:r>
          </a:p>
          <a:p>
            <a:pPr lvl="1" eaLnBrk="1" hangingPunct="1">
              <a:lnSpc>
                <a:spcPct val="80000"/>
              </a:lnSpc>
              <a:buFont typeface="Wingdings" panose="05000000000000000000" pitchFamily="2" charset="2"/>
              <a:buNone/>
            </a:pPr>
            <a:r>
              <a:rPr kumimoji="1" lang="en-US" altLang="zh-CN" sz="1500"/>
              <a:t>	</a:t>
            </a:r>
            <a:r>
              <a:rPr kumimoji="1" lang="en-US" altLang="zh-CN" sz="1500">
                <a:latin typeface="Arial" panose="020B0604020202020204" pitchFamily="34" charset="0"/>
              </a:rPr>
              <a:t>…</a:t>
            </a:r>
            <a:r>
              <a:rPr kumimoji="1" lang="en-US" altLang="zh-CN" sz="1500"/>
              <a:t> </a:t>
            </a:r>
          </a:p>
          <a:p>
            <a:pPr eaLnBrk="1" hangingPunct="1">
              <a:lnSpc>
                <a:spcPct val="80000"/>
              </a:lnSpc>
            </a:pPr>
            <a:r>
              <a:rPr kumimoji="1" lang="zh-CN" altLang="en-US" sz="1575"/>
              <a:t>数组成员变量</a:t>
            </a:r>
            <a:r>
              <a:rPr kumimoji="1" lang="en-US" altLang="zh-CN" sz="1575"/>
              <a:t>length -- </a:t>
            </a:r>
            <a:r>
              <a:rPr kumimoji="1" lang="zh-CN" altLang="en-US" sz="1575"/>
              <a:t>数组元素个数</a:t>
            </a:r>
            <a:r>
              <a:rPr kumimoji="1" lang="en-US" altLang="zh-CN" sz="1575"/>
              <a:t>:</a:t>
            </a:r>
          </a:p>
          <a:p>
            <a:pPr lvl="1" eaLnBrk="1" hangingPunct="1">
              <a:lnSpc>
                <a:spcPct val="80000"/>
              </a:lnSpc>
              <a:buFont typeface="Wingdings" panose="05000000000000000000" pitchFamily="2" charset="2"/>
              <a:buNone/>
            </a:pPr>
            <a:r>
              <a:rPr kumimoji="1" lang="en-US" altLang="zh-CN" sz="1500"/>
              <a:t>a = new int [10][12];</a:t>
            </a:r>
          </a:p>
          <a:p>
            <a:pPr lvl="1" eaLnBrk="1" hangingPunct="1">
              <a:lnSpc>
                <a:spcPct val="80000"/>
              </a:lnSpc>
              <a:buFont typeface="Wingdings" panose="05000000000000000000" pitchFamily="2" charset="2"/>
              <a:buNone/>
            </a:pPr>
            <a:r>
              <a:rPr kumimoji="1" lang="en-US" altLang="zh-CN" sz="1500"/>
              <a:t>a.length = 10 ;</a:t>
            </a:r>
          </a:p>
          <a:p>
            <a:pPr lvl="1" eaLnBrk="1" hangingPunct="1">
              <a:lnSpc>
                <a:spcPct val="80000"/>
              </a:lnSpc>
              <a:buFont typeface="Wingdings" panose="05000000000000000000" pitchFamily="2" charset="2"/>
              <a:buNone/>
            </a:pPr>
            <a:r>
              <a:rPr kumimoji="1" lang="en-US" altLang="zh-CN" sz="1500"/>
              <a:t>a[0].length = 12 ;</a:t>
            </a:r>
          </a:p>
          <a:p>
            <a:pPr eaLnBrk="1" hangingPunct="1">
              <a:lnSpc>
                <a:spcPct val="80000"/>
              </a:lnSpc>
              <a:buFont typeface="Wingdings" panose="05000000000000000000" pitchFamily="2" charset="2"/>
              <a:buNone/>
            </a:pPr>
            <a:endParaRPr lang="en-US" altLang="zh-CN" sz="1575"/>
          </a:p>
        </p:txBody>
      </p:sp>
      <p:sp>
        <p:nvSpPr>
          <p:cNvPr id="4301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5C8A72B5-48C1-42CF-834F-7674B57A704A}" type="slidenum">
              <a:rPr lang="en-US" altLang="zh-CN"/>
              <a:pPr eaLnBrk="1" hangingPunct="1"/>
              <a:t>150</a:t>
            </a:fld>
            <a:endParaRPr lang="en-US" altLang="zh-CN"/>
          </a:p>
        </p:txBody>
      </p:sp>
      <p:sp>
        <p:nvSpPr>
          <p:cNvPr id="5" name="Line 13"/>
          <p:cNvSpPr>
            <a:spLocks noChangeShapeType="1"/>
          </p:cNvSpPr>
          <p:nvPr/>
        </p:nvSpPr>
        <p:spPr bwMode="auto">
          <a:xfrm>
            <a:off x="609600" y="1465810"/>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376036249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zh-CN" altLang="en-US" smtClean="0"/>
              <a:t>数组拷贝</a:t>
            </a:r>
          </a:p>
        </p:txBody>
      </p:sp>
      <p:sp>
        <p:nvSpPr>
          <p:cNvPr id="44035" name="Rectangle 3"/>
          <p:cNvSpPr>
            <a:spLocks noGrp="1" noChangeArrowheads="1"/>
          </p:cNvSpPr>
          <p:nvPr>
            <p:ph idx="1"/>
          </p:nvPr>
        </p:nvSpPr>
        <p:spPr/>
        <p:txBody>
          <a:bodyPr/>
          <a:lstStyle/>
          <a:p>
            <a:pPr eaLnBrk="1" hangingPunct="1"/>
            <a:r>
              <a:rPr kumimoji="1" lang="zh-CN" altLang="en-US" sz="1500"/>
              <a:t>数组一旦创建，其大小不可变，但已有的数组变量可指向全新的数；该数组原指的内容丢失</a:t>
            </a:r>
          </a:p>
          <a:p>
            <a:pPr lvl="1" eaLnBrk="1" hangingPunct="1">
              <a:buFont typeface="Wingdings" panose="05000000000000000000" pitchFamily="2" charset="2"/>
              <a:buNone/>
            </a:pPr>
            <a:r>
              <a:rPr kumimoji="1" lang="zh-CN" altLang="en-US" sz="1350"/>
              <a:t>	</a:t>
            </a:r>
            <a:r>
              <a:rPr kumimoji="1" lang="en-US" altLang="zh-CN" sz="1350"/>
              <a:t>int a[ ] = new int[6];</a:t>
            </a:r>
          </a:p>
          <a:p>
            <a:pPr lvl="1" eaLnBrk="1" hangingPunct="1">
              <a:buFont typeface="Wingdings" panose="05000000000000000000" pitchFamily="2" charset="2"/>
              <a:buNone/>
            </a:pPr>
            <a:r>
              <a:rPr kumimoji="1" lang="en-US" altLang="zh-CN" sz="1350"/>
              <a:t>	a = new int[10] ; // </a:t>
            </a:r>
            <a:r>
              <a:rPr kumimoji="1" lang="zh-CN" altLang="zh-CN" sz="1350"/>
              <a:t>不必重新声明 </a:t>
            </a:r>
            <a:r>
              <a:rPr kumimoji="1" lang="en-US" altLang="zh-CN" sz="1350"/>
              <a:t>a </a:t>
            </a:r>
          </a:p>
          <a:p>
            <a:pPr eaLnBrk="1" hangingPunct="1"/>
            <a:r>
              <a:rPr kumimoji="1" lang="zh-CN" altLang="en-US" sz="1500"/>
              <a:t>数组变量之间赋值是引用赋值。</a:t>
            </a:r>
          </a:p>
          <a:p>
            <a:pPr lvl="1" eaLnBrk="1" hangingPunct="1">
              <a:buFont typeface="Wingdings" panose="05000000000000000000" pitchFamily="2" charset="2"/>
              <a:buNone/>
            </a:pPr>
            <a:r>
              <a:rPr kumimoji="1" lang="en-US" altLang="zh-CN" sz="1350"/>
              <a:t>int a[ ] = new int [6];</a:t>
            </a:r>
          </a:p>
          <a:p>
            <a:pPr lvl="1" eaLnBrk="1" hangingPunct="1">
              <a:buFont typeface="Wingdings" panose="05000000000000000000" pitchFamily="2" charset="2"/>
              <a:buNone/>
            </a:pPr>
            <a:r>
              <a:rPr kumimoji="1" lang="en-US" altLang="zh-CN" sz="1350"/>
              <a:t>int b[ ];</a:t>
            </a:r>
          </a:p>
          <a:p>
            <a:pPr lvl="1" eaLnBrk="1" hangingPunct="1">
              <a:buFont typeface="Wingdings" panose="05000000000000000000" pitchFamily="2" charset="2"/>
              <a:buNone/>
            </a:pPr>
            <a:r>
              <a:rPr kumimoji="1" lang="en-US" altLang="zh-CN" sz="1350"/>
              <a:t>b = a ;</a:t>
            </a:r>
          </a:p>
          <a:p>
            <a:pPr eaLnBrk="1" hangingPunct="1">
              <a:buFont typeface="Wingdings" panose="05000000000000000000" pitchFamily="2" charset="2"/>
              <a:buNone/>
            </a:pPr>
            <a:endParaRPr lang="en-US" altLang="zh-CN" sz="1500"/>
          </a:p>
        </p:txBody>
      </p:sp>
      <p:sp>
        <p:nvSpPr>
          <p:cNvPr id="44039" name="灯片编号占位符 1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67975685-27EB-4E62-BDD9-AB3A931ADE92}" type="slidenum">
              <a:rPr lang="en-US" altLang="zh-CN"/>
              <a:pPr eaLnBrk="1" hangingPunct="1"/>
              <a:t>151</a:t>
            </a:fld>
            <a:endParaRPr lang="en-US" altLang="zh-CN"/>
          </a:p>
        </p:txBody>
      </p:sp>
      <p:grpSp>
        <p:nvGrpSpPr>
          <p:cNvPr id="2" name="Group 4"/>
          <p:cNvGrpSpPr>
            <a:grpSpLocks/>
          </p:cNvGrpSpPr>
          <p:nvPr/>
        </p:nvGrpSpPr>
        <p:grpSpPr bwMode="auto">
          <a:xfrm>
            <a:off x="3492106" y="3969546"/>
            <a:ext cx="2583656" cy="1454944"/>
            <a:chOff x="2774" y="2618"/>
            <a:chExt cx="2170" cy="1222"/>
          </a:xfrm>
        </p:grpSpPr>
        <p:sp>
          <p:nvSpPr>
            <p:cNvPr id="44042" name="Rectangle 5"/>
            <p:cNvSpPr>
              <a:spLocks noChangeArrowheads="1"/>
            </p:cNvSpPr>
            <p:nvPr/>
          </p:nvSpPr>
          <p:spPr bwMode="auto">
            <a:xfrm>
              <a:off x="3888" y="2688"/>
              <a:ext cx="1056" cy="1152"/>
            </a:xfrm>
            <a:prstGeom prst="rect">
              <a:avLst/>
            </a:prstGeom>
            <a:solidFill>
              <a:srgbClr val="00CC00"/>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1350"/>
            </a:p>
          </p:txBody>
        </p:sp>
        <p:sp>
          <p:nvSpPr>
            <p:cNvPr id="44043" name="Line 6"/>
            <p:cNvSpPr>
              <a:spLocks noChangeShapeType="1"/>
            </p:cNvSpPr>
            <p:nvPr/>
          </p:nvSpPr>
          <p:spPr bwMode="auto">
            <a:xfrm>
              <a:off x="3888" y="2880"/>
              <a:ext cx="10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44044" name="Line 7"/>
            <p:cNvSpPr>
              <a:spLocks noChangeShapeType="1"/>
            </p:cNvSpPr>
            <p:nvPr/>
          </p:nvSpPr>
          <p:spPr bwMode="auto">
            <a:xfrm>
              <a:off x="3888" y="3072"/>
              <a:ext cx="10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44045" name="Line 8"/>
            <p:cNvSpPr>
              <a:spLocks noChangeShapeType="1"/>
            </p:cNvSpPr>
            <p:nvPr/>
          </p:nvSpPr>
          <p:spPr bwMode="auto">
            <a:xfrm>
              <a:off x="3888" y="3264"/>
              <a:ext cx="10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44046" name="Line 9"/>
            <p:cNvSpPr>
              <a:spLocks noChangeShapeType="1"/>
            </p:cNvSpPr>
            <p:nvPr/>
          </p:nvSpPr>
          <p:spPr bwMode="auto">
            <a:xfrm>
              <a:off x="3888" y="3456"/>
              <a:ext cx="10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44047" name="Line 10"/>
            <p:cNvSpPr>
              <a:spLocks noChangeShapeType="1"/>
            </p:cNvSpPr>
            <p:nvPr/>
          </p:nvSpPr>
          <p:spPr bwMode="auto">
            <a:xfrm>
              <a:off x="3888" y="3648"/>
              <a:ext cx="10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44048" name="Text Box 11"/>
            <p:cNvSpPr txBox="1">
              <a:spLocks noChangeArrowheads="1"/>
            </p:cNvSpPr>
            <p:nvPr/>
          </p:nvSpPr>
          <p:spPr bwMode="auto">
            <a:xfrm>
              <a:off x="2774" y="2618"/>
              <a:ext cx="241"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a:latin typeface="Times New Roman" panose="02020603050405020304" pitchFamily="18" charset="0"/>
                </a:rPr>
                <a:t>a</a:t>
              </a:r>
            </a:p>
          </p:txBody>
        </p:sp>
        <p:sp>
          <p:nvSpPr>
            <p:cNvPr id="44049" name="Rectangle 12"/>
            <p:cNvSpPr>
              <a:spLocks noChangeArrowheads="1"/>
            </p:cNvSpPr>
            <p:nvPr/>
          </p:nvSpPr>
          <p:spPr bwMode="auto">
            <a:xfrm>
              <a:off x="2976" y="2688"/>
              <a:ext cx="336"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1350"/>
            </a:p>
          </p:txBody>
        </p:sp>
        <p:sp>
          <p:nvSpPr>
            <p:cNvPr id="44050" name="Line 13"/>
            <p:cNvSpPr>
              <a:spLocks noChangeShapeType="1"/>
            </p:cNvSpPr>
            <p:nvPr/>
          </p:nvSpPr>
          <p:spPr bwMode="auto">
            <a:xfrm flipV="1">
              <a:off x="3216" y="2688"/>
              <a:ext cx="672" cy="96"/>
            </a:xfrm>
            <a:prstGeom prst="line">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sz="1350"/>
            </a:p>
          </p:txBody>
        </p:sp>
      </p:grpSp>
      <p:grpSp>
        <p:nvGrpSpPr>
          <p:cNvPr id="3" name="Group 14"/>
          <p:cNvGrpSpPr>
            <a:grpSpLocks/>
          </p:cNvGrpSpPr>
          <p:nvPr/>
        </p:nvGrpSpPr>
        <p:grpSpPr bwMode="auto">
          <a:xfrm>
            <a:off x="3492106" y="4400553"/>
            <a:ext cx="640556" cy="369094"/>
            <a:chOff x="2774" y="3002"/>
            <a:chExt cx="538" cy="310"/>
          </a:xfrm>
        </p:grpSpPr>
        <p:sp>
          <p:nvSpPr>
            <p:cNvPr id="44040" name="Text Box 15"/>
            <p:cNvSpPr txBox="1">
              <a:spLocks noChangeArrowheads="1"/>
            </p:cNvSpPr>
            <p:nvPr/>
          </p:nvSpPr>
          <p:spPr bwMode="auto">
            <a:xfrm>
              <a:off x="2774" y="3002"/>
              <a:ext cx="25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a:latin typeface="Times New Roman" panose="02020603050405020304" pitchFamily="18" charset="0"/>
                </a:rPr>
                <a:t>b</a:t>
              </a:r>
            </a:p>
          </p:txBody>
        </p:sp>
        <p:sp>
          <p:nvSpPr>
            <p:cNvPr id="44041" name="Rectangle 16"/>
            <p:cNvSpPr>
              <a:spLocks noChangeArrowheads="1"/>
            </p:cNvSpPr>
            <p:nvPr/>
          </p:nvSpPr>
          <p:spPr bwMode="auto">
            <a:xfrm>
              <a:off x="2976" y="3072"/>
              <a:ext cx="336"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1350"/>
            </a:p>
          </p:txBody>
        </p:sp>
      </p:grpSp>
      <p:sp>
        <p:nvSpPr>
          <p:cNvPr id="43025" name="Line 17"/>
          <p:cNvSpPr>
            <a:spLocks noChangeShapeType="1"/>
          </p:cNvSpPr>
          <p:nvPr/>
        </p:nvSpPr>
        <p:spPr bwMode="auto">
          <a:xfrm flipV="1">
            <a:off x="3977879" y="4076700"/>
            <a:ext cx="800100" cy="514350"/>
          </a:xfrm>
          <a:prstGeom prst="line">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19" name="Line 13"/>
          <p:cNvSpPr>
            <a:spLocks noChangeShapeType="1"/>
          </p:cNvSpPr>
          <p:nvPr/>
        </p:nvSpPr>
        <p:spPr bwMode="auto">
          <a:xfrm>
            <a:off x="609600" y="1465810"/>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30481878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499"/>
                                          </p:stCondLst>
                                        </p:cTn>
                                        <p:tgtEl>
                                          <p:spTgt spid="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430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zh-CN" altLang="en-US" smtClean="0"/>
              <a:t>数组拷贝</a:t>
            </a:r>
          </a:p>
        </p:txBody>
      </p:sp>
      <p:sp>
        <p:nvSpPr>
          <p:cNvPr id="45059" name="Rectangle 3"/>
          <p:cNvSpPr>
            <a:spLocks noGrp="1" noChangeArrowheads="1"/>
          </p:cNvSpPr>
          <p:nvPr>
            <p:ph idx="1"/>
          </p:nvPr>
        </p:nvSpPr>
        <p:spPr>
          <a:xfrm>
            <a:off x="1568054" y="2171700"/>
            <a:ext cx="6000750" cy="1310879"/>
          </a:xfrm>
        </p:spPr>
        <p:txBody>
          <a:bodyPr/>
          <a:lstStyle/>
          <a:p>
            <a:pPr eaLnBrk="1" hangingPunct="1"/>
            <a:r>
              <a:rPr kumimoji="1" lang="zh-CN" altLang="en-US" sz="1950"/>
              <a:t>数组数据的复制，通过拷贝数组的函数。</a:t>
            </a:r>
          </a:p>
          <a:p>
            <a:pPr lvl="1" eaLnBrk="1" hangingPunct="1">
              <a:buFont typeface="Wingdings" panose="05000000000000000000" pitchFamily="2" charset="2"/>
              <a:buNone/>
            </a:pPr>
            <a:r>
              <a:rPr kumimoji="1" lang="zh-CN" altLang="en-US" sz="1650"/>
              <a:t>    </a:t>
            </a:r>
            <a:r>
              <a:rPr kumimoji="1" lang="en-US" altLang="zh-CN" sz="1650"/>
              <a:t>System.arrayCopy(Object </a:t>
            </a:r>
            <a:r>
              <a:rPr kumimoji="1" lang="en-US" altLang="zh-CN" sz="1650" i="1"/>
              <a:t>source</a:t>
            </a:r>
            <a:r>
              <a:rPr kumimoji="1" lang="en-US" altLang="zh-CN" sz="1650"/>
              <a:t>, int </a:t>
            </a:r>
            <a:r>
              <a:rPr kumimoji="1" lang="en-US" altLang="zh-CN" sz="1650" i="1"/>
              <a:t>srcIndex</a:t>
            </a:r>
            <a:r>
              <a:rPr kumimoji="1" lang="en-US" altLang="zh-CN" sz="1650"/>
              <a:t>, </a:t>
            </a:r>
          </a:p>
          <a:p>
            <a:pPr lvl="1" eaLnBrk="1" hangingPunct="1">
              <a:buFont typeface="Wingdings" panose="05000000000000000000" pitchFamily="2" charset="2"/>
              <a:buNone/>
            </a:pPr>
            <a:r>
              <a:rPr kumimoji="1" lang="en-US" altLang="zh-CN" sz="1650"/>
              <a:t>				Object </a:t>
            </a:r>
            <a:r>
              <a:rPr kumimoji="1" lang="en-US" altLang="zh-CN" sz="1650" i="1"/>
              <a:t>dest</a:t>
            </a:r>
            <a:r>
              <a:rPr kumimoji="1" lang="en-US" altLang="zh-CN" sz="1650"/>
              <a:t>, 	int </a:t>
            </a:r>
            <a:r>
              <a:rPr kumimoji="1" lang="en-US" altLang="zh-CN" sz="1650" i="1"/>
              <a:t>destIndex</a:t>
            </a:r>
            <a:r>
              <a:rPr kumimoji="1" lang="en-US" altLang="zh-CN" sz="1650"/>
              <a:t>, </a:t>
            </a:r>
          </a:p>
          <a:p>
            <a:pPr lvl="1" eaLnBrk="1" hangingPunct="1">
              <a:buFont typeface="Wingdings" panose="05000000000000000000" pitchFamily="2" charset="2"/>
              <a:buNone/>
            </a:pPr>
            <a:r>
              <a:rPr kumimoji="1" lang="en-US" altLang="zh-CN" sz="1650"/>
              <a:t>				int </a:t>
            </a:r>
            <a:r>
              <a:rPr kumimoji="1" lang="en-US" altLang="zh-CN" sz="1650" i="1"/>
              <a:t>length</a:t>
            </a:r>
            <a:r>
              <a:rPr kumimoji="1" lang="en-US" altLang="zh-CN" sz="1650"/>
              <a:t>)</a:t>
            </a:r>
          </a:p>
          <a:p>
            <a:pPr lvl="1" eaLnBrk="1" hangingPunct="1">
              <a:buFont typeface="Wingdings" panose="05000000000000000000" pitchFamily="2" charset="2"/>
              <a:buNone/>
            </a:pPr>
            <a:endParaRPr lang="en-US" altLang="zh-CN" sz="1650"/>
          </a:p>
        </p:txBody>
      </p:sp>
      <p:sp>
        <p:nvSpPr>
          <p:cNvPr id="45061"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A9707C88-33C1-4EEF-AB36-B9415E4C8086}" type="slidenum">
              <a:rPr lang="en-US" altLang="zh-CN"/>
              <a:pPr eaLnBrk="1" hangingPunct="1"/>
              <a:t>152</a:t>
            </a:fld>
            <a:endParaRPr lang="en-US" altLang="zh-CN"/>
          </a:p>
        </p:txBody>
      </p:sp>
      <p:pic>
        <p:nvPicPr>
          <p:cNvPr id="45060" name="Picture 4" descr="10arr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3105153"/>
            <a:ext cx="6057900" cy="2365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3"/>
          <p:cNvSpPr>
            <a:spLocks noChangeShapeType="1"/>
          </p:cNvSpPr>
          <p:nvPr/>
        </p:nvSpPr>
        <p:spPr bwMode="auto">
          <a:xfrm>
            <a:off x="609600" y="1465810"/>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294660379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a:bodyPr>
          <a:lstStyle/>
          <a:p>
            <a:r>
              <a:rPr lang="en-US" altLang="zh-CN" sz="3600" b="1" dirty="0">
                <a:latin typeface="楷体_GB2312" pitchFamily="49" charset="-122"/>
                <a:ea typeface="楷体_GB2312" pitchFamily="49" charset="-122"/>
              </a:rPr>
              <a:t>Java </a:t>
            </a:r>
            <a:r>
              <a:rPr lang="zh-CN" altLang="en-US" sz="3600" b="1" dirty="0">
                <a:latin typeface="楷体_GB2312" pitchFamily="49" charset="-122"/>
                <a:ea typeface="楷体_GB2312" pitchFamily="49" charset="-122"/>
              </a:rPr>
              <a:t>程序一般规范</a:t>
            </a:r>
          </a:p>
        </p:txBody>
      </p:sp>
      <p:sp>
        <p:nvSpPr>
          <p:cNvPr id="26627" name="Rectangle 3"/>
          <p:cNvSpPr>
            <a:spLocks noGrp="1" noChangeArrowheads="1"/>
          </p:cNvSpPr>
          <p:nvPr>
            <p:ph idx="1"/>
          </p:nvPr>
        </p:nvSpPr>
        <p:spPr>
          <a:xfrm>
            <a:off x="609600" y="1451552"/>
            <a:ext cx="7886700" cy="4796847"/>
          </a:xfrm>
        </p:spPr>
        <p:txBody>
          <a:bodyPr>
            <a:noAutofit/>
          </a:bodyPr>
          <a:lstStyle/>
          <a:p>
            <a:pPr eaLnBrk="1" hangingPunct="1">
              <a:lnSpc>
                <a:spcPct val="80000"/>
              </a:lnSpc>
            </a:pPr>
            <a:r>
              <a:rPr kumimoji="1" lang="zh-CN" altLang="en-US" sz="2000" dirty="0"/>
              <a:t>包、类、变量、方法等命名：要体现各自的含义。</a:t>
            </a:r>
          </a:p>
          <a:p>
            <a:pPr eaLnBrk="1" hangingPunct="1">
              <a:lnSpc>
                <a:spcPct val="80000"/>
              </a:lnSpc>
            </a:pPr>
            <a:r>
              <a:rPr kumimoji="1" lang="zh-CN" altLang="en-US" sz="2000" dirty="0"/>
              <a:t>包名全部小写，</a:t>
            </a:r>
            <a:r>
              <a:rPr kumimoji="1" lang="en-US" altLang="zh-CN" sz="2000" dirty="0" err="1"/>
              <a:t>io</a:t>
            </a:r>
            <a:r>
              <a:rPr kumimoji="1" lang="zh-CN" altLang="en-US" sz="2000" dirty="0"/>
              <a:t>，</a:t>
            </a:r>
            <a:r>
              <a:rPr kumimoji="1" lang="en-US" altLang="zh-CN" sz="2000" dirty="0" err="1"/>
              <a:t>awt</a:t>
            </a:r>
            <a:endParaRPr kumimoji="1" lang="en-US" altLang="zh-CN" sz="2000" dirty="0"/>
          </a:p>
          <a:p>
            <a:pPr eaLnBrk="1" hangingPunct="1">
              <a:lnSpc>
                <a:spcPct val="80000"/>
              </a:lnSpc>
            </a:pPr>
            <a:r>
              <a:rPr kumimoji="1" lang="zh-CN" altLang="en-US" sz="2000" dirty="0"/>
              <a:t>类名第一个字母要大写，</a:t>
            </a:r>
            <a:r>
              <a:rPr kumimoji="1" lang="en-US" altLang="zh-CN" sz="2000" dirty="0" err="1"/>
              <a:t>HelloWorldApp</a:t>
            </a:r>
            <a:endParaRPr kumimoji="1" lang="en-US" altLang="zh-CN" sz="2000" dirty="0"/>
          </a:p>
          <a:p>
            <a:pPr eaLnBrk="1" hangingPunct="1">
              <a:lnSpc>
                <a:spcPct val="80000"/>
              </a:lnSpc>
            </a:pPr>
            <a:r>
              <a:rPr kumimoji="1" lang="zh-CN" altLang="en-US" sz="2000" dirty="0"/>
              <a:t>变量名第一个字母要小写，</a:t>
            </a:r>
            <a:r>
              <a:rPr kumimoji="1" lang="en-US" altLang="zh-CN" sz="2000" dirty="0" err="1"/>
              <a:t>userName</a:t>
            </a:r>
            <a:endParaRPr kumimoji="1" lang="en-US" altLang="zh-CN" sz="2000" dirty="0"/>
          </a:p>
          <a:p>
            <a:pPr eaLnBrk="1" hangingPunct="1">
              <a:lnSpc>
                <a:spcPct val="80000"/>
              </a:lnSpc>
            </a:pPr>
            <a:r>
              <a:rPr kumimoji="1" lang="zh-CN" altLang="en-US" sz="2000" dirty="0"/>
              <a:t>方法名第一个字母要小写，</a:t>
            </a:r>
            <a:r>
              <a:rPr kumimoji="1" lang="en-US" altLang="zh-CN" sz="2000" dirty="0" err="1"/>
              <a:t>setName</a:t>
            </a:r>
            <a:endParaRPr kumimoji="1" lang="en-US" altLang="zh-CN" sz="2000" dirty="0"/>
          </a:p>
          <a:p>
            <a:pPr eaLnBrk="1" hangingPunct="1">
              <a:lnSpc>
                <a:spcPct val="80000"/>
              </a:lnSpc>
            </a:pPr>
            <a:r>
              <a:rPr kumimoji="1" lang="zh-CN" altLang="en-US" sz="2000" dirty="0"/>
              <a:t>程序书写格式：保证良好的可读性，使程序一目了然。</a:t>
            </a:r>
          </a:p>
          <a:p>
            <a:pPr eaLnBrk="1" hangingPunct="1">
              <a:lnSpc>
                <a:spcPct val="80000"/>
              </a:lnSpc>
            </a:pPr>
            <a:r>
              <a:rPr kumimoji="1" lang="zh-CN" altLang="en-US" sz="2000" dirty="0"/>
              <a:t>大括号</a:t>
            </a:r>
            <a:r>
              <a:rPr kumimoji="1" lang="en-US" altLang="zh-CN" sz="2000" dirty="0"/>
              <a:t>{}</a:t>
            </a:r>
            <a:r>
              <a:rPr kumimoji="1" lang="zh-CN" altLang="en-US" sz="2000" dirty="0"/>
              <a:t>的使用与对齐，语句段的对齐</a:t>
            </a:r>
          </a:p>
          <a:p>
            <a:pPr eaLnBrk="1" hangingPunct="1">
              <a:lnSpc>
                <a:spcPct val="80000"/>
              </a:lnSpc>
            </a:pPr>
            <a:r>
              <a:rPr kumimoji="1" lang="zh-CN" altLang="en-US" sz="2000" dirty="0"/>
              <a:t>在语句段之间适当空行</a:t>
            </a:r>
          </a:p>
          <a:p>
            <a:pPr eaLnBrk="1" hangingPunct="1">
              <a:lnSpc>
                <a:spcPct val="80000"/>
              </a:lnSpc>
            </a:pPr>
            <a:r>
              <a:rPr kumimoji="1" lang="zh-CN" altLang="en-US" sz="2000" dirty="0"/>
              <a:t>程序注释：帮助了解程序的功能。</a:t>
            </a:r>
          </a:p>
          <a:p>
            <a:pPr eaLnBrk="1" hangingPunct="1">
              <a:lnSpc>
                <a:spcPct val="80000"/>
              </a:lnSpc>
              <a:buFont typeface="Wingdings" panose="05000000000000000000" pitchFamily="2" charset="2"/>
              <a:buNone/>
            </a:pPr>
            <a:r>
              <a:rPr kumimoji="1" lang="zh-CN" altLang="en-US" sz="2000" dirty="0"/>
              <a:t>   类注释                          变量注释</a:t>
            </a:r>
          </a:p>
          <a:p>
            <a:pPr eaLnBrk="1" hangingPunct="1">
              <a:lnSpc>
                <a:spcPct val="80000"/>
              </a:lnSpc>
              <a:buFont typeface="Wingdings" panose="05000000000000000000" pitchFamily="2" charset="2"/>
              <a:buNone/>
            </a:pPr>
            <a:r>
              <a:rPr kumimoji="1" lang="zh-CN" altLang="en-US" sz="2000" dirty="0"/>
              <a:t>   方法注释                       语句注释</a:t>
            </a:r>
          </a:p>
          <a:p>
            <a:pPr eaLnBrk="1" hangingPunct="1">
              <a:lnSpc>
                <a:spcPct val="80000"/>
              </a:lnSpc>
              <a:buFont typeface="Wingdings" panose="05000000000000000000" pitchFamily="2" charset="2"/>
              <a:buNone/>
            </a:pPr>
            <a:r>
              <a:rPr kumimoji="1" lang="zh-CN" altLang="en-US" sz="2000" dirty="0"/>
              <a:t>   语句段注释</a:t>
            </a:r>
          </a:p>
          <a:p>
            <a:pPr eaLnBrk="1" hangingPunct="1">
              <a:lnSpc>
                <a:spcPct val="80000"/>
              </a:lnSpc>
            </a:pPr>
            <a:r>
              <a:rPr kumimoji="1" lang="zh-CN" altLang="en-US" sz="2000" b="1" dirty="0">
                <a:solidFill>
                  <a:schemeClr val="hlink"/>
                </a:solidFill>
              </a:rPr>
              <a:t>形成良好的习惯，例如：一个类一个</a:t>
            </a:r>
            <a:r>
              <a:rPr kumimoji="1" lang="en-US" altLang="zh-CN" sz="2000" b="1" dirty="0">
                <a:solidFill>
                  <a:schemeClr val="hlink"/>
                </a:solidFill>
              </a:rPr>
              <a:t>.java</a:t>
            </a:r>
            <a:r>
              <a:rPr kumimoji="1" lang="zh-CN" altLang="en-US" sz="2000" b="1" dirty="0">
                <a:solidFill>
                  <a:schemeClr val="hlink"/>
                </a:solidFill>
              </a:rPr>
              <a:t>文件</a:t>
            </a:r>
          </a:p>
          <a:p>
            <a:pPr eaLnBrk="1" hangingPunct="1">
              <a:lnSpc>
                <a:spcPct val="80000"/>
              </a:lnSpc>
            </a:pPr>
            <a:endParaRPr lang="en-US" altLang="zh-CN" sz="2000" dirty="0"/>
          </a:p>
        </p:txBody>
      </p:sp>
      <p:sp>
        <p:nvSpPr>
          <p:cNvPr id="7" name="Line 13"/>
          <p:cNvSpPr>
            <a:spLocks noChangeShapeType="1"/>
          </p:cNvSpPr>
          <p:nvPr/>
        </p:nvSpPr>
        <p:spPr bwMode="auto">
          <a:xfrm>
            <a:off x="609600" y="1341122"/>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903454444"/>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a:xfrm>
            <a:off x="685800" y="762000"/>
            <a:ext cx="7772400" cy="608013"/>
          </a:xfrm>
        </p:spPr>
        <p:txBody>
          <a:bodyPr/>
          <a:lstStyle/>
          <a:p>
            <a:r>
              <a:rPr lang="zh-CN" altLang="en-US" sz="3600" b="1" dirty="0">
                <a:latin typeface="楷体_GB2312" pitchFamily="49" charset="-122"/>
                <a:ea typeface="楷体_GB2312" pitchFamily="49" charset="-122"/>
              </a:rPr>
              <a:t>注意事项</a:t>
            </a:r>
            <a:r>
              <a:rPr lang="en-US" altLang="zh-CN" sz="3600" b="1" dirty="0">
                <a:latin typeface="楷体_GB2312" pitchFamily="49" charset="-122"/>
                <a:ea typeface="楷体_GB2312" pitchFamily="49" charset="-122"/>
              </a:rPr>
              <a:t>(</a:t>
            </a:r>
            <a:r>
              <a:rPr lang="zh-CN" altLang="en-US" sz="3600" b="1" dirty="0">
                <a:latin typeface="楷体_GB2312" pitchFamily="49" charset="-122"/>
                <a:ea typeface="楷体_GB2312" pitchFamily="49" charset="-122"/>
              </a:rPr>
              <a:t>总结</a:t>
            </a:r>
            <a:r>
              <a:rPr lang="en-US" altLang="zh-CN" sz="3600" b="1" dirty="0">
                <a:latin typeface="楷体_GB2312" pitchFamily="49" charset="-122"/>
                <a:ea typeface="楷体_GB2312" pitchFamily="49" charset="-122"/>
              </a:rPr>
              <a:t>)</a:t>
            </a:r>
          </a:p>
        </p:txBody>
      </p:sp>
      <p:sp>
        <p:nvSpPr>
          <p:cNvPr id="562179" name="Rectangle 3"/>
          <p:cNvSpPr>
            <a:spLocks noGrp="1" noChangeArrowheads="1"/>
          </p:cNvSpPr>
          <p:nvPr>
            <p:ph idx="1"/>
          </p:nvPr>
        </p:nvSpPr>
        <p:spPr>
          <a:xfrm>
            <a:off x="609600" y="1752600"/>
            <a:ext cx="7772400" cy="4114800"/>
          </a:xfrm>
        </p:spPr>
        <p:txBody>
          <a:bodyPr>
            <a:normAutofit lnSpcReduction="10000"/>
          </a:bodyPr>
          <a:lstStyle/>
          <a:p>
            <a:pPr marL="609600" indent="-609600">
              <a:buFont typeface="Wingdings" panose="05000000000000000000" pitchFamily="2" charset="2"/>
              <a:buAutoNum type="arabicPeriod"/>
            </a:pPr>
            <a:r>
              <a:rPr lang="zh-CN" altLang="en-US" sz="2000" b="1" dirty="0">
                <a:latin typeface="楷体_GB2312" pitchFamily="49" charset="-122"/>
                <a:ea typeface="楷体_GB2312" pitchFamily="49" charset="-122"/>
              </a:rPr>
              <a:t>一个源程序中可以声明多个类，</a:t>
            </a:r>
            <a:r>
              <a:rPr lang="zh-CN" altLang="en-US" sz="2000" b="1" dirty="0">
                <a:solidFill>
                  <a:schemeClr val="hlink"/>
                </a:solidFill>
                <a:latin typeface="楷体_GB2312" pitchFamily="49" charset="-122"/>
                <a:ea typeface="楷体_GB2312" pitchFamily="49" charset="-122"/>
              </a:rPr>
              <a:t>但仅允许有一个公共类</a:t>
            </a:r>
            <a:r>
              <a:rPr lang="zh-CN" altLang="en-US" sz="2000" b="1" dirty="0">
                <a:latin typeface="楷体_GB2312" pitchFamily="49" charset="-122"/>
                <a:ea typeface="楷体_GB2312" pitchFamily="49" charset="-122"/>
              </a:rPr>
              <a:t>，对于包含多个类的应用程序，应把包含</a:t>
            </a:r>
            <a:r>
              <a:rPr lang="en-US" altLang="zh-CN" sz="2000" b="1" dirty="0">
                <a:latin typeface="楷体_GB2312" pitchFamily="49" charset="-122"/>
                <a:ea typeface="楷体_GB2312" pitchFamily="49" charset="-122"/>
              </a:rPr>
              <a:t>main()</a:t>
            </a:r>
            <a:r>
              <a:rPr lang="zh-CN" altLang="en-US" sz="2000" b="1" dirty="0">
                <a:latin typeface="楷体_GB2312" pitchFamily="49" charset="-122"/>
                <a:ea typeface="楷体_GB2312" pitchFamily="49" charset="-122"/>
              </a:rPr>
              <a:t>方法的类声明为</a:t>
            </a:r>
            <a:r>
              <a:rPr lang="en-US" altLang="zh-CN" sz="2000" b="1" dirty="0">
                <a:latin typeface="楷体_GB2312" pitchFamily="49" charset="-122"/>
                <a:ea typeface="楷体_GB2312" pitchFamily="49" charset="-122"/>
              </a:rPr>
              <a:t>public</a:t>
            </a:r>
            <a:r>
              <a:rPr lang="zh-CN" altLang="en-US" sz="2000" b="1" dirty="0">
                <a:latin typeface="楷体_GB2312" pitchFamily="49" charset="-122"/>
                <a:ea typeface="楷体_GB2312" pitchFamily="49" charset="-122"/>
              </a:rPr>
              <a:t>类，其它类不能用关键字</a:t>
            </a:r>
            <a:r>
              <a:rPr lang="en-US" altLang="zh-CN" sz="2000" b="1" dirty="0">
                <a:latin typeface="楷体_GB2312" pitchFamily="49" charset="-122"/>
                <a:ea typeface="楷体_GB2312" pitchFamily="49" charset="-122"/>
              </a:rPr>
              <a:t>public</a:t>
            </a:r>
            <a:r>
              <a:rPr lang="zh-CN" altLang="en-US" sz="2000" b="1" dirty="0">
                <a:latin typeface="楷体_GB2312" pitchFamily="49" charset="-122"/>
                <a:ea typeface="楷体_GB2312" pitchFamily="49" charset="-122"/>
              </a:rPr>
              <a:t>修饰。</a:t>
            </a:r>
          </a:p>
          <a:p>
            <a:pPr marL="609600" indent="-609600">
              <a:buFont typeface="Wingdings" panose="05000000000000000000" pitchFamily="2" charset="2"/>
              <a:buAutoNum type="arabicPeriod"/>
            </a:pPr>
            <a:r>
              <a:rPr lang="zh-CN" altLang="en-US" sz="2000" b="1" dirty="0">
                <a:solidFill>
                  <a:schemeClr val="hlink"/>
                </a:solidFill>
                <a:latin typeface="楷体_GB2312" pitchFamily="49" charset="-122"/>
                <a:ea typeface="楷体_GB2312" pitchFamily="49" charset="-122"/>
              </a:rPr>
              <a:t>源程序的文件名和程序中定义的主类名应保持一致，包括字母大小写的匹配</a:t>
            </a:r>
            <a:r>
              <a:rPr lang="zh-CN" altLang="en-US" sz="2000" b="1" dirty="0">
                <a:latin typeface="楷体_GB2312" pitchFamily="49" charset="-122"/>
                <a:ea typeface="楷体_GB2312" pitchFamily="49" charset="-122"/>
              </a:rPr>
              <a:t>；</a:t>
            </a:r>
          </a:p>
          <a:p>
            <a:pPr marL="609600" indent="-609600">
              <a:buFont typeface="Wingdings" panose="05000000000000000000" pitchFamily="2" charset="2"/>
              <a:buAutoNum type="arabicPeriod"/>
            </a:pPr>
            <a:r>
              <a:rPr lang="en-US" altLang="zh-CN" sz="2000" b="1" dirty="0">
                <a:solidFill>
                  <a:schemeClr val="hlink"/>
                </a:solidFill>
                <a:latin typeface="楷体_GB2312" pitchFamily="49" charset="-122"/>
                <a:ea typeface="楷体_GB2312" pitchFamily="49" charset="-122"/>
              </a:rPr>
              <a:t>Java</a:t>
            </a:r>
            <a:r>
              <a:rPr lang="zh-CN" altLang="en-US" sz="2000" b="1" dirty="0">
                <a:solidFill>
                  <a:schemeClr val="hlink"/>
                </a:solidFill>
                <a:latin typeface="楷体_GB2312" pitchFamily="49" charset="-122"/>
                <a:ea typeface="楷体_GB2312" pitchFamily="49" charset="-122"/>
              </a:rPr>
              <a:t>严格区分大小写</a:t>
            </a:r>
            <a:r>
              <a:rPr lang="zh-CN" altLang="en-US" sz="2000" b="1" dirty="0">
                <a:latin typeface="楷体_GB2312" pitchFamily="49" charset="-122"/>
                <a:ea typeface="楷体_GB2312" pitchFamily="49" charset="-122"/>
              </a:rPr>
              <a:t>，例如</a:t>
            </a:r>
            <a:r>
              <a:rPr lang="en-US" altLang="zh-CN" sz="2000" b="1" dirty="0">
                <a:latin typeface="楷体_GB2312" pitchFamily="49" charset="-122"/>
                <a:ea typeface="楷体_GB2312" pitchFamily="49" charset="-122"/>
              </a:rPr>
              <a:t>applet</a:t>
            </a:r>
            <a:r>
              <a:rPr lang="zh-CN" altLang="en-US" sz="2000" b="1" dirty="0">
                <a:latin typeface="楷体_GB2312" pitchFamily="49" charset="-122"/>
                <a:ea typeface="楷体_GB2312" pitchFamily="49" charset="-122"/>
              </a:rPr>
              <a:t>和</a:t>
            </a:r>
            <a:r>
              <a:rPr lang="en-US" altLang="zh-CN" sz="2000" b="1" dirty="0">
                <a:latin typeface="楷体_GB2312" pitchFamily="49" charset="-122"/>
                <a:ea typeface="楷体_GB2312" pitchFamily="49" charset="-122"/>
              </a:rPr>
              <a:t>Applet</a:t>
            </a:r>
            <a:r>
              <a:rPr lang="zh-CN" altLang="en-US" sz="2000" b="1" dirty="0">
                <a:latin typeface="楷体_GB2312" pitchFamily="49" charset="-122"/>
                <a:ea typeface="楷体_GB2312" pitchFamily="49" charset="-122"/>
              </a:rPr>
              <a:t>代表了不同的含义；</a:t>
            </a:r>
          </a:p>
          <a:p>
            <a:pPr marL="609600" indent="-609600">
              <a:buFont typeface="Wingdings" panose="05000000000000000000" pitchFamily="2" charset="2"/>
              <a:buAutoNum type="arabicPeriod"/>
            </a:pPr>
            <a:r>
              <a:rPr lang="zh-CN" altLang="en-US" sz="2000" b="1" dirty="0">
                <a:latin typeface="楷体_GB2312" pitchFamily="49" charset="-122"/>
                <a:ea typeface="楷体_GB2312" pitchFamily="49" charset="-122"/>
              </a:rPr>
              <a:t>语句以分号结束；</a:t>
            </a:r>
          </a:p>
          <a:p>
            <a:pPr marL="609600" indent="-609600">
              <a:buFont typeface="Wingdings" panose="05000000000000000000" pitchFamily="2" charset="2"/>
              <a:buAutoNum type="arabicPeriod" startAt="5"/>
            </a:pPr>
            <a:r>
              <a:rPr lang="zh-CN" altLang="en-US" sz="2000" b="1" dirty="0">
                <a:latin typeface="楷体_GB2312" pitchFamily="49" charset="-122"/>
                <a:ea typeface="楷体_GB2312" pitchFamily="49" charset="-122"/>
              </a:rPr>
              <a:t>程序中可加注释，用双斜杠</a:t>
            </a:r>
            <a:r>
              <a:rPr lang="zh-CN" altLang="en-US" sz="2000" b="1" dirty="0">
                <a:ea typeface="楷体_GB2312" pitchFamily="49" charset="-122"/>
              </a:rPr>
              <a:t>“</a:t>
            </a:r>
            <a:r>
              <a:rPr lang="en-US" altLang="zh-CN" sz="2000" b="1" dirty="0">
                <a:latin typeface="楷体_GB2312" pitchFamily="49" charset="-122"/>
                <a:ea typeface="楷体_GB2312" pitchFamily="49" charset="-122"/>
              </a:rPr>
              <a:t>//</a:t>
            </a:r>
            <a:r>
              <a:rPr lang="en-US" altLang="zh-CN" sz="2000" b="1" dirty="0">
                <a:ea typeface="楷体_GB2312" pitchFamily="49" charset="-122"/>
              </a:rPr>
              <a:t>”</a:t>
            </a:r>
            <a:r>
              <a:rPr lang="zh-CN" altLang="en-US" sz="2000" b="1" dirty="0">
                <a:latin typeface="楷体_GB2312" pitchFamily="49" charset="-122"/>
                <a:ea typeface="楷体_GB2312" pitchFamily="49" charset="-122"/>
              </a:rPr>
              <a:t>引导，</a:t>
            </a:r>
            <a:r>
              <a:rPr lang="zh-CN" altLang="en-US" sz="2000" b="1" dirty="0">
                <a:ea typeface="楷体_GB2312" pitchFamily="49" charset="-122"/>
              </a:rPr>
              <a:t>“</a:t>
            </a:r>
            <a:r>
              <a:rPr lang="en-US" altLang="zh-CN" sz="2000" b="1" dirty="0">
                <a:latin typeface="楷体_GB2312" pitchFamily="49" charset="-122"/>
                <a:ea typeface="楷体_GB2312" pitchFamily="49" charset="-122"/>
              </a:rPr>
              <a:t>/**/</a:t>
            </a:r>
            <a:r>
              <a:rPr lang="en-US" altLang="zh-CN" sz="2000" b="1" dirty="0">
                <a:ea typeface="楷体_GB2312" pitchFamily="49" charset="-122"/>
              </a:rPr>
              <a:t>”</a:t>
            </a:r>
            <a:r>
              <a:rPr lang="zh-CN" altLang="en-US" sz="2000" b="1" dirty="0">
                <a:latin typeface="楷体_GB2312" pitchFamily="49" charset="-122"/>
                <a:ea typeface="楷体_GB2312" pitchFamily="49" charset="-122"/>
              </a:rPr>
              <a:t>可包含多行注释；</a:t>
            </a:r>
          </a:p>
          <a:p>
            <a:pPr marL="609600" indent="-609600">
              <a:buFont typeface="Wingdings" panose="05000000000000000000" pitchFamily="2" charset="2"/>
              <a:buAutoNum type="arabicPeriod" startAt="5"/>
            </a:pPr>
            <a:r>
              <a:rPr lang="zh-CN" altLang="en-US" sz="2000" b="1" dirty="0">
                <a:latin typeface="楷体_GB2312" pitchFamily="49" charset="-122"/>
                <a:ea typeface="楷体_GB2312" pitchFamily="49" charset="-122"/>
              </a:rPr>
              <a:t>语句体（类体、方法体、结构体等）以大括号界定。</a:t>
            </a:r>
          </a:p>
          <a:p>
            <a:pPr marL="609600" indent="-609600">
              <a:buFont typeface="Wingdings" panose="05000000000000000000" pitchFamily="2" charset="2"/>
              <a:buAutoNum type="arabicPeriod" startAt="5"/>
            </a:pPr>
            <a:r>
              <a:rPr lang="zh-CN" altLang="en-US" sz="2000" b="1" dirty="0">
                <a:latin typeface="楷体_GB2312" pitchFamily="49" charset="-122"/>
                <a:ea typeface="楷体_GB2312" pitchFamily="49" charset="-122"/>
              </a:rPr>
              <a:t>保持良好的书写风格，不同级别的语句最好采取缩进的方法来表示它们的差异</a:t>
            </a:r>
            <a:r>
              <a:rPr lang="zh-CN" altLang="en-US" sz="2400" b="1" dirty="0">
                <a:latin typeface="楷体_GB2312" pitchFamily="49" charset="-122"/>
                <a:ea typeface="楷体_GB2312" pitchFamily="49" charset="-122"/>
              </a:rPr>
              <a:t>。</a:t>
            </a:r>
          </a:p>
        </p:txBody>
      </p:sp>
      <p:sp>
        <p:nvSpPr>
          <p:cNvPr id="7" name="Line 13"/>
          <p:cNvSpPr>
            <a:spLocks noChangeShapeType="1"/>
          </p:cNvSpPr>
          <p:nvPr/>
        </p:nvSpPr>
        <p:spPr bwMode="auto">
          <a:xfrm>
            <a:off x="609600" y="1465810"/>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8977811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页脚占位符 4"/>
          <p:cNvSpPr txBox="1">
            <a:spLocks noGrp="1" noChangeArrowheads="1"/>
          </p:cNvSpPr>
          <p:nvPr/>
        </p:nvSpPr>
        <p:spPr bwMode="auto">
          <a:xfrm>
            <a:off x="3352800" y="6403975"/>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400" dirty="0" smtClean="0"/>
              <a:t> </a:t>
            </a:r>
            <a:endParaRPr lang="en-US" altLang="zh-CN" sz="1400" dirty="0"/>
          </a:p>
        </p:txBody>
      </p:sp>
      <p:sp>
        <p:nvSpPr>
          <p:cNvPr id="77827" name="Rectangle 2"/>
          <p:cNvSpPr>
            <a:spLocks noGrp="1" noChangeArrowheads="1"/>
          </p:cNvSpPr>
          <p:nvPr>
            <p:ph type="title" idx="4294967295"/>
          </p:nvPr>
        </p:nvSpPr>
        <p:spPr/>
        <p:txBody>
          <a:bodyPr/>
          <a:lstStyle/>
          <a:p>
            <a:r>
              <a:rPr lang="zh-CN" altLang="zh-CN" smtClean="0"/>
              <a:t>常见错误</a:t>
            </a:r>
          </a:p>
        </p:txBody>
      </p:sp>
      <p:sp>
        <p:nvSpPr>
          <p:cNvPr id="77828" name="Rectangle 3"/>
          <p:cNvSpPr>
            <a:spLocks noGrp="1" noChangeArrowheads="1"/>
          </p:cNvSpPr>
          <p:nvPr>
            <p:ph type="body" idx="4294967295"/>
          </p:nvPr>
        </p:nvSpPr>
        <p:spPr>
          <a:xfrm>
            <a:off x="757238" y="1990725"/>
            <a:ext cx="7777162" cy="4098925"/>
          </a:xfrm>
        </p:spPr>
        <p:txBody>
          <a:bodyPr>
            <a:normAutofit lnSpcReduction="10000"/>
          </a:bodyPr>
          <a:lstStyle/>
          <a:p>
            <a:pPr marL="590550" indent="-590550">
              <a:buFont typeface="Wingdings" panose="05000000000000000000" pitchFamily="2" charset="2"/>
              <a:buAutoNum type="arabicPeriod"/>
            </a:pPr>
            <a:r>
              <a:rPr lang="zh-CN" altLang="en-US" sz="2400" dirty="0" smtClean="0"/>
              <a:t>文件扩展名隐藏导致编译失败	</a:t>
            </a:r>
          </a:p>
          <a:p>
            <a:pPr marL="590550" indent="-590550">
              <a:buFont typeface="Wingdings" panose="05000000000000000000" pitchFamily="2" charset="2"/>
              <a:buAutoNum type="arabicPeriod"/>
            </a:pPr>
            <a:r>
              <a:rPr lang="en-US" altLang="zh-CN" sz="2400" dirty="0" smtClean="0"/>
              <a:t>class</a:t>
            </a:r>
            <a:r>
              <a:rPr lang="zh-CN" altLang="en-US" sz="2400" dirty="0" smtClean="0"/>
              <a:t>写错	</a:t>
            </a:r>
            <a:r>
              <a:rPr lang="en-US" altLang="zh-CN" sz="2400" dirty="0" smtClean="0"/>
              <a:t>Class </a:t>
            </a:r>
            <a:r>
              <a:rPr lang="en-US" altLang="zh-CN" sz="2400" dirty="0" err="1" smtClean="0"/>
              <a:t>class</a:t>
            </a:r>
            <a:r>
              <a:rPr lang="en-US" altLang="zh-CN" sz="2400" dirty="0" smtClean="0"/>
              <a:t>…</a:t>
            </a:r>
          </a:p>
          <a:p>
            <a:pPr marL="590550" indent="-590550">
              <a:buFont typeface="Wingdings" panose="05000000000000000000" pitchFamily="2" charset="2"/>
              <a:buAutoNum type="arabicPeriod"/>
            </a:pPr>
            <a:r>
              <a:rPr lang="zh-CN" altLang="en-US" sz="2400" dirty="0" smtClean="0"/>
              <a:t>类名格式有问题	暂时全部使用英文</a:t>
            </a:r>
          </a:p>
          <a:p>
            <a:pPr marL="590550" indent="-590550">
              <a:buFont typeface="Wingdings" panose="05000000000000000000" pitchFamily="2" charset="2"/>
              <a:buAutoNum type="arabicPeriod"/>
            </a:pPr>
            <a:r>
              <a:rPr lang="zh-CN" altLang="en-US" sz="2400" dirty="0" smtClean="0"/>
              <a:t>类名后面的大括号匹配不正确</a:t>
            </a:r>
          </a:p>
          <a:p>
            <a:pPr marL="590550" indent="-590550">
              <a:buFont typeface="Wingdings" panose="05000000000000000000" pitchFamily="2" charset="2"/>
              <a:buAutoNum type="arabicPeriod"/>
            </a:pPr>
            <a:r>
              <a:rPr lang="en-US" altLang="zh-CN" sz="2400" dirty="0" smtClean="0"/>
              <a:t>main</a:t>
            </a:r>
            <a:r>
              <a:rPr lang="zh-CN" altLang="en-US" sz="2400" dirty="0" smtClean="0"/>
              <a:t>方法格式错误	</a:t>
            </a:r>
          </a:p>
          <a:p>
            <a:pPr marL="952500" lvl="1" indent="-495300">
              <a:buFont typeface="Wingdings" panose="05000000000000000000" pitchFamily="2" charset="2"/>
              <a:buNone/>
            </a:pPr>
            <a:r>
              <a:rPr lang="zh-CN" altLang="en-US" sz="2400" dirty="0" smtClean="0"/>
              <a:t>	</a:t>
            </a:r>
            <a:r>
              <a:rPr lang="en-US" altLang="zh-CN" sz="2400" dirty="0" smtClean="0"/>
              <a:t>public static void main(String [] </a:t>
            </a:r>
            <a:r>
              <a:rPr lang="en-US" altLang="zh-CN" sz="2400" dirty="0" err="1" smtClean="0"/>
              <a:t>args</a:t>
            </a:r>
            <a:r>
              <a:rPr lang="en-US" altLang="zh-CN" sz="2400" dirty="0" smtClean="0"/>
              <a:t>){ }</a:t>
            </a:r>
          </a:p>
          <a:p>
            <a:pPr marL="590550" indent="-590550">
              <a:buFont typeface="Wingdings" panose="05000000000000000000" pitchFamily="2" charset="2"/>
              <a:buAutoNum type="arabicPeriod"/>
            </a:pPr>
            <a:r>
              <a:rPr lang="en-US" altLang="zh-CN" sz="2400" dirty="0" smtClean="0"/>
              <a:t>main</a:t>
            </a:r>
            <a:r>
              <a:rPr lang="zh-CN" altLang="en-US" sz="2400" dirty="0" smtClean="0"/>
              <a:t>方法大括号缺失</a:t>
            </a:r>
          </a:p>
          <a:p>
            <a:pPr marL="590550" indent="-590550">
              <a:buFont typeface="Wingdings" panose="05000000000000000000" pitchFamily="2" charset="2"/>
              <a:buAutoNum type="arabicPeriod"/>
            </a:pPr>
            <a:r>
              <a:rPr lang="zh-CN" altLang="en-US" sz="2400" dirty="0" smtClean="0"/>
              <a:t>打印语句拼写错误</a:t>
            </a:r>
          </a:p>
          <a:p>
            <a:pPr marL="952500" lvl="1" indent="-495300">
              <a:buFont typeface="Wingdings" panose="05000000000000000000" pitchFamily="2" charset="2"/>
              <a:buNone/>
            </a:pPr>
            <a:r>
              <a:rPr lang="zh-CN" altLang="en-US" sz="2000" dirty="0" smtClean="0"/>
              <a:t>	</a:t>
            </a:r>
            <a:r>
              <a:rPr lang="en-US" altLang="zh-CN" sz="2000" dirty="0" err="1" smtClean="0"/>
              <a:t>System.out.println</a:t>
            </a:r>
            <a:r>
              <a:rPr lang="en-US" altLang="zh-CN" sz="2000" dirty="0" smtClean="0"/>
              <a:t>(“”);</a:t>
            </a:r>
            <a:r>
              <a:rPr lang="en-US" altLang="zh-CN" sz="2300" dirty="0" smtClean="0"/>
              <a:t>	</a:t>
            </a:r>
            <a:endParaRPr lang="zh-CN" altLang="en-US" sz="2000" dirty="0" smtClean="0"/>
          </a:p>
          <a:p>
            <a:pPr marL="590550" indent="-590550">
              <a:buFont typeface="Wingdings" panose="05000000000000000000" pitchFamily="2" charset="2"/>
              <a:buAutoNum type="arabicPeriod"/>
            </a:pPr>
            <a:r>
              <a:rPr lang="zh-CN" altLang="en-US" sz="2400" dirty="0" smtClean="0"/>
              <a:t>引号使用错误，使用成中文全角引号</a:t>
            </a:r>
            <a:endParaRPr lang="en-US" altLang="zh-CN" sz="2800" dirty="0" smtClean="0"/>
          </a:p>
          <a:p>
            <a:pPr marL="952500" lvl="1" indent="-495300" eaLnBrk="1" hangingPunct="1">
              <a:lnSpc>
                <a:spcPct val="110000"/>
              </a:lnSpc>
              <a:buFont typeface="Wingdings" panose="05000000000000000000" pitchFamily="2" charset="2"/>
              <a:buNone/>
            </a:pPr>
            <a:endParaRPr lang="en-US" altLang="zh-CN" dirty="0" smtClean="0"/>
          </a:p>
        </p:txBody>
      </p:sp>
    </p:spTree>
    <p:extLst>
      <p:ext uri="{BB962C8B-B14F-4D97-AF65-F5344CB8AC3E}">
        <p14:creationId xmlns:p14="http://schemas.microsoft.com/office/powerpoint/2010/main" val="118007660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a:xfrm>
            <a:off x="533400" y="762000"/>
            <a:ext cx="7772400" cy="608013"/>
          </a:xfrm>
        </p:spPr>
        <p:txBody>
          <a:bodyPr>
            <a:normAutofit fontScale="90000"/>
          </a:bodyPr>
          <a:lstStyle/>
          <a:p>
            <a:r>
              <a:rPr lang="zh-CN" altLang="en-US" sz="3600" b="1">
                <a:latin typeface="楷体_GB2312" pitchFamily="49" charset="-122"/>
                <a:ea typeface="楷体_GB2312" pitchFamily="49" charset="-122"/>
              </a:rPr>
              <a:t>常见错误</a:t>
            </a:r>
            <a:r>
              <a:rPr lang="zh-CN" altLang="en-US" sz="3600" b="1">
                <a:solidFill>
                  <a:schemeClr val="hlink"/>
                </a:solidFill>
                <a:latin typeface="楷体_GB2312" pitchFamily="49" charset="-122"/>
                <a:ea typeface="楷体_GB2312" pitchFamily="49" charset="-122"/>
              </a:rPr>
              <a:t>（编译错误</a:t>
            </a:r>
            <a:r>
              <a:rPr lang="zh-CN" altLang="en-US" b="1">
                <a:solidFill>
                  <a:schemeClr val="hlink"/>
                </a:solidFill>
                <a:latin typeface="楷体_GB2312" pitchFamily="49" charset="-122"/>
                <a:ea typeface="楷体_GB2312" pitchFamily="49" charset="-122"/>
              </a:rPr>
              <a:t>）</a:t>
            </a:r>
          </a:p>
        </p:txBody>
      </p:sp>
      <p:sp>
        <p:nvSpPr>
          <p:cNvPr id="563203" name="Rectangle 3"/>
          <p:cNvSpPr>
            <a:spLocks noGrp="1" noChangeArrowheads="1"/>
          </p:cNvSpPr>
          <p:nvPr>
            <p:ph idx="1"/>
          </p:nvPr>
        </p:nvSpPr>
        <p:spPr>
          <a:xfrm>
            <a:off x="685800" y="1752600"/>
            <a:ext cx="7772400" cy="4343400"/>
          </a:xfrm>
          <a:ln w="38100">
            <a:solidFill>
              <a:schemeClr val="hlink"/>
            </a:solidFill>
            <a:miter lim="800000"/>
            <a:headEnd/>
            <a:tailEnd/>
          </a:ln>
        </p:spPr>
        <p:txBody>
          <a:bodyPr>
            <a:normAutofit/>
          </a:bodyPr>
          <a:lstStyle/>
          <a:p>
            <a:r>
              <a:rPr lang="zh-CN" altLang="en-US" sz="2000" b="1">
                <a:latin typeface="楷体_GB2312" pitchFamily="49" charset="-122"/>
                <a:ea typeface="楷体_GB2312" pitchFamily="49" charset="-122"/>
              </a:rPr>
              <a:t>错误提示内容：</a:t>
            </a:r>
            <a:r>
              <a:rPr lang="en-US" altLang="zh-CN" sz="2000" b="1">
                <a:solidFill>
                  <a:schemeClr val="hlink"/>
                </a:solidFill>
                <a:latin typeface="楷体_GB2312" pitchFamily="49" charset="-122"/>
                <a:ea typeface="楷体_GB2312" pitchFamily="49" charset="-122"/>
              </a:rPr>
              <a:t>javac: Command not found</a:t>
            </a:r>
          </a:p>
          <a:p>
            <a:pPr lvl="1"/>
            <a:r>
              <a:rPr lang="zh-CN" altLang="en-US" sz="2000" b="1">
                <a:solidFill>
                  <a:srgbClr val="006600"/>
                </a:solidFill>
                <a:latin typeface="楷体_GB2312" pitchFamily="49" charset="-122"/>
                <a:ea typeface="楷体_GB2312" pitchFamily="49" charset="-122"/>
              </a:rPr>
              <a:t>解释：包含</a:t>
            </a:r>
            <a:r>
              <a:rPr lang="en-US" altLang="zh-CN" sz="2000" b="1">
                <a:solidFill>
                  <a:srgbClr val="006600"/>
                </a:solidFill>
                <a:latin typeface="楷体_GB2312" pitchFamily="49" charset="-122"/>
                <a:ea typeface="楷体_GB2312" pitchFamily="49" charset="-122"/>
              </a:rPr>
              <a:t>javac</a:t>
            </a:r>
            <a:r>
              <a:rPr lang="zh-CN" altLang="en-US" sz="2000" b="1">
                <a:solidFill>
                  <a:srgbClr val="006600"/>
                </a:solidFill>
                <a:latin typeface="楷体_GB2312" pitchFamily="49" charset="-122"/>
                <a:ea typeface="楷体_GB2312" pitchFamily="49" charset="-122"/>
              </a:rPr>
              <a:t>编译器的路径变量设置不正确</a:t>
            </a:r>
          </a:p>
          <a:p>
            <a:r>
              <a:rPr lang="zh-CN" altLang="en-US" sz="2000" b="1">
                <a:latin typeface="楷体_GB2312" pitchFamily="49" charset="-122"/>
                <a:ea typeface="楷体_GB2312" pitchFamily="49" charset="-122"/>
              </a:rPr>
              <a:t>错误提示内容：</a:t>
            </a:r>
            <a:r>
              <a:rPr lang="en-US" altLang="zh-CN" sz="2000" b="1">
                <a:solidFill>
                  <a:schemeClr val="hlink"/>
                </a:solidFill>
                <a:latin typeface="楷体_GB2312" pitchFamily="49" charset="-122"/>
                <a:ea typeface="楷体_GB2312" pitchFamily="49" charset="-122"/>
              </a:rPr>
              <a:t>HelloWorldApp.java:3: Method printl(java.lang.String) not found in class java.io.PrintStream.System.out.printl(</a:t>
            </a:r>
            <a:r>
              <a:rPr lang="en-US" altLang="zh-CN" sz="2000" b="1">
                <a:solidFill>
                  <a:schemeClr val="hlink"/>
                </a:solidFill>
                <a:ea typeface="楷体_GB2312" pitchFamily="49" charset="-122"/>
              </a:rPr>
              <a:t>“</a:t>
            </a:r>
            <a:r>
              <a:rPr lang="en-US" altLang="zh-CN" sz="2000" b="1">
                <a:solidFill>
                  <a:schemeClr val="hlink"/>
                </a:solidFill>
                <a:latin typeface="楷体_GB2312" pitchFamily="49" charset="-122"/>
                <a:ea typeface="楷体_GB2312" pitchFamily="49" charset="-122"/>
              </a:rPr>
              <a:t>Hello World!</a:t>
            </a:r>
            <a:r>
              <a:rPr lang="en-US" altLang="zh-CN" sz="2000" b="1">
                <a:solidFill>
                  <a:schemeClr val="hlink"/>
                </a:solidFill>
                <a:ea typeface="楷体_GB2312" pitchFamily="49" charset="-122"/>
              </a:rPr>
              <a:t>”</a:t>
            </a:r>
            <a:r>
              <a:rPr lang="en-US" altLang="zh-CN" sz="2000" b="1">
                <a:solidFill>
                  <a:schemeClr val="hlink"/>
                </a:solidFill>
                <a:latin typeface="楷体_GB2312" pitchFamily="49" charset="-122"/>
                <a:ea typeface="楷体_GB2312" pitchFamily="49" charset="-122"/>
              </a:rPr>
              <a:t>);</a:t>
            </a:r>
          </a:p>
          <a:p>
            <a:pPr lvl="1"/>
            <a:r>
              <a:rPr lang="zh-CN" altLang="en-US" sz="2000" b="1">
                <a:solidFill>
                  <a:srgbClr val="006600"/>
                </a:solidFill>
                <a:latin typeface="楷体_GB2312" pitchFamily="49" charset="-122"/>
                <a:ea typeface="楷体_GB2312" pitchFamily="49" charset="-122"/>
              </a:rPr>
              <a:t>解释： 键入的方法名</a:t>
            </a:r>
            <a:r>
              <a:rPr lang="en-US" altLang="zh-CN" sz="2000" b="1">
                <a:solidFill>
                  <a:srgbClr val="006600"/>
                </a:solidFill>
                <a:latin typeface="楷体_GB2312" pitchFamily="49" charset="-122"/>
                <a:ea typeface="楷体_GB2312" pitchFamily="49" charset="-122"/>
              </a:rPr>
              <a:t>printl</a:t>
            </a:r>
            <a:r>
              <a:rPr lang="zh-CN" altLang="en-US" sz="2000" b="1">
                <a:solidFill>
                  <a:srgbClr val="006600"/>
                </a:solidFill>
                <a:latin typeface="楷体_GB2312" pitchFamily="49" charset="-122"/>
                <a:ea typeface="楷体_GB2312" pitchFamily="49" charset="-122"/>
              </a:rPr>
              <a:t>不正确，方法</a:t>
            </a:r>
            <a:r>
              <a:rPr lang="en-US" altLang="zh-CN" sz="2000" b="1">
                <a:solidFill>
                  <a:srgbClr val="006600"/>
                </a:solidFill>
                <a:latin typeface="楷体_GB2312" pitchFamily="49" charset="-122"/>
                <a:ea typeface="楷体_GB2312" pitchFamily="49" charset="-122"/>
              </a:rPr>
              <a:t>println()</a:t>
            </a:r>
            <a:r>
              <a:rPr lang="zh-CN" altLang="en-US" sz="2000" b="1">
                <a:solidFill>
                  <a:srgbClr val="006600"/>
                </a:solidFill>
                <a:latin typeface="楷体_GB2312" pitchFamily="49" charset="-122"/>
                <a:ea typeface="楷体_GB2312" pitchFamily="49" charset="-122"/>
              </a:rPr>
              <a:t>的名字被写成</a:t>
            </a:r>
            <a:r>
              <a:rPr lang="en-US" altLang="zh-CN" sz="2000" b="1">
                <a:solidFill>
                  <a:srgbClr val="006600"/>
                </a:solidFill>
                <a:latin typeface="楷体_GB2312" pitchFamily="49" charset="-122"/>
                <a:ea typeface="楷体_GB2312" pitchFamily="49" charset="-122"/>
              </a:rPr>
              <a:t>printl</a:t>
            </a:r>
          </a:p>
          <a:p>
            <a:r>
              <a:rPr lang="zh-CN" altLang="en-US" sz="2000" b="1">
                <a:latin typeface="楷体_GB2312" pitchFamily="49" charset="-122"/>
                <a:ea typeface="楷体_GB2312" pitchFamily="49" charset="-122"/>
              </a:rPr>
              <a:t>错误提示内容：</a:t>
            </a:r>
            <a:r>
              <a:rPr lang="en-US" altLang="zh-CN" sz="2000" b="1">
                <a:solidFill>
                  <a:schemeClr val="hlink"/>
                </a:solidFill>
                <a:latin typeface="楷体_GB2312" pitchFamily="49" charset="-122"/>
                <a:ea typeface="楷体_GB2312" pitchFamily="49" charset="-122"/>
              </a:rPr>
              <a:t>HelloWorldApp.java:1: Public class </a:t>
            </a:r>
            <a:r>
              <a:rPr lang="en-US" altLang="zh-CN" sz="2000" b="1">
                <a:solidFill>
                  <a:srgbClr val="0000FF"/>
                </a:solidFill>
                <a:latin typeface="楷体_GB2312" pitchFamily="49" charset="-122"/>
                <a:ea typeface="楷体_GB2312" pitchFamily="49" charset="-122"/>
              </a:rPr>
              <a:t>HelloWorldapp</a:t>
            </a:r>
            <a:r>
              <a:rPr lang="en-US" altLang="zh-CN" sz="2000" b="1">
                <a:solidFill>
                  <a:schemeClr val="hlink"/>
                </a:solidFill>
                <a:latin typeface="楷体_GB2312" pitchFamily="49" charset="-122"/>
                <a:ea typeface="楷体_GB2312" pitchFamily="49" charset="-122"/>
              </a:rPr>
              <a:t> must be defined in a file called </a:t>
            </a:r>
            <a:r>
              <a:rPr lang="en-US" altLang="zh-CN" sz="2000" b="1">
                <a:solidFill>
                  <a:schemeClr val="hlink"/>
                </a:solidFill>
                <a:ea typeface="楷体_GB2312" pitchFamily="49" charset="-122"/>
              </a:rPr>
              <a:t>“</a:t>
            </a:r>
            <a:r>
              <a:rPr lang="en-US" altLang="zh-CN" sz="2000" b="1">
                <a:solidFill>
                  <a:srgbClr val="0000FF"/>
                </a:solidFill>
                <a:latin typeface="楷体_GB2312" pitchFamily="49" charset="-122"/>
                <a:ea typeface="楷体_GB2312" pitchFamily="49" charset="-122"/>
              </a:rPr>
              <a:t>HelloWorldapp.java</a:t>
            </a:r>
            <a:r>
              <a:rPr lang="en-US" altLang="zh-CN" sz="2000" b="1">
                <a:solidFill>
                  <a:schemeClr val="hlink"/>
                </a:solidFill>
                <a:ea typeface="楷体_GB2312" pitchFamily="49" charset="-122"/>
              </a:rPr>
              <a:t>”</a:t>
            </a:r>
            <a:r>
              <a:rPr lang="en-US" altLang="zh-CN" sz="2000" b="1">
                <a:solidFill>
                  <a:schemeClr val="hlink"/>
                </a:solidFill>
                <a:latin typeface="楷体_GB2312" pitchFamily="49" charset="-122"/>
                <a:ea typeface="楷体_GB2312" pitchFamily="49" charset="-122"/>
              </a:rPr>
              <a:t>.public class HelloWorldapp{</a:t>
            </a:r>
          </a:p>
          <a:p>
            <a:pPr lvl="1"/>
            <a:r>
              <a:rPr lang="zh-CN" altLang="en-US" sz="2000" b="1">
                <a:solidFill>
                  <a:srgbClr val="006600"/>
                </a:solidFill>
                <a:latin typeface="楷体_GB2312" pitchFamily="49" charset="-122"/>
                <a:ea typeface="楷体_GB2312" pitchFamily="49" charset="-122"/>
              </a:rPr>
              <a:t>解释：文件</a:t>
            </a:r>
            <a:r>
              <a:rPr lang="en-US" altLang="zh-CN" sz="2000" b="1">
                <a:solidFill>
                  <a:srgbClr val="006600"/>
                </a:solidFill>
                <a:latin typeface="楷体_GB2312" pitchFamily="49" charset="-122"/>
                <a:ea typeface="楷体_GB2312" pitchFamily="49" charset="-122"/>
              </a:rPr>
              <a:t>HelloWorldApp.java</a:t>
            </a:r>
            <a:r>
              <a:rPr lang="zh-CN" altLang="en-US" sz="2000" b="1">
                <a:solidFill>
                  <a:srgbClr val="006600"/>
                </a:solidFill>
                <a:latin typeface="楷体_GB2312" pitchFamily="49" charset="-122"/>
                <a:ea typeface="楷体_GB2312" pitchFamily="49" charset="-122"/>
              </a:rPr>
              <a:t>中定义的公有类</a:t>
            </a:r>
            <a:r>
              <a:rPr lang="en-US" altLang="zh-CN" sz="2000" b="1">
                <a:solidFill>
                  <a:srgbClr val="006600"/>
                </a:solidFill>
                <a:latin typeface="楷体_GB2312" pitchFamily="49" charset="-122"/>
                <a:ea typeface="楷体_GB2312" pitchFamily="49" charset="-122"/>
              </a:rPr>
              <a:t>HelloWorldapp</a:t>
            </a:r>
            <a:r>
              <a:rPr lang="zh-CN" altLang="en-US" sz="2000" b="1">
                <a:solidFill>
                  <a:srgbClr val="006600"/>
                </a:solidFill>
                <a:latin typeface="楷体_GB2312" pitchFamily="49" charset="-122"/>
                <a:ea typeface="楷体_GB2312" pitchFamily="49" charset="-122"/>
              </a:rPr>
              <a:t>的名字和文件名不匹配</a:t>
            </a:r>
          </a:p>
        </p:txBody>
      </p:sp>
      <p:sp>
        <p:nvSpPr>
          <p:cNvPr id="7" name="Line 13"/>
          <p:cNvSpPr>
            <a:spLocks noChangeShapeType="1"/>
          </p:cNvSpPr>
          <p:nvPr/>
        </p:nvSpPr>
        <p:spPr bwMode="auto">
          <a:xfrm>
            <a:off x="609600" y="1415935"/>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23631910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a:xfrm>
            <a:off x="685800" y="152400"/>
            <a:ext cx="7772400" cy="608013"/>
          </a:xfrm>
        </p:spPr>
        <p:txBody>
          <a:bodyPr/>
          <a:lstStyle/>
          <a:p>
            <a:r>
              <a:rPr lang="zh-CN" altLang="en-US" sz="3600" b="1">
                <a:latin typeface="楷体_GB2312" pitchFamily="49" charset="-122"/>
                <a:ea typeface="楷体_GB2312" pitchFamily="49" charset="-122"/>
              </a:rPr>
              <a:t>常见错误</a:t>
            </a:r>
            <a:r>
              <a:rPr lang="zh-CN" altLang="en-US" sz="3600" b="1">
                <a:solidFill>
                  <a:schemeClr val="hlink"/>
                </a:solidFill>
                <a:latin typeface="楷体_GB2312" pitchFamily="49" charset="-122"/>
                <a:ea typeface="楷体_GB2312" pitchFamily="49" charset="-122"/>
              </a:rPr>
              <a:t>（运行时错误）</a:t>
            </a:r>
          </a:p>
        </p:txBody>
      </p:sp>
      <p:sp>
        <p:nvSpPr>
          <p:cNvPr id="564227" name="Rectangle 3"/>
          <p:cNvSpPr>
            <a:spLocks noGrp="1" noChangeArrowheads="1"/>
          </p:cNvSpPr>
          <p:nvPr>
            <p:ph idx="1"/>
          </p:nvPr>
        </p:nvSpPr>
        <p:spPr>
          <a:xfrm>
            <a:off x="304800" y="762000"/>
            <a:ext cx="8534400" cy="5715000"/>
          </a:xfrm>
          <a:ln w="38100">
            <a:solidFill>
              <a:schemeClr val="hlink"/>
            </a:solidFill>
            <a:miter lim="800000"/>
            <a:headEnd/>
            <a:tailEnd/>
          </a:ln>
        </p:spPr>
        <p:txBody>
          <a:bodyPr>
            <a:normAutofit lnSpcReduction="10000"/>
          </a:bodyPr>
          <a:lstStyle/>
          <a:p>
            <a:pPr marL="533400" indent="-533400">
              <a:lnSpc>
                <a:spcPct val="90000"/>
              </a:lnSpc>
            </a:pPr>
            <a:r>
              <a:rPr lang="zh-CN" altLang="en-US" sz="2000" b="1" dirty="0" smtClean="0">
                <a:latin typeface="楷体_GB2312" pitchFamily="49" charset="-122"/>
                <a:ea typeface="楷体_GB2312" pitchFamily="49" charset="-122"/>
              </a:rPr>
              <a:t>错误提示内容：</a:t>
            </a:r>
            <a:r>
              <a:rPr lang="en-US" altLang="zh-CN" sz="2000" b="1" dirty="0" smtClean="0">
                <a:solidFill>
                  <a:schemeClr val="hlink"/>
                </a:solidFill>
                <a:latin typeface="楷体_GB2312" pitchFamily="49" charset="-122"/>
                <a:ea typeface="楷体_GB2312" pitchFamily="49" charset="-122"/>
              </a:rPr>
              <a:t>Can</a:t>
            </a:r>
            <a:r>
              <a:rPr lang="en-US" altLang="zh-CN" sz="2000" b="1" dirty="0" smtClean="0">
                <a:solidFill>
                  <a:schemeClr val="hlink"/>
                </a:solidFill>
                <a:ea typeface="楷体_GB2312" pitchFamily="49" charset="-122"/>
              </a:rPr>
              <a:t>’</a:t>
            </a:r>
            <a:r>
              <a:rPr lang="en-US" altLang="zh-CN" sz="2000" b="1" dirty="0" smtClean="0">
                <a:solidFill>
                  <a:schemeClr val="hlink"/>
                </a:solidFill>
                <a:latin typeface="楷体_GB2312" pitchFamily="49" charset="-122"/>
                <a:ea typeface="楷体_GB2312" pitchFamily="49" charset="-122"/>
              </a:rPr>
              <a:t>t find class </a:t>
            </a:r>
            <a:r>
              <a:rPr lang="en-US" altLang="zh-CN" sz="2000" b="1" dirty="0" err="1" smtClean="0">
                <a:solidFill>
                  <a:schemeClr val="hlink"/>
                </a:solidFill>
                <a:latin typeface="楷体_GB2312" pitchFamily="49" charset="-122"/>
                <a:ea typeface="楷体_GB2312" pitchFamily="49" charset="-122"/>
              </a:rPr>
              <a:t>HelloWorldApp</a:t>
            </a:r>
            <a:endParaRPr lang="en-US" altLang="zh-CN" sz="2000" b="1" dirty="0" smtClean="0">
              <a:solidFill>
                <a:schemeClr val="hlink"/>
              </a:solidFill>
              <a:latin typeface="楷体_GB2312" pitchFamily="49" charset="-122"/>
              <a:ea typeface="楷体_GB2312" pitchFamily="49" charset="-122"/>
            </a:endParaRPr>
          </a:p>
          <a:p>
            <a:pPr marL="914400" lvl="1" indent="-457200">
              <a:lnSpc>
                <a:spcPct val="90000"/>
              </a:lnSpc>
            </a:pPr>
            <a:r>
              <a:rPr lang="zh-CN" altLang="en-US" sz="2000" b="1" dirty="0" smtClean="0">
                <a:solidFill>
                  <a:srgbClr val="006600"/>
                </a:solidFill>
                <a:latin typeface="楷体_GB2312" pitchFamily="49" charset="-122"/>
                <a:ea typeface="楷体_GB2312" pitchFamily="49" charset="-122"/>
              </a:rPr>
              <a:t>解释：（当键入</a:t>
            </a:r>
            <a:r>
              <a:rPr lang="en-US" altLang="zh-CN" sz="2000" b="1" dirty="0" smtClean="0">
                <a:solidFill>
                  <a:srgbClr val="006600"/>
                </a:solidFill>
                <a:latin typeface="楷体_GB2312" pitchFamily="49" charset="-122"/>
                <a:ea typeface="楷体_GB2312" pitchFamily="49" charset="-122"/>
              </a:rPr>
              <a:t>java </a:t>
            </a:r>
            <a:r>
              <a:rPr lang="en-US" altLang="zh-CN" sz="2000" b="1" dirty="0" err="1" smtClean="0">
                <a:solidFill>
                  <a:srgbClr val="006600"/>
                </a:solidFill>
                <a:latin typeface="楷体_GB2312" pitchFamily="49" charset="-122"/>
                <a:ea typeface="楷体_GB2312" pitchFamily="49" charset="-122"/>
              </a:rPr>
              <a:t>HelloWorldApp</a:t>
            </a:r>
            <a:r>
              <a:rPr lang="zh-CN" altLang="en-US" sz="2000" b="1" dirty="0" smtClean="0">
                <a:solidFill>
                  <a:srgbClr val="006600"/>
                </a:solidFill>
                <a:latin typeface="楷体_GB2312" pitchFamily="49" charset="-122"/>
                <a:ea typeface="楷体_GB2312" pitchFamily="49" charset="-122"/>
              </a:rPr>
              <a:t>时发生该错误。）系统找不到名为</a:t>
            </a:r>
            <a:r>
              <a:rPr lang="en-US" altLang="zh-CN" sz="2000" b="1" dirty="0" err="1" smtClean="0">
                <a:solidFill>
                  <a:srgbClr val="006600"/>
                </a:solidFill>
                <a:latin typeface="楷体_GB2312" pitchFamily="49" charset="-122"/>
                <a:ea typeface="楷体_GB2312" pitchFamily="49" charset="-122"/>
              </a:rPr>
              <a:t>HelloWorldApp</a:t>
            </a:r>
            <a:r>
              <a:rPr lang="zh-CN" altLang="en-US" sz="2000" b="1" dirty="0" smtClean="0">
                <a:solidFill>
                  <a:srgbClr val="006600"/>
                </a:solidFill>
                <a:latin typeface="楷体_GB2312" pitchFamily="49" charset="-122"/>
                <a:ea typeface="楷体_GB2312" pitchFamily="49" charset="-122"/>
              </a:rPr>
              <a:t>的类文件</a:t>
            </a:r>
          </a:p>
          <a:p>
            <a:pPr marL="533400" indent="-533400">
              <a:lnSpc>
                <a:spcPct val="90000"/>
              </a:lnSpc>
            </a:pPr>
            <a:r>
              <a:rPr lang="zh-CN" altLang="en-US" sz="2000" b="1" dirty="0" smtClean="0">
                <a:latin typeface="楷体_GB2312" pitchFamily="49" charset="-122"/>
                <a:ea typeface="楷体_GB2312" pitchFamily="49" charset="-122"/>
              </a:rPr>
              <a:t>错误提示内容：</a:t>
            </a:r>
            <a:r>
              <a:rPr lang="en-US" altLang="zh-CN" sz="2000" b="1" dirty="0" smtClean="0">
                <a:solidFill>
                  <a:schemeClr val="hlink"/>
                </a:solidFill>
                <a:latin typeface="楷体_GB2312" pitchFamily="49" charset="-122"/>
                <a:ea typeface="楷体_GB2312" pitchFamily="49" charset="-122"/>
              </a:rPr>
              <a:t>In class </a:t>
            </a:r>
            <a:r>
              <a:rPr lang="en-US" altLang="zh-CN" sz="2000" b="1" dirty="0" err="1" smtClean="0">
                <a:solidFill>
                  <a:schemeClr val="hlink"/>
                </a:solidFill>
                <a:latin typeface="楷体_GB2312" pitchFamily="49" charset="-122"/>
                <a:ea typeface="楷体_GB2312" pitchFamily="49" charset="-122"/>
              </a:rPr>
              <a:t>HelloWorldApp</a:t>
            </a:r>
            <a:r>
              <a:rPr lang="en-US" altLang="zh-CN" sz="2000" b="1" dirty="0" smtClean="0">
                <a:solidFill>
                  <a:schemeClr val="hlink"/>
                </a:solidFill>
                <a:latin typeface="楷体_GB2312" pitchFamily="49" charset="-122"/>
                <a:ea typeface="楷体_GB2312" pitchFamily="49" charset="-122"/>
              </a:rPr>
              <a:t>: main must be public and static</a:t>
            </a:r>
          </a:p>
          <a:p>
            <a:pPr marL="914400" lvl="1" indent="-457200">
              <a:lnSpc>
                <a:spcPct val="90000"/>
              </a:lnSpc>
            </a:pPr>
            <a:r>
              <a:rPr lang="zh-CN" altLang="en-US" sz="2000" b="1" dirty="0" smtClean="0">
                <a:solidFill>
                  <a:srgbClr val="006600"/>
                </a:solidFill>
                <a:latin typeface="楷体_GB2312" pitchFamily="49" charset="-122"/>
                <a:ea typeface="楷体_GB2312" pitchFamily="49" charset="-122"/>
              </a:rPr>
              <a:t>解释</a:t>
            </a:r>
            <a:r>
              <a:rPr lang="zh-CN" altLang="en-US" sz="2000" b="1" dirty="0">
                <a:solidFill>
                  <a:srgbClr val="006600"/>
                </a:solidFill>
                <a:latin typeface="楷体_GB2312" pitchFamily="49" charset="-122"/>
                <a:ea typeface="楷体_GB2312" pitchFamily="49" charset="-122"/>
              </a:rPr>
              <a:t>：如果</a:t>
            </a:r>
            <a:r>
              <a:rPr lang="en-US" altLang="zh-CN" sz="2000" b="1" dirty="0">
                <a:solidFill>
                  <a:srgbClr val="006600"/>
                </a:solidFill>
                <a:latin typeface="楷体_GB2312" pitchFamily="49" charset="-122"/>
                <a:ea typeface="楷体_GB2312" pitchFamily="49" charset="-122"/>
              </a:rPr>
              <a:t>main()</a:t>
            </a:r>
            <a:r>
              <a:rPr lang="zh-CN" altLang="en-US" sz="2000" b="1" dirty="0">
                <a:solidFill>
                  <a:srgbClr val="006600"/>
                </a:solidFill>
                <a:latin typeface="楷体_GB2312" pitchFamily="49" charset="-122"/>
                <a:ea typeface="楷体_GB2312" pitchFamily="49" charset="-122"/>
              </a:rPr>
              <a:t>方法的左侧缺少</a:t>
            </a:r>
            <a:r>
              <a:rPr lang="en-US" altLang="zh-CN" sz="2000" b="1" dirty="0">
                <a:solidFill>
                  <a:srgbClr val="006600"/>
                </a:solidFill>
                <a:latin typeface="楷体_GB2312" pitchFamily="49" charset="-122"/>
                <a:ea typeface="楷体_GB2312" pitchFamily="49" charset="-122"/>
              </a:rPr>
              <a:t>static</a:t>
            </a:r>
            <a:r>
              <a:rPr lang="zh-CN" altLang="en-US" sz="2000" b="1" dirty="0">
                <a:solidFill>
                  <a:srgbClr val="006600"/>
                </a:solidFill>
                <a:latin typeface="楷体_GB2312" pitchFamily="49" charset="-122"/>
                <a:ea typeface="楷体_GB2312" pitchFamily="49" charset="-122"/>
              </a:rPr>
              <a:t>或</a:t>
            </a:r>
            <a:r>
              <a:rPr lang="en-US" altLang="zh-CN" sz="2000" b="1" dirty="0">
                <a:solidFill>
                  <a:srgbClr val="006600"/>
                </a:solidFill>
                <a:latin typeface="楷体_GB2312" pitchFamily="49" charset="-122"/>
                <a:ea typeface="楷体_GB2312" pitchFamily="49" charset="-122"/>
              </a:rPr>
              <a:t>public</a:t>
            </a:r>
            <a:r>
              <a:rPr lang="zh-CN" altLang="en-US" sz="2000" b="1" dirty="0">
                <a:solidFill>
                  <a:srgbClr val="006600"/>
                </a:solidFill>
                <a:latin typeface="楷体_GB2312" pitchFamily="49" charset="-122"/>
                <a:ea typeface="楷体_GB2312" pitchFamily="49" charset="-122"/>
              </a:rPr>
              <a:t>，会发生这个错误</a:t>
            </a:r>
          </a:p>
          <a:p>
            <a:pPr marL="533400" indent="-533400">
              <a:lnSpc>
                <a:spcPct val="90000"/>
              </a:lnSpc>
            </a:pPr>
            <a:r>
              <a:rPr lang="zh-CN" altLang="en-US" sz="2000" b="1" dirty="0">
                <a:latin typeface="楷体_GB2312" pitchFamily="49" charset="-122"/>
                <a:ea typeface="楷体_GB2312" pitchFamily="49" charset="-122"/>
              </a:rPr>
              <a:t>文件中含有的类个数错误</a:t>
            </a:r>
          </a:p>
          <a:p>
            <a:pPr marL="914400" lvl="1" indent="-457200">
              <a:lnSpc>
                <a:spcPct val="90000"/>
              </a:lnSpc>
            </a:pPr>
            <a:r>
              <a:rPr lang="zh-CN" altLang="en-US" sz="2000" b="1" dirty="0">
                <a:latin typeface="楷体_GB2312" pitchFamily="49" charset="-122"/>
                <a:ea typeface="楷体_GB2312" pitchFamily="49" charset="-122"/>
              </a:rPr>
              <a:t>解释：</a:t>
            </a:r>
            <a:r>
              <a:rPr lang="zh-CN" altLang="en-US" sz="2000" b="1" dirty="0">
                <a:solidFill>
                  <a:srgbClr val="006600"/>
                </a:solidFill>
                <a:latin typeface="楷体_GB2312" pitchFamily="49" charset="-122"/>
                <a:ea typeface="楷体_GB2312" pitchFamily="49" charset="-122"/>
              </a:rPr>
              <a:t>按照</a:t>
            </a:r>
            <a:r>
              <a:rPr lang="en-US" altLang="zh-CN" sz="2000" b="1" dirty="0">
                <a:solidFill>
                  <a:srgbClr val="006600"/>
                </a:solidFill>
                <a:latin typeface="楷体_GB2312" pitchFamily="49" charset="-122"/>
                <a:ea typeface="楷体_GB2312" pitchFamily="49" charset="-122"/>
              </a:rPr>
              <a:t>Java</a:t>
            </a:r>
            <a:r>
              <a:rPr lang="zh-CN" altLang="en-US" sz="2000" b="1" dirty="0">
                <a:solidFill>
                  <a:srgbClr val="006600"/>
                </a:solidFill>
                <a:latin typeface="楷体_GB2312" pitchFamily="49" charset="-122"/>
                <a:ea typeface="楷体_GB2312" pitchFamily="49" charset="-122"/>
              </a:rPr>
              <a:t>规则</a:t>
            </a:r>
            <a:r>
              <a:rPr lang="zh-CN" altLang="en-US" sz="2000" b="1" dirty="0">
                <a:latin typeface="楷体_GB2312" pitchFamily="49" charset="-122"/>
                <a:ea typeface="楷体_GB2312" pitchFamily="49" charset="-122"/>
              </a:rPr>
              <a:t>，</a:t>
            </a:r>
            <a:r>
              <a:rPr lang="zh-CN" altLang="en-US" sz="2000" b="1" dirty="0">
                <a:solidFill>
                  <a:schemeClr val="hlink"/>
                </a:solidFill>
                <a:latin typeface="楷体_GB2312" pitchFamily="49" charset="-122"/>
                <a:ea typeface="楷体_GB2312" pitchFamily="49" charset="-122"/>
              </a:rPr>
              <a:t>在一个源文件中最多只能定义一个公有类</a:t>
            </a:r>
            <a:r>
              <a:rPr lang="zh-CN" altLang="en-US" sz="2000" b="1" dirty="0">
                <a:latin typeface="楷体_GB2312" pitchFamily="49" charset="-122"/>
                <a:ea typeface="楷体_GB2312" pitchFamily="49" charset="-122"/>
              </a:rPr>
              <a:t>，</a:t>
            </a:r>
            <a:r>
              <a:rPr lang="zh-CN" altLang="en-US" sz="2000" b="1" dirty="0">
                <a:solidFill>
                  <a:srgbClr val="006600"/>
                </a:solidFill>
                <a:latin typeface="楷体_GB2312" pitchFamily="49" charset="-122"/>
                <a:ea typeface="楷体_GB2312" pitchFamily="49" charset="-122"/>
              </a:rPr>
              <a:t>否则会发生运行时错误。如果一个应用系统中有多个公有类，则要把它们分别放在各自不同的文件中。</a:t>
            </a:r>
            <a:r>
              <a:rPr lang="zh-CN" altLang="en-US" sz="2000" b="1" dirty="0">
                <a:solidFill>
                  <a:schemeClr val="hlink"/>
                </a:solidFill>
                <a:latin typeface="楷体_GB2312" pitchFamily="49" charset="-122"/>
                <a:ea typeface="楷体_GB2312" pitchFamily="49" charset="-122"/>
              </a:rPr>
              <a:t>文件中非公有类的个数不限</a:t>
            </a:r>
          </a:p>
          <a:p>
            <a:pPr marL="533400" indent="-533400">
              <a:lnSpc>
                <a:spcPct val="90000"/>
              </a:lnSpc>
            </a:pPr>
            <a:r>
              <a:rPr lang="zh-CN" altLang="en-US" sz="2000" b="1" dirty="0">
                <a:latin typeface="楷体_GB2312" pitchFamily="49" charset="-122"/>
                <a:ea typeface="楷体_GB2312" pitchFamily="49" charset="-122"/>
              </a:rPr>
              <a:t>层次错误</a:t>
            </a:r>
          </a:p>
          <a:p>
            <a:pPr marL="914400" lvl="1" indent="-457200">
              <a:lnSpc>
                <a:spcPct val="90000"/>
              </a:lnSpc>
            </a:pPr>
            <a:r>
              <a:rPr lang="zh-CN" altLang="en-US" sz="2000" b="1" dirty="0">
                <a:solidFill>
                  <a:srgbClr val="006600"/>
                </a:solidFill>
                <a:latin typeface="楷体_GB2312" pitchFamily="49" charset="-122"/>
                <a:ea typeface="楷体_GB2312" pitchFamily="49" charset="-122"/>
              </a:rPr>
              <a:t>解释：一个</a:t>
            </a:r>
            <a:r>
              <a:rPr lang="en-US" altLang="zh-CN" sz="2000" b="1" dirty="0">
                <a:solidFill>
                  <a:srgbClr val="006600"/>
                </a:solidFill>
                <a:latin typeface="楷体_GB2312" pitchFamily="49" charset="-122"/>
                <a:ea typeface="楷体_GB2312" pitchFamily="49" charset="-122"/>
              </a:rPr>
              <a:t>.java</a:t>
            </a:r>
            <a:r>
              <a:rPr lang="zh-CN" altLang="en-US" sz="2000" b="1" dirty="0">
                <a:solidFill>
                  <a:srgbClr val="006600"/>
                </a:solidFill>
                <a:latin typeface="楷体_GB2312" pitchFamily="49" charset="-122"/>
                <a:ea typeface="楷体_GB2312" pitchFamily="49" charset="-122"/>
              </a:rPr>
              <a:t>源文件可以含有三个</a:t>
            </a:r>
            <a:r>
              <a:rPr lang="zh-CN" altLang="en-US" sz="2000" b="1" dirty="0">
                <a:solidFill>
                  <a:srgbClr val="006600"/>
                </a:solidFill>
                <a:ea typeface="楷体_GB2312" pitchFamily="49" charset="-122"/>
              </a:rPr>
              <a:t>“</a:t>
            </a:r>
            <a:r>
              <a:rPr lang="zh-CN" altLang="en-US" sz="2000" b="1" dirty="0">
                <a:solidFill>
                  <a:srgbClr val="006600"/>
                </a:solidFill>
                <a:latin typeface="楷体_GB2312" pitchFamily="49" charset="-122"/>
                <a:ea typeface="楷体_GB2312" pitchFamily="49" charset="-122"/>
              </a:rPr>
              <a:t>顶层</a:t>
            </a:r>
            <a:r>
              <a:rPr lang="zh-CN" altLang="en-US" sz="2000" b="1" dirty="0">
                <a:solidFill>
                  <a:srgbClr val="006600"/>
                </a:solidFill>
                <a:ea typeface="楷体_GB2312" pitchFamily="49" charset="-122"/>
              </a:rPr>
              <a:t>”</a:t>
            </a:r>
            <a:r>
              <a:rPr lang="zh-CN" altLang="en-US" sz="2000" b="1" dirty="0">
                <a:solidFill>
                  <a:srgbClr val="006600"/>
                </a:solidFill>
                <a:latin typeface="楷体_GB2312" pitchFamily="49" charset="-122"/>
                <a:ea typeface="楷体_GB2312" pitchFamily="49" charset="-122"/>
              </a:rPr>
              <a:t>元素，这三个元素是：</a:t>
            </a:r>
          </a:p>
          <a:p>
            <a:pPr marL="1295400" lvl="2" indent="-381000">
              <a:lnSpc>
                <a:spcPct val="90000"/>
              </a:lnSpc>
              <a:spcBef>
                <a:spcPct val="50000"/>
              </a:spcBef>
              <a:buFontTx/>
              <a:buAutoNum type="arabicPeriod"/>
            </a:pPr>
            <a:r>
              <a:rPr lang="zh-CN" altLang="en-US" sz="2000" b="1" dirty="0">
                <a:latin typeface="楷体_GB2312" pitchFamily="49" charset="-122"/>
                <a:ea typeface="楷体_GB2312" pitchFamily="49" charset="-122"/>
              </a:rPr>
              <a:t>一个包说明，即</a:t>
            </a:r>
            <a:r>
              <a:rPr lang="en-US" altLang="zh-CN" sz="2000" b="1" dirty="0">
                <a:latin typeface="楷体_GB2312" pitchFamily="49" charset="-122"/>
                <a:ea typeface="楷体_GB2312" pitchFamily="49" charset="-122"/>
              </a:rPr>
              <a:t>package</a:t>
            </a:r>
            <a:r>
              <a:rPr lang="zh-CN" altLang="en-US" sz="2000" b="1" dirty="0">
                <a:latin typeface="楷体_GB2312" pitchFamily="49" charset="-122"/>
                <a:ea typeface="楷体_GB2312" pitchFamily="49" charset="-122"/>
              </a:rPr>
              <a:t>语句，包说明是可选的。</a:t>
            </a:r>
          </a:p>
          <a:p>
            <a:pPr marL="1295400" lvl="2" indent="-381000">
              <a:lnSpc>
                <a:spcPct val="90000"/>
              </a:lnSpc>
              <a:spcBef>
                <a:spcPct val="50000"/>
              </a:spcBef>
              <a:buFontTx/>
              <a:buAutoNum type="arabicPeriod"/>
            </a:pPr>
            <a:r>
              <a:rPr lang="zh-CN" altLang="en-US" sz="2000" b="1" dirty="0">
                <a:latin typeface="楷体_GB2312" pitchFamily="49" charset="-122"/>
                <a:ea typeface="楷体_GB2312" pitchFamily="49" charset="-122"/>
              </a:rPr>
              <a:t>任意多个引入语句，即</a:t>
            </a:r>
            <a:r>
              <a:rPr lang="en-US" altLang="zh-CN" sz="2000" b="1" dirty="0">
                <a:latin typeface="楷体_GB2312" pitchFamily="49" charset="-122"/>
                <a:ea typeface="楷体_GB2312" pitchFamily="49" charset="-122"/>
              </a:rPr>
              <a:t>import</a:t>
            </a:r>
            <a:r>
              <a:rPr lang="zh-CN" altLang="en-US" sz="2000" b="1" dirty="0">
                <a:latin typeface="楷体_GB2312" pitchFamily="49" charset="-122"/>
                <a:ea typeface="楷体_GB2312" pitchFamily="49" charset="-122"/>
              </a:rPr>
              <a:t>语句。</a:t>
            </a:r>
          </a:p>
          <a:p>
            <a:pPr marL="1295400" lvl="2" indent="-381000">
              <a:lnSpc>
                <a:spcPct val="90000"/>
              </a:lnSpc>
              <a:spcBef>
                <a:spcPct val="50000"/>
              </a:spcBef>
              <a:buFontTx/>
              <a:buAutoNum type="arabicPeriod"/>
            </a:pPr>
            <a:r>
              <a:rPr lang="zh-CN" altLang="en-US" sz="2000" b="1" dirty="0">
                <a:latin typeface="楷体_GB2312" pitchFamily="49" charset="-122"/>
                <a:ea typeface="楷体_GB2312" pitchFamily="49" charset="-122"/>
              </a:rPr>
              <a:t>类和接口说明</a:t>
            </a:r>
            <a:endParaRPr lang="zh-CN" altLang="en-US" sz="1600" b="1" dirty="0">
              <a:solidFill>
                <a:schemeClr val="hlink"/>
              </a:solidFill>
              <a:latin typeface="楷体_GB2312" pitchFamily="49" charset="-122"/>
              <a:ea typeface="楷体_GB2312" pitchFamily="49" charset="-122"/>
            </a:endParaRPr>
          </a:p>
        </p:txBody>
      </p:sp>
      <p:sp>
        <p:nvSpPr>
          <p:cNvPr id="7" name="Line 13"/>
          <p:cNvSpPr>
            <a:spLocks noChangeShapeType="1"/>
          </p:cNvSpPr>
          <p:nvPr/>
        </p:nvSpPr>
        <p:spPr bwMode="auto">
          <a:xfrm>
            <a:off x="609600" y="684415"/>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31742414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dirty="0" smtClean="0"/>
              <a:t>流程控制</a:t>
            </a:r>
          </a:p>
        </p:txBody>
      </p:sp>
      <p:sp>
        <p:nvSpPr>
          <p:cNvPr id="23555" name="Rectangle 3"/>
          <p:cNvSpPr>
            <a:spLocks noGrp="1" noChangeArrowheads="1"/>
          </p:cNvSpPr>
          <p:nvPr>
            <p:ph idx="1"/>
          </p:nvPr>
        </p:nvSpPr>
        <p:spPr/>
        <p:txBody>
          <a:bodyPr/>
          <a:lstStyle/>
          <a:p>
            <a:pPr eaLnBrk="1" hangingPunct="1"/>
            <a:r>
              <a:rPr lang="zh-CN" altLang="en-US" dirty="0" smtClean="0"/>
              <a:t>三种控制结构：</a:t>
            </a:r>
          </a:p>
          <a:p>
            <a:pPr lvl="1" eaLnBrk="1" hangingPunct="1"/>
            <a:r>
              <a:rPr lang="zh-CN" altLang="en-US" dirty="0" smtClean="0"/>
              <a:t>顺序</a:t>
            </a:r>
          </a:p>
          <a:p>
            <a:pPr lvl="1" eaLnBrk="1" hangingPunct="1"/>
            <a:r>
              <a:rPr lang="zh-CN" altLang="en-US" dirty="0" smtClean="0"/>
              <a:t>分支</a:t>
            </a:r>
          </a:p>
          <a:p>
            <a:pPr lvl="2" eaLnBrk="1" hangingPunct="1"/>
            <a:r>
              <a:rPr lang="en-US" altLang="zh-CN" dirty="0" smtClean="0"/>
              <a:t>if </a:t>
            </a:r>
            <a:r>
              <a:rPr lang="en-US" altLang="zh-CN" dirty="0" smtClean="0">
                <a:latin typeface="Arial" panose="020B0604020202020204" pitchFamily="34" charset="0"/>
              </a:rPr>
              <a:t>…</a:t>
            </a:r>
            <a:r>
              <a:rPr lang="en-US" altLang="zh-CN" dirty="0" smtClean="0"/>
              <a:t> else</a:t>
            </a:r>
          </a:p>
          <a:p>
            <a:pPr lvl="2" eaLnBrk="1" hangingPunct="1"/>
            <a:r>
              <a:rPr lang="en-US" altLang="zh-CN" dirty="0" smtClean="0"/>
              <a:t>Switch </a:t>
            </a:r>
            <a:r>
              <a:rPr lang="en-US" altLang="zh-CN" dirty="0" smtClean="0">
                <a:latin typeface="Arial" panose="020B0604020202020204" pitchFamily="34" charset="0"/>
              </a:rPr>
              <a:t>…</a:t>
            </a:r>
            <a:r>
              <a:rPr lang="en-US" altLang="zh-CN" dirty="0" smtClean="0"/>
              <a:t> case</a:t>
            </a:r>
          </a:p>
          <a:p>
            <a:pPr lvl="1" eaLnBrk="1" hangingPunct="1"/>
            <a:r>
              <a:rPr lang="zh-CN" altLang="en-US" dirty="0" smtClean="0"/>
              <a:t>循环</a:t>
            </a:r>
          </a:p>
          <a:p>
            <a:pPr lvl="2" eaLnBrk="1" hangingPunct="1"/>
            <a:r>
              <a:rPr lang="en-US" altLang="zh-CN" dirty="0" smtClean="0"/>
              <a:t>for</a:t>
            </a:r>
          </a:p>
          <a:p>
            <a:pPr lvl="2" eaLnBrk="1" hangingPunct="1"/>
            <a:r>
              <a:rPr lang="en-US" altLang="zh-CN" dirty="0" smtClean="0"/>
              <a:t>do </a:t>
            </a:r>
            <a:r>
              <a:rPr lang="en-US" altLang="zh-CN" dirty="0" smtClean="0">
                <a:latin typeface="Arial" panose="020B0604020202020204" pitchFamily="34" charset="0"/>
              </a:rPr>
              <a:t>…</a:t>
            </a:r>
            <a:r>
              <a:rPr lang="en-US" altLang="zh-CN" dirty="0" smtClean="0"/>
              <a:t> while</a:t>
            </a:r>
          </a:p>
          <a:p>
            <a:pPr lvl="2" eaLnBrk="1" hangingPunct="1"/>
            <a:r>
              <a:rPr lang="en-US" altLang="zh-CN" dirty="0" smtClean="0"/>
              <a:t>while</a:t>
            </a:r>
          </a:p>
          <a:p>
            <a:pPr lvl="1" eaLnBrk="1" hangingPunct="1">
              <a:buFont typeface="Wingdings" panose="05000000000000000000" pitchFamily="2" charset="2"/>
              <a:buNone/>
            </a:pPr>
            <a:endParaRPr lang="en-US" altLang="zh-CN" dirty="0" smtClean="0"/>
          </a:p>
        </p:txBody>
      </p:sp>
      <p:sp>
        <p:nvSpPr>
          <p:cNvPr id="2355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28E5526C-6ACB-4F28-826B-838F37F1BEC7}" type="slidenum">
              <a:rPr lang="en-US" altLang="zh-CN"/>
              <a:pPr eaLnBrk="1" hangingPunct="1"/>
              <a:t>16</a:t>
            </a:fld>
            <a:endParaRPr lang="en-US" altLang="zh-CN"/>
          </a:p>
        </p:txBody>
      </p:sp>
    </p:spTree>
    <p:extLst>
      <p:ext uri="{BB962C8B-B14F-4D97-AF65-F5344CB8AC3E}">
        <p14:creationId xmlns:p14="http://schemas.microsoft.com/office/powerpoint/2010/main" val="32240394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zh-CN" dirty="0" smtClean="0"/>
              <a:t>if </a:t>
            </a:r>
            <a:r>
              <a:rPr lang="en-US" altLang="zh-CN" dirty="0" smtClean="0">
                <a:latin typeface="Arial" panose="020B0604020202020204" pitchFamily="34" charset="0"/>
              </a:rPr>
              <a:t>…</a:t>
            </a:r>
            <a:r>
              <a:rPr lang="en-US" altLang="zh-CN" dirty="0" smtClean="0"/>
              <a:t> else </a:t>
            </a:r>
            <a:r>
              <a:rPr lang="zh-CN" altLang="en-US" dirty="0" smtClean="0"/>
              <a:t>分支</a:t>
            </a:r>
          </a:p>
        </p:txBody>
      </p:sp>
      <p:sp>
        <p:nvSpPr>
          <p:cNvPr id="30723" name="Rectangle 3"/>
          <p:cNvSpPr>
            <a:spLocks noGrp="1" noChangeArrowheads="1"/>
          </p:cNvSpPr>
          <p:nvPr>
            <p:ph idx="1"/>
          </p:nvPr>
        </p:nvSpPr>
        <p:spPr/>
        <p:txBody>
          <a:bodyPr/>
          <a:lstStyle/>
          <a:p>
            <a:pPr eaLnBrk="1" hangingPunct="1">
              <a:lnSpc>
                <a:spcPct val="90000"/>
              </a:lnSpc>
            </a:pPr>
            <a:r>
              <a:rPr lang="zh-CN" altLang="en-US" sz="1950" dirty="0"/>
              <a:t>一般形式：</a:t>
            </a:r>
          </a:p>
          <a:p>
            <a:pPr eaLnBrk="1" hangingPunct="1">
              <a:lnSpc>
                <a:spcPct val="90000"/>
              </a:lnSpc>
              <a:buFont typeface="Wingdings" panose="05000000000000000000" pitchFamily="2" charset="2"/>
              <a:buNone/>
            </a:pPr>
            <a:r>
              <a:rPr lang="zh-CN" altLang="en-US" sz="1950" dirty="0"/>
              <a:t>	</a:t>
            </a:r>
            <a:r>
              <a:rPr lang="en-US" altLang="zh-CN" sz="1950" dirty="0"/>
              <a:t>if (expression) </a:t>
            </a:r>
          </a:p>
          <a:p>
            <a:pPr eaLnBrk="1" hangingPunct="1">
              <a:lnSpc>
                <a:spcPct val="90000"/>
              </a:lnSpc>
              <a:buFont typeface="Wingdings" panose="05000000000000000000" pitchFamily="2" charset="2"/>
              <a:buNone/>
            </a:pPr>
            <a:r>
              <a:rPr lang="en-US" altLang="zh-CN" sz="1950" dirty="0"/>
              <a:t>	{</a:t>
            </a:r>
          </a:p>
          <a:p>
            <a:pPr eaLnBrk="1" hangingPunct="1">
              <a:lnSpc>
                <a:spcPct val="90000"/>
              </a:lnSpc>
              <a:buFont typeface="Wingdings" panose="05000000000000000000" pitchFamily="2" charset="2"/>
              <a:buNone/>
            </a:pPr>
            <a:r>
              <a:rPr lang="en-US" altLang="zh-CN" sz="1950" dirty="0"/>
              <a:t>    		</a:t>
            </a:r>
            <a:r>
              <a:rPr lang="en-US" altLang="zh-CN" sz="1950" dirty="0">
                <a:latin typeface="Arial" panose="020B0604020202020204" pitchFamily="34" charset="0"/>
              </a:rPr>
              <a:t>…</a:t>
            </a:r>
            <a:endParaRPr lang="en-US" altLang="zh-CN" sz="1950" dirty="0"/>
          </a:p>
          <a:p>
            <a:pPr eaLnBrk="1" hangingPunct="1">
              <a:lnSpc>
                <a:spcPct val="90000"/>
              </a:lnSpc>
              <a:buFont typeface="Wingdings" panose="05000000000000000000" pitchFamily="2" charset="2"/>
              <a:buNone/>
            </a:pPr>
            <a:r>
              <a:rPr lang="en-US" altLang="zh-CN" sz="1950" dirty="0"/>
              <a:t>	}</a:t>
            </a:r>
          </a:p>
          <a:p>
            <a:pPr eaLnBrk="1" hangingPunct="1">
              <a:lnSpc>
                <a:spcPct val="90000"/>
              </a:lnSpc>
              <a:buFont typeface="Wingdings" panose="05000000000000000000" pitchFamily="2" charset="2"/>
              <a:buNone/>
            </a:pPr>
            <a:r>
              <a:rPr lang="en-US" altLang="zh-CN" sz="1950" dirty="0"/>
              <a:t> 	else</a:t>
            </a:r>
          </a:p>
          <a:p>
            <a:pPr eaLnBrk="1" hangingPunct="1">
              <a:lnSpc>
                <a:spcPct val="90000"/>
              </a:lnSpc>
              <a:buFont typeface="Wingdings" panose="05000000000000000000" pitchFamily="2" charset="2"/>
              <a:buNone/>
            </a:pPr>
            <a:r>
              <a:rPr lang="en-US" altLang="zh-CN" sz="1950" dirty="0"/>
              <a:t>	{</a:t>
            </a:r>
          </a:p>
          <a:p>
            <a:pPr eaLnBrk="1" hangingPunct="1">
              <a:lnSpc>
                <a:spcPct val="90000"/>
              </a:lnSpc>
              <a:buFont typeface="Wingdings" panose="05000000000000000000" pitchFamily="2" charset="2"/>
              <a:buNone/>
            </a:pPr>
            <a:r>
              <a:rPr lang="en-US" altLang="zh-CN" sz="1950" dirty="0"/>
              <a:t>		</a:t>
            </a:r>
            <a:r>
              <a:rPr lang="en-US" altLang="zh-CN" sz="1950" dirty="0">
                <a:latin typeface="Arial" panose="020B0604020202020204" pitchFamily="34" charset="0"/>
              </a:rPr>
              <a:t>…</a:t>
            </a:r>
            <a:endParaRPr lang="en-US" altLang="zh-CN" sz="1950" dirty="0"/>
          </a:p>
          <a:p>
            <a:pPr eaLnBrk="1" hangingPunct="1">
              <a:lnSpc>
                <a:spcPct val="90000"/>
              </a:lnSpc>
              <a:buFont typeface="Wingdings" panose="05000000000000000000" pitchFamily="2" charset="2"/>
              <a:buNone/>
            </a:pPr>
            <a:r>
              <a:rPr lang="en-US" altLang="zh-CN" sz="1950" dirty="0"/>
              <a:t> 	}</a:t>
            </a:r>
          </a:p>
          <a:p>
            <a:pPr eaLnBrk="1" hangingPunct="1">
              <a:lnSpc>
                <a:spcPct val="90000"/>
              </a:lnSpc>
              <a:buFont typeface="Wingdings" panose="05000000000000000000" pitchFamily="2" charset="2"/>
              <a:buNone/>
            </a:pPr>
            <a:endParaRPr lang="en-US" altLang="zh-CN" sz="1950" dirty="0"/>
          </a:p>
        </p:txBody>
      </p:sp>
      <p:sp>
        <p:nvSpPr>
          <p:cNvPr id="3072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4C134208-BBE1-4831-8E4A-9AA990F6C0C8}" type="slidenum">
              <a:rPr lang="en-US" altLang="zh-CN"/>
              <a:pPr eaLnBrk="1" hangingPunct="1"/>
              <a:t>17</a:t>
            </a:fld>
            <a:endParaRPr lang="en-US" altLang="zh-CN"/>
          </a:p>
        </p:txBody>
      </p:sp>
    </p:spTree>
    <p:extLst>
      <p:ext uri="{BB962C8B-B14F-4D97-AF65-F5344CB8AC3E}">
        <p14:creationId xmlns:p14="http://schemas.microsoft.com/office/powerpoint/2010/main" val="26517968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zh-CN" smtClean="0"/>
              <a:t>switch </a:t>
            </a:r>
            <a:r>
              <a:rPr lang="en-US" altLang="zh-CN" smtClean="0">
                <a:latin typeface="Arial" panose="020B0604020202020204" pitchFamily="34" charset="0"/>
              </a:rPr>
              <a:t>…</a:t>
            </a:r>
            <a:r>
              <a:rPr lang="en-US" altLang="zh-CN" smtClean="0"/>
              <a:t> case </a:t>
            </a:r>
            <a:r>
              <a:rPr lang="zh-CN" altLang="en-US" smtClean="0"/>
              <a:t>分支</a:t>
            </a:r>
          </a:p>
        </p:txBody>
      </p:sp>
      <p:sp>
        <p:nvSpPr>
          <p:cNvPr id="32771" name="Rectangle 3"/>
          <p:cNvSpPr>
            <a:spLocks noGrp="1" noChangeArrowheads="1"/>
          </p:cNvSpPr>
          <p:nvPr>
            <p:ph idx="1"/>
          </p:nvPr>
        </p:nvSpPr>
        <p:spPr/>
        <p:txBody>
          <a:bodyPr/>
          <a:lstStyle/>
          <a:p>
            <a:pPr eaLnBrk="1" hangingPunct="1"/>
            <a:r>
              <a:rPr lang="zh-CN" altLang="en-US" dirty="0" smtClean="0"/>
              <a:t>一般形式：</a:t>
            </a:r>
          </a:p>
          <a:p>
            <a:pPr lvl="1" eaLnBrk="1" hangingPunct="1">
              <a:buFont typeface="Wingdings" panose="05000000000000000000" pitchFamily="2" charset="2"/>
              <a:buNone/>
            </a:pPr>
            <a:r>
              <a:rPr lang="zh-CN" altLang="en-US" dirty="0" smtClean="0"/>
              <a:t>	</a:t>
            </a:r>
            <a:r>
              <a:rPr kumimoji="1" lang="en-US" altLang="zh-CN" b="1" dirty="0" smtClean="0"/>
              <a:t>switch (expr1){</a:t>
            </a:r>
          </a:p>
          <a:p>
            <a:pPr lvl="1" eaLnBrk="1" hangingPunct="1">
              <a:buFont typeface="Wingdings" panose="05000000000000000000" pitchFamily="2" charset="2"/>
              <a:buNone/>
            </a:pPr>
            <a:r>
              <a:rPr kumimoji="1" lang="en-US" altLang="zh-CN" b="1" dirty="0" smtClean="0"/>
              <a:t>	case expr2: </a:t>
            </a:r>
            <a:r>
              <a:rPr kumimoji="1" lang="en-US" altLang="zh-CN" b="1" dirty="0" smtClean="0">
                <a:latin typeface="Arial" panose="020B0604020202020204" pitchFamily="34" charset="0"/>
              </a:rPr>
              <a:t>…</a:t>
            </a:r>
            <a:r>
              <a:rPr kumimoji="1" lang="en-US" altLang="zh-CN" b="1" dirty="0" smtClean="0"/>
              <a:t> ;  break;</a:t>
            </a:r>
          </a:p>
          <a:p>
            <a:pPr lvl="1" eaLnBrk="1" hangingPunct="1">
              <a:buFont typeface="Wingdings" panose="05000000000000000000" pitchFamily="2" charset="2"/>
              <a:buNone/>
            </a:pPr>
            <a:r>
              <a:rPr kumimoji="1" lang="en-US" altLang="zh-CN" b="1" dirty="0" smtClean="0"/>
              <a:t>	case expr3: </a:t>
            </a:r>
            <a:r>
              <a:rPr kumimoji="1" lang="en-US" altLang="zh-CN" b="1" dirty="0" smtClean="0">
                <a:latin typeface="Arial" panose="020B0604020202020204" pitchFamily="34" charset="0"/>
              </a:rPr>
              <a:t>…</a:t>
            </a:r>
            <a:r>
              <a:rPr kumimoji="1" lang="en-US" altLang="zh-CN" b="1" dirty="0" smtClean="0"/>
              <a:t> ;  break;</a:t>
            </a:r>
          </a:p>
          <a:p>
            <a:pPr lvl="1" eaLnBrk="1" hangingPunct="1">
              <a:buFont typeface="Wingdings" panose="05000000000000000000" pitchFamily="2" charset="2"/>
              <a:buNone/>
            </a:pPr>
            <a:r>
              <a:rPr kumimoji="1" lang="en-US" altLang="zh-CN" b="1" dirty="0" smtClean="0"/>
              <a:t>	</a:t>
            </a:r>
            <a:r>
              <a:rPr kumimoji="1" lang="en-US" altLang="zh-CN" b="1" dirty="0" smtClean="0">
                <a:latin typeface="Arial" panose="020B0604020202020204" pitchFamily="34" charset="0"/>
              </a:rPr>
              <a:t>…</a:t>
            </a:r>
            <a:endParaRPr kumimoji="1" lang="en-US" altLang="zh-CN" b="1" dirty="0" smtClean="0"/>
          </a:p>
          <a:p>
            <a:pPr lvl="1" eaLnBrk="1" hangingPunct="1">
              <a:buFont typeface="Wingdings" panose="05000000000000000000" pitchFamily="2" charset="2"/>
              <a:buNone/>
            </a:pPr>
            <a:r>
              <a:rPr kumimoji="1" lang="en-US" altLang="zh-CN" b="1" dirty="0" smtClean="0"/>
              <a:t>	default:</a:t>
            </a:r>
            <a:r>
              <a:rPr kumimoji="1" lang="en-US" altLang="zh-CN" b="1" dirty="0" smtClean="0">
                <a:latin typeface="Arial" panose="020B0604020202020204" pitchFamily="34" charset="0"/>
              </a:rPr>
              <a:t>…</a:t>
            </a:r>
            <a:endParaRPr kumimoji="1" lang="en-US" altLang="zh-CN" b="1" dirty="0" smtClean="0"/>
          </a:p>
          <a:p>
            <a:pPr lvl="1" eaLnBrk="1" hangingPunct="1">
              <a:buFont typeface="Wingdings" panose="05000000000000000000" pitchFamily="2" charset="2"/>
              <a:buNone/>
            </a:pPr>
            <a:r>
              <a:rPr kumimoji="1" lang="en-US" altLang="zh-CN" b="1" dirty="0" smtClean="0"/>
              <a:t>	}</a:t>
            </a:r>
          </a:p>
          <a:p>
            <a:pPr eaLnBrk="1" hangingPunct="1">
              <a:spcBef>
                <a:spcPct val="0"/>
              </a:spcBef>
              <a:buClrTx/>
              <a:buFontTx/>
              <a:buNone/>
            </a:pPr>
            <a:endParaRPr lang="en-US" altLang="zh-CN" dirty="0" smtClean="0"/>
          </a:p>
        </p:txBody>
      </p:sp>
      <p:sp>
        <p:nvSpPr>
          <p:cNvPr id="3277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FA88DC00-E44C-48B8-9040-F6E8EECF6AB2}" type="slidenum">
              <a:rPr lang="en-US" altLang="zh-CN"/>
              <a:pPr eaLnBrk="1" hangingPunct="1"/>
              <a:t>18</a:t>
            </a:fld>
            <a:endParaRPr lang="en-US" altLang="zh-CN"/>
          </a:p>
        </p:txBody>
      </p:sp>
    </p:spTree>
    <p:extLst>
      <p:ext uri="{BB962C8B-B14F-4D97-AF65-F5344CB8AC3E}">
        <p14:creationId xmlns:p14="http://schemas.microsoft.com/office/powerpoint/2010/main" val="7968801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zh-CN" altLang="en-US" dirty="0" smtClean="0"/>
              <a:t>特殊跳转命令</a:t>
            </a:r>
          </a:p>
        </p:txBody>
      </p:sp>
      <p:sp>
        <p:nvSpPr>
          <p:cNvPr id="33795" name="Rectangle 3"/>
          <p:cNvSpPr>
            <a:spLocks noGrp="1" noChangeArrowheads="1"/>
          </p:cNvSpPr>
          <p:nvPr>
            <p:ph idx="1"/>
          </p:nvPr>
        </p:nvSpPr>
        <p:spPr/>
        <p:txBody>
          <a:bodyPr/>
          <a:lstStyle/>
          <a:p>
            <a:pPr eaLnBrk="1" hangingPunct="1"/>
            <a:r>
              <a:rPr kumimoji="1" lang="en-US" altLang="zh-CN" dirty="0" smtClean="0"/>
              <a:t>break [label]</a:t>
            </a:r>
          </a:p>
          <a:p>
            <a:pPr lvl="1" eaLnBrk="1" hangingPunct="1"/>
            <a:r>
              <a:rPr kumimoji="1" lang="en-US" altLang="zh-CN" dirty="0" smtClean="0"/>
              <a:t>    </a:t>
            </a:r>
            <a:r>
              <a:rPr kumimoji="1" lang="zh-CN" altLang="zh-CN" dirty="0" smtClean="0"/>
              <a:t>从</a:t>
            </a:r>
            <a:r>
              <a:rPr kumimoji="1" lang="en-US" altLang="zh-CN" dirty="0" smtClean="0"/>
              <a:t>switch</a:t>
            </a:r>
            <a:r>
              <a:rPr kumimoji="1" lang="zh-CN" altLang="zh-CN" dirty="0" smtClean="0"/>
              <a:t>语句、循环语句中跳出。</a:t>
            </a:r>
          </a:p>
          <a:p>
            <a:pPr eaLnBrk="1" hangingPunct="1"/>
            <a:endParaRPr kumimoji="1" lang="zh-CN" altLang="zh-CN" dirty="0" smtClean="0"/>
          </a:p>
          <a:p>
            <a:pPr eaLnBrk="1" hangingPunct="1"/>
            <a:r>
              <a:rPr kumimoji="1" lang="en-US" altLang="zh-CN" dirty="0" smtClean="0"/>
              <a:t>continue[label]</a:t>
            </a:r>
          </a:p>
          <a:p>
            <a:pPr lvl="1" eaLnBrk="1" hangingPunct="1"/>
            <a:r>
              <a:rPr kumimoji="1" lang="en-US" altLang="zh-CN" dirty="0" smtClean="0"/>
              <a:t>    </a:t>
            </a:r>
            <a:r>
              <a:rPr kumimoji="1" lang="zh-CN" altLang="en-US" dirty="0" smtClean="0"/>
              <a:t>跳过标号循环体的其余部分，不带</a:t>
            </a:r>
            <a:r>
              <a:rPr kumimoji="1" lang="en-US" altLang="zh-CN" dirty="0" smtClean="0"/>
              <a:t>label </a:t>
            </a:r>
            <a:r>
              <a:rPr kumimoji="1" lang="zh-CN" altLang="zh-CN" dirty="0" smtClean="0"/>
              <a:t>跳过最内层循环的剩余语句。</a:t>
            </a:r>
          </a:p>
          <a:p>
            <a:pPr eaLnBrk="1" hangingPunct="1"/>
            <a:endParaRPr kumimoji="1" lang="zh-CN" altLang="en-US" dirty="0" smtClean="0"/>
          </a:p>
          <a:p>
            <a:pPr eaLnBrk="1" hangingPunct="1"/>
            <a:r>
              <a:rPr kumimoji="1" lang="en-US" altLang="zh-CN" dirty="0" smtClean="0"/>
              <a:t>label: statement</a:t>
            </a:r>
          </a:p>
          <a:p>
            <a:pPr eaLnBrk="1" hangingPunct="1"/>
            <a:endParaRPr lang="en-US" altLang="zh-CN" dirty="0" smtClean="0"/>
          </a:p>
        </p:txBody>
      </p:sp>
      <p:sp>
        <p:nvSpPr>
          <p:cNvPr id="3379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DA3659BD-4480-4E11-8518-B1BC72107F27}" type="slidenum">
              <a:rPr lang="en-US" altLang="zh-CN"/>
              <a:pPr eaLnBrk="1" hangingPunct="1"/>
              <a:t>19</a:t>
            </a:fld>
            <a:endParaRPr lang="en-US" altLang="zh-CN"/>
          </a:p>
        </p:txBody>
      </p:sp>
    </p:spTree>
    <p:extLst>
      <p:ext uri="{BB962C8B-B14F-4D97-AF65-F5344CB8AC3E}">
        <p14:creationId xmlns:p14="http://schemas.microsoft.com/office/powerpoint/2010/main" val="41333798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课程说明</a:t>
            </a:r>
          </a:p>
        </p:txBody>
      </p:sp>
      <p:sp>
        <p:nvSpPr>
          <p:cNvPr id="3" name="内容占位符 2"/>
          <p:cNvSpPr>
            <a:spLocks noGrp="1"/>
          </p:cNvSpPr>
          <p:nvPr>
            <p:ph idx="1"/>
          </p:nvPr>
        </p:nvSpPr>
        <p:spPr>
          <a:xfrm>
            <a:off x="628650" y="1825625"/>
            <a:ext cx="7886700" cy="2321073"/>
          </a:xfrm>
        </p:spPr>
        <p:txBody>
          <a:bodyPr>
            <a:normAutofit lnSpcReduction="10000"/>
          </a:bodyPr>
          <a:lstStyle/>
          <a:p>
            <a:r>
              <a:rPr lang="zh-CN" altLang="en-US" dirty="0" smtClean="0">
                <a:latin typeface="微软雅黑" panose="020B0503020204020204" pitchFamily="34" charset="-122"/>
                <a:ea typeface="微软雅黑" panose="020B0503020204020204" pitchFamily="34" charset="-122"/>
              </a:rPr>
              <a:t>联系</a:t>
            </a:r>
            <a:r>
              <a:rPr lang="zh-CN" altLang="en-US" dirty="0">
                <a:latin typeface="微软雅黑" panose="020B0503020204020204" pitchFamily="34" charset="-122"/>
                <a:ea typeface="微软雅黑" panose="020B0503020204020204" pitchFamily="34" charset="-122"/>
              </a:rPr>
              <a:t>方式：</a:t>
            </a:r>
            <a:r>
              <a:rPr lang="en-US" altLang="zh-CN" dirty="0">
                <a:ea typeface="华文行楷" panose="02010800040101010101" pitchFamily="2" charset="-122"/>
              </a:rPr>
              <a:t>xychen@buaa.edu.cn</a:t>
            </a:r>
            <a:endParaRPr lang="zh-CN" altLang="en-US" dirty="0">
              <a:ea typeface="华文行楷" panose="02010800040101010101" pitchFamily="2" charset="-122"/>
            </a:endParaRPr>
          </a:p>
          <a:p>
            <a:r>
              <a:rPr lang="zh-CN" altLang="en-US" b="1" dirty="0">
                <a:latin typeface="+mn-ea"/>
              </a:rPr>
              <a:t>公邮：</a:t>
            </a:r>
            <a:r>
              <a:rPr lang="en-US" altLang="zh-CN" b="1" dirty="0">
                <a:latin typeface="+mn-ea"/>
                <a:hlinkClick r:id="rId2"/>
              </a:rPr>
              <a:t>buaaccejava@163.com</a:t>
            </a:r>
            <a:endParaRPr lang="en-US" altLang="zh-CN" b="1" dirty="0">
              <a:latin typeface="+mn-ea"/>
            </a:endParaRPr>
          </a:p>
          <a:p>
            <a:r>
              <a:rPr lang="zh-CN" altLang="en-US" b="1" dirty="0">
                <a:latin typeface="+mn-ea"/>
              </a:rPr>
              <a:t>密码：</a:t>
            </a:r>
            <a:r>
              <a:rPr lang="en-US" altLang="zh-CN" b="1" dirty="0" smtClean="0">
                <a:latin typeface="+mn-ea"/>
              </a:rPr>
              <a:t>buaaccejava2019</a:t>
            </a:r>
          </a:p>
          <a:p>
            <a:r>
              <a:rPr lang="zh-CN" altLang="en-US" b="1" dirty="0" smtClean="0">
                <a:latin typeface="+mn-ea"/>
              </a:rPr>
              <a:t>提交主题：</a:t>
            </a:r>
            <a:r>
              <a:rPr lang="en-US" altLang="zh-CN" b="1" dirty="0" smtClean="0">
                <a:latin typeface="+mn-ea"/>
              </a:rPr>
              <a:t>Homework1_</a:t>
            </a:r>
            <a:r>
              <a:rPr lang="zh-CN" altLang="en-US" b="1" dirty="0" smtClean="0">
                <a:latin typeface="+mn-ea"/>
              </a:rPr>
              <a:t>姓名</a:t>
            </a:r>
            <a:r>
              <a:rPr lang="en-US" altLang="zh-CN" b="1" dirty="0" smtClean="0">
                <a:latin typeface="+mn-ea"/>
              </a:rPr>
              <a:t>_ID</a:t>
            </a:r>
          </a:p>
          <a:p>
            <a:r>
              <a:rPr lang="zh-CN" altLang="en-US" b="1" dirty="0">
                <a:latin typeface="+mn-ea"/>
              </a:rPr>
              <a:t>提交主题：</a:t>
            </a:r>
            <a:r>
              <a:rPr lang="en-US" altLang="zh-CN" b="1" dirty="0" smtClean="0">
                <a:latin typeface="+mn-ea"/>
              </a:rPr>
              <a:t>Homework2_</a:t>
            </a:r>
            <a:r>
              <a:rPr lang="zh-CN" altLang="en-US" b="1" dirty="0">
                <a:latin typeface="+mn-ea"/>
              </a:rPr>
              <a:t>姓名</a:t>
            </a:r>
            <a:r>
              <a:rPr lang="en-US" altLang="zh-CN" b="1" dirty="0">
                <a:latin typeface="+mn-ea"/>
              </a:rPr>
              <a:t>_ID</a:t>
            </a:r>
            <a:endParaRPr lang="zh-CN" altLang="en-US" b="1" dirty="0">
              <a:latin typeface="+mn-ea"/>
            </a:endParaRPr>
          </a:p>
          <a:p>
            <a:endParaRPr lang="zh-CN" altLang="en-US" b="1" dirty="0">
              <a:latin typeface="+mn-ea"/>
            </a:endParaRPr>
          </a:p>
          <a:p>
            <a:endParaRPr lang="zh-CN" altLang="en-US" sz="3200" dirty="0"/>
          </a:p>
        </p:txBody>
      </p:sp>
      <p:sp>
        <p:nvSpPr>
          <p:cNvPr id="8" name="Line 13"/>
          <p:cNvSpPr>
            <a:spLocks noChangeShapeType="1"/>
          </p:cNvSpPr>
          <p:nvPr/>
        </p:nvSpPr>
        <p:spPr bwMode="auto">
          <a:xfrm>
            <a:off x="609600" y="1465810"/>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19921328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zh-CN" smtClean="0"/>
              <a:t>while </a:t>
            </a:r>
            <a:r>
              <a:rPr lang="zh-CN" altLang="en-US" smtClean="0"/>
              <a:t>循环</a:t>
            </a:r>
          </a:p>
        </p:txBody>
      </p:sp>
      <p:sp>
        <p:nvSpPr>
          <p:cNvPr id="24579" name="Rectangle 3"/>
          <p:cNvSpPr>
            <a:spLocks noGrp="1" noChangeArrowheads="1"/>
          </p:cNvSpPr>
          <p:nvPr>
            <p:ph idx="1"/>
          </p:nvPr>
        </p:nvSpPr>
        <p:spPr/>
        <p:txBody>
          <a:bodyPr/>
          <a:lstStyle/>
          <a:p>
            <a:pPr eaLnBrk="1" hangingPunct="1"/>
            <a:r>
              <a:rPr lang="zh-CN" altLang="en-US" dirty="0" smtClean="0"/>
              <a:t>一般格式：</a:t>
            </a:r>
          </a:p>
          <a:p>
            <a:pPr lvl="1" eaLnBrk="1" hangingPunct="1">
              <a:buFont typeface="Wingdings" panose="05000000000000000000" pitchFamily="2" charset="2"/>
              <a:buNone/>
            </a:pPr>
            <a:r>
              <a:rPr lang="en-US" altLang="zh-CN" dirty="0" smtClean="0"/>
              <a:t>while (expression)</a:t>
            </a:r>
          </a:p>
          <a:p>
            <a:pPr lvl="1" eaLnBrk="1" hangingPunct="1">
              <a:buFont typeface="Wingdings" panose="05000000000000000000" pitchFamily="2" charset="2"/>
              <a:buNone/>
            </a:pPr>
            <a:r>
              <a:rPr lang="en-US" altLang="zh-CN" dirty="0" smtClean="0"/>
              <a:t>{</a:t>
            </a:r>
          </a:p>
          <a:p>
            <a:pPr lvl="1" eaLnBrk="1" hangingPunct="1">
              <a:buFont typeface="Wingdings" panose="05000000000000000000" pitchFamily="2" charset="2"/>
              <a:buNone/>
            </a:pPr>
            <a:r>
              <a:rPr lang="en-US" altLang="zh-CN" dirty="0" smtClean="0"/>
              <a:t>	</a:t>
            </a:r>
            <a:r>
              <a:rPr lang="en-US" altLang="zh-CN" dirty="0" smtClean="0">
                <a:latin typeface="Arial" panose="020B0604020202020204" pitchFamily="34" charset="0"/>
              </a:rPr>
              <a:t>…</a:t>
            </a:r>
            <a:endParaRPr lang="en-US" altLang="zh-CN" dirty="0" smtClean="0"/>
          </a:p>
          <a:p>
            <a:pPr lvl="1" eaLnBrk="1" hangingPunct="1">
              <a:buFont typeface="Wingdings" panose="05000000000000000000" pitchFamily="2" charset="2"/>
              <a:buNone/>
            </a:pPr>
            <a:r>
              <a:rPr lang="en-US" altLang="zh-CN" dirty="0" smtClean="0"/>
              <a:t>}</a:t>
            </a:r>
          </a:p>
          <a:p>
            <a:pPr lvl="1" eaLnBrk="1" hangingPunct="1"/>
            <a:endParaRPr lang="en-US" altLang="zh-CN" dirty="0" smtClean="0"/>
          </a:p>
        </p:txBody>
      </p:sp>
      <p:sp>
        <p:nvSpPr>
          <p:cNvPr id="2458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C79FB4A2-E443-42C7-97D4-55F60CE15AD5}" type="slidenum">
              <a:rPr lang="en-US" altLang="zh-CN"/>
              <a:pPr eaLnBrk="1" hangingPunct="1"/>
              <a:t>20</a:t>
            </a:fld>
            <a:endParaRPr lang="en-US" altLang="zh-CN"/>
          </a:p>
        </p:txBody>
      </p:sp>
    </p:spTree>
    <p:extLst>
      <p:ext uri="{BB962C8B-B14F-4D97-AF65-F5344CB8AC3E}">
        <p14:creationId xmlns:p14="http://schemas.microsoft.com/office/powerpoint/2010/main" val="5596281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CN" smtClean="0"/>
              <a:t>do </a:t>
            </a:r>
            <a:r>
              <a:rPr lang="en-US" altLang="zh-CN" smtClean="0">
                <a:latin typeface="Arial" panose="020B0604020202020204" pitchFamily="34" charset="0"/>
              </a:rPr>
              <a:t>…</a:t>
            </a:r>
            <a:r>
              <a:rPr lang="en-US" altLang="zh-CN" smtClean="0"/>
              <a:t> while </a:t>
            </a:r>
            <a:r>
              <a:rPr lang="zh-CN" altLang="en-US" smtClean="0"/>
              <a:t>循环</a:t>
            </a:r>
          </a:p>
        </p:txBody>
      </p:sp>
      <p:sp>
        <p:nvSpPr>
          <p:cNvPr id="26627" name="Rectangle 3"/>
          <p:cNvSpPr>
            <a:spLocks noGrp="1" noChangeArrowheads="1"/>
          </p:cNvSpPr>
          <p:nvPr>
            <p:ph idx="1"/>
          </p:nvPr>
        </p:nvSpPr>
        <p:spPr/>
        <p:txBody>
          <a:bodyPr/>
          <a:lstStyle/>
          <a:p>
            <a:pPr eaLnBrk="1" hangingPunct="1"/>
            <a:r>
              <a:rPr lang="zh-CN" altLang="en-US" smtClean="0"/>
              <a:t>一般形式</a:t>
            </a:r>
          </a:p>
          <a:p>
            <a:pPr lvl="1" eaLnBrk="1" hangingPunct="1">
              <a:buFont typeface="Wingdings" panose="05000000000000000000" pitchFamily="2" charset="2"/>
              <a:buNone/>
            </a:pPr>
            <a:r>
              <a:rPr lang="en-US" altLang="zh-CN" smtClean="0"/>
              <a:t>do </a:t>
            </a:r>
          </a:p>
          <a:p>
            <a:pPr lvl="1" eaLnBrk="1" hangingPunct="1">
              <a:buFont typeface="Wingdings" panose="05000000000000000000" pitchFamily="2" charset="2"/>
              <a:buNone/>
            </a:pPr>
            <a:r>
              <a:rPr lang="en-US" altLang="zh-CN" smtClean="0"/>
              <a:t>{</a:t>
            </a:r>
          </a:p>
          <a:p>
            <a:pPr lvl="1" eaLnBrk="1" hangingPunct="1">
              <a:buFont typeface="Wingdings" panose="05000000000000000000" pitchFamily="2" charset="2"/>
              <a:buNone/>
            </a:pPr>
            <a:r>
              <a:rPr lang="en-US" altLang="zh-CN" smtClean="0"/>
              <a:t>} while(expression);</a:t>
            </a:r>
          </a:p>
        </p:txBody>
      </p:sp>
      <p:sp>
        <p:nvSpPr>
          <p:cNvPr id="2662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E1191018-1A70-4E0C-BD90-6F2291AA4095}" type="slidenum">
              <a:rPr lang="en-US" altLang="zh-CN"/>
              <a:pPr eaLnBrk="1" hangingPunct="1"/>
              <a:t>21</a:t>
            </a:fld>
            <a:endParaRPr lang="en-US" altLang="zh-CN"/>
          </a:p>
        </p:txBody>
      </p:sp>
    </p:spTree>
    <p:extLst>
      <p:ext uri="{BB962C8B-B14F-4D97-AF65-F5344CB8AC3E}">
        <p14:creationId xmlns:p14="http://schemas.microsoft.com/office/powerpoint/2010/main" val="8495285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zh-CN" smtClean="0"/>
              <a:t>for </a:t>
            </a:r>
            <a:r>
              <a:rPr lang="zh-CN" altLang="en-US" smtClean="0"/>
              <a:t>循环</a:t>
            </a:r>
          </a:p>
        </p:txBody>
      </p:sp>
      <p:sp>
        <p:nvSpPr>
          <p:cNvPr id="28675" name="Rectangle 3"/>
          <p:cNvSpPr>
            <a:spLocks noGrp="1" noChangeArrowheads="1"/>
          </p:cNvSpPr>
          <p:nvPr>
            <p:ph idx="1"/>
          </p:nvPr>
        </p:nvSpPr>
        <p:spPr/>
        <p:txBody>
          <a:bodyPr/>
          <a:lstStyle/>
          <a:p>
            <a:pPr eaLnBrk="1" hangingPunct="1"/>
            <a:r>
              <a:rPr lang="zh-CN" altLang="en-US" dirty="0" smtClean="0"/>
              <a:t>一般形式</a:t>
            </a:r>
          </a:p>
          <a:p>
            <a:pPr lvl="1" eaLnBrk="1" hangingPunct="1">
              <a:buFont typeface="Wingdings" panose="05000000000000000000" pitchFamily="2" charset="2"/>
              <a:buNone/>
            </a:pPr>
            <a:r>
              <a:rPr lang="en-US" altLang="zh-CN" dirty="0" smtClean="0"/>
              <a:t>for (initialization; termination; increment) </a:t>
            </a:r>
          </a:p>
          <a:p>
            <a:pPr lvl="1" eaLnBrk="1" hangingPunct="1">
              <a:buFont typeface="Wingdings" panose="05000000000000000000" pitchFamily="2" charset="2"/>
              <a:buNone/>
            </a:pPr>
            <a:r>
              <a:rPr lang="en-US" altLang="zh-CN" dirty="0" smtClean="0"/>
              <a:t>{</a:t>
            </a:r>
          </a:p>
          <a:p>
            <a:pPr lvl="1" eaLnBrk="1" hangingPunct="1">
              <a:buFont typeface="Wingdings" panose="05000000000000000000" pitchFamily="2" charset="2"/>
              <a:buNone/>
            </a:pPr>
            <a:r>
              <a:rPr lang="en-US" altLang="zh-CN" dirty="0" smtClean="0"/>
              <a:t>	</a:t>
            </a:r>
            <a:r>
              <a:rPr lang="en-US" altLang="zh-CN" dirty="0" smtClean="0">
                <a:latin typeface="Arial" panose="020B0604020202020204" pitchFamily="34" charset="0"/>
              </a:rPr>
              <a:t>…</a:t>
            </a:r>
            <a:endParaRPr lang="en-US" altLang="zh-CN" dirty="0" smtClean="0"/>
          </a:p>
          <a:p>
            <a:pPr lvl="1" eaLnBrk="1" hangingPunct="1">
              <a:buFont typeface="Wingdings" panose="05000000000000000000" pitchFamily="2" charset="2"/>
              <a:buNone/>
            </a:pPr>
            <a:r>
              <a:rPr lang="en-US" altLang="zh-CN" dirty="0" smtClean="0"/>
              <a:t>}</a:t>
            </a:r>
          </a:p>
          <a:p>
            <a:pPr lvl="1" eaLnBrk="1" hangingPunct="1"/>
            <a:endParaRPr lang="en-US" altLang="zh-CN" dirty="0" smtClean="0"/>
          </a:p>
        </p:txBody>
      </p:sp>
      <p:sp>
        <p:nvSpPr>
          <p:cNvPr id="2867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36916480-05DC-4F67-9356-0D9883D92A6E}" type="slidenum">
              <a:rPr lang="en-US" altLang="zh-CN"/>
              <a:pPr eaLnBrk="1" hangingPunct="1"/>
              <a:t>22</a:t>
            </a:fld>
            <a:endParaRPr lang="en-US" altLang="zh-CN"/>
          </a:p>
        </p:txBody>
      </p:sp>
    </p:spTree>
    <p:extLst>
      <p:ext uri="{BB962C8B-B14F-4D97-AF65-F5344CB8AC3E}">
        <p14:creationId xmlns:p14="http://schemas.microsoft.com/office/powerpoint/2010/main" val="17251891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Rot="1" noChangeArrowheads="1"/>
          </p:cNvSpPr>
          <p:nvPr>
            <p:ph type="body" idx="1"/>
          </p:nvPr>
        </p:nvSpPr>
        <p:spPr>
          <a:xfrm>
            <a:off x="781050" y="1630438"/>
            <a:ext cx="7772400" cy="4289424"/>
          </a:xfrm>
        </p:spPr>
        <p:txBody>
          <a:bodyPr>
            <a:normAutofit fontScale="92500" lnSpcReduction="20000"/>
          </a:bodyPr>
          <a:lstStyle/>
          <a:p>
            <a:pPr>
              <a:lnSpc>
                <a:spcPct val="120000"/>
              </a:lnSpc>
              <a:spcBef>
                <a:spcPts val="0"/>
              </a:spcBef>
              <a:buFont typeface="Wingdings 2" panose="05020102010507070707" pitchFamily="18" charset="2"/>
              <a:buNone/>
            </a:pPr>
            <a:r>
              <a:rPr lang="zh-CN" altLang="en-US" sz="2800" dirty="0" smtClean="0"/>
              <a:t>一</a:t>
            </a:r>
            <a:r>
              <a:rPr lang="zh-CN" altLang="en-US" sz="2800" dirty="0"/>
              <a:t>个可以完全嵌入另一个循环之中，这样的循环叫做嵌套循环</a:t>
            </a:r>
          </a:p>
          <a:p>
            <a:pPr>
              <a:lnSpc>
                <a:spcPct val="120000"/>
              </a:lnSpc>
              <a:spcBef>
                <a:spcPts val="0"/>
              </a:spcBef>
            </a:pPr>
            <a:r>
              <a:rPr lang="en-US" altLang="zh-CN" sz="2800" dirty="0"/>
              <a:t>For</a:t>
            </a:r>
            <a:r>
              <a:rPr lang="zh-CN" altLang="en-US" sz="2800" dirty="0"/>
              <a:t>循环的常用嵌套结构</a:t>
            </a:r>
          </a:p>
          <a:p>
            <a:pPr lvl="1">
              <a:lnSpc>
                <a:spcPct val="120000"/>
              </a:lnSpc>
              <a:spcBef>
                <a:spcPts val="0"/>
              </a:spcBef>
              <a:buFont typeface="Wingdings 2" panose="05020102010507070707" pitchFamily="18" charset="2"/>
              <a:buNone/>
            </a:pPr>
            <a:r>
              <a:rPr lang="zh-CN" altLang="en-US" dirty="0"/>
              <a:t>   </a:t>
            </a:r>
            <a:r>
              <a:rPr lang="en-US" altLang="zh-CN" dirty="0"/>
              <a:t>for(</a:t>
            </a:r>
            <a:r>
              <a:rPr lang="en-US" altLang="zh-CN" dirty="0" err="1"/>
              <a:t>int</a:t>
            </a:r>
            <a:r>
              <a:rPr lang="en-US" altLang="zh-CN" dirty="0"/>
              <a:t> </a:t>
            </a:r>
            <a:r>
              <a:rPr lang="en-US" altLang="zh-CN" dirty="0" err="1"/>
              <a:t>i</a:t>
            </a:r>
            <a:r>
              <a:rPr lang="en-US" altLang="zh-CN" dirty="0"/>
              <a:t>=1; </a:t>
            </a:r>
            <a:r>
              <a:rPr lang="en-US" altLang="zh-CN" dirty="0" err="1"/>
              <a:t>i</a:t>
            </a:r>
            <a:r>
              <a:rPr lang="en-US" altLang="zh-CN" dirty="0"/>
              <a:t>&lt;=</a:t>
            </a:r>
            <a:r>
              <a:rPr lang="en-US" altLang="zh-CN" dirty="0" err="1"/>
              <a:t>n;i</a:t>
            </a:r>
            <a:r>
              <a:rPr lang="en-US" altLang="zh-CN" dirty="0"/>
              <a:t>++)</a:t>
            </a:r>
          </a:p>
          <a:p>
            <a:pPr lvl="1">
              <a:lnSpc>
                <a:spcPct val="120000"/>
              </a:lnSpc>
              <a:spcBef>
                <a:spcPts val="0"/>
              </a:spcBef>
              <a:buFont typeface="Wingdings 2" panose="05020102010507070707" pitchFamily="18" charset="2"/>
              <a:buNone/>
            </a:pPr>
            <a:r>
              <a:rPr lang="en-US" altLang="zh-CN" dirty="0"/>
              <a:t>      for(</a:t>
            </a:r>
            <a:r>
              <a:rPr lang="en-US" altLang="zh-CN" dirty="0" err="1"/>
              <a:t>int</a:t>
            </a:r>
            <a:r>
              <a:rPr lang="en-US" altLang="zh-CN" dirty="0"/>
              <a:t> j=1;j&lt;=</a:t>
            </a:r>
            <a:r>
              <a:rPr lang="en-US" altLang="zh-CN" dirty="0" err="1"/>
              <a:t>m,j</a:t>
            </a:r>
            <a:r>
              <a:rPr lang="en-US" altLang="zh-CN" dirty="0"/>
              <a:t>++)</a:t>
            </a:r>
          </a:p>
          <a:p>
            <a:pPr lvl="1">
              <a:lnSpc>
                <a:spcPct val="120000"/>
              </a:lnSpc>
              <a:spcBef>
                <a:spcPts val="0"/>
              </a:spcBef>
              <a:buFont typeface="Wingdings 2" panose="05020102010507070707" pitchFamily="18" charset="2"/>
              <a:buNone/>
            </a:pPr>
            <a:r>
              <a:rPr lang="en-US" altLang="zh-CN" dirty="0"/>
              <a:t>       {</a:t>
            </a:r>
          </a:p>
          <a:p>
            <a:pPr lvl="1">
              <a:lnSpc>
                <a:spcPct val="120000"/>
              </a:lnSpc>
              <a:spcBef>
                <a:spcPts val="0"/>
              </a:spcBef>
              <a:buFont typeface="Wingdings 2" panose="05020102010507070707" pitchFamily="18" charset="2"/>
              <a:buNone/>
            </a:pPr>
            <a:r>
              <a:rPr lang="en-US" altLang="zh-CN" dirty="0"/>
              <a:t>        statement1;</a:t>
            </a:r>
          </a:p>
          <a:p>
            <a:pPr lvl="1">
              <a:lnSpc>
                <a:spcPct val="120000"/>
              </a:lnSpc>
              <a:spcBef>
                <a:spcPts val="0"/>
              </a:spcBef>
              <a:buFont typeface="Wingdings 2" panose="05020102010507070707" pitchFamily="18" charset="2"/>
              <a:buNone/>
            </a:pPr>
            <a:r>
              <a:rPr lang="en-US" altLang="zh-CN" dirty="0"/>
              <a:t>        </a:t>
            </a:r>
            <a:r>
              <a:rPr lang="en-US" altLang="zh-CN" dirty="0" err="1"/>
              <a:t>statementn</a:t>
            </a:r>
            <a:r>
              <a:rPr lang="en-US" altLang="zh-CN" dirty="0" smtClean="0"/>
              <a:t>;</a:t>
            </a:r>
          </a:p>
          <a:p>
            <a:pPr lvl="1">
              <a:lnSpc>
                <a:spcPct val="120000"/>
              </a:lnSpc>
              <a:spcBef>
                <a:spcPts val="0"/>
              </a:spcBef>
              <a:buFont typeface="Wingdings 2" panose="05020102010507070707" pitchFamily="18" charset="2"/>
              <a:buNone/>
            </a:pPr>
            <a:r>
              <a:rPr lang="en-US" altLang="zh-CN" dirty="0" smtClean="0"/>
              <a:t>		}</a:t>
            </a:r>
            <a:endParaRPr lang="en-US" altLang="zh-CN" dirty="0"/>
          </a:p>
          <a:p>
            <a:pPr>
              <a:lnSpc>
                <a:spcPct val="120000"/>
              </a:lnSpc>
              <a:spcBef>
                <a:spcPts val="0"/>
              </a:spcBef>
            </a:pPr>
            <a:r>
              <a:rPr lang="zh-CN" altLang="en-US" sz="2800" dirty="0"/>
              <a:t>执行特点：对于每一个循环变量</a:t>
            </a:r>
            <a:r>
              <a:rPr lang="en-US" altLang="zh-CN" sz="2800" dirty="0" err="1"/>
              <a:t>i</a:t>
            </a:r>
            <a:r>
              <a:rPr lang="zh-CN" altLang="en-US" sz="2800" dirty="0"/>
              <a:t>的值，下面的</a:t>
            </a:r>
            <a:r>
              <a:rPr lang="en-US" altLang="zh-CN" sz="2800" dirty="0"/>
              <a:t>for </a:t>
            </a:r>
            <a:r>
              <a:rPr lang="zh-CN" altLang="en-US" sz="2800" dirty="0"/>
              <a:t>循环需要指向</a:t>
            </a:r>
            <a:r>
              <a:rPr lang="en-US" altLang="zh-CN" sz="2800" dirty="0"/>
              <a:t>m</a:t>
            </a:r>
            <a:r>
              <a:rPr lang="zh-CN" altLang="en-US" sz="2800" dirty="0"/>
              <a:t>次，所以总共需要执行</a:t>
            </a:r>
            <a:r>
              <a:rPr lang="en-US" altLang="zh-CN" sz="2800" dirty="0"/>
              <a:t>n*m</a:t>
            </a:r>
            <a:r>
              <a:rPr lang="zh-CN" altLang="en-US" sz="2800" dirty="0"/>
              <a:t>次</a:t>
            </a:r>
            <a:r>
              <a:rPr lang="zh-CN" altLang="en-US" sz="2800" dirty="0" smtClean="0"/>
              <a:t>。</a:t>
            </a:r>
            <a:endParaRPr lang="en-US" altLang="zh-CN" sz="2800" dirty="0" smtClean="0"/>
          </a:p>
        </p:txBody>
      </p:sp>
      <p:sp>
        <p:nvSpPr>
          <p:cNvPr id="3" name="标题 1"/>
          <p:cNvSpPr txBox="1">
            <a:spLocks/>
          </p:cNvSpPr>
          <p:nvPr/>
        </p:nvSpPr>
        <p:spPr>
          <a:xfrm>
            <a:off x="781050" y="517526"/>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smtClean="0"/>
              <a:t>嵌套循环</a:t>
            </a:r>
          </a:p>
        </p:txBody>
      </p:sp>
    </p:spTree>
    <p:extLst>
      <p:ext uri="{BB962C8B-B14F-4D97-AF65-F5344CB8AC3E}">
        <p14:creationId xmlns:p14="http://schemas.microsoft.com/office/powerpoint/2010/main" val="5146647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Rot="1" noChangeArrowheads="1"/>
          </p:cNvSpPr>
          <p:nvPr>
            <p:ph type="body" idx="1"/>
          </p:nvPr>
        </p:nvSpPr>
        <p:spPr>
          <a:xfrm>
            <a:off x="514350" y="1460317"/>
            <a:ext cx="7848600" cy="4440753"/>
          </a:xfrm>
        </p:spPr>
        <p:txBody>
          <a:bodyPr>
            <a:normAutofit/>
          </a:bodyPr>
          <a:lstStyle/>
          <a:p>
            <a:pPr>
              <a:lnSpc>
                <a:spcPct val="80000"/>
              </a:lnSpc>
              <a:buFont typeface="Wingdings 2" panose="05020102010507070707" pitchFamily="18" charset="2"/>
              <a:buNone/>
            </a:pPr>
            <a:r>
              <a:rPr lang="en-US" altLang="zh-CN" sz="2400" dirty="0" smtClean="0"/>
              <a:t>1</a:t>
            </a:r>
            <a:r>
              <a:rPr lang="zh-CN" altLang="en-US" sz="2400" dirty="0"/>
              <a:t>） </a:t>
            </a:r>
            <a:r>
              <a:rPr lang="en-US" altLang="zh-CN" sz="2400" dirty="0"/>
              <a:t>Break</a:t>
            </a:r>
            <a:r>
              <a:rPr lang="zh-CN" altLang="en-US" sz="2400" dirty="0" smtClean="0"/>
              <a:t>语句</a:t>
            </a:r>
            <a:endParaRPr lang="en-US" altLang="zh-CN" sz="2400" dirty="0"/>
          </a:p>
          <a:p>
            <a:pPr>
              <a:lnSpc>
                <a:spcPct val="80000"/>
              </a:lnSpc>
              <a:buFont typeface="Wingdings 2" panose="05020102010507070707" pitchFamily="18" charset="2"/>
              <a:buNone/>
            </a:pPr>
            <a:r>
              <a:rPr lang="zh-CN" altLang="en-US" sz="2400" dirty="0" smtClean="0"/>
              <a:t>     跳出当前循环</a:t>
            </a:r>
            <a:endParaRPr lang="zh-CN" altLang="en-US" sz="2400" dirty="0"/>
          </a:p>
          <a:p>
            <a:pPr>
              <a:lnSpc>
                <a:spcPct val="120000"/>
              </a:lnSpc>
              <a:spcBef>
                <a:spcPts val="0"/>
              </a:spcBef>
              <a:buFont typeface="Wingdings 2" panose="05020102010507070707" pitchFamily="18" charset="2"/>
              <a:buNone/>
            </a:pPr>
            <a:r>
              <a:rPr lang="zh-CN" altLang="en-US" sz="2400" dirty="0"/>
              <a:t>     </a:t>
            </a:r>
            <a:r>
              <a:rPr lang="zh-CN" altLang="en-US" sz="2400" dirty="0" smtClean="0"/>
              <a:t>如果</a:t>
            </a:r>
            <a:r>
              <a:rPr lang="zh-CN" altLang="en-US" sz="2400" dirty="0"/>
              <a:t>在循环中需要遇到某个特殊的条件时，使循环停止，就可以用</a:t>
            </a:r>
            <a:r>
              <a:rPr lang="en-US" altLang="zh-CN" sz="2400" dirty="0"/>
              <a:t>Break</a:t>
            </a:r>
            <a:r>
              <a:rPr lang="zh-CN" altLang="en-US" sz="2400" dirty="0" smtClean="0"/>
              <a:t>语句</a:t>
            </a:r>
            <a:endParaRPr lang="en-US" altLang="zh-CN" sz="2400" dirty="0" smtClean="0"/>
          </a:p>
          <a:p>
            <a:pPr>
              <a:buFont typeface="Wingdings 2" panose="05020102010507070707" pitchFamily="18" charset="2"/>
              <a:buNone/>
            </a:pPr>
            <a:r>
              <a:rPr lang="en-US" altLang="zh-CN" sz="2400" dirty="0"/>
              <a:t>2</a:t>
            </a:r>
            <a:r>
              <a:rPr lang="zh-CN" altLang="en-US" sz="2400" dirty="0"/>
              <a:t>）</a:t>
            </a:r>
            <a:r>
              <a:rPr lang="en-US" altLang="zh-CN" sz="2400" dirty="0" smtClean="0"/>
              <a:t>continue</a:t>
            </a:r>
          </a:p>
          <a:p>
            <a:pPr>
              <a:buFont typeface="Wingdings 2" panose="05020102010507070707" pitchFamily="18" charset="2"/>
              <a:buNone/>
            </a:pPr>
            <a:r>
              <a:rPr lang="en-US" altLang="zh-CN" sz="2400" dirty="0"/>
              <a:t>	</a:t>
            </a:r>
            <a:r>
              <a:rPr lang="zh-CN" altLang="en-US" sz="2400" dirty="0" smtClean="0"/>
              <a:t>本</a:t>
            </a:r>
            <a:r>
              <a:rPr lang="zh-CN" altLang="en-US" sz="2400" dirty="0"/>
              <a:t>次循环会停止执行。控制转向循环体的</a:t>
            </a:r>
            <a:r>
              <a:rPr lang="zh-CN" altLang="en-US" sz="2400" dirty="0">
                <a:solidFill>
                  <a:schemeClr val="hlink"/>
                </a:solidFill>
              </a:rPr>
              <a:t>顶部</a:t>
            </a:r>
            <a:r>
              <a:rPr lang="zh-CN" altLang="en-US" sz="2400" dirty="0"/>
              <a:t>，</a:t>
            </a:r>
            <a:r>
              <a:rPr lang="zh-CN" altLang="en-US" sz="2400" dirty="0">
                <a:solidFill>
                  <a:schemeClr val="hlink"/>
                </a:solidFill>
              </a:rPr>
              <a:t>递增循环索引。</a:t>
            </a:r>
            <a:r>
              <a:rPr lang="zh-CN" altLang="en-US" sz="2400" dirty="0"/>
              <a:t>然后在判断条件是否为真，如果为真继续指</a:t>
            </a:r>
            <a:r>
              <a:rPr lang="zh-CN" altLang="en-US" sz="2400" dirty="0" smtClean="0"/>
              <a:t>行</a:t>
            </a:r>
            <a:endParaRPr lang="en-US" altLang="zh-CN" sz="2400" dirty="0" smtClean="0"/>
          </a:p>
          <a:p>
            <a:pPr>
              <a:buFont typeface="Wingdings 2" panose="05020102010507070707" pitchFamily="18" charset="2"/>
              <a:buNone/>
            </a:pPr>
            <a:r>
              <a:rPr lang="en-US" altLang="zh-CN" sz="2400" dirty="0" smtClean="0"/>
              <a:t>	</a:t>
            </a:r>
          </a:p>
          <a:p>
            <a:pPr>
              <a:buFont typeface="Wingdings 2" panose="05020102010507070707" pitchFamily="18" charset="2"/>
              <a:buNone/>
            </a:pPr>
            <a:r>
              <a:rPr lang="en-US" altLang="zh-CN" sz="2400" dirty="0"/>
              <a:t>	</a:t>
            </a:r>
            <a:r>
              <a:rPr lang="zh-CN" altLang="en-US" sz="2400" dirty="0" smtClean="0"/>
              <a:t>某些</a:t>
            </a:r>
            <a:r>
              <a:rPr lang="zh-CN" altLang="en-US" sz="2400" dirty="0"/>
              <a:t>特殊点不能参与</a:t>
            </a:r>
            <a:r>
              <a:rPr lang="zh-CN" altLang="en-US" sz="2400" dirty="0" smtClean="0"/>
              <a:t>循环时</a:t>
            </a:r>
            <a:endParaRPr lang="zh-CN" altLang="en-US" sz="2400" dirty="0"/>
          </a:p>
          <a:p>
            <a:pPr>
              <a:lnSpc>
                <a:spcPct val="80000"/>
              </a:lnSpc>
              <a:buFont typeface="Wingdings 2" panose="05020102010507070707" pitchFamily="18" charset="2"/>
              <a:buNone/>
            </a:pPr>
            <a:endParaRPr lang="zh-CN" altLang="en-US" sz="2400" dirty="0"/>
          </a:p>
          <a:p>
            <a:pPr>
              <a:lnSpc>
                <a:spcPct val="80000"/>
              </a:lnSpc>
              <a:buFont typeface="Wingdings 2" panose="05020102010507070707" pitchFamily="18" charset="2"/>
              <a:buNone/>
            </a:pPr>
            <a:endParaRPr lang="zh-CN" altLang="en-US" sz="2400" dirty="0"/>
          </a:p>
          <a:p>
            <a:pPr>
              <a:lnSpc>
                <a:spcPct val="80000"/>
              </a:lnSpc>
              <a:buFont typeface="Wingdings 2" panose="05020102010507070707" pitchFamily="18" charset="2"/>
              <a:buNone/>
            </a:pPr>
            <a:endParaRPr lang="en-US" altLang="zh-CN" sz="2000" dirty="0"/>
          </a:p>
        </p:txBody>
      </p:sp>
      <p:sp>
        <p:nvSpPr>
          <p:cNvPr id="3" name="标题 1"/>
          <p:cNvSpPr txBox="1">
            <a:spLocks/>
          </p:cNvSpPr>
          <p:nvPr/>
        </p:nvSpPr>
        <p:spPr>
          <a:xfrm>
            <a:off x="514350" y="134754"/>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t>Break</a:t>
            </a:r>
            <a:r>
              <a:rPr lang="zh-CN" altLang="en-US" smtClean="0"/>
              <a:t>和</a:t>
            </a:r>
            <a:r>
              <a:rPr lang="en-US" smtClean="0"/>
              <a:t>continue</a:t>
            </a:r>
            <a:r>
              <a:rPr lang="zh-CN" altLang="en-US" smtClean="0"/>
              <a:t>语句的使用</a:t>
            </a:r>
            <a:endParaRPr lang="en-US" dirty="0"/>
          </a:p>
        </p:txBody>
      </p:sp>
    </p:spTree>
    <p:extLst>
      <p:ext uri="{BB962C8B-B14F-4D97-AF65-F5344CB8AC3E}">
        <p14:creationId xmlns:p14="http://schemas.microsoft.com/office/powerpoint/2010/main" val="38929283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Java </a:t>
            </a:r>
            <a:r>
              <a:rPr lang="zh-CN" altLang="en-US" dirty="0"/>
              <a:t>增强 </a:t>
            </a:r>
            <a:r>
              <a:rPr lang="en-US" dirty="0"/>
              <a:t>for </a:t>
            </a:r>
            <a:r>
              <a:rPr lang="zh-CN" altLang="en-US" dirty="0"/>
              <a:t>循环</a:t>
            </a:r>
            <a:endParaRPr lang="en-US" dirty="0"/>
          </a:p>
        </p:txBody>
      </p:sp>
      <p:sp>
        <p:nvSpPr>
          <p:cNvPr id="3" name="内容占位符 2"/>
          <p:cNvSpPr>
            <a:spLocks noGrp="1"/>
          </p:cNvSpPr>
          <p:nvPr>
            <p:ph idx="1"/>
          </p:nvPr>
        </p:nvSpPr>
        <p:spPr>
          <a:xfrm>
            <a:off x="628650" y="1496014"/>
            <a:ext cx="7886700" cy="4989845"/>
          </a:xfrm>
        </p:spPr>
        <p:txBody>
          <a:bodyPr>
            <a:noAutofit/>
          </a:bodyPr>
          <a:lstStyle/>
          <a:p>
            <a:pPr marL="0" indent="0">
              <a:buNone/>
            </a:pPr>
            <a:r>
              <a:rPr lang="en-US" sz="1800" b="1" dirty="0">
                <a:latin typeface="Menlo"/>
              </a:rPr>
              <a:t>public class Test { </a:t>
            </a:r>
            <a:endParaRPr lang="en-US" sz="1800" b="1" dirty="0" smtClean="0">
              <a:latin typeface="Menlo"/>
            </a:endParaRPr>
          </a:p>
          <a:p>
            <a:pPr marL="0" indent="0">
              <a:buNone/>
            </a:pPr>
            <a:r>
              <a:rPr lang="en-US" sz="1800" b="1" dirty="0">
                <a:latin typeface="Menlo"/>
              </a:rPr>
              <a:t> </a:t>
            </a:r>
            <a:r>
              <a:rPr lang="en-US" sz="1800" b="1" dirty="0" smtClean="0">
                <a:latin typeface="Menlo"/>
              </a:rPr>
              <a:t>   public </a:t>
            </a:r>
            <a:r>
              <a:rPr lang="en-US" sz="1800" b="1" dirty="0">
                <a:latin typeface="Menlo"/>
              </a:rPr>
              <a:t>static void main(String </a:t>
            </a:r>
            <a:r>
              <a:rPr lang="en-US" sz="1800" b="1" dirty="0" err="1">
                <a:latin typeface="Menlo"/>
              </a:rPr>
              <a:t>args</a:t>
            </a:r>
            <a:r>
              <a:rPr lang="en-US" sz="1800" b="1" dirty="0">
                <a:latin typeface="Menlo"/>
              </a:rPr>
              <a:t>[]){ </a:t>
            </a:r>
            <a:endParaRPr lang="en-US" sz="1800" b="1" dirty="0" smtClean="0">
              <a:latin typeface="Menlo"/>
            </a:endParaRPr>
          </a:p>
          <a:p>
            <a:pPr marL="0" indent="0">
              <a:buNone/>
            </a:pPr>
            <a:r>
              <a:rPr lang="en-US" sz="1800" b="1" dirty="0">
                <a:latin typeface="Menlo"/>
              </a:rPr>
              <a:t> </a:t>
            </a:r>
            <a:r>
              <a:rPr lang="en-US" sz="1800" b="1" dirty="0" smtClean="0">
                <a:latin typeface="Menlo"/>
              </a:rPr>
              <a:t>       </a:t>
            </a:r>
            <a:r>
              <a:rPr lang="en-US" sz="1800" b="1" dirty="0" err="1" smtClean="0">
                <a:latin typeface="Menlo"/>
              </a:rPr>
              <a:t>int</a:t>
            </a:r>
            <a:r>
              <a:rPr lang="en-US" sz="1800" b="1" dirty="0" smtClean="0">
                <a:latin typeface="Menlo"/>
              </a:rPr>
              <a:t> </a:t>
            </a:r>
            <a:r>
              <a:rPr lang="en-US" sz="1800" b="1" dirty="0">
                <a:latin typeface="Menlo"/>
              </a:rPr>
              <a:t>[] numbers = {10, 20, 30, 40, 50}; </a:t>
            </a:r>
            <a:endParaRPr lang="en-US" sz="1800" b="1" dirty="0" smtClean="0">
              <a:latin typeface="Menlo"/>
            </a:endParaRPr>
          </a:p>
          <a:p>
            <a:pPr marL="0" indent="0">
              <a:buNone/>
            </a:pPr>
            <a:r>
              <a:rPr lang="en-US" sz="1800" b="1" dirty="0">
                <a:latin typeface="Menlo"/>
              </a:rPr>
              <a:t> </a:t>
            </a:r>
            <a:r>
              <a:rPr lang="en-US" sz="1800" b="1" dirty="0" smtClean="0">
                <a:latin typeface="Menlo"/>
              </a:rPr>
              <a:t>       for(</a:t>
            </a:r>
            <a:r>
              <a:rPr lang="en-US" sz="1800" b="1" dirty="0" err="1" smtClean="0">
                <a:latin typeface="Menlo"/>
              </a:rPr>
              <a:t>int</a:t>
            </a:r>
            <a:r>
              <a:rPr lang="en-US" sz="1800" b="1" dirty="0" smtClean="0">
                <a:latin typeface="Menlo"/>
              </a:rPr>
              <a:t> </a:t>
            </a:r>
            <a:r>
              <a:rPr lang="en-US" sz="1800" b="1" dirty="0">
                <a:latin typeface="Menlo"/>
              </a:rPr>
              <a:t>x : numbers ){ </a:t>
            </a:r>
            <a:endParaRPr lang="en-US" sz="1800" b="1" dirty="0" smtClean="0">
              <a:latin typeface="Menlo"/>
            </a:endParaRPr>
          </a:p>
          <a:p>
            <a:pPr marL="0" indent="0">
              <a:buNone/>
            </a:pPr>
            <a:r>
              <a:rPr lang="en-US" sz="1800" b="1" dirty="0">
                <a:latin typeface="Menlo"/>
              </a:rPr>
              <a:t> </a:t>
            </a:r>
            <a:r>
              <a:rPr lang="en-US" sz="1800" b="1" dirty="0" smtClean="0">
                <a:latin typeface="Menlo"/>
              </a:rPr>
              <a:t>           </a:t>
            </a:r>
            <a:r>
              <a:rPr lang="en-US" sz="1800" b="1" dirty="0" err="1" smtClean="0">
                <a:latin typeface="Menlo"/>
              </a:rPr>
              <a:t>System.out.print</a:t>
            </a:r>
            <a:r>
              <a:rPr lang="en-US" sz="1800" b="1" dirty="0">
                <a:latin typeface="Menlo"/>
              </a:rPr>
              <a:t>( x ); </a:t>
            </a:r>
            <a:endParaRPr lang="en-US" sz="1800" b="1" dirty="0" smtClean="0">
              <a:latin typeface="Menlo"/>
            </a:endParaRPr>
          </a:p>
          <a:p>
            <a:pPr marL="0" indent="0">
              <a:buNone/>
            </a:pPr>
            <a:r>
              <a:rPr lang="en-US" sz="1800" b="1" dirty="0">
                <a:latin typeface="Menlo"/>
              </a:rPr>
              <a:t> </a:t>
            </a:r>
            <a:r>
              <a:rPr lang="en-US" sz="1800" b="1" dirty="0" smtClean="0">
                <a:latin typeface="Menlo"/>
              </a:rPr>
              <a:t>           </a:t>
            </a:r>
            <a:r>
              <a:rPr lang="en-US" sz="1800" b="1" dirty="0" err="1" smtClean="0">
                <a:latin typeface="Menlo"/>
              </a:rPr>
              <a:t>System.out.print</a:t>
            </a:r>
            <a:r>
              <a:rPr lang="en-US" sz="1800" b="1" dirty="0">
                <a:latin typeface="Menlo"/>
              </a:rPr>
              <a:t>(","); </a:t>
            </a:r>
            <a:endParaRPr lang="en-US" sz="1800" b="1" dirty="0" smtClean="0">
              <a:latin typeface="Menlo"/>
            </a:endParaRPr>
          </a:p>
          <a:p>
            <a:pPr marL="0" indent="0">
              <a:buNone/>
            </a:pPr>
            <a:r>
              <a:rPr lang="en-US" sz="1800" b="1" dirty="0">
                <a:latin typeface="Menlo"/>
              </a:rPr>
              <a:t> </a:t>
            </a:r>
            <a:r>
              <a:rPr lang="en-US" sz="1800" b="1" dirty="0" smtClean="0">
                <a:latin typeface="Menlo"/>
              </a:rPr>
              <a:t>       } </a:t>
            </a:r>
          </a:p>
          <a:p>
            <a:pPr marL="0" indent="0">
              <a:buNone/>
            </a:pPr>
            <a:r>
              <a:rPr lang="en-US" sz="1800" b="1" dirty="0">
                <a:latin typeface="Menlo"/>
              </a:rPr>
              <a:t> </a:t>
            </a:r>
            <a:r>
              <a:rPr lang="en-US" sz="1800" b="1" dirty="0" smtClean="0">
                <a:latin typeface="Menlo"/>
              </a:rPr>
              <a:t>       </a:t>
            </a:r>
            <a:r>
              <a:rPr lang="en-US" sz="1800" b="1" dirty="0" err="1" smtClean="0">
                <a:latin typeface="Menlo"/>
              </a:rPr>
              <a:t>System.out.print</a:t>
            </a:r>
            <a:r>
              <a:rPr lang="en-US" sz="1800" b="1" dirty="0">
                <a:latin typeface="Menlo"/>
              </a:rPr>
              <a:t>("\n"); </a:t>
            </a:r>
            <a:endParaRPr lang="en-US" sz="1800" b="1" dirty="0" smtClean="0">
              <a:latin typeface="Menlo"/>
            </a:endParaRPr>
          </a:p>
          <a:p>
            <a:pPr marL="0" indent="0">
              <a:buNone/>
            </a:pPr>
            <a:r>
              <a:rPr lang="en-US" sz="1800" b="1" dirty="0" smtClean="0">
                <a:latin typeface="Menlo"/>
              </a:rPr>
              <a:t>        String </a:t>
            </a:r>
            <a:r>
              <a:rPr lang="en-US" sz="1800" b="1" dirty="0">
                <a:latin typeface="Menlo"/>
              </a:rPr>
              <a:t>[] names ={"James", "Larry", "Tom", "Lacy"}; </a:t>
            </a:r>
            <a:endParaRPr lang="en-US" sz="1800" b="1" dirty="0" smtClean="0">
              <a:latin typeface="Menlo"/>
            </a:endParaRPr>
          </a:p>
          <a:p>
            <a:pPr marL="0" indent="0">
              <a:buNone/>
            </a:pPr>
            <a:r>
              <a:rPr lang="en-US" sz="1800" b="1" dirty="0" smtClean="0">
                <a:latin typeface="Menlo"/>
              </a:rPr>
              <a:t>        for</a:t>
            </a:r>
            <a:r>
              <a:rPr lang="en-US" sz="1800" b="1" dirty="0">
                <a:latin typeface="Menlo"/>
              </a:rPr>
              <a:t>( String name : names ) { </a:t>
            </a:r>
            <a:endParaRPr lang="en-US" sz="1800" b="1" dirty="0" smtClean="0">
              <a:latin typeface="Menlo"/>
            </a:endParaRPr>
          </a:p>
          <a:p>
            <a:pPr marL="0" indent="0">
              <a:buNone/>
            </a:pPr>
            <a:r>
              <a:rPr lang="en-US" sz="1800" b="1" dirty="0">
                <a:latin typeface="Menlo"/>
              </a:rPr>
              <a:t> </a:t>
            </a:r>
            <a:r>
              <a:rPr lang="en-US" sz="1800" b="1" dirty="0" smtClean="0">
                <a:latin typeface="Menlo"/>
              </a:rPr>
              <a:t>            </a:t>
            </a:r>
            <a:r>
              <a:rPr lang="en-US" sz="1800" b="1" dirty="0" err="1" smtClean="0">
                <a:latin typeface="Menlo"/>
              </a:rPr>
              <a:t>System.out.print</a:t>
            </a:r>
            <a:r>
              <a:rPr lang="en-US" sz="1800" b="1" dirty="0">
                <a:latin typeface="Menlo"/>
              </a:rPr>
              <a:t>( name ); </a:t>
            </a:r>
            <a:endParaRPr lang="en-US" sz="1800" b="1" dirty="0" smtClean="0">
              <a:latin typeface="Menlo"/>
            </a:endParaRPr>
          </a:p>
          <a:p>
            <a:pPr marL="0" indent="0">
              <a:buNone/>
            </a:pPr>
            <a:r>
              <a:rPr lang="en-US" sz="1800" b="1" dirty="0">
                <a:latin typeface="Menlo"/>
              </a:rPr>
              <a:t> </a:t>
            </a:r>
            <a:r>
              <a:rPr lang="en-US" sz="1800" b="1" dirty="0" smtClean="0">
                <a:latin typeface="Menlo"/>
              </a:rPr>
              <a:t>       </a:t>
            </a:r>
            <a:r>
              <a:rPr lang="en-US" sz="1800" b="1" dirty="0" err="1" smtClean="0">
                <a:latin typeface="Menlo"/>
              </a:rPr>
              <a:t>System.out.print</a:t>
            </a:r>
            <a:r>
              <a:rPr lang="en-US" sz="1800" b="1" dirty="0">
                <a:latin typeface="Menlo"/>
              </a:rPr>
              <a:t>(","); </a:t>
            </a:r>
            <a:endParaRPr lang="en-US" sz="1800" b="1" dirty="0" smtClean="0">
              <a:latin typeface="Menlo"/>
            </a:endParaRPr>
          </a:p>
          <a:p>
            <a:pPr marL="0" indent="0">
              <a:buNone/>
            </a:pPr>
            <a:r>
              <a:rPr lang="en-US" sz="1800" b="1" dirty="0">
                <a:latin typeface="Menlo"/>
              </a:rPr>
              <a:t> </a:t>
            </a:r>
            <a:r>
              <a:rPr lang="en-US" sz="1800" b="1" dirty="0" smtClean="0">
                <a:latin typeface="Menlo"/>
              </a:rPr>
              <a:t>   } </a:t>
            </a:r>
          </a:p>
          <a:p>
            <a:pPr marL="0" indent="0">
              <a:buNone/>
            </a:pPr>
            <a:r>
              <a:rPr lang="en-US" sz="1800" b="1" dirty="0" smtClean="0">
                <a:latin typeface="Menlo"/>
              </a:rPr>
              <a:t>}</a:t>
            </a:r>
            <a:endParaRPr lang="en-US" sz="1800" b="1" dirty="0"/>
          </a:p>
        </p:txBody>
      </p:sp>
    </p:spTree>
    <p:extLst>
      <p:ext uri="{BB962C8B-B14F-4D97-AF65-F5344CB8AC3E}">
        <p14:creationId xmlns:p14="http://schemas.microsoft.com/office/powerpoint/2010/main" val="35333470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简单输入输出方式</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err="1" smtClean="0"/>
              <a:t>System.in.read</a:t>
            </a:r>
            <a:r>
              <a:rPr lang="en-US" altLang="zh-CN" dirty="0" smtClean="0"/>
              <a:t>();</a:t>
            </a:r>
          </a:p>
          <a:p>
            <a:r>
              <a:rPr lang="en-US" altLang="zh-CN" dirty="0"/>
              <a:t>import java.io.*;</a:t>
            </a:r>
          </a:p>
          <a:p>
            <a:pPr marL="0" indent="0">
              <a:buNone/>
            </a:pPr>
            <a:r>
              <a:rPr lang="en-US" altLang="zh-CN" dirty="0" smtClean="0"/>
              <a:t>   	</a:t>
            </a:r>
            <a:r>
              <a:rPr lang="en-US" altLang="zh-CN" dirty="0" err="1" smtClean="0"/>
              <a:t>BufferedReader</a:t>
            </a:r>
            <a:r>
              <a:rPr lang="en-US" altLang="zh-CN" dirty="0" smtClean="0"/>
              <a:t> </a:t>
            </a:r>
            <a:r>
              <a:rPr lang="en-US" altLang="zh-CN" dirty="0" err="1"/>
              <a:t>br</a:t>
            </a:r>
            <a:r>
              <a:rPr lang="en-US" altLang="zh-CN" dirty="0"/>
              <a:t> = new </a:t>
            </a:r>
            <a:r>
              <a:rPr lang="en-US" altLang="zh-CN" dirty="0" err="1"/>
              <a:t>BufferedReader</a:t>
            </a:r>
            <a:r>
              <a:rPr lang="en-US" altLang="zh-CN" dirty="0"/>
              <a:t>(new 				</a:t>
            </a:r>
            <a:r>
              <a:rPr lang="en-US" altLang="zh-CN" dirty="0" err="1"/>
              <a:t>InputStreamReader</a:t>
            </a:r>
            <a:r>
              <a:rPr lang="en-US" altLang="zh-CN" dirty="0"/>
              <a:t>(System.in</a:t>
            </a:r>
            <a:r>
              <a:rPr lang="en-US" altLang="zh-CN" dirty="0" smtClean="0"/>
              <a:t>));</a:t>
            </a:r>
          </a:p>
          <a:p>
            <a:r>
              <a:rPr lang="en-US" altLang="zh-CN" dirty="0"/>
              <a:t>import </a:t>
            </a:r>
            <a:r>
              <a:rPr lang="en-US" altLang="zh-CN" dirty="0" err="1"/>
              <a:t>java.util.Scanner</a:t>
            </a:r>
            <a:r>
              <a:rPr lang="en-US" altLang="zh-CN" dirty="0"/>
              <a:t>;</a:t>
            </a:r>
          </a:p>
          <a:p>
            <a:pPr marL="457200" lvl="1" indent="0">
              <a:buNone/>
            </a:pPr>
            <a:r>
              <a:rPr lang="en-US" altLang="zh-CN" sz="3200" dirty="0" smtClean="0"/>
              <a:t>   Scanner </a:t>
            </a:r>
            <a:r>
              <a:rPr lang="en-US" altLang="zh-CN" sz="3200" dirty="0" err="1"/>
              <a:t>sc</a:t>
            </a:r>
            <a:r>
              <a:rPr lang="en-US" altLang="zh-CN" sz="3200" dirty="0"/>
              <a:t> = new Scanner(System.in); </a:t>
            </a:r>
          </a:p>
          <a:p>
            <a:pPr marL="457200" lvl="1" indent="0">
              <a:buNone/>
            </a:pPr>
            <a:r>
              <a:rPr lang="en-US" altLang="zh-CN" sz="3200" dirty="0"/>
              <a:t>   </a:t>
            </a:r>
            <a:r>
              <a:rPr lang="en-US" altLang="zh-CN" sz="3200" dirty="0" smtClean="0"/>
              <a:t>String </a:t>
            </a:r>
            <a:r>
              <a:rPr lang="en-US" altLang="zh-CN" sz="3200" dirty="0"/>
              <a:t>name = </a:t>
            </a:r>
            <a:r>
              <a:rPr lang="en-US" altLang="zh-CN" sz="3200" dirty="0" err="1"/>
              <a:t>sc.nextLine</a:t>
            </a:r>
            <a:r>
              <a:rPr lang="en-US" altLang="zh-CN" sz="3200" dirty="0"/>
              <a:t>(); </a:t>
            </a:r>
          </a:p>
          <a:p>
            <a:pPr marL="457200" lvl="1" indent="0">
              <a:buNone/>
            </a:pPr>
            <a:r>
              <a:rPr lang="en-US" altLang="zh-CN" sz="3200" dirty="0"/>
              <a:t>   </a:t>
            </a:r>
            <a:r>
              <a:rPr lang="en-US" altLang="zh-CN" sz="3200" dirty="0" err="1" smtClean="0"/>
              <a:t>int</a:t>
            </a:r>
            <a:r>
              <a:rPr lang="en-US" altLang="zh-CN" sz="3200" dirty="0" smtClean="0"/>
              <a:t> </a:t>
            </a:r>
            <a:r>
              <a:rPr lang="en-US" altLang="zh-CN" sz="3200" dirty="0"/>
              <a:t>age = </a:t>
            </a:r>
            <a:r>
              <a:rPr lang="en-US" altLang="zh-CN" sz="3200" dirty="0" err="1"/>
              <a:t>sc.nextInt</a:t>
            </a:r>
            <a:r>
              <a:rPr lang="en-US" altLang="zh-CN" sz="3200" dirty="0"/>
              <a:t>(); </a:t>
            </a:r>
          </a:p>
          <a:p>
            <a:pPr marL="457200" lvl="1" indent="0">
              <a:buNone/>
            </a:pPr>
            <a:r>
              <a:rPr lang="en-US" altLang="zh-CN" sz="3200" dirty="0"/>
              <a:t>   </a:t>
            </a:r>
            <a:r>
              <a:rPr lang="en-US" altLang="zh-CN" sz="3200" dirty="0" smtClean="0"/>
              <a:t>float </a:t>
            </a:r>
            <a:r>
              <a:rPr lang="en-US" altLang="zh-CN" sz="3200" dirty="0"/>
              <a:t>salary = </a:t>
            </a:r>
            <a:r>
              <a:rPr lang="en-US" altLang="zh-CN" sz="3200" dirty="0" err="1"/>
              <a:t>sc.nextFloat</a:t>
            </a:r>
            <a:r>
              <a:rPr lang="en-US" altLang="zh-CN" sz="3200" dirty="0"/>
              <a:t>(); </a:t>
            </a:r>
          </a:p>
          <a:p>
            <a:pPr marL="0" indent="0">
              <a:buNone/>
            </a:pPr>
            <a:endParaRPr lang="en-US" altLang="zh-CN" dirty="0"/>
          </a:p>
        </p:txBody>
      </p:sp>
    </p:spTree>
    <p:extLst>
      <p:ext uri="{BB962C8B-B14F-4D97-AF65-F5344CB8AC3E}">
        <p14:creationId xmlns:p14="http://schemas.microsoft.com/office/powerpoint/2010/main" val="32901894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输出方式</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a:t>import </a:t>
            </a:r>
            <a:r>
              <a:rPr lang="en-US" altLang="zh-CN" dirty="0" err="1"/>
              <a:t>java.util.Scanner</a:t>
            </a:r>
            <a:r>
              <a:rPr lang="en-US" altLang="zh-CN" dirty="0"/>
              <a:t>;</a:t>
            </a:r>
          </a:p>
          <a:p>
            <a:pPr marL="0" indent="0">
              <a:buNone/>
            </a:pPr>
            <a:r>
              <a:rPr lang="en-US" altLang="zh-CN" dirty="0"/>
              <a:t>public static void main(String [] </a:t>
            </a:r>
            <a:r>
              <a:rPr lang="en-US" altLang="zh-CN" dirty="0" err="1"/>
              <a:t>args</a:t>
            </a:r>
            <a:r>
              <a:rPr lang="en-US" altLang="zh-CN" dirty="0"/>
              <a:t>) { </a:t>
            </a:r>
            <a:endParaRPr lang="en-US" altLang="zh-CN" dirty="0" smtClean="0"/>
          </a:p>
          <a:p>
            <a:pPr marL="0" indent="0">
              <a:buNone/>
            </a:pPr>
            <a:r>
              <a:rPr lang="en-US" altLang="zh-CN" dirty="0" smtClean="0"/>
              <a:t>            </a:t>
            </a:r>
            <a:r>
              <a:rPr lang="en-US" altLang="zh-CN" dirty="0" err="1" smtClean="0"/>
              <a:t>System.out.print</a:t>
            </a:r>
            <a:r>
              <a:rPr lang="en-US" altLang="zh-CN" dirty="0" smtClean="0"/>
              <a:t>(“ </a:t>
            </a:r>
            <a:r>
              <a:rPr lang="en-US" altLang="zh-CN" dirty="0"/>
              <a:t>your string </a:t>
            </a:r>
            <a:r>
              <a:rPr lang="en-US" altLang="zh-CN" dirty="0" smtClean="0"/>
              <a:t>“);</a:t>
            </a:r>
            <a:endParaRPr lang="en-US" altLang="zh-CN" dirty="0"/>
          </a:p>
          <a:p>
            <a:pPr marL="0" indent="0">
              <a:buNone/>
            </a:pPr>
            <a:r>
              <a:rPr lang="en-US" altLang="zh-CN" dirty="0" smtClean="0"/>
              <a:t>	 </a:t>
            </a:r>
            <a:r>
              <a:rPr lang="en-US" altLang="zh-CN" dirty="0" err="1"/>
              <a:t>System.out.println</a:t>
            </a:r>
            <a:r>
              <a:rPr lang="en-US" altLang="zh-CN" dirty="0" smtClean="0"/>
              <a:t>(“your string”);</a:t>
            </a:r>
          </a:p>
          <a:p>
            <a:pPr marL="0" indent="0">
              <a:buNone/>
            </a:pPr>
            <a:r>
              <a:rPr lang="en-US" altLang="zh-CN" dirty="0" smtClean="0"/>
              <a:t>}</a:t>
            </a:r>
            <a:endParaRPr lang="zh-CN" altLang="en-US" dirty="0"/>
          </a:p>
        </p:txBody>
      </p:sp>
    </p:spTree>
    <p:extLst>
      <p:ext uri="{BB962C8B-B14F-4D97-AF65-F5344CB8AC3E}">
        <p14:creationId xmlns:p14="http://schemas.microsoft.com/office/powerpoint/2010/main" val="2660794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546" y="2898348"/>
            <a:ext cx="8906608" cy="994172"/>
          </a:xfrm>
        </p:spPr>
        <p:txBody>
          <a:bodyPr>
            <a:normAutofit/>
          </a:bodyPr>
          <a:lstStyle/>
          <a:p>
            <a:pPr algn="ctr"/>
            <a:r>
              <a:rPr lang="zh-CN" altLang="en-US" sz="4000" dirty="0" smtClean="0">
                <a:latin typeface="微软雅黑" panose="020B0503020204020204" pitchFamily="34" charset="-122"/>
                <a:ea typeface="微软雅黑" panose="020B0503020204020204" pitchFamily="34" charset="-122"/>
              </a:rPr>
              <a:t>顺序结构编程练习</a:t>
            </a:r>
            <a:endParaRPr lang="zh-CN" altLang="en-US" sz="4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739531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Rot="1" noChangeArrowheads="1"/>
          </p:cNvSpPr>
          <p:nvPr>
            <p:ph type="body" idx="1"/>
          </p:nvPr>
        </p:nvSpPr>
        <p:spPr>
          <a:xfrm>
            <a:off x="555368" y="1595659"/>
            <a:ext cx="7772400" cy="3965169"/>
          </a:xfrm>
        </p:spPr>
        <p:txBody>
          <a:bodyPr>
            <a:normAutofit lnSpcReduction="10000"/>
          </a:bodyPr>
          <a:lstStyle/>
          <a:p>
            <a:pPr>
              <a:lnSpc>
                <a:spcPct val="90000"/>
              </a:lnSpc>
              <a:buFont typeface="Wingdings 2" panose="05020102010507070707" pitchFamily="18" charset="2"/>
              <a:buNone/>
            </a:pPr>
            <a:r>
              <a:rPr lang="zh-CN" altLang="en-US" sz="2400" dirty="0" smtClean="0"/>
              <a:t>猴子</a:t>
            </a:r>
            <a:r>
              <a:rPr lang="zh-CN" altLang="en-US" sz="2400" dirty="0"/>
              <a:t>第一天摘下若干个桃子</a:t>
            </a:r>
            <a:r>
              <a:rPr lang="en-US" altLang="zh-CN" sz="2400" dirty="0"/>
              <a:t>,</a:t>
            </a:r>
            <a:r>
              <a:rPr lang="zh-CN" altLang="en-US" sz="2400" dirty="0"/>
              <a:t>当即吃了一半</a:t>
            </a:r>
            <a:r>
              <a:rPr lang="en-US" altLang="zh-CN" sz="2400" dirty="0"/>
              <a:t>,</a:t>
            </a:r>
            <a:r>
              <a:rPr lang="zh-CN" altLang="en-US" sz="2400" dirty="0"/>
              <a:t>又多吃了一个</a:t>
            </a:r>
            <a:r>
              <a:rPr lang="en-US" altLang="zh-CN" sz="2400" dirty="0"/>
              <a:t>.</a:t>
            </a:r>
            <a:r>
              <a:rPr lang="zh-CN" altLang="en-US" sz="2400" dirty="0"/>
              <a:t>以后每天他都吃前一天剩下的一半，在多吃一个。到</a:t>
            </a:r>
            <a:r>
              <a:rPr lang="zh-CN" altLang="en-US" sz="2400" dirty="0" smtClean="0"/>
              <a:t>第</a:t>
            </a:r>
            <a:r>
              <a:rPr lang="en-US" altLang="zh-CN" sz="2400" dirty="0" smtClean="0"/>
              <a:t>k</a:t>
            </a:r>
            <a:r>
              <a:rPr lang="zh-CN" altLang="en-US" sz="2400" dirty="0" smtClean="0"/>
              <a:t>天</a:t>
            </a:r>
            <a:r>
              <a:rPr lang="zh-CN" altLang="en-US" sz="2400" dirty="0"/>
              <a:t>在相吃，就只剩下</a:t>
            </a:r>
            <a:r>
              <a:rPr lang="en-US" altLang="zh-CN" sz="2400" dirty="0"/>
              <a:t>1</a:t>
            </a:r>
            <a:r>
              <a:rPr lang="zh-CN" altLang="en-US" sz="2400" dirty="0"/>
              <a:t>个桃子。求第一天共摘了多少个桃子。</a:t>
            </a:r>
          </a:p>
          <a:p>
            <a:pPr>
              <a:lnSpc>
                <a:spcPct val="90000"/>
              </a:lnSpc>
              <a:buFont typeface="Wingdings 2" panose="05020102010507070707" pitchFamily="18" charset="2"/>
              <a:buNone/>
            </a:pPr>
            <a:r>
              <a:rPr lang="zh-CN" altLang="en-US" sz="2400" dirty="0"/>
              <a:t>分析：这是一</a:t>
            </a:r>
            <a:r>
              <a:rPr lang="zh-CN" altLang="en-US" sz="2400" dirty="0" smtClean="0"/>
              <a:t>个递推求和</a:t>
            </a:r>
            <a:r>
              <a:rPr lang="zh-CN" altLang="en-US" sz="2400" dirty="0"/>
              <a:t>的问题，最后的和是第一天总共摘的桃子数</a:t>
            </a:r>
          </a:p>
          <a:p>
            <a:pPr>
              <a:lnSpc>
                <a:spcPct val="90000"/>
              </a:lnSpc>
              <a:buFont typeface="Wingdings 2" panose="05020102010507070707" pitchFamily="18" charset="2"/>
              <a:buNone/>
            </a:pPr>
            <a:r>
              <a:rPr lang="zh-CN" altLang="en-US" sz="2400" dirty="0"/>
              <a:t>数学模型：设前一天的桃子数</a:t>
            </a:r>
            <a:r>
              <a:rPr lang="en-US" altLang="zh-CN" sz="2400" dirty="0"/>
              <a:t>x1,</a:t>
            </a:r>
            <a:r>
              <a:rPr lang="zh-CN" altLang="en-US" sz="2400" dirty="0"/>
              <a:t>第二天剩</a:t>
            </a:r>
            <a:r>
              <a:rPr lang="en-US" altLang="zh-CN" sz="2400" dirty="0"/>
              <a:t>x2,</a:t>
            </a:r>
            <a:r>
              <a:rPr lang="zh-CN" altLang="en-US" sz="2400" dirty="0"/>
              <a:t>则</a:t>
            </a:r>
          </a:p>
          <a:p>
            <a:pPr>
              <a:lnSpc>
                <a:spcPct val="90000"/>
              </a:lnSpc>
              <a:buFont typeface="Wingdings 2" panose="05020102010507070707" pitchFamily="18" charset="2"/>
              <a:buNone/>
            </a:pPr>
            <a:r>
              <a:rPr lang="en-US" altLang="zh-CN" sz="2400" dirty="0"/>
              <a:t>           (x1/2)-1=x2 </a:t>
            </a:r>
            <a:r>
              <a:rPr lang="en-US" altLang="zh-CN" sz="2400" dirty="0">
                <a:sym typeface="Wingdings" panose="05000000000000000000" pitchFamily="2" charset="2"/>
              </a:rPr>
              <a:t> x1=(x2+1)*2</a:t>
            </a:r>
          </a:p>
          <a:p>
            <a:pPr>
              <a:lnSpc>
                <a:spcPct val="90000"/>
              </a:lnSpc>
              <a:buFont typeface="Wingdings 2" panose="05020102010507070707" pitchFamily="18" charset="2"/>
              <a:buNone/>
            </a:pPr>
            <a:r>
              <a:rPr lang="zh-CN" altLang="en-US" sz="2400" dirty="0">
                <a:sym typeface="Wingdings" panose="05000000000000000000" pitchFamily="2" charset="2"/>
              </a:rPr>
              <a:t>这样从</a:t>
            </a:r>
            <a:r>
              <a:rPr lang="zh-CN" altLang="en-US" sz="2400" dirty="0" smtClean="0">
                <a:sym typeface="Wingdings" panose="05000000000000000000" pitchFamily="2" charset="2"/>
              </a:rPr>
              <a:t>第</a:t>
            </a:r>
            <a:r>
              <a:rPr lang="en-US" altLang="zh-CN" sz="2400" dirty="0" smtClean="0">
                <a:sym typeface="Wingdings" panose="05000000000000000000" pitchFamily="2" charset="2"/>
              </a:rPr>
              <a:t>k</a:t>
            </a:r>
            <a:r>
              <a:rPr lang="zh-CN" altLang="en-US" sz="2400" dirty="0" smtClean="0">
                <a:sym typeface="Wingdings" panose="05000000000000000000" pitchFamily="2" charset="2"/>
              </a:rPr>
              <a:t>天</a:t>
            </a:r>
            <a:r>
              <a:rPr lang="zh-CN" altLang="en-US" sz="2400" dirty="0">
                <a:sym typeface="Wingdings" panose="05000000000000000000" pitchFamily="2" charset="2"/>
              </a:rPr>
              <a:t>就可以递推到第一天。实质是一个累计求和的过程，但每一次求和时，</a:t>
            </a:r>
            <a:r>
              <a:rPr lang="en-US" altLang="zh-CN" sz="2400" dirty="0">
                <a:sym typeface="Wingdings" panose="05000000000000000000" pitchFamily="2" charset="2"/>
              </a:rPr>
              <a:t>x1</a:t>
            </a:r>
            <a:r>
              <a:rPr lang="zh-CN" altLang="en-US" sz="2400" dirty="0">
                <a:sym typeface="Wingdings" panose="05000000000000000000" pitchFamily="2" charset="2"/>
              </a:rPr>
              <a:t>和</a:t>
            </a:r>
            <a:r>
              <a:rPr lang="en-US" altLang="zh-CN" sz="2400" dirty="0">
                <a:sym typeface="Wingdings" panose="05000000000000000000" pitchFamily="2" charset="2"/>
              </a:rPr>
              <a:t>x2</a:t>
            </a:r>
            <a:r>
              <a:rPr lang="zh-CN" altLang="en-US" sz="2400" dirty="0">
                <a:sym typeface="Wingdings" panose="05000000000000000000" pitchFamily="2" charset="2"/>
              </a:rPr>
              <a:t>的值需交换。</a:t>
            </a:r>
            <a:endParaRPr lang="zh-CN" altLang="en-US" sz="2400" dirty="0"/>
          </a:p>
          <a:p>
            <a:pPr>
              <a:lnSpc>
                <a:spcPct val="90000"/>
              </a:lnSpc>
              <a:buFont typeface="Wingdings 2" panose="05020102010507070707" pitchFamily="18" charset="2"/>
              <a:buNone/>
            </a:pPr>
            <a:r>
              <a:rPr lang="en-US" altLang="zh-CN" sz="2400" dirty="0"/>
              <a:t>  </a:t>
            </a:r>
          </a:p>
        </p:txBody>
      </p:sp>
      <p:sp>
        <p:nvSpPr>
          <p:cNvPr id="3" name="Rectangle 2"/>
          <p:cNvSpPr>
            <a:spLocks noGrp="1" noChangeArrowheads="1"/>
          </p:cNvSpPr>
          <p:nvPr>
            <p:ph type="title"/>
          </p:nvPr>
        </p:nvSpPr>
        <p:spPr>
          <a:xfrm>
            <a:off x="628650" y="365126"/>
            <a:ext cx="7886700" cy="1325563"/>
          </a:xfrm>
        </p:spPr>
        <p:txBody>
          <a:bodyPr/>
          <a:lstStyle/>
          <a:p>
            <a:r>
              <a:rPr lang="zh-CN" altLang="en-US" dirty="0"/>
              <a:t>猴子吃桃的问题</a:t>
            </a:r>
            <a:endParaRPr lang="zh-CN" altLang="en-US" dirty="0" smtClean="0"/>
          </a:p>
        </p:txBody>
      </p:sp>
    </p:spTree>
    <p:extLst>
      <p:ext uri="{BB962C8B-B14F-4D97-AF65-F5344CB8AC3E}">
        <p14:creationId xmlns:p14="http://schemas.microsoft.com/office/powerpoint/2010/main" val="1453274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a:xfrm>
            <a:off x="685800" y="762000"/>
            <a:ext cx="7772400" cy="608013"/>
          </a:xfrm>
        </p:spPr>
        <p:txBody>
          <a:bodyPr/>
          <a:lstStyle/>
          <a:p>
            <a:r>
              <a:rPr lang="zh-CN" altLang="en-US" sz="3600" b="1" dirty="0">
                <a:latin typeface="楷体_GB2312" pitchFamily="49" charset="-122"/>
                <a:ea typeface="楷体_GB2312" pitchFamily="49" charset="-122"/>
              </a:rPr>
              <a:t>作业</a:t>
            </a:r>
            <a:endParaRPr lang="en-US" altLang="zh-CN" sz="3600" b="1" dirty="0">
              <a:latin typeface="楷体_GB2312" pitchFamily="49" charset="-122"/>
              <a:ea typeface="楷体_GB2312" pitchFamily="49" charset="-122"/>
            </a:endParaRPr>
          </a:p>
        </p:txBody>
      </p:sp>
      <p:sp>
        <p:nvSpPr>
          <p:cNvPr id="562179" name="Rectangle 3"/>
          <p:cNvSpPr>
            <a:spLocks noGrp="1" noChangeArrowheads="1"/>
          </p:cNvSpPr>
          <p:nvPr>
            <p:ph idx="1"/>
          </p:nvPr>
        </p:nvSpPr>
        <p:spPr>
          <a:xfrm>
            <a:off x="609600" y="1752600"/>
            <a:ext cx="7772400" cy="4114800"/>
          </a:xfrm>
        </p:spPr>
        <p:txBody>
          <a:bodyPr>
            <a:normAutofit/>
          </a:bodyPr>
          <a:lstStyle/>
          <a:p>
            <a:pPr marL="0" indent="0">
              <a:buNone/>
            </a:pPr>
            <a:endParaRPr lang="en-US" altLang="zh-CN" sz="2400" b="1" dirty="0" smtClean="0">
              <a:latin typeface="楷体_GB2312" pitchFamily="49" charset="-122"/>
              <a:ea typeface="楷体_GB2312" pitchFamily="49" charset="-122"/>
            </a:endParaRPr>
          </a:p>
          <a:p>
            <a:pPr marL="0" indent="0">
              <a:buNone/>
            </a:pPr>
            <a:r>
              <a:rPr lang="en-US" altLang="zh-CN" sz="2400" b="1" dirty="0" smtClean="0">
                <a:latin typeface="楷体_GB2312" pitchFamily="49" charset="-122"/>
                <a:ea typeface="楷体_GB2312" pitchFamily="49" charset="-122"/>
              </a:rPr>
              <a:t>Homework 2</a:t>
            </a:r>
          </a:p>
          <a:p>
            <a:pPr marL="0" indent="0">
              <a:buNone/>
            </a:pPr>
            <a:r>
              <a:rPr lang="zh-CN" altLang="en-US" sz="2400" b="1" dirty="0" smtClean="0">
                <a:latin typeface="楷体_GB2312" pitchFamily="49" charset="-122"/>
                <a:ea typeface="楷体_GB2312" pitchFamily="49" charset="-122"/>
              </a:rPr>
              <a:t>截止日期：</a:t>
            </a:r>
            <a:r>
              <a:rPr lang="en-US" altLang="zh-CN" sz="2400" b="1" dirty="0" smtClean="0">
                <a:latin typeface="楷体_GB2312" pitchFamily="49" charset="-122"/>
                <a:ea typeface="楷体_GB2312" pitchFamily="49" charset="-122"/>
              </a:rPr>
              <a:t>2019.5.11.</a:t>
            </a:r>
          </a:p>
        </p:txBody>
      </p:sp>
      <p:sp>
        <p:nvSpPr>
          <p:cNvPr id="7" name="Line 13"/>
          <p:cNvSpPr>
            <a:spLocks noChangeShapeType="1"/>
          </p:cNvSpPr>
          <p:nvPr/>
        </p:nvSpPr>
        <p:spPr bwMode="auto">
          <a:xfrm>
            <a:off x="609600" y="1465810"/>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472802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Rot="1" noChangeArrowheads="1"/>
          </p:cNvSpPr>
          <p:nvPr>
            <p:ph type="body" idx="1"/>
          </p:nvPr>
        </p:nvSpPr>
        <p:spPr>
          <a:xfrm>
            <a:off x="1449388" y="939800"/>
            <a:ext cx="5675312" cy="4989513"/>
          </a:xfrm>
        </p:spPr>
        <p:txBody>
          <a:bodyPr/>
          <a:lstStyle/>
          <a:p>
            <a:pPr>
              <a:buFont typeface="Wingdings 2" panose="05020102010507070707" pitchFamily="18" charset="2"/>
              <a:buNone/>
            </a:pPr>
            <a:r>
              <a:rPr lang="zh-CN" altLang="en-US" dirty="0"/>
              <a:t>伪代码</a:t>
            </a:r>
          </a:p>
          <a:p>
            <a:pPr>
              <a:buFont typeface="Wingdings 2" panose="05020102010507070707" pitchFamily="18" charset="2"/>
              <a:buNone/>
            </a:pPr>
            <a:r>
              <a:rPr lang="en-US" altLang="zh-CN" dirty="0"/>
              <a:t>1</a:t>
            </a:r>
            <a:r>
              <a:rPr lang="zh-CN" altLang="en-US" dirty="0"/>
              <a:t>）初始化变量</a:t>
            </a:r>
            <a:r>
              <a:rPr lang="en-US" altLang="zh-CN" dirty="0"/>
              <a:t>day,x1,x2,s</a:t>
            </a:r>
          </a:p>
          <a:p>
            <a:pPr>
              <a:buFont typeface="Wingdings 2" panose="05020102010507070707" pitchFamily="18" charset="2"/>
              <a:buNone/>
            </a:pPr>
            <a:r>
              <a:rPr lang="en-US" altLang="zh-CN" dirty="0"/>
              <a:t>2) while(day&gt;0)</a:t>
            </a:r>
          </a:p>
          <a:p>
            <a:pPr>
              <a:buFont typeface="Wingdings 2" panose="05020102010507070707" pitchFamily="18" charset="2"/>
              <a:buNone/>
            </a:pPr>
            <a:r>
              <a:rPr lang="en-US" altLang="zh-CN" dirty="0"/>
              <a:t>	 {x1=(x2+1)*2;</a:t>
            </a:r>
          </a:p>
          <a:p>
            <a:pPr>
              <a:buFont typeface="Wingdings 2" panose="05020102010507070707" pitchFamily="18" charset="2"/>
              <a:buNone/>
            </a:pPr>
            <a:r>
              <a:rPr lang="zh-CN" altLang="en-US" dirty="0"/>
              <a:t>	  </a:t>
            </a:r>
            <a:r>
              <a:rPr lang="en-US" altLang="zh-CN" dirty="0"/>
              <a:t>x2=x1;//</a:t>
            </a:r>
            <a:r>
              <a:rPr lang="zh-CN" altLang="en-US" dirty="0"/>
              <a:t>交换</a:t>
            </a:r>
          </a:p>
          <a:p>
            <a:pPr>
              <a:buFont typeface="Wingdings 2" panose="05020102010507070707" pitchFamily="18" charset="2"/>
              <a:buNone/>
            </a:pPr>
            <a:r>
              <a:rPr lang="en-US" altLang="zh-CN" dirty="0"/>
              <a:t>	  day--;</a:t>
            </a:r>
          </a:p>
          <a:p>
            <a:pPr>
              <a:buFont typeface="Wingdings 2" panose="05020102010507070707" pitchFamily="18" charset="2"/>
              <a:buNone/>
            </a:pPr>
            <a:r>
              <a:rPr lang="en-US" altLang="zh-CN" dirty="0"/>
              <a:t>	  }</a:t>
            </a:r>
          </a:p>
          <a:p>
            <a:pPr>
              <a:buFont typeface="Wingdings 2" panose="05020102010507070707" pitchFamily="18" charset="2"/>
              <a:buNone/>
            </a:pPr>
            <a:r>
              <a:rPr lang="en-US" altLang="zh-CN" dirty="0"/>
              <a:t>3)</a:t>
            </a:r>
            <a:r>
              <a:rPr lang="en-US" altLang="zh-CN" dirty="0" err="1"/>
              <a:t>System.out.println</a:t>
            </a:r>
            <a:r>
              <a:rPr lang="en-US" altLang="zh-CN" dirty="0"/>
              <a:t>("</a:t>
            </a:r>
            <a:r>
              <a:rPr lang="zh-CN" altLang="en-US" dirty="0"/>
              <a:t>总数是</a:t>
            </a:r>
            <a:r>
              <a:rPr lang="en-US" altLang="zh-CN" dirty="0"/>
              <a:t>="+x1);</a:t>
            </a:r>
          </a:p>
          <a:p>
            <a:pPr>
              <a:buFont typeface="Wingdings 2" panose="05020102010507070707" pitchFamily="18" charset="2"/>
              <a:buNone/>
            </a:pPr>
            <a:r>
              <a:rPr lang="en-US" altLang="zh-CN" dirty="0"/>
              <a:t>	}</a:t>
            </a:r>
          </a:p>
          <a:p>
            <a:pPr>
              <a:buFont typeface="Wingdings 2" panose="05020102010507070707" pitchFamily="18" charset="2"/>
              <a:buNone/>
            </a:pPr>
            <a:endParaRPr lang="zh-CN" altLang="en-US" dirty="0"/>
          </a:p>
        </p:txBody>
      </p:sp>
    </p:spTree>
    <p:extLst>
      <p:ext uri="{BB962C8B-B14F-4D97-AF65-F5344CB8AC3E}">
        <p14:creationId xmlns:p14="http://schemas.microsoft.com/office/powerpoint/2010/main" val="14887476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Rot="1" noChangeArrowheads="1"/>
          </p:cNvSpPr>
          <p:nvPr>
            <p:ph type="body" sz="half" idx="1"/>
          </p:nvPr>
        </p:nvSpPr>
        <p:spPr>
          <a:xfrm>
            <a:off x="918369" y="725488"/>
            <a:ext cx="7632700" cy="792163"/>
          </a:xfrm>
        </p:spPr>
        <p:txBody>
          <a:bodyPr>
            <a:noAutofit/>
          </a:bodyPr>
          <a:lstStyle/>
          <a:p>
            <a:pPr marL="0" indent="0">
              <a:spcBef>
                <a:spcPct val="0"/>
              </a:spcBef>
              <a:buNone/>
            </a:pPr>
            <a:r>
              <a:rPr lang="zh-CN" altLang="en-US" sz="4400" dirty="0" smtClean="0">
                <a:latin typeface="+mj-lt"/>
                <a:ea typeface="+mj-ea"/>
                <a:cs typeface="+mj-cs"/>
              </a:rPr>
              <a:t>分式求和</a:t>
            </a:r>
            <a:endParaRPr lang="zh-CN" altLang="en-US" sz="4400" dirty="0">
              <a:latin typeface="+mj-lt"/>
              <a:ea typeface="+mj-ea"/>
              <a:cs typeface="+mj-cs"/>
            </a:endParaRPr>
          </a:p>
          <a:p>
            <a:pPr marL="0" indent="0">
              <a:spcBef>
                <a:spcPct val="0"/>
              </a:spcBef>
              <a:buNone/>
            </a:pPr>
            <a:endParaRPr lang="zh-CN" altLang="en-US" sz="4400" dirty="0">
              <a:latin typeface="+mj-lt"/>
              <a:ea typeface="+mj-ea"/>
              <a:cs typeface="+mj-cs"/>
            </a:endParaRPr>
          </a:p>
        </p:txBody>
      </p:sp>
      <p:graphicFrame>
        <p:nvGraphicFramePr>
          <p:cNvPr id="31751" name="Object 7"/>
          <p:cNvGraphicFramePr>
            <a:graphicFrameLocks noGrp="1" noChangeAspect="1"/>
          </p:cNvGraphicFramePr>
          <p:nvPr>
            <p:ph sz="half" idx="2"/>
            <p:extLst>
              <p:ext uri="{D42A27DB-BD31-4B8C-83A1-F6EECF244321}">
                <p14:modId xmlns:p14="http://schemas.microsoft.com/office/powerpoint/2010/main" val="1809465335"/>
              </p:ext>
            </p:extLst>
          </p:nvPr>
        </p:nvGraphicFramePr>
        <p:xfrm>
          <a:off x="1552575" y="1633538"/>
          <a:ext cx="5759450" cy="1022350"/>
        </p:xfrm>
        <a:graphic>
          <a:graphicData uri="http://schemas.openxmlformats.org/presentationml/2006/ole">
            <mc:AlternateContent xmlns:mc="http://schemas.openxmlformats.org/markup-compatibility/2006">
              <mc:Choice xmlns:v="urn:schemas-microsoft-com:vml" Requires="v">
                <p:oleObj spid="_x0000_s2148" name="Equation" r:id="rId3" imgW="1663560" imgH="393480" progId="Equation.DSMT4">
                  <p:embed/>
                </p:oleObj>
              </mc:Choice>
              <mc:Fallback>
                <p:oleObj name="Equation" r:id="rId3" imgW="1663560" imgH="393480" progId="Equation.DSMT4">
                  <p:embed/>
                  <p:pic>
                    <p:nvPicPr>
                      <p:cNvPr id="31751"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2575" y="1633538"/>
                        <a:ext cx="5759450" cy="102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54" name="Text Box 10"/>
          <p:cNvSpPr txBox="1">
            <a:spLocks noChangeArrowheads="1"/>
          </p:cNvSpPr>
          <p:nvPr/>
        </p:nvSpPr>
        <p:spPr bwMode="auto">
          <a:xfrm>
            <a:off x="738188" y="2771775"/>
            <a:ext cx="799306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600" dirty="0" smtClean="0">
                <a:latin typeface="Tahoma" panose="020B0604030504040204" pitchFamily="34" charset="0"/>
              </a:rPr>
              <a:t>求前</a:t>
            </a:r>
            <a:r>
              <a:rPr kumimoji="1" lang="en-US" altLang="zh-CN" sz="3600" dirty="0" smtClean="0">
                <a:latin typeface="Tahoma" panose="020B0604030504040204" pitchFamily="34" charset="0"/>
              </a:rPr>
              <a:t>20</a:t>
            </a:r>
            <a:r>
              <a:rPr kumimoji="1" lang="zh-CN" altLang="en-US" sz="3600" dirty="0" smtClean="0">
                <a:latin typeface="Tahoma" panose="020B0604030504040204" pitchFamily="34" charset="0"/>
              </a:rPr>
              <a:t>项和</a:t>
            </a:r>
            <a:endParaRPr kumimoji="1" lang="en-US" altLang="zh-CN" sz="3600" dirty="0" smtClean="0">
              <a:latin typeface="Tahoma" panose="020B0604030504040204" pitchFamily="34" charset="0"/>
            </a:endParaRPr>
          </a:p>
        </p:txBody>
      </p:sp>
    </p:spTree>
    <p:extLst>
      <p:ext uri="{BB962C8B-B14F-4D97-AF65-F5344CB8AC3E}">
        <p14:creationId xmlns:p14="http://schemas.microsoft.com/office/powerpoint/2010/main" val="39410517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Rot="1" noChangeArrowheads="1"/>
          </p:cNvSpPr>
          <p:nvPr>
            <p:ph type="body" sz="half" idx="1"/>
          </p:nvPr>
        </p:nvSpPr>
        <p:spPr>
          <a:xfrm>
            <a:off x="918369" y="725488"/>
            <a:ext cx="7632700" cy="792163"/>
          </a:xfrm>
        </p:spPr>
        <p:txBody>
          <a:bodyPr>
            <a:noAutofit/>
          </a:bodyPr>
          <a:lstStyle/>
          <a:p>
            <a:pPr marL="0" indent="0">
              <a:spcBef>
                <a:spcPct val="0"/>
              </a:spcBef>
              <a:buNone/>
            </a:pPr>
            <a:r>
              <a:rPr lang="zh-CN" altLang="en-US" sz="4400" dirty="0" smtClean="0">
                <a:latin typeface="+mj-lt"/>
                <a:ea typeface="+mj-ea"/>
                <a:cs typeface="+mj-cs"/>
              </a:rPr>
              <a:t>分式求和</a:t>
            </a:r>
            <a:endParaRPr lang="zh-CN" altLang="en-US" sz="4400" dirty="0">
              <a:latin typeface="+mj-lt"/>
              <a:ea typeface="+mj-ea"/>
              <a:cs typeface="+mj-cs"/>
            </a:endParaRPr>
          </a:p>
          <a:p>
            <a:pPr marL="0" indent="0">
              <a:spcBef>
                <a:spcPct val="0"/>
              </a:spcBef>
              <a:buNone/>
            </a:pPr>
            <a:endParaRPr lang="zh-CN" altLang="en-US" sz="4400" dirty="0">
              <a:latin typeface="+mj-lt"/>
              <a:ea typeface="+mj-ea"/>
              <a:cs typeface="+mj-cs"/>
            </a:endParaRPr>
          </a:p>
        </p:txBody>
      </p:sp>
      <p:graphicFrame>
        <p:nvGraphicFramePr>
          <p:cNvPr id="31751" name="Object 7"/>
          <p:cNvGraphicFramePr>
            <a:graphicFrameLocks noGrp="1" noChangeAspect="1"/>
          </p:cNvGraphicFramePr>
          <p:nvPr>
            <p:ph sz="half" idx="2"/>
          </p:nvPr>
        </p:nvGraphicFramePr>
        <p:xfrm>
          <a:off x="1552575" y="1633538"/>
          <a:ext cx="5759450" cy="1022350"/>
        </p:xfrm>
        <a:graphic>
          <a:graphicData uri="http://schemas.openxmlformats.org/presentationml/2006/ole">
            <mc:AlternateContent xmlns:mc="http://schemas.openxmlformats.org/markup-compatibility/2006">
              <mc:Choice xmlns:v="urn:schemas-microsoft-com:vml" Requires="v">
                <p:oleObj spid="_x0000_s3099" name="Equation" r:id="rId3" imgW="1663560" imgH="393480" progId="Equation.DSMT4">
                  <p:embed/>
                </p:oleObj>
              </mc:Choice>
              <mc:Fallback>
                <p:oleObj name="Equation" r:id="rId3" imgW="1663560" imgH="393480" progId="Equation.DSMT4">
                  <p:embed/>
                  <p:pic>
                    <p:nvPicPr>
                      <p:cNvPr id="31751"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2575" y="1633538"/>
                        <a:ext cx="5759450" cy="102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54" name="Text Box 10"/>
          <p:cNvSpPr txBox="1">
            <a:spLocks noChangeArrowheads="1"/>
          </p:cNvSpPr>
          <p:nvPr/>
        </p:nvSpPr>
        <p:spPr bwMode="auto">
          <a:xfrm>
            <a:off x="738188" y="2771775"/>
            <a:ext cx="7993062"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dirty="0" smtClean="0">
                <a:latin typeface="Tahoma" panose="020B0604030504040204" pitchFamily="34" charset="0"/>
              </a:rPr>
              <a:t>首先</a:t>
            </a:r>
            <a:r>
              <a:rPr kumimoji="1" lang="zh-CN" altLang="en-US" sz="2800" dirty="0">
                <a:latin typeface="Tahoma" panose="020B0604030504040204" pitchFamily="34" charset="0"/>
              </a:rPr>
              <a:t>是求</a:t>
            </a:r>
            <a:r>
              <a:rPr kumimoji="1" lang="en-US" altLang="zh-CN" sz="2800" dirty="0">
                <a:latin typeface="Tahoma" panose="020B0604030504040204" pitchFamily="34" charset="0"/>
              </a:rPr>
              <a:t>20</a:t>
            </a:r>
            <a:r>
              <a:rPr kumimoji="1" lang="zh-CN" altLang="en-US" sz="2800" dirty="0">
                <a:latin typeface="Tahoma" panose="020B0604030504040204" pitchFamily="34" charset="0"/>
              </a:rPr>
              <a:t>项的累计和</a:t>
            </a:r>
            <a:r>
              <a:rPr kumimoji="1" lang="en-US" altLang="zh-CN" sz="2800" dirty="0">
                <a:latin typeface="Tahoma" panose="020B0604030504040204" pitchFamily="34" charset="0"/>
              </a:rPr>
              <a:t>,</a:t>
            </a:r>
            <a:r>
              <a:rPr kumimoji="1" lang="zh-CN" altLang="en-US" sz="2800" dirty="0">
                <a:latin typeface="Tahoma" panose="020B0604030504040204" pitchFamily="34" charset="0"/>
              </a:rPr>
              <a:t>应该用循环结构</a:t>
            </a:r>
            <a:r>
              <a:rPr kumimoji="1" lang="en-US" altLang="zh-CN" sz="2800" dirty="0">
                <a:latin typeface="Tahoma" panose="020B0604030504040204" pitchFamily="34" charset="0"/>
              </a:rPr>
              <a:t>,</a:t>
            </a:r>
            <a:r>
              <a:rPr kumimoji="1" lang="zh-CN" altLang="en-US" sz="2800" dirty="0">
                <a:latin typeface="Tahoma" panose="020B0604030504040204" pitchFamily="34" charset="0"/>
              </a:rPr>
              <a:t>且循环次数固定</a:t>
            </a:r>
            <a:r>
              <a:rPr kumimoji="1" lang="en-US" altLang="zh-CN" sz="2800" dirty="0">
                <a:latin typeface="Tahoma" panose="020B0604030504040204" pitchFamily="34" charset="0"/>
              </a:rPr>
              <a:t>,</a:t>
            </a:r>
            <a:r>
              <a:rPr kumimoji="1" lang="zh-CN" altLang="en-US" sz="2800" dirty="0">
                <a:latin typeface="Tahoma" panose="020B0604030504040204" pitchFamily="34" charset="0"/>
              </a:rPr>
              <a:t>可以用</a:t>
            </a:r>
            <a:r>
              <a:rPr kumimoji="1" lang="en-US" altLang="zh-CN" sz="2800" dirty="0">
                <a:latin typeface="Tahoma" panose="020B0604030504040204" pitchFamily="34" charset="0"/>
              </a:rPr>
              <a:t>for</a:t>
            </a:r>
            <a:r>
              <a:rPr kumimoji="1" lang="zh-CN" altLang="en-US" sz="2800" dirty="0">
                <a:latin typeface="Tahoma" panose="020B0604030504040204" pitchFamily="34" charset="0"/>
              </a:rPr>
              <a:t>循环</a:t>
            </a:r>
          </a:p>
          <a:p>
            <a:pPr marL="457200" indent="-457200">
              <a:spcBef>
                <a:spcPct val="50000"/>
              </a:spcBef>
              <a:buFont typeface="Arial" panose="020B0604020202020204" pitchFamily="34" charset="0"/>
              <a:buChar char="•"/>
            </a:pPr>
            <a:r>
              <a:rPr kumimoji="1" lang="zh-CN" altLang="en-US" sz="2800" dirty="0">
                <a:latin typeface="Tahoma" panose="020B0604030504040204" pitchFamily="34" charset="0"/>
              </a:rPr>
              <a:t>在循环体内做累加计算</a:t>
            </a:r>
            <a:r>
              <a:rPr kumimoji="1" lang="en-US" altLang="zh-CN" sz="2800" dirty="0">
                <a:latin typeface="Tahoma" panose="020B0604030504040204" pitchFamily="34" charset="0"/>
              </a:rPr>
              <a:t>,</a:t>
            </a:r>
            <a:r>
              <a:rPr kumimoji="1" lang="zh-CN" altLang="en-US" sz="2800" dirty="0">
                <a:latin typeface="Tahoma" panose="020B0604030504040204" pitchFamily="34" charset="0"/>
              </a:rPr>
              <a:t>但需要注意下一个累加的数的分子是前一个累加数分子和分母的和</a:t>
            </a:r>
            <a:r>
              <a:rPr kumimoji="1" lang="en-US" altLang="zh-CN" sz="2800" dirty="0">
                <a:latin typeface="Tahoma" panose="020B0604030504040204" pitchFamily="34" charset="0"/>
              </a:rPr>
              <a:t>,</a:t>
            </a:r>
            <a:r>
              <a:rPr kumimoji="1" lang="zh-CN" altLang="en-US" sz="2800" dirty="0">
                <a:latin typeface="Tahoma" panose="020B0604030504040204" pitchFamily="34" charset="0"/>
              </a:rPr>
              <a:t>分母是前一个的分子</a:t>
            </a:r>
          </a:p>
          <a:p>
            <a:pPr marL="457200" indent="-457200">
              <a:spcBef>
                <a:spcPct val="50000"/>
              </a:spcBef>
              <a:buFont typeface="Arial" panose="020B0604020202020204" pitchFamily="34" charset="0"/>
              <a:buChar char="•"/>
            </a:pPr>
            <a:r>
              <a:rPr kumimoji="1" lang="zh-CN" altLang="en-US" sz="2800" dirty="0">
                <a:latin typeface="Tahoma" panose="020B0604030504040204" pitchFamily="34" charset="0"/>
              </a:rPr>
              <a:t>这里需要用到交换技术</a:t>
            </a:r>
            <a:r>
              <a:rPr kumimoji="1" lang="en-US" altLang="zh-CN" sz="2800" dirty="0">
                <a:latin typeface="Tahoma" panose="020B0604030504040204" pitchFamily="34" charset="0"/>
              </a:rPr>
              <a:t>,</a:t>
            </a:r>
            <a:r>
              <a:rPr kumimoji="1" lang="zh-CN" altLang="en-US" sz="2800" dirty="0">
                <a:latin typeface="Tahoma" panose="020B0604030504040204" pitchFamily="34" charset="0"/>
              </a:rPr>
              <a:t>另外设一个交换</a:t>
            </a:r>
            <a:r>
              <a:rPr kumimoji="1" lang="zh-CN" altLang="en-US" sz="2800" dirty="0" smtClean="0">
                <a:latin typeface="Tahoma" panose="020B0604030504040204" pitchFamily="34" charset="0"/>
              </a:rPr>
              <a:t>变量</a:t>
            </a:r>
            <a:endParaRPr kumimoji="1" lang="zh-CN" altLang="en-US" sz="2800" dirty="0">
              <a:latin typeface="Tahoma" panose="020B0604030504040204" pitchFamily="34" charset="0"/>
            </a:endParaRPr>
          </a:p>
        </p:txBody>
      </p:sp>
    </p:spTree>
    <p:extLst>
      <p:ext uri="{BB962C8B-B14F-4D97-AF65-F5344CB8AC3E}">
        <p14:creationId xmlns:p14="http://schemas.microsoft.com/office/powerpoint/2010/main" val="11031451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Rot="1" noChangeArrowheads="1"/>
          </p:cNvSpPr>
          <p:nvPr>
            <p:ph type="body" idx="1"/>
          </p:nvPr>
        </p:nvSpPr>
        <p:spPr>
          <a:xfrm>
            <a:off x="1182688" y="1435100"/>
            <a:ext cx="5726112" cy="4697413"/>
          </a:xfrm>
        </p:spPr>
        <p:txBody>
          <a:bodyPr/>
          <a:lstStyle/>
          <a:p>
            <a:pPr marL="0" indent="0">
              <a:buNone/>
            </a:pPr>
            <a:r>
              <a:rPr lang="zh-CN" altLang="en-US" sz="2800" dirty="0"/>
              <a:t>伪代码</a:t>
            </a:r>
          </a:p>
          <a:p>
            <a:pPr marL="609600" indent="-609600">
              <a:buFont typeface="Wingdings 2" panose="05020102010507070707" pitchFamily="18" charset="2"/>
              <a:buNone/>
            </a:pPr>
            <a:r>
              <a:rPr lang="en-US" altLang="zh-CN" sz="2800" dirty="0"/>
              <a:t>1)</a:t>
            </a:r>
            <a:r>
              <a:rPr lang="zh-CN" altLang="en-US" sz="2800" dirty="0"/>
              <a:t>初始化变量</a:t>
            </a:r>
            <a:r>
              <a:rPr lang="en-US" altLang="zh-CN" sz="2800" dirty="0" err="1"/>
              <a:t>a,b,s,number</a:t>
            </a:r>
            <a:endParaRPr lang="en-US" altLang="zh-CN" sz="2800" dirty="0"/>
          </a:p>
          <a:p>
            <a:pPr marL="0" indent="0">
              <a:buNone/>
            </a:pPr>
            <a:r>
              <a:rPr lang="en-US" altLang="zh-CN" sz="2800" dirty="0" smtClean="0"/>
              <a:t>	</a:t>
            </a:r>
            <a:r>
              <a:rPr lang="zh-CN" altLang="en-US" sz="2800" dirty="0" smtClean="0"/>
              <a:t>初始化</a:t>
            </a:r>
            <a:r>
              <a:rPr lang="zh-CN" altLang="en-US" sz="2800" dirty="0"/>
              <a:t>交换变量</a:t>
            </a:r>
            <a:r>
              <a:rPr lang="en-US" altLang="zh-CN" sz="2800" dirty="0"/>
              <a:t>t;</a:t>
            </a:r>
          </a:p>
          <a:p>
            <a:pPr marL="609600" indent="-609600">
              <a:buFont typeface="Wingdings 2" panose="05020102010507070707" pitchFamily="18" charset="2"/>
              <a:buNone/>
            </a:pPr>
            <a:r>
              <a:rPr lang="en-US" altLang="zh-CN" sz="2800" dirty="0"/>
              <a:t>2) for(</a:t>
            </a:r>
            <a:r>
              <a:rPr lang="en-US" altLang="zh-CN" sz="2800" dirty="0" err="1"/>
              <a:t>i</a:t>
            </a:r>
            <a:r>
              <a:rPr lang="en-US" altLang="zh-CN" sz="2800" dirty="0"/>
              <a:t>=1;i&lt;=</a:t>
            </a:r>
            <a:r>
              <a:rPr lang="en-US" altLang="zh-CN" sz="2800" dirty="0" err="1"/>
              <a:t>number;i</a:t>
            </a:r>
            <a:r>
              <a:rPr lang="en-US" altLang="zh-CN" sz="2800" dirty="0"/>
              <a:t>++)</a:t>
            </a:r>
          </a:p>
          <a:p>
            <a:pPr marL="609600" indent="-609600"/>
            <a:r>
              <a:rPr lang="en-US" altLang="zh-CN" sz="2800" dirty="0"/>
              <a:t> {    s=</a:t>
            </a:r>
            <a:r>
              <a:rPr lang="en-US" altLang="zh-CN" sz="2800" dirty="0" err="1"/>
              <a:t>s+a</a:t>
            </a:r>
            <a:r>
              <a:rPr lang="en-US" altLang="zh-CN" sz="2800" dirty="0"/>
              <a:t>/b;</a:t>
            </a:r>
          </a:p>
          <a:p>
            <a:pPr marL="609600" indent="-609600">
              <a:buFont typeface="Wingdings 2" panose="05020102010507070707" pitchFamily="18" charset="2"/>
              <a:buNone/>
            </a:pPr>
            <a:r>
              <a:rPr lang="en-US" altLang="zh-CN" sz="2800" dirty="0">
                <a:solidFill>
                  <a:schemeClr val="hlink"/>
                </a:solidFill>
              </a:rPr>
              <a:t>        t=a; a=</a:t>
            </a:r>
            <a:r>
              <a:rPr lang="en-US" altLang="zh-CN" sz="2800" dirty="0" err="1">
                <a:solidFill>
                  <a:schemeClr val="hlink"/>
                </a:solidFill>
              </a:rPr>
              <a:t>a+b</a:t>
            </a:r>
            <a:r>
              <a:rPr lang="en-US" altLang="zh-CN" sz="2800" dirty="0">
                <a:solidFill>
                  <a:schemeClr val="hlink"/>
                </a:solidFill>
              </a:rPr>
              <a:t>; b=t;//</a:t>
            </a:r>
            <a:r>
              <a:rPr lang="zh-CN" altLang="en-US" sz="2800" dirty="0"/>
              <a:t>交换</a:t>
            </a:r>
            <a:r>
              <a:rPr lang="en-US" altLang="zh-CN" sz="2800" dirty="0"/>
              <a:t>:</a:t>
            </a:r>
            <a:endParaRPr lang="en-US" altLang="zh-CN" sz="2800" dirty="0">
              <a:solidFill>
                <a:schemeClr val="hlink"/>
              </a:solidFill>
            </a:endParaRPr>
          </a:p>
          <a:p>
            <a:pPr marL="609600" indent="-609600">
              <a:buFont typeface="Wingdings 2" panose="05020102010507070707" pitchFamily="18" charset="2"/>
              <a:buNone/>
            </a:pPr>
            <a:r>
              <a:rPr lang="en-US" altLang="zh-CN" sz="2800" dirty="0"/>
              <a:t>    }</a:t>
            </a:r>
          </a:p>
          <a:p>
            <a:pPr marL="609600" indent="-609600">
              <a:buFont typeface="Wingdings" panose="05000000000000000000" pitchFamily="2" charset="2"/>
              <a:buAutoNum type="arabicParenR" startAt="3"/>
            </a:pPr>
            <a:r>
              <a:rPr lang="en-US" altLang="zh-CN" sz="2800" dirty="0" err="1"/>
              <a:t>System.out.println</a:t>
            </a:r>
            <a:r>
              <a:rPr lang="en-US" altLang="zh-CN" sz="2800" dirty="0"/>
              <a:t>("</a:t>
            </a:r>
            <a:r>
              <a:rPr lang="zh-CN" altLang="en-US" sz="2800" dirty="0"/>
              <a:t>总和</a:t>
            </a:r>
            <a:r>
              <a:rPr lang="en-US" altLang="zh-CN" sz="2800" dirty="0"/>
              <a:t>="+s);</a:t>
            </a:r>
          </a:p>
        </p:txBody>
      </p:sp>
    </p:spTree>
    <p:extLst>
      <p:ext uri="{BB962C8B-B14F-4D97-AF65-F5344CB8AC3E}">
        <p14:creationId xmlns:p14="http://schemas.microsoft.com/office/powerpoint/2010/main" val="28372401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27100" y="365126"/>
            <a:ext cx="7588250" cy="1325563"/>
          </a:xfrm>
        </p:spPr>
        <p:txBody>
          <a:bodyPr>
            <a:noAutofit/>
          </a:bodyPr>
          <a:lstStyle/>
          <a:p>
            <a:pPr lvl="1" algn="l" rtl="0">
              <a:lnSpc>
                <a:spcPct val="90000"/>
              </a:lnSpc>
              <a:spcBef>
                <a:spcPct val="0"/>
              </a:spcBef>
            </a:pPr>
            <a:r>
              <a:rPr lang="zh-CN" altLang="en-US" sz="4400" kern="1200" dirty="0" smtClean="0">
                <a:solidFill>
                  <a:schemeClr val="tx1"/>
                </a:solidFill>
                <a:latin typeface="+mj-lt"/>
                <a:ea typeface="+mj-ea"/>
                <a:cs typeface="+mj-cs"/>
              </a:rPr>
              <a:t>整数阶乘</a:t>
            </a:r>
            <a:endParaRPr lang="zh-CN" altLang="en-US" sz="4400" kern="1200" dirty="0">
              <a:solidFill>
                <a:schemeClr val="tx1"/>
              </a:solidFill>
              <a:latin typeface="+mj-lt"/>
              <a:ea typeface="+mj-ea"/>
              <a:cs typeface="+mj-cs"/>
            </a:endParaRPr>
          </a:p>
        </p:txBody>
      </p:sp>
      <p:sp>
        <p:nvSpPr>
          <p:cNvPr id="3" name="内容占位符 2"/>
          <p:cNvSpPr>
            <a:spLocks noGrp="1"/>
          </p:cNvSpPr>
          <p:nvPr>
            <p:ph idx="1"/>
          </p:nvPr>
        </p:nvSpPr>
        <p:spPr>
          <a:xfrm>
            <a:off x="628650" y="1444625"/>
            <a:ext cx="7886700" cy="4351338"/>
          </a:xfrm>
        </p:spPr>
        <p:txBody>
          <a:bodyPr>
            <a:noAutofit/>
          </a:bodyPr>
          <a:lstStyle/>
          <a:p>
            <a:pPr marL="0" indent="0" algn="just">
              <a:lnSpc>
                <a:spcPct val="80000"/>
              </a:lnSpc>
              <a:buNone/>
            </a:pPr>
            <a:r>
              <a:rPr lang="zh-CN" altLang="en-US" sz="3200" dirty="0" smtClean="0"/>
              <a:t>通过键盘输入一个参数为整数</a:t>
            </a:r>
            <a:r>
              <a:rPr lang="en-US" altLang="zh-CN" sz="3200" dirty="0" smtClean="0"/>
              <a:t>n,</a:t>
            </a:r>
            <a:r>
              <a:rPr lang="zh-CN" altLang="en-US" sz="3200" dirty="0" smtClean="0"/>
              <a:t>输出该整数的阶乘值</a:t>
            </a:r>
            <a:r>
              <a:rPr lang="en-US" altLang="zh-CN" sz="3200" dirty="0" smtClean="0"/>
              <a:t>.</a:t>
            </a:r>
          </a:p>
          <a:p>
            <a:pPr lvl="1" algn="just">
              <a:lnSpc>
                <a:spcPct val="80000"/>
              </a:lnSpc>
            </a:pPr>
            <a:r>
              <a:rPr lang="zh-CN" altLang="en-US" sz="2800" dirty="0" smtClean="0"/>
              <a:t>若输出</a:t>
            </a:r>
            <a:r>
              <a:rPr lang="en-US" altLang="zh-CN" sz="2800" dirty="0" err="1" smtClean="0"/>
              <a:t>int</a:t>
            </a:r>
            <a:r>
              <a:rPr lang="en-US" altLang="zh-CN" sz="2800" dirty="0" smtClean="0"/>
              <a:t>,</a:t>
            </a:r>
            <a:r>
              <a:rPr lang="zh-CN" altLang="en-US" sz="2800" dirty="0" smtClean="0"/>
              <a:t>则只能到</a:t>
            </a:r>
            <a:r>
              <a:rPr lang="en-US" altLang="zh-CN" sz="2800" dirty="0" smtClean="0"/>
              <a:t>15!;</a:t>
            </a:r>
          </a:p>
          <a:p>
            <a:pPr lvl="1" algn="just">
              <a:lnSpc>
                <a:spcPct val="80000"/>
              </a:lnSpc>
            </a:pPr>
            <a:r>
              <a:rPr lang="zh-CN" altLang="en-US" sz="2800" dirty="0" smtClean="0"/>
              <a:t>若输出为</a:t>
            </a:r>
            <a:r>
              <a:rPr lang="en-US" altLang="zh-CN" sz="2800" dirty="0" smtClean="0"/>
              <a:t>long,</a:t>
            </a:r>
            <a:r>
              <a:rPr lang="zh-CN" altLang="en-US" sz="2800" dirty="0" smtClean="0"/>
              <a:t>则只能到</a:t>
            </a:r>
            <a:r>
              <a:rPr lang="en-US" altLang="zh-CN" sz="2800" dirty="0" smtClean="0"/>
              <a:t>20!;</a:t>
            </a:r>
          </a:p>
          <a:p>
            <a:pPr lvl="1" algn="just">
              <a:lnSpc>
                <a:spcPct val="80000"/>
              </a:lnSpc>
            </a:pPr>
            <a:r>
              <a:rPr lang="zh-CN" altLang="en-US" sz="2800" dirty="0" smtClean="0"/>
              <a:t>若输出为</a:t>
            </a:r>
            <a:r>
              <a:rPr lang="en-US" altLang="zh-CN" sz="2800" dirty="0" smtClean="0"/>
              <a:t>float</a:t>
            </a:r>
            <a:r>
              <a:rPr lang="zh-CN" altLang="en-US" sz="2800" dirty="0" smtClean="0"/>
              <a:t>则只能到</a:t>
            </a:r>
            <a:r>
              <a:rPr lang="en-US" altLang="zh-CN" sz="2800" dirty="0" smtClean="0"/>
              <a:t>34!</a:t>
            </a:r>
          </a:p>
          <a:p>
            <a:pPr lvl="1" algn="just">
              <a:lnSpc>
                <a:spcPct val="80000"/>
              </a:lnSpc>
            </a:pPr>
            <a:r>
              <a:rPr lang="zh-CN" altLang="en-US" sz="2800" dirty="0" smtClean="0"/>
              <a:t>若输出为</a:t>
            </a:r>
            <a:r>
              <a:rPr lang="en-US" altLang="zh-CN" sz="2800" dirty="0" smtClean="0"/>
              <a:t>double,</a:t>
            </a:r>
            <a:r>
              <a:rPr lang="zh-CN" altLang="en-US" sz="2800" dirty="0" smtClean="0"/>
              <a:t>则可以到</a:t>
            </a:r>
            <a:r>
              <a:rPr lang="en-US" altLang="zh-CN" sz="2800" dirty="0" smtClean="0"/>
              <a:t>170!</a:t>
            </a:r>
          </a:p>
          <a:p>
            <a:pPr lvl="1" algn="just">
              <a:lnSpc>
                <a:spcPct val="80000"/>
              </a:lnSpc>
            </a:pPr>
            <a:r>
              <a:rPr lang="zh-CN" altLang="en-US" sz="2800" dirty="0" smtClean="0"/>
              <a:t>以字符串输出，则可以是充分大</a:t>
            </a:r>
            <a:endParaRPr lang="en-US" altLang="zh-CN" sz="2800" dirty="0" smtClean="0"/>
          </a:p>
          <a:p>
            <a:pPr algn="just">
              <a:lnSpc>
                <a:spcPct val="80000"/>
              </a:lnSpc>
              <a:buNone/>
            </a:pPr>
            <a:r>
              <a:rPr lang="zh-CN" altLang="en-US" sz="3200" dirty="0" smtClean="0"/>
              <a:t>所以写一个程序要考虑：数据类型的范围</a:t>
            </a:r>
            <a:r>
              <a:rPr lang="en-US" altLang="zh-CN" sz="3200" dirty="0" smtClean="0"/>
              <a:t>,</a:t>
            </a:r>
            <a:r>
              <a:rPr lang="zh-CN" altLang="en-US" sz="3200" dirty="0" smtClean="0"/>
              <a:t>注释添加</a:t>
            </a:r>
            <a:r>
              <a:rPr lang="en-US" altLang="zh-CN" sz="3200" dirty="0" smtClean="0"/>
              <a:t>,</a:t>
            </a:r>
            <a:r>
              <a:rPr lang="zh-CN" altLang="en-US" sz="3200" dirty="0" smtClean="0"/>
              <a:t>输入参数的合理性</a:t>
            </a:r>
            <a:endParaRPr lang="zh-CN" altLang="en-US" sz="3200" dirty="0"/>
          </a:p>
        </p:txBody>
      </p:sp>
    </p:spTree>
    <p:extLst>
      <p:ext uri="{BB962C8B-B14F-4D97-AF65-F5344CB8AC3E}">
        <p14:creationId xmlns:p14="http://schemas.microsoft.com/office/powerpoint/2010/main" val="24912613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05475" y="263526"/>
            <a:ext cx="3092450" cy="1325563"/>
          </a:xfrm>
        </p:spPr>
        <p:txBody>
          <a:bodyPr>
            <a:noAutofit/>
          </a:bodyPr>
          <a:lstStyle/>
          <a:p>
            <a:pPr lvl="1" algn="l" rtl="0">
              <a:lnSpc>
                <a:spcPct val="90000"/>
              </a:lnSpc>
              <a:spcBef>
                <a:spcPct val="0"/>
              </a:spcBef>
            </a:pPr>
            <a:r>
              <a:rPr lang="zh-CN" altLang="en-US" sz="4400" kern="1200" dirty="0" smtClean="0">
                <a:solidFill>
                  <a:schemeClr val="tx1"/>
                </a:solidFill>
                <a:latin typeface="+mj-lt"/>
                <a:ea typeface="+mj-ea"/>
                <a:cs typeface="+mj-cs"/>
              </a:rPr>
              <a:t>整数阶乘</a:t>
            </a:r>
            <a:endParaRPr lang="zh-CN" altLang="en-US" sz="4400" kern="1200" dirty="0">
              <a:solidFill>
                <a:schemeClr val="tx1"/>
              </a:solidFill>
              <a:latin typeface="+mj-lt"/>
              <a:ea typeface="+mj-ea"/>
              <a:cs typeface="+mj-cs"/>
            </a:endParaRPr>
          </a:p>
        </p:txBody>
      </p:sp>
      <p:sp>
        <p:nvSpPr>
          <p:cNvPr id="3" name="内容占位符 2"/>
          <p:cNvSpPr>
            <a:spLocks noGrp="1"/>
          </p:cNvSpPr>
          <p:nvPr>
            <p:ph idx="1"/>
          </p:nvPr>
        </p:nvSpPr>
        <p:spPr>
          <a:xfrm>
            <a:off x="628650" y="622300"/>
            <a:ext cx="6623050" cy="5173663"/>
          </a:xfrm>
        </p:spPr>
        <p:txBody>
          <a:bodyPr>
            <a:noAutofit/>
          </a:bodyPr>
          <a:lstStyle/>
          <a:p>
            <a:pPr lvl="1" algn="just">
              <a:lnSpc>
                <a:spcPct val="100000"/>
              </a:lnSpc>
              <a:spcBef>
                <a:spcPts val="0"/>
              </a:spcBef>
              <a:buNone/>
            </a:pPr>
            <a:r>
              <a:rPr lang="en-US" altLang="zh-CN" sz="2000" dirty="0" smtClean="0"/>
              <a:t>public </a:t>
            </a:r>
            <a:r>
              <a:rPr lang="en-US" altLang="zh-CN" sz="2000" dirty="0"/>
              <a:t>class </a:t>
            </a:r>
            <a:r>
              <a:rPr lang="en-US" altLang="zh-CN" sz="2000" dirty="0" err="1"/>
              <a:t>TestFact</a:t>
            </a:r>
            <a:r>
              <a:rPr lang="en-US" altLang="zh-CN" sz="2000" dirty="0"/>
              <a:t>{</a:t>
            </a:r>
          </a:p>
          <a:p>
            <a:pPr lvl="1" algn="just">
              <a:lnSpc>
                <a:spcPct val="100000"/>
              </a:lnSpc>
              <a:spcBef>
                <a:spcPts val="0"/>
              </a:spcBef>
              <a:buNone/>
            </a:pPr>
            <a:r>
              <a:rPr lang="en-US" altLang="zh-CN" sz="2000" dirty="0"/>
              <a:t>	public static void main(String[] </a:t>
            </a:r>
            <a:r>
              <a:rPr lang="en-US" altLang="zh-CN" sz="2000" dirty="0" err="1"/>
              <a:t>args</a:t>
            </a:r>
            <a:r>
              <a:rPr lang="en-US" altLang="zh-CN" sz="2000" dirty="0"/>
              <a:t>){</a:t>
            </a:r>
          </a:p>
          <a:p>
            <a:pPr lvl="1">
              <a:lnSpc>
                <a:spcPct val="100000"/>
              </a:lnSpc>
              <a:spcBef>
                <a:spcPts val="0"/>
              </a:spcBef>
              <a:buNone/>
            </a:pPr>
            <a:r>
              <a:rPr lang="en-US" altLang="zh-CN" sz="2000" dirty="0"/>
              <a:t>		</a:t>
            </a:r>
            <a:r>
              <a:rPr lang="en-US" altLang="zh-CN" sz="2000" dirty="0" err="1"/>
              <a:t>int</a:t>
            </a:r>
            <a:r>
              <a:rPr lang="en-US" altLang="zh-CN" sz="2000" dirty="0"/>
              <a:t>  number=0;</a:t>
            </a:r>
          </a:p>
          <a:p>
            <a:pPr lvl="1">
              <a:lnSpc>
                <a:spcPct val="100000"/>
              </a:lnSpc>
              <a:spcBef>
                <a:spcPts val="0"/>
              </a:spcBef>
              <a:buNone/>
            </a:pPr>
            <a:r>
              <a:rPr lang="en-US" altLang="zh-CN" sz="2000" dirty="0"/>
              <a:t>		Scanner </a:t>
            </a:r>
            <a:r>
              <a:rPr lang="en-US" altLang="zh-CN" sz="2000" dirty="0" err="1"/>
              <a:t>sc</a:t>
            </a:r>
            <a:r>
              <a:rPr lang="en-US" altLang="zh-CN" sz="2000" dirty="0"/>
              <a:t>=new Scanner(System.in);</a:t>
            </a:r>
          </a:p>
          <a:p>
            <a:pPr lvl="1">
              <a:lnSpc>
                <a:spcPct val="100000"/>
              </a:lnSpc>
              <a:spcBef>
                <a:spcPts val="0"/>
              </a:spcBef>
              <a:buNone/>
            </a:pPr>
            <a:r>
              <a:rPr lang="en-US" altLang="zh-CN" sz="2000" dirty="0"/>
              <a:t>		</a:t>
            </a:r>
            <a:r>
              <a:rPr lang="en-US" altLang="zh-CN" sz="2000" dirty="0" err="1"/>
              <a:t>System.out.println</a:t>
            </a:r>
            <a:r>
              <a:rPr lang="en-US" altLang="zh-CN" sz="2000" dirty="0"/>
              <a:t>(“</a:t>
            </a:r>
            <a:r>
              <a:rPr lang="zh-CN" altLang="en-US" sz="2000" dirty="0"/>
              <a:t>请输入一个整数：”</a:t>
            </a:r>
            <a:r>
              <a:rPr lang="en-US" altLang="zh-CN" sz="2000" dirty="0"/>
              <a:t>)</a:t>
            </a:r>
            <a:r>
              <a:rPr lang="zh-CN" altLang="en-US" sz="2000" dirty="0"/>
              <a:t>；</a:t>
            </a:r>
          </a:p>
          <a:p>
            <a:pPr lvl="1">
              <a:lnSpc>
                <a:spcPct val="100000"/>
              </a:lnSpc>
              <a:spcBef>
                <a:spcPts val="0"/>
              </a:spcBef>
              <a:buNone/>
            </a:pPr>
            <a:r>
              <a:rPr lang="zh-CN" altLang="en-US" sz="2000" dirty="0"/>
              <a:t>		</a:t>
            </a:r>
            <a:r>
              <a:rPr lang="en-US" altLang="zh-CN" sz="2000" dirty="0"/>
              <a:t>number=</a:t>
            </a:r>
            <a:r>
              <a:rPr lang="en-US" altLang="zh-CN" sz="2000" dirty="0" err="1"/>
              <a:t>sc.nextInt</a:t>
            </a:r>
            <a:r>
              <a:rPr lang="en-US" altLang="zh-CN" sz="2000" dirty="0"/>
              <a:t>();</a:t>
            </a:r>
          </a:p>
          <a:p>
            <a:pPr lvl="1" algn="just">
              <a:lnSpc>
                <a:spcPct val="100000"/>
              </a:lnSpc>
              <a:spcBef>
                <a:spcPts val="0"/>
              </a:spcBef>
              <a:buNone/>
            </a:pPr>
            <a:r>
              <a:rPr lang="en-US" altLang="zh-CN" sz="2000" dirty="0"/>
              <a:t>		if (number&lt;=0){</a:t>
            </a:r>
          </a:p>
          <a:p>
            <a:pPr lvl="1" algn="just">
              <a:lnSpc>
                <a:spcPct val="100000"/>
              </a:lnSpc>
              <a:spcBef>
                <a:spcPts val="0"/>
              </a:spcBef>
              <a:buNone/>
            </a:pPr>
            <a:r>
              <a:rPr lang="en-US" altLang="zh-CN" sz="2000" dirty="0"/>
              <a:t>			</a:t>
            </a:r>
            <a:r>
              <a:rPr lang="en-US" altLang="zh-CN" sz="2000" dirty="0" err="1"/>
              <a:t>System.out.println</a:t>
            </a:r>
            <a:r>
              <a:rPr lang="en-US" altLang="zh-CN" sz="2000" dirty="0"/>
              <a:t>("Error!");</a:t>
            </a:r>
          </a:p>
          <a:p>
            <a:pPr lvl="1" algn="just">
              <a:lnSpc>
                <a:spcPct val="100000"/>
              </a:lnSpc>
              <a:spcBef>
                <a:spcPts val="0"/>
              </a:spcBef>
              <a:buNone/>
            </a:pPr>
            <a:r>
              <a:rPr lang="en-US" altLang="zh-CN" sz="2000" dirty="0"/>
              <a:t>			</a:t>
            </a:r>
            <a:r>
              <a:rPr lang="en-US" altLang="zh-CN" sz="2000" dirty="0" err="1"/>
              <a:t>System.exit</a:t>
            </a:r>
            <a:r>
              <a:rPr lang="en-US" altLang="zh-CN" sz="2000" dirty="0"/>
              <a:t>(0);</a:t>
            </a:r>
          </a:p>
          <a:p>
            <a:pPr lvl="1" algn="just">
              <a:lnSpc>
                <a:spcPct val="100000"/>
              </a:lnSpc>
              <a:spcBef>
                <a:spcPts val="0"/>
              </a:spcBef>
              <a:buNone/>
            </a:pPr>
            <a:r>
              <a:rPr lang="en-US" altLang="zh-CN" sz="2000" dirty="0"/>
              <a:t>		}</a:t>
            </a:r>
          </a:p>
          <a:p>
            <a:pPr lvl="1" algn="just">
              <a:lnSpc>
                <a:spcPct val="100000"/>
              </a:lnSpc>
              <a:spcBef>
                <a:spcPts val="0"/>
              </a:spcBef>
              <a:buNone/>
            </a:pPr>
            <a:r>
              <a:rPr lang="en-US" altLang="zh-CN" sz="2000" dirty="0"/>
              <a:t>		double result=1;</a:t>
            </a:r>
          </a:p>
          <a:p>
            <a:pPr lvl="1" algn="just">
              <a:lnSpc>
                <a:spcPct val="100000"/>
              </a:lnSpc>
              <a:spcBef>
                <a:spcPts val="0"/>
              </a:spcBef>
              <a:buNone/>
            </a:pPr>
            <a:r>
              <a:rPr lang="en-US" altLang="zh-CN" sz="2000" dirty="0"/>
              <a:t>		for(</a:t>
            </a:r>
            <a:r>
              <a:rPr lang="en-US" altLang="zh-CN" sz="2000" dirty="0" err="1"/>
              <a:t>int</a:t>
            </a:r>
            <a:r>
              <a:rPr lang="en-US" altLang="zh-CN" sz="2000" dirty="0"/>
              <a:t> </a:t>
            </a:r>
            <a:r>
              <a:rPr lang="en-US" altLang="zh-CN" sz="2000" dirty="0" err="1"/>
              <a:t>i</a:t>
            </a:r>
            <a:r>
              <a:rPr lang="en-US" altLang="zh-CN" sz="2000" dirty="0"/>
              <a:t>=1;i&lt;=</a:t>
            </a:r>
            <a:r>
              <a:rPr lang="en-US" altLang="zh-CN" sz="2000" dirty="0" err="1"/>
              <a:t>number;i</a:t>
            </a:r>
            <a:r>
              <a:rPr lang="en-US" altLang="zh-CN" sz="2000" dirty="0"/>
              <a:t>++){</a:t>
            </a:r>
          </a:p>
          <a:p>
            <a:pPr lvl="1" algn="just">
              <a:lnSpc>
                <a:spcPct val="100000"/>
              </a:lnSpc>
              <a:spcBef>
                <a:spcPts val="0"/>
              </a:spcBef>
              <a:buNone/>
            </a:pPr>
            <a:r>
              <a:rPr lang="en-US" altLang="zh-CN" sz="2000" dirty="0"/>
              <a:t>			result*=</a:t>
            </a:r>
            <a:r>
              <a:rPr lang="en-US" altLang="zh-CN" sz="2000" dirty="0" err="1"/>
              <a:t>i</a:t>
            </a:r>
            <a:r>
              <a:rPr lang="en-US" altLang="zh-CN" sz="2000" dirty="0"/>
              <a:t>;</a:t>
            </a:r>
          </a:p>
          <a:p>
            <a:pPr lvl="1" algn="just">
              <a:lnSpc>
                <a:spcPct val="100000"/>
              </a:lnSpc>
              <a:spcBef>
                <a:spcPts val="0"/>
              </a:spcBef>
              <a:buNone/>
            </a:pPr>
            <a:r>
              <a:rPr lang="en-US" altLang="zh-CN" sz="2000" dirty="0"/>
              <a:t>		}</a:t>
            </a:r>
          </a:p>
          <a:p>
            <a:pPr lvl="1" algn="just">
              <a:lnSpc>
                <a:spcPct val="100000"/>
              </a:lnSpc>
              <a:spcBef>
                <a:spcPts val="0"/>
              </a:spcBef>
              <a:buNone/>
            </a:pPr>
            <a:r>
              <a:rPr lang="en-US" altLang="zh-CN" sz="2000" dirty="0"/>
              <a:t>		</a:t>
            </a:r>
            <a:r>
              <a:rPr lang="en-US" altLang="zh-CN" sz="2000" dirty="0" err="1"/>
              <a:t>System.out.println</a:t>
            </a:r>
            <a:r>
              <a:rPr lang="en-US" altLang="zh-CN" sz="2000" dirty="0"/>
              <a:t>(number+"!="+result);</a:t>
            </a:r>
          </a:p>
          <a:p>
            <a:pPr lvl="1" algn="just">
              <a:lnSpc>
                <a:spcPct val="100000"/>
              </a:lnSpc>
              <a:spcBef>
                <a:spcPts val="0"/>
              </a:spcBef>
              <a:buNone/>
            </a:pPr>
            <a:r>
              <a:rPr lang="en-US" altLang="zh-CN" sz="2000" dirty="0"/>
              <a:t>	}}</a:t>
            </a:r>
          </a:p>
          <a:p>
            <a:pPr>
              <a:lnSpc>
                <a:spcPct val="100000"/>
              </a:lnSpc>
              <a:spcBef>
                <a:spcPts val="0"/>
              </a:spcBef>
            </a:pPr>
            <a:endParaRPr lang="zh-CN" altLang="en-US" sz="4000" dirty="0"/>
          </a:p>
        </p:txBody>
      </p:sp>
    </p:spTree>
    <p:extLst>
      <p:ext uri="{BB962C8B-B14F-4D97-AF65-F5344CB8AC3E}">
        <p14:creationId xmlns:p14="http://schemas.microsoft.com/office/powerpoint/2010/main" val="21426033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Rot="1" noChangeArrowheads="1"/>
          </p:cNvSpPr>
          <p:nvPr>
            <p:ph type="body" idx="1"/>
          </p:nvPr>
        </p:nvSpPr>
        <p:spPr>
          <a:xfrm>
            <a:off x="2628900" y="1690689"/>
            <a:ext cx="3314700" cy="4138613"/>
          </a:xfrm>
        </p:spPr>
        <p:txBody>
          <a:bodyPr/>
          <a:lstStyle/>
          <a:p>
            <a:pPr>
              <a:buFont typeface="Wingdings 2" panose="05020102010507070707" pitchFamily="18" charset="2"/>
              <a:buNone/>
            </a:pPr>
            <a:r>
              <a:rPr lang="zh-CN" altLang="en-US" sz="2800" dirty="0" smtClean="0"/>
              <a:t>      </a:t>
            </a:r>
            <a:r>
              <a:rPr lang="en-US" altLang="zh-CN" dirty="0">
                <a:solidFill>
                  <a:schemeClr val="hlink"/>
                </a:solidFill>
              </a:rPr>
              <a:t># </a:t>
            </a:r>
            <a:r>
              <a:rPr lang="en-US" altLang="zh-CN" dirty="0" smtClean="0">
                <a:solidFill>
                  <a:schemeClr val="hlink"/>
                </a:solidFill>
              </a:rPr>
              <a:t> #  #</a:t>
            </a:r>
            <a:r>
              <a:rPr lang="en-US" altLang="zh-CN" sz="2800" dirty="0" smtClean="0"/>
              <a:t> *</a:t>
            </a:r>
          </a:p>
          <a:p>
            <a:pPr>
              <a:buFont typeface="Wingdings 2" panose="05020102010507070707" pitchFamily="18" charset="2"/>
              <a:buNone/>
            </a:pPr>
            <a:r>
              <a:rPr lang="en-US" altLang="zh-CN" sz="2800" dirty="0" smtClean="0"/>
              <a:t>      </a:t>
            </a:r>
            <a:r>
              <a:rPr lang="en-US" altLang="zh-CN" dirty="0" smtClean="0">
                <a:solidFill>
                  <a:schemeClr val="hlink"/>
                </a:solidFill>
              </a:rPr>
              <a:t>#  # </a:t>
            </a:r>
            <a:r>
              <a:rPr lang="en-US" altLang="zh-CN" sz="2800" dirty="0" smtClean="0"/>
              <a:t> *  </a:t>
            </a:r>
            <a:r>
              <a:rPr lang="en-US" altLang="zh-CN" sz="2800" dirty="0"/>
              <a:t>* *</a:t>
            </a:r>
          </a:p>
          <a:p>
            <a:pPr>
              <a:buFont typeface="Wingdings 2" panose="05020102010507070707" pitchFamily="18" charset="2"/>
              <a:buNone/>
            </a:pPr>
            <a:r>
              <a:rPr lang="en-US" altLang="zh-CN" sz="2800" dirty="0"/>
              <a:t> </a:t>
            </a:r>
            <a:r>
              <a:rPr lang="en-US" altLang="zh-CN" sz="2800" dirty="0" smtClean="0"/>
              <a:t>     </a:t>
            </a:r>
            <a:r>
              <a:rPr lang="en-US" altLang="zh-CN" dirty="0" smtClean="0">
                <a:solidFill>
                  <a:schemeClr val="hlink"/>
                </a:solidFill>
              </a:rPr>
              <a:t>#</a:t>
            </a:r>
            <a:r>
              <a:rPr lang="en-US" altLang="zh-CN" sz="2800" dirty="0" smtClean="0"/>
              <a:t>  </a:t>
            </a:r>
            <a:r>
              <a:rPr lang="en-US" altLang="zh-CN" sz="2800" dirty="0"/>
              <a:t>*  *  *  *  *</a:t>
            </a:r>
          </a:p>
          <a:p>
            <a:pPr>
              <a:buFont typeface="Wingdings 2" panose="05020102010507070707" pitchFamily="18" charset="2"/>
              <a:buNone/>
            </a:pPr>
            <a:r>
              <a:rPr lang="en-US" altLang="zh-CN" sz="2800" dirty="0"/>
              <a:t>      *  *   *  *  *  * *</a:t>
            </a:r>
          </a:p>
          <a:p>
            <a:pPr>
              <a:buFont typeface="Wingdings 2" panose="05020102010507070707" pitchFamily="18" charset="2"/>
              <a:buNone/>
            </a:pPr>
            <a:r>
              <a:rPr lang="en-US" altLang="zh-CN" sz="2800" dirty="0"/>
              <a:t>          *  *  *  *  *</a:t>
            </a:r>
          </a:p>
          <a:p>
            <a:pPr>
              <a:buFont typeface="Wingdings 2" panose="05020102010507070707" pitchFamily="18" charset="2"/>
              <a:buNone/>
            </a:pPr>
            <a:r>
              <a:rPr lang="en-US" altLang="zh-CN" sz="2800" dirty="0"/>
              <a:t>              *  * *</a:t>
            </a:r>
          </a:p>
          <a:p>
            <a:pPr>
              <a:buFont typeface="Wingdings 2" panose="05020102010507070707" pitchFamily="18" charset="2"/>
              <a:buNone/>
            </a:pPr>
            <a:r>
              <a:rPr lang="en-US" altLang="zh-CN" sz="2800" dirty="0"/>
              <a:t>                  *</a:t>
            </a:r>
          </a:p>
          <a:p>
            <a:pPr>
              <a:buFont typeface="Wingdings 2" panose="05020102010507070707" pitchFamily="18" charset="2"/>
              <a:buNone/>
            </a:pPr>
            <a:endParaRPr lang="en-US" altLang="zh-CN" sz="2800" dirty="0"/>
          </a:p>
        </p:txBody>
      </p:sp>
      <p:sp>
        <p:nvSpPr>
          <p:cNvPr id="3" name="Rectangle 2"/>
          <p:cNvSpPr>
            <a:spLocks noGrp="1" noChangeArrowheads="1"/>
          </p:cNvSpPr>
          <p:nvPr>
            <p:ph type="title"/>
          </p:nvPr>
        </p:nvSpPr>
        <p:spPr>
          <a:xfrm>
            <a:off x="628650" y="365126"/>
            <a:ext cx="7886700" cy="1325563"/>
          </a:xfrm>
        </p:spPr>
        <p:txBody>
          <a:bodyPr/>
          <a:lstStyle/>
          <a:p>
            <a:r>
              <a:rPr lang="zh-CN" altLang="en-US" dirty="0"/>
              <a:t>打印</a:t>
            </a:r>
            <a:r>
              <a:rPr lang="zh-CN" altLang="en-US" dirty="0" smtClean="0"/>
              <a:t>出</a:t>
            </a:r>
            <a:r>
              <a:rPr lang="zh-CN" altLang="en-US" dirty="0"/>
              <a:t>如下</a:t>
            </a:r>
            <a:r>
              <a:rPr lang="zh-CN" altLang="en-US" dirty="0" smtClean="0"/>
              <a:t>图形</a:t>
            </a:r>
            <a:endParaRPr lang="zh-CN" altLang="en-US" dirty="0"/>
          </a:p>
        </p:txBody>
      </p:sp>
    </p:spTree>
    <p:extLst>
      <p:ext uri="{BB962C8B-B14F-4D97-AF65-F5344CB8AC3E}">
        <p14:creationId xmlns:p14="http://schemas.microsoft.com/office/powerpoint/2010/main" val="32148301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Rot="1" noChangeArrowheads="1"/>
          </p:cNvSpPr>
          <p:nvPr>
            <p:ph type="body" idx="1"/>
          </p:nvPr>
        </p:nvSpPr>
        <p:spPr>
          <a:xfrm>
            <a:off x="680244" y="623859"/>
            <a:ext cx="1631156" cy="530285"/>
          </a:xfrm>
        </p:spPr>
        <p:txBody>
          <a:bodyPr>
            <a:normAutofit/>
          </a:bodyPr>
          <a:lstStyle/>
          <a:p>
            <a:pPr marL="609600" indent="-609600">
              <a:lnSpc>
                <a:spcPct val="90000"/>
              </a:lnSpc>
              <a:buFont typeface="Wingdings 2" panose="05020102010507070707" pitchFamily="18" charset="2"/>
              <a:buNone/>
            </a:pPr>
            <a:r>
              <a:rPr lang="zh-CN" altLang="en-US" sz="2800" dirty="0" smtClean="0"/>
              <a:t>伪代码</a:t>
            </a:r>
            <a:endParaRPr lang="en-US" altLang="zh-CN" sz="2800" dirty="0" smtClean="0"/>
          </a:p>
          <a:p>
            <a:pPr marL="609600" indent="-609600">
              <a:lnSpc>
                <a:spcPct val="90000"/>
              </a:lnSpc>
              <a:buFont typeface="Wingdings 2" panose="05020102010507070707" pitchFamily="18" charset="2"/>
              <a:buNone/>
            </a:pPr>
            <a:endParaRPr lang="zh-CN" altLang="en-US" sz="2800" dirty="0"/>
          </a:p>
        </p:txBody>
      </p:sp>
      <p:sp>
        <p:nvSpPr>
          <p:cNvPr id="3" name="Rectangle 2"/>
          <p:cNvSpPr>
            <a:spLocks noChangeArrowheads="1"/>
          </p:cNvSpPr>
          <p:nvPr/>
        </p:nvSpPr>
        <p:spPr bwMode="auto">
          <a:xfrm>
            <a:off x="680244" y="1457320"/>
            <a:ext cx="7048500" cy="3416320"/>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zh-CN" altLang="zh-CN" sz="2400" b="1" i="0" u="none" strike="noStrike" cap="none" normalizeH="0" baseline="0" dirty="0" smtClean="0">
                <a:ln>
                  <a:noFill/>
                </a:ln>
                <a:effectLst/>
                <a:latin typeface="宋体" panose="02010600030101010101" pitchFamily="2" charset="-122"/>
                <a:ea typeface="宋体" panose="02010600030101010101" pitchFamily="2" charset="-122"/>
              </a:rPr>
              <a:t>for(int i=1;i&lt;=7;i++)</a:t>
            </a:r>
            <a:br>
              <a:rPr kumimoji="0" lang="zh-CN" altLang="zh-CN" sz="2400" b="1" i="0" u="none" strike="noStrike" cap="none" normalizeH="0" baseline="0" dirty="0" smtClean="0">
                <a:ln>
                  <a:noFill/>
                </a:ln>
                <a:effectLst/>
                <a:latin typeface="宋体" panose="02010600030101010101" pitchFamily="2" charset="-122"/>
                <a:ea typeface="宋体" panose="02010600030101010101" pitchFamily="2" charset="-122"/>
              </a:rPr>
            </a:br>
            <a:r>
              <a:rPr kumimoji="0" lang="zh-CN" altLang="zh-CN" sz="2400" b="1" i="0" u="none" strike="noStrike" cap="none" normalizeH="0" baseline="0" dirty="0" smtClean="0">
                <a:ln>
                  <a:noFill/>
                </a:ln>
                <a:effectLst/>
                <a:latin typeface="宋体" panose="02010600030101010101" pitchFamily="2" charset="-122"/>
                <a:ea typeface="宋体" panose="02010600030101010101" pitchFamily="2" charset="-122"/>
              </a:rPr>
              <a:t>{</a:t>
            </a:r>
            <a:br>
              <a:rPr kumimoji="0" lang="zh-CN" altLang="zh-CN" sz="2400" b="1" i="0" u="none" strike="noStrike" cap="none" normalizeH="0" baseline="0" dirty="0" smtClean="0">
                <a:ln>
                  <a:noFill/>
                </a:ln>
                <a:effectLst/>
                <a:latin typeface="宋体" panose="02010600030101010101" pitchFamily="2" charset="-122"/>
                <a:ea typeface="宋体" panose="02010600030101010101" pitchFamily="2" charset="-122"/>
              </a:rPr>
            </a:br>
            <a:r>
              <a:rPr kumimoji="0" lang="zh-CN" altLang="zh-CN" sz="2400" b="1" i="0" u="none" strike="noStrike" cap="none" normalizeH="0" baseline="0" dirty="0" smtClean="0">
                <a:ln>
                  <a:noFill/>
                </a:ln>
                <a:effectLst/>
                <a:latin typeface="宋体" panose="02010600030101010101" pitchFamily="2" charset="-122"/>
                <a:ea typeface="宋体" panose="02010600030101010101" pitchFamily="2" charset="-122"/>
              </a:rPr>
              <a:t>    for(int j=1;j&lt;=(i&lt;5?4-i:i-4);j++)</a:t>
            </a:r>
            <a:br>
              <a:rPr kumimoji="0" lang="zh-CN" altLang="zh-CN" sz="2400" b="1" i="0" u="none" strike="noStrike" cap="none" normalizeH="0" baseline="0" dirty="0" smtClean="0">
                <a:ln>
                  <a:noFill/>
                </a:ln>
                <a:effectLst/>
                <a:latin typeface="宋体" panose="02010600030101010101" pitchFamily="2" charset="-122"/>
                <a:ea typeface="宋体" panose="02010600030101010101" pitchFamily="2" charset="-122"/>
              </a:rPr>
            </a:br>
            <a:r>
              <a:rPr kumimoji="0" lang="zh-CN" altLang="zh-CN" sz="2400" b="1" i="0" u="none" strike="noStrike" cap="none" normalizeH="0" baseline="0" dirty="0" smtClean="0">
                <a:ln>
                  <a:noFill/>
                </a:ln>
                <a:effectLst/>
                <a:latin typeface="宋体" panose="02010600030101010101" pitchFamily="2" charset="-122"/>
                <a:ea typeface="宋体" panose="02010600030101010101" pitchFamily="2" charset="-122"/>
              </a:rPr>
              <a:t>        System.</a:t>
            </a:r>
            <a:r>
              <a:rPr kumimoji="0" lang="zh-CN" altLang="zh-CN" sz="2400" b="1" i="1" u="none" strike="noStrike" cap="none" normalizeH="0" baseline="0" dirty="0" smtClean="0">
                <a:ln>
                  <a:noFill/>
                </a:ln>
                <a:effectLst/>
                <a:latin typeface="宋体" panose="02010600030101010101" pitchFamily="2" charset="-122"/>
                <a:ea typeface="宋体" panose="02010600030101010101" pitchFamily="2" charset="-122"/>
              </a:rPr>
              <a:t>out</a:t>
            </a:r>
            <a:r>
              <a:rPr kumimoji="0" lang="zh-CN" altLang="zh-CN" sz="2400" b="1" i="0" u="none" strike="noStrike" cap="none" normalizeH="0" baseline="0" dirty="0" smtClean="0">
                <a:ln>
                  <a:noFill/>
                </a:ln>
                <a:effectLst/>
                <a:latin typeface="宋体" panose="02010600030101010101" pitchFamily="2" charset="-122"/>
                <a:ea typeface="宋体" panose="02010600030101010101" pitchFamily="2" charset="-122"/>
              </a:rPr>
              <a:t>.print(</a:t>
            </a:r>
            <a:r>
              <a:rPr lang="zh-CN" altLang="zh-CN" sz="2400" b="1" dirty="0">
                <a:latin typeface="宋体" panose="02010600030101010101" pitchFamily="2" charset="-122"/>
                <a:ea typeface="宋体" panose="02010600030101010101" pitchFamily="2" charset="-122"/>
              </a:rPr>
              <a:t>(i&lt;5?'#':' ')</a:t>
            </a:r>
            <a:r>
              <a:rPr kumimoji="0" lang="zh-CN" altLang="zh-CN" sz="2400" b="1" i="0" u="none" strike="noStrike" cap="none" normalizeH="0" baseline="0" dirty="0" smtClean="0">
                <a:ln>
                  <a:noFill/>
                </a:ln>
                <a:effectLst/>
                <a:latin typeface="宋体" panose="02010600030101010101" pitchFamily="2" charset="-122"/>
                <a:ea typeface="宋体" panose="02010600030101010101" pitchFamily="2" charset="-122"/>
              </a:rPr>
              <a:t>);</a:t>
            </a:r>
            <a:br>
              <a:rPr kumimoji="0" lang="zh-CN" altLang="zh-CN" sz="2400" b="1" i="0" u="none" strike="noStrike" cap="none" normalizeH="0" baseline="0" dirty="0" smtClean="0">
                <a:ln>
                  <a:noFill/>
                </a:ln>
                <a:effectLst/>
                <a:latin typeface="宋体" panose="02010600030101010101" pitchFamily="2" charset="-122"/>
                <a:ea typeface="宋体" panose="02010600030101010101" pitchFamily="2" charset="-122"/>
              </a:rPr>
            </a:br>
            <a:r>
              <a:rPr kumimoji="0" lang="zh-CN" altLang="zh-CN" sz="2400" b="1" i="0" u="none" strike="noStrike" cap="none" normalizeH="0" baseline="0" dirty="0" smtClean="0">
                <a:ln>
                  <a:noFill/>
                </a:ln>
                <a:effectLst/>
                <a:latin typeface="宋体" panose="02010600030101010101" pitchFamily="2" charset="-122"/>
                <a:ea typeface="宋体" panose="02010600030101010101" pitchFamily="2" charset="-122"/>
              </a:rPr>
              <a:t>    for(int k=1;k&lt;= (i&lt;5?(2*i-1):(15-2*i));k++)</a:t>
            </a:r>
            <a:br>
              <a:rPr kumimoji="0" lang="zh-CN" altLang="zh-CN" sz="2400" b="1" i="0" u="none" strike="noStrike" cap="none" normalizeH="0" baseline="0" dirty="0" smtClean="0">
                <a:ln>
                  <a:noFill/>
                </a:ln>
                <a:effectLst/>
                <a:latin typeface="宋体" panose="02010600030101010101" pitchFamily="2" charset="-122"/>
                <a:ea typeface="宋体" panose="02010600030101010101" pitchFamily="2" charset="-122"/>
              </a:rPr>
            </a:br>
            <a:r>
              <a:rPr kumimoji="0" lang="zh-CN" altLang="zh-CN" sz="2400" b="1" i="0" u="none" strike="noStrike" cap="none" normalizeH="0" baseline="0" dirty="0" smtClean="0">
                <a:ln>
                  <a:noFill/>
                </a:ln>
                <a:effectLst/>
                <a:latin typeface="宋体" panose="02010600030101010101" pitchFamily="2" charset="-122"/>
                <a:ea typeface="宋体" panose="02010600030101010101" pitchFamily="2" charset="-122"/>
              </a:rPr>
              <a:t>        System.</a:t>
            </a:r>
            <a:r>
              <a:rPr kumimoji="0" lang="zh-CN" altLang="zh-CN" sz="2400" b="1" i="1" u="none" strike="noStrike" cap="none" normalizeH="0" baseline="0" dirty="0" smtClean="0">
                <a:ln>
                  <a:noFill/>
                </a:ln>
                <a:effectLst/>
                <a:latin typeface="宋体" panose="02010600030101010101" pitchFamily="2" charset="-122"/>
                <a:ea typeface="宋体" panose="02010600030101010101" pitchFamily="2" charset="-122"/>
              </a:rPr>
              <a:t>out</a:t>
            </a:r>
            <a:r>
              <a:rPr kumimoji="0" lang="zh-CN" altLang="zh-CN" sz="2400" b="1" i="0" u="none" strike="noStrike" cap="none" normalizeH="0" baseline="0" dirty="0" smtClean="0">
                <a:ln>
                  <a:noFill/>
                </a:ln>
                <a:effectLst/>
                <a:latin typeface="宋体" panose="02010600030101010101" pitchFamily="2" charset="-122"/>
                <a:ea typeface="宋体" panose="02010600030101010101" pitchFamily="2" charset="-122"/>
              </a:rPr>
              <a:t>.print("*");//for k结束</a:t>
            </a:r>
            <a:br>
              <a:rPr kumimoji="0" lang="zh-CN" altLang="zh-CN" sz="2400" b="1" i="0" u="none" strike="noStrike" cap="none" normalizeH="0" baseline="0" dirty="0" smtClean="0">
                <a:ln>
                  <a:noFill/>
                </a:ln>
                <a:effectLst/>
                <a:latin typeface="宋体" panose="02010600030101010101" pitchFamily="2" charset="-122"/>
                <a:ea typeface="宋体" panose="02010600030101010101" pitchFamily="2" charset="-122"/>
              </a:rPr>
            </a:br>
            <a:r>
              <a:rPr kumimoji="0" lang="zh-CN" altLang="zh-CN" sz="2400" b="1" i="0" u="none" strike="noStrike" cap="none" normalizeH="0" baseline="0" dirty="0" smtClean="0">
                <a:ln>
                  <a:noFill/>
                </a:ln>
                <a:effectLst/>
                <a:latin typeface="宋体" panose="02010600030101010101" pitchFamily="2" charset="-122"/>
                <a:ea typeface="宋体" panose="02010600030101010101" pitchFamily="2" charset="-122"/>
              </a:rPr>
              <a:t>    System.</a:t>
            </a:r>
            <a:r>
              <a:rPr kumimoji="0" lang="zh-CN" altLang="zh-CN" sz="2400" b="1" i="1" u="none" strike="noStrike" cap="none" normalizeH="0" baseline="0" dirty="0" smtClean="0">
                <a:ln>
                  <a:noFill/>
                </a:ln>
                <a:effectLst/>
                <a:latin typeface="宋体" panose="02010600030101010101" pitchFamily="2" charset="-122"/>
                <a:ea typeface="宋体" panose="02010600030101010101" pitchFamily="2" charset="-122"/>
              </a:rPr>
              <a:t>out</a:t>
            </a:r>
            <a:r>
              <a:rPr kumimoji="0" lang="zh-CN" altLang="zh-CN" sz="2400" b="1" i="0" u="none" strike="noStrike" cap="none" normalizeH="0" baseline="0" dirty="0" smtClean="0">
                <a:ln>
                  <a:noFill/>
                </a:ln>
                <a:effectLst/>
                <a:latin typeface="宋体" panose="02010600030101010101" pitchFamily="2" charset="-122"/>
                <a:ea typeface="宋体" panose="02010600030101010101" pitchFamily="2" charset="-122"/>
              </a:rPr>
              <a:t>.println();</a:t>
            </a:r>
            <a:br>
              <a:rPr kumimoji="0" lang="zh-CN" altLang="zh-CN" sz="2400" b="1" i="0" u="none" strike="noStrike" cap="none" normalizeH="0" baseline="0" dirty="0" smtClean="0">
                <a:ln>
                  <a:noFill/>
                </a:ln>
                <a:effectLst/>
                <a:latin typeface="宋体" panose="02010600030101010101" pitchFamily="2" charset="-122"/>
                <a:ea typeface="宋体" panose="02010600030101010101" pitchFamily="2" charset="-122"/>
              </a:rPr>
            </a:br>
            <a:r>
              <a:rPr kumimoji="0" lang="zh-CN" altLang="zh-CN" sz="2400" b="1" i="0" u="none" strike="noStrike" cap="none" normalizeH="0" baseline="0" dirty="0" smtClean="0">
                <a:ln>
                  <a:noFill/>
                </a:ln>
                <a:effectLst/>
                <a:latin typeface="宋体" panose="02010600030101010101" pitchFamily="2" charset="-122"/>
                <a:ea typeface="宋体" panose="02010600030101010101" pitchFamily="2" charset="-122"/>
              </a:rPr>
              <a:t>}//for i结束</a:t>
            </a:r>
            <a:endParaRPr kumimoji="0" lang="zh-CN" altLang="zh-CN" sz="3600" b="1" i="0" u="none" strike="noStrike" cap="none" normalizeH="0" baseline="0" dirty="0" smtClean="0">
              <a:ln>
                <a:noFill/>
              </a:ln>
              <a:effectLst/>
              <a:latin typeface="Arial" panose="020B0604020202020204" pitchFamily="34" charset="0"/>
            </a:endParaRPr>
          </a:p>
        </p:txBody>
      </p:sp>
    </p:spTree>
    <p:extLst>
      <p:ext uri="{BB962C8B-B14F-4D97-AF65-F5344CB8AC3E}">
        <p14:creationId xmlns:p14="http://schemas.microsoft.com/office/powerpoint/2010/main" val="13166713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628650" y="365126"/>
            <a:ext cx="7886700" cy="1325563"/>
          </a:xfrm>
        </p:spPr>
        <p:txBody>
          <a:bodyPr/>
          <a:lstStyle/>
          <a:p>
            <a:r>
              <a:rPr lang="zh-CN" altLang="en-US" dirty="0"/>
              <a:t>打印</a:t>
            </a:r>
            <a:r>
              <a:rPr lang="zh-CN" altLang="en-US" dirty="0" smtClean="0"/>
              <a:t>出</a:t>
            </a:r>
            <a:r>
              <a:rPr lang="zh-CN" altLang="en-US" dirty="0"/>
              <a:t>如下</a:t>
            </a:r>
            <a:r>
              <a:rPr lang="zh-CN" altLang="en-US" dirty="0" smtClean="0"/>
              <a:t>图形</a:t>
            </a:r>
            <a:endParaRPr lang="zh-CN" altLang="en-US" dirty="0"/>
          </a:p>
        </p:txBody>
      </p:sp>
      <p:sp>
        <p:nvSpPr>
          <p:cNvPr id="5" name="Rectangle 3"/>
          <p:cNvSpPr txBox="1">
            <a:spLocks noRot="1" noChangeArrowheads="1"/>
          </p:cNvSpPr>
          <p:nvPr/>
        </p:nvSpPr>
        <p:spPr>
          <a:xfrm>
            <a:off x="4254500" y="1906588"/>
            <a:ext cx="2616200" cy="35671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2" panose="05020102010507070707" pitchFamily="18" charset="2"/>
              <a:buNone/>
            </a:pPr>
            <a:r>
              <a:rPr lang="zh-CN" altLang="en-US" dirty="0" smtClean="0"/>
              <a:t>      </a:t>
            </a:r>
            <a:r>
              <a:rPr lang="en-US" altLang="zh-CN" dirty="0" smtClean="0">
                <a:solidFill>
                  <a:schemeClr val="hlink"/>
                </a:solidFill>
              </a:rPr>
              <a:t>#  #  #</a:t>
            </a:r>
            <a:r>
              <a:rPr lang="en-US" altLang="zh-CN" dirty="0" smtClean="0"/>
              <a:t>  *</a:t>
            </a:r>
          </a:p>
          <a:p>
            <a:pPr>
              <a:buFont typeface="Wingdings 2" panose="05020102010507070707" pitchFamily="18" charset="2"/>
              <a:buNone/>
            </a:pPr>
            <a:r>
              <a:rPr lang="en-US" altLang="zh-CN" dirty="0" smtClean="0"/>
              <a:t>      </a:t>
            </a:r>
            <a:r>
              <a:rPr lang="en-US" altLang="zh-CN" dirty="0" smtClean="0">
                <a:solidFill>
                  <a:schemeClr val="hlink"/>
                </a:solidFill>
              </a:rPr>
              <a:t>#  # </a:t>
            </a:r>
            <a:r>
              <a:rPr lang="en-US" altLang="zh-CN" dirty="0" smtClean="0"/>
              <a:t> *  *</a:t>
            </a:r>
          </a:p>
          <a:p>
            <a:pPr>
              <a:buFont typeface="Wingdings 2" panose="05020102010507070707" pitchFamily="18" charset="2"/>
              <a:buNone/>
            </a:pPr>
            <a:r>
              <a:rPr lang="en-US" altLang="zh-CN" dirty="0" smtClean="0"/>
              <a:t>      </a:t>
            </a:r>
            <a:r>
              <a:rPr lang="en-US" altLang="zh-CN" dirty="0" smtClean="0">
                <a:solidFill>
                  <a:schemeClr val="hlink"/>
                </a:solidFill>
              </a:rPr>
              <a:t>#</a:t>
            </a:r>
            <a:r>
              <a:rPr lang="en-US" altLang="zh-CN" dirty="0" smtClean="0"/>
              <a:t>  *  *  *</a:t>
            </a:r>
          </a:p>
          <a:p>
            <a:pPr>
              <a:buFont typeface="Wingdings 2" panose="05020102010507070707" pitchFamily="18" charset="2"/>
              <a:buNone/>
            </a:pPr>
            <a:r>
              <a:rPr lang="en-US" altLang="zh-CN" dirty="0" smtClean="0"/>
              <a:t>      *  *  *  * </a:t>
            </a:r>
          </a:p>
          <a:p>
            <a:pPr>
              <a:buFont typeface="Wingdings 2" panose="05020102010507070707" pitchFamily="18" charset="2"/>
              <a:buNone/>
            </a:pPr>
            <a:r>
              <a:rPr lang="en-US" altLang="zh-CN" dirty="0" smtClean="0"/>
              <a:t>      *  *  *</a:t>
            </a:r>
            <a:r>
              <a:rPr lang="en-US" altLang="zh-CN" dirty="0">
                <a:solidFill>
                  <a:schemeClr val="hlink"/>
                </a:solidFill>
              </a:rPr>
              <a:t> </a:t>
            </a:r>
            <a:r>
              <a:rPr lang="en-US" altLang="zh-CN" dirty="0" smtClean="0">
                <a:solidFill>
                  <a:schemeClr val="hlink"/>
                </a:solidFill>
              </a:rPr>
              <a:t> #</a:t>
            </a:r>
            <a:endParaRPr lang="en-US" altLang="zh-CN" dirty="0" smtClean="0"/>
          </a:p>
          <a:p>
            <a:pPr>
              <a:buFont typeface="Wingdings 2" panose="05020102010507070707" pitchFamily="18" charset="2"/>
              <a:buNone/>
            </a:pPr>
            <a:r>
              <a:rPr lang="en-US" altLang="zh-CN" dirty="0" smtClean="0"/>
              <a:t>      *  *  </a:t>
            </a:r>
            <a:r>
              <a:rPr lang="en-US" altLang="zh-CN" dirty="0" smtClean="0">
                <a:solidFill>
                  <a:schemeClr val="hlink"/>
                </a:solidFill>
              </a:rPr>
              <a:t>#  </a:t>
            </a:r>
            <a:r>
              <a:rPr lang="en-US" altLang="zh-CN" dirty="0">
                <a:solidFill>
                  <a:schemeClr val="hlink"/>
                </a:solidFill>
              </a:rPr>
              <a:t>#</a:t>
            </a:r>
            <a:endParaRPr lang="en-US" altLang="zh-CN" dirty="0" smtClean="0"/>
          </a:p>
          <a:p>
            <a:pPr>
              <a:buFont typeface="Wingdings 2" panose="05020102010507070707" pitchFamily="18" charset="2"/>
              <a:buNone/>
            </a:pPr>
            <a:r>
              <a:rPr lang="en-US" altLang="zh-CN" dirty="0" smtClean="0"/>
              <a:t>      *</a:t>
            </a:r>
            <a:r>
              <a:rPr lang="en-US" altLang="zh-CN" dirty="0">
                <a:solidFill>
                  <a:schemeClr val="hlink"/>
                </a:solidFill>
              </a:rPr>
              <a:t> </a:t>
            </a:r>
            <a:r>
              <a:rPr lang="en-US" altLang="zh-CN" dirty="0" smtClean="0">
                <a:solidFill>
                  <a:schemeClr val="hlink"/>
                </a:solidFill>
              </a:rPr>
              <a:t> #  #  #</a:t>
            </a:r>
            <a:endParaRPr lang="en-US" altLang="zh-CN" dirty="0" smtClean="0"/>
          </a:p>
          <a:p>
            <a:pPr>
              <a:buFont typeface="Wingdings 2" panose="05020102010507070707" pitchFamily="18" charset="2"/>
              <a:buNone/>
            </a:pPr>
            <a:endParaRPr lang="en-US" altLang="zh-CN" dirty="0"/>
          </a:p>
        </p:txBody>
      </p:sp>
      <p:sp>
        <p:nvSpPr>
          <p:cNvPr id="6" name="Rectangle 2"/>
          <p:cNvSpPr txBox="1">
            <a:spLocks noChangeArrowheads="1"/>
          </p:cNvSpPr>
          <p:nvPr/>
        </p:nvSpPr>
        <p:spPr>
          <a:xfrm>
            <a:off x="1073150" y="2910681"/>
            <a:ext cx="318135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smtClean="0"/>
              <a:t>请手写代码！！</a:t>
            </a:r>
            <a:endParaRPr lang="zh-CN" altLang="en-US" sz="3600" dirty="0"/>
          </a:p>
        </p:txBody>
      </p:sp>
    </p:spTree>
    <p:extLst>
      <p:ext uri="{BB962C8B-B14F-4D97-AF65-F5344CB8AC3E}">
        <p14:creationId xmlns:p14="http://schemas.microsoft.com/office/powerpoint/2010/main" val="32034474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Homework2</a:t>
            </a:r>
            <a:endParaRPr lang="en-US" dirty="0"/>
          </a:p>
        </p:txBody>
      </p:sp>
      <p:sp>
        <p:nvSpPr>
          <p:cNvPr id="5" name="矩形 4"/>
          <p:cNvSpPr/>
          <p:nvPr/>
        </p:nvSpPr>
        <p:spPr>
          <a:xfrm>
            <a:off x="786809" y="1436367"/>
            <a:ext cx="6921795" cy="5208349"/>
          </a:xfrm>
          <a:prstGeom prst="rect">
            <a:avLst/>
          </a:prstGeom>
        </p:spPr>
        <p:txBody>
          <a:bodyPr wrap="square">
            <a:spAutoFit/>
          </a:bodyPr>
          <a:lstStyle/>
          <a:p>
            <a:r>
              <a:rPr lang="zh-CN" altLang="en-US" sz="2000" b="1" dirty="0">
                <a:solidFill>
                  <a:srgbClr val="231F17"/>
                </a:solidFill>
                <a:latin typeface="宋体" panose="02010600030101010101" pitchFamily="2" charset="-122"/>
                <a:ea typeface="微软雅黑" panose="020B0503020204020204" pitchFamily="34" charset="-122"/>
                <a:cs typeface="微软雅黑" panose="020B0503020204020204" pitchFamily="34" charset="-122"/>
              </a:rPr>
              <a:t>题目描述：</a:t>
            </a:r>
            <a:r>
              <a:rPr lang="en-US" sz="2000" b="1" dirty="0">
                <a:solidFill>
                  <a:srgbClr val="231F17"/>
                </a:solidFill>
                <a:latin typeface="Verdana" panose="020B0604030504040204" pitchFamily="34" charset="0"/>
                <a:ea typeface="宋体" panose="02010600030101010101" pitchFamily="2" charset="-122"/>
                <a:cs typeface="宋体" panose="02010600030101010101" pitchFamily="2" charset="-122"/>
              </a:rPr>
              <a:t>2</a:t>
            </a:r>
            <a:r>
              <a:rPr lang="zh-CN" altLang="en-US" sz="2000" b="1" dirty="0">
                <a:solidFill>
                  <a:srgbClr val="231F17"/>
                </a:solidFill>
                <a:latin typeface="Verdana" panose="020B0604030504040204" pitchFamily="34" charset="0"/>
                <a:ea typeface="宋体" panose="02010600030101010101" pitchFamily="2" charset="-122"/>
                <a:cs typeface="宋体" panose="02010600030101010101" pitchFamily="2" charset="-122"/>
              </a:rPr>
              <a:t>进制转化为</a:t>
            </a:r>
            <a:r>
              <a:rPr lang="en-US" sz="2000" b="1" dirty="0">
                <a:solidFill>
                  <a:srgbClr val="231F17"/>
                </a:solidFill>
                <a:latin typeface="Verdana" panose="020B0604030504040204" pitchFamily="34" charset="0"/>
                <a:ea typeface="宋体" panose="02010600030101010101" pitchFamily="2" charset="-122"/>
                <a:cs typeface="宋体" panose="02010600030101010101" pitchFamily="2" charset="-122"/>
              </a:rPr>
              <a:t>16</a:t>
            </a:r>
            <a:r>
              <a:rPr lang="zh-CN" altLang="en-US" sz="2000" b="1" dirty="0">
                <a:solidFill>
                  <a:srgbClr val="231F17"/>
                </a:solidFill>
                <a:latin typeface="Verdana" panose="020B0604030504040204" pitchFamily="34" charset="0"/>
                <a:ea typeface="宋体" panose="02010600030101010101" pitchFamily="2" charset="-122"/>
                <a:cs typeface="宋体" panose="02010600030101010101" pitchFamily="2" charset="-122"/>
              </a:rPr>
              <a:t>进制</a:t>
            </a:r>
            <a:endParaRPr lang="en-US" sz="2800" b="1" dirty="0">
              <a:latin typeface="宋体" panose="02010600030101010101" pitchFamily="2" charset="-122"/>
              <a:ea typeface="宋体" panose="02010600030101010101" pitchFamily="2" charset="-122"/>
              <a:cs typeface="宋体" panose="02010600030101010101" pitchFamily="2" charset="-122"/>
            </a:endParaRPr>
          </a:p>
          <a:p>
            <a:pPr marL="456565" marR="0">
              <a:lnSpc>
                <a:spcPct val="107000"/>
              </a:lnSpc>
              <a:spcBef>
                <a:spcPts val="0"/>
              </a:spcBef>
              <a:spcAft>
                <a:spcPts val="0"/>
              </a:spcAft>
            </a:pPr>
            <a:r>
              <a:rPr lang="zh-CN" altLang="en-US" sz="1600" dirty="0">
                <a:solidFill>
                  <a:srgbClr val="231F17"/>
                </a:solidFill>
                <a:latin typeface="Verdana" panose="020B0604030504040204" pitchFamily="34" charset="0"/>
                <a:ea typeface="宋体" panose="02010600030101010101" pitchFamily="2" charset="-122"/>
                <a:cs typeface="宋体" panose="02010600030101010101" pitchFamily="2" charset="-122"/>
              </a:rPr>
              <a:t>总时间限制</a:t>
            </a:r>
            <a:r>
              <a:rPr lang="en-US" sz="1600" dirty="0">
                <a:solidFill>
                  <a:srgbClr val="231F17"/>
                </a:solidFill>
                <a:latin typeface="Verdana" panose="020B0604030504040204" pitchFamily="34" charset="0"/>
                <a:ea typeface="宋体" panose="02010600030101010101" pitchFamily="2" charset="-122"/>
                <a:cs typeface="宋体" panose="02010600030101010101" pitchFamily="2" charset="-122"/>
              </a:rPr>
              <a:t>: 1000ms</a:t>
            </a:r>
            <a:endParaRPr lang="en-US" sz="1600" dirty="0">
              <a:latin typeface="Calibri" panose="020F0502020204030204" pitchFamily="34" charset="0"/>
              <a:ea typeface="等线" panose="02010600030101010101" pitchFamily="2" charset="-122"/>
              <a:cs typeface="Times New Roman" panose="02020603050405020304" pitchFamily="18" charset="0"/>
            </a:endParaRPr>
          </a:p>
          <a:p>
            <a:pPr marL="456565" marR="0">
              <a:lnSpc>
                <a:spcPct val="107000"/>
              </a:lnSpc>
              <a:spcBef>
                <a:spcPts val="0"/>
              </a:spcBef>
              <a:spcAft>
                <a:spcPts val="0"/>
              </a:spcAft>
            </a:pPr>
            <a:r>
              <a:rPr lang="zh-CN" altLang="en-US" sz="1600" dirty="0">
                <a:solidFill>
                  <a:srgbClr val="231F17"/>
                </a:solidFill>
                <a:latin typeface="Verdana" panose="020B0604030504040204" pitchFamily="34" charset="0"/>
                <a:ea typeface="宋体" panose="02010600030101010101" pitchFamily="2" charset="-122"/>
                <a:cs typeface="宋体" panose="02010600030101010101" pitchFamily="2" charset="-122"/>
              </a:rPr>
              <a:t>内存限制</a:t>
            </a:r>
            <a:r>
              <a:rPr lang="en-US" sz="1600" dirty="0">
                <a:solidFill>
                  <a:srgbClr val="231F17"/>
                </a:solidFill>
                <a:latin typeface="Verdana" panose="020B0604030504040204" pitchFamily="34" charset="0"/>
                <a:ea typeface="宋体" panose="02010600030101010101" pitchFamily="2" charset="-122"/>
                <a:cs typeface="宋体" panose="02010600030101010101" pitchFamily="2" charset="-122"/>
              </a:rPr>
              <a:t>: 65536kB</a:t>
            </a:r>
            <a:endParaRPr lang="en-US" sz="1600" dirty="0">
              <a:latin typeface="Calibri" panose="020F0502020204030204" pitchFamily="34" charset="0"/>
              <a:ea typeface="等线" panose="02010600030101010101" pitchFamily="2" charset="-122"/>
              <a:cs typeface="Times New Roman" panose="02020603050405020304" pitchFamily="18" charset="0"/>
            </a:endParaRPr>
          </a:p>
          <a:p>
            <a:pPr>
              <a:lnSpc>
                <a:spcPct val="107000"/>
              </a:lnSpc>
            </a:pPr>
            <a:r>
              <a:rPr lang="zh-CN" altLang="en-US" sz="2000" b="1" dirty="0">
                <a:solidFill>
                  <a:srgbClr val="231F17"/>
                </a:solidFill>
                <a:latin typeface="Verdana" panose="020B0604030504040204" pitchFamily="34" charset="0"/>
                <a:ea typeface="宋体" panose="02010600030101010101" pitchFamily="2" charset="-122"/>
                <a:cs typeface="宋体" panose="02010600030101010101" pitchFamily="2" charset="-122"/>
              </a:rPr>
              <a:t>描述</a:t>
            </a:r>
            <a:endParaRPr lang="en-US" sz="1600" dirty="0">
              <a:latin typeface="Calibri" panose="020F0502020204030204" pitchFamily="34" charset="0"/>
              <a:ea typeface="等线" panose="02010600030101010101" pitchFamily="2" charset="-122"/>
              <a:cs typeface="Times New Roman" panose="02020603050405020304" pitchFamily="18" charset="0"/>
            </a:endParaRPr>
          </a:p>
          <a:p>
            <a:pPr marL="457200" marR="0">
              <a:lnSpc>
                <a:spcPct val="107000"/>
              </a:lnSpc>
              <a:spcBef>
                <a:spcPts val="0"/>
              </a:spcBef>
              <a:spcAft>
                <a:spcPts val="0"/>
              </a:spcAft>
            </a:pPr>
            <a:r>
              <a:rPr lang="zh-CN" altLang="en-US" sz="1600" dirty="0">
                <a:solidFill>
                  <a:srgbClr val="231F17"/>
                </a:solidFill>
                <a:latin typeface="Verdana" panose="020B0604030504040204" pitchFamily="34" charset="0"/>
                <a:ea typeface="宋体" panose="02010600030101010101" pitchFamily="2" charset="-122"/>
                <a:cs typeface="宋体" panose="02010600030101010101" pitchFamily="2" charset="-122"/>
              </a:rPr>
              <a:t>输入一个</a:t>
            </a:r>
            <a:r>
              <a:rPr lang="en-US" sz="1600" dirty="0">
                <a:solidFill>
                  <a:srgbClr val="231F17"/>
                </a:solidFill>
                <a:latin typeface="Verdana" panose="020B0604030504040204" pitchFamily="34" charset="0"/>
                <a:ea typeface="宋体" panose="02010600030101010101" pitchFamily="2" charset="-122"/>
                <a:cs typeface="宋体" panose="02010600030101010101" pitchFamily="2" charset="-122"/>
              </a:rPr>
              <a:t>2</a:t>
            </a:r>
            <a:r>
              <a:rPr lang="zh-CN" altLang="en-US" sz="1600" dirty="0">
                <a:solidFill>
                  <a:srgbClr val="231F17"/>
                </a:solidFill>
                <a:latin typeface="Verdana" panose="020B0604030504040204" pitchFamily="34" charset="0"/>
                <a:ea typeface="宋体" panose="02010600030101010101" pitchFamily="2" charset="-122"/>
                <a:cs typeface="宋体" panose="02010600030101010101" pitchFamily="2" charset="-122"/>
              </a:rPr>
              <a:t>进制的数，要求输出该</a:t>
            </a:r>
            <a:r>
              <a:rPr lang="en-US" sz="1600" dirty="0">
                <a:solidFill>
                  <a:srgbClr val="231F17"/>
                </a:solidFill>
                <a:latin typeface="Verdana" panose="020B0604030504040204" pitchFamily="34" charset="0"/>
                <a:ea typeface="宋体" panose="02010600030101010101" pitchFamily="2" charset="-122"/>
                <a:cs typeface="宋体" panose="02010600030101010101" pitchFamily="2" charset="-122"/>
              </a:rPr>
              <a:t>2</a:t>
            </a:r>
            <a:r>
              <a:rPr lang="zh-CN" altLang="en-US" sz="1600" dirty="0">
                <a:solidFill>
                  <a:srgbClr val="231F17"/>
                </a:solidFill>
                <a:latin typeface="Verdana" panose="020B0604030504040204" pitchFamily="34" charset="0"/>
                <a:ea typeface="宋体" panose="02010600030101010101" pitchFamily="2" charset="-122"/>
                <a:cs typeface="宋体" panose="02010600030101010101" pitchFamily="2" charset="-122"/>
              </a:rPr>
              <a:t>进制数的</a:t>
            </a:r>
            <a:r>
              <a:rPr lang="en-US" sz="1600" dirty="0">
                <a:solidFill>
                  <a:srgbClr val="231F17"/>
                </a:solidFill>
                <a:latin typeface="Verdana" panose="020B0604030504040204" pitchFamily="34" charset="0"/>
                <a:ea typeface="宋体" panose="02010600030101010101" pitchFamily="2" charset="-122"/>
                <a:cs typeface="宋体" panose="02010600030101010101" pitchFamily="2" charset="-122"/>
              </a:rPr>
              <a:t>16</a:t>
            </a:r>
            <a:r>
              <a:rPr lang="zh-CN" altLang="en-US" sz="1600" dirty="0">
                <a:solidFill>
                  <a:srgbClr val="231F17"/>
                </a:solidFill>
                <a:latin typeface="Verdana" panose="020B0604030504040204" pitchFamily="34" charset="0"/>
                <a:ea typeface="宋体" panose="02010600030101010101" pitchFamily="2" charset="-122"/>
                <a:cs typeface="宋体" panose="02010600030101010101" pitchFamily="2" charset="-122"/>
              </a:rPr>
              <a:t>进制表示。</a:t>
            </a:r>
            <a:r>
              <a:rPr lang="en-US" sz="1600" dirty="0">
                <a:solidFill>
                  <a:srgbClr val="231F17"/>
                </a:solidFill>
                <a:latin typeface="Verdana" panose="020B0604030504040204" pitchFamily="34" charset="0"/>
                <a:ea typeface="宋体" panose="02010600030101010101" pitchFamily="2" charset="-122"/>
                <a:cs typeface="宋体" panose="02010600030101010101" pitchFamily="2" charset="-122"/>
              </a:rPr>
              <a:t/>
            </a:r>
            <a:br>
              <a:rPr lang="en-US" sz="1600" dirty="0">
                <a:solidFill>
                  <a:srgbClr val="231F17"/>
                </a:solidFill>
                <a:latin typeface="Verdana" panose="020B0604030504040204" pitchFamily="34" charset="0"/>
                <a:ea typeface="宋体" panose="02010600030101010101" pitchFamily="2" charset="-122"/>
                <a:cs typeface="宋体" panose="02010600030101010101" pitchFamily="2" charset="-122"/>
              </a:rPr>
            </a:br>
            <a:r>
              <a:rPr lang="zh-CN" altLang="en-US" sz="1600" dirty="0">
                <a:solidFill>
                  <a:srgbClr val="231F17"/>
                </a:solidFill>
                <a:latin typeface="Verdana" panose="020B0604030504040204" pitchFamily="34" charset="0"/>
                <a:ea typeface="宋体" panose="02010600030101010101" pitchFamily="2" charset="-122"/>
                <a:cs typeface="宋体" panose="02010600030101010101" pitchFamily="2" charset="-122"/>
              </a:rPr>
              <a:t>在</a:t>
            </a:r>
            <a:r>
              <a:rPr lang="en-US" sz="1600" dirty="0">
                <a:solidFill>
                  <a:srgbClr val="231F17"/>
                </a:solidFill>
                <a:latin typeface="Verdana" panose="020B0604030504040204" pitchFamily="34" charset="0"/>
                <a:ea typeface="宋体" panose="02010600030101010101" pitchFamily="2" charset="-122"/>
                <a:cs typeface="宋体" panose="02010600030101010101" pitchFamily="2" charset="-122"/>
              </a:rPr>
              <a:t>16</a:t>
            </a:r>
            <a:r>
              <a:rPr lang="zh-CN" altLang="en-US" sz="1600" dirty="0">
                <a:solidFill>
                  <a:srgbClr val="231F17"/>
                </a:solidFill>
                <a:latin typeface="Verdana" panose="020B0604030504040204" pitchFamily="34" charset="0"/>
                <a:ea typeface="宋体" panose="02010600030101010101" pitchFamily="2" charset="-122"/>
                <a:cs typeface="宋体" panose="02010600030101010101" pitchFamily="2" charset="-122"/>
              </a:rPr>
              <a:t>进制的表示中，</a:t>
            </a:r>
            <a:r>
              <a:rPr lang="en-US" sz="1600" dirty="0">
                <a:solidFill>
                  <a:srgbClr val="231F17"/>
                </a:solidFill>
                <a:latin typeface="Verdana" panose="020B0604030504040204" pitchFamily="34" charset="0"/>
                <a:ea typeface="宋体" panose="02010600030101010101" pitchFamily="2" charset="-122"/>
                <a:cs typeface="宋体" panose="02010600030101010101" pitchFamily="2" charset="-122"/>
              </a:rPr>
              <a:t>A-F</a:t>
            </a:r>
            <a:r>
              <a:rPr lang="zh-CN" altLang="en-US" sz="1600" dirty="0">
                <a:solidFill>
                  <a:srgbClr val="231F17"/>
                </a:solidFill>
                <a:latin typeface="Verdana" panose="020B0604030504040204" pitchFamily="34" charset="0"/>
                <a:ea typeface="宋体" panose="02010600030101010101" pitchFamily="2" charset="-122"/>
                <a:cs typeface="宋体" panose="02010600030101010101" pitchFamily="2" charset="-122"/>
              </a:rPr>
              <a:t>表示</a:t>
            </a:r>
            <a:r>
              <a:rPr lang="en-US" sz="1600" dirty="0">
                <a:solidFill>
                  <a:srgbClr val="231F17"/>
                </a:solidFill>
                <a:latin typeface="Verdana" panose="020B0604030504040204" pitchFamily="34" charset="0"/>
                <a:ea typeface="宋体" panose="02010600030101010101" pitchFamily="2" charset="-122"/>
                <a:cs typeface="宋体" panose="02010600030101010101" pitchFamily="2" charset="-122"/>
              </a:rPr>
              <a:t>10-15</a:t>
            </a:r>
            <a:r>
              <a:rPr lang="zh-CN" altLang="en-US" sz="1600" b="1" dirty="0">
                <a:solidFill>
                  <a:srgbClr val="231F17"/>
                </a:solidFill>
                <a:latin typeface="Verdana" panose="020B0604030504040204" pitchFamily="34" charset="0"/>
                <a:ea typeface="宋体" panose="02010600030101010101" pitchFamily="2" charset="-122"/>
                <a:cs typeface="宋体" panose="02010600030101010101" pitchFamily="2" charset="-122"/>
              </a:rPr>
              <a:t>（大写）</a:t>
            </a:r>
            <a:endParaRPr lang="en-US" sz="1600" dirty="0">
              <a:latin typeface="Calibri" panose="020F0502020204030204" pitchFamily="34" charset="0"/>
              <a:ea typeface="等线" panose="02010600030101010101" pitchFamily="2" charset="-122"/>
              <a:cs typeface="Times New Roman" panose="02020603050405020304" pitchFamily="18" charset="0"/>
            </a:endParaRPr>
          </a:p>
          <a:p>
            <a:pPr>
              <a:lnSpc>
                <a:spcPct val="107000"/>
              </a:lnSpc>
            </a:pPr>
            <a:r>
              <a:rPr lang="zh-CN" altLang="en-US" sz="2000" b="1" dirty="0">
                <a:solidFill>
                  <a:srgbClr val="231F17"/>
                </a:solidFill>
                <a:latin typeface="Verdana" panose="020B0604030504040204" pitchFamily="34" charset="0"/>
                <a:ea typeface="宋体" panose="02010600030101010101" pitchFamily="2" charset="-122"/>
                <a:cs typeface="宋体" panose="02010600030101010101" pitchFamily="2" charset="-122"/>
              </a:rPr>
              <a:t>输入</a:t>
            </a:r>
            <a:endParaRPr lang="en-US" sz="1600" dirty="0">
              <a:latin typeface="Calibri" panose="020F0502020204030204" pitchFamily="34" charset="0"/>
              <a:ea typeface="等线" panose="02010600030101010101" pitchFamily="2" charset="-122"/>
              <a:cs typeface="Times New Roman" panose="02020603050405020304" pitchFamily="18" charset="0"/>
            </a:endParaRPr>
          </a:p>
          <a:p>
            <a:pPr marL="457200" marR="0">
              <a:lnSpc>
                <a:spcPct val="107000"/>
              </a:lnSpc>
              <a:spcBef>
                <a:spcPts val="0"/>
              </a:spcBef>
              <a:spcAft>
                <a:spcPts val="0"/>
              </a:spcAft>
            </a:pPr>
            <a:r>
              <a:rPr lang="zh-CN" altLang="en-US" sz="1600" dirty="0">
                <a:solidFill>
                  <a:srgbClr val="231F17"/>
                </a:solidFill>
                <a:latin typeface="Verdana" panose="020B0604030504040204" pitchFamily="34" charset="0"/>
                <a:ea typeface="宋体" panose="02010600030101010101" pitchFamily="2" charset="-122"/>
                <a:cs typeface="宋体" panose="02010600030101010101" pitchFamily="2" charset="-122"/>
              </a:rPr>
              <a:t>第</a:t>
            </a:r>
            <a:r>
              <a:rPr lang="en-US" sz="1600" dirty="0">
                <a:solidFill>
                  <a:srgbClr val="231F17"/>
                </a:solidFill>
                <a:latin typeface="Verdana" panose="020B0604030504040204" pitchFamily="34" charset="0"/>
                <a:ea typeface="宋体" panose="02010600030101010101" pitchFamily="2" charset="-122"/>
                <a:cs typeface="宋体" panose="02010600030101010101" pitchFamily="2" charset="-122"/>
              </a:rPr>
              <a:t>1</a:t>
            </a:r>
            <a:r>
              <a:rPr lang="zh-CN" altLang="en-US" sz="1600" dirty="0">
                <a:solidFill>
                  <a:srgbClr val="231F17"/>
                </a:solidFill>
                <a:latin typeface="Verdana" panose="020B0604030504040204" pitchFamily="34" charset="0"/>
                <a:ea typeface="宋体" panose="02010600030101010101" pitchFamily="2" charset="-122"/>
                <a:cs typeface="宋体" panose="02010600030101010101" pitchFamily="2" charset="-122"/>
              </a:rPr>
              <a:t>行是测试数据的组数</a:t>
            </a:r>
            <a:r>
              <a:rPr lang="en-US" sz="1600" dirty="0">
                <a:solidFill>
                  <a:srgbClr val="231F17"/>
                </a:solidFill>
                <a:latin typeface="Verdana" panose="020B0604030504040204" pitchFamily="34" charset="0"/>
                <a:ea typeface="宋体" panose="02010600030101010101" pitchFamily="2" charset="-122"/>
                <a:cs typeface="宋体" panose="02010600030101010101" pitchFamily="2" charset="-122"/>
              </a:rPr>
              <a:t>n</a:t>
            </a:r>
            <a:r>
              <a:rPr lang="zh-CN" altLang="en-US" sz="1600" dirty="0">
                <a:solidFill>
                  <a:srgbClr val="231F17"/>
                </a:solidFill>
                <a:latin typeface="Verdana" panose="020B0604030504040204" pitchFamily="34" charset="0"/>
                <a:ea typeface="宋体" panose="02010600030101010101" pitchFamily="2" charset="-122"/>
                <a:cs typeface="宋体" panose="02010600030101010101" pitchFamily="2" charset="-122"/>
              </a:rPr>
              <a:t>，后面跟着</a:t>
            </a:r>
            <a:r>
              <a:rPr lang="en-US" sz="1600" dirty="0">
                <a:solidFill>
                  <a:srgbClr val="231F17"/>
                </a:solidFill>
                <a:latin typeface="Verdana" panose="020B0604030504040204" pitchFamily="34" charset="0"/>
                <a:ea typeface="宋体" panose="02010600030101010101" pitchFamily="2" charset="-122"/>
                <a:cs typeface="宋体" panose="02010600030101010101" pitchFamily="2" charset="-122"/>
              </a:rPr>
              <a:t>n</a:t>
            </a:r>
            <a:r>
              <a:rPr lang="zh-CN" altLang="en-US" sz="1600" dirty="0">
                <a:solidFill>
                  <a:srgbClr val="231F17"/>
                </a:solidFill>
                <a:latin typeface="Verdana" panose="020B0604030504040204" pitchFamily="34" charset="0"/>
                <a:ea typeface="宋体" panose="02010600030101010101" pitchFamily="2" charset="-122"/>
                <a:cs typeface="宋体" panose="02010600030101010101" pitchFamily="2" charset="-122"/>
              </a:rPr>
              <a:t>行输入。每组测试数据占</a:t>
            </a:r>
            <a:r>
              <a:rPr lang="en-US" sz="1600" dirty="0">
                <a:solidFill>
                  <a:srgbClr val="231F17"/>
                </a:solidFill>
                <a:latin typeface="Verdana" panose="020B0604030504040204" pitchFamily="34" charset="0"/>
                <a:ea typeface="宋体" panose="02010600030101010101" pitchFamily="2" charset="-122"/>
                <a:cs typeface="宋体" panose="02010600030101010101" pitchFamily="2" charset="-122"/>
              </a:rPr>
              <a:t>1</a:t>
            </a:r>
            <a:r>
              <a:rPr lang="zh-CN" altLang="en-US" sz="1600" dirty="0">
                <a:solidFill>
                  <a:srgbClr val="231F17"/>
                </a:solidFill>
                <a:latin typeface="Verdana" panose="020B0604030504040204" pitchFamily="34" charset="0"/>
                <a:ea typeface="宋体" panose="02010600030101010101" pitchFamily="2" charset="-122"/>
                <a:cs typeface="宋体" panose="02010600030101010101" pitchFamily="2" charset="-122"/>
              </a:rPr>
              <a:t>行，包括一个以</a:t>
            </a:r>
            <a:r>
              <a:rPr lang="en-US" sz="1600" dirty="0">
                <a:solidFill>
                  <a:srgbClr val="231F17"/>
                </a:solidFill>
                <a:latin typeface="Verdana" panose="020B0604030504040204" pitchFamily="34" charset="0"/>
                <a:ea typeface="宋体" panose="02010600030101010101" pitchFamily="2" charset="-122"/>
                <a:cs typeface="宋体" panose="02010600030101010101" pitchFamily="2" charset="-122"/>
              </a:rPr>
              <a:t>0</a:t>
            </a:r>
            <a:r>
              <a:rPr lang="zh-CN" altLang="en-US" sz="1600" dirty="0">
                <a:solidFill>
                  <a:srgbClr val="231F17"/>
                </a:solidFill>
                <a:latin typeface="Verdana" panose="020B0604030504040204" pitchFamily="34" charset="0"/>
                <a:ea typeface="宋体" panose="02010600030101010101" pitchFamily="2" charset="-122"/>
                <a:cs typeface="宋体" panose="02010600030101010101" pitchFamily="2" charset="-122"/>
              </a:rPr>
              <a:t>和</a:t>
            </a:r>
            <a:r>
              <a:rPr lang="en-US" sz="1600" dirty="0">
                <a:solidFill>
                  <a:srgbClr val="231F17"/>
                </a:solidFill>
                <a:latin typeface="Verdana" panose="020B0604030504040204" pitchFamily="34" charset="0"/>
                <a:ea typeface="宋体" panose="02010600030101010101" pitchFamily="2" charset="-122"/>
                <a:cs typeface="宋体" panose="02010600030101010101" pitchFamily="2" charset="-122"/>
              </a:rPr>
              <a:t>1</a:t>
            </a:r>
            <a:r>
              <a:rPr lang="zh-CN" altLang="en-US" sz="1600" dirty="0">
                <a:solidFill>
                  <a:srgbClr val="231F17"/>
                </a:solidFill>
                <a:latin typeface="Verdana" panose="020B0604030504040204" pitchFamily="34" charset="0"/>
                <a:ea typeface="宋体" panose="02010600030101010101" pitchFamily="2" charset="-122"/>
                <a:cs typeface="宋体" panose="02010600030101010101" pitchFamily="2" charset="-122"/>
              </a:rPr>
              <a:t>组成的字符串，</a:t>
            </a:r>
            <a:r>
              <a:rPr lang="zh-CN" altLang="en-US" sz="1600" b="1" dirty="0">
                <a:solidFill>
                  <a:srgbClr val="231F17"/>
                </a:solidFill>
                <a:latin typeface="Verdana" panose="020B0604030504040204" pitchFamily="34" charset="0"/>
                <a:ea typeface="宋体" panose="02010600030101010101" pitchFamily="2" charset="-122"/>
                <a:cs typeface="宋体" panose="02010600030101010101" pitchFamily="2" charset="-122"/>
              </a:rPr>
              <a:t>字符串长度至少是</a:t>
            </a:r>
            <a:r>
              <a:rPr lang="en-US" sz="1600" b="1" dirty="0">
                <a:solidFill>
                  <a:srgbClr val="231F17"/>
                </a:solidFill>
                <a:latin typeface="Verdana" panose="020B0604030504040204" pitchFamily="34" charset="0"/>
                <a:ea typeface="宋体" panose="02010600030101010101" pitchFamily="2" charset="-122"/>
                <a:cs typeface="宋体" panose="02010600030101010101" pitchFamily="2" charset="-122"/>
              </a:rPr>
              <a:t>1</a:t>
            </a:r>
            <a:r>
              <a:rPr lang="zh-CN" altLang="en-US" sz="1600" b="1" dirty="0">
                <a:solidFill>
                  <a:srgbClr val="231F17"/>
                </a:solidFill>
                <a:latin typeface="Verdana" panose="020B0604030504040204" pitchFamily="34" charset="0"/>
                <a:ea typeface="宋体" panose="02010600030101010101" pitchFamily="2" charset="-122"/>
                <a:cs typeface="宋体" panose="02010600030101010101" pitchFamily="2" charset="-122"/>
              </a:rPr>
              <a:t>，至多是</a:t>
            </a:r>
            <a:r>
              <a:rPr lang="en-US" sz="1600" b="1" dirty="0">
                <a:solidFill>
                  <a:srgbClr val="231F17"/>
                </a:solidFill>
                <a:latin typeface="Verdana" panose="020B0604030504040204" pitchFamily="34" charset="0"/>
                <a:ea typeface="宋体" panose="02010600030101010101" pitchFamily="2" charset="-122"/>
                <a:cs typeface="宋体" panose="02010600030101010101" pitchFamily="2" charset="-122"/>
              </a:rPr>
              <a:t>10000</a:t>
            </a:r>
            <a:r>
              <a:rPr lang="zh-CN" altLang="en-US" sz="1600" b="1" dirty="0">
                <a:solidFill>
                  <a:srgbClr val="231F17"/>
                </a:solidFill>
                <a:latin typeface="Verdana" panose="020B0604030504040204" pitchFamily="34" charset="0"/>
                <a:ea typeface="宋体" panose="02010600030101010101" pitchFamily="2" charset="-122"/>
                <a:cs typeface="宋体" panose="02010600030101010101" pitchFamily="2" charset="-122"/>
              </a:rPr>
              <a:t>。</a:t>
            </a:r>
            <a:endParaRPr lang="en-US" sz="1600" dirty="0">
              <a:latin typeface="Calibri" panose="020F0502020204030204" pitchFamily="34" charset="0"/>
              <a:ea typeface="等线" panose="02010600030101010101" pitchFamily="2" charset="-122"/>
              <a:cs typeface="Times New Roman" panose="02020603050405020304" pitchFamily="18" charset="0"/>
            </a:endParaRPr>
          </a:p>
          <a:p>
            <a:pPr>
              <a:lnSpc>
                <a:spcPct val="107000"/>
              </a:lnSpc>
            </a:pPr>
            <a:r>
              <a:rPr lang="zh-CN" altLang="en-US" sz="2000" b="1" dirty="0">
                <a:solidFill>
                  <a:srgbClr val="231F17"/>
                </a:solidFill>
                <a:latin typeface="Verdana" panose="020B0604030504040204" pitchFamily="34" charset="0"/>
                <a:ea typeface="宋体" panose="02010600030101010101" pitchFamily="2" charset="-122"/>
                <a:cs typeface="宋体" panose="02010600030101010101" pitchFamily="2" charset="-122"/>
              </a:rPr>
              <a:t>输出</a:t>
            </a:r>
            <a:endParaRPr lang="en-US" sz="1600" dirty="0">
              <a:latin typeface="Calibri" panose="020F0502020204030204" pitchFamily="34" charset="0"/>
              <a:ea typeface="等线" panose="02010600030101010101" pitchFamily="2" charset="-122"/>
              <a:cs typeface="Times New Roman" panose="02020603050405020304" pitchFamily="18" charset="0"/>
            </a:endParaRPr>
          </a:p>
          <a:p>
            <a:pPr marL="457200" marR="0">
              <a:lnSpc>
                <a:spcPct val="107000"/>
              </a:lnSpc>
              <a:spcBef>
                <a:spcPts val="0"/>
              </a:spcBef>
              <a:spcAft>
                <a:spcPts val="0"/>
              </a:spcAft>
            </a:pPr>
            <a:r>
              <a:rPr lang="en-US" sz="1600" dirty="0">
                <a:solidFill>
                  <a:srgbClr val="231F17"/>
                </a:solidFill>
                <a:latin typeface="Verdana" panose="020B0604030504040204" pitchFamily="34" charset="0"/>
                <a:ea typeface="宋体" panose="02010600030101010101" pitchFamily="2" charset="-122"/>
                <a:cs typeface="宋体" panose="02010600030101010101" pitchFamily="2" charset="-122"/>
              </a:rPr>
              <a:t>n</a:t>
            </a:r>
            <a:r>
              <a:rPr lang="zh-CN" altLang="en-US" sz="1600" dirty="0">
                <a:solidFill>
                  <a:srgbClr val="231F17"/>
                </a:solidFill>
                <a:latin typeface="Verdana" panose="020B0604030504040204" pitchFamily="34" charset="0"/>
                <a:ea typeface="宋体" panose="02010600030101010101" pitchFamily="2" charset="-122"/>
                <a:cs typeface="宋体" panose="02010600030101010101" pitchFamily="2" charset="-122"/>
              </a:rPr>
              <a:t>行，每行输出对应一个输入。</a:t>
            </a:r>
            <a:endParaRPr lang="en-US" sz="1600" dirty="0">
              <a:latin typeface="Calibri" panose="020F0502020204030204" pitchFamily="34" charset="0"/>
              <a:ea typeface="等线" panose="02010600030101010101" pitchFamily="2" charset="-122"/>
              <a:cs typeface="Times New Roman" panose="02020603050405020304" pitchFamily="18" charset="0"/>
            </a:endParaRPr>
          </a:p>
          <a:p>
            <a:pPr>
              <a:lnSpc>
                <a:spcPct val="107000"/>
              </a:lnSpc>
            </a:pPr>
            <a:r>
              <a:rPr lang="zh-CN" altLang="en-US" sz="2000" b="1" dirty="0">
                <a:solidFill>
                  <a:srgbClr val="231F17"/>
                </a:solidFill>
                <a:latin typeface="Verdana" panose="020B0604030504040204" pitchFamily="34" charset="0"/>
                <a:ea typeface="宋体" panose="02010600030101010101" pitchFamily="2" charset="-122"/>
                <a:cs typeface="宋体" panose="02010600030101010101" pitchFamily="2" charset="-122"/>
              </a:rPr>
              <a:t>样例输入</a:t>
            </a:r>
            <a:endParaRPr lang="en-US" sz="1600" dirty="0">
              <a:latin typeface="Calibri" panose="020F0502020204030204" pitchFamily="34" charset="0"/>
              <a:ea typeface="等线" panose="02010600030101010101" pitchFamily="2" charset="-122"/>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231F17"/>
                </a:solidFill>
                <a:latin typeface="Courier New" panose="02070309020205020404" pitchFamily="49" charset="0"/>
                <a:ea typeface="宋体" panose="02010600030101010101" pitchFamily="2" charset="-122"/>
                <a:cs typeface="Times New Roman" panose="02020603050405020304" pitchFamily="18" charset="0"/>
              </a:rPr>
              <a:t>2</a:t>
            </a:r>
            <a:endParaRPr lang="en-US" sz="1600" dirty="0">
              <a:latin typeface="Calibri" panose="020F0502020204030204" pitchFamily="34" charset="0"/>
              <a:ea typeface="等线" panose="02010600030101010101" pitchFamily="2" charset="-122"/>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231F17"/>
                </a:solidFill>
                <a:latin typeface="Courier New" panose="02070309020205020404" pitchFamily="49" charset="0"/>
                <a:ea typeface="宋体" panose="02010600030101010101" pitchFamily="2" charset="-122"/>
                <a:cs typeface="Times New Roman" panose="02020603050405020304" pitchFamily="18" charset="0"/>
              </a:rPr>
              <a:t>100000</a:t>
            </a:r>
            <a:endParaRPr lang="en-US" sz="1600" dirty="0">
              <a:latin typeface="Calibri" panose="020F0502020204030204" pitchFamily="34" charset="0"/>
              <a:ea typeface="等线" panose="02010600030101010101" pitchFamily="2" charset="-122"/>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231F17"/>
                </a:solidFill>
                <a:latin typeface="Courier New" panose="02070309020205020404" pitchFamily="49" charset="0"/>
                <a:ea typeface="宋体" panose="02010600030101010101" pitchFamily="2" charset="-122"/>
                <a:cs typeface="Times New Roman" panose="02020603050405020304" pitchFamily="18" charset="0"/>
              </a:rPr>
              <a:t>1111111111111111111111111111111111111111</a:t>
            </a:r>
            <a:endParaRPr lang="en-US" sz="1600" dirty="0">
              <a:latin typeface="Calibri" panose="020F0502020204030204" pitchFamily="34" charset="0"/>
              <a:ea typeface="等线" panose="02010600030101010101" pitchFamily="2" charset="-122"/>
              <a:cs typeface="Times New Roman" panose="02020603050405020304" pitchFamily="18" charset="0"/>
            </a:endParaRPr>
          </a:p>
          <a:p>
            <a:pPr>
              <a:lnSpc>
                <a:spcPct val="107000"/>
              </a:lnSpc>
            </a:pPr>
            <a:r>
              <a:rPr lang="zh-CN" altLang="en-US" sz="2000" b="1" dirty="0">
                <a:solidFill>
                  <a:srgbClr val="231F17"/>
                </a:solidFill>
                <a:latin typeface="Verdana" panose="020B0604030504040204" pitchFamily="34" charset="0"/>
                <a:ea typeface="宋体" panose="02010600030101010101" pitchFamily="2" charset="-122"/>
                <a:cs typeface="宋体" panose="02010600030101010101" pitchFamily="2" charset="-122"/>
              </a:rPr>
              <a:t>样例输出</a:t>
            </a:r>
            <a:endParaRPr lang="en-US" sz="1600" dirty="0">
              <a:latin typeface="Calibri" panose="020F0502020204030204" pitchFamily="34" charset="0"/>
              <a:ea typeface="等线" panose="02010600030101010101" pitchFamily="2" charset="-122"/>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231F17"/>
                </a:solidFill>
                <a:latin typeface="Courier New" panose="02070309020205020404" pitchFamily="49" charset="0"/>
                <a:ea typeface="宋体" panose="02010600030101010101" pitchFamily="2" charset="-122"/>
                <a:cs typeface="Times New Roman" panose="02020603050405020304" pitchFamily="18" charset="0"/>
              </a:rPr>
              <a:t>20</a:t>
            </a:r>
            <a:endParaRPr lang="en-US" sz="1600" dirty="0">
              <a:latin typeface="Calibri" panose="020F0502020204030204" pitchFamily="34" charset="0"/>
              <a:ea typeface="等线" panose="02010600030101010101" pitchFamily="2" charset="-122"/>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231F17"/>
                </a:solidFill>
                <a:latin typeface="Courier New" panose="02070309020205020404" pitchFamily="49" charset="0"/>
                <a:ea typeface="宋体" panose="02010600030101010101" pitchFamily="2" charset="-122"/>
                <a:cs typeface="Times New Roman" panose="02020603050405020304" pitchFamily="18" charset="0"/>
              </a:rPr>
              <a:t>FFFFFFFFFF</a:t>
            </a:r>
            <a:endParaRPr lang="en-US" sz="1600" dirty="0">
              <a:effectLst/>
              <a:latin typeface="Calibri" panose="020F0502020204030204" pitchFamily="34"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870356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898348"/>
            <a:ext cx="9144000" cy="994172"/>
          </a:xfrm>
        </p:spPr>
        <p:txBody>
          <a:bodyPr>
            <a:normAutofit/>
          </a:bodyPr>
          <a:lstStyle/>
          <a:p>
            <a:pPr algn="ctr"/>
            <a:r>
              <a:rPr lang="en-US" altLang="zh-CN" sz="4000" b="1" dirty="0" smtClean="0"/>
              <a:t>Review</a:t>
            </a:r>
            <a:endParaRPr lang="zh-CN" altLang="en-US" sz="4000" b="1" dirty="0"/>
          </a:p>
        </p:txBody>
      </p:sp>
    </p:spTree>
    <p:extLst>
      <p:ext uri="{BB962C8B-B14F-4D97-AF65-F5344CB8AC3E}">
        <p14:creationId xmlns:p14="http://schemas.microsoft.com/office/powerpoint/2010/main" val="40127114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Homework2</a:t>
            </a:r>
            <a:endParaRPr lang="en-US" dirty="0"/>
          </a:p>
        </p:txBody>
      </p:sp>
      <p:sp>
        <p:nvSpPr>
          <p:cNvPr id="5" name="矩形 4"/>
          <p:cNvSpPr/>
          <p:nvPr/>
        </p:nvSpPr>
        <p:spPr>
          <a:xfrm>
            <a:off x="786809" y="1436367"/>
            <a:ext cx="6921795" cy="4247317"/>
          </a:xfrm>
          <a:prstGeom prst="rect">
            <a:avLst/>
          </a:prstGeom>
        </p:spPr>
        <p:txBody>
          <a:bodyPr wrap="square">
            <a:spAutoFit/>
          </a:bodyPr>
          <a:lstStyle/>
          <a:p>
            <a:r>
              <a:rPr lang="zh-CN" altLang="en-US" b="1" dirty="0"/>
              <a:t>提交文件：</a:t>
            </a:r>
            <a:endParaRPr lang="en-US" dirty="0"/>
          </a:p>
          <a:p>
            <a:r>
              <a:rPr lang="en-US" dirty="0"/>
              <a:t>Java</a:t>
            </a:r>
            <a:r>
              <a:rPr lang="zh-CN" altLang="en-US" dirty="0"/>
              <a:t>实现，把代码放在包含一个</a:t>
            </a:r>
            <a:r>
              <a:rPr lang="en-US" dirty="0"/>
              <a:t>public</a:t>
            </a:r>
            <a:r>
              <a:rPr lang="zh-CN" altLang="en-US" dirty="0"/>
              <a:t>类的</a:t>
            </a:r>
            <a:r>
              <a:rPr lang="en-US" dirty="0"/>
              <a:t>java</a:t>
            </a:r>
            <a:r>
              <a:rPr lang="zh-CN" altLang="en-US" dirty="0"/>
              <a:t>文件中，</a:t>
            </a:r>
            <a:endParaRPr lang="en-US" dirty="0"/>
          </a:p>
          <a:p>
            <a:r>
              <a:rPr lang="zh-CN" altLang="en-US" dirty="0"/>
              <a:t>文件名统一为</a:t>
            </a:r>
            <a:r>
              <a:rPr lang="en-US" dirty="0"/>
              <a:t>BinaryToHexadecimal.java</a:t>
            </a:r>
          </a:p>
          <a:p>
            <a:r>
              <a:rPr lang="zh-CN" altLang="en-US" dirty="0"/>
              <a:t>代码格式如下：</a:t>
            </a:r>
            <a:endParaRPr lang="en-US" dirty="0"/>
          </a:p>
          <a:p>
            <a:r>
              <a:rPr lang="en-US" dirty="0"/>
              <a:t>public class </a:t>
            </a:r>
            <a:r>
              <a:rPr lang="en-US" dirty="0" err="1"/>
              <a:t>BinaryToHexadecimal</a:t>
            </a:r>
            <a:r>
              <a:rPr lang="en-US" dirty="0"/>
              <a:t>{</a:t>
            </a:r>
          </a:p>
          <a:p>
            <a:r>
              <a:rPr lang="en-US" dirty="0"/>
              <a:t>	public static void main(String []</a:t>
            </a:r>
            <a:r>
              <a:rPr lang="en-US" dirty="0" err="1"/>
              <a:t>args</a:t>
            </a:r>
            <a:r>
              <a:rPr lang="en-US" dirty="0"/>
              <a:t>){</a:t>
            </a:r>
          </a:p>
          <a:p>
            <a:r>
              <a:rPr lang="en-US" dirty="0"/>
              <a:t>		// </a:t>
            </a:r>
            <a:r>
              <a:rPr lang="zh-CN" altLang="en-US" dirty="0"/>
              <a:t>此处是你的代码</a:t>
            </a:r>
            <a:endParaRPr lang="en-US" dirty="0"/>
          </a:p>
          <a:p>
            <a:r>
              <a:rPr lang="en-US" dirty="0"/>
              <a:t>	}</a:t>
            </a:r>
          </a:p>
          <a:p>
            <a:r>
              <a:rPr lang="en-US" dirty="0"/>
              <a:t>}</a:t>
            </a:r>
          </a:p>
          <a:p>
            <a:r>
              <a:rPr lang="zh-CN" altLang="en-US" b="1" dirty="0"/>
              <a:t>提交方式：</a:t>
            </a:r>
            <a:r>
              <a:rPr lang="zh-CN" altLang="en-US" dirty="0"/>
              <a:t>发送包含</a:t>
            </a:r>
            <a:r>
              <a:rPr lang="en-US" dirty="0"/>
              <a:t>java</a:t>
            </a:r>
            <a:r>
              <a:rPr lang="zh-CN" altLang="en-US" dirty="0"/>
              <a:t>文件的</a:t>
            </a:r>
            <a:r>
              <a:rPr lang="en-US" dirty="0"/>
              <a:t>zip</a:t>
            </a:r>
            <a:r>
              <a:rPr lang="zh-CN" altLang="en-US" dirty="0"/>
              <a:t>压缩包到邮箱</a:t>
            </a:r>
            <a:r>
              <a:rPr lang="en-US" dirty="0"/>
              <a:t>:</a:t>
            </a:r>
            <a:r>
              <a:rPr lang="en-US" u="sng" dirty="0">
                <a:hlinkClick r:id="rId2"/>
              </a:rPr>
              <a:t> xychen@buaa.edu.cn</a:t>
            </a:r>
            <a:r>
              <a:rPr lang="zh-CN" altLang="en-US" u="sng" dirty="0"/>
              <a:t>，</a:t>
            </a:r>
            <a:endParaRPr lang="en-US" dirty="0"/>
          </a:p>
          <a:p>
            <a:r>
              <a:rPr lang="zh-CN" altLang="en-US" dirty="0"/>
              <a:t>邮件主题：</a:t>
            </a:r>
            <a:r>
              <a:rPr lang="en-US" dirty="0"/>
              <a:t>Homework2_</a:t>
            </a:r>
            <a:r>
              <a:rPr lang="zh-CN" altLang="en-US" dirty="0"/>
              <a:t>姓名</a:t>
            </a:r>
            <a:r>
              <a:rPr lang="en-US" dirty="0"/>
              <a:t>_ID</a:t>
            </a:r>
          </a:p>
          <a:p>
            <a:r>
              <a:rPr lang="zh-CN" altLang="en-US" dirty="0"/>
              <a:t>压缩包命名：</a:t>
            </a:r>
            <a:r>
              <a:rPr lang="en-US" dirty="0"/>
              <a:t>Homework2_</a:t>
            </a:r>
            <a:r>
              <a:rPr lang="zh-CN" altLang="en-US" dirty="0"/>
              <a:t>姓名</a:t>
            </a:r>
            <a:r>
              <a:rPr lang="en-US" dirty="0"/>
              <a:t>_ID</a:t>
            </a:r>
          </a:p>
          <a:p>
            <a:r>
              <a:rPr lang="en-US" dirty="0"/>
              <a:t>Java</a:t>
            </a:r>
            <a:r>
              <a:rPr lang="zh-CN" altLang="en-US" dirty="0"/>
              <a:t>文件命名：</a:t>
            </a:r>
            <a:r>
              <a:rPr lang="en-US" dirty="0"/>
              <a:t>BinaryToHexadecimal.java</a:t>
            </a:r>
          </a:p>
          <a:p>
            <a:r>
              <a:rPr lang="zh-CN" altLang="en-US" b="1" dirty="0"/>
              <a:t>截止日期：</a:t>
            </a:r>
            <a:r>
              <a:rPr lang="en-US" b="1" dirty="0"/>
              <a:t>2019.5.11.</a:t>
            </a:r>
            <a:endParaRPr lang="en-US" dirty="0"/>
          </a:p>
        </p:txBody>
      </p:sp>
    </p:spTree>
    <p:extLst>
      <p:ext uri="{BB962C8B-B14F-4D97-AF65-F5344CB8AC3E}">
        <p14:creationId xmlns:p14="http://schemas.microsoft.com/office/powerpoint/2010/main" val="20431390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546" y="2898348"/>
            <a:ext cx="8906608" cy="994172"/>
          </a:xfrm>
        </p:spPr>
        <p:txBody>
          <a:bodyPr>
            <a:normAutofit/>
          </a:bodyPr>
          <a:lstStyle/>
          <a:p>
            <a:pPr algn="ctr"/>
            <a:r>
              <a:rPr lang="zh-CN" altLang="en-US" sz="4000" dirty="0" smtClean="0">
                <a:latin typeface="微软雅黑" panose="020B0503020204020204" pitchFamily="34" charset="-122"/>
                <a:ea typeface="微软雅黑" panose="020B0503020204020204" pitchFamily="34" charset="-122"/>
              </a:rPr>
              <a:t>面向对象</a:t>
            </a:r>
            <a:endParaRPr lang="zh-CN" altLang="en-US" sz="4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3353858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eart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375" y="2349500"/>
            <a:ext cx="2232025" cy="2232025"/>
          </a:xfrm>
          <a:prstGeom prst="rect">
            <a:avLst/>
          </a:prstGeom>
          <a:noFill/>
          <a:extLst>
            <a:ext uri="{909E8E84-426E-40DD-AFC4-6F175D3DCCD1}">
              <a14:hiddenFill xmlns:a14="http://schemas.microsoft.com/office/drawing/2010/main">
                <a:solidFill>
                  <a:srgbClr val="FFFFFF"/>
                </a:solidFill>
              </a14:hiddenFill>
            </a:ext>
          </a:extLst>
        </p:spPr>
      </p:pic>
      <p:sp>
        <p:nvSpPr>
          <p:cNvPr id="12291" name="Rectangle 3"/>
          <p:cNvSpPr>
            <a:spLocks noGrp="1" noChangeArrowheads="1"/>
          </p:cNvSpPr>
          <p:nvPr>
            <p:ph type="title"/>
          </p:nvPr>
        </p:nvSpPr>
        <p:spPr/>
        <p:txBody>
          <a:bodyPr/>
          <a:lstStyle/>
          <a:p>
            <a:r>
              <a:rPr lang="zh-CN" altLang="en-US"/>
              <a:t>万物皆对象</a:t>
            </a:r>
          </a:p>
        </p:txBody>
      </p:sp>
      <p:grpSp>
        <p:nvGrpSpPr>
          <p:cNvPr id="12292" name="Group 4"/>
          <p:cNvGrpSpPr>
            <a:grpSpLocks/>
          </p:cNvGrpSpPr>
          <p:nvPr/>
        </p:nvGrpSpPr>
        <p:grpSpPr bwMode="auto">
          <a:xfrm>
            <a:off x="395288" y="1628775"/>
            <a:ext cx="8316912" cy="3959225"/>
            <a:chOff x="521" y="1389"/>
            <a:chExt cx="5239" cy="2494"/>
          </a:xfrm>
        </p:grpSpPr>
        <p:pic>
          <p:nvPicPr>
            <p:cNvPr id="12293" name="Picture 5" descr="objectsp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 y="1389"/>
              <a:ext cx="5239" cy="2494"/>
            </a:xfrm>
            <a:prstGeom prst="rect">
              <a:avLst/>
            </a:prstGeom>
            <a:noFill/>
            <a:extLst>
              <a:ext uri="{909E8E84-426E-40DD-AFC4-6F175D3DCCD1}">
                <a14:hiddenFill xmlns:a14="http://schemas.microsoft.com/office/drawing/2010/main">
                  <a:solidFill>
                    <a:srgbClr val="FFFFFF"/>
                  </a:solidFill>
                </a14:hiddenFill>
              </a:ext>
            </a:extLst>
          </p:spPr>
        </p:pic>
        <p:grpSp>
          <p:nvGrpSpPr>
            <p:cNvPr id="12294" name="Group 6"/>
            <p:cNvGrpSpPr>
              <a:grpSpLocks/>
            </p:cNvGrpSpPr>
            <p:nvPr/>
          </p:nvGrpSpPr>
          <p:grpSpPr bwMode="auto">
            <a:xfrm>
              <a:off x="748" y="1449"/>
              <a:ext cx="4695" cy="1673"/>
              <a:chOff x="748" y="1540"/>
              <a:chExt cx="4695" cy="1673"/>
            </a:xfrm>
          </p:grpSpPr>
          <p:sp>
            <p:nvSpPr>
              <p:cNvPr id="12295" name="Rectangle 7"/>
              <p:cNvSpPr>
                <a:spLocks noChangeArrowheads="1"/>
              </p:cNvSpPr>
              <p:nvPr/>
            </p:nvSpPr>
            <p:spPr bwMode="auto">
              <a:xfrm>
                <a:off x="748" y="1623"/>
                <a:ext cx="635" cy="192"/>
              </a:xfrm>
              <a:prstGeom prst="rect">
                <a:avLst/>
              </a:prstGeom>
              <a:solidFill>
                <a:srgbClr val="FF00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b="1">
                    <a:solidFill>
                      <a:schemeClr val="bg1"/>
                    </a:solidFill>
                    <a:latin typeface="Arial" panose="020B0604020202020204" pitchFamily="34" charset="0"/>
                    <a:ea typeface="黑体" panose="02010609060101010101" pitchFamily="49" charset="-122"/>
                  </a:rPr>
                  <a:t>            </a:t>
                </a:r>
                <a:r>
                  <a:rPr lang="zh-CN" altLang="en-US" b="1">
                    <a:solidFill>
                      <a:schemeClr val="bg1"/>
                    </a:solidFill>
                    <a:latin typeface="Arial" panose="020B0604020202020204" pitchFamily="34" charset="0"/>
                    <a:ea typeface="黑体" panose="02010609060101010101" pitchFamily="49" charset="-122"/>
                  </a:rPr>
                  <a:t>名胜             </a:t>
                </a:r>
              </a:p>
            </p:txBody>
          </p:sp>
          <p:sp>
            <p:nvSpPr>
              <p:cNvPr id="12296" name="Rectangle 8"/>
              <p:cNvSpPr>
                <a:spLocks noChangeArrowheads="1"/>
              </p:cNvSpPr>
              <p:nvPr/>
            </p:nvSpPr>
            <p:spPr bwMode="auto">
              <a:xfrm>
                <a:off x="3923" y="1842"/>
                <a:ext cx="726" cy="182"/>
              </a:xfrm>
              <a:prstGeom prst="rect">
                <a:avLst/>
              </a:prstGeom>
              <a:solidFill>
                <a:srgbClr val="FF00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zh-CN" altLang="en-US" b="1">
                    <a:solidFill>
                      <a:schemeClr val="bg1"/>
                    </a:solidFill>
                    <a:latin typeface="Arial" panose="020B0604020202020204" pitchFamily="34" charset="0"/>
                    <a:ea typeface="黑体" panose="02010609060101010101" pitchFamily="49" charset="-122"/>
                  </a:rPr>
                  <a:t>人</a:t>
                </a:r>
              </a:p>
            </p:txBody>
          </p:sp>
          <p:sp>
            <p:nvSpPr>
              <p:cNvPr id="12297" name="Rectangle 9"/>
              <p:cNvSpPr>
                <a:spLocks noChangeArrowheads="1"/>
              </p:cNvSpPr>
              <p:nvPr/>
            </p:nvSpPr>
            <p:spPr bwMode="auto">
              <a:xfrm>
                <a:off x="793" y="3022"/>
                <a:ext cx="1134" cy="191"/>
              </a:xfrm>
              <a:prstGeom prst="rect">
                <a:avLst/>
              </a:prstGeom>
              <a:solidFill>
                <a:srgbClr val="FF00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b="1">
                    <a:solidFill>
                      <a:schemeClr val="bg1"/>
                    </a:solidFill>
                    <a:latin typeface="Arial" panose="020B0604020202020204" pitchFamily="34" charset="0"/>
                    <a:ea typeface="黑体" panose="02010609060101010101" pitchFamily="49" charset="-122"/>
                  </a:rPr>
                  <a:t>          </a:t>
                </a:r>
                <a:r>
                  <a:rPr lang="zh-CN" altLang="en-US" b="1">
                    <a:solidFill>
                      <a:schemeClr val="bg1"/>
                    </a:solidFill>
                    <a:latin typeface="Arial" panose="020B0604020202020204" pitchFamily="34" charset="0"/>
                    <a:ea typeface="黑体" panose="02010609060101010101" pitchFamily="49" charset="-122"/>
                  </a:rPr>
                  <a:t>物品             </a:t>
                </a:r>
              </a:p>
            </p:txBody>
          </p:sp>
          <p:sp>
            <p:nvSpPr>
              <p:cNvPr id="12298" name="Rectangle 10"/>
              <p:cNvSpPr>
                <a:spLocks noChangeArrowheads="1"/>
              </p:cNvSpPr>
              <p:nvPr/>
            </p:nvSpPr>
            <p:spPr bwMode="auto">
              <a:xfrm>
                <a:off x="3946" y="1540"/>
                <a:ext cx="1497" cy="238"/>
              </a:xfrm>
              <a:prstGeom prst="rect">
                <a:avLst/>
              </a:prstGeom>
              <a:solidFill>
                <a:srgbClr val="FF00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b="1">
                    <a:solidFill>
                      <a:schemeClr val="bg1"/>
                    </a:solidFill>
                    <a:latin typeface="黑体" panose="02010609060101010101" pitchFamily="49" charset="-122"/>
                    <a:ea typeface="黑体" panose="02010609060101010101" pitchFamily="49" charset="-122"/>
                  </a:rPr>
                  <a:t>        </a:t>
                </a:r>
                <a:r>
                  <a:rPr lang="zh-CN" altLang="en-US" b="1">
                    <a:solidFill>
                      <a:schemeClr val="bg1"/>
                    </a:solidFill>
                    <a:latin typeface="黑体" panose="02010609060101010101" pitchFamily="49" charset="-122"/>
                    <a:ea typeface="黑体" panose="02010609060101010101" pitchFamily="49" charset="-122"/>
                  </a:rPr>
                  <a:t>动物 ，植物</a:t>
                </a:r>
                <a:r>
                  <a:rPr lang="en-US" altLang="zh-CN" b="1">
                    <a:solidFill>
                      <a:schemeClr val="bg1"/>
                    </a:solidFill>
                    <a:latin typeface="Arial" panose="020B0604020202020204" pitchFamily="34" charset="0"/>
                    <a:ea typeface="黑体" panose="02010609060101010101" pitchFamily="49" charset="-122"/>
                  </a:rPr>
                  <a:t>……</a:t>
                </a:r>
                <a:r>
                  <a:rPr lang="en-US" altLang="zh-CN" b="1">
                    <a:solidFill>
                      <a:schemeClr val="bg1"/>
                    </a:solidFill>
                    <a:latin typeface="黑体" panose="02010609060101010101" pitchFamily="49" charset="-122"/>
                    <a:ea typeface="黑体" panose="02010609060101010101" pitchFamily="49" charset="-122"/>
                  </a:rPr>
                  <a:t>        </a:t>
                </a:r>
                <a:r>
                  <a:rPr lang="en-US" altLang="zh-CN" b="1">
                    <a:solidFill>
                      <a:schemeClr val="bg1"/>
                    </a:solidFill>
                    <a:latin typeface="Arial" panose="020B0604020202020204" pitchFamily="34" charset="0"/>
                  </a:rPr>
                  <a:t> </a:t>
                </a:r>
              </a:p>
            </p:txBody>
          </p:sp>
        </p:grpSp>
        <p:grpSp>
          <p:nvGrpSpPr>
            <p:cNvPr id="12299" name="Group 11"/>
            <p:cNvGrpSpPr>
              <a:grpSpLocks/>
            </p:cNvGrpSpPr>
            <p:nvPr/>
          </p:nvGrpSpPr>
          <p:grpSpPr bwMode="auto">
            <a:xfrm>
              <a:off x="657" y="1550"/>
              <a:ext cx="4854" cy="1245"/>
              <a:chOff x="657" y="1550"/>
              <a:chExt cx="4854" cy="1245"/>
            </a:xfrm>
          </p:grpSpPr>
          <p:pic>
            <p:nvPicPr>
              <p:cNvPr id="12300" name="Picture 12" descr="big be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48" y="1550"/>
                <a:ext cx="780" cy="1200"/>
              </a:xfrm>
              <a:prstGeom prst="rect">
                <a:avLst/>
              </a:prstGeom>
              <a:noFill/>
              <a:extLst>
                <a:ext uri="{909E8E84-426E-40DD-AFC4-6F175D3DCCD1}">
                  <a14:hiddenFill xmlns:a14="http://schemas.microsoft.com/office/drawing/2010/main">
                    <a:solidFill>
                      <a:srgbClr val="FFFFFF"/>
                    </a:solidFill>
                  </a14:hiddenFill>
                </a:ext>
              </a:extLst>
            </p:spPr>
          </p:pic>
          <p:pic>
            <p:nvPicPr>
              <p:cNvPr id="12301" name="Picture 13" descr="great wall"/>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7" y="1796"/>
                <a:ext cx="1384" cy="954"/>
              </a:xfrm>
              <a:prstGeom prst="rect">
                <a:avLst/>
              </a:prstGeom>
              <a:noFill/>
              <a:extLst>
                <a:ext uri="{909E8E84-426E-40DD-AFC4-6F175D3DCCD1}">
                  <a14:hiddenFill xmlns:a14="http://schemas.microsoft.com/office/drawing/2010/main">
                    <a:solidFill>
                      <a:srgbClr val="FFFFFF"/>
                    </a:solidFill>
                  </a14:hiddenFill>
                </a:ext>
              </a:extLst>
            </p:spPr>
          </p:pic>
          <p:pic>
            <p:nvPicPr>
              <p:cNvPr id="12302" name="Picture 14" descr="templ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63" y="1640"/>
                <a:ext cx="862" cy="1110"/>
              </a:xfrm>
              <a:prstGeom prst="rect">
                <a:avLst/>
              </a:prstGeom>
              <a:noFill/>
              <a:extLst>
                <a:ext uri="{909E8E84-426E-40DD-AFC4-6F175D3DCCD1}">
                  <a14:hiddenFill xmlns:a14="http://schemas.microsoft.com/office/drawing/2010/main">
                    <a:solidFill>
                      <a:srgbClr val="FFFFFF"/>
                    </a:solidFill>
                  </a14:hiddenFill>
                </a:ext>
              </a:extLst>
            </p:spPr>
          </p:pic>
          <p:pic>
            <p:nvPicPr>
              <p:cNvPr id="12303" name="Picture 15" descr="贝克汉姆"/>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23" y="1933"/>
                <a:ext cx="726" cy="862"/>
              </a:xfrm>
              <a:prstGeom prst="rect">
                <a:avLst/>
              </a:prstGeom>
              <a:noFill/>
              <a:extLst>
                <a:ext uri="{909E8E84-426E-40DD-AFC4-6F175D3DCCD1}">
                  <a14:hiddenFill xmlns:a14="http://schemas.microsoft.com/office/drawing/2010/main">
                    <a:solidFill>
                      <a:srgbClr val="FFFFFF"/>
                    </a:solidFill>
                  </a14:hiddenFill>
                </a:ext>
              </a:extLst>
            </p:spPr>
          </p:pic>
          <p:pic>
            <p:nvPicPr>
              <p:cNvPr id="12304" name="Picture 16" descr="xiaotian"/>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9" y="1751"/>
                <a:ext cx="862" cy="1044"/>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349301039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04800" y="0"/>
            <a:ext cx="7391400" cy="765175"/>
          </a:xfrm>
        </p:spPr>
        <p:txBody>
          <a:bodyPr/>
          <a:lstStyle/>
          <a:p>
            <a:r>
              <a:rPr lang="zh-CN" altLang="en-US" sz="4000"/>
              <a:t>对象的属性和方法</a:t>
            </a:r>
          </a:p>
        </p:txBody>
      </p:sp>
      <p:sp>
        <p:nvSpPr>
          <p:cNvPr id="15363" name="Rectangle 3"/>
          <p:cNvSpPr>
            <a:spLocks noGrp="1" noChangeArrowheads="1"/>
          </p:cNvSpPr>
          <p:nvPr>
            <p:ph type="body" sz="half" idx="1"/>
          </p:nvPr>
        </p:nvSpPr>
        <p:spPr>
          <a:xfrm>
            <a:off x="323850" y="836613"/>
            <a:ext cx="7559675" cy="4525962"/>
          </a:xfrm>
        </p:spPr>
        <p:txBody>
          <a:bodyPr/>
          <a:lstStyle/>
          <a:p>
            <a:r>
              <a:rPr lang="en-US" altLang="zh-CN"/>
              <a:t>F360 Spider</a:t>
            </a:r>
            <a:r>
              <a:rPr lang="zh-CN" altLang="en-US"/>
              <a:t>的属性和方法</a:t>
            </a:r>
          </a:p>
          <a:p>
            <a:endParaRPr lang="zh-CN" altLang="en-US"/>
          </a:p>
          <a:p>
            <a:endParaRPr lang="zh-CN" altLang="en-US"/>
          </a:p>
          <a:p>
            <a:endParaRPr lang="zh-CN" altLang="en-US"/>
          </a:p>
          <a:p>
            <a:endParaRPr lang="zh-CN" altLang="en-US"/>
          </a:p>
          <a:p>
            <a:r>
              <a:rPr lang="zh-CN" altLang="en-US"/>
              <a:t>列出小狗对象的属性和方法</a:t>
            </a:r>
          </a:p>
        </p:txBody>
      </p:sp>
      <p:sp>
        <p:nvSpPr>
          <p:cNvPr id="15364" name="AutoShape 4"/>
          <p:cNvSpPr>
            <a:spLocks noChangeArrowheads="1"/>
          </p:cNvSpPr>
          <p:nvPr/>
        </p:nvSpPr>
        <p:spPr bwMode="auto">
          <a:xfrm>
            <a:off x="5416551" y="765175"/>
            <a:ext cx="2665412" cy="2519362"/>
          </a:xfrm>
          <a:prstGeom prst="roundRect">
            <a:avLst>
              <a:gd name="adj" fmla="val 6616"/>
            </a:avLst>
          </a:prstGeom>
          <a:gradFill rotWithShape="1">
            <a:gsLst>
              <a:gs pos="0">
                <a:srgbClr val="CC99FF"/>
              </a:gs>
              <a:gs pos="100000">
                <a:srgbClr val="CC99FF">
                  <a:gamma/>
                  <a:tint val="0"/>
                  <a:invGamma/>
                </a:srgbClr>
              </a:gs>
            </a:gsLst>
            <a:lin ang="5400000" scaled="1"/>
          </a:gradFill>
          <a:ln w="9525" algn="ctr">
            <a:solidFill>
              <a:srgbClr val="800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zh-CN" altLang="en-US" b="1" dirty="0">
                <a:solidFill>
                  <a:srgbClr val="0000FF"/>
                </a:solidFill>
                <a:latin typeface="Arial" panose="020B0604020202020204" pitchFamily="34" charset="0"/>
                <a:ea typeface="黑体" panose="02010609060101010101" pitchFamily="49" charset="-122"/>
              </a:rPr>
              <a:t>属性：</a:t>
            </a:r>
          </a:p>
          <a:p>
            <a:r>
              <a:rPr lang="zh-CN" altLang="en-US" b="1" dirty="0">
                <a:latin typeface="Arial" panose="020B0604020202020204" pitchFamily="34" charset="0"/>
                <a:ea typeface="黑体" panose="02010609060101010101" pitchFamily="49" charset="-122"/>
              </a:rPr>
              <a:t>  品牌：法拉利</a:t>
            </a:r>
          </a:p>
          <a:p>
            <a:r>
              <a:rPr lang="zh-CN" altLang="en-US" b="1" dirty="0">
                <a:latin typeface="Arial" panose="020B0604020202020204" pitchFamily="34" charset="0"/>
                <a:ea typeface="黑体" panose="02010609060101010101" pitchFamily="49" charset="-122"/>
              </a:rPr>
              <a:t>  型号：</a:t>
            </a:r>
            <a:r>
              <a:rPr lang="en-US" altLang="zh-CN" b="1" dirty="0">
                <a:latin typeface="Arial" panose="020B0604020202020204" pitchFamily="34" charset="0"/>
                <a:ea typeface="黑体" panose="02010609060101010101" pitchFamily="49" charset="-122"/>
              </a:rPr>
              <a:t>F360 Spider</a:t>
            </a:r>
          </a:p>
          <a:p>
            <a:r>
              <a:rPr lang="en-US" altLang="zh-CN" b="1" dirty="0">
                <a:latin typeface="Arial" panose="020B0604020202020204" pitchFamily="34" charset="0"/>
                <a:ea typeface="黑体" panose="02010609060101010101" pitchFamily="49" charset="-122"/>
              </a:rPr>
              <a:t>  </a:t>
            </a:r>
            <a:r>
              <a:rPr lang="zh-CN" altLang="en-US" b="1" dirty="0">
                <a:latin typeface="Arial" panose="020B0604020202020204" pitchFamily="34" charset="0"/>
                <a:ea typeface="黑体" panose="02010609060101010101" pitchFamily="49" charset="-122"/>
              </a:rPr>
              <a:t>颜色：黄色</a:t>
            </a:r>
          </a:p>
          <a:p>
            <a:r>
              <a:rPr lang="zh-CN" altLang="en-US" b="1" dirty="0">
                <a:latin typeface="Arial" panose="020B0604020202020204" pitchFamily="34" charset="0"/>
                <a:ea typeface="黑体" panose="02010609060101010101" pitchFamily="49" charset="-122"/>
              </a:rPr>
              <a:t>  价格：</a:t>
            </a:r>
            <a:r>
              <a:rPr lang="en-US" altLang="zh-CN" b="1" dirty="0">
                <a:latin typeface="Arial" panose="020B0604020202020204" pitchFamily="34" charset="0"/>
                <a:ea typeface="黑体" panose="02010609060101010101" pitchFamily="49" charset="-122"/>
              </a:rPr>
              <a:t>380</a:t>
            </a:r>
            <a:r>
              <a:rPr lang="zh-CN" altLang="en-US" b="1" dirty="0">
                <a:latin typeface="Arial" panose="020B0604020202020204" pitchFamily="34" charset="0"/>
                <a:ea typeface="黑体" panose="02010609060101010101" pitchFamily="49" charset="-122"/>
              </a:rPr>
              <a:t>万元</a:t>
            </a:r>
          </a:p>
          <a:p>
            <a:r>
              <a:rPr lang="zh-CN" altLang="en-US" b="1" dirty="0">
                <a:solidFill>
                  <a:srgbClr val="0000FF"/>
                </a:solidFill>
                <a:latin typeface="Arial" panose="020B0604020202020204" pitchFamily="34" charset="0"/>
                <a:ea typeface="黑体" panose="02010609060101010101" pitchFamily="49" charset="-122"/>
              </a:rPr>
              <a:t>方法：</a:t>
            </a:r>
          </a:p>
          <a:p>
            <a:r>
              <a:rPr lang="zh-CN" altLang="en-US" b="1" dirty="0">
                <a:latin typeface="Arial" panose="020B0604020202020204" pitchFamily="34" charset="0"/>
                <a:ea typeface="黑体" panose="02010609060101010101" pitchFamily="49" charset="-122"/>
              </a:rPr>
              <a:t>  发动</a:t>
            </a:r>
          </a:p>
          <a:p>
            <a:r>
              <a:rPr lang="zh-CN" altLang="en-US" b="1" dirty="0">
                <a:latin typeface="Arial" panose="020B0604020202020204" pitchFamily="34" charset="0"/>
                <a:ea typeface="黑体" panose="02010609060101010101" pitchFamily="49" charset="-122"/>
              </a:rPr>
              <a:t>  停止</a:t>
            </a:r>
          </a:p>
          <a:p>
            <a:r>
              <a:rPr lang="zh-CN" altLang="en-US" b="1" dirty="0">
                <a:latin typeface="Arial" panose="020B0604020202020204" pitchFamily="34" charset="0"/>
                <a:ea typeface="黑体" panose="02010609060101010101" pitchFamily="49" charset="-122"/>
              </a:rPr>
              <a:t>  加速</a:t>
            </a:r>
          </a:p>
        </p:txBody>
      </p:sp>
      <p:sp>
        <p:nvSpPr>
          <p:cNvPr id="15365" name="AutoShape 5"/>
          <p:cNvSpPr>
            <a:spLocks noChangeArrowheads="1"/>
          </p:cNvSpPr>
          <p:nvPr/>
        </p:nvSpPr>
        <p:spPr bwMode="auto">
          <a:xfrm>
            <a:off x="5416551" y="3962285"/>
            <a:ext cx="2735263" cy="1800225"/>
          </a:xfrm>
          <a:prstGeom prst="roundRect">
            <a:avLst>
              <a:gd name="adj" fmla="val 6171"/>
            </a:avLst>
          </a:prstGeom>
          <a:gradFill rotWithShape="1">
            <a:gsLst>
              <a:gs pos="0">
                <a:srgbClr val="CC99FF"/>
              </a:gs>
              <a:gs pos="100000">
                <a:srgbClr val="CC99FF">
                  <a:gamma/>
                  <a:tint val="0"/>
                  <a:invGamma/>
                </a:srgbClr>
              </a:gs>
            </a:gsLst>
            <a:lin ang="5400000" scaled="1"/>
          </a:gradFill>
          <a:ln w="9525" algn="ctr">
            <a:solidFill>
              <a:srgbClr val="800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zh-CN" altLang="en-US" b="1" dirty="0">
                <a:solidFill>
                  <a:srgbClr val="0000FF"/>
                </a:solidFill>
                <a:latin typeface="Arial" panose="020B0604020202020204" pitchFamily="34" charset="0"/>
                <a:ea typeface="黑体" panose="02010609060101010101" pitchFamily="49" charset="-122"/>
              </a:rPr>
              <a:t>属性：</a:t>
            </a:r>
            <a:r>
              <a:rPr lang="zh-CN" altLang="en-US" b="1" dirty="0">
                <a:latin typeface="Arial" panose="020B0604020202020204" pitchFamily="34" charset="0"/>
                <a:ea typeface="黑体" panose="02010609060101010101" pitchFamily="49" charset="-122"/>
              </a:rPr>
              <a:t>  </a:t>
            </a:r>
          </a:p>
          <a:p>
            <a:r>
              <a:rPr lang="zh-CN" altLang="en-US" b="1" dirty="0">
                <a:latin typeface="Arial" panose="020B0604020202020204" pitchFamily="34" charset="0"/>
                <a:ea typeface="黑体" panose="02010609060101010101" pitchFamily="49" charset="-122"/>
              </a:rPr>
              <a:t>  颜色：黑色</a:t>
            </a:r>
          </a:p>
          <a:p>
            <a:r>
              <a:rPr lang="zh-CN" altLang="en-US" b="1" dirty="0">
                <a:solidFill>
                  <a:srgbClr val="0000FF"/>
                </a:solidFill>
                <a:latin typeface="Arial" panose="020B0604020202020204" pitchFamily="34" charset="0"/>
                <a:ea typeface="黑体" panose="02010609060101010101" pitchFamily="49" charset="-122"/>
              </a:rPr>
              <a:t>方法：</a:t>
            </a:r>
            <a:r>
              <a:rPr lang="zh-CN" altLang="en-US" b="1" dirty="0">
                <a:latin typeface="Arial" panose="020B0604020202020204" pitchFamily="34" charset="0"/>
                <a:ea typeface="黑体" panose="02010609060101010101" pitchFamily="49" charset="-122"/>
              </a:rPr>
              <a:t> </a:t>
            </a:r>
          </a:p>
          <a:p>
            <a:r>
              <a:rPr lang="zh-CN" altLang="en-US" b="1" dirty="0">
                <a:latin typeface="Arial" panose="020B0604020202020204" pitchFamily="34" charset="0"/>
                <a:ea typeface="黑体" panose="02010609060101010101" pitchFamily="49" charset="-122"/>
              </a:rPr>
              <a:t>  叫</a:t>
            </a:r>
          </a:p>
          <a:p>
            <a:r>
              <a:rPr lang="zh-CN" altLang="en-US" b="1" dirty="0">
                <a:latin typeface="Arial" panose="020B0604020202020204" pitchFamily="34" charset="0"/>
                <a:ea typeface="黑体" panose="02010609060101010101" pitchFamily="49" charset="-122"/>
              </a:rPr>
              <a:t>  跑</a:t>
            </a:r>
          </a:p>
          <a:p>
            <a:r>
              <a:rPr lang="zh-CN" altLang="en-US" b="1" dirty="0">
                <a:latin typeface="Arial" panose="020B0604020202020204" pitchFamily="34" charset="0"/>
                <a:ea typeface="黑体" panose="02010609060101010101" pitchFamily="49" charset="-122"/>
              </a:rPr>
              <a:t>  吃</a:t>
            </a:r>
          </a:p>
        </p:txBody>
      </p:sp>
      <p:pic>
        <p:nvPicPr>
          <p:cNvPr id="15366" name="Picture 6" descr="法拉利"/>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36713" y="1511300"/>
            <a:ext cx="2046287" cy="1534993"/>
          </a:xfrm>
          <a:prstGeom prst="rect">
            <a:avLst/>
          </a:prstGeom>
          <a:noFill/>
          <a:extLst>
            <a:ext uri="{909E8E84-426E-40DD-AFC4-6F175D3DCCD1}">
              <a14:hiddenFill xmlns:a14="http://schemas.microsoft.com/office/drawing/2010/main">
                <a:solidFill>
                  <a:srgbClr val="FFFFFF"/>
                </a:solidFill>
              </a14:hiddenFill>
            </a:ext>
          </a:extLst>
        </p:spPr>
      </p:pic>
      <p:pic>
        <p:nvPicPr>
          <p:cNvPr id="15367"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6713" y="4191000"/>
            <a:ext cx="2046287" cy="1571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626551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idx="4294967295"/>
          </p:nvPr>
        </p:nvSpPr>
        <p:spPr>
          <a:xfrm>
            <a:off x="755650" y="708026"/>
            <a:ext cx="7169150" cy="1325563"/>
          </a:xfrm>
        </p:spPr>
        <p:txBody>
          <a:bodyPr/>
          <a:lstStyle/>
          <a:p>
            <a:pPr eaLnBrk="1" hangingPunct="1"/>
            <a:r>
              <a:rPr lang="zh-CN" altLang="en-US" dirty="0" smtClean="0"/>
              <a:t>面向对象的发展与概念</a:t>
            </a:r>
          </a:p>
        </p:txBody>
      </p:sp>
      <p:sp>
        <p:nvSpPr>
          <p:cNvPr id="56323" name="内容占位符 2"/>
          <p:cNvSpPr>
            <a:spLocks noGrp="1"/>
          </p:cNvSpPr>
          <p:nvPr>
            <p:ph idx="4294967295"/>
          </p:nvPr>
        </p:nvSpPr>
        <p:spPr>
          <a:xfrm>
            <a:off x="1250950" y="2168525"/>
            <a:ext cx="5403850" cy="3228975"/>
          </a:xfrm>
        </p:spPr>
        <p:txBody>
          <a:bodyPr/>
          <a:lstStyle/>
          <a:p>
            <a:pPr eaLnBrk="1" hangingPunct="1"/>
            <a:r>
              <a:rPr lang="zh-CN" altLang="zh-CN" dirty="0" smtClean="0"/>
              <a:t>为什么需要面向对象？</a:t>
            </a:r>
            <a:endParaRPr lang="zh-CN" altLang="en-US" dirty="0" smtClean="0"/>
          </a:p>
          <a:p>
            <a:pPr eaLnBrk="1" hangingPunct="1"/>
            <a:endParaRPr lang="zh-CN" altLang="zh-CN" dirty="0" smtClean="0"/>
          </a:p>
          <a:p>
            <a:pPr eaLnBrk="1" hangingPunct="1"/>
            <a:r>
              <a:rPr lang="zh-CN" altLang="en-US" dirty="0" smtClean="0"/>
              <a:t> </a:t>
            </a:r>
            <a:r>
              <a:rPr lang="en-US" altLang="zh-CN" b="1" dirty="0" smtClean="0"/>
              <a:t>OO</a:t>
            </a:r>
            <a:r>
              <a:rPr lang="en-US" altLang="zh-CN" dirty="0" smtClean="0"/>
              <a:t> </a:t>
            </a:r>
            <a:r>
              <a:rPr lang="zh-CN" altLang="zh-CN" dirty="0" smtClean="0"/>
              <a:t>语言的发展</a:t>
            </a:r>
            <a:endParaRPr lang="zh-CN" altLang="en-US" dirty="0" smtClean="0"/>
          </a:p>
          <a:p>
            <a:pPr eaLnBrk="1" hangingPunct="1"/>
            <a:endParaRPr lang="zh-CN" altLang="zh-CN" dirty="0" smtClean="0"/>
          </a:p>
          <a:p>
            <a:pPr eaLnBrk="1" hangingPunct="1"/>
            <a:r>
              <a:rPr lang="zh-CN" altLang="en-US" dirty="0" smtClean="0"/>
              <a:t> </a:t>
            </a:r>
            <a:r>
              <a:rPr lang="zh-CN" altLang="zh-CN" dirty="0" smtClean="0"/>
              <a:t>面向对象的基本概念</a:t>
            </a:r>
          </a:p>
        </p:txBody>
      </p:sp>
    </p:spTree>
    <p:extLst>
      <p:ext uri="{BB962C8B-B14F-4D97-AF65-F5344CB8AC3E}">
        <p14:creationId xmlns:p14="http://schemas.microsoft.com/office/powerpoint/2010/main" val="125862001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idx="4294967295"/>
          </p:nvPr>
        </p:nvSpPr>
        <p:spPr>
          <a:xfrm>
            <a:off x="755650" y="542926"/>
            <a:ext cx="7886700" cy="1325563"/>
          </a:xfrm>
        </p:spPr>
        <p:txBody>
          <a:bodyPr/>
          <a:lstStyle/>
          <a:p>
            <a:r>
              <a:rPr lang="zh-CN" altLang="zh-CN" dirty="0"/>
              <a:t>为什么需要面向对象</a:t>
            </a:r>
            <a:endParaRPr lang="zh-CN" altLang="en-US" dirty="0" smtClean="0"/>
          </a:p>
        </p:txBody>
      </p:sp>
      <p:sp>
        <p:nvSpPr>
          <p:cNvPr id="56323" name="内容占位符 2"/>
          <p:cNvSpPr>
            <a:spLocks noGrp="1"/>
          </p:cNvSpPr>
          <p:nvPr>
            <p:ph idx="4294967295"/>
          </p:nvPr>
        </p:nvSpPr>
        <p:spPr>
          <a:xfrm>
            <a:off x="1212850" y="1868489"/>
            <a:ext cx="5403850" cy="3228975"/>
          </a:xfrm>
        </p:spPr>
        <p:txBody>
          <a:bodyPr/>
          <a:lstStyle/>
          <a:p>
            <a:pPr eaLnBrk="1" hangingPunct="1"/>
            <a:r>
              <a:rPr lang="zh-CN" altLang="en-US" dirty="0"/>
              <a:t>代码</a:t>
            </a:r>
            <a:r>
              <a:rPr lang="zh-CN" altLang="en-US" dirty="0" smtClean="0"/>
              <a:t>重用</a:t>
            </a:r>
          </a:p>
          <a:p>
            <a:pPr eaLnBrk="1" hangingPunct="1"/>
            <a:endParaRPr lang="zh-CN" altLang="zh-CN" dirty="0" smtClean="0"/>
          </a:p>
          <a:p>
            <a:pPr eaLnBrk="1" hangingPunct="1"/>
            <a:r>
              <a:rPr lang="zh-CN" altLang="en-US" dirty="0" smtClean="0"/>
              <a:t>便于结构化设计</a:t>
            </a:r>
            <a:endParaRPr lang="en-US" altLang="zh-CN" dirty="0" smtClean="0"/>
          </a:p>
          <a:p>
            <a:pPr eaLnBrk="1" hangingPunct="1"/>
            <a:endParaRPr lang="zh-CN" altLang="zh-CN" dirty="0" smtClean="0"/>
          </a:p>
          <a:p>
            <a:pPr eaLnBrk="1" hangingPunct="1"/>
            <a:r>
              <a:rPr lang="zh-CN" altLang="en-US" dirty="0" smtClean="0"/>
              <a:t> </a:t>
            </a:r>
            <a:r>
              <a:rPr lang="zh-CN" altLang="en-US" dirty="0"/>
              <a:t>接近</a:t>
            </a:r>
            <a:r>
              <a:rPr lang="zh-CN" altLang="en-US" dirty="0" smtClean="0"/>
              <a:t>人的思维</a:t>
            </a:r>
            <a:endParaRPr lang="zh-CN" altLang="zh-CN" dirty="0" smtClean="0"/>
          </a:p>
          <a:p>
            <a:pPr eaLnBrk="1" hangingPunct="1">
              <a:buFontTx/>
              <a:buNone/>
            </a:pPr>
            <a:endParaRPr lang="zh-CN" altLang="zh-CN" dirty="0" smtClean="0"/>
          </a:p>
        </p:txBody>
      </p:sp>
    </p:spTree>
    <p:extLst>
      <p:ext uri="{BB962C8B-B14F-4D97-AF65-F5344CB8AC3E}">
        <p14:creationId xmlns:p14="http://schemas.microsoft.com/office/powerpoint/2010/main" val="409170468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idx="4294967295"/>
          </p:nvPr>
        </p:nvSpPr>
        <p:spPr>
          <a:xfrm>
            <a:off x="661988" y="617537"/>
            <a:ext cx="7618412" cy="1143001"/>
          </a:xfrm>
        </p:spPr>
        <p:txBody>
          <a:bodyPr>
            <a:normAutofit/>
          </a:bodyPr>
          <a:lstStyle/>
          <a:p>
            <a:r>
              <a:rPr lang="zh-CN" altLang="zh-CN" dirty="0"/>
              <a:t>软件重用</a:t>
            </a:r>
            <a:endParaRPr lang="en-US" altLang="zh-CN" dirty="0"/>
          </a:p>
        </p:txBody>
      </p:sp>
      <p:sp>
        <p:nvSpPr>
          <p:cNvPr id="29699" name="内容占位符 2"/>
          <p:cNvSpPr>
            <a:spLocks noGrp="1"/>
          </p:cNvSpPr>
          <p:nvPr>
            <p:ph idx="4294967295"/>
          </p:nvPr>
        </p:nvSpPr>
        <p:spPr>
          <a:xfrm>
            <a:off x="977900" y="1760538"/>
            <a:ext cx="6997700" cy="3802062"/>
          </a:xfrm>
        </p:spPr>
        <p:txBody>
          <a:bodyPr>
            <a:normAutofit/>
          </a:bodyPr>
          <a:lstStyle/>
          <a:p>
            <a:r>
              <a:rPr lang="zh-CN" altLang="en-US" sz="3600" dirty="0" smtClean="0"/>
              <a:t>为了提高</a:t>
            </a:r>
            <a:r>
              <a:rPr lang="zh-CN" altLang="en-US" sz="3600" dirty="0"/>
              <a:t>软件</a:t>
            </a:r>
            <a:r>
              <a:rPr lang="zh-CN" altLang="en-US" sz="3600" dirty="0" smtClean="0"/>
              <a:t>开发效率，不再开发重复使用的代码</a:t>
            </a:r>
            <a:endParaRPr lang="zh-CN" altLang="zh-CN" sz="3600" dirty="0"/>
          </a:p>
          <a:p>
            <a:endParaRPr lang="en-US" altLang="zh-CN" sz="3600" dirty="0" smtClean="0"/>
          </a:p>
          <a:p>
            <a:r>
              <a:rPr lang="zh-CN" altLang="zh-CN" sz="3600" dirty="0" smtClean="0"/>
              <a:t>最早的重用单元是子程序，如</a:t>
            </a:r>
            <a:r>
              <a:rPr lang="zh-CN" altLang="en-US" sz="3600" b="1" dirty="0" smtClean="0"/>
              <a:t> </a:t>
            </a:r>
            <a:r>
              <a:rPr lang="en-US" altLang="zh-CN" sz="3600" b="1" dirty="0" smtClean="0"/>
              <a:t>Fortran</a:t>
            </a:r>
            <a:r>
              <a:rPr lang="en-US" altLang="zh-CN" sz="3600" dirty="0" smtClean="0"/>
              <a:t> </a:t>
            </a:r>
            <a:r>
              <a:rPr lang="zh-CN" altLang="zh-CN" sz="3600" dirty="0" smtClean="0"/>
              <a:t>的子程序库</a:t>
            </a:r>
            <a:endParaRPr lang="en-US" altLang="zh-CN" sz="3600" dirty="0" smtClean="0"/>
          </a:p>
        </p:txBody>
      </p:sp>
    </p:spTree>
    <p:extLst>
      <p:ext uri="{BB962C8B-B14F-4D97-AF65-F5344CB8AC3E}">
        <p14:creationId xmlns:p14="http://schemas.microsoft.com/office/powerpoint/2010/main" val="379583356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idx="4294967295"/>
          </p:nvPr>
        </p:nvSpPr>
        <p:spPr>
          <a:xfrm>
            <a:off x="636588" y="439737"/>
            <a:ext cx="7772400" cy="1143001"/>
          </a:xfrm>
        </p:spPr>
        <p:txBody>
          <a:bodyPr>
            <a:normAutofit/>
          </a:bodyPr>
          <a:lstStyle/>
          <a:p>
            <a:r>
              <a:rPr lang="zh-CN" altLang="en-US" dirty="0"/>
              <a:t>重用的问题</a:t>
            </a:r>
          </a:p>
        </p:txBody>
      </p:sp>
      <p:sp>
        <p:nvSpPr>
          <p:cNvPr id="29699" name="内容占位符 2"/>
          <p:cNvSpPr>
            <a:spLocks noGrp="1"/>
          </p:cNvSpPr>
          <p:nvPr>
            <p:ph idx="4294967295"/>
          </p:nvPr>
        </p:nvSpPr>
        <p:spPr>
          <a:xfrm>
            <a:off x="952500" y="1582738"/>
            <a:ext cx="7099300" cy="3446462"/>
          </a:xfrm>
        </p:spPr>
        <p:txBody>
          <a:bodyPr>
            <a:noAutofit/>
          </a:bodyPr>
          <a:lstStyle/>
          <a:p>
            <a:r>
              <a:rPr lang="zh-CN" altLang="zh-CN" sz="3600" dirty="0"/>
              <a:t>子程序是纯粹的过程抽象，基于子程序的重用有很大局限性</a:t>
            </a:r>
          </a:p>
          <a:p>
            <a:pPr eaLnBrk="1" hangingPunct="1">
              <a:spcBef>
                <a:spcPts val="1200"/>
              </a:spcBef>
            </a:pPr>
            <a:r>
              <a:rPr lang="zh-CN" altLang="zh-CN" sz="3600" dirty="0" smtClean="0"/>
              <a:t>软件开发</a:t>
            </a:r>
            <a:r>
              <a:rPr lang="zh-CN" altLang="zh-CN" sz="3600" dirty="0" smtClean="0"/>
              <a:t>中遇到的新问题常与解决过的问题类似，但又不完全相同</a:t>
            </a:r>
          </a:p>
        </p:txBody>
      </p:sp>
    </p:spTree>
    <p:extLst>
      <p:ext uri="{BB962C8B-B14F-4D97-AF65-F5344CB8AC3E}">
        <p14:creationId xmlns:p14="http://schemas.microsoft.com/office/powerpoint/2010/main" val="1505880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69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idx="4294967295"/>
          </p:nvPr>
        </p:nvSpPr>
        <p:spPr>
          <a:xfrm>
            <a:off x="636588" y="300037"/>
            <a:ext cx="7772400" cy="1143001"/>
          </a:xfrm>
        </p:spPr>
        <p:txBody>
          <a:bodyPr/>
          <a:lstStyle/>
          <a:p>
            <a:pPr eaLnBrk="1" hangingPunct="1"/>
            <a:r>
              <a:rPr lang="zh-CN" altLang="en-US" dirty="0" smtClean="0"/>
              <a:t>重用的问题</a:t>
            </a:r>
          </a:p>
        </p:txBody>
      </p:sp>
      <p:sp>
        <p:nvSpPr>
          <p:cNvPr id="29699" name="内容占位符 2"/>
          <p:cNvSpPr>
            <a:spLocks noGrp="1"/>
          </p:cNvSpPr>
          <p:nvPr>
            <p:ph idx="4294967295"/>
          </p:nvPr>
        </p:nvSpPr>
        <p:spPr>
          <a:xfrm>
            <a:off x="952500" y="1443038"/>
            <a:ext cx="7099300" cy="4767262"/>
          </a:xfrm>
        </p:spPr>
        <p:txBody>
          <a:bodyPr>
            <a:noAutofit/>
          </a:bodyPr>
          <a:lstStyle/>
          <a:p>
            <a:r>
              <a:rPr lang="zh-CN" altLang="zh-CN" dirty="0"/>
              <a:t>模块是更合适的重用单元，因为模块可以包装任何功能，更灵活</a:t>
            </a:r>
            <a:r>
              <a:rPr lang="zh-CN" altLang="en-US" dirty="0"/>
              <a:t> </a:t>
            </a:r>
            <a:endParaRPr lang="en-US" altLang="zh-CN" dirty="0"/>
          </a:p>
          <a:p>
            <a:r>
              <a:rPr lang="zh-CN" altLang="zh-CN" dirty="0" smtClean="0"/>
              <a:t>已</a:t>
            </a:r>
            <a:r>
              <a:rPr lang="zh-CN" altLang="zh-CN" dirty="0" smtClean="0"/>
              <a:t>有模块的功能与需要有差异，无法以其</a:t>
            </a:r>
            <a:r>
              <a:rPr lang="zh-CN" altLang="en-US" b="1" dirty="0" smtClean="0"/>
              <a:t>“</a:t>
            </a:r>
            <a:r>
              <a:rPr lang="zh-CN" altLang="zh-CN" dirty="0" smtClean="0"/>
              <a:t>现有</a:t>
            </a:r>
            <a:r>
              <a:rPr lang="zh-CN" altLang="en-US" b="1" dirty="0" smtClean="0"/>
              <a:t>”</a:t>
            </a:r>
            <a:r>
              <a:rPr lang="zh-CN" altLang="zh-CN" dirty="0" smtClean="0"/>
              <a:t>形式直接使用</a:t>
            </a:r>
          </a:p>
          <a:p>
            <a:r>
              <a:rPr lang="zh-CN" altLang="en-US" dirty="0" smtClean="0"/>
              <a:t>模块修改很麻烦</a:t>
            </a:r>
            <a:endParaRPr lang="en-US" altLang="zh-CN" dirty="0" smtClean="0"/>
          </a:p>
          <a:p>
            <a:r>
              <a:rPr lang="zh-CN" altLang="en-US" dirty="0" smtClean="0"/>
              <a:t> </a:t>
            </a:r>
            <a:r>
              <a:rPr lang="zh-CN" altLang="zh-CN" dirty="0" smtClean="0"/>
              <a:t>有没有可以使用的源代码？常常没有：</a:t>
            </a:r>
          </a:p>
          <a:p>
            <a:pPr lvl="1" eaLnBrk="1" hangingPunct="1"/>
            <a:r>
              <a:rPr lang="zh-CN" altLang="zh-CN" sz="2800" dirty="0" smtClean="0"/>
              <a:t>模块可能是购入的，提供商不提供源代码</a:t>
            </a:r>
          </a:p>
          <a:p>
            <a:pPr lvl="1" eaLnBrk="1" hangingPunct="1"/>
            <a:r>
              <a:rPr lang="zh-CN" altLang="zh-CN" sz="2800" dirty="0" smtClean="0"/>
              <a:t>模块可能是过去的遗产，源代码已经丢失或部分缺失</a:t>
            </a:r>
            <a:endParaRPr lang="zh-CN" altLang="en-US" sz="2800" dirty="0" smtClean="0"/>
          </a:p>
        </p:txBody>
      </p:sp>
    </p:spTree>
    <p:extLst>
      <p:ext uri="{BB962C8B-B14F-4D97-AF65-F5344CB8AC3E}">
        <p14:creationId xmlns:p14="http://schemas.microsoft.com/office/powerpoint/2010/main" val="4128282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69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969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9699">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699">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6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idx="4294967295"/>
          </p:nvPr>
        </p:nvSpPr>
        <p:spPr>
          <a:xfrm>
            <a:off x="774700" y="385762"/>
            <a:ext cx="7772400" cy="836613"/>
          </a:xfrm>
        </p:spPr>
        <p:txBody>
          <a:bodyPr/>
          <a:lstStyle/>
          <a:p>
            <a:pPr eaLnBrk="1" hangingPunct="1"/>
            <a:r>
              <a:rPr lang="zh-CN" altLang="en-US" dirty="0" smtClean="0"/>
              <a:t>模块和程序组织</a:t>
            </a:r>
          </a:p>
        </p:txBody>
      </p:sp>
      <p:sp>
        <p:nvSpPr>
          <p:cNvPr id="3" name="内容占位符 2"/>
          <p:cNvSpPr>
            <a:spLocks noGrp="1"/>
          </p:cNvSpPr>
          <p:nvPr>
            <p:ph idx="4294967295"/>
          </p:nvPr>
        </p:nvSpPr>
        <p:spPr>
          <a:xfrm>
            <a:off x="479425" y="1222375"/>
            <a:ext cx="7839075" cy="4670425"/>
          </a:xfrm>
        </p:spPr>
        <p:txBody>
          <a:bodyPr>
            <a:noAutofit/>
          </a:bodyPr>
          <a:lstStyle/>
          <a:p>
            <a:pPr eaLnBrk="1" hangingPunct="1">
              <a:defRPr/>
            </a:pPr>
            <a:r>
              <a:rPr lang="zh-CN" altLang="zh-CN" sz="3200" kern="0" dirty="0" smtClean="0"/>
              <a:t>通过</a:t>
            </a:r>
            <a:r>
              <a:rPr lang="zh-CN" altLang="zh-CN" sz="3200" kern="0" dirty="0"/>
              <a:t>模块定义的抽象数据类型是相互独立的，不同模块之间无任何关系</a:t>
            </a:r>
          </a:p>
          <a:p>
            <a:pPr lvl="1" eaLnBrk="1" hangingPunct="1">
              <a:defRPr/>
            </a:pPr>
            <a:r>
              <a:rPr lang="zh-CN" altLang="zh-CN" sz="2800" kern="0" dirty="0"/>
              <a:t>而实际情况中，常常需要定义和使用一些相互有关的类型，可能需要把它们送给同一个函数</a:t>
            </a:r>
            <a:r>
              <a:rPr lang="en-US" altLang="zh-CN" sz="2800" b="1" kern="0" dirty="0"/>
              <a:t>/</a:t>
            </a:r>
            <a:r>
              <a:rPr lang="zh-CN" altLang="zh-CN" sz="2800" kern="0" dirty="0"/>
              <a:t>过程去处理，以同样方式存储</a:t>
            </a:r>
          </a:p>
          <a:p>
            <a:pPr lvl="1" eaLnBrk="1" hangingPunct="1">
              <a:defRPr/>
            </a:pPr>
            <a:r>
              <a:rPr lang="zh-CN" altLang="zh-CN" sz="2800" kern="0" dirty="0"/>
              <a:t>变体和联合机制就是为了迎合这方面的需要，但它们没有类型安全性，且未能提供解决类似问题的统一框架，难用于应付更复杂的情况</a:t>
            </a:r>
          </a:p>
          <a:p>
            <a:pPr lvl="1" eaLnBrk="1" hangingPunct="1">
              <a:defRPr/>
            </a:pPr>
            <a:r>
              <a:rPr lang="zh-CN" altLang="zh-CN" sz="2800" kern="0" dirty="0"/>
              <a:t>支持相关类型，可能给程序的结构组织带来新的</a:t>
            </a:r>
            <a:r>
              <a:rPr lang="zh-CN" altLang="zh-CN" sz="2800" kern="0" dirty="0" smtClean="0"/>
              <a:t>可能性</a:t>
            </a:r>
            <a:endParaRPr lang="en-US" altLang="zh-CN" sz="2800" kern="0" dirty="0"/>
          </a:p>
        </p:txBody>
      </p:sp>
    </p:spTree>
    <p:extLst>
      <p:ext uri="{BB962C8B-B14F-4D97-AF65-F5344CB8AC3E}">
        <p14:creationId xmlns:p14="http://schemas.microsoft.com/office/powerpoint/2010/main" val="22207591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546" y="2898348"/>
            <a:ext cx="8906608" cy="994172"/>
          </a:xfrm>
        </p:spPr>
        <p:txBody>
          <a:bodyPr>
            <a:normAutofit/>
          </a:bodyPr>
          <a:lstStyle/>
          <a:p>
            <a:pPr algn="ctr"/>
            <a:r>
              <a:rPr lang="zh-CN" altLang="en-US" sz="4000" dirty="0">
                <a:latin typeface="微软雅黑" panose="020B0503020204020204" pitchFamily="34" charset="-122"/>
                <a:ea typeface="微软雅黑" panose="020B0503020204020204" pitchFamily="34" charset="-122"/>
              </a:rPr>
              <a:t>基本语法</a:t>
            </a:r>
          </a:p>
        </p:txBody>
      </p:sp>
    </p:spTree>
    <p:extLst>
      <p:ext uri="{BB962C8B-B14F-4D97-AF65-F5344CB8AC3E}">
        <p14:creationId xmlns:p14="http://schemas.microsoft.com/office/powerpoint/2010/main" val="399041042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idx="4294967295"/>
          </p:nvPr>
        </p:nvSpPr>
        <p:spPr>
          <a:xfrm>
            <a:off x="711200" y="368300"/>
            <a:ext cx="7772400" cy="836613"/>
          </a:xfrm>
        </p:spPr>
        <p:txBody>
          <a:bodyPr/>
          <a:lstStyle/>
          <a:p>
            <a:pPr eaLnBrk="1" hangingPunct="1"/>
            <a:r>
              <a:rPr lang="zh-CN" altLang="en-US" dirty="0" smtClean="0"/>
              <a:t>模块和程序组织</a:t>
            </a:r>
          </a:p>
        </p:txBody>
      </p:sp>
      <p:sp>
        <p:nvSpPr>
          <p:cNvPr id="3" name="内容占位符 2"/>
          <p:cNvSpPr>
            <a:spLocks noGrp="1"/>
          </p:cNvSpPr>
          <p:nvPr>
            <p:ph idx="4294967295"/>
          </p:nvPr>
        </p:nvSpPr>
        <p:spPr>
          <a:xfrm>
            <a:off x="711200" y="1344613"/>
            <a:ext cx="7458075" cy="4852987"/>
          </a:xfrm>
        </p:spPr>
        <p:txBody>
          <a:bodyPr>
            <a:noAutofit/>
          </a:bodyPr>
          <a:lstStyle/>
          <a:p>
            <a:pPr eaLnBrk="1" hangingPunct="1">
              <a:defRPr/>
            </a:pPr>
            <a:r>
              <a:rPr lang="zh-CN" altLang="zh-CN" kern="0" dirty="0"/>
              <a:t>常规的程序单元缺乏弹性，定义好的子程序</a:t>
            </a:r>
            <a:r>
              <a:rPr lang="en-US" altLang="zh-CN" b="1" kern="0" dirty="0"/>
              <a:t>/</a:t>
            </a:r>
            <a:r>
              <a:rPr lang="zh-CN" altLang="zh-CN" kern="0" dirty="0"/>
              <a:t>模块都是固定功能的实体，难以提供</a:t>
            </a:r>
            <a:r>
              <a:rPr lang="en-US" altLang="zh-CN" b="1" kern="0" dirty="0"/>
              <a:t>“</a:t>
            </a:r>
            <a:r>
              <a:rPr lang="zh-CN" altLang="zh-CN" kern="0" dirty="0"/>
              <a:t>定制</a:t>
            </a:r>
            <a:r>
              <a:rPr lang="en-US" altLang="zh-CN" b="1" kern="0" dirty="0"/>
              <a:t>”</a:t>
            </a:r>
            <a:r>
              <a:rPr lang="zh-CN" altLang="zh-CN" kern="0" dirty="0"/>
              <a:t>的方式部分地改变功能以满足实际需要的变化</a:t>
            </a:r>
            <a:endParaRPr lang="en-US" altLang="zh-CN" kern="0" dirty="0"/>
          </a:p>
          <a:p>
            <a:pPr eaLnBrk="1" hangingPunct="1">
              <a:defRPr/>
            </a:pPr>
            <a:r>
              <a:rPr lang="zh-CN" altLang="zh-CN" kern="0" dirty="0" smtClean="0"/>
              <a:t>如何</a:t>
            </a:r>
            <a:r>
              <a:rPr lang="zh-CN" altLang="zh-CN" kern="0" dirty="0"/>
              <a:t>在抽象数据类型的框架中提供这一类功能，也是需要解决的问题</a:t>
            </a:r>
            <a:endParaRPr lang="en-US" altLang="zh-CN" kern="0" dirty="0"/>
          </a:p>
          <a:p>
            <a:pPr eaLnBrk="1" hangingPunct="1">
              <a:defRPr/>
            </a:pPr>
            <a:r>
              <a:rPr lang="zh-CN" altLang="zh-CN" kern="0" dirty="0" smtClean="0"/>
              <a:t>面向对象</a:t>
            </a:r>
            <a:r>
              <a:rPr lang="zh-CN" altLang="zh-CN" kern="0" dirty="0"/>
              <a:t>的概念在这些方面都能发挥很大的作用</a:t>
            </a:r>
            <a:endParaRPr lang="en-US" altLang="zh-CN" kern="0" dirty="0"/>
          </a:p>
          <a:p>
            <a:pPr eaLnBrk="1" hangingPunct="1">
              <a:defRPr/>
            </a:pPr>
            <a:r>
              <a:rPr lang="zh-CN" altLang="zh-CN" kern="0" dirty="0" smtClean="0"/>
              <a:t>面向对象</a:t>
            </a:r>
            <a:r>
              <a:rPr lang="zh-CN" altLang="zh-CN" kern="0" dirty="0"/>
              <a:t>（</a:t>
            </a:r>
            <a:r>
              <a:rPr lang="en-US" altLang="zh-CN" b="1" kern="0" dirty="0"/>
              <a:t>Object-Oriented</a:t>
            </a:r>
            <a:r>
              <a:rPr lang="zh-CN" altLang="zh-CN" kern="0" dirty="0"/>
              <a:t>）的方法和程序技术，为基于模块（一个类也可以看作一个模块）的重用问题提供了一条解决途径。</a:t>
            </a:r>
          </a:p>
        </p:txBody>
      </p:sp>
    </p:spTree>
    <p:extLst>
      <p:ext uri="{BB962C8B-B14F-4D97-AF65-F5344CB8AC3E}">
        <p14:creationId xmlns:p14="http://schemas.microsoft.com/office/powerpoint/2010/main" val="24201420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idx="4294967295"/>
          </p:nvPr>
        </p:nvSpPr>
        <p:spPr>
          <a:xfrm>
            <a:off x="719138" y="165100"/>
            <a:ext cx="7772400" cy="1143000"/>
          </a:xfrm>
        </p:spPr>
        <p:txBody>
          <a:bodyPr/>
          <a:lstStyle/>
          <a:p>
            <a:pPr eaLnBrk="1" hangingPunct="1"/>
            <a:r>
              <a:rPr lang="en-US" altLang="zh-CN" b="1" dirty="0" smtClean="0"/>
              <a:t>OO</a:t>
            </a:r>
            <a:r>
              <a:rPr lang="en-US" altLang="zh-CN" dirty="0" smtClean="0"/>
              <a:t> </a:t>
            </a:r>
            <a:r>
              <a:rPr lang="zh-CN" altLang="en-US" dirty="0" smtClean="0"/>
              <a:t>发展史</a:t>
            </a:r>
          </a:p>
        </p:txBody>
      </p:sp>
      <p:sp>
        <p:nvSpPr>
          <p:cNvPr id="3" name="内容占位符 2"/>
          <p:cNvSpPr>
            <a:spLocks noGrp="1"/>
          </p:cNvSpPr>
          <p:nvPr>
            <p:ph idx="4294967295"/>
          </p:nvPr>
        </p:nvSpPr>
        <p:spPr>
          <a:xfrm>
            <a:off x="906463" y="1473200"/>
            <a:ext cx="6561137" cy="4708525"/>
          </a:xfrm>
        </p:spPr>
        <p:txBody>
          <a:bodyPr>
            <a:noAutofit/>
          </a:bodyPr>
          <a:lstStyle/>
          <a:p>
            <a:pPr eaLnBrk="1" hangingPunct="1">
              <a:lnSpc>
                <a:spcPct val="120000"/>
              </a:lnSpc>
              <a:defRPr/>
            </a:pPr>
            <a:r>
              <a:rPr lang="en-US" altLang="zh-CN" b="1" kern="0" dirty="0"/>
              <a:t>OO</a:t>
            </a:r>
            <a:r>
              <a:rPr lang="en-US" altLang="zh-CN" kern="0" dirty="0"/>
              <a:t> </a:t>
            </a:r>
            <a:r>
              <a:rPr lang="zh-CN" altLang="zh-CN" kern="0" dirty="0"/>
              <a:t>技术和思想中的一个基本方面是数据和操作的封装</a:t>
            </a:r>
            <a:r>
              <a:rPr lang="en-US" altLang="zh-CN" kern="0" dirty="0"/>
              <a:t> </a:t>
            </a:r>
            <a:endParaRPr lang="zh-CN" altLang="zh-CN" kern="0" dirty="0"/>
          </a:p>
          <a:p>
            <a:pPr lvl="1" eaLnBrk="1" hangingPunct="1">
              <a:lnSpc>
                <a:spcPct val="120000"/>
              </a:lnSpc>
              <a:defRPr/>
            </a:pPr>
            <a:r>
              <a:rPr lang="zh-CN" altLang="zh-CN" kern="0" dirty="0" smtClean="0"/>
              <a:t>这</a:t>
            </a:r>
            <a:r>
              <a:rPr lang="zh-CN" altLang="zh-CN" kern="0" dirty="0"/>
              <a:t>方面的基本想法：一组数据与关联之上相关的操作形成一个对象。其内部数据构成对象的状态，操作确定对象与外界交互的方式</a:t>
            </a:r>
          </a:p>
          <a:p>
            <a:pPr lvl="1" eaLnBrk="1" hangingPunct="1">
              <a:lnSpc>
                <a:spcPct val="120000"/>
              </a:lnSpc>
              <a:defRPr/>
            </a:pPr>
            <a:r>
              <a:rPr lang="en-US" altLang="zh-CN" b="1" kern="0" dirty="0" smtClean="0"/>
              <a:t>OO</a:t>
            </a:r>
            <a:r>
              <a:rPr lang="en-US" altLang="zh-CN" kern="0" dirty="0"/>
              <a:t> </a:t>
            </a:r>
            <a:r>
              <a:rPr lang="zh-CN" altLang="zh-CN" kern="0" dirty="0"/>
              <a:t>并不是从模块化程序设计发展出来的，它有自己的发展历程</a:t>
            </a:r>
          </a:p>
          <a:p>
            <a:pPr lvl="1" eaLnBrk="1" hangingPunct="1">
              <a:lnSpc>
                <a:spcPct val="120000"/>
              </a:lnSpc>
              <a:defRPr/>
            </a:pPr>
            <a:r>
              <a:rPr lang="en-US" altLang="zh-CN" b="1" kern="0" dirty="0" smtClean="0"/>
              <a:t>OO</a:t>
            </a:r>
            <a:r>
              <a:rPr lang="en-US" altLang="zh-CN" kern="0" dirty="0"/>
              <a:t> </a:t>
            </a:r>
            <a:r>
              <a:rPr lang="zh-CN" altLang="zh-CN" kern="0" dirty="0"/>
              <a:t>的思想与模块化的思想是并行发展，一直相互影响、相互</a:t>
            </a:r>
            <a:r>
              <a:rPr lang="zh-CN" altLang="zh-CN" kern="0" dirty="0" smtClean="0"/>
              <a:t>借鉴</a:t>
            </a:r>
            <a:endParaRPr lang="zh-CN" altLang="zh-CN" kern="0" dirty="0"/>
          </a:p>
        </p:txBody>
      </p:sp>
    </p:spTree>
    <p:extLst>
      <p:ext uri="{BB962C8B-B14F-4D97-AF65-F5344CB8AC3E}">
        <p14:creationId xmlns:p14="http://schemas.microsoft.com/office/powerpoint/2010/main" val="353159983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idx="4294967295"/>
          </p:nvPr>
        </p:nvSpPr>
        <p:spPr>
          <a:xfrm>
            <a:off x="706438" y="0"/>
            <a:ext cx="7772400" cy="1143000"/>
          </a:xfrm>
        </p:spPr>
        <p:txBody>
          <a:bodyPr/>
          <a:lstStyle/>
          <a:p>
            <a:pPr eaLnBrk="1" hangingPunct="1"/>
            <a:r>
              <a:rPr lang="en-US" altLang="zh-CN" b="1" smtClean="0"/>
              <a:t>OO</a:t>
            </a:r>
            <a:r>
              <a:rPr lang="en-US" altLang="zh-CN" smtClean="0"/>
              <a:t> </a:t>
            </a:r>
            <a:r>
              <a:rPr lang="zh-CN" altLang="en-US" smtClean="0"/>
              <a:t>发展史</a:t>
            </a:r>
          </a:p>
        </p:txBody>
      </p:sp>
      <p:sp>
        <p:nvSpPr>
          <p:cNvPr id="3" name="内容占位符 2"/>
          <p:cNvSpPr>
            <a:spLocks noGrp="1"/>
          </p:cNvSpPr>
          <p:nvPr>
            <p:ph idx="4294967295"/>
          </p:nvPr>
        </p:nvSpPr>
        <p:spPr>
          <a:xfrm>
            <a:off x="971551" y="1143000"/>
            <a:ext cx="7042149" cy="4078287"/>
          </a:xfrm>
        </p:spPr>
        <p:txBody>
          <a:bodyPr>
            <a:noAutofit/>
          </a:bodyPr>
          <a:lstStyle/>
          <a:p>
            <a:pPr eaLnBrk="1" hangingPunct="1">
              <a:lnSpc>
                <a:spcPct val="120000"/>
              </a:lnSpc>
              <a:defRPr/>
            </a:pPr>
            <a:r>
              <a:rPr lang="en-US" altLang="zh-CN" b="1" kern="0" dirty="0" smtClean="0"/>
              <a:t>Simula</a:t>
            </a:r>
            <a:r>
              <a:rPr lang="en-US" altLang="zh-CN" b="1" kern="0" dirty="0"/>
              <a:t> 67</a:t>
            </a:r>
            <a:r>
              <a:rPr lang="en-US" altLang="zh-CN" kern="0" dirty="0"/>
              <a:t> </a:t>
            </a:r>
            <a:r>
              <a:rPr lang="zh-CN" altLang="zh-CN" kern="0" dirty="0"/>
              <a:t>是</a:t>
            </a:r>
            <a:r>
              <a:rPr lang="en-US" altLang="zh-CN" b="1" kern="0" dirty="0"/>
              <a:t> OO</a:t>
            </a:r>
            <a:r>
              <a:rPr lang="en-US" altLang="zh-CN" kern="0" dirty="0"/>
              <a:t> </a:t>
            </a:r>
            <a:r>
              <a:rPr lang="zh-CN" altLang="zh-CN" kern="0" dirty="0"/>
              <a:t>概念的鼻祖，其设计目标是扩充</a:t>
            </a:r>
            <a:r>
              <a:rPr lang="en-US" altLang="zh-CN" b="1" kern="0" dirty="0"/>
              <a:t> </a:t>
            </a:r>
            <a:r>
              <a:rPr lang="en-US" altLang="zh-CN" b="1" kern="0" dirty="0" err="1"/>
              <a:t>Algol</a:t>
            </a:r>
            <a:r>
              <a:rPr lang="en-US" altLang="zh-CN" b="1" kern="0" dirty="0"/>
              <a:t> 60</a:t>
            </a:r>
            <a:r>
              <a:rPr lang="zh-CN" altLang="zh-CN" kern="0" dirty="0"/>
              <a:t>，以更好地支持计算机在模拟方面的应用</a:t>
            </a:r>
            <a:r>
              <a:rPr lang="zh-CN" altLang="zh-CN" kern="0" dirty="0" smtClean="0"/>
              <a:t>。</a:t>
            </a:r>
            <a:r>
              <a:rPr lang="en-US" altLang="zh-CN" b="1" kern="0" dirty="0" smtClean="0"/>
              <a:t>60</a:t>
            </a:r>
            <a:r>
              <a:rPr lang="en-US" altLang="zh-CN" kern="0" dirty="0"/>
              <a:t> </a:t>
            </a:r>
            <a:r>
              <a:rPr lang="zh-CN" altLang="zh-CN" kern="0" dirty="0"/>
              <a:t>年代在挪威计算中心设计和实现，主持其工作</a:t>
            </a:r>
            <a:r>
              <a:rPr lang="zh-CN" altLang="zh-CN" kern="0" dirty="0" smtClean="0"/>
              <a:t>的</a:t>
            </a:r>
            <a:endParaRPr lang="en-US" altLang="zh-CN" kern="0" dirty="0" smtClean="0"/>
          </a:p>
          <a:p>
            <a:pPr eaLnBrk="1" hangingPunct="1">
              <a:lnSpc>
                <a:spcPct val="120000"/>
              </a:lnSpc>
              <a:defRPr/>
            </a:pPr>
            <a:r>
              <a:rPr lang="zh-CN" altLang="en-US" b="1" kern="0" dirty="0" smtClean="0"/>
              <a:t>面向对象之父：</a:t>
            </a:r>
            <a:r>
              <a:rPr lang="en-US" altLang="zh-CN" b="1" kern="0" dirty="0"/>
              <a:t> </a:t>
            </a:r>
            <a:r>
              <a:rPr lang="en-US" altLang="zh-CN" b="1" kern="0" dirty="0" smtClean="0"/>
              <a:t>Ole Johan</a:t>
            </a:r>
            <a:r>
              <a:rPr lang="en-US" altLang="zh-CN" b="1" kern="0" dirty="0"/>
              <a:t> Dahl</a:t>
            </a:r>
            <a:r>
              <a:rPr lang="en-US" altLang="zh-CN" kern="0" dirty="0"/>
              <a:t> </a:t>
            </a:r>
            <a:r>
              <a:rPr lang="en-US" altLang="zh-CN" b="1" kern="0" dirty="0"/>
              <a:t> </a:t>
            </a:r>
            <a:endParaRPr lang="en-US" altLang="zh-CN" b="1" kern="0" dirty="0" smtClean="0"/>
          </a:p>
          <a:p>
            <a:pPr eaLnBrk="1" hangingPunct="1">
              <a:lnSpc>
                <a:spcPct val="120000"/>
              </a:lnSpc>
              <a:defRPr/>
            </a:pPr>
            <a:r>
              <a:rPr lang="zh-CN" altLang="en-US" b="1" kern="0" dirty="0"/>
              <a:t>和</a:t>
            </a:r>
            <a:r>
              <a:rPr lang="en-US" altLang="zh-CN" b="1" kern="0" dirty="0" smtClean="0"/>
              <a:t>Kristen</a:t>
            </a:r>
            <a:r>
              <a:rPr lang="en-US" altLang="zh-CN" b="1" kern="0" dirty="0"/>
              <a:t> </a:t>
            </a:r>
            <a:r>
              <a:rPr lang="en-US" altLang="zh-CN" b="1" kern="0" dirty="0" err="1"/>
              <a:t>Nygaard</a:t>
            </a:r>
            <a:r>
              <a:rPr lang="en-US" altLang="zh-CN" kern="0" dirty="0"/>
              <a:t> </a:t>
            </a:r>
            <a:r>
              <a:rPr lang="zh-CN" altLang="zh-CN" kern="0" dirty="0"/>
              <a:t>获得</a:t>
            </a:r>
            <a:r>
              <a:rPr lang="en-US" altLang="zh-CN" b="1" kern="0" dirty="0"/>
              <a:t> 2001</a:t>
            </a:r>
            <a:r>
              <a:rPr lang="en-US" altLang="zh-CN" kern="0" dirty="0"/>
              <a:t> </a:t>
            </a:r>
            <a:r>
              <a:rPr lang="zh-CN" altLang="zh-CN" kern="0" dirty="0"/>
              <a:t>年图灵</a:t>
            </a:r>
            <a:r>
              <a:rPr lang="zh-CN" altLang="zh-CN" kern="0" dirty="0" smtClean="0"/>
              <a:t>奖</a:t>
            </a:r>
            <a:endParaRPr lang="zh-CN" altLang="zh-CN" kern="0" dirty="0"/>
          </a:p>
        </p:txBody>
      </p:sp>
    </p:spTree>
    <p:extLst>
      <p:ext uri="{BB962C8B-B14F-4D97-AF65-F5344CB8AC3E}">
        <p14:creationId xmlns:p14="http://schemas.microsoft.com/office/powerpoint/2010/main" val="8280455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idx="4294967295"/>
          </p:nvPr>
        </p:nvSpPr>
        <p:spPr>
          <a:xfrm>
            <a:off x="706438" y="304800"/>
            <a:ext cx="7472362" cy="1143000"/>
          </a:xfrm>
        </p:spPr>
        <p:txBody>
          <a:bodyPr/>
          <a:lstStyle/>
          <a:p>
            <a:pPr eaLnBrk="1" hangingPunct="1"/>
            <a:r>
              <a:rPr lang="en-US" altLang="zh-CN" b="1" dirty="0" smtClean="0"/>
              <a:t>OO</a:t>
            </a:r>
            <a:r>
              <a:rPr lang="en-US" altLang="zh-CN" dirty="0" smtClean="0"/>
              <a:t> </a:t>
            </a:r>
            <a:r>
              <a:rPr lang="zh-CN" altLang="en-US" dirty="0" smtClean="0"/>
              <a:t>发展史</a:t>
            </a:r>
          </a:p>
        </p:txBody>
      </p:sp>
      <p:sp>
        <p:nvSpPr>
          <p:cNvPr id="3" name="内容占位符 2"/>
          <p:cNvSpPr>
            <a:spLocks noGrp="1"/>
          </p:cNvSpPr>
          <p:nvPr>
            <p:ph idx="4294967295"/>
          </p:nvPr>
        </p:nvSpPr>
        <p:spPr>
          <a:xfrm>
            <a:off x="819151" y="1447800"/>
            <a:ext cx="7156449" cy="4559300"/>
          </a:xfrm>
        </p:spPr>
        <p:txBody>
          <a:bodyPr>
            <a:noAutofit/>
          </a:bodyPr>
          <a:lstStyle/>
          <a:p>
            <a:pPr>
              <a:lnSpc>
                <a:spcPct val="120000"/>
              </a:lnSpc>
              <a:defRPr/>
            </a:pPr>
            <a:r>
              <a:rPr lang="en-US" altLang="zh-CN" b="1" kern="0" dirty="0" smtClean="0"/>
              <a:t>OO</a:t>
            </a:r>
            <a:r>
              <a:rPr lang="en-US" altLang="zh-CN" kern="0" dirty="0"/>
              <a:t> </a:t>
            </a:r>
            <a:r>
              <a:rPr lang="zh-CN" altLang="zh-CN" kern="0" dirty="0"/>
              <a:t>的三个基本要素：封装、继承</a:t>
            </a:r>
            <a:r>
              <a:rPr lang="zh-CN" altLang="zh-CN" kern="0" dirty="0" smtClean="0"/>
              <a:t>和</a:t>
            </a:r>
            <a:r>
              <a:rPr lang="zh-CN" altLang="en-US" kern="0" dirty="0" smtClean="0"/>
              <a:t>多态（</a:t>
            </a:r>
            <a:r>
              <a:rPr lang="zh-CN" altLang="zh-CN" kern="0" dirty="0" smtClean="0"/>
              <a:t>动态方法约束</a:t>
            </a:r>
            <a:r>
              <a:rPr lang="zh-CN" altLang="en-US" kern="0" dirty="0" smtClean="0"/>
              <a:t>）</a:t>
            </a:r>
            <a:r>
              <a:rPr lang="zh-CN" altLang="zh-CN" kern="0" dirty="0" smtClean="0"/>
              <a:t>都</a:t>
            </a:r>
            <a:r>
              <a:rPr lang="zh-CN" altLang="zh-CN" kern="0" dirty="0"/>
              <a:t>源于</a:t>
            </a:r>
            <a:r>
              <a:rPr lang="en-US" altLang="zh-CN" b="1" kern="0" dirty="0"/>
              <a:t> Simula</a:t>
            </a:r>
            <a:endParaRPr lang="zh-CN" altLang="zh-CN" kern="0" dirty="0"/>
          </a:p>
          <a:p>
            <a:pPr>
              <a:lnSpc>
                <a:spcPct val="120000"/>
              </a:lnSpc>
              <a:defRPr/>
            </a:pPr>
            <a:r>
              <a:rPr lang="zh-CN" altLang="zh-CN" kern="0" dirty="0" smtClean="0"/>
              <a:t>类</a:t>
            </a:r>
            <a:r>
              <a:rPr lang="zh-CN" altLang="zh-CN" kern="0" dirty="0"/>
              <a:t>的概念源自</a:t>
            </a:r>
            <a:r>
              <a:rPr lang="en-US" altLang="zh-CN" b="1" kern="0" dirty="0"/>
              <a:t> Simula</a:t>
            </a:r>
            <a:r>
              <a:rPr lang="zh-CN" altLang="zh-CN" kern="0" dirty="0"/>
              <a:t>，其设计中提出用类定义把一组操作与一组数据包装起来。</a:t>
            </a:r>
            <a:r>
              <a:rPr lang="en-US" altLang="zh-CN" b="1" kern="0" dirty="0"/>
              <a:t>Simula</a:t>
            </a:r>
            <a:r>
              <a:rPr lang="en-US" altLang="zh-CN" kern="0" dirty="0"/>
              <a:t> </a:t>
            </a:r>
            <a:r>
              <a:rPr lang="zh-CN" altLang="zh-CN" kern="0" dirty="0"/>
              <a:t>的这些重要想法是模块概念和</a:t>
            </a:r>
            <a:r>
              <a:rPr lang="en-US" altLang="zh-CN" b="1" kern="0" dirty="0"/>
              <a:t> OO</a:t>
            </a:r>
            <a:r>
              <a:rPr lang="en-US" altLang="zh-CN" kern="0" dirty="0"/>
              <a:t> </a:t>
            </a:r>
            <a:r>
              <a:rPr lang="zh-CN" altLang="zh-CN" kern="0" dirty="0"/>
              <a:t>的起源</a:t>
            </a:r>
          </a:p>
          <a:p>
            <a:pPr>
              <a:lnSpc>
                <a:spcPct val="120000"/>
              </a:lnSpc>
              <a:defRPr/>
            </a:pPr>
            <a:r>
              <a:rPr lang="en-US" altLang="zh-CN" b="1" kern="0" dirty="0"/>
              <a:t> Simula</a:t>
            </a:r>
            <a:r>
              <a:rPr lang="en-US" altLang="zh-CN" kern="0" dirty="0"/>
              <a:t> </a:t>
            </a:r>
            <a:r>
              <a:rPr lang="zh-CN" altLang="zh-CN" kern="0" dirty="0"/>
              <a:t>只提供了基本封装，并没有对封装的保护，也没有信息隐藏</a:t>
            </a:r>
            <a:endParaRPr lang="zh-CN" altLang="en-US" kern="0" dirty="0"/>
          </a:p>
        </p:txBody>
      </p:sp>
    </p:spTree>
    <p:extLst>
      <p:ext uri="{BB962C8B-B14F-4D97-AF65-F5344CB8AC3E}">
        <p14:creationId xmlns:p14="http://schemas.microsoft.com/office/powerpoint/2010/main" val="3194995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idx="4294967295"/>
          </p:nvPr>
        </p:nvSpPr>
        <p:spPr>
          <a:xfrm>
            <a:off x="827088" y="188913"/>
            <a:ext cx="7772400" cy="908050"/>
          </a:xfrm>
        </p:spPr>
        <p:txBody>
          <a:bodyPr/>
          <a:lstStyle/>
          <a:p>
            <a:pPr eaLnBrk="1" hangingPunct="1"/>
            <a:r>
              <a:rPr lang="en-US" altLang="zh-CN" b="1" smtClean="0"/>
              <a:t>OO</a:t>
            </a:r>
            <a:r>
              <a:rPr lang="en-US" altLang="zh-CN" smtClean="0"/>
              <a:t> </a:t>
            </a:r>
            <a:r>
              <a:rPr lang="zh-CN" altLang="en-US" smtClean="0"/>
              <a:t>发展史</a:t>
            </a:r>
          </a:p>
        </p:txBody>
      </p:sp>
      <p:sp>
        <p:nvSpPr>
          <p:cNvPr id="3" name="内容占位符 2"/>
          <p:cNvSpPr>
            <a:spLocks noGrp="1"/>
          </p:cNvSpPr>
          <p:nvPr>
            <p:ph idx="4294967295"/>
          </p:nvPr>
        </p:nvSpPr>
        <p:spPr>
          <a:xfrm>
            <a:off x="827088" y="1096963"/>
            <a:ext cx="7531100" cy="4962525"/>
          </a:xfrm>
        </p:spPr>
        <p:txBody>
          <a:bodyPr>
            <a:noAutofit/>
          </a:bodyPr>
          <a:lstStyle/>
          <a:p>
            <a:pPr eaLnBrk="1" hangingPunct="1">
              <a:buFontTx/>
              <a:buNone/>
              <a:defRPr/>
            </a:pPr>
            <a:r>
              <a:rPr lang="zh-CN" altLang="zh-CN" sz="3200" kern="0" dirty="0" smtClean="0"/>
              <a:t>软件</a:t>
            </a:r>
            <a:r>
              <a:rPr lang="zh-CN" altLang="en-US" sz="3200" kern="0" dirty="0" smtClean="0"/>
              <a:t>开发</a:t>
            </a:r>
            <a:r>
              <a:rPr lang="zh-CN" altLang="zh-CN" sz="3200" kern="0" dirty="0" smtClean="0"/>
              <a:t>实践</a:t>
            </a:r>
            <a:r>
              <a:rPr lang="zh-CN" altLang="en-US" sz="3200" kern="0" dirty="0" smtClean="0"/>
              <a:t>中，</a:t>
            </a:r>
            <a:r>
              <a:rPr lang="zh-CN" altLang="zh-CN" sz="3200" kern="0" dirty="0" smtClean="0"/>
              <a:t>需要</a:t>
            </a:r>
            <a:r>
              <a:rPr lang="en-US" altLang="zh-CN" sz="3200" b="1" kern="0" dirty="0"/>
              <a:t> OO</a:t>
            </a:r>
            <a:r>
              <a:rPr lang="en-US" altLang="zh-CN" sz="3200" kern="0" dirty="0"/>
              <a:t> </a:t>
            </a:r>
            <a:r>
              <a:rPr lang="zh-CN" altLang="zh-CN" sz="3200" kern="0" dirty="0"/>
              <a:t>的思想，并逐渐</a:t>
            </a:r>
            <a:r>
              <a:rPr lang="zh-CN" altLang="zh-CN" sz="3200" kern="0" dirty="0" smtClean="0"/>
              <a:t>开发</a:t>
            </a:r>
            <a:r>
              <a:rPr lang="zh-CN" altLang="en-US" sz="3200" kern="0" dirty="0" smtClean="0"/>
              <a:t>和丰富</a:t>
            </a:r>
            <a:r>
              <a:rPr lang="zh-CN" altLang="zh-CN" sz="3200" kern="0" dirty="0" smtClean="0"/>
              <a:t>了相关</a:t>
            </a:r>
            <a:r>
              <a:rPr lang="zh-CN" altLang="zh-CN" sz="3200" kern="0" dirty="0"/>
              <a:t>的支撑</a:t>
            </a:r>
            <a:r>
              <a:rPr lang="zh-CN" altLang="zh-CN" sz="3200" kern="0" dirty="0" smtClean="0"/>
              <a:t>技术：</a:t>
            </a:r>
            <a:endParaRPr lang="en-US" altLang="zh-CN" sz="3200" kern="0" dirty="0"/>
          </a:p>
          <a:p>
            <a:pPr eaLnBrk="1" hangingPunct="1">
              <a:defRPr/>
            </a:pPr>
            <a:r>
              <a:rPr lang="zh-CN" altLang="zh-CN" sz="3200" kern="0" dirty="0" smtClean="0"/>
              <a:t>封装</a:t>
            </a:r>
            <a:r>
              <a:rPr lang="zh-CN" altLang="zh-CN" sz="3200" kern="0" dirty="0"/>
              <a:t>的思想在面向模块的语言里发展，提出了许多重要概念和想法，如</a:t>
            </a:r>
          </a:p>
          <a:p>
            <a:pPr lvl="1" eaLnBrk="1" hangingPunct="1">
              <a:defRPr/>
            </a:pPr>
            <a:r>
              <a:rPr lang="zh-CN" altLang="zh-CN" sz="3200" kern="0" dirty="0" smtClean="0"/>
              <a:t>作用域</a:t>
            </a:r>
            <a:r>
              <a:rPr lang="zh-CN" altLang="zh-CN" sz="3200" kern="0" dirty="0"/>
              <a:t>规则，开的或者闭的作用域</a:t>
            </a:r>
            <a:r>
              <a:rPr lang="en-US" altLang="zh-CN" sz="3200" kern="0" dirty="0"/>
              <a:t> </a:t>
            </a:r>
            <a:endParaRPr lang="zh-CN" altLang="zh-CN" sz="3200" kern="0" dirty="0"/>
          </a:p>
          <a:p>
            <a:pPr lvl="1" eaLnBrk="1" hangingPunct="1">
              <a:defRPr/>
            </a:pPr>
            <a:r>
              <a:rPr lang="zh-CN" altLang="zh-CN" sz="3200" kern="0" dirty="0" smtClean="0"/>
              <a:t>界面</a:t>
            </a:r>
            <a:r>
              <a:rPr lang="zh-CN" altLang="zh-CN" sz="3200" kern="0" dirty="0"/>
              <a:t>与实现</a:t>
            </a:r>
          </a:p>
          <a:p>
            <a:pPr lvl="1" eaLnBrk="1" hangingPunct="1">
              <a:defRPr/>
            </a:pPr>
            <a:r>
              <a:rPr lang="zh-CN" altLang="zh-CN" sz="3200" kern="0" dirty="0" smtClean="0"/>
              <a:t>隐晦</a:t>
            </a:r>
            <a:r>
              <a:rPr lang="zh-CN" altLang="zh-CN" sz="3200" kern="0" dirty="0"/>
              <a:t>类型，访问控制，</a:t>
            </a:r>
            <a:r>
              <a:rPr lang="zh-CN" altLang="zh-CN" sz="3200" kern="0" dirty="0" smtClean="0"/>
              <a:t>等等</a:t>
            </a:r>
            <a:endParaRPr lang="zh-CN" altLang="zh-CN" sz="3200" kern="0" dirty="0"/>
          </a:p>
        </p:txBody>
      </p:sp>
    </p:spTree>
    <p:extLst>
      <p:ext uri="{BB962C8B-B14F-4D97-AF65-F5344CB8AC3E}">
        <p14:creationId xmlns:p14="http://schemas.microsoft.com/office/powerpoint/2010/main" val="309156799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idx="4294967295"/>
          </p:nvPr>
        </p:nvSpPr>
        <p:spPr>
          <a:xfrm>
            <a:off x="827088" y="188913"/>
            <a:ext cx="7772400" cy="908050"/>
          </a:xfrm>
        </p:spPr>
        <p:txBody>
          <a:bodyPr/>
          <a:lstStyle/>
          <a:p>
            <a:pPr eaLnBrk="1" hangingPunct="1"/>
            <a:r>
              <a:rPr lang="en-US" altLang="zh-CN" b="1" smtClean="0"/>
              <a:t>OO</a:t>
            </a:r>
            <a:r>
              <a:rPr lang="en-US" altLang="zh-CN" smtClean="0"/>
              <a:t> </a:t>
            </a:r>
            <a:r>
              <a:rPr lang="zh-CN" altLang="en-US" smtClean="0"/>
              <a:t>发展史</a:t>
            </a:r>
          </a:p>
        </p:txBody>
      </p:sp>
      <p:sp>
        <p:nvSpPr>
          <p:cNvPr id="3" name="内容占位符 2"/>
          <p:cNvSpPr>
            <a:spLocks noGrp="1"/>
          </p:cNvSpPr>
          <p:nvPr>
            <p:ph idx="4294967295"/>
          </p:nvPr>
        </p:nvSpPr>
        <p:spPr>
          <a:xfrm>
            <a:off x="393700" y="1196975"/>
            <a:ext cx="8640763" cy="4895850"/>
          </a:xfrm>
        </p:spPr>
        <p:txBody>
          <a:bodyPr>
            <a:noAutofit/>
          </a:bodyPr>
          <a:lstStyle/>
          <a:p>
            <a:pPr eaLnBrk="1" hangingPunct="1">
              <a:defRPr/>
            </a:pPr>
            <a:r>
              <a:rPr lang="zh-CN" altLang="zh-CN" sz="3200" kern="0" dirty="0" smtClean="0"/>
              <a:t>数据驱动</a:t>
            </a:r>
            <a:r>
              <a:rPr lang="zh-CN" altLang="zh-CN" sz="3200" kern="0" dirty="0"/>
              <a:t>的</a:t>
            </a:r>
            <a:r>
              <a:rPr lang="zh-CN" altLang="zh-CN" sz="3200" kern="0" dirty="0" smtClean="0"/>
              <a:t>程序设计技术</a:t>
            </a:r>
            <a:endParaRPr lang="zh-CN" altLang="zh-CN" kern="0" dirty="0"/>
          </a:p>
          <a:p>
            <a:pPr lvl="1" eaLnBrk="1" hangingPunct="1">
              <a:defRPr/>
            </a:pPr>
            <a:r>
              <a:rPr lang="zh-CN" altLang="zh-CN" sz="2800" kern="0" dirty="0" smtClean="0"/>
              <a:t>将</a:t>
            </a:r>
            <a:r>
              <a:rPr lang="zh-CN" altLang="zh-CN" sz="2800" kern="0" dirty="0"/>
              <a:t>计算功能（子程序）约束于程序里处理的数据（结构），使我们在程序里可以从数据对象出发去启动相应的计算过程</a:t>
            </a:r>
          </a:p>
          <a:p>
            <a:pPr lvl="1" eaLnBrk="1" hangingPunct="1">
              <a:defRPr/>
            </a:pPr>
            <a:r>
              <a:rPr lang="zh-CN" altLang="zh-CN" sz="2800" kern="0" dirty="0" smtClean="0"/>
              <a:t>在</a:t>
            </a:r>
            <a:r>
              <a:rPr lang="zh-CN" altLang="zh-CN" sz="2800" kern="0" dirty="0"/>
              <a:t>一些非常规的语言（如函数式语言）里，可以通过引用的概念提供函数</a:t>
            </a:r>
            <a:r>
              <a:rPr lang="en-US" altLang="zh-CN" sz="2800" b="1" kern="0" dirty="0"/>
              <a:t>/</a:t>
            </a:r>
            <a:r>
              <a:rPr lang="zh-CN" altLang="zh-CN" sz="2800" kern="0" dirty="0"/>
              <a:t>过程与数据之间的约束</a:t>
            </a:r>
          </a:p>
          <a:p>
            <a:pPr lvl="1" eaLnBrk="1" hangingPunct="1">
              <a:defRPr/>
            </a:pPr>
            <a:r>
              <a:rPr lang="zh-CN" altLang="zh-CN" sz="2800" kern="0" dirty="0" smtClean="0"/>
              <a:t>常规</a:t>
            </a:r>
            <a:r>
              <a:rPr lang="zh-CN" altLang="zh-CN" sz="2800" kern="0" dirty="0"/>
              <a:t>语言（如</a:t>
            </a:r>
            <a:r>
              <a:rPr lang="en-US" altLang="zh-CN" sz="2800" b="1" kern="0" dirty="0"/>
              <a:t> C</a:t>
            </a:r>
            <a:r>
              <a:rPr lang="zh-CN" altLang="zh-CN" sz="2800" kern="0" dirty="0"/>
              <a:t>）引进了指向函数的指针，在实现数据驱动程序设计的过程中起到了重要作用，也成为面向对象语言实现的技术基础</a:t>
            </a:r>
          </a:p>
        </p:txBody>
      </p:sp>
    </p:spTree>
    <p:extLst>
      <p:ext uri="{BB962C8B-B14F-4D97-AF65-F5344CB8AC3E}">
        <p14:creationId xmlns:p14="http://schemas.microsoft.com/office/powerpoint/2010/main" val="7182774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idx="4294967295"/>
          </p:nvPr>
        </p:nvSpPr>
        <p:spPr>
          <a:xfrm>
            <a:off x="673100" y="0"/>
            <a:ext cx="7772400" cy="1143000"/>
          </a:xfrm>
        </p:spPr>
        <p:txBody>
          <a:bodyPr/>
          <a:lstStyle/>
          <a:p>
            <a:pPr eaLnBrk="1" hangingPunct="1"/>
            <a:r>
              <a:rPr lang="en-US" altLang="zh-CN" b="1" smtClean="0"/>
              <a:t>OO</a:t>
            </a:r>
            <a:r>
              <a:rPr lang="en-US" altLang="zh-CN" smtClean="0"/>
              <a:t> </a:t>
            </a:r>
            <a:r>
              <a:rPr lang="zh-CN" altLang="en-US" smtClean="0"/>
              <a:t>发展史</a:t>
            </a:r>
          </a:p>
        </p:txBody>
      </p:sp>
      <p:sp>
        <p:nvSpPr>
          <p:cNvPr id="3" name="内容占位符 2"/>
          <p:cNvSpPr>
            <a:spLocks noGrp="1"/>
          </p:cNvSpPr>
          <p:nvPr>
            <p:ph idx="4294967295"/>
          </p:nvPr>
        </p:nvSpPr>
        <p:spPr>
          <a:xfrm>
            <a:off x="1326356" y="1382713"/>
            <a:ext cx="6465887" cy="4103687"/>
          </a:xfrm>
        </p:spPr>
        <p:txBody>
          <a:bodyPr>
            <a:noAutofit/>
          </a:bodyPr>
          <a:lstStyle/>
          <a:p>
            <a:pPr>
              <a:buNone/>
              <a:defRPr/>
            </a:pPr>
            <a:r>
              <a:rPr lang="en-US" altLang="zh-CN" sz="2400" b="1" kern="0" dirty="0"/>
              <a:t>Smalltalk</a:t>
            </a:r>
            <a:r>
              <a:rPr lang="en-US" altLang="zh-CN" sz="2400" kern="0" dirty="0"/>
              <a:t> </a:t>
            </a:r>
            <a:r>
              <a:rPr lang="zh-CN" altLang="en-US" sz="2400" kern="0" dirty="0" smtClean="0"/>
              <a:t>：</a:t>
            </a:r>
            <a:endParaRPr lang="en-US" altLang="zh-CN" sz="2400" kern="0" dirty="0" smtClean="0"/>
          </a:p>
          <a:p>
            <a:pPr>
              <a:buNone/>
              <a:defRPr/>
            </a:pPr>
            <a:r>
              <a:rPr lang="en-US" altLang="zh-CN" dirty="0"/>
              <a:t>70</a:t>
            </a:r>
            <a:r>
              <a:rPr lang="zh-CN" altLang="en-US" dirty="0"/>
              <a:t>年代</a:t>
            </a:r>
            <a:r>
              <a:rPr lang="zh-CN" altLang="en-US" dirty="0" smtClean="0"/>
              <a:t>初，</a:t>
            </a:r>
            <a:r>
              <a:rPr lang="en-US" altLang="zh-CN" dirty="0" smtClean="0"/>
              <a:t>Xerox PARC</a:t>
            </a:r>
            <a:r>
              <a:rPr lang="zh-CN" altLang="en-US" dirty="0" smtClean="0"/>
              <a:t>（施乐）</a:t>
            </a:r>
            <a:endParaRPr lang="en-US" altLang="zh-CN" dirty="0" smtClean="0"/>
          </a:p>
          <a:p>
            <a:pPr>
              <a:buNone/>
              <a:defRPr/>
            </a:pPr>
            <a:r>
              <a:rPr lang="zh-CN" altLang="en-US" sz="2400" kern="0" dirty="0" smtClean="0"/>
              <a:t>历史上</a:t>
            </a:r>
            <a:r>
              <a:rPr lang="zh-CN" altLang="en-US" sz="2400" kern="0" dirty="0"/>
              <a:t>第二个面向对象的程序设计语言和第一个真正的集成开发环境 </a:t>
            </a:r>
            <a:r>
              <a:rPr lang="en-US" altLang="zh-CN" sz="2400" kern="0" dirty="0"/>
              <a:t>(IDE</a:t>
            </a:r>
            <a:r>
              <a:rPr lang="en-US" altLang="zh-CN" sz="2400" kern="0" dirty="0" smtClean="0"/>
              <a:t>)</a:t>
            </a:r>
          </a:p>
          <a:p>
            <a:pPr>
              <a:buNone/>
              <a:defRPr/>
            </a:pPr>
            <a:r>
              <a:rPr lang="zh-CN" altLang="en-US" dirty="0"/>
              <a:t>所有的东西都是</a:t>
            </a:r>
            <a:r>
              <a:rPr lang="zh-CN" altLang="en-US" dirty="0" smtClean="0"/>
              <a:t>对象：</a:t>
            </a:r>
            <a:endParaRPr lang="en-US" altLang="zh-CN" sz="2400" kern="0" dirty="0" smtClean="0"/>
          </a:p>
          <a:p>
            <a:pPr marL="457200" lvl="1" indent="0">
              <a:buNone/>
            </a:pPr>
            <a:r>
              <a:rPr lang="en-US" altLang="zh-CN" dirty="0"/>
              <a:t>2 + 3</a:t>
            </a:r>
          </a:p>
          <a:p>
            <a:pPr marL="457200" lvl="1" indent="0">
              <a:buNone/>
            </a:pPr>
            <a:r>
              <a:rPr lang="zh-CN" altLang="en-US" dirty="0"/>
              <a:t>应当被理解为：向对象</a:t>
            </a:r>
            <a:r>
              <a:rPr lang="en-US" altLang="zh-CN" dirty="0"/>
              <a:t>2</a:t>
            </a:r>
            <a:r>
              <a:rPr lang="zh-CN" altLang="en-US" dirty="0"/>
              <a:t>发送消息</a:t>
            </a:r>
            <a:r>
              <a:rPr lang="en-US" altLang="zh-CN" dirty="0"/>
              <a:t>+</a:t>
            </a:r>
            <a:r>
              <a:rPr lang="zh-CN" altLang="en-US" dirty="0"/>
              <a:t>，参数为对象</a:t>
            </a:r>
            <a:r>
              <a:rPr lang="en-US" altLang="zh-CN" dirty="0"/>
              <a:t>3</a:t>
            </a:r>
            <a:r>
              <a:rPr lang="zh-CN" altLang="en-US" dirty="0"/>
              <a:t>。</a:t>
            </a:r>
          </a:p>
          <a:p>
            <a:pPr>
              <a:buNone/>
              <a:defRPr/>
            </a:pPr>
            <a:endParaRPr lang="zh-CN" altLang="zh-CN" sz="2400" kern="0" dirty="0"/>
          </a:p>
        </p:txBody>
      </p:sp>
    </p:spTree>
    <p:extLst>
      <p:ext uri="{BB962C8B-B14F-4D97-AF65-F5344CB8AC3E}">
        <p14:creationId xmlns:p14="http://schemas.microsoft.com/office/powerpoint/2010/main" val="322254005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idx="4294967295"/>
          </p:nvPr>
        </p:nvSpPr>
        <p:spPr>
          <a:xfrm>
            <a:off x="687388" y="44450"/>
            <a:ext cx="7772400" cy="1143000"/>
          </a:xfrm>
        </p:spPr>
        <p:txBody>
          <a:bodyPr/>
          <a:lstStyle/>
          <a:p>
            <a:pPr eaLnBrk="1" hangingPunct="1"/>
            <a:r>
              <a:rPr lang="en-US" altLang="zh-CN" b="1" smtClean="0"/>
              <a:t>OO</a:t>
            </a:r>
            <a:r>
              <a:rPr lang="en-US" altLang="zh-CN" smtClean="0"/>
              <a:t> </a:t>
            </a:r>
            <a:r>
              <a:rPr lang="zh-CN" altLang="en-US" smtClean="0"/>
              <a:t>发展史</a:t>
            </a:r>
          </a:p>
        </p:txBody>
      </p:sp>
      <p:sp>
        <p:nvSpPr>
          <p:cNvPr id="3" name="内容占位符 2"/>
          <p:cNvSpPr>
            <a:spLocks noGrp="1"/>
          </p:cNvSpPr>
          <p:nvPr>
            <p:ph idx="4294967295"/>
          </p:nvPr>
        </p:nvSpPr>
        <p:spPr>
          <a:xfrm>
            <a:off x="1333500" y="1187450"/>
            <a:ext cx="6591300" cy="4679949"/>
          </a:xfrm>
        </p:spPr>
        <p:txBody>
          <a:bodyPr>
            <a:noAutofit/>
          </a:bodyPr>
          <a:lstStyle/>
          <a:p>
            <a:pPr eaLnBrk="1" hangingPunct="1">
              <a:buFontTx/>
              <a:buNone/>
              <a:defRPr/>
            </a:pPr>
            <a:r>
              <a:rPr lang="zh-CN" altLang="zh-CN" kern="0" dirty="0"/>
              <a:t>继承和动态约束等被</a:t>
            </a:r>
            <a:r>
              <a:rPr lang="en-US" altLang="zh-CN" b="1" kern="0" dirty="0"/>
              <a:t> Smalltalk</a:t>
            </a:r>
            <a:r>
              <a:rPr lang="en-US" altLang="zh-CN" kern="0" dirty="0"/>
              <a:t> </a:t>
            </a:r>
            <a:r>
              <a:rPr lang="zh-CN" altLang="zh-CN" kern="0" dirty="0"/>
              <a:t>发展，形成目前</a:t>
            </a:r>
            <a:r>
              <a:rPr lang="en-US" altLang="zh-CN" b="1" kern="0" dirty="0"/>
              <a:t> OO</a:t>
            </a:r>
            <a:r>
              <a:rPr lang="en-US" altLang="zh-CN" kern="0" dirty="0"/>
              <a:t> </a:t>
            </a:r>
            <a:r>
              <a:rPr lang="zh-CN" altLang="zh-CN" kern="0" dirty="0"/>
              <a:t>的基本概念框架</a:t>
            </a:r>
            <a:endParaRPr lang="en-US" altLang="zh-CN" kern="0" dirty="0"/>
          </a:p>
          <a:p>
            <a:pPr eaLnBrk="1" hangingPunct="1">
              <a:defRPr/>
            </a:pPr>
            <a:r>
              <a:rPr lang="zh-CN" altLang="zh-CN" kern="0" dirty="0" smtClean="0"/>
              <a:t>程序</a:t>
            </a:r>
            <a:r>
              <a:rPr lang="zh-CN" altLang="zh-CN" kern="0" dirty="0"/>
              <a:t>里以类的方式定义各种</a:t>
            </a:r>
            <a:r>
              <a:rPr lang="zh-CN" altLang="zh-CN" kern="0" dirty="0" smtClean="0"/>
              <a:t>数据抽象</a:t>
            </a:r>
            <a:r>
              <a:rPr lang="en-US" altLang="zh-CN" kern="0" dirty="0"/>
              <a:t> </a:t>
            </a:r>
            <a:endParaRPr lang="zh-CN" altLang="zh-CN" kern="0" dirty="0" smtClean="0"/>
          </a:p>
          <a:p>
            <a:pPr eaLnBrk="1" hangingPunct="1">
              <a:defRPr/>
            </a:pPr>
            <a:r>
              <a:rPr lang="zh-CN" altLang="zh-CN" kern="0" dirty="0" smtClean="0"/>
              <a:t>类可以通过继承的方式扩充新功能，这样定义的新类（子类，派生类）自动继承已有类（基类，超类，父类）的功能</a:t>
            </a:r>
            <a:endParaRPr lang="en-US" altLang="zh-CN" kern="0" dirty="0"/>
          </a:p>
          <a:p>
            <a:pPr eaLnBrk="1" hangingPunct="1">
              <a:defRPr/>
            </a:pPr>
            <a:r>
              <a:rPr lang="zh-CN" altLang="zh-CN" kern="0" dirty="0"/>
              <a:t>对象是类的实例，是程序运行时的基本数据</a:t>
            </a:r>
            <a:r>
              <a:rPr lang="zh-CN" altLang="zh-CN" kern="0" dirty="0" smtClean="0"/>
              <a:t>单元</a:t>
            </a:r>
            <a:endParaRPr lang="en-US" altLang="zh-CN" kern="0" dirty="0"/>
          </a:p>
        </p:txBody>
      </p:sp>
    </p:spTree>
    <p:extLst>
      <p:ext uri="{BB962C8B-B14F-4D97-AF65-F5344CB8AC3E}">
        <p14:creationId xmlns:p14="http://schemas.microsoft.com/office/powerpoint/2010/main" val="828138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idx="4294967295"/>
          </p:nvPr>
        </p:nvSpPr>
        <p:spPr>
          <a:xfrm>
            <a:off x="687388" y="336550"/>
            <a:ext cx="7772400" cy="1143000"/>
          </a:xfrm>
        </p:spPr>
        <p:txBody>
          <a:bodyPr/>
          <a:lstStyle/>
          <a:p>
            <a:pPr eaLnBrk="1" hangingPunct="1"/>
            <a:r>
              <a:rPr lang="en-US" altLang="zh-CN" b="1" dirty="0" smtClean="0"/>
              <a:t>OO</a:t>
            </a:r>
            <a:r>
              <a:rPr lang="en-US" altLang="zh-CN" dirty="0" smtClean="0"/>
              <a:t> </a:t>
            </a:r>
            <a:r>
              <a:rPr lang="zh-CN" altLang="en-US" dirty="0" smtClean="0"/>
              <a:t>发展史</a:t>
            </a:r>
          </a:p>
        </p:txBody>
      </p:sp>
      <p:sp>
        <p:nvSpPr>
          <p:cNvPr id="3" name="内容占位符 2"/>
          <p:cNvSpPr>
            <a:spLocks noGrp="1"/>
          </p:cNvSpPr>
          <p:nvPr>
            <p:ph idx="4294967295"/>
          </p:nvPr>
        </p:nvSpPr>
        <p:spPr>
          <a:xfrm>
            <a:off x="687388" y="1600199"/>
            <a:ext cx="7710487" cy="4584701"/>
          </a:xfrm>
        </p:spPr>
        <p:txBody>
          <a:bodyPr>
            <a:noAutofit/>
          </a:bodyPr>
          <a:lstStyle/>
          <a:p>
            <a:pPr>
              <a:defRPr/>
            </a:pPr>
            <a:r>
              <a:rPr lang="zh-CN" altLang="zh-CN" kern="0" dirty="0" smtClean="0"/>
              <a:t>派生</a:t>
            </a:r>
            <a:r>
              <a:rPr lang="zh-CN" altLang="zh-CN" kern="0" dirty="0"/>
              <a:t>类的对象也看作是原有基类的对象，可以当作基类的对象使用（子类就是子类型，</a:t>
            </a:r>
            <a:r>
              <a:rPr lang="en-US" altLang="zh-CN" b="1" kern="0" dirty="0" err="1"/>
              <a:t>Liskov</a:t>
            </a:r>
            <a:r>
              <a:rPr lang="en-US" altLang="zh-CN" kern="0" dirty="0"/>
              <a:t> </a:t>
            </a:r>
            <a:r>
              <a:rPr lang="zh-CN" altLang="zh-CN" kern="0" dirty="0"/>
              <a:t>代换原理，</a:t>
            </a:r>
            <a:r>
              <a:rPr lang="en-US" altLang="zh-CN" b="1" kern="0" dirty="0"/>
              <a:t>2008</a:t>
            </a:r>
            <a:r>
              <a:rPr lang="en-US" altLang="zh-CN" kern="0" dirty="0"/>
              <a:t> </a:t>
            </a:r>
            <a:r>
              <a:rPr lang="zh-CN" altLang="zh-CN" kern="0" dirty="0"/>
              <a:t>年图灵奖）</a:t>
            </a:r>
            <a:endParaRPr lang="en-US" altLang="zh-CN" kern="0" dirty="0"/>
          </a:p>
          <a:p>
            <a:pPr eaLnBrk="1" hangingPunct="1">
              <a:defRPr/>
            </a:pPr>
            <a:r>
              <a:rPr lang="zh-CN" altLang="zh-CN" kern="0" dirty="0" smtClean="0"/>
              <a:t>类</a:t>
            </a:r>
            <a:r>
              <a:rPr lang="zh-CN" altLang="zh-CN" kern="0" dirty="0"/>
              <a:t>定义了对象的状态成分（数据成员）和一组相关操作（称为方法</a:t>
            </a:r>
            <a:r>
              <a:rPr lang="zh-CN" altLang="zh-CN" kern="0" dirty="0" smtClean="0"/>
              <a:t>）</a:t>
            </a:r>
            <a:endParaRPr lang="en-US" altLang="zh-CN" kern="0" dirty="0"/>
          </a:p>
          <a:p>
            <a:pPr eaLnBrk="1" hangingPunct="1">
              <a:defRPr/>
            </a:pPr>
            <a:r>
              <a:rPr lang="zh-CN" altLang="zh-CN" kern="0" dirty="0"/>
              <a:t>方法调用总是针对某个对象进行的，将方法调用看作是给相应对象送一个消息，对象通过执行相应操作的方式对消息做出</a:t>
            </a:r>
            <a:r>
              <a:rPr lang="zh-CN" altLang="zh-CN" kern="0" dirty="0" smtClean="0"/>
              <a:t>响应</a:t>
            </a:r>
            <a:endParaRPr lang="en-US" altLang="zh-CN" kern="0" dirty="0"/>
          </a:p>
        </p:txBody>
      </p:sp>
    </p:spTree>
    <p:extLst>
      <p:ext uri="{BB962C8B-B14F-4D97-AF65-F5344CB8AC3E}">
        <p14:creationId xmlns:p14="http://schemas.microsoft.com/office/powerpoint/2010/main" val="24731905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idx="4294967295"/>
          </p:nvPr>
        </p:nvSpPr>
        <p:spPr>
          <a:xfrm>
            <a:off x="687388" y="44450"/>
            <a:ext cx="7772400" cy="1143000"/>
          </a:xfrm>
        </p:spPr>
        <p:txBody>
          <a:bodyPr/>
          <a:lstStyle/>
          <a:p>
            <a:pPr eaLnBrk="1" hangingPunct="1"/>
            <a:r>
              <a:rPr lang="en-US" altLang="zh-CN" b="1" smtClean="0"/>
              <a:t>OO</a:t>
            </a:r>
            <a:r>
              <a:rPr lang="en-US" altLang="zh-CN" smtClean="0"/>
              <a:t> </a:t>
            </a:r>
            <a:r>
              <a:rPr lang="zh-CN" altLang="en-US" smtClean="0"/>
              <a:t>发展史</a:t>
            </a:r>
          </a:p>
        </p:txBody>
      </p:sp>
      <p:sp>
        <p:nvSpPr>
          <p:cNvPr id="3" name="内容占位符 2"/>
          <p:cNvSpPr>
            <a:spLocks noGrp="1"/>
          </p:cNvSpPr>
          <p:nvPr>
            <p:ph idx="4294967295"/>
          </p:nvPr>
        </p:nvSpPr>
        <p:spPr>
          <a:xfrm>
            <a:off x="687388" y="1600199"/>
            <a:ext cx="7710487" cy="4584701"/>
          </a:xfrm>
        </p:spPr>
        <p:txBody>
          <a:bodyPr>
            <a:noAutofit/>
          </a:bodyPr>
          <a:lstStyle/>
          <a:p>
            <a:pPr eaLnBrk="1" hangingPunct="1">
              <a:buFontTx/>
              <a:buNone/>
              <a:defRPr/>
            </a:pPr>
            <a:r>
              <a:rPr lang="zh-CN" altLang="zh-CN" sz="3200" kern="0" dirty="0"/>
              <a:t>继承和动态约束等被</a:t>
            </a:r>
            <a:r>
              <a:rPr lang="en-US" altLang="zh-CN" sz="3200" b="1" kern="0" dirty="0"/>
              <a:t> Smalltalk</a:t>
            </a:r>
            <a:r>
              <a:rPr lang="en-US" altLang="zh-CN" sz="3200" kern="0" dirty="0"/>
              <a:t> </a:t>
            </a:r>
            <a:r>
              <a:rPr lang="zh-CN" altLang="zh-CN" sz="3200" kern="0" dirty="0"/>
              <a:t>发展，形成目前</a:t>
            </a:r>
            <a:r>
              <a:rPr lang="en-US" altLang="zh-CN" sz="3200" b="1" kern="0" dirty="0"/>
              <a:t> OO</a:t>
            </a:r>
            <a:r>
              <a:rPr lang="en-US" altLang="zh-CN" sz="3200" kern="0" dirty="0"/>
              <a:t> </a:t>
            </a:r>
            <a:r>
              <a:rPr lang="zh-CN" altLang="zh-CN" sz="3200" kern="0" dirty="0"/>
              <a:t>的基本概念框架</a:t>
            </a:r>
            <a:endParaRPr lang="en-US" altLang="zh-CN" sz="3200" kern="0" dirty="0"/>
          </a:p>
          <a:p>
            <a:pPr eaLnBrk="1" hangingPunct="1">
              <a:defRPr/>
            </a:pPr>
            <a:r>
              <a:rPr lang="zh-CN" altLang="zh-CN" sz="3200" kern="0" dirty="0" smtClean="0"/>
              <a:t>对</a:t>
            </a:r>
            <a:r>
              <a:rPr lang="zh-CN" altLang="zh-CN" sz="3200" kern="0" dirty="0"/>
              <a:t>一个消息执行什么方法，由接收消息的对象的类型确定（根据该对象所属的类确定，这就是动态约束</a:t>
            </a:r>
            <a:r>
              <a:rPr lang="zh-CN" altLang="zh-CN" sz="3200" kern="0" dirty="0" smtClean="0"/>
              <a:t>）</a:t>
            </a:r>
            <a:endParaRPr lang="en-US" altLang="zh-CN" sz="3200" kern="0" dirty="0"/>
          </a:p>
          <a:p>
            <a:pPr eaLnBrk="1" hangingPunct="1">
              <a:defRPr/>
            </a:pPr>
            <a:r>
              <a:rPr lang="zh-CN" altLang="zh-CN" sz="3200" kern="0" dirty="0"/>
              <a:t>计算，就是一组对象相互通讯的整体效果（对计算的另一种看法）</a:t>
            </a:r>
          </a:p>
        </p:txBody>
      </p:sp>
    </p:spTree>
    <p:extLst>
      <p:ext uri="{BB962C8B-B14F-4D97-AF65-F5344CB8AC3E}">
        <p14:creationId xmlns:p14="http://schemas.microsoft.com/office/powerpoint/2010/main" val="10541896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zh-CN" altLang="en-US" dirty="0" smtClean="0"/>
              <a:t>关系运算符</a:t>
            </a:r>
          </a:p>
        </p:txBody>
      </p:sp>
      <p:sp>
        <p:nvSpPr>
          <p:cNvPr id="7" name="Rectangle 3"/>
          <p:cNvSpPr txBox="1">
            <a:spLocks noChangeArrowheads="1"/>
          </p:cNvSpPr>
          <p:nvPr/>
        </p:nvSpPr>
        <p:spPr bwMode="auto">
          <a:xfrm>
            <a:off x="755650" y="4724400"/>
            <a:ext cx="7696200" cy="1506538"/>
          </a:xfrm>
          <a:prstGeom prst="rect">
            <a:avLst/>
          </a:prstGeom>
          <a:noFill/>
          <a:ln w="9525">
            <a:noFill/>
            <a:miter lim="800000"/>
            <a:headEnd/>
            <a:tailEnd/>
          </a:ln>
        </p:spPr>
        <p:txBody>
          <a:bodyPr/>
          <a:lstStyle/>
          <a:p>
            <a:pPr marL="342900" indent="-342900">
              <a:lnSpc>
                <a:spcPct val="90000"/>
              </a:lnSpc>
              <a:spcBef>
                <a:spcPct val="20000"/>
              </a:spcBef>
              <a:buClr>
                <a:schemeClr val="tx1"/>
              </a:buClr>
              <a:buSzPct val="70000"/>
              <a:buFont typeface="Wingdings" pitchFamily="2" charset="2"/>
              <a:buChar char="l"/>
              <a:defRPr/>
            </a:pPr>
            <a:r>
              <a:rPr lang="zh-CN" sz="2400" kern="0" dirty="0">
                <a:latin typeface="+mn-lt"/>
                <a:ea typeface="+mn-ea"/>
              </a:rPr>
              <a:t>注</a:t>
            </a:r>
            <a:r>
              <a:rPr lang="zh-CN" altLang="zh-CN" sz="2400" kern="0" dirty="0">
                <a:latin typeface="+mn-lt"/>
                <a:ea typeface="+mn-ea"/>
              </a:rPr>
              <a:t>1</a:t>
            </a:r>
            <a:r>
              <a:rPr lang="zh-CN" sz="2400" kern="0" dirty="0">
                <a:latin typeface="+mn-lt"/>
                <a:ea typeface="+mn-ea"/>
              </a:rPr>
              <a:t>：比较运算符的结果都是</a:t>
            </a:r>
            <a:r>
              <a:rPr lang="zh-CN" altLang="zh-CN" sz="2400" kern="0" dirty="0">
                <a:latin typeface="+mn-lt"/>
                <a:ea typeface="+mn-ea"/>
              </a:rPr>
              <a:t>boolean</a:t>
            </a:r>
            <a:r>
              <a:rPr lang="zh-CN" sz="2400" kern="0" dirty="0">
                <a:latin typeface="+mn-lt"/>
                <a:ea typeface="+mn-ea"/>
              </a:rPr>
              <a:t>型，也就是要么是</a:t>
            </a:r>
            <a:r>
              <a:rPr lang="zh-CN" altLang="zh-CN" sz="2400" kern="0" dirty="0">
                <a:latin typeface="+mn-lt"/>
                <a:ea typeface="+mn-ea"/>
              </a:rPr>
              <a:t>true</a:t>
            </a:r>
            <a:r>
              <a:rPr lang="zh-CN" sz="2400" kern="0" dirty="0">
                <a:latin typeface="+mn-lt"/>
                <a:ea typeface="+mn-ea"/>
              </a:rPr>
              <a:t>，要么是</a:t>
            </a:r>
            <a:r>
              <a:rPr lang="zh-CN" altLang="zh-CN" sz="2400" kern="0" dirty="0">
                <a:latin typeface="+mn-lt"/>
                <a:ea typeface="+mn-ea"/>
              </a:rPr>
              <a:t>false</a:t>
            </a:r>
            <a:r>
              <a:rPr lang="zh-CN" sz="2400" kern="0" dirty="0">
                <a:latin typeface="+mn-lt"/>
                <a:ea typeface="+mn-ea"/>
              </a:rPr>
              <a:t>。</a:t>
            </a:r>
          </a:p>
          <a:p>
            <a:pPr marL="342900" indent="-342900">
              <a:lnSpc>
                <a:spcPct val="90000"/>
              </a:lnSpc>
              <a:spcBef>
                <a:spcPct val="20000"/>
              </a:spcBef>
              <a:buClr>
                <a:schemeClr val="tx1"/>
              </a:buClr>
              <a:buSzPct val="70000"/>
              <a:buFont typeface="Wingdings" pitchFamily="2" charset="2"/>
              <a:buChar char="l"/>
              <a:defRPr/>
            </a:pPr>
            <a:r>
              <a:rPr lang="zh-CN" sz="2400" kern="0" dirty="0">
                <a:latin typeface="+mn-lt"/>
                <a:ea typeface="+mn-ea"/>
              </a:rPr>
              <a:t>注</a:t>
            </a:r>
            <a:r>
              <a:rPr lang="zh-CN" altLang="zh-CN" sz="2400" kern="0" dirty="0">
                <a:latin typeface="+mn-lt"/>
                <a:ea typeface="+mn-ea"/>
              </a:rPr>
              <a:t>2</a:t>
            </a:r>
            <a:r>
              <a:rPr lang="zh-CN" sz="2400" kern="0" dirty="0">
                <a:latin typeface="+mn-lt"/>
                <a:ea typeface="+mn-ea"/>
              </a:rPr>
              <a:t>：比较运算符“</a:t>
            </a:r>
            <a:r>
              <a:rPr lang="zh-CN" altLang="zh-CN" sz="2400" kern="0" dirty="0">
                <a:latin typeface="+mn-lt"/>
                <a:ea typeface="+mn-ea"/>
              </a:rPr>
              <a:t>==”</a:t>
            </a:r>
            <a:r>
              <a:rPr lang="zh-CN" sz="2400" kern="0" dirty="0">
                <a:latin typeface="+mn-lt"/>
                <a:ea typeface="+mn-ea"/>
              </a:rPr>
              <a:t>不能误写成“</a:t>
            </a:r>
            <a:r>
              <a:rPr lang="zh-CN" altLang="zh-CN" sz="2400" kern="0" dirty="0">
                <a:latin typeface="+mn-lt"/>
                <a:ea typeface="+mn-ea"/>
              </a:rPr>
              <a:t>=” </a:t>
            </a:r>
            <a:r>
              <a:rPr lang="zh-CN" sz="2400" kern="0" dirty="0">
                <a:latin typeface="+mn-lt"/>
                <a:ea typeface="+mn-ea"/>
              </a:rPr>
              <a:t>。</a:t>
            </a:r>
          </a:p>
          <a:p>
            <a:pPr marL="342900" indent="-342900">
              <a:lnSpc>
                <a:spcPct val="90000"/>
              </a:lnSpc>
              <a:spcBef>
                <a:spcPct val="20000"/>
              </a:spcBef>
              <a:buClr>
                <a:schemeClr val="tx1"/>
              </a:buClr>
              <a:buSzPct val="70000"/>
              <a:buFont typeface="Wingdings" pitchFamily="2" charset="2"/>
              <a:buNone/>
              <a:defRPr/>
            </a:pPr>
            <a:endParaRPr lang="zh-CN" altLang="zh-CN" sz="2400" kern="0" dirty="0">
              <a:latin typeface="+mn-lt"/>
              <a:ea typeface="+mn-ea"/>
            </a:endParaRPr>
          </a:p>
        </p:txBody>
      </p:sp>
      <p:pic>
        <p:nvPicPr>
          <p:cNvPr id="47109" name="Picture 4"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1916113"/>
            <a:ext cx="7396162" cy="280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100405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idx="4294967295"/>
          </p:nvPr>
        </p:nvSpPr>
        <p:spPr>
          <a:xfrm>
            <a:off x="673100" y="0"/>
            <a:ext cx="7772400" cy="1143000"/>
          </a:xfrm>
        </p:spPr>
        <p:txBody>
          <a:bodyPr/>
          <a:lstStyle/>
          <a:p>
            <a:pPr eaLnBrk="1" hangingPunct="1"/>
            <a:r>
              <a:rPr lang="en-US" altLang="zh-CN" b="1" smtClean="0"/>
              <a:t>OO</a:t>
            </a:r>
            <a:r>
              <a:rPr lang="en-US" altLang="zh-CN" smtClean="0"/>
              <a:t> </a:t>
            </a:r>
            <a:r>
              <a:rPr lang="zh-CN" altLang="en-US" smtClean="0"/>
              <a:t>发展史</a:t>
            </a:r>
          </a:p>
        </p:txBody>
      </p:sp>
      <p:sp>
        <p:nvSpPr>
          <p:cNvPr id="3" name="内容占位符 2"/>
          <p:cNvSpPr>
            <a:spLocks noGrp="1"/>
          </p:cNvSpPr>
          <p:nvPr>
            <p:ph idx="4294967295"/>
          </p:nvPr>
        </p:nvSpPr>
        <p:spPr>
          <a:xfrm>
            <a:off x="646113" y="1052513"/>
            <a:ext cx="8313737" cy="4256087"/>
          </a:xfrm>
        </p:spPr>
        <p:txBody>
          <a:bodyPr>
            <a:noAutofit/>
          </a:bodyPr>
          <a:lstStyle/>
          <a:p>
            <a:pPr eaLnBrk="1" hangingPunct="1">
              <a:buFontTx/>
              <a:buNone/>
              <a:defRPr/>
            </a:pPr>
            <a:r>
              <a:rPr lang="en-US" altLang="zh-CN" b="1" kern="0" dirty="0"/>
              <a:t>Smalltalk</a:t>
            </a:r>
            <a:r>
              <a:rPr lang="en-US" altLang="zh-CN" kern="0" dirty="0"/>
              <a:t> </a:t>
            </a:r>
            <a:r>
              <a:rPr lang="zh-CN" altLang="zh-CN" kern="0" dirty="0"/>
              <a:t>还有一些独特的东西：</a:t>
            </a:r>
            <a:r>
              <a:rPr lang="en-US" altLang="zh-CN" kern="0" dirty="0"/>
              <a:t> </a:t>
            </a:r>
          </a:p>
          <a:p>
            <a:pPr eaLnBrk="1" hangingPunct="1">
              <a:defRPr/>
            </a:pPr>
            <a:r>
              <a:rPr lang="zh-CN" altLang="zh-CN" kern="0" dirty="0" smtClean="0"/>
              <a:t>变量</a:t>
            </a:r>
            <a:r>
              <a:rPr lang="zh-CN" altLang="zh-CN" kern="0" dirty="0"/>
              <a:t>采用引用模型，变量无类型，可以引用任何对象</a:t>
            </a:r>
            <a:r>
              <a:rPr lang="en-US" altLang="zh-CN" kern="0" dirty="0"/>
              <a:t> </a:t>
            </a:r>
          </a:p>
          <a:p>
            <a:pPr eaLnBrk="1" hangingPunct="1">
              <a:defRPr/>
            </a:pPr>
            <a:r>
              <a:rPr lang="zh-CN" altLang="zh-CN" kern="0" dirty="0"/>
              <a:t>语言里的一切都是对象：</a:t>
            </a:r>
            <a:r>
              <a:rPr lang="en-US" altLang="zh-CN" kern="0" dirty="0"/>
              <a:t> </a:t>
            </a:r>
            <a:endParaRPr lang="zh-CN" altLang="zh-CN" kern="0" dirty="0"/>
          </a:p>
          <a:p>
            <a:pPr lvl="1" eaLnBrk="1" hangingPunct="1">
              <a:defRPr/>
            </a:pPr>
            <a:r>
              <a:rPr lang="zh-CN" altLang="zh-CN" kern="0" dirty="0" smtClean="0"/>
              <a:t>类</a:t>
            </a:r>
            <a:r>
              <a:rPr lang="zh-CN" altLang="zh-CN" kern="0" dirty="0"/>
              <a:t>也是对象，通过给类送</a:t>
            </a:r>
            <a:r>
              <a:rPr lang="en-US" altLang="zh-CN" b="1" kern="0" dirty="0"/>
              <a:t> new</a:t>
            </a:r>
            <a:r>
              <a:rPr lang="en-US" altLang="zh-CN" kern="0" dirty="0"/>
              <a:t> </a:t>
            </a:r>
            <a:r>
              <a:rPr lang="zh-CN" altLang="zh-CN" kern="0" dirty="0"/>
              <a:t>消息的方式要求创建类的实例</a:t>
            </a:r>
          </a:p>
          <a:p>
            <a:pPr lvl="1" eaLnBrk="1" hangingPunct="1">
              <a:defRPr/>
            </a:pPr>
            <a:r>
              <a:rPr lang="zh-CN" altLang="zh-CN" kern="0" dirty="0" smtClean="0"/>
              <a:t>各种</a:t>
            </a:r>
            <a:r>
              <a:rPr lang="zh-CN" altLang="zh-CN" kern="0" dirty="0"/>
              <a:t>控制结构也是通过消息概念建立的</a:t>
            </a:r>
          </a:p>
          <a:p>
            <a:pPr lvl="2" eaLnBrk="1" hangingPunct="1">
              <a:defRPr/>
            </a:pPr>
            <a:r>
              <a:rPr lang="en-US" altLang="zh-CN" kern="0" dirty="0"/>
              <a:t>  </a:t>
            </a:r>
            <a:r>
              <a:rPr lang="zh-CN" altLang="zh-CN" kern="0" dirty="0"/>
              <a:t>条件和逻辑循环是逻辑对象对特定消息的响应</a:t>
            </a:r>
          </a:p>
          <a:p>
            <a:pPr lvl="2" eaLnBrk="1" hangingPunct="1">
              <a:defRPr/>
            </a:pPr>
            <a:r>
              <a:rPr lang="en-US" altLang="zh-CN" kern="0" dirty="0"/>
              <a:t>  </a:t>
            </a:r>
            <a:r>
              <a:rPr lang="zh-CN" altLang="zh-CN" kern="0" dirty="0"/>
              <a:t>枚举循环是整数对象对特定消息的</a:t>
            </a:r>
            <a:r>
              <a:rPr lang="zh-CN" altLang="zh-CN" kern="0" dirty="0" smtClean="0"/>
              <a:t>响应</a:t>
            </a:r>
            <a:endParaRPr lang="zh-CN" altLang="zh-CN" sz="2400" kern="0" dirty="0"/>
          </a:p>
          <a:p>
            <a:pPr eaLnBrk="1" hangingPunct="1">
              <a:defRPr/>
            </a:pPr>
            <a:r>
              <a:rPr lang="zh-CN" altLang="zh-CN" kern="0" dirty="0"/>
              <a:t>采用单根的类层次结构，以类</a:t>
            </a:r>
            <a:r>
              <a:rPr lang="en-US" altLang="zh-CN" b="1" kern="0" dirty="0"/>
              <a:t> Object</a:t>
            </a:r>
            <a:r>
              <a:rPr lang="en-US" altLang="zh-CN" kern="0" dirty="0"/>
              <a:t> </a:t>
            </a:r>
            <a:r>
              <a:rPr lang="zh-CN" altLang="zh-CN" kern="0" dirty="0"/>
              <a:t>作为所有类的超</a:t>
            </a:r>
            <a:r>
              <a:rPr lang="zh-CN" altLang="zh-CN" kern="0" dirty="0" smtClean="0"/>
              <a:t>类</a:t>
            </a:r>
            <a:endParaRPr lang="zh-CN" altLang="zh-CN" kern="0" dirty="0"/>
          </a:p>
        </p:txBody>
      </p:sp>
    </p:spTree>
    <p:extLst>
      <p:ext uri="{BB962C8B-B14F-4D97-AF65-F5344CB8AC3E}">
        <p14:creationId xmlns:p14="http://schemas.microsoft.com/office/powerpoint/2010/main" val="39009471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idx="4294967295"/>
          </p:nvPr>
        </p:nvSpPr>
        <p:spPr>
          <a:xfrm>
            <a:off x="673100" y="0"/>
            <a:ext cx="7772400" cy="1143000"/>
          </a:xfrm>
        </p:spPr>
        <p:txBody>
          <a:bodyPr/>
          <a:lstStyle/>
          <a:p>
            <a:pPr eaLnBrk="1" hangingPunct="1"/>
            <a:r>
              <a:rPr lang="en-US" altLang="zh-CN" b="1" smtClean="0"/>
              <a:t>OO</a:t>
            </a:r>
            <a:r>
              <a:rPr lang="en-US" altLang="zh-CN" smtClean="0"/>
              <a:t> </a:t>
            </a:r>
            <a:r>
              <a:rPr lang="zh-CN" altLang="en-US" smtClean="0"/>
              <a:t>发展史</a:t>
            </a:r>
          </a:p>
        </p:txBody>
      </p:sp>
      <p:sp>
        <p:nvSpPr>
          <p:cNvPr id="3" name="内容占位符 2"/>
          <p:cNvSpPr>
            <a:spLocks noGrp="1"/>
          </p:cNvSpPr>
          <p:nvPr>
            <p:ph idx="4294967295"/>
          </p:nvPr>
        </p:nvSpPr>
        <p:spPr>
          <a:xfrm>
            <a:off x="646113" y="1052513"/>
            <a:ext cx="8313737" cy="4256087"/>
          </a:xfrm>
        </p:spPr>
        <p:txBody>
          <a:bodyPr>
            <a:noAutofit/>
          </a:bodyPr>
          <a:lstStyle/>
          <a:p>
            <a:pPr eaLnBrk="1" hangingPunct="1">
              <a:defRPr/>
            </a:pPr>
            <a:r>
              <a:rPr lang="zh-CN" altLang="zh-CN" sz="2400" kern="0" dirty="0" smtClean="0"/>
              <a:t>提供</a:t>
            </a:r>
            <a:r>
              <a:rPr lang="zh-CN" altLang="zh-CN" sz="2400" kern="0" dirty="0"/>
              <a:t>了块（</a:t>
            </a:r>
            <a:r>
              <a:rPr lang="en-US" altLang="zh-CN" sz="2400" b="1" kern="0" dirty="0"/>
              <a:t>block</a:t>
            </a:r>
            <a:r>
              <a:rPr lang="zh-CN" altLang="zh-CN" sz="2400" kern="0" dirty="0"/>
              <a:t>）的概念，作为控制结构的抽象</a:t>
            </a:r>
            <a:r>
              <a:rPr lang="zh-CN" altLang="zh-CN" sz="2400" kern="0" dirty="0" smtClean="0"/>
              <a:t>机制</a:t>
            </a:r>
            <a:endParaRPr lang="en-US" altLang="zh-CN" sz="2400" kern="0" dirty="0"/>
          </a:p>
          <a:p>
            <a:pPr eaLnBrk="1" hangingPunct="1">
              <a:defRPr/>
            </a:pPr>
            <a:r>
              <a:rPr lang="zh-CN" altLang="zh-CN" sz="2400" kern="0" dirty="0"/>
              <a:t>提出了容器的概念，开发了一个功能丰富的类</a:t>
            </a:r>
            <a:r>
              <a:rPr lang="zh-CN" altLang="zh-CN" sz="2400" kern="0" dirty="0" smtClean="0"/>
              <a:t>库</a:t>
            </a:r>
            <a:endParaRPr lang="en-US" altLang="zh-CN" sz="2400" kern="0" dirty="0" smtClean="0"/>
          </a:p>
          <a:p>
            <a:pPr>
              <a:spcBef>
                <a:spcPct val="0"/>
              </a:spcBef>
            </a:pPr>
            <a:r>
              <a:rPr lang="zh-CN" altLang="en-US" sz="2400" dirty="0"/>
              <a:t>容器：</a:t>
            </a:r>
            <a:endParaRPr lang="en-US" altLang="zh-CN" sz="2400" dirty="0"/>
          </a:p>
          <a:p>
            <a:pPr>
              <a:spcBef>
                <a:spcPct val="0"/>
              </a:spcBef>
            </a:pPr>
            <a:r>
              <a:rPr lang="zh-CN" altLang="en-US" sz="2400" dirty="0"/>
              <a:t>如果对象的数量与生命周期都是固定的，自然我们也就不需要很复杂的数据结构。 </a:t>
            </a:r>
          </a:p>
          <a:p>
            <a:pPr>
              <a:spcBef>
                <a:spcPct val="0"/>
              </a:spcBef>
            </a:pPr>
            <a:r>
              <a:rPr lang="zh-CN" altLang="en-US" sz="2400" dirty="0"/>
              <a:t>我们可以通过创建引用来持有对象，如 </a:t>
            </a:r>
            <a:r>
              <a:rPr lang="en-US" altLang="zh-CN" sz="2400" dirty="0"/>
              <a:t>Class </a:t>
            </a:r>
            <a:r>
              <a:rPr lang="en-US" altLang="zh-CN" sz="2400" dirty="0" err="1"/>
              <a:t>clazz</a:t>
            </a:r>
            <a:r>
              <a:rPr lang="en-US" altLang="zh-CN" sz="2400" dirty="0"/>
              <a:t>; </a:t>
            </a:r>
          </a:p>
          <a:p>
            <a:pPr>
              <a:spcBef>
                <a:spcPct val="0"/>
              </a:spcBef>
            </a:pPr>
            <a:r>
              <a:rPr lang="zh-CN" altLang="en-US" sz="2400" dirty="0"/>
              <a:t>也可以通过数组来持有多个对象，如 </a:t>
            </a:r>
            <a:r>
              <a:rPr lang="en-US" altLang="zh-CN" sz="2400" dirty="0"/>
              <a:t>Class[] </a:t>
            </a:r>
            <a:r>
              <a:rPr lang="en-US" altLang="zh-CN" sz="2400" dirty="0" err="1"/>
              <a:t>clazs</a:t>
            </a:r>
            <a:r>
              <a:rPr lang="en-US" altLang="zh-CN" sz="2400" dirty="0"/>
              <a:t> = new</a:t>
            </a:r>
            <a:r>
              <a:rPr lang="zh-CN" altLang="en-US" sz="2400" dirty="0"/>
              <a:t> </a:t>
            </a:r>
            <a:r>
              <a:rPr lang="en-US" altLang="zh-CN" sz="2400" dirty="0"/>
              <a:t>Class[10]; </a:t>
            </a:r>
          </a:p>
          <a:p>
            <a:pPr>
              <a:spcBef>
                <a:spcPct val="0"/>
              </a:spcBef>
            </a:pPr>
            <a:r>
              <a:rPr lang="zh-CN" altLang="en-US" sz="2400" dirty="0"/>
              <a:t>然而，一般情况下，我们并不知道要创建多少对象，或者以何种方式创建对象。数组显然只能创建固定长度的对象，为了使程序变得更加灵活与高效，</a:t>
            </a:r>
            <a:r>
              <a:rPr lang="en-US" altLang="zh-CN" sz="2400" dirty="0"/>
              <a:t>Java</a:t>
            </a:r>
            <a:r>
              <a:rPr lang="zh-CN" altLang="en-US" sz="2400" dirty="0"/>
              <a:t>类库提供了一套完整的容器类，具备完善的方法来解决上述问题。 </a:t>
            </a:r>
          </a:p>
          <a:p>
            <a:pPr eaLnBrk="1" hangingPunct="1">
              <a:defRPr/>
            </a:pPr>
            <a:endParaRPr lang="en-US" altLang="zh-CN" sz="2400" kern="0" dirty="0"/>
          </a:p>
          <a:p>
            <a:pPr eaLnBrk="1" hangingPunct="1">
              <a:defRPr/>
            </a:pPr>
            <a:r>
              <a:rPr lang="zh-CN" altLang="zh-CN" sz="2400" kern="0" dirty="0"/>
              <a:t>与程序开发环境的紧密结合，并开发了</a:t>
            </a:r>
            <a:r>
              <a:rPr lang="en-US" altLang="zh-CN" sz="2400" b="1" kern="0" dirty="0"/>
              <a:t> GUI</a:t>
            </a:r>
            <a:r>
              <a:rPr lang="en-US" altLang="zh-CN" sz="2400" kern="0" dirty="0"/>
              <a:t> </a:t>
            </a:r>
            <a:r>
              <a:rPr lang="zh-CN" altLang="zh-CN" sz="2400" kern="0" dirty="0"/>
              <a:t>的基本概念和相关</a:t>
            </a:r>
            <a:r>
              <a:rPr lang="zh-CN" altLang="zh-CN" sz="2400" kern="0" dirty="0" smtClean="0"/>
              <a:t>技术</a:t>
            </a:r>
            <a:endParaRPr lang="zh-CN" altLang="zh-CN" sz="2400" kern="0" dirty="0"/>
          </a:p>
        </p:txBody>
      </p:sp>
    </p:spTree>
    <p:extLst>
      <p:ext uri="{BB962C8B-B14F-4D97-AF65-F5344CB8AC3E}">
        <p14:creationId xmlns:p14="http://schemas.microsoft.com/office/powerpoint/2010/main" val="1460647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idx="4294967295"/>
          </p:nvPr>
        </p:nvSpPr>
        <p:spPr>
          <a:xfrm>
            <a:off x="685800" y="115888"/>
            <a:ext cx="7772400" cy="1143000"/>
          </a:xfrm>
        </p:spPr>
        <p:txBody>
          <a:bodyPr/>
          <a:lstStyle/>
          <a:p>
            <a:pPr eaLnBrk="1" hangingPunct="1"/>
            <a:r>
              <a:rPr lang="en-US" altLang="zh-CN" b="1" smtClean="0"/>
              <a:t>OO</a:t>
            </a:r>
            <a:r>
              <a:rPr lang="en-US" altLang="zh-CN" smtClean="0"/>
              <a:t> </a:t>
            </a:r>
            <a:r>
              <a:rPr lang="zh-CN" altLang="en-US" smtClean="0"/>
              <a:t>发展史</a:t>
            </a:r>
          </a:p>
        </p:txBody>
      </p:sp>
      <p:sp>
        <p:nvSpPr>
          <p:cNvPr id="3" name="内容占位符 2"/>
          <p:cNvSpPr>
            <a:spLocks noGrp="1"/>
          </p:cNvSpPr>
          <p:nvPr>
            <p:ph idx="4294967295"/>
          </p:nvPr>
        </p:nvSpPr>
        <p:spPr>
          <a:xfrm>
            <a:off x="395288" y="1341438"/>
            <a:ext cx="8497887" cy="5516562"/>
          </a:xfrm>
        </p:spPr>
        <p:txBody>
          <a:bodyPr>
            <a:noAutofit/>
          </a:bodyPr>
          <a:lstStyle/>
          <a:p>
            <a:pPr eaLnBrk="1" hangingPunct="1">
              <a:buFontTx/>
              <a:buNone/>
              <a:defRPr/>
            </a:pPr>
            <a:r>
              <a:rPr lang="zh-CN" altLang="zh-CN" sz="2000" kern="0" dirty="0"/>
              <a:t>随着</a:t>
            </a:r>
            <a:r>
              <a:rPr lang="en-US" altLang="zh-CN" sz="2000" b="1" kern="0" dirty="0"/>
              <a:t> Smalltalk</a:t>
            </a:r>
            <a:r>
              <a:rPr lang="en-US" altLang="zh-CN" sz="2000" kern="0" dirty="0"/>
              <a:t> </a:t>
            </a:r>
            <a:r>
              <a:rPr lang="zh-CN" altLang="zh-CN" sz="2000" kern="0" dirty="0"/>
              <a:t>的成功，人们看到了</a:t>
            </a:r>
            <a:r>
              <a:rPr lang="en-US" altLang="zh-CN" sz="2000" b="1" kern="0" dirty="0"/>
              <a:t> OO</a:t>
            </a:r>
            <a:r>
              <a:rPr lang="en-US" altLang="zh-CN" sz="2000" kern="0" dirty="0"/>
              <a:t> </a:t>
            </a:r>
            <a:r>
              <a:rPr lang="zh-CN" altLang="zh-CN" sz="2000" kern="0" dirty="0"/>
              <a:t>的潜在威力</a:t>
            </a:r>
          </a:p>
          <a:p>
            <a:pPr eaLnBrk="1" hangingPunct="1">
              <a:defRPr/>
            </a:pPr>
            <a:r>
              <a:rPr lang="zh-CN" altLang="zh-CN" sz="2000" kern="0" dirty="0" smtClean="0"/>
              <a:t>许多</a:t>
            </a:r>
            <a:r>
              <a:rPr lang="zh-CN" altLang="zh-CN" sz="2000" kern="0" dirty="0"/>
              <a:t>人开始研究如何把</a:t>
            </a:r>
            <a:r>
              <a:rPr lang="en-US" altLang="zh-CN" sz="2000" b="1" kern="0" dirty="0"/>
              <a:t> OO</a:t>
            </a:r>
            <a:r>
              <a:rPr lang="en-US" altLang="zh-CN" sz="2000" kern="0" dirty="0"/>
              <a:t> </a:t>
            </a:r>
            <a:r>
              <a:rPr lang="zh-CN" altLang="zh-CN" sz="2000" kern="0" dirty="0"/>
              <a:t>概念有效集成到常规语言里，提出了一批已有语言的</a:t>
            </a:r>
            <a:r>
              <a:rPr lang="en-US" altLang="zh-CN" sz="2000" b="1" kern="0" dirty="0"/>
              <a:t> OO</a:t>
            </a:r>
            <a:r>
              <a:rPr lang="en-US" altLang="zh-CN" sz="2000" kern="0" dirty="0"/>
              <a:t> </a:t>
            </a:r>
            <a:r>
              <a:rPr lang="zh-CN" altLang="zh-CN" sz="2000" kern="0" dirty="0"/>
              <a:t>扩充和许多新</a:t>
            </a:r>
            <a:r>
              <a:rPr lang="en-US" altLang="zh-CN" sz="2000" b="1" kern="0" dirty="0"/>
              <a:t> OO</a:t>
            </a:r>
            <a:r>
              <a:rPr lang="en-US" altLang="zh-CN" sz="2000" kern="0" dirty="0"/>
              <a:t> </a:t>
            </a:r>
            <a:r>
              <a:rPr lang="zh-CN" altLang="zh-CN" sz="2000" kern="0" dirty="0"/>
              <a:t>语言，如</a:t>
            </a:r>
            <a:r>
              <a:rPr lang="en-US" altLang="zh-CN" sz="2000" b="1" kern="0" dirty="0"/>
              <a:t> Object-Pascal</a:t>
            </a:r>
            <a:r>
              <a:rPr lang="zh-CN" altLang="zh-CN" sz="2000" kern="0" dirty="0"/>
              <a:t>、</a:t>
            </a:r>
            <a:r>
              <a:rPr lang="en-US" altLang="zh-CN" sz="2000" b="1" kern="0" dirty="0"/>
              <a:t>Object-C</a:t>
            </a:r>
            <a:r>
              <a:rPr lang="en-US" altLang="zh-CN" sz="2000" kern="0" dirty="0"/>
              <a:t> </a:t>
            </a:r>
            <a:r>
              <a:rPr lang="zh-CN" altLang="zh-CN" sz="2000" kern="0" dirty="0"/>
              <a:t>等</a:t>
            </a:r>
          </a:p>
          <a:p>
            <a:pPr eaLnBrk="1" hangingPunct="1">
              <a:defRPr/>
            </a:pPr>
            <a:r>
              <a:rPr lang="zh-CN" altLang="zh-CN" sz="2000" kern="0" dirty="0" smtClean="0"/>
              <a:t>其中</a:t>
            </a:r>
            <a:r>
              <a:rPr lang="zh-CN" altLang="zh-CN" sz="2000" kern="0" dirty="0"/>
              <a:t>前期最成功并得到广泛应用的是</a:t>
            </a:r>
            <a:r>
              <a:rPr lang="en-US" altLang="zh-CN" sz="2000" b="1" kern="0" dirty="0"/>
              <a:t> C++</a:t>
            </a:r>
            <a:r>
              <a:rPr lang="zh-CN" altLang="zh-CN" sz="2000" kern="0" dirty="0"/>
              <a:t>。</a:t>
            </a:r>
            <a:r>
              <a:rPr lang="en-US" altLang="zh-CN" sz="2000" b="1" kern="0" dirty="0"/>
              <a:t>C++</a:t>
            </a:r>
            <a:r>
              <a:rPr lang="en-US" altLang="zh-CN" sz="2000" kern="0" dirty="0"/>
              <a:t> </a:t>
            </a:r>
            <a:r>
              <a:rPr lang="zh-CN" altLang="zh-CN" sz="2000" kern="0" dirty="0"/>
              <a:t>在</a:t>
            </a:r>
            <a:r>
              <a:rPr lang="en-US" altLang="zh-CN" sz="2000" b="1" kern="0" dirty="0"/>
              <a:t> OO</a:t>
            </a:r>
            <a:r>
              <a:rPr lang="en-US" altLang="zh-CN" sz="2000" kern="0" dirty="0"/>
              <a:t> </a:t>
            </a:r>
            <a:r>
              <a:rPr lang="zh-CN" altLang="zh-CN" sz="2000" kern="0" dirty="0"/>
              <a:t>概念的广泛接受和应用方面功不可没（具体理由见后面讨论）。原因：</a:t>
            </a:r>
          </a:p>
          <a:p>
            <a:pPr lvl="1" eaLnBrk="1" hangingPunct="1">
              <a:defRPr/>
            </a:pPr>
            <a:r>
              <a:rPr lang="zh-CN" altLang="zh-CN" sz="1800" kern="0" dirty="0" smtClean="0"/>
              <a:t>在</a:t>
            </a:r>
            <a:r>
              <a:rPr lang="zh-CN" altLang="zh-CN" sz="1800" kern="0" dirty="0"/>
              <a:t>面向对象和高效程序之间取得较好的平衡</a:t>
            </a:r>
          </a:p>
          <a:p>
            <a:pPr lvl="1" eaLnBrk="1" hangingPunct="1">
              <a:defRPr/>
            </a:pPr>
            <a:r>
              <a:rPr lang="en-US" altLang="zh-CN" sz="1800" b="1" kern="0" dirty="0" smtClean="0"/>
              <a:t>OO</a:t>
            </a:r>
            <a:r>
              <a:rPr lang="en-US" altLang="zh-CN" sz="1800" kern="0" dirty="0"/>
              <a:t> </a:t>
            </a:r>
            <a:r>
              <a:rPr lang="zh-CN" altLang="zh-CN" sz="1800" kern="0" dirty="0"/>
              <a:t>概念与常规语言的合理集成（在当时），支持数据抽象和面向对象的系统设计和程序设计，支持多泛型程序设计的结合，使与数据抽象和</a:t>
            </a:r>
            <a:r>
              <a:rPr lang="en-US" altLang="zh-CN" sz="1800" b="1" kern="0" dirty="0"/>
              <a:t> OO</a:t>
            </a:r>
            <a:r>
              <a:rPr lang="en-US" altLang="zh-CN" sz="1800" kern="0" dirty="0"/>
              <a:t> </a:t>
            </a:r>
            <a:r>
              <a:rPr lang="zh-CN" altLang="zh-CN" sz="1800" kern="0" dirty="0"/>
              <a:t>有关的许多新概念和新技术逐渐被实际软件工作者接受</a:t>
            </a:r>
          </a:p>
          <a:p>
            <a:pPr eaLnBrk="1" hangingPunct="1">
              <a:defRPr/>
            </a:pPr>
            <a:r>
              <a:rPr lang="zh-CN" altLang="zh-CN" sz="2000" kern="0" dirty="0" smtClean="0"/>
              <a:t>随后</a:t>
            </a:r>
            <a:r>
              <a:rPr lang="zh-CN" altLang="zh-CN" sz="2000" kern="0" dirty="0"/>
              <a:t>是</a:t>
            </a:r>
            <a:r>
              <a:rPr lang="en-US" altLang="zh-CN" sz="2000" b="1" kern="0" dirty="0"/>
              <a:t> OO</a:t>
            </a:r>
            <a:r>
              <a:rPr lang="en-US" altLang="zh-CN" sz="2000" kern="0" dirty="0"/>
              <a:t> </a:t>
            </a:r>
            <a:r>
              <a:rPr lang="zh-CN" altLang="zh-CN" sz="2000" kern="0" dirty="0"/>
              <a:t>分析、</a:t>
            </a:r>
            <a:r>
              <a:rPr lang="en-US" altLang="zh-CN" sz="2000" b="1" kern="0" dirty="0"/>
              <a:t>OO</a:t>
            </a:r>
            <a:r>
              <a:rPr lang="en-US" altLang="zh-CN" sz="2000" kern="0" dirty="0"/>
              <a:t> </a:t>
            </a:r>
            <a:r>
              <a:rPr lang="zh-CN" altLang="zh-CN" sz="2000" kern="0" dirty="0"/>
              <a:t>设计和基于</a:t>
            </a:r>
            <a:r>
              <a:rPr lang="en-US" altLang="zh-CN" sz="2000" b="1" kern="0" dirty="0"/>
              <a:t> OO</a:t>
            </a:r>
            <a:r>
              <a:rPr lang="en-US" altLang="zh-CN" sz="2000" kern="0" dirty="0"/>
              <a:t> </a:t>
            </a:r>
            <a:r>
              <a:rPr lang="zh-CN" altLang="zh-CN" sz="2000" kern="0" dirty="0"/>
              <a:t>的软件开发等等</a:t>
            </a:r>
          </a:p>
          <a:p>
            <a:pPr eaLnBrk="1" hangingPunct="1">
              <a:defRPr/>
            </a:pPr>
            <a:r>
              <a:rPr lang="zh-CN" altLang="zh-CN" sz="2000" kern="0" dirty="0" smtClean="0"/>
              <a:t>后来</a:t>
            </a:r>
            <a:r>
              <a:rPr lang="zh-CN" altLang="zh-CN" sz="2000" kern="0" dirty="0"/>
              <a:t>的其他成功语言包括</a:t>
            </a:r>
            <a:r>
              <a:rPr lang="en-US" altLang="zh-CN" sz="2000" b="1" kern="0" dirty="0"/>
              <a:t> Java</a:t>
            </a:r>
            <a:r>
              <a:rPr lang="zh-CN" altLang="zh-CN" sz="2000" kern="0" dirty="0"/>
              <a:t>，微软提出</a:t>
            </a:r>
            <a:r>
              <a:rPr lang="en-US" altLang="zh-CN" sz="2000" b="1" kern="0" dirty="0"/>
              <a:t> C#</a:t>
            </a:r>
            <a:r>
              <a:rPr lang="zh-CN" altLang="zh-CN" sz="2000" kern="0" dirty="0"/>
              <a:t>，等等</a:t>
            </a:r>
          </a:p>
          <a:p>
            <a:pPr eaLnBrk="1" hangingPunct="1">
              <a:defRPr/>
            </a:pPr>
            <a:r>
              <a:rPr lang="zh-CN" altLang="zh-CN" sz="2000" kern="0" dirty="0" smtClean="0"/>
              <a:t>出现</a:t>
            </a:r>
            <a:r>
              <a:rPr lang="zh-CN" altLang="zh-CN" sz="2000" kern="0" dirty="0"/>
              <a:t>了一些基于对象的脚本语言，如</a:t>
            </a:r>
            <a:r>
              <a:rPr lang="en-US" altLang="zh-CN" sz="2000" b="1" kern="0" dirty="0"/>
              <a:t> Python</a:t>
            </a:r>
            <a:r>
              <a:rPr lang="zh-CN" altLang="zh-CN" sz="2000" kern="0" dirty="0"/>
              <a:t>，</a:t>
            </a:r>
            <a:r>
              <a:rPr lang="en-US" altLang="zh-CN" sz="2000" b="1" kern="0" dirty="0"/>
              <a:t>Ruby</a:t>
            </a:r>
            <a:r>
              <a:rPr lang="en-US" altLang="zh-CN" sz="2000" kern="0" dirty="0"/>
              <a:t> </a:t>
            </a:r>
            <a:r>
              <a:rPr lang="zh-CN" altLang="zh-CN" sz="2000" kern="0" dirty="0"/>
              <a:t>等</a:t>
            </a:r>
          </a:p>
          <a:p>
            <a:pPr eaLnBrk="1" hangingPunct="1">
              <a:defRPr/>
            </a:pPr>
            <a:r>
              <a:rPr lang="zh-CN" altLang="zh-CN" sz="2000" kern="0" dirty="0" smtClean="0"/>
              <a:t>现在</a:t>
            </a:r>
            <a:r>
              <a:rPr lang="zh-CN" altLang="zh-CN" sz="2000" kern="0" dirty="0"/>
              <a:t>，面向对象的开发已经成为一种主流的软件开发技术</a:t>
            </a:r>
          </a:p>
        </p:txBody>
      </p:sp>
    </p:spTree>
    <p:extLst>
      <p:ext uri="{BB962C8B-B14F-4D97-AF65-F5344CB8AC3E}">
        <p14:creationId xmlns:p14="http://schemas.microsoft.com/office/powerpoint/2010/main" val="202226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a:xfrm>
            <a:off x="539750" y="115888"/>
            <a:ext cx="8229600" cy="720725"/>
          </a:xfrm>
        </p:spPr>
        <p:txBody>
          <a:bodyPr/>
          <a:lstStyle/>
          <a:p>
            <a:r>
              <a:rPr lang="en-US" altLang="zh-CN" b="1" dirty="0"/>
              <a:t>OO</a:t>
            </a:r>
            <a:r>
              <a:rPr lang="en-US" altLang="zh-CN" dirty="0"/>
              <a:t> </a:t>
            </a:r>
            <a:r>
              <a:rPr lang="zh-CN" altLang="en-US" dirty="0"/>
              <a:t>语言</a:t>
            </a:r>
            <a:r>
              <a:rPr lang="zh-CN" altLang="en-US" dirty="0" smtClean="0"/>
              <a:t>程序设计的核心问题</a:t>
            </a:r>
          </a:p>
        </p:txBody>
      </p:sp>
      <p:sp>
        <p:nvSpPr>
          <p:cNvPr id="3" name="内容占位符 2"/>
          <p:cNvSpPr>
            <a:spLocks noGrp="1"/>
          </p:cNvSpPr>
          <p:nvPr>
            <p:ph idx="1"/>
          </p:nvPr>
        </p:nvSpPr>
        <p:spPr>
          <a:xfrm>
            <a:off x="450850" y="908050"/>
            <a:ext cx="8318500" cy="5849938"/>
          </a:xfrm>
        </p:spPr>
        <p:txBody>
          <a:bodyPr>
            <a:normAutofit fontScale="92500" lnSpcReduction="10000"/>
          </a:bodyPr>
          <a:lstStyle/>
          <a:p>
            <a:pPr>
              <a:lnSpc>
                <a:spcPct val="110000"/>
              </a:lnSpc>
              <a:defRPr/>
            </a:pPr>
            <a:r>
              <a:rPr lang="zh-CN" altLang="en-US" dirty="0" smtClean="0"/>
              <a:t>代码重用是基本驱动</a:t>
            </a:r>
            <a:endParaRPr lang="en-US" altLang="zh-CN" dirty="0" smtClean="0"/>
          </a:p>
          <a:p>
            <a:pPr lvl="1">
              <a:lnSpc>
                <a:spcPct val="110000"/>
              </a:lnSpc>
              <a:defRPr/>
            </a:pPr>
            <a:r>
              <a:rPr lang="zh-CN" altLang="en-US" dirty="0" smtClean="0"/>
              <a:t>提高生产率</a:t>
            </a:r>
            <a:endParaRPr lang="en-US" altLang="zh-CN" dirty="0" smtClean="0"/>
          </a:p>
          <a:p>
            <a:pPr lvl="1">
              <a:lnSpc>
                <a:spcPct val="110000"/>
              </a:lnSpc>
              <a:defRPr/>
            </a:pPr>
            <a:r>
              <a:rPr lang="zh-CN" altLang="en-US" dirty="0" smtClean="0"/>
              <a:t>原有程序语言无法在原有类型系统进行便捷的修改</a:t>
            </a:r>
            <a:endParaRPr lang="en-US" altLang="zh-CN" dirty="0" smtClean="0"/>
          </a:p>
          <a:p>
            <a:pPr lvl="1">
              <a:lnSpc>
                <a:spcPct val="110000"/>
              </a:lnSpc>
              <a:defRPr/>
            </a:pPr>
            <a:r>
              <a:rPr lang="zh-CN" altLang="en-US" dirty="0" smtClean="0"/>
              <a:t>所有数据类型的定义都是独立的，并在同一个层次上，不可能构造一个适合问题空间的程序。</a:t>
            </a:r>
            <a:endParaRPr lang="en-US" altLang="zh-CN" dirty="0" smtClean="0"/>
          </a:p>
          <a:p>
            <a:pPr>
              <a:lnSpc>
                <a:spcPct val="110000"/>
              </a:lnSpc>
              <a:defRPr/>
            </a:pPr>
            <a:r>
              <a:rPr lang="zh-CN" altLang="en-US" dirty="0" smtClean="0"/>
              <a:t>继承是面向对象程序设计语言的核心</a:t>
            </a:r>
            <a:endParaRPr lang="en-US" altLang="zh-CN" dirty="0" smtClean="0"/>
          </a:p>
          <a:p>
            <a:pPr lvl="1">
              <a:lnSpc>
                <a:spcPct val="110000"/>
              </a:lnSpc>
              <a:defRPr/>
            </a:pPr>
            <a:r>
              <a:rPr lang="zh-CN" altLang="en-US" dirty="0" smtClean="0"/>
              <a:t>抽象数据类型是基础</a:t>
            </a:r>
            <a:endParaRPr lang="en-US" altLang="zh-CN" dirty="0" smtClean="0"/>
          </a:p>
          <a:p>
            <a:pPr lvl="1">
              <a:lnSpc>
                <a:spcPct val="110000"/>
              </a:lnSpc>
              <a:defRPr/>
            </a:pPr>
            <a:r>
              <a:rPr lang="zh-CN" altLang="en-US" dirty="0" smtClean="0"/>
              <a:t>抽象数据类型形成新类型</a:t>
            </a:r>
            <a:endParaRPr lang="en-US" altLang="zh-CN" dirty="0" smtClean="0"/>
          </a:p>
          <a:p>
            <a:pPr lvl="1">
              <a:lnSpc>
                <a:spcPct val="110000"/>
              </a:lnSpc>
              <a:defRPr/>
            </a:pPr>
            <a:r>
              <a:rPr lang="zh-CN" altLang="en-US" dirty="0" smtClean="0"/>
              <a:t>类型成员必然继承新类型的共同部分</a:t>
            </a:r>
            <a:endParaRPr lang="en-US" altLang="zh-CN" dirty="0" smtClean="0"/>
          </a:p>
          <a:p>
            <a:pPr lvl="1">
              <a:lnSpc>
                <a:spcPct val="110000"/>
              </a:lnSpc>
              <a:defRPr/>
            </a:pPr>
            <a:r>
              <a:rPr lang="zh-CN" altLang="en-US" dirty="0" smtClean="0"/>
              <a:t>继承提供了一种解决抽象数据类型的复用所面临的修改问题，以及程序组织问题的办法。</a:t>
            </a:r>
            <a:endParaRPr lang="en-US" altLang="zh-CN" dirty="0" smtClean="0"/>
          </a:p>
          <a:p>
            <a:pPr>
              <a:lnSpc>
                <a:spcPct val="110000"/>
              </a:lnSpc>
              <a:defRPr/>
            </a:pPr>
            <a:r>
              <a:rPr lang="zh-CN" altLang="en-US" dirty="0" smtClean="0"/>
              <a:t>动态束定是重要实现手段</a:t>
            </a:r>
            <a:endParaRPr lang="en-US" altLang="zh-CN" dirty="0" smtClean="0"/>
          </a:p>
          <a:p>
            <a:pPr lvl="1">
              <a:lnSpc>
                <a:spcPct val="110000"/>
              </a:lnSpc>
              <a:defRPr/>
            </a:pPr>
            <a:r>
              <a:rPr lang="zh-CN" altLang="en-US" dirty="0" smtClean="0"/>
              <a:t>与谁束定（也是多态问题）</a:t>
            </a:r>
            <a:endParaRPr lang="en-US" altLang="zh-CN" dirty="0" smtClean="0"/>
          </a:p>
          <a:p>
            <a:pPr lvl="1">
              <a:lnSpc>
                <a:spcPct val="110000"/>
              </a:lnSpc>
              <a:defRPr/>
            </a:pPr>
            <a:r>
              <a:rPr lang="zh-CN" altLang="en-US" dirty="0" smtClean="0"/>
              <a:t>接受者决定一个消息的含义</a:t>
            </a:r>
            <a:endParaRPr lang="zh-CN" altLang="en-US" dirty="0"/>
          </a:p>
        </p:txBody>
      </p:sp>
    </p:spTree>
    <p:extLst>
      <p:ext uri="{BB962C8B-B14F-4D97-AF65-F5344CB8AC3E}">
        <p14:creationId xmlns:p14="http://schemas.microsoft.com/office/powerpoint/2010/main" val="12381697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a:xfrm>
            <a:off x="433388" y="188913"/>
            <a:ext cx="8277225" cy="1143000"/>
          </a:xfrm>
        </p:spPr>
        <p:txBody>
          <a:bodyPr/>
          <a:lstStyle/>
          <a:p>
            <a:r>
              <a:rPr lang="zh-CN" altLang="en-US" smtClean="0"/>
              <a:t>面向对象程序语言设计的关注点</a:t>
            </a:r>
          </a:p>
        </p:txBody>
      </p:sp>
      <p:sp>
        <p:nvSpPr>
          <p:cNvPr id="71683" name="内容占位符 2"/>
          <p:cNvSpPr>
            <a:spLocks noGrp="1"/>
          </p:cNvSpPr>
          <p:nvPr>
            <p:ph idx="1"/>
          </p:nvPr>
        </p:nvSpPr>
        <p:spPr>
          <a:xfrm>
            <a:off x="611188" y="1331913"/>
            <a:ext cx="7772400" cy="4114800"/>
          </a:xfrm>
        </p:spPr>
        <p:txBody>
          <a:bodyPr/>
          <a:lstStyle/>
          <a:p>
            <a:pPr lvl="1"/>
            <a:r>
              <a:rPr lang="zh-CN" altLang="en-US" smtClean="0"/>
              <a:t>派生类</a:t>
            </a:r>
            <a:r>
              <a:rPr lang="en-US" altLang="zh-CN" smtClean="0"/>
              <a:t>/</a:t>
            </a:r>
            <a:r>
              <a:rPr lang="zh-CN" altLang="en-US" smtClean="0"/>
              <a:t>子类，父类</a:t>
            </a:r>
            <a:r>
              <a:rPr lang="en-US" altLang="zh-CN" smtClean="0"/>
              <a:t>/</a:t>
            </a:r>
            <a:r>
              <a:rPr lang="zh-CN" altLang="en-US" smtClean="0"/>
              <a:t>超类</a:t>
            </a:r>
            <a:endParaRPr lang="en-US" altLang="zh-CN" smtClean="0"/>
          </a:p>
          <a:p>
            <a:pPr lvl="1"/>
            <a:r>
              <a:rPr lang="zh-CN" altLang="en-US" smtClean="0"/>
              <a:t>方法，消息</a:t>
            </a:r>
            <a:endParaRPr lang="en-US" altLang="zh-CN" smtClean="0"/>
          </a:p>
          <a:p>
            <a:pPr lvl="1"/>
            <a:r>
              <a:rPr lang="zh-CN" altLang="en-US" smtClean="0"/>
              <a:t>消息协议</a:t>
            </a:r>
            <a:r>
              <a:rPr lang="en-US" altLang="zh-CN" smtClean="0"/>
              <a:t>/</a:t>
            </a:r>
            <a:r>
              <a:rPr lang="zh-CN" altLang="en-US" smtClean="0"/>
              <a:t>消息接口</a:t>
            </a:r>
            <a:endParaRPr lang="en-US" altLang="zh-CN" smtClean="0"/>
          </a:p>
          <a:p>
            <a:pPr lvl="1"/>
            <a:r>
              <a:rPr lang="zh-CN" altLang="en-US" smtClean="0"/>
              <a:t>公有、私有与保护类型</a:t>
            </a:r>
            <a:endParaRPr lang="en-US" altLang="zh-CN" smtClean="0"/>
          </a:p>
          <a:p>
            <a:pPr lvl="1"/>
            <a:r>
              <a:rPr lang="zh-CN" altLang="en-US" smtClean="0"/>
              <a:t>覆盖方法</a:t>
            </a:r>
            <a:endParaRPr lang="en-US" altLang="zh-CN" smtClean="0"/>
          </a:p>
          <a:p>
            <a:pPr lvl="1"/>
            <a:r>
              <a:rPr lang="zh-CN" altLang="en-US" smtClean="0"/>
              <a:t>单继承，多继承</a:t>
            </a:r>
            <a:endParaRPr lang="en-US" altLang="zh-CN" smtClean="0"/>
          </a:p>
          <a:p>
            <a:pPr lvl="1"/>
            <a:r>
              <a:rPr lang="zh-CN" altLang="en-US" smtClean="0"/>
              <a:t>多态引用，抽象方法</a:t>
            </a:r>
            <a:endParaRPr lang="en-US" altLang="zh-CN" smtClean="0"/>
          </a:p>
          <a:p>
            <a:pPr lvl="1"/>
            <a:r>
              <a:rPr lang="zh-CN" altLang="en-US" smtClean="0"/>
              <a:t>构造，析构</a:t>
            </a:r>
            <a:endParaRPr lang="en-US" altLang="zh-CN" smtClean="0"/>
          </a:p>
          <a:p>
            <a:pPr lvl="1"/>
            <a:r>
              <a:rPr lang="zh-CN" altLang="en-US" smtClean="0"/>
              <a:t>动态束定，静态束定</a:t>
            </a:r>
            <a:endParaRPr lang="en-US" altLang="zh-CN" smtClean="0"/>
          </a:p>
          <a:p>
            <a:pPr lvl="1"/>
            <a:r>
              <a:rPr lang="en-US" altLang="zh-CN" smtClean="0"/>
              <a:t>……</a:t>
            </a:r>
          </a:p>
        </p:txBody>
      </p:sp>
    </p:spTree>
    <p:extLst>
      <p:ext uri="{BB962C8B-B14F-4D97-AF65-F5344CB8AC3E}">
        <p14:creationId xmlns:p14="http://schemas.microsoft.com/office/powerpoint/2010/main" val="309175283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p:cNvSpPr>
          <p:nvPr>
            <p:ph type="title"/>
          </p:nvPr>
        </p:nvSpPr>
        <p:spPr>
          <a:xfrm>
            <a:off x="215900" y="260350"/>
            <a:ext cx="8712200" cy="1143000"/>
          </a:xfrm>
        </p:spPr>
        <p:txBody>
          <a:bodyPr/>
          <a:lstStyle/>
          <a:p>
            <a:r>
              <a:rPr lang="zh-CN" altLang="en-US" sz="4000" smtClean="0"/>
              <a:t>面向对象程序语言设计的关注点</a:t>
            </a:r>
          </a:p>
        </p:txBody>
      </p:sp>
      <p:sp>
        <p:nvSpPr>
          <p:cNvPr id="3" name="内容占位符 2"/>
          <p:cNvSpPr>
            <a:spLocks noGrp="1"/>
          </p:cNvSpPr>
          <p:nvPr>
            <p:ph idx="1"/>
          </p:nvPr>
        </p:nvSpPr>
        <p:spPr>
          <a:xfrm>
            <a:off x="215900" y="1403350"/>
            <a:ext cx="8928100" cy="4897438"/>
          </a:xfrm>
        </p:spPr>
        <p:txBody>
          <a:bodyPr/>
          <a:lstStyle/>
          <a:p>
            <a:pPr>
              <a:defRPr/>
            </a:pPr>
            <a:r>
              <a:rPr lang="zh-CN" altLang="en-US" sz="2400" dirty="0" smtClean="0"/>
              <a:t>父类和子类的常见区别</a:t>
            </a:r>
            <a:endParaRPr lang="en-US" altLang="zh-CN" sz="2400" dirty="0" smtClean="0"/>
          </a:p>
          <a:p>
            <a:pPr lvl="1">
              <a:defRPr/>
            </a:pPr>
            <a:r>
              <a:rPr lang="zh-CN" altLang="en-US" sz="2400" dirty="0" smtClean="0"/>
              <a:t>父类可以定义不能被子类访问的私有变量或方法</a:t>
            </a:r>
            <a:endParaRPr lang="en-US" altLang="zh-CN" sz="2400" dirty="0" smtClean="0"/>
          </a:p>
          <a:p>
            <a:pPr lvl="1">
              <a:defRPr/>
            </a:pPr>
            <a:r>
              <a:rPr lang="zh-CN" altLang="en-US" sz="2400" dirty="0"/>
              <a:t>子</a:t>
            </a:r>
            <a:r>
              <a:rPr lang="zh-CN" altLang="en-US" sz="2400" dirty="0" smtClean="0"/>
              <a:t>类可以在继承父类成员的基础上再添加成员</a:t>
            </a:r>
            <a:endParaRPr lang="en-US" altLang="zh-CN" sz="2400" dirty="0" smtClean="0"/>
          </a:p>
          <a:p>
            <a:pPr lvl="1">
              <a:defRPr/>
            </a:pPr>
            <a:r>
              <a:rPr lang="zh-CN" altLang="en-US" sz="2400" dirty="0"/>
              <a:t>子</a:t>
            </a:r>
            <a:r>
              <a:rPr lang="zh-CN" altLang="en-US" sz="2400" dirty="0" smtClean="0"/>
              <a:t>类可以对一个或多个继承来的方法进行修改。修改后的方法与原方法有相同的名字，通常具有与原方法相同的协议。</a:t>
            </a:r>
            <a:endParaRPr lang="en-US" altLang="zh-CN" sz="2400" dirty="0" smtClean="0"/>
          </a:p>
          <a:p>
            <a:pPr>
              <a:defRPr/>
            </a:pPr>
            <a:r>
              <a:rPr lang="zh-CN" altLang="en-US" sz="2800" dirty="0" smtClean="0"/>
              <a:t>子类对比子类型的概念</a:t>
            </a:r>
            <a:endParaRPr lang="en-US" altLang="zh-CN" sz="2800" dirty="0" smtClean="0"/>
          </a:p>
          <a:p>
            <a:pPr eaLnBrk="1" hangingPunct="1">
              <a:defRPr/>
            </a:pPr>
            <a:r>
              <a:rPr lang="zh-CN" altLang="zh-CN" sz="2400" kern="0" dirty="0"/>
              <a:t>把子类看作是子类型（通常），如果</a:t>
            </a:r>
            <a:r>
              <a:rPr lang="en-US" altLang="zh-CN" sz="2400" b="1" kern="0" dirty="0"/>
              <a:t> D</a:t>
            </a:r>
            <a:r>
              <a:rPr lang="en-US" altLang="zh-CN" sz="2400" kern="0" dirty="0"/>
              <a:t> </a:t>
            </a:r>
            <a:r>
              <a:rPr lang="zh-CN" altLang="zh-CN" sz="2400" kern="0" dirty="0"/>
              <a:t>是</a:t>
            </a:r>
            <a:r>
              <a:rPr lang="en-US" altLang="zh-CN" sz="2400" b="1" kern="0" dirty="0"/>
              <a:t> B</a:t>
            </a:r>
            <a:r>
              <a:rPr lang="en-US" altLang="zh-CN" sz="2400" kern="0" dirty="0"/>
              <a:t> </a:t>
            </a:r>
            <a:r>
              <a:rPr lang="zh-CN" altLang="zh-CN" sz="2400" kern="0" dirty="0"/>
              <a:t>的子类，那么：</a:t>
            </a:r>
          </a:p>
          <a:p>
            <a:pPr lvl="1" eaLnBrk="1" hangingPunct="1">
              <a:defRPr/>
            </a:pPr>
            <a:r>
              <a:rPr lang="zh-CN" altLang="zh-CN" sz="2000" kern="0" dirty="0"/>
              <a:t>若</a:t>
            </a:r>
            <a:r>
              <a:rPr lang="en-US" altLang="zh-CN" sz="2000" b="1" kern="0" dirty="0"/>
              <a:t> o</a:t>
            </a:r>
            <a:r>
              <a:rPr lang="en-US" altLang="zh-CN" sz="2000" kern="0" dirty="0"/>
              <a:t> </a:t>
            </a:r>
            <a:r>
              <a:rPr lang="zh-CN" altLang="zh-CN" sz="2000" kern="0" dirty="0"/>
              <a:t>是</a:t>
            </a:r>
            <a:r>
              <a:rPr lang="en-US" altLang="zh-CN" sz="2000" b="1" kern="0" dirty="0"/>
              <a:t> D</a:t>
            </a:r>
            <a:r>
              <a:rPr lang="en-US" altLang="zh-CN" sz="2000" kern="0" dirty="0"/>
              <a:t> </a:t>
            </a:r>
            <a:r>
              <a:rPr lang="zh-CN" altLang="zh-CN" sz="2000" kern="0" dirty="0"/>
              <a:t>类型的对象，那么</a:t>
            </a:r>
            <a:r>
              <a:rPr lang="en-US" altLang="zh-CN" sz="2000" b="1" kern="0" dirty="0"/>
              <a:t> o</a:t>
            </a:r>
            <a:r>
              <a:rPr lang="en-US" altLang="zh-CN" sz="2000" kern="0" dirty="0"/>
              <a:t> </a:t>
            </a:r>
            <a:r>
              <a:rPr lang="zh-CN" altLang="zh-CN" sz="2000" kern="0" dirty="0"/>
              <a:t>也看作是</a:t>
            </a:r>
            <a:r>
              <a:rPr lang="en-US" altLang="zh-CN" sz="2000" b="1" kern="0" dirty="0"/>
              <a:t> B</a:t>
            </a:r>
            <a:r>
              <a:rPr lang="en-US" altLang="zh-CN" sz="2000" kern="0" dirty="0"/>
              <a:t> </a:t>
            </a:r>
            <a:r>
              <a:rPr lang="zh-CN" altLang="zh-CN" sz="2000" kern="0" dirty="0"/>
              <a:t>类型的对象</a:t>
            </a:r>
            <a:r>
              <a:rPr lang="en-US" altLang="zh-CN" sz="2000" kern="0" dirty="0"/>
              <a:t> </a:t>
            </a:r>
            <a:endParaRPr lang="zh-CN" altLang="zh-CN" sz="2000" kern="0" dirty="0"/>
          </a:p>
          <a:p>
            <a:pPr lvl="1" eaLnBrk="1" hangingPunct="1">
              <a:defRPr/>
            </a:pPr>
            <a:r>
              <a:rPr lang="zh-CN" altLang="zh-CN" sz="2000" kern="0" dirty="0"/>
              <a:t>若变量</a:t>
            </a:r>
            <a:r>
              <a:rPr lang="en-US" altLang="zh-CN" sz="2000" b="1" kern="0" dirty="0"/>
              <a:t> x</a:t>
            </a:r>
            <a:r>
              <a:rPr lang="en-US" altLang="zh-CN" sz="2000" kern="0" dirty="0"/>
              <a:t> </a:t>
            </a:r>
            <a:r>
              <a:rPr lang="zh-CN" altLang="zh-CN" sz="2000" kern="0" dirty="0"/>
              <a:t>可以引用</a:t>
            </a:r>
            <a:r>
              <a:rPr lang="en-US" altLang="zh-CN" sz="2000" b="1" kern="0" dirty="0"/>
              <a:t> B</a:t>
            </a:r>
            <a:r>
              <a:rPr lang="en-US" altLang="zh-CN" sz="2000" kern="0" dirty="0"/>
              <a:t> </a:t>
            </a:r>
            <a:r>
              <a:rPr lang="zh-CN" altLang="zh-CN" sz="2000" kern="0" dirty="0"/>
              <a:t>类的对象，那么它也可以引用</a:t>
            </a:r>
            <a:r>
              <a:rPr lang="en-US" altLang="zh-CN" sz="2000" b="1" kern="0" dirty="0"/>
              <a:t> D</a:t>
            </a:r>
            <a:r>
              <a:rPr lang="en-US" altLang="zh-CN" sz="2000" kern="0" dirty="0"/>
              <a:t> </a:t>
            </a:r>
            <a:r>
              <a:rPr lang="zh-CN" altLang="zh-CN" sz="2000" kern="0" dirty="0"/>
              <a:t>类的对象</a:t>
            </a:r>
          </a:p>
          <a:p>
            <a:pPr>
              <a:defRPr/>
            </a:pPr>
            <a:r>
              <a:rPr lang="zh-CN" altLang="en-US" sz="2800" dirty="0" smtClean="0"/>
              <a:t>单继承与多继承</a:t>
            </a:r>
            <a:endParaRPr lang="en-US" altLang="zh-CN" sz="2800" dirty="0" smtClean="0"/>
          </a:p>
          <a:p>
            <a:pPr lvl="1">
              <a:defRPr/>
            </a:pPr>
            <a:r>
              <a:rPr lang="zh-CN" altLang="en-US" sz="2400" dirty="0" smtClean="0"/>
              <a:t>支持多继承好吗？</a:t>
            </a:r>
            <a:endParaRPr lang="en-US" altLang="zh-CN" sz="2400" dirty="0" smtClean="0"/>
          </a:p>
          <a:p>
            <a:pPr lvl="1">
              <a:defRPr/>
            </a:pPr>
            <a:r>
              <a:rPr lang="zh-CN" altLang="en-US" sz="2400" dirty="0" smtClean="0"/>
              <a:t>菱形继承（共享继承）</a:t>
            </a:r>
            <a:endParaRPr lang="zh-CN" altLang="en-US" sz="2400" dirty="0"/>
          </a:p>
        </p:txBody>
      </p:sp>
    </p:spTree>
    <p:extLst>
      <p:ext uri="{BB962C8B-B14F-4D97-AF65-F5344CB8AC3E}">
        <p14:creationId xmlns:p14="http://schemas.microsoft.com/office/powerpoint/2010/main" val="16727246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idx="4294967295"/>
          </p:nvPr>
        </p:nvSpPr>
        <p:spPr>
          <a:xfrm>
            <a:off x="715963" y="115888"/>
            <a:ext cx="7772400" cy="1143000"/>
          </a:xfrm>
        </p:spPr>
        <p:txBody>
          <a:bodyPr/>
          <a:lstStyle/>
          <a:p>
            <a:pPr eaLnBrk="1" hangingPunct="1"/>
            <a:r>
              <a:rPr lang="zh-CN" altLang="zh-CN" smtClean="0"/>
              <a:t>面向对象的基本概念</a:t>
            </a:r>
          </a:p>
        </p:txBody>
      </p:sp>
      <p:sp>
        <p:nvSpPr>
          <p:cNvPr id="7" name="内容占位符 2"/>
          <p:cNvSpPr>
            <a:spLocks noGrp="1"/>
          </p:cNvSpPr>
          <p:nvPr>
            <p:ph idx="4294967295"/>
          </p:nvPr>
        </p:nvSpPr>
        <p:spPr>
          <a:xfrm>
            <a:off x="468313" y="1196975"/>
            <a:ext cx="8424862" cy="5256213"/>
          </a:xfrm>
        </p:spPr>
        <p:txBody>
          <a:bodyPr>
            <a:noAutofit/>
          </a:bodyPr>
          <a:lstStyle/>
          <a:p>
            <a:pPr eaLnBrk="1" hangingPunct="1">
              <a:buFontTx/>
              <a:buNone/>
              <a:defRPr/>
            </a:pPr>
            <a:r>
              <a:rPr lang="zh-CN" altLang="zh-CN" sz="2400" kern="0" dirty="0"/>
              <a:t>面向对象的基本概念：</a:t>
            </a:r>
          </a:p>
          <a:p>
            <a:pPr eaLnBrk="1" hangingPunct="1">
              <a:defRPr/>
            </a:pPr>
            <a:r>
              <a:rPr lang="zh-CN" altLang="zh-CN" sz="2400" kern="0" dirty="0" smtClean="0"/>
              <a:t>在</a:t>
            </a:r>
            <a:r>
              <a:rPr lang="zh-CN" altLang="zh-CN" sz="2400" kern="0" dirty="0"/>
              <a:t>面向对象语言里定义数据抽象的基本定义机制是类，在一个类里可以定义数据成员和子程序成员（称为方法）</a:t>
            </a:r>
          </a:p>
          <a:p>
            <a:pPr eaLnBrk="1" hangingPunct="1">
              <a:defRPr/>
            </a:pPr>
            <a:r>
              <a:rPr lang="zh-CN" altLang="zh-CN" sz="2400" kern="0" dirty="0" smtClean="0"/>
              <a:t>封装</a:t>
            </a:r>
            <a:r>
              <a:rPr lang="zh-CN" altLang="zh-CN" sz="2400" kern="0" dirty="0"/>
              <a:t>是数据抽象和模块化的概念，与面向对象的概念并没有必然关系，但封装有助于更好发挥面向对象机制的作用</a:t>
            </a:r>
          </a:p>
          <a:p>
            <a:pPr eaLnBrk="1" hangingPunct="1">
              <a:defRPr/>
            </a:pPr>
            <a:r>
              <a:rPr lang="zh-CN" altLang="zh-CN" sz="2400" kern="0" dirty="0" smtClean="0"/>
              <a:t>（</a:t>
            </a:r>
            <a:r>
              <a:rPr lang="zh-CN" altLang="zh-CN" sz="2400" kern="0" dirty="0"/>
              <a:t>实在的）类被看作类型，可以用于生成（定义）实例，称为对象</a:t>
            </a:r>
            <a:endParaRPr lang="en-US" altLang="zh-CN" sz="2400" kern="0" dirty="0"/>
          </a:p>
          <a:p>
            <a:pPr eaLnBrk="1" hangingPunct="1">
              <a:defRPr/>
            </a:pPr>
            <a:r>
              <a:rPr lang="zh-CN" altLang="zh-CN" sz="2400" kern="0" dirty="0" smtClean="0"/>
              <a:t>已</a:t>
            </a:r>
            <a:r>
              <a:rPr lang="zh-CN" altLang="zh-CN" sz="2400" kern="0" dirty="0"/>
              <a:t>有的类可以作为定义新类的基础（基类、超类）</a:t>
            </a:r>
          </a:p>
          <a:p>
            <a:pPr lvl="1" eaLnBrk="1" hangingPunct="1">
              <a:defRPr/>
            </a:pPr>
            <a:r>
              <a:rPr lang="zh-CN" altLang="zh-CN" sz="2000" kern="0" dirty="0" smtClean="0"/>
              <a:t>可</a:t>
            </a:r>
            <a:r>
              <a:rPr lang="zh-CN" altLang="zh-CN" sz="2000" kern="0" dirty="0"/>
              <a:t>通过继承方式定义新类（子类，派生类），子类继承基类的行为</a:t>
            </a:r>
          </a:p>
          <a:p>
            <a:pPr lvl="1" eaLnBrk="1" hangingPunct="1">
              <a:defRPr/>
            </a:pPr>
            <a:r>
              <a:rPr lang="zh-CN" altLang="zh-CN" sz="2000" kern="0" dirty="0" smtClean="0"/>
              <a:t>子</a:t>
            </a:r>
            <a:r>
              <a:rPr lang="zh-CN" altLang="zh-CN" sz="2000" kern="0" dirty="0"/>
              <a:t>类可以修改基类已经定义的行为，或者增加所需的新行为</a:t>
            </a:r>
          </a:p>
          <a:p>
            <a:pPr eaLnBrk="1" hangingPunct="1">
              <a:defRPr/>
            </a:pPr>
            <a:r>
              <a:rPr lang="zh-CN" altLang="zh-CN" sz="2400" kern="0" dirty="0" smtClean="0"/>
              <a:t>把子</a:t>
            </a:r>
            <a:r>
              <a:rPr lang="zh-CN" altLang="zh-CN" sz="2400" kern="0" dirty="0"/>
              <a:t>类看作是子类型（通常），如果</a:t>
            </a:r>
            <a:r>
              <a:rPr lang="en-US" altLang="zh-CN" sz="2400" b="1" kern="0" dirty="0"/>
              <a:t> D</a:t>
            </a:r>
            <a:r>
              <a:rPr lang="en-US" altLang="zh-CN" sz="2400" kern="0" dirty="0"/>
              <a:t> </a:t>
            </a:r>
            <a:r>
              <a:rPr lang="zh-CN" altLang="zh-CN" sz="2400" kern="0" dirty="0"/>
              <a:t>是</a:t>
            </a:r>
            <a:r>
              <a:rPr lang="en-US" altLang="zh-CN" sz="2400" b="1" kern="0" dirty="0"/>
              <a:t> B</a:t>
            </a:r>
            <a:r>
              <a:rPr lang="en-US" altLang="zh-CN" sz="2400" kern="0" dirty="0"/>
              <a:t> </a:t>
            </a:r>
            <a:r>
              <a:rPr lang="zh-CN" altLang="zh-CN" sz="2400" kern="0" dirty="0"/>
              <a:t>的子类，那么：</a:t>
            </a:r>
          </a:p>
          <a:p>
            <a:pPr lvl="1" eaLnBrk="1" hangingPunct="1">
              <a:defRPr/>
            </a:pPr>
            <a:r>
              <a:rPr lang="zh-CN" altLang="zh-CN" sz="2000" kern="0" dirty="0" smtClean="0"/>
              <a:t>若</a:t>
            </a:r>
            <a:r>
              <a:rPr lang="en-US" altLang="zh-CN" sz="2000" b="1" kern="0" dirty="0"/>
              <a:t> o</a:t>
            </a:r>
            <a:r>
              <a:rPr lang="en-US" altLang="zh-CN" sz="2000" kern="0" dirty="0"/>
              <a:t> </a:t>
            </a:r>
            <a:r>
              <a:rPr lang="zh-CN" altLang="zh-CN" sz="2000" kern="0" dirty="0"/>
              <a:t>是</a:t>
            </a:r>
            <a:r>
              <a:rPr lang="en-US" altLang="zh-CN" sz="2000" b="1" kern="0" dirty="0"/>
              <a:t> D</a:t>
            </a:r>
            <a:r>
              <a:rPr lang="en-US" altLang="zh-CN" sz="2000" kern="0" dirty="0"/>
              <a:t> </a:t>
            </a:r>
            <a:r>
              <a:rPr lang="zh-CN" altLang="zh-CN" sz="2000" kern="0" dirty="0"/>
              <a:t>类型的对象，那么</a:t>
            </a:r>
            <a:r>
              <a:rPr lang="en-US" altLang="zh-CN" sz="2000" b="1" kern="0" dirty="0"/>
              <a:t> o</a:t>
            </a:r>
            <a:r>
              <a:rPr lang="en-US" altLang="zh-CN" sz="2000" kern="0" dirty="0"/>
              <a:t> </a:t>
            </a:r>
            <a:r>
              <a:rPr lang="zh-CN" altLang="zh-CN" sz="2000" kern="0" dirty="0"/>
              <a:t>也看作是</a:t>
            </a:r>
            <a:r>
              <a:rPr lang="en-US" altLang="zh-CN" sz="2000" b="1" kern="0" dirty="0"/>
              <a:t> B</a:t>
            </a:r>
            <a:r>
              <a:rPr lang="en-US" altLang="zh-CN" sz="2000" kern="0" dirty="0"/>
              <a:t> </a:t>
            </a:r>
            <a:r>
              <a:rPr lang="zh-CN" altLang="zh-CN" sz="2000" kern="0" dirty="0"/>
              <a:t>类型的对象</a:t>
            </a:r>
            <a:r>
              <a:rPr lang="en-US" altLang="zh-CN" sz="2000" kern="0" dirty="0"/>
              <a:t> </a:t>
            </a:r>
            <a:endParaRPr lang="zh-CN" altLang="zh-CN" sz="2000" kern="0" dirty="0"/>
          </a:p>
          <a:p>
            <a:pPr lvl="1" eaLnBrk="1" hangingPunct="1">
              <a:defRPr/>
            </a:pPr>
            <a:r>
              <a:rPr lang="zh-CN" altLang="zh-CN" sz="2000" kern="0" dirty="0" smtClean="0"/>
              <a:t>若</a:t>
            </a:r>
            <a:r>
              <a:rPr lang="zh-CN" altLang="zh-CN" sz="2000" kern="0" dirty="0"/>
              <a:t>变量</a:t>
            </a:r>
            <a:r>
              <a:rPr lang="en-US" altLang="zh-CN" sz="2000" b="1" kern="0" dirty="0"/>
              <a:t> x</a:t>
            </a:r>
            <a:r>
              <a:rPr lang="en-US" altLang="zh-CN" sz="2000" kern="0" dirty="0"/>
              <a:t> </a:t>
            </a:r>
            <a:r>
              <a:rPr lang="zh-CN" altLang="zh-CN" sz="2000" kern="0" dirty="0"/>
              <a:t>可以引用</a:t>
            </a:r>
            <a:r>
              <a:rPr lang="en-US" altLang="zh-CN" sz="2000" b="1" kern="0" dirty="0"/>
              <a:t> B</a:t>
            </a:r>
            <a:r>
              <a:rPr lang="en-US" altLang="zh-CN" sz="2000" kern="0" dirty="0"/>
              <a:t> </a:t>
            </a:r>
            <a:r>
              <a:rPr lang="zh-CN" altLang="zh-CN" sz="2000" kern="0" dirty="0"/>
              <a:t>类的对象，那么它也可以引用</a:t>
            </a:r>
            <a:r>
              <a:rPr lang="en-US" altLang="zh-CN" sz="2000" b="1" kern="0" dirty="0"/>
              <a:t> D</a:t>
            </a:r>
            <a:r>
              <a:rPr lang="en-US" altLang="zh-CN" sz="2000" kern="0" dirty="0"/>
              <a:t> </a:t>
            </a:r>
            <a:r>
              <a:rPr lang="zh-CN" altLang="zh-CN" sz="2000" kern="0" dirty="0"/>
              <a:t>类的对象</a:t>
            </a:r>
          </a:p>
        </p:txBody>
      </p:sp>
    </p:spTree>
    <p:extLst>
      <p:ext uri="{BB962C8B-B14F-4D97-AF65-F5344CB8AC3E}">
        <p14:creationId xmlns:p14="http://schemas.microsoft.com/office/powerpoint/2010/main" val="1748018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idx="4294967295"/>
          </p:nvPr>
        </p:nvSpPr>
        <p:spPr>
          <a:xfrm>
            <a:off x="755650" y="260350"/>
            <a:ext cx="7772400" cy="1143000"/>
          </a:xfrm>
        </p:spPr>
        <p:txBody>
          <a:bodyPr/>
          <a:lstStyle/>
          <a:p>
            <a:pPr eaLnBrk="1" hangingPunct="1"/>
            <a:r>
              <a:rPr lang="zh-CN" altLang="zh-CN" smtClean="0"/>
              <a:t>面向对象的基本概念</a:t>
            </a:r>
          </a:p>
        </p:txBody>
      </p:sp>
      <p:sp>
        <p:nvSpPr>
          <p:cNvPr id="7" name="内容占位符 2"/>
          <p:cNvSpPr>
            <a:spLocks noGrp="1"/>
          </p:cNvSpPr>
          <p:nvPr>
            <p:ph idx="4294967295"/>
          </p:nvPr>
        </p:nvSpPr>
        <p:spPr>
          <a:xfrm>
            <a:off x="376238" y="1465263"/>
            <a:ext cx="8531225" cy="4400550"/>
          </a:xfrm>
        </p:spPr>
        <p:txBody>
          <a:bodyPr>
            <a:normAutofit lnSpcReduction="10000"/>
          </a:bodyPr>
          <a:lstStyle/>
          <a:p>
            <a:pPr eaLnBrk="1" hangingPunct="1"/>
            <a:r>
              <a:rPr lang="zh-CN" altLang="zh-CN" sz="2400" dirty="0" smtClean="0"/>
              <a:t>继承有两方面作用</a:t>
            </a:r>
            <a:r>
              <a:rPr lang="zh-CN" altLang="en-US" sz="2400" dirty="0" smtClean="0"/>
              <a:t> </a:t>
            </a:r>
            <a:endParaRPr lang="zh-CN" altLang="zh-CN" sz="2400" dirty="0" smtClean="0"/>
          </a:p>
          <a:p>
            <a:pPr eaLnBrk="1" hangingPunct="1">
              <a:buFontTx/>
              <a:buNone/>
            </a:pPr>
            <a:r>
              <a:rPr lang="zh-CN" altLang="en-US" sz="2400" b="1" dirty="0" smtClean="0"/>
              <a:t>	</a:t>
            </a:r>
            <a:r>
              <a:rPr lang="en-US" altLang="zh-CN" sz="2400" b="1" dirty="0" smtClean="0"/>
              <a:t>1.</a:t>
            </a:r>
            <a:r>
              <a:rPr lang="en-US" altLang="zh-CN" sz="2400" dirty="0" smtClean="0"/>
              <a:t>   </a:t>
            </a:r>
            <a:r>
              <a:rPr lang="zh-CN" altLang="zh-CN" sz="2400" dirty="0" smtClean="0"/>
              <a:t>建立类型之间的层次关系</a:t>
            </a:r>
          </a:p>
          <a:p>
            <a:pPr eaLnBrk="1" hangingPunct="1">
              <a:buFontTx/>
              <a:buNone/>
            </a:pPr>
            <a:r>
              <a:rPr lang="zh-CN" altLang="en-US" sz="2400" b="1" dirty="0" smtClean="0"/>
              <a:t>	</a:t>
            </a:r>
            <a:r>
              <a:rPr lang="en-US" altLang="zh-CN" sz="2400" b="1" dirty="0" smtClean="0"/>
              <a:t>2.</a:t>
            </a:r>
            <a:r>
              <a:rPr lang="en-US" altLang="zh-CN" sz="2400" dirty="0" smtClean="0"/>
              <a:t>   </a:t>
            </a:r>
            <a:r>
              <a:rPr lang="zh-CN" altLang="zh-CN" sz="2400" dirty="0" smtClean="0"/>
              <a:t>重用基类的行为（代码和数据描述）</a:t>
            </a:r>
          </a:p>
          <a:p>
            <a:pPr eaLnBrk="1" hangingPunct="1">
              <a:buFontTx/>
              <a:buNone/>
            </a:pPr>
            <a:r>
              <a:rPr lang="zh-CN" altLang="en-US" sz="2400" dirty="0" smtClean="0"/>
              <a:t>	</a:t>
            </a:r>
            <a:r>
              <a:rPr lang="zh-CN" altLang="zh-CN" sz="2400" dirty="0" smtClean="0"/>
              <a:t>对于面向对象的行为而言，前一方面的功能更为重要</a:t>
            </a:r>
          </a:p>
          <a:p>
            <a:pPr eaLnBrk="1" hangingPunct="1"/>
            <a:r>
              <a:rPr lang="zh-CN" altLang="zh-CN" sz="2400" dirty="0" smtClean="0"/>
              <a:t>类中的子程序成员称为方法，方法需要通过具体的对象调用</a:t>
            </a:r>
          </a:p>
          <a:p>
            <a:pPr eaLnBrk="1" hangingPunct="1"/>
            <a:r>
              <a:rPr lang="zh-CN" altLang="zh-CN" sz="2400" dirty="0" smtClean="0"/>
              <a:t>在运行中调用方法时，实际调用的方法由作为调用出发点的那个对象的类型确定的（动态约束）</a:t>
            </a:r>
          </a:p>
          <a:p>
            <a:pPr lvl="1" eaLnBrk="1" hangingPunct="1"/>
            <a:r>
              <a:rPr lang="en-US" altLang="zh-CN" sz="2000" dirty="0" smtClean="0"/>
              <a:t> </a:t>
            </a:r>
            <a:r>
              <a:rPr lang="zh-CN" altLang="zh-CN" sz="2000" dirty="0" smtClean="0"/>
              <a:t>动态约束是实现面向对象行为的关键</a:t>
            </a:r>
            <a:r>
              <a:rPr lang="zh-CN" altLang="en-US" sz="2000" dirty="0" smtClean="0"/>
              <a:t> </a:t>
            </a:r>
            <a:endParaRPr lang="zh-CN" altLang="zh-CN" sz="2000" dirty="0" smtClean="0"/>
          </a:p>
          <a:p>
            <a:pPr lvl="1" eaLnBrk="1" hangingPunct="1"/>
            <a:r>
              <a:rPr lang="en-US" altLang="zh-CN" sz="2000" dirty="0" smtClean="0"/>
              <a:t> </a:t>
            </a:r>
            <a:r>
              <a:rPr lang="zh-CN" altLang="zh-CN" sz="2000" dirty="0" smtClean="0"/>
              <a:t>它为面向对象的机制提供了模块机制所不具有的弹性，使新的功能扩充可以比较自然地结合到已有的操作过程里</a:t>
            </a:r>
            <a:r>
              <a:rPr lang="zh-CN" altLang="en-US" sz="2000" dirty="0" smtClean="0"/>
              <a:t> </a:t>
            </a:r>
            <a:endParaRPr lang="zh-CN" altLang="zh-CN" sz="2000" dirty="0" smtClean="0"/>
          </a:p>
          <a:p>
            <a:pPr lvl="1" eaLnBrk="1" hangingPunct="1"/>
            <a:r>
              <a:rPr lang="en-US" altLang="zh-CN" sz="2000" dirty="0" smtClean="0"/>
              <a:t> </a:t>
            </a:r>
            <a:r>
              <a:rPr lang="zh-CN" altLang="zh-CN" sz="2000" dirty="0" smtClean="0"/>
              <a:t>理解动态约束是理解面向对象的关键，动态约束的高效实现也是面向对象语言的实现的关键</a:t>
            </a:r>
          </a:p>
        </p:txBody>
      </p:sp>
    </p:spTree>
    <p:extLst>
      <p:ext uri="{BB962C8B-B14F-4D97-AF65-F5344CB8AC3E}">
        <p14:creationId xmlns:p14="http://schemas.microsoft.com/office/powerpoint/2010/main" val="34134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p:cNvSpPr>
            <a:spLocks noGrp="1"/>
          </p:cNvSpPr>
          <p:nvPr>
            <p:ph type="title" idx="4294967295"/>
          </p:nvPr>
        </p:nvSpPr>
        <p:spPr>
          <a:xfrm>
            <a:off x="755650" y="11113"/>
            <a:ext cx="7772400" cy="1143000"/>
          </a:xfrm>
        </p:spPr>
        <p:txBody>
          <a:bodyPr/>
          <a:lstStyle/>
          <a:p>
            <a:pPr eaLnBrk="1" hangingPunct="1"/>
            <a:r>
              <a:rPr lang="zh-CN" altLang="zh-CN" smtClean="0"/>
              <a:t>面向对象的语言</a:t>
            </a:r>
          </a:p>
        </p:txBody>
      </p:sp>
      <p:sp>
        <p:nvSpPr>
          <p:cNvPr id="3" name="内容占位符 2"/>
          <p:cNvSpPr>
            <a:spLocks noGrp="1"/>
          </p:cNvSpPr>
          <p:nvPr>
            <p:ph idx="4294967295"/>
          </p:nvPr>
        </p:nvSpPr>
        <p:spPr>
          <a:xfrm>
            <a:off x="539750" y="1154113"/>
            <a:ext cx="8353425" cy="5227637"/>
          </a:xfrm>
        </p:spPr>
        <p:txBody>
          <a:bodyPr>
            <a:noAutofit/>
          </a:bodyPr>
          <a:lstStyle/>
          <a:p>
            <a:pPr eaLnBrk="1" hangingPunct="1">
              <a:buFontTx/>
              <a:buNone/>
              <a:defRPr/>
            </a:pPr>
            <a:r>
              <a:rPr lang="zh-CN" altLang="zh-CN" sz="2400" kern="0" dirty="0"/>
              <a:t>虽然基本框架类似，不同面向对象语言之间也存在很大差异：</a:t>
            </a:r>
          </a:p>
          <a:p>
            <a:pPr eaLnBrk="1" hangingPunct="1">
              <a:buFontTx/>
              <a:buNone/>
              <a:defRPr/>
            </a:pPr>
            <a:r>
              <a:rPr lang="zh-CN" altLang="zh-CN" sz="2400" kern="0" dirty="0" smtClean="0"/>
              <a:t>基本</a:t>
            </a:r>
            <a:r>
              <a:rPr lang="zh-CN" altLang="zh-CN" sz="2400" kern="0" dirty="0"/>
              <a:t>问题：采用什么样的对象模型</a:t>
            </a:r>
          </a:p>
          <a:p>
            <a:pPr eaLnBrk="1" hangingPunct="1">
              <a:defRPr/>
            </a:pPr>
            <a:r>
              <a:rPr lang="zh-CN" altLang="zh-CN" sz="2400" kern="0" dirty="0" smtClean="0"/>
              <a:t>采用</a:t>
            </a:r>
            <a:r>
              <a:rPr lang="zh-CN" altLang="zh-CN" sz="2400" kern="0" dirty="0"/>
              <a:t>单根的类层次结构，还是任意的类层次结构？</a:t>
            </a:r>
          </a:p>
          <a:p>
            <a:pPr eaLnBrk="1" hangingPunct="1">
              <a:defRPr/>
            </a:pPr>
            <a:r>
              <a:rPr lang="zh-CN" altLang="zh-CN" sz="2400" kern="0" dirty="0" smtClean="0"/>
              <a:t>提供</a:t>
            </a:r>
            <a:r>
              <a:rPr lang="zh-CN" altLang="zh-CN" sz="2400" kern="0" dirty="0"/>
              <a:t>那些继承方式？</a:t>
            </a:r>
          </a:p>
          <a:p>
            <a:pPr lvl="1" eaLnBrk="1" hangingPunct="1">
              <a:defRPr/>
            </a:pPr>
            <a:r>
              <a:rPr lang="zh-CN" altLang="zh-CN" sz="2000" kern="0" dirty="0"/>
              <a:t>例如</a:t>
            </a:r>
            <a:r>
              <a:rPr lang="en-US" altLang="zh-CN" sz="2000" b="1" kern="0" dirty="0"/>
              <a:t> C++</a:t>
            </a:r>
            <a:r>
              <a:rPr lang="en-US" altLang="zh-CN" sz="2000" kern="0" dirty="0"/>
              <a:t> </a:t>
            </a:r>
            <a:r>
              <a:rPr lang="zh-CN" altLang="zh-CN" sz="2000" kern="0" dirty="0"/>
              <a:t>里提供了三种继承方式</a:t>
            </a:r>
          </a:p>
          <a:p>
            <a:pPr eaLnBrk="1" hangingPunct="1">
              <a:defRPr/>
            </a:pPr>
            <a:r>
              <a:rPr lang="zh-CN" altLang="zh-CN" sz="2400" kern="0" dirty="0" smtClean="0"/>
              <a:t>允许</a:t>
            </a:r>
            <a:r>
              <a:rPr lang="zh-CN" altLang="zh-CN" sz="2400" kern="0" dirty="0"/>
              <a:t>多重继承？还是只允许单继承？</a:t>
            </a:r>
          </a:p>
          <a:p>
            <a:pPr eaLnBrk="1" hangingPunct="1">
              <a:defRPr/>
            </a:pPr>
            <a:r>
              <a:rPr lang="zh-CN" altLang="zh-CN" sz="2400" kern="0" dirty="0" smtClean="0"/>
              <a:t>是否</a:t>
            </a:r>
            <a:r>
              <a:rPr lang="zh-CN" altLang="zh-CN" sz="2400" kern="0" dirty="0"/>
              <a:t>提供丰富完善的访问控制机制</a:t>
            </a:r>
            <a:r>
              <a:rPr lang="zh-CN" altLang="zh-CN" sz="2400" kern="0" dirty="0" smtClean="0"/>
              <a:t>？</a:t>
            </a:r>
            <a:endParaRPr lang="en-US" altLang="zh-CN" sz="2400" kern="0" dirty="0" smtClean="0"/>
          </a:p>
          <a:p>
            <a:pPr eaLnBrk="1" hangingPunct="1">
              <a:defRPr/>
            </a:pPr>
            <a:r>
              <a:rPr lang="zh-CN" altLang="zh-CN" sz="2400" kern="0" dirty="0" smtClean="0"/>
              <a:t>采用</a:t>
            </a:r>
            <a:r>
              <a:rPr lang="zh-CN" altLang="zh-CN" sz="2400" kern="0" dirty="0"/>
              <a:t>基于继承的模型，还是基于指派的模型</a:t>
            </a:r>
          </a:p>
          <a:p>
            <a:pPr eaLnBrk="1" hangingPunct="1">
              <a:defRPr/>
            </a:pPr>
            <a:r>
              <a:rPr lang="zh-CN" altLang="zh-CN" sz="2400" kern="0" dirty="0" smtClean="0"/>
              <a:t>基于</a:t>
            </a:r>
            <a:r>
              <a:rPr lang="zh-CN" altLang="zh-CN" sz="2400" kern="0" dirty="0"/>
              <a:t>类的模型，还是基于对象或原型的模型（如</a:t>
            </a:r>
            <a:r>
              <a:rPr lang="en-US" altLang="zh-CN" sz="2400" b="1" kern="0" dirty="0"/>
              <a:t> JavaScript</a:t>
            </a:r>
            <a:r>
              <a:rPr lang="zh-CN" altLang="zh-CN" sz="2400" kern="0" dirty="0"/>
              <a:t>）</a:t>
            </a:r>
          </a:p>
          <a:p>
            <a:pPr eaLnBrk="1" hangingPunct="1">
              <a:defRPr/>
            </a:pPr>
            <a:r>
              <a:rPr lang="zh-CN" altLang="zh-CN" sz="2400" kern="0" dirty="0" smtClean="0"/>
              <a:t>对象</a:t>
            </a:r>
            <a:r>
              <a:rPr lang="zh-CN" altLang="zh-CN" sz="2400" kern="0" dirty="0"/>
              <a:t>本身的独立性（是否允许不属于任何一个类的对象）</a:t>
            </a:r>
          </a:p>
          <a:p>
            <a:pPr eaLnBrk="1" hangingPunct="1">
              <a:defRPr/>
            </a:pPr>
            <a:r>
              <a:rPr lang="zh-CN" altLang="zh-CN" sz="2400" kern="0" dirty="0" smtClean="0"/>
              <a:t>类</a:t>
            </a:r>
            <a:r>
              <a:rPr lang="zh-CN" altLang="zh-CN" sz="2400" kern="0" dirty="0"/>
              <a:t>本身是不是对象？</a:t>
            </a:r>
          </a:p>
        </p:txBody>
      </p:sp>
    </p:spTree>
    <p:extLst>
      <p:ext uri="{BB962C8B-B14F-4D97-AF65-F5344CB8AC3E}">
        <p14:creationId xmlns:p14="http://schemas.microsoft.com/office/powerpoint/2010/main" val="10028758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p:cNvSpPr>
          <p:nvPr>
            <p:ph type="title" idx="4294967295"/>
          </p:nvPr>
        </p:nvSpPr>
        <p:spPr>
          <a:xfrm>
            <a:off x="685800" y="0"/>
            <a:ext cx="7772400" cy="1143000"/>
          </a:xfrm>
        </p:spPr>
        <p:txBody>
          <a:bodyPr/>
          <a:lstStyle/>
          <a:p>
            <a:pPr eaLnBrk="1" hangingPunct="1"/>
            <a:r>
              <a:rPr lang="zh-CN" altLang="zh-CN" smtClean="0"/>
              <a:t>面向对象的语言</a:t>
            </a:r>
          </a:p>
        </p:txBody>
      </p:sp>
      <p:sp>
        <p:nvSpPr>
          <p:cNvPr id="3" name="内容占位符 2"/>
          <p:cNvSpPr>
            <a:spLocks noGrp="1"/>
          </p:cNvSpPr>
          <p:nvPr>
            <p:ph idx="4294967295"/>
          </p:nvPr>
        </p:nvSpPr>
        <p:spPr>
          <a:xfrm>
            <a:off x="395288" y="1052513"/>
            <a:ext cx="8569325" cy="4543425"/>
          </a:xfrm>
        </p:spPr>
        <p:txBody>
          <a:bodyPr>
            <a:noAutofit/>
          </a:bodyPr>
          <a:lstStyle/>
          <a:p>
            <a:pPr eaLnBrk="1" hangingPunct="1">
              <a:buFontTx/>
              <a:buNone/>
              <a:defRPr/>
            </a:pPr>
            <a:r>
              <a:rPr lang="zh-CN" altLang="zh-CN" sz="2400" kern="0" dirty="0"/>
              <a:t>其他情况：</a:t>
            </a:r>
          </a:p>
          <a:p>
            <a:pPr eaLnBrk="1" hangingPunct="1">
              <a:defRPr/>
            </a:pPr>
            <a:r>
              <a:rPr lang="zh-CN" altLang="zh-CN" sz="2400" kern="0" dirty="0" smtClean="0"/>
              <a:t>是不是</a:t>
            </a:r>
            <a:r>
              <a:rPr lang="zh-CN" altLang="zh-CN" sz="2400" kern="0" dirty="0"/>
              <a:t>追求</a:t>
            </a:r>
            <a:r>
              <a:rPr lang="en-US" altLang="zh-CN" sz="2400" b="1" kern="0" dirty="0"/>
              <a:t>“</a:t>
            </a:r>
            <a:r>
              <a:rPr lang="zh-CN" altLang="zh-CN" sz="2400" kern="0" dirty="0"/>
              <a:t>纯粹</a:t>
            </a:r>
            <a:r>
              <a:rPr lang="en-US" altLang="zh-CN" sz="2400" b="1" kern="0" dirty="0"/>
              <a:t>”</a:t>
            </a:r>
            <a:r>
              <a:rPr lang="zh-CN" altLang="zh-CN" sz="2400" kern="0" dirty="0"/>
              <a:t>的面向对象语言？</a:t>
            </a:r>
          </a:p>
          <a:p>
            <a:pPr lvl="1" eaLnBrk="1" hangingPunct="1">
              <a:defRPr/>
            </a:pPr>
            <a:r>
              <a:rPr lang="en-US" altLang="zh-CN" sz="2000" b="1" kern="0" dirty="0" smtClean="0"/>
              <a:t>Smalltalk</a:t>
            </a:r>
            <a:r>
              <a:rPr lang="en-US" altLang="zh-CN" sz="2000" kern="0" dirty="0"/>
              <a:t> </a:t>
            </a:r>
            <a:r>
              <a:rPr lang="zh-CN" altLang="zh-CN" sz="2000" kern="0" dirty="0"/>
              <a:t>尽可能追求</a:t>
            </a:r>
            <a:r>
              <a:rPr lang="en-US" altLang="zh-CN" sz="2000" b="1" kern="0" dirty="0"/>
              <a:t>“</a:t>
            </a:r>
            <a:r>
              <a:rPr lang="zh-CN" altLang="zh-CN" sz="2000" kern="0" dirty="0"/>
              <a:t>面向对象</a:t>
            </a:r>
            <a:r>
              <a:rPr lang="en-US" altLang="zh-CN" sz="2000" b="1" kern="0" dirty="0"/>
              <a:t>”</a:t>
            </a:r>
            <a:r>
              <a:rPr lang="zh-CN" altLang="zh-CN" sz="2000" kern="0" dirty="0"/>
              <a:t>理想，完全是重新设计的新语言</a:t>
            </a:r>
          </a:p>
          <a:p>
            <a:pPr lvl="1" eaLnBrk="1" hangingPunct="1">
              <a:defRPr/>
            </a:pPr>
            <a:r>
              <a:rPr lang="en-US" altLang="zh-CN" sz="2000" b="1" kern="0" dirty="0" smtClean="0"/>
              <a:t>Java</a:t>
            </a:r>
            <a:r>
              <a:rPr lang="en-US" altLang="zh-CN" sz="2000" kern="0" dirty="0"/>
              <a:t> </a:t>
            </a:r>
            <a:r>
              <a:rPr lang="zh-CN" altLang="zh-CN" sz="2000" kern="0" dirty="0"/>
              <a:t>是接近理想的语言，但希望在形式上尽可能靠近常规语言</a:t>
            </a:r>
          </a:p>
          <a:p>
            <a:pPr lvl="1" eaLnBrk="1" hangingPunct="1">
              <a:defRPr/>
            </a:pPr>
            <a:r>
              <a:rPr lang="en-US" altLang="zh-CN" sz="2000" b="1" kern="0" dirty="0" smtClean="0"/>
              <a:t>C</a:t>
            </a:r>
            <a:r>
              <a:rPr lang="en-US" altLang="zh-CN" sz="2000" b="1" kern="0" dirty="0"/>
              <a:t>++</a:t>
            </a:r>
            <a:r>
              <a:rPr lang="en-US" altLang="zh-CN" sz="2000" kern="0" dirty="0"/>
              <a:t> </a:t>
            </a:r>
            <a:r>
              <a:rPr lang="zh-CN" altLang="zh-CN" sz="2000" kern="0" dirty="0"/>
              <a:t>设法在支持系统程序设计的过程性语言</a:t>
            </a:r>
            <a:r>
              <a:rPr lang="en-US" altLang="zh-CN" sz="2000" b="1" kern="0" dirty="0"/>
              <a:t> C</a:t>
            </a:r>
            <a:r>
              <a:rPr lang="en-US" altLang="zh-CN" sz="2000" kern="0" dirty="0"/>
              <a:t> </a:t>
            </a:r>
            <a:r>
              <a:rPr lang="zh-CN" altLang="zh-CN" sz="2000" kern="0" dirty="0"/>
              <a:t>上</a:t>
            </a:r>
            <a:r>
              <a:rPr lang="en-US" altLang="zh-CN" sz="2000" b="1" kern="0" dirty="0"/>
              <a:t>“</a:t>
            </a:r>
            <a:r>
              <a:rPr lang="zh-CN" altLang="zh-CN" sz="2000" kern="0" dirty="0"/>
              <a:t>扩充</a:t>
            </a:r>
            <a:r>
              <a:rPr lang="en-US" altLang="zh-CN" sz="2000" b="1" kern="0" dirty="0"/>
              <a:t>”</a:t>
            </a:r>
            <a:r>
              <a:rPr lang="zh-CN" altLang="zh-CN" sz="2000" kern="0" dirty="0"/>
              <a:t>支持面向对象的机制，是一种多范型语言，支持多种程序设计方式</a:t>
            </a:r>
          </a:p>
          <a:p>
            <a:pPr lvl="1" eaLnBrk="1" hangingPunct="1">
              <a:defRPr/>
            </a:pPr>
            <a:r>
              <a:rPr lang="zh-CN" altLang="zh-CN" sz="2000" kern="0" dirty="0" smtClean="0"/>
              <a:t>另外</a:t>
            </a:r>
            <a:r>
              <a:rPr lang="zh-CN" altLang="zh-CN" sz="2000" kern="0" dirty="0"/>
              <a:t>的一些语言（如</a:t>
            </a:r>
            <a:r>
              <a:rPr lang="en-US" altLang="zh-CN" sz="2000" b="1" kern="0" dirty="0" err="1"/>
              <a:t>Ada</a:t>
            </a:r>
            <a:r>
              <a:rPr lang="zh-CN" altLang="zh-CN" sz="2000" kern="0" dirty="0"/>
              <a:t>）采用可能很不同的方式支持面向对象的程序设计，这里不准备详细介绍</a:t>
            </a:r>
          </a:p>
          <a:p>
            <a:pPr eaLnBrk="1" hangingPunct="1">
              <a:defRPr/>
            </a:pPr>
            <a:r>
              <a:rPr lang="zh-CN" altLang="zh-CN" sz="2400" kern="0" dirty="0" smtClean="0"/>
              <a:t>采用</a:t>
            </a:r>
            <a:r>
              <a:rPr lang="zh-CN" altLang="zh-CN" sz="2400" kern="0" dirty="0"/>
              <a:t>值模型还是引用模型</a:t>
            </a:r>
            <a:r>
              <a:rPr lang="zh-CN" altLang="zh-CN" sz="2400" kern="0" dirty="0" smtClean="0"/>
              <a:t>。</a:t>
            </a:r>
            <a:endParaRPr lang="en-US" altLang="zh-CN" sz="2400" kern="0" dirty="0" smtClean="0"/>
          </a:p>
          <a:p>
            <a:pPr lvl="1" eaLnBrk="1" hangingPunct="1">
              <a:defRPr/>
            </a:pPr>
            <a:r>
              <a:rPr lang="zh-CN" altLang="zh-CN" sz="2000" kern="0" dirty="0" smtClean="0"/>
              <a:t>从</a:t>
            </a:r>
            <a:r>
              <a:rPr lang="zh-CN" altLang="zh-CN" sz="2000" kern="0" dirty="0"/>
              <a:t>本质上说，只有采用引用模型才能支持方法的动态约束，因此大多数面向对象语言采用引用模型</a:t>
            </a:r>
          </a:p>
          <a:p>
            <a:pPr lvl="1" eaLnBrk="1" hangingPunct="1">
              <a:defRPr/>
            </a:pPr>
            <a:r>
              <a:rPr lang="en-US" altLang="zh-CN" sz="2000" b="1" kern="0" dirty="0"/>
              <a:t> C++</a:t>
            </a:r>
            <a:r>
              <a:rPr lang="en-US" altLang="zh-CN" sz="2000" kern="0" dirty="0"/>
              <a:t> </a:t>
            </a:r>
            <a:r>
              <a:rPr lang="zh-CN" altLang="zh-CN" sz="2000" kern="0" dirty="0"/>
              <a:t>采用值模型，可以创建静态对象或栈对象，但只有通过对象引用或指向对象的指针才能实现面向对象的动态约束行为</a:t>
            </a:r>
          </a:p>
          <a:p>
            <a:pPr lvl="1" eaLnBrk="1" hangingPunct="1">
              <a:defRPr/>
            </a:pPr>
            <a:r>
              <a:rPr lang="en-US" altLang="zh-CN" sz="2000" b="1" kern="0" dirty="0"/>
              <a:t> Java</a:t>
            </a:r>
            <a:r>
              <a:rPr lang="en-US" altLang="zh-CN" sz="2000" kern="0" dirty="0"/>
              <a:t> </a:t>
            </a:r>
            <a:r>
              <a:rPr lang="zh-CN" altLang="zh-CN" sz="2000" kern="0" dirty="0"/>
              <a:t>只能把</a:t>
            </a:r>
            <a:r>
              <a:rPr lang="en-US" altLang="zh-CN" sz="2000" b="1" kern="0" dirty="0"/>
              <a:t> OO</a:t>
            </a:r>
            <a:r>
              <a:rPr lang="en-US" altLang="zh-CN" sz="2000" kern="0" dirty="0"/>
              <a:t> </a:t>
            </a:r>
            <a:r>
              <a:rPr lang="zh-CN" altLang="zh-CN" sz="2000" kern="0" dirty="0"/>
              <a:t>功能应用于用户定义类型，基本类型采用值模型</a:t>
            </a:r>
          </a:p>
        </p:txBody>
      </p:sp>
    </p:spTree>
    <p:extLst>
      <p:ext uri="{BB962C8B-B14F-4D97-AF65-F5344CB8AC3E}">
        <p14:creationId xmlns:p14="http://schemas.microsoft.com/office/powerpoint/2010/main" val="3733206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normAutofit/>
          </a:bodyPr>
          <a:lstStyle/>
          <a:p>
            <a:r>
              <a:rPr kumimoji="1" lang="zh-CN" altLang="zh-CN" dirty="0"/>
              <a:t>位运算符</a:t>
            </a:r>
          </a:p>
        </p:txBody>
      </p:sp>
      <p:graphicFrame>
        <p:nvGraphicFramePr>
          <p:cNvPr id="39939" name="Group 3"/>
          <p:cNvGraphicFramePr>
            <a:graphicFrameLocks noGrp="1"/>
          </p:cNvGraphicFramePr>
          <p:nvPr>
            <p:ph type="tbl" idx="1"/>
            <p:extLst>
              <p:ext uri="{D42A27DB-BD31-4B8C-83A1-F6EECF244321}">
                <p14:modId xmlns:p14="http://schemas.microsoft.com/office/powerpoint/2010/main" val="188209236"/>
              </p:ext>
            </p:extLst>
          </p:nvPr>
        </p:nvGraphicFramePr>
        <p:xfrm>
          <a:off x="757238" y="1989138"/>
          <a:ext cx="7777162" cy="4211638"/>
        </p:xfrm>
        <a:graphic>
          <a:graphicData uri="http://schemas.openxmlformats.org/drawingml/2006/table">
            <a:tbl>
              <a:tblPr/>
              <a:tblGrid>
                <a:gridCol w="1103312">
                  <a:extLst>
                    <a:ext uri="{9D8B030D-6E8A-4147-A177-3AD203B41FA5}">
                      <a16:colId xmlns:a16="http://schemas.microsoft.com/office/drawing/2014/main" val="20000"/>
                    </a:ext>
                  </a:extLst>
                </a:gridCol>
                <a:gridCol w="6673850">
                  <a:extLst>
                    <a:ext uri="{9D8B030D-6E8A-4147-A177-3AD203B41FA5}">
                      <a16:colId xmlns:a16="http://schemas.microsoft.com/office/drawing/2014/main" val="20001"/>
                    </a:ext>
                  </a:extLst>
                </a:gridCol>
              </a:tblGrid>
              <a:tr h="457200">
                <a:tc gridSpan="2">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latin typeface="Arial" charset="0"/>
                          <a:ea typeface="宋体" pitchFamily="2" charset="-122"/>
                        </a:rPr>
                        <a:t>位运算符的细节</a:t>
                      </a:r>
                    </a:p>
                  </a:txBody>
                  <a:tcPr anchor="ctr" anchorCtr="1"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zh-CN" altLang="en-US"/>
                    </a:p>
                  </a:txBody>
                  <a:tcPr/>
                </a:tc>
                <a:extLst>
                  <a:ext uri="{0D108BD9-81ED-4DB2-BD59-A6C34878D82A}">
                    <a16:rowId xmlns:a16="http://schemas.microsoft.com/office/drawing/2014/main" val="10000"/>
                  </a:ext>
                </a:extLst>
              </a:tr>
              <a:tr h="593725">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800" b="0" i="0" u="none" strike="noStrike" cap="none" normalizeH="0" baseline="0" smtClean="0">
                          <a:ln>
                            <a:noFill/>
                          </a:ln>
                          <a:solidFill>
                            <a:schemeClr val="tx1"/>
                          </a:solidFill>
                          <a:effectLst/>
                          <a:latin typeface="Calibri" pitchFamily="34" charset="0"/>
                          <a:ea typeface="宋体" pitchFamily="2" charset="-122"/>
                        </a:rPr>
                        <a:t>&lt;&lt;</a:t>
                      </a:r>
                    </a:p>
                  </a:txBody>
                  <a:tcPr anchor="ctr" anchorCtr="1"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dirty="0" smtClean="0">
                          <a:ln>
                            <a:noFill/>
                          </a:ln>
                          <a:solidFill>
                            <a:schemeClr val="tx1"/>
                          </a:solidFill>
                          <a:effectLst/>
                          <a:latin typeface="Arial" charset="0"/>
                          <a:ea typeface="宋体" pitchFamily="2" charset="-122"/>
                          <a:sym typeface="Arial" charset="0"/>
                        </a:rPr>
                        <a:t>空位补0，被移除的高位丢弃。</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64135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800" b="0" i="0" u="none" strike="noStrike" cap="none" normalizeH="0" baseline="0" smtClean="0">
                          <a:ln>
                            <a:noFill/>
                          </a:ln>
                          <a:solidFill>
                            <a:schemeClr val="tx1"/>
                          </a:solidFill>
                          <a:effectLst/>
                          <a:latin typeface="Calibri" pitchFamily="34" charset="0"/>
                          <a:ea typeface="宋体" pitchFamily="2" charset="-122"/>
                        </a:rPr>
                        <a:t>&gt;&gt;</a:t>
                      </a:r>
                    </a:p>
                  </a:txBody>
                  <a:tcPr anchor="ctr" anchorCtr="1"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dirty="0" smtClean="0">
                          <a:ln>
                            <a:noFill/>
                          </a:ln>
                          <a:solidFill>
                            <a:schemeClr val="tx1"/>
                          </a:solidFill>
                          <a:effectLst/>
                          <a:latin typeface="Arial" charset="0"/>
                          <a:ea typeface="宋体" pitchFamily="2" charset="-122"/>
                          <a:sym typeface="Arial" charset="0"/>
                        </a:rPr>
                        <a:t>被移位的二进制最高位是0，右移后，空缺位补0；</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dirty="0" smtClean="0">
                          <a:ln>
                            <a:noFill/>
                          </a:ln>
                          <a:solidFill>
                            <a:schemeClr val="tx1"/>
                          </a:solidFill>
                          <a:effectLst/>
                          <a:latin typeface="Arial" charset="0"/>
                          <a:ea typeface="宋体" pitchFamily="2" charset="-122"/>
                          <a:sym typeface="Arial" charset="0"/>
                        </a:rPr>
                        <a:t>最高位是1，空缺位补1。</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93725">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800" b="0" i="0" u="none" strike="noStrike" cap="none" normalizeH="0" baseline="0" dirty="0" smtClean="0">
                          <a:ln>
                            <a:noFill/>
                          </a:ln>
                          <a:solidFill>
                            <a:schemeClr val="tx1"/>
                          </a:solidFill>
                          <a:effectLst/>
                          <a:latin typeface="Calibri" pitchFamily="34" charset="0"/>
                          <a:ea typeface="宋体" pitchFamily="2" charset="-122"/>
                        </a:rPr>
                        <a:t>&gt;&gt;&gt;</a:t>
                      </a:r>
                    </a:p>
                  </a:txBody>
                  <a:tcPr anchor="ctr" anchorCtr="1"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dirty="0" smtClean="0">
                          <a:ln>
                            <a:noFill/>
                          </a:ln>
                          <a:solidFill>
                            <a:schemeClr val="tx1"/>
                          </a:solidFill>
                          <a:effectLst/>
                          <a:latin typeface="Arial" charset="0"/>
                          <a:ea typeface="宋体" pitchFamily="2" charset="-122"/>
                          <a:sym typeface="Arial" charset="0"/>
                        </a:rPr>
                        <a:t>被移位二进制最高位无论是0或者是1，空缺位都用0补。</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4135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800" b="0" i="0" u="none" strike="noStrike" cap="none" normalizeH="0" baseline="0" smtClean="0">
                          <a:ln>
                            <a:noFill/>
                          </a:ln>
                          <a:solidFill>
                            <a:schemeClr val="tx1"/>
                          </a:solidFill>
                          <a:effectLst/>
                          <a:latin typeface="Calibri" pitchFamily="34" charset="0"/>
                          <a:ea typeface="宋体" pitchFamily="2" charset="-122"/>
                        </a:rPr>
                        <a:t>&amp;</a:t>
                      </a:r>
                    </a:p>
                  </a:txBody>
                  <a:tcPr anchor="ctr" anchorCtr="1"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dirty="0" smtClean="0">
                          <a:ln>
                            <a:noFill/>
                          </a:ln>
                          <a:solidFill>
                            <a:schemeClr val="tx1"/>
                          </a:solidFill>
                          <a:effectLst/>
                          <a:latin typeface="Arial" charset="0"/>
                          <a:ea typeface="宋体" pitchFamily="2" charset="-122"/>
                        </a:rPr>
                        <a:t>任何二进制位和0进行&amp;运算，结果是0；</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dirty="0" smtClean="0">
                          <a:ln>
                            <a:noFill/>
                          </a:ln>
                          <a:solidFill>
                            <a:schemeClr val="tx1"/>
                          </a:solidFill>
                          <a:effectLst/>
                          <a:latin typeface="Arial" charset="0"/>
                          <a:ea typeface="宋体" pitchFamily="2" charset="-122"/>
                        </a:rPr>
                        <a:t>和1进行&amp;运算结果是原值。</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42938">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800" b="0" i="0" u="none" strike="noStrike" cap="none" normalizeH="0" baseline="0" smtClean="0">
                          <a:ln>
                            <a:noFill/>
                          </a:ln>
                          <a:solidFill>
                            <a:schemeClr val="tx1"/>
                          </a:solidFill>
                          <a:effectLst/>
                          <a:latin typeface="Calibri" pitchFamily="34" charset="0"/>
                          <a:ea typeface="宋体" pitchFamily="2" charset="-122"/>
                        </a:rPr>
                        <a:t>|</a:t>
                      </a:r>
                    </a:p>
                  </a:txBody>
                  <a:tcPr anchor="ctr" anchorCtr="1"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dirty="0" smtClean="0">
                          <a:ln>
                            <a:noFill/>
                          </a:ln>
                          <a:solidFill>
                            <a:schemeClr val="tx1"/>
                          </a:solidFill>
                          <a:effectLst/>
                          <a:latin typeface="Arial" charset="0"/>
                          <a:ea typeface="宋体" pitchFamily="2" charset="-122"/>
                        </a:rPr>
                        <a:t>任何二进制位和0进行 | 运算，结果是原值；</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dirty="0" smtClean="0">
                          <a:ln>
                            <a:noFill/>
                          </a:ln>
                          <a:solidFill>
                            <a:schemeClr val="tx1"/>
                          </a:solidFill>
                          <a:effectLst/>
                          <a:latin typeface="Arial" charset="0"/>
                          <a:ea typeface="宋体" pitchFamily="2" charset="-122"/>
                        </a:rPr>
                        <a:t>和1进行 | 运算结果是1。</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4135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800" b="0" i="0" u="none" strike="noStrike" cap="none" normalizeH="0" baseline="0" smtClean="0">
                          <a:ln>
                            <a:noFill/>
                          </a:ln>
                          <a:solidFill>
                            <a:schemeClr val="tx1"/>
                          </a:solidFill>
                          <a:effectLst/>
                          <a:latin typeface="Calibri" pitchFamily="34" charset="0"/>
                          <a:ea typeface="宋体" pitchFamily="2" charset="-122"/>
                        </a:rPr>
                        <a:t>^</a:t>
                      </a:r>
                    </a:p>
                  </a:txBody>
                  <a:tcPr anchor="ctr" anchorCtr="1"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dirty="0" smtClean="0">
                          <a:ln>
                            <a:noFill/>
                          </a:ln>
                          <a:solidFill>
                            <a:schemeClr val="tx1"/>
                          </a:solidFill>
                          <a:effectLst/>
                          <a:latin typeface="Arial" charset="0"/>
                          <a:ea typeface="宋体" pitchFamily="2" charset="-122"/>
                        </a:rPr>
                        <a:t>任何相同二进制位进行 ^ 运算，结果是0；</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dirty="0" smtClean="0">
                          <a:ln>
                            <a:noFill/>
                          </a:ln>
                          <a:solidFill>
                            <a:schemeClr val="tx1"/>
                          </a:solidFill>
                          <a:effectLst/>
                          <a:latin typeface="Arial" charset="0"/>
                          <a:ea typeface="宋体" pitchFamily="2" charset="-122"/>
                        </a:rPr>
                        <a:t>不相同二进制位 ^ 运算结果是1。</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2309178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p:cNvSpPr>
            <a:spLocks noGrp="1"/>
          </p:cNvSpPr>
          <p:nvPr>
            <p:ph type="title" idx="4294967295"/>
          </p:nvPr>
        </p:nvSpPr>
        <p:spPr>
          <a:xfrm>
            <a:off x="685800" y="0"/>
            <a:ext cx="7772400" cy="1143000"/>
          </a:xfrm>
        </p:spPr>
        <p:txBody>
          <a:bodyPr/>
          <a:lstStyle/>
          <a:p>
            <a:pPr eaLnBrk="1" hangingPunct="1"/>
            <a:r>
              <a:rPr lang="zh-CN" altLang="zh-CN" smtClean="0"/>
              <a:t>面向对象的语言</a:t>
            </a:r>
          </a:p>
        </p:txBody>
      </p:sp>
      <p:sp>
        <p:nvSpPr>
          <p:cNvPr id="3" name="内容占位符 2"/>
          <p:cNvSpPr>
            <a:spLocks noGrp="1"/>
          </p:cNvSpPr>
          <p:nvPr>
            <p:ph idx="4294967295"/>
          </p:nvPr>
        </p:nvSpPr>
        <p:spPr>
          <a:xfrm>
            <a:off x="468313" y="1341438"/>
            <a:ext cx="8351837" cy="4967287"/>
          </a:xfrm>
        </p:spPr>
        <p:txBody>
          <a:bodyPr>
            <a:noAutofit/>
          </a:bodyPr>
          <a:lstStyle/>
          <a:p>
            <a:pPr eaLnBrk="1" hangingPunct="1">
              <a:lnSpc>
                <a:spcPct val="120000"/>
              </a:lnSpc>
              <a:defRPr/>
            </a:pPr>
            <a:r>
              <a:rPr lang="zh-CN" altLang="zh-CN" sz="2000" kern="0" dirty="0"/>
              <a:t>是否允许静态对象或者堆栈对象（自动对象）？多数面向对象语言只支持堆对象（通过动态存储分配创建的对象）</a:t>
            </a:r>
          </a:p>
          <a:p>
            <a:pPr lvl="1" eaLnBrk="1" hangingPunct="1">
              <a:lnSpc>
                <a:spcPct val="120000"/>
              </a:lnSpc>
              <a:defRPr/>
            </a:pPr>
            <a:r>
              <a:rPr lang="en-US" altLang="zh-CN" sz="1800" b="1" kern="0" dirty="0" smtClean="0"/>
              <a:t>C</a:t>
            </a:r>
            <a:r>
              <a:rPr lang="en-US" altLang="zh-CN" sz="1800" b="1" kern="0" dirty="0"/>
              <a:t>++</a:t>
            </a:r>
            <a:r>
              <a:rPr lang="en-US" altLang="zh-CN" sz="1800" kern="0" dirty="0"/>
              <a:t> </a:t>
            </a:r>
            <a:r>
              <a:rPr lang="zh-CN" altLang="zh-CN" sz="1800" kern="0" dirty="0"/>
              <a:t>支持静态对象和自动对象，这种设计是希望尽可能借助于作用域规则来管理对象，避免依赖自动存储管理系统（</a:t>
            </a:r>
            <a:r>
              <a:rPr lang="en-US" altLang="zh-CN" sz="1800" b="1" kern="0" dirty="0"/>
              <a:t>GC</a:t>
            </a:r>
            <a:r>
              <a:rPr lang="zh-CN" altLang="zh-CN" sz="1800" kern="0" dirty="0"/>
              <a:t>）</a:t>
            </a:r>
          </a:p>
          <a:p>
            <a:pPr lvl="1" eaLnBrk="1" hangingPunct="1">
              <a:lnSpc>
                <a:spcPct val="120000"/>
              </a:lnSpc>
              <a:defRPr/>
            </a:pPr>
            <a:r>
              <a:rPr lang="zh-CN" altLang="zh-CN" sz="1800" kern="0" dirty="0" smtClean="0"/>
              <a:t>为</a:t>
            </a:r>
            <a:r>
              <a:rPr lang="zh-CN" altLang="zh-CN" sz="1800" kern="0" dirty="0"/>
              <a:t>在这种环境下编程，人们开发了许多利用自动对象的对象管理技术，如句柄对象，对象的</a:t>
            </a:r>
            <a:r>
              <a:rPr lang="en-US" altLang="zh-CN" sz="1800" b="1" kern="0" dirty="0"/>
              <a:t>“</a:t>
            </a:r>
            <a:r>
              <a:rPr lang="zh-CN" altLang="zh-CN" sz="1800" kern="0" dirty="0"/>
              <a:t>创建即初始化</a:t>
            </a:r>
            <a:r>
              <a:rPr lang="en-US" altLang="zh-CN" sz="1800" b="1" kern="0" dirty="0"/>
              <a:t>”</a:t>
            </a:r>
            <a:r>
              <a:rPr lang="zh-CN" altLang="zh-CN" sz="1800" kern="0" dirty="0"/>
              <a:t>技术等</a:t>
            </a:r>
          </a:p>
          <a:p>
            <a:pPr eaLnBrk="1" hangingPunct="1">
              <a:lnSpc>
                <a:spcPct val="120000"/>
              </a:lnSpc>
              <a:defRPr/>
            </a:pPr>
            <a:r>
              <a:rPr lang="zh-CN" altLang="zh-CN" sz="2000" kern="0" dirty="0" smtClean="0"/>
              <a:t>是否</a:t>
            </a:r>
            <a:r>
              <a:rPr lang="zh-CN" altLang="zh-CN" sz="2000" kern="0" dirty="0"/>
              <a:t>依赖自动废料收集（</a:t>
            </a:r>
            <a:r>
              <a:rPr lang="en-US" altLang="zh-CN" sz="2000" b="1" kern="0" dirty="0"/>
              <a:t>GC</a:t>
            </a:r>
            <a:r>
              <a:rPr lang="zh-CN" altLang="zh-CN" sz="2000" kern="0" dirty="0"/>
              <a:t>）。由于</a:t>
            </a:r>
            <a:r>
              <a:rPr lang="en-US" altLang="zh-CN" sz="2000" b="1" kern="0" dirty="0"/>
              <a:t> OO</a:t>
            </a:r>
            <a:r>
              <a:rPr lang="en-US" altLang="zh-CN" sz="2000" kern="0" dirty="0"/>
              <a:t> </a:t>
            </a:r>
            <a:r>
              <a:rPr lang="zh-CN" altLang="zh-CN" sz="2000" kern="0" dirty="0"/>
              <a:t>程序常（显式或隐式地）创建和丢弃对象，对象之间常存在复杂的相互引用关系，由人来完成对象的管理和回收很困难。大多数</a:t>
            </a:r>
            <a:r>
              <a:rPr lang="en-US" altLang="zh-CN" sz="2000" b="1" kern="0" dirty="0"/>
              <a:t> OO</a:t>
            </a:r>
            <a:r>
              <a:rPr lang="en-US" altLang="zh-CN" sz="2000" kern="0" dirty="0"/>
              <a:t> </a:t>
            </a:r>
            <a:r>
              <a:rPr lang="zh-CN" altLang="zh-CN" sz="2000" kern="0" dirty="0"/>
              <a:t>语言都依赖于自动存储回收系统</a:t>
            </a:r>
          </a:p>
          <a:p>
            <a:pPr lvl="1" eaLnBrk="1" hangingPunct="1">
              <a:lnSpc>
                <a:spcPct val="120000"/>
              </a:lnSpc>
              <a:defRPr/>
            </a:pPr>
            <a:r>
              <a:rPr lang="en-US" altLang="zh-CN" sz="1800" b="1" kern="0" dirty="0" smtClean="0"/>
              <a:t>GC</a:t>
            </a:r>
            <a:r>
              <a:rPr lang="en-US" altLang="zh-CN" sz="1800" kern="0" dirty="0"/>
              <a:t> </a:t>
            </a:r>
            <a:r>
              <a:rPr lang="zh-CN" altLang="zh-CN" sz="1800" kern="0" dirty="0"/>
              <a:t>的引入将带来显著的性能损失，还会造成程序行为更多的不可预见性（</a:t>
            </a:r>
            <a:r>
              <a:rPr lang="en-US" altLang="zh-CN" sz="1800" b="1" kern="0" dirty="0"/>
              <a:t>GC</a:t>
            </a:r>
            <a:r>
              <a:rPr lang="en-US" altLang="zh-CN" sz="1800" kern="0" dirty="0"/>
              <a:t> </a:t>
            </a:r>
            <a:r>
              <a:rPr lang="zh-CN" altLang="zh-CN" sz="1800" kern="0" dirty="0"/>
              <a:t>发生的时刻无法预见，其持续时间长短也无法预计）</a:t>
            </a:r>
          </a:p>
          <a:p>
            <a:pPr lvl="1" eaLnBrk="1" hangingPunct="1">
              <a:lnSpc>
                <a:spcPct val="120000"/>
              </a:lnSpc>
              <a:defRPr/>
            </a:pPr>
            <a:r>
              <a:rPr lang="en-US" altLang="zh-CN" sz="1800" b="1" kern="0" dirty="0" smtClean="0"/>
              <a:t>Java</a:t>
            </a:r>
            <a:r>
              <a:rPr lang="en-US" altLang="zh-CN" sz="1800" kern="0" dirty="0"/>
              <a:t> </a:t>
            </a:r>
            <a:r>
              <a:rPr lang="zh-CN" altLang="zh-CN" sz="1800" kern="0" dirty="0"/>
              <a:t>等许多语言都需要内置的自动废料收集系统</a:t>
            </a:r>
          </a:p>
          <a:p>
            <a:pPr lvl="1" eaLnBrk="1" hangingPunct="1">
              <a:lnSpc>
                <a:spcPct val="120000"/>
              </a:lnSpc>
              <a:defRPr/>
            </a:pPr>
            <a:r>
              <a:rPr lang="en-US" altLang="zh-CN" sz="1800" b="1" kern="0" dirty="0" smtClean="0"/>
              <a:t>C</a:t>
            </a:r>
            <a:r>
              <a:rPr lang="en-US" altLang="zh-CN" sz="1800" b="1" kern="0" dirty="0"/>
              <a:t>++</a:t>
            </a:r>
            <a:r>
              <a:rPr lang="en-US" altLang="zh-CN" sz="1800" kern="0" dirty="0"/>
              <a:t> </a:t>
            </a:r>
            <a:r>
              <a:rPr lang="zh-CN" altLang="zh-CN" sz="1800" kern="0" dirty="0"/>
              <a:t>是例外，其设计目标之一是尽可能避免对自动存储回收的依赖，以支持系统程序设计，提高效率，减少运行时间上的不确定性</a:t>
            </a:r>
          </a:p>
        </p:txBody>
      </p:sp>
    </p:spTree>
    <p:extLst>
      <p:ext uri="{BB962C8B-B14F-4D97-AF65-F5344CB8AC3E}">
        <p14:creationId xmlns:p14="http://schemas.microsoft.com/office/powerpoint/2010/main" val="34346568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title" idx="4294967295"/>
          </p:nvPr>
        </p:nvSpPr>
        <p:spPr/>
        <p:txBody>
          <a:bodyPr/>
          <a:lstStyle/>
          <a:p>
            <a:r>
              <a:rPr lang="en-US" altLang="zh-CN" b="1" dirty="0"/>
              <a:t>OO</a:t>
            </a:r>
            <a:r>
              <a:rPr lang="en-US" altLang="zh-CN" dirty="0"/>
              <a:t> </a:t>
            </a:r>
            <a:r>
              <a:rPr lang="zh-CN" altLang="en-US" dirty="0"/>
              <a:t>语言</a:t>
            </a:r>
            <a:endParaRPr lang="zh-CN" altLang="zh-CN" dirty="0" smtClean="0"/>
          </a:p>
        </p:txBody>
      </p:sp>
      <p:sp>
        <p:nvSpPr>
          <p:cNvPr id="3" name="内容占位符 2"/>
          <p:cNvSpPr>
            <a:spLocks noGrp="1"/>
          </p:cNvSpPr>
          <p:nvPr>
            <p:ph idx="4294967295"/>
          </p:nvPr>
        </p:nvSpPr>
        <p:spPr>
          <a:xfrm>
            <a:off x="685800" y="1981200"/>
            <a:ext cx="7772400" cy="4543425"/>
          </a:xfrm>
        </p:spPr>
        <p:txBody>
          <a:bodyPr>
            <a:normAutofit fontScale="85000" lnSpcReduction="20000"/>
          </a:bodyPr>
          <a:lstStyle/>
          <a:p>
            <a:pPr eaLnBrk="1" hangingPunct="1">
              <a:lnSpc>
                <a:spcPct val="120000"/>
              </a:lnSpc>
              <a:defRPr/>
            </a:pPr>
            <a:r>
              <a:rPr lang="zh-CN" altLang="zh-CN" kern="0" dirty="0"/>
              <a:t>是否所有方法都采用动态约束？</a:t>
            </a:r>
          </a:p>
          <a:p>
            <a:pPr lvl="1" eaLnBrk="1" hangingPunct="1">
              <a:lnSpc>
                <a:spcPct val="120000"/>
              </a:lnSpc>
              <a:defRPr/>
            </a:pPr>
            <a:r>
              <a:rPr lang="zh-CN" altLang="zh-CN" kern="0" dirty="0" smtClean="0"/>
              <a:t>动态</a:t>
            </a:r>
            <a:r>
              <a:rPr lang="zh-CN" altLang="zh-CN" kern="0" dirty="0"/>
              <a:t>约束很重要，但调用时会带来一些额外的开销，如果需要调用的方法能够静态确定，采用静态约束有速度优势</a:t>
            </a:r>
          </a:p>
          <a:p>
            <a:pPr lvl="1" eaLnBrk="1" hangingPunct="1">
              <a:lnSpc>
                <a:spcPct val="120000"/>
              </a:lnSpc>
              <a:defRPr/>
            </a:pPr>
            <a:r>
              <a:rPr lang="zh-CN" altLang="zh-CN" kern="0" dirty="0" smtClean="0"/>
              <a:t>大部分</a:t>
            </a:r>
            <a:r>
              <a:rPr lang="zh-CN" altLang="zh-CN" kern="0" dirty="0"/>
              <a:t>语言里的所有方法都采用动态约束</a:t>
            </a:r>
          </a:p>
          <a:p>
            <a:pPr lvl="1" eaLnBrk="1" hangingPunct="1">
              <a:lnSpc>
                <a:spcPct val="120000"/>
              </a:lnSpc>
              <a:defRPr/>
            </a:pPr>
            <a:r>
              <a:rPr lang="en-US" altLang="zh-CN" b="1" kern="0" dirty="0" smtClean="0"/>
              <a:t>C</a:t>
            </a:r>
            <a:r>
              <a:rPr lang="en-US" altLang="zh-CN" b="1" kern="0" dirty="0"/>
              <a:t>++</a:t>
            </a:r>
            <a:r>
              <a:rPr lang="en-US" altLang="zh-CN" kern="0" dirty="0"/>
              <a:t> </a:t>
            </a:r>
            <a:r>
              <a:rPr lang="zh-CN" altLang="zh-CN" kern="0" dirty="0"/>
              <a:t>和</a:t>
            </a:r>
            <a:r>
              <a:rPr lang="en-US" altLang="zh-CN" b="1" kern="0" dirty="0"/>
              <a:t> </a:t>
            </a:r>
            <a:r>
              <a:rPr lang="en-US" altLang="zh-CN" b="1" kern="0" dirty="0" err="1"/>
              <a:t>Ada</a:t>
            </a:r>
            <a:r>
              <a:rPr lang="en-US" altLang="zh-CN" kern="0" dirty="0"/>
              <a:t> </a:t>
            </a:r>
            <a:r>
              <a:rPr lang="zh-CN" altLang="zh-CN" kern="0" dirty="0"/>
              <a:t>提供静态约束（默认）和动态约束两种方式</a:t>
            </a:r>
          </a:p>
          <a:p>
            <a:pPr eaLnBrk="1" hangingPunct="1">
              <a:lnSpc>
                <a:spcPct val="120000"/>
              </a:lnSpc>
              <a:buFontTx/>
              <a:buNone/>
              <a:defRPr/>
            </a:pPr>
            <a:endParaRPr lang="zh-CN" altLang="zh-CN" kern="0" dirty="0"/>
          </a:p>
          <a:p>
            <a:pPr eaLnBrk="1" hangingPunct="1">
              <a:lnSpc>
                <a:spcPct val="120000"/>
              </a:lnSpc>
              <a:defRPr/>
            </a:pPr>
            <a:r>
              <a:rPr lang="zh-CN" altLang="zh-CN" kern="0" dirty="0"/>
              <a:t>一些脚本语言也支持面向对象的概念。例如，</a:t>
            </a:r>
          </a:p>
          <a:p>
            <a:pPr lvl="1" eaLnBrk="1" hangingPunct="1">
              <a:lnSpc>
                <a:spcPct val="120000"/>
              </a:lnSpc>
              <a:defRPr/>
            </a:pPr>
            <a:r>
              <a:rPr lang="en-US" altLang="zh-CN" b="1" kern="0" dirty="0" smtClean="0"/>
              <a:t>Ruby</a:t>
            </a:r>
            <a:r>
              <a:rPr lang="en-US" altLang="zh-CN" kern="0" dirty="0"/>
              <a:t> </a:t>
            </a:r>
            <a:r>
              <a:rPr lang="zh-CN" altLang="zh-CN" kern="0" dirty="0"/>
              <a:t>是一个纯面向对象的脚本语言，其中的一切都是对象，全局环境看作一个匿名的大对象，全局环境里的函数看作这个对象的成员函数。它还有另外一些独特性质</a:t>
            </a:r>
          </a:p>
          <a:p>
            <a:pPr lvl="1" eaLnBrk="1" hangingPunct="1">
              <a:lnSpc>
                <a:spcPct val="120000"/>
              </a:lnSpc>
              <a:defRPr/>
            </a:pPr>
            <a:r>
              <a:rPr lang="en-US" altLang="zh-CN" b="1" kern="0" dirty="0" smtClean="0"/>
              <a:t>JavaScript</a:t>
            </a:r>
            <a:r>
              <a:rPr lang="en-US" altLang="zh-CN" kern="0" dirty="0"/>
              <a:t> </a:t>
            </a:r>
            <a:r>
              <a:rPr lang="zh-CN" altLang="zh-CN" kern="0" dirty="0"/>
              <a:t>支持一种基于对象和原型的面向对象模型。其中没有类的概念，只有对象。对象的行为继承通过原型获得</a:t>
            </a:r>
          </a:p>
        </p:txBody>
      </p:sp>
    </p:spTree>
    <p:extLst>
      <p:ext uri="{BB962C8B-B14F-4D97-AF65-F5344CB8AC3E}">
        <p14:creationId xmlns:p14="http://schemas.microsoft.com/office/powerpoint/2010/main" val="18651626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p:cNvSpPr>
            <a:spLocks noGrp="1"/>
          </p:cNvSpPr>
          <p:nvPr>
            <p:ph type="title" idx="4294967295"/>
          </p:nvPr>
        </p:nvSpPr>
        <p:spPr>
          <a:xfrm>
            <a:off x="755650" y="188913"/>
            <a:ext cx="7772400" cy="1143000"/>
          </a:xfrm>
        </p:spPr>
        <p:txBody>
          <a:bodyPr/>
          <a:lstStyle/>
          <a:p>
            <a:r>
              <a:rPr lang="en-US" altLang="zh-CN" b="1" dirty="0"/>
              <a:t>OO</a:t>
            </a:r>
            <a:r>
              <a:rPr lang="en-US" altLang="zh-CN" dirty="0"/>
              <a:t> </a:t>
            </a:r>
            <a:r>
              <a:rPr lang="zh-CN" altLang="en-US" dirty="0"/>
              <a:t>语言</a:t>
            </a:r>
            <a:endParaRPr lang="zh-CN" altLang="zh-CN" dirty="0" smtClean="0"/>
          </a:p>
        </p:txBody>
      </p:sp>
      <p:sp>
        <p:nvSpPr>
          <p:cNvPr id="3" name="内容占位符 2"/>
          <p:cNvSpPr>
            <a:spLocks noGrp="1"/>
          </p:cNvSpPr>
          <p:nvPr>
            <p:ph idx="4294967295"/>
          </p:nvPr>
        </p:nvSpPr>
        <p:spPr>
          <a:xfrm>
            <a:off x="574675" y="1196975"/>
            <a:ext cx="8134350" cy="5472113"/>
          </a:xfrm>
        </p:spPr>
        <p:txBody>
          <a:bodyPr>
            <a:noAutofit/>
          </a:bodyPr>
          <a:lstStyle/>
          <a:p>
            <a:pPr eaLnBrk="1" hangingPunct="1">
              <a:lnSpc>
                <a:spcPct val="120000"/>
              </a:lnSpc>
              <a:defRPr/>
            </a:pPr>
            <a:r>
              <a:rPr lang="zh-CN" altLang="zh-CN" sz="2400" kern="0" dirty="0"/>
              <a:t>人们还提出了许多与面向对象机制有关的新想法和模型</a:t>
            </a:r>
          </a:p>
          <a:p>
            <a:pPr eaLnBrk="1" hangingPunct="1">
              <a:lnSpc>
                <a:spcPct val="120000"/>
              </a:lnSpc>
              <a:defRPr/>
            </a:pPr>
            <a:r>
              <a:rPr lang="zh-CN" altLang="zh-CN" sz="2400" kern="0" dirty="0" smtClean="0"/>
              <a:t>许多脚本</a:t>
            </a:r>
            <a:r>
              <a:rPr lang="zh-CN" altLang="zh-CN" sz="2400" kern="0" dirty="0"/>
              <a:t>语言提供了独特的面向对象机制：例如</a:t>
            </a:r>
          </a:p>
          <a:p>
            <a:pPr lvl="1" eaLnBrk="1" hangingPunct="1">
              <a:lnSpc>
                <a:spcPct val="120000"/>
              </a:lnSpc>
              <a:defRPr/>
            </a:pPr>
            <a:r>
              <a:rPr lang="zh-CN" altLang="zh-CN" sz="1800" kern="0" dirty="0" smtClean="0"/>
              <a:t>基于</a:t>
            </a:r>
            <a:r>
              <a:rPr lang="zh-CN" altLang="zh-CN" sz="1800" kern="0" dirty="0"/>
              <a:t>对象原型（而不是类）的</a:t>
            </a:r>
            <a:r>
              <a:rPr lang="en-US" altLang="zh-CN" sz="1800" b="1" kern="0" dirty="0"/>
              <a:t> OO</a:t>
            </a:r>
            <a:r>
              <a:rPr lang="en-US" altLang="zh-CN" sz="1800" kern="0" dirty="0"/>
              <a:t> </a:t>
            </a:r>
            <a:r>
              <a:rPr lang="zh-CN" altLang="zh-CN" sz="1800" kern="0" dirty="0"/>
              <a:t>模型</a:t>
            </a:r>
          </a:p>
          <a:p>
            <a:pPr lvl="1" eaLnBrk="1" hangingPunct="1">
              <a:lnSpc>
                <a:spcPct val="120000"/>
              </a:lnSpc>
              <a:defRPr/>
            </a:pPr>
            <a:r>
              <a:rPr lang="zh-CN" altLang="zh-CN" sz="1800" kern="0" dirty="0" smtClean="0"/>
              <a:t>在</a:t>
            </a:r>
            <a:r>
              <a:rPr lang="zh-CN" altLang="zh-CN" sz="1800" kern="0" dirty="0"/>
              <a:t>基于类的模型中允许基于对象的行为覆盖（可修改个别对象的行为）</a:t>
            </a:r>
          </a:p>
          <a:p>
            <a:pPr lvl="1" eaLnBrk="1" hangingPunct="1">
              <a:lnSpc>
                <a:spcPct val="120000"/>
              </a:lnSpc>
              <a:defRPr/>
            </a:pPr>
            <a:r>
              <a:rPr lang="zh-CN" altLang="zh-CN" sz="1800" kern="0" dirty="0" smtClean="0"/>
              <a:t>等等</a:t>
            </a:r>
            <a:endParaRPr lang="zh-CN" altLang="zh-CN" sz="1800" kern="0" dirty="0"/>
          </a:p>
          <a:p>
            <a:pPr eaLnBrk="1" hangingPunct="1">
              <a:lnSpc>
                <a:spcPct val="120000"/>
              </a:lnSpc>
              <a:defRPr/>
            </a:pPr>
            <a:r>
              <a:rPr lang="zh-CN" altLang="zh-CN" sz="2400" kern="0" dirty="0"/>
              <a:t>总而言之，虽然今天面向对象的模型和语言已成为主流程序设计方法和主流程序</a:t>
            </a:r>
            <a:r>
              <a:rPr lang="zh-CN" altLang="zh-CN" sz="2400" kern="0" dirty="0" smtClean="0"/>
              <a:t>语言，</a:t>
            </a:r>
            <a:r>
              <a:rPr lang="zh-CN" altLang="zh-CN" sz="2400" kern="0" dirty="0"/>
              <a:t>还正在发展和研究中</a:t>
            </a:r>
          </a:p>
          <a:p>
            <a:pPr lvl="1" eaLnBrk="1" hangingPunct="1">
              <a:lnSpc>
                <a:spcPct val="120000"/>
              </a:lnSpc>
              <a:defRPr/>
            </a:pPr>
            <a:r>
              <a:rPr lang="zh-CN" altLang="zh-CN" sz="1800" kern="0" dirty="0" smtClean="0"/>
              <a:t>许多</a:t>
            </a:r>
            <a:r>
              <a:rPr lang="zh-CN" altLang="zh-CN" sz="1800" kern="0" dirty="0"/>
              <a:t>语言的</a:t>
            </a:r>
            <a:r>
              <a:rPr lang="en-US" altLang="zh-CN" sz="1800" b="1" kern="0" dirty="0"/>
              <a:t> OO</a:t>
            </a:r>
            <a:r>
              <a:rPr lang="en-US" altLang="zh-CN" sz="1800" kern="0" dirty="0"/>
              <a:t> </a:t>
            </a:r>
            <a:r>
              <a:rPr lang="zh-CN" altLang="zh-CN" sz="1800" kern="0" dirty="0"/>
              <a:t>机制非常复杂，实际还不断提出一些新要求，使一些</a:t>
            </a:r>
            <a:r>
              <a:rPr lang="en-US" altLang="zh-CN" sz="1800" b="1" kern="0" dirty="0"/>
              <a:t>OO</a:t>
            </a:r>
            <a:r>
              <a:rPr lang="en-US" altLang="zh-CN" sz="1800" kern="0" dirty="0"/>
              <a:t> </a:t>
            </a:r>
            <a:r>
              <a:rPr lang="zh-CN" altLang="zh-CN" sz="1800" kern="0" dirty="0"/>
              <a:t>语言在发展中变得越来越复杂</a:t>
            </a:r>
            <a:r>
              <a:rPr lang="en-US" altLang="zh-CN" sz="1800" kern="0" dirty="0"/>
              <a:t> </a:t>
            </a:r>
            <a:endParaRPr lang="zh-CN" altLang="zh-CN" sz="1800" kern="0" dirty="0"/>
          </a:p>
          <a:p>
            <a:pPr lvl="1" eaLnBrk="1" hangingPunct="1">
              <a:lnSpc>
                <a:spcPct val="120000"/>
              </a:lnSpc>
              <a:defRPr/>
            </a:pPr>
            <a:r>
              <a:rPr lang="zh-CN" altLang="zh-CN" sz="1800" kern="0" dirty="0" smtClean="0"/>
              <a:t>如何</a:t>
            </a:r>
            <a:r>
              <a:rPr lang="zh-CN" altLang="zh-CN" sz="1800" kern="0" dirty="0"/>
              <a:t>提供一集足够强大，而且又简洁清晰的机制支持</a:t>
            </a:r>
            <a:r>
              <a:rPr lang="en-US" altLang="zh-CN" sz="1800" b="1" kern="0" dirty="0"/>
              <a:t> OO</a:t>
            </a:r>
            <a:r>
              <a:rPr lang="en-US" altLang="zh-CN" sz="1800" kern="0" dirty="0"/>
              <a:t> </a:t>
            </a:r>
            <a:r>
              <a:rPr lang="zh-CN" altLang="zh-CN" sz="1800" kern="0" dirty="0"/>
              <a:t>的概念和程序设计，还是这个领域中需要继续研究的问题</a:t>
            </a:r>
            <a:r>
              <a:rPr lang="en-US" altLang="zh-CN" sz="1800" kern="0" dirty="0"/>
              <a:t> </a:t>
            </a:r>
            <a:endParaRPr lang="zh-CN" altLang="zh-CN" sz="1800" kern="0" dirty="0"/>
          </a:p>
          <a:p>
            <a:pPr lvl="1" eaLnBrk="1" hangingPunct="1">
              <a:lnSpc>
                <a:spcPct val="120000"/>
              </a:lnSpc>
              <a:defRPr/>
            </a:pPr>
            <a:r>
              <a:rPr lang="en-US" altLang="zh-CN" sz="1800" b="1" kern="0" dirty="0" smtClean="0"/>
              <a:t>OO</a:t>
            </a:r>
            <a:r>
              <a:rPr lang="en-US" altLang="zh-CN" sz="1800" kern="0" dirty="0"/>
              <a:t> </a:t>
            </a:r>
            <a:r>
              <a:rPr lang="zh-CN" altLang="zh-CN" sz="1800" kern="0" dirty="0"/>
              <a:t>语言有关的理论研究还</a:t>
            </a:r>
            <a:r>
              <a:rPr lang="zh-CN" altLang="zh-CN" sz="1800" kern="0" dirty="0" smtClean="0"/>
              <a:t>处在</a:t>
            </a:r>
            <a:r>
              <a:rPr lang="zh-CN" altLang="en-US" sz="1800" kern="0" dirty="0" smtClean="0"/>
              <a:t>研究与应用</a:t>
            </a:r>
            <a:r>
              <a:rPr lang="zh-CN" altLang="zh-CN" sz="1800" kern="0" dirty="0" smtClean="0"/>
              <a:t>阶段</a:t>
            </a:r>
            <a:endParaRPr lang="zh-CN" altLang="zh-CN" sz="1800" kern="0" dirty="0"/>
          </a:p>
        </p:txBody>
      </p:sp>
    </p:spTree>
    <p:extLst>
      <p:ext uri="{BB962C8B-B14F-4D97-AF65-F5344CB8AC3E}">
        <p14:creationId xmlns:p14="http://schemas.microsoft.com/office/powerpoint/2010/main" val="129471788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p:cNvSpPr>
            <a:spLocks noGrp="1"/>
          </p:cNvSpPr>
          <p:nvPr>
            <p:ph type="title" idx="4294967295"/>
          </p:nvPr>
        </p:nvSpPr>
        <p:spPr>
          <a:xfrm>
            <a:off x="684213" y="188913"/>
            <a:ext cx="7772400" cy="1143000"/>
          </a:xfrm>
        </p:spPr>
        <p:txBody>
          <a:bodyPr/>
          <a:lstStyle/>
          <a:p>
            <a:pPr eaLnBrk="1" hangingPunct="1"/>
            <a:r>
              <a:rPr lang="en-US" altLang="zh-CN" b="1" dirty="0" smtClean="0"/>
              <a:t>OO</a:t>
            </a:r>
            <a:r>
              <a:rPr lang="en-US" altLang="zh-CN" dirty="0" smtClean="0"/>
              <a:t> </a:t>
            </a:r>
            <a:r>
              <a:rPr lang="zh-CN" altLang="en-US" dirty="0" smtClean="0"/>
              <a:t>语言机制需求</a:t>
            </a:r>
          </a:p>
        </p:txBody>
      </p:sp>
      <p:sp>
        <p:nvSpPr>
          <p:cNvPr id="3" name="内容占位符 2"/>
          <p:cNvSpPr>
            <a:spLocks noGrp="1"/>
          </p:cNvSpPr>
          <p:nvPr>
            <p:ph idx="4294967295"/>
          </p:nvPr>
        </p:nvSpPr>
        <p:spPr>
          <a:xfrm>
            <a:off x="1139825" y="1331913"/>
            <a:ext cx="5845175" cy="4543425"/>
          </a:xfrm>
        </p:spPr>
        <p:txBody>
          <a:bodyPr>
            <a:noAutofit/>
          </a:bodyPr>
          <a:lstStyle/>
          <a:p>
            <a:pPr eaLnBrk="1" hangingPunct="1">
              <a:lnSpc>
                <a:spcPct val="120000"/>
              </a:lnSpc>
              <a:defRPr/>
            </a:pPr>
            <a:r>
              <a:rPr lang="zh-CN" altLang="zh-CN" sz="3200" kern="0" dirty="0"/>
              <a:t>定义</a:t>
            </a:r>
            <a:r>
              <a:rPr lang="zh-CN" altLang="zh-CN" sz="3200" kern="0" dirty="0" smtClean="0"/>
              <a:t>类</a:t>
            </a:r>
            <a:endParaRPr lang="en-US" altLang="zh-CN" sz="3200" kern="0" dirty="0" smtClean="0"/>
          </a:p>
          <a:p>
            <a:pPr eaLnBrk="1" hangingPunct="1">
              <a:lnSpc>
                <a:spcPct val="120000"/>
              </a:lnSpc>
              <a:defRPr/>
            </a:pPr>
            <a:r>
              <a:rPr lang="zh-CN" altLang="zh-CN" sz="3200" kern="0" dirty="0" smtClean="0"/>
              <a:t>描述</a:t>
            </a:r>
            <a:r>
              <a:rPr lang="zh-CN" altLang="zh-CN" sz="3200" kern="0" dirty="0"/>
              <a:t>或定义</a:t>
            </a:r>
            <a:r>
              <a:rPr lang="zh-CN" altLang="zh-CN" sz="3200" kern="0" dirty="0" smtClean="0"/>
              <a:t>对象</a:t>
            </a:r>
            <a:endParaRPr lang="zh-CN" altLang="zh-CN" sz="3200" kern="0" dirty="0"/>
          </a:p>
          <a:p>
            <a:pPr eaLnBrk="1" hangingPunct="1">
              <a:lnSpc>
                <a:spcPct val="120000"/>
              </a:lnSpc>
              <a:defRPr/>
            </a:pPr>
            <a:r>
              <a:rPr lang="zh-CN" altLang="zh-CN" sz="3200" kern="0" dirty="0" smtClean="0"/>
              <a:t>类</a:t>
            </a:r>
            <a:r>
              <a:rPr lang="zh-CN" altLang="zh-CN" sz="3200" kern="0" dirty="0"/>
              <a:t>之间的继承</a:t>
            </a:r>
            <a:r>
              <a:rPr lang="zh-CN" altLang="zh-CN" sz="3200" kern="0" dirty="0" smtClean="0"/>
              <a:t>关系</a:t>
            </a:r>
            <a:endParaRPr lang="en-US" altLang="zh-CN" sz="3200" kern="0" dirty="0" smtClean="0"/>
          </a:p>
          <a:p>
            <a:pPr eaLnBrk="1" hangingPunct="1">
              <a:lnSpc>
                <a:spcPct val="120000"/>
              </a:lnSpc>
              <a:defRPr/>
            </a:pPr>
            <a:r>
              <a:rPr lang="zh-CN" altLang="zh-CN" sz="3200" kern="0" dirty="0" smtClean="0"/>
              <a:t>与</a:t>
            </a:r>
            <a:r>
              <a:rPr lang="zh-CN" altLang="zh-CN" sz="3200" kern="0" dirty="0"/>
              <a:t>对象交互的</a:t>
            </a:r>
            <a:r>
              <a:rPr lang="zh-CN" altLang="zh-CN" sz="3200" kern="0" dirty="0" smtClean="0"/>
              <a:t>机制</a:t>
            </a:r>
            <a:endParaRPr lang="en-US" altLang="zh-CN" sz="3200" kern="0" dirty="0" smtClean="0"/>
          </a:p>
          <a:p>
            <a:pPr eaLnBrk="1" hangingPunct="1">
              <a:lnSpc>
                <a:spcPct val="120000"/>
              </a:lnSpc>
              <a:defRPr/>
            </a:pPr>
            <a:r>
              <a:rPr lang="zh-CN" altLang="zh-CN" sz="3200" kern="0" dirty="0" smtClean="0"/>
              <a:t>初始化</a:t>
            </a:r>
            <a:r>
              <a:rPr lang="zh-CN" altLang="zh-CN" sz="3200" kern="0" dirty="0"/>
              <a:t>新对象的</a:t>
            </a:r>
            <a:r>
              <a:rPr lang="zh-CN" altLang="zh-CN" sz="3200" kern="0" dirty="0" smtClean="0"/>
              <a:t>机制</a:t>
            </a:r>
            <a:endParaRPr lang="zh-CN" altLang="zh-CN" sz="3200" kern="0" dirty="0"/>
          </a:p>
          <a:p>
            <a:pPr eaLnBrk="1" hangingPunct="1">
              <a:lnSpc>
                <a:spcPct val="120000"/>
              </a:lnSpc>
              <a:defRPr/>
            </a:pPr>
            <a:r>
              <a:rPr lang="zh-CN" altLang="zh-CN" sz="3200" kern="0" dirty="0" smtClean="0"/>
              <a:t>类型</a:t>
            </a:r>
            <a:r>
              <a:rPr lang="zh-CN" altLang="zh-CN" sz="3200" kern="0" dirty="0"/>
              <a:t>对象的动态转换</a:t>
            </a:r>
            <a:r>
              <a:rPr lang="zh-CN" altLang="zh-CN" sz="3200" kern="0" dirty="0" smtClean="0"/>
              <a:t>机制</a:t>
            </a:r>
            <a:endParaRPr lang="zh-CN" altLang="zh-CN" sz="3200" kern="0" dirty="0"/>
          </a:p>
        </p:txBody>
      </p:sp>
    </p:spTree>
    <p:extLst>
      <p:ext uri="{BB962C8B-B14F-4D97-AF65-F5344CB8AC3E}">
        <p14:creationId xmlns:p14="http://schemas.microsoft.com/office/powerpoint/2010/main" val="198075944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p:cNvSpPr>
            <a:spLocks noGrp="1"/>
          </p:cNvSpPr>
          <p:nvPr>
            <p:ph type="title" idx="4294967295"/>
          </p:nvPr>
        </p:nvSpPr>
        <p:spPr>
          <a:xfrm>
            <a:off x="684213" y="188913"/>
            <a:ext cx="7772400" cy="1143000"/>
          </a:xfrm>
        </p:spPr>
        <p:txBody>
          <a:bodyPr/>
          <a:lstStyle/>
          <a:p>
            <a:pPr eaLnBrk="1" hangingPunct="1"/>
            <a:r>
              <a:rPr lang="en-US" altLang="zh-CN" b="1" smtClean="0"/>
              <a:t>OO</a:t>
            </a:r>
            <a:r>
              <a:rPr lang="en-US" altLang="zh-CN" smtClean="0"/>
              <a:t> </a:t>
            </a:r>
            <a:r>
              <a:rPr lang="zh-CN" altLang="en-US" smtClean="0"/>
              <a:t>语言需要提供的新机制</a:t>
            </a:r>
          </a:p>
        </p:txBody>
      </p:sp>
      <p:sp>
        <p:nvSpPr>
          <p:cNvPr id="3" name="内容占位符 2"/>
          <p:cNvSpPr>
            <a:spLocks noGrp="1"/>
          </p:cNvSpPr>
          <p:nvPr>
            <p:ph idx="4294967295"/>
          </p:nvPr>
        </p:nvSpPr>
        <p:spPr>
          <a:xfrm>
            <a:off x="860425" y="1331913"/>
            <a:ext cx="7419975" cy="4543425"/>
          </a:xfrm>
        </p:spPr>
        <p:txBody>
          <a:bodyPr>
            <a:noAutofit/>
          </a:bodyPr>
          <a:lstStyle/>
          <a:p>
            <a:pPr eaLnBrk="1" hangingPunct="1">
              <a:lnSpc>
                <a:spcPct val="120000"/>
              </a:lnSpc>
              <a:defRPr/>
            </a:pPr>
            <a:r>
              <a:rPr lang="zh-CN" altLang="zh-CN" sz="3200" kern="0" dirty="0" smtClean="0"/>
              <a:t>控制</a:t>
            </a:r>
            <a:r>
              <a:rPr lang="zh-CN" altLang="zh-CN" sz="3200" kern="0" dirty="0"/>
              <a:t>类成员的访问权限的机制</a:t>
            </a:r>
          </a:p>
          <a:p>
            <a:pPr eaLnBrk="1" hangingPunct="1">
              <a:lnSpc>
                <a:spcPct val="120000"/>
              </a:lnSpc>
              <a:defRPr/>
            </a:pPr>
            <a:r>
              <a:rPr lang="zh-CN" altLang="zh-CN" sz="3200" kern="0" dirty="0"/>
              <a:t>对象销毁前的临终处理机制（最好能自动进行）</a:t>
            </a:r>
          </a:p>
          <a:p>
            <a:pPr eaLnBrk="1" hangingPunct="1">
              <a:lnSpc>
                <a:spcPct val="120000"/>
              </a:lnSpc>
              <a:defRPr/>
            </a:pPr>
            <a:r>
              <a:rPr lang="zh-CN" altLang="zh-CN" sz="3200" kern="0" dirty="0"/>
              <a:t>对象的存储管理机制</a:t>
            </a:r>
          </a:p>
          <a:p>
            <a:pPr eaLnBrk="1" hangingPunct="1">
              <a:lnSpc>
                <a:spcPct val="120000"/>
              </a:lnSpc>
              <a:defRPr/>
            </a:pPr>
            <a:r>
              <a:rPr lang="zh-CN" altLang="zh-CN" sz="3200" kern="0" dirty="0" smtClean="0"/>
              <a:t>运行</a:t>
            </a:r>
            <a:r>
              <a:rPr lang="zh-CN" altLang="zh-CN" sz="3200" kern="0" dirty="0"/>
              <a:t>中判断对象的类属关系的机制、自反等等</a:t>
            </a:r>
          </a:p>
        </p:txBody>
      </p:sp>
    </p:spTree>
    <p:extLst>
      <p:ext uri="{BB962C8B-B14F-4D97-AF65-F5344CB8AC3E}">
        <p14:creationId xmlns:p14="http://schemas.microsoft.com/office/powerpoint/2010/main" val="327894675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kumimoji="1" lang="zh-CN" altLang="en-US" dirty="0" smtClean="0">
                <a:solidFill>
                  <a:schemeClr val="tx1"/>
                </a:solidFill>
              </a:rPr>
              <a:t>面向对象语言</a:t>
            </a:r>
          </a:p>
        </p:txBody>
      </p:sp>
      <p:sp>
        <p:nvSpPr>
          <p:cNvPr id="4099" name="Rectangle 3"/>
          <p:cNvSpPr>
            <a:spLocks noGrp="1" noChangeArrowheads="1"/>
          </p:cNvSpPr>
          <p:nvPr>
            <p:ph idx="1"/>
          </p:nvPr>
        </p:nvSpPr>
        <p:spPr>
          <a:xfrm>
            <a:off x="793750" y="1690689"/>
            <a:ext cx="6750050" cy="3355975"/>
          </a:xfrm>
        </p:spPr>
        <p:txBody>
          <a:bodyPr>
            <a:normAutofit/>
          </a:bodyPr>
          <a:lstStyle/>
          <a:p>
            <a:r>
              <a:rPr kumimoji="1" lang="en-US" altLang="zh-CN" dirty="0" smtClean="0"/>
              <a:t>Simula </a:t>
            </a:r>
            <a:r>
              <a:rPr kumimoji="1" lang="zh-CN" altLang="en-US" dirty="0" smtClean="0"/>
              <a:t>：最早的面向对象语言；</a:t>
            </a:r>
            <a:endParaRPr kumimoji="1" lang="zh-CN" altLang="en-US" dirty="0"/>
          </a:p>
          <a:p>
            <a:r>
              <a:rPr kumimoji="1" lang="en-US" altLang="zh-CN" dirty="0" smtClean="0"/>
              <a:t>Smalltalk</a:t>
            </a:r>
            <a:r>
              <a:rPr kumimoji="1" lang="zh-CN" altLang="en-US" dirty="0" smtClean="0"/>
              <a:t>：支持</a:t>
            </a:r>
            <a:r>
              <a:rPr kumimoji="1" lang="zh-CN" altLang="en-US" dirty="0"/>
              <a:t>单继承、多态和动态绑定；</a:t>
            </a:r>
          </a:p>
          <a:p>
            <a:r>
              <a:rPr kumimoji="1" lang="en-US" altLang="zh-CN" dirty="0" smtClean="0"/>
              <a:t>C++</a:t>
            </a:r>
            <a:r>
              <a:rPr kumimoji="1" lang="zh-CN" altLang="en-US" dirty="0" smtClean="0"/>
              <a:t>：支持</a:t>
            </a:r>
            <a:r>
              <a:rPr kumimoji="1" lang="zh-CN" altLang="en-US" dirty="0"/>
              <a:t>多继承、多态和部分动态绑定。</a:t>
            </a:r>
          </a:p>
          <a:p>
            <a:r>
              <a:rPr kumimoji="1" lang="en-US" altLang="zh-CN" dirty="0" smtClean="0"/>
              <a:t>Java</a:t>
            </a:r>
            <a:r>
              <a:rPr kumimoji="1" lang="zh-CN" altLang="en-US" dirty="0" smtClean="0"/>
              <a:t>：支持</a:t>
            </a:r>
            <a:r>
              <a:rPr kumimoji="1" lang="zh-CN" altLang="en-US" dirty="0"/>
              <a:t>单继承、多态和部分动态绑定。</a:t>
            </a:r>
          </a:p>
          <a:p>
            <a:r>
              <a:rPr kumimoji="1" lang="en-US" altLang="zh-CN" dirty="0" smtClean="0"/>
              <a:t>C#</a:t>
            </a:r>
            <a:r>
              <a:rPr kumimoji="1" lang="zh-CN" altLang="en-US" dirty="0" smtClean="0"/>
              <a:t>：也</a:t>
            </a:r>
            <a:r>
              <a:rPr kumimoji="1" lang="zh-CN" altLang="en-US" dirty="0"/>
              <a:t>支持单继承，与</a:t>
            </a:r>
            <a:r>
              <a:rPr kumimoji="1" lang="en-US" altLang="zh-CN" dirty="0"/>
              <a:t>Java</a:t>
            </a:r>
            <a:r>
              <a:rPr kumimoji="1" lang="zh-CN" altLang="en-US" dirty="0"/>
              <a:t>和</a:t>
            </a:r>
            <a:r>
              <a:rPr kumimoji="1" lang="en-US" altLang="zh-CN" dirty="0"/>
              <a:t>C++</a:t>
            </a:r>
            <a:r>
              <a:rPr kumimoji="1" lang="zh-CN" altLang="en-US" dirty="0"/>
              <a:t>等有很多类似之处</a:t>
            </a:r>
            <a:endParaRPr kumimoji="1" lang="en-US" altLang="zh-CN" dirty="0" smtClean="0"/>
          </a:p>
        </p:txBody>
      </p:sp>
    </p:spTree>
    <p:extLst>
      <p:ext uri="{BB962C8B-B14F-4D97-AF65-F5344CB8AC3E}">
        <p14:creationId xmlns:p14="http://schemas.microsoft.com/office/powerpoint/2010/main" val="61699072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idx="4294967295"/>
          </p:nvPr>
        </p:nvSpPr>
        <p:spPr>
          <a:xfrm>
            <a:off x="510382" y="493820"/>
            <a:ext cx="8162925" cy="757130"/>
          </a:xfrm>
        </p:spPr>
        <p:txBody>
          <a:bodyPr anchor="b">
            <a:spAutoFit/>
          </a:bodyPr>
          <a:lstStyle/>
          <a:p>
            <a:pPr eaLnBrk="1" hangingPunct="1"/>
            <a:r>
              <a:rPr lang="zh-CN" altLang="en-US" sz="4800" dirty="0" smtClean="0"/>
              <a:t>面向对象的编程思想</a:t>
            </a:r>
          </a:p>
        </p:txBody>
      </p:sp>
      <p:sp>
        <p:nvSpPr>
          <p:cNvPr id="82947" name="Rectangle 3"/>
          <p:cNvSpPr>
            <a:spLocks noGrp="1" noChangeArrowheads="1"/>
          </p:cNvSpPr>
          <p:nvPr>
            <p:ph type="body" idx="4294967295"/>
          </p:nvPr>
        </p:nvSpPr>
        <p:spPr>
          <a:xfrm>
            <a:off x="407989" y="1397000"/>
            <a:ext cx="8367712" cy="4813300"/>
          </a:xfrm>
        </p:spPr>
        <p:txBody>
          <a:bodyPr>
            <a:normAutofit lnSpcReduction="10000"/>
          </a:bodyPr>
          <a:lstStyle/>
          <a:p>
            <a:pPr eaLnBrk="1" hangingPunct="1">
              <a:lnSpc>
                <a:spcPct val="80000"/>
              </a:lnSpc>
            </a:pPr>
            <a:r>
              <a:rPr lang="zh-CN" altLang="en-US" sz="3200" dirty="0" smtClean="0"/>
              <a:t>非面向对象与面向对象的区别</a:t>
            </a:r>
          </a:p>
          <a:p>
            <a:pPr lvl="1" eaLnBrk="1" hangingPunct="1">
              <a:lnSpc>
                <a:spcPct val="80000"/>
              </a:lnSpc>
            </a:pPr>
            <a:r>
              <a:rPr lang="zh-CN" altLang="en-US" sz="3200" dirty="0" smtClean="0"/>
              <a:t>非面向对象的数据不能隐藏，而且数据与方法不够紧密</a:t>
            </a:r>
            <a:endParaRPr lang="en-US" altLang="zh-CN" sz="3200" dirty="0" smtClean="0"/>
          </a:p>
          <a:p>
            <a:pPr lvl="1" eaLnBrk="1" hangingPunct="1">
              <a:lnSpc>
                <a:spcPct val="80000"/>
              </a:lnSpc>
            </a:pPr>
            <a:endParaRPr lang="zh-CN" altLang="en-US" sz="3200" dirty="0" smtClean="0"/>
          </a:p>
          <a:p>
            <a:pPr lvl="1">
              <a:lnSpc>
                <a:spcPct val="80000"/>
              </a:lnSpc>
            </a:pPr>
            <a:r>
              <a:rPr lang="zh-CN" altLang="en-US" sz="3200" dirty="0" smtClean="0"/>
              <a:t>面向对象是一种思维方式</a:t>
            </a:r>
            <a:endParaRPr lang="en-US" altLang="zh-CN" sz="3200" dirty="0" smtClean="0"/>
          </a:p>
          <a:p>
            <a:pPr lvl="1">
              <a:lnSpc>
                <a:spcPct val="80000"/>
              </a:lnSpc>
            </a:pPr>
            <a:endParaRPr lang="zh-CN" altLang="en-US" sz="3200" dirty="0" smtClean="0"/>
          </a:p>
          <a:p>
            <a:pPr lvl="1">
              <a:lnSpc>
                <a:spcPct val="80000"/>
              </a:lnSpc>
            </a:pPr>
            <a:r>
              <a:rPr lang="zh-CN" altLang="en-US" sz="3200" dirty="0" smtClean="0"/>
              <a:t>让计算机模拟现实生活中解决问题的办法</a:t>
            </a:r>
            <a:endParaRPr lang="en-US" altLang="zh-CN" sz="3200" dirty="0" smtClean="0"/>
          </a:p>
          <a:p>
            <a:pPr lvl="1">
              <a:lnSpc>
                <a:spcPct val="80000"/>
              </a:lnSpc>
            </a:pPr>
            <a:endParaRPr lang="zh-CN" altLang="en-US" sz="3200" dirty="0" smtClean="0"/>
          </a:p>
          <a:p>
            <a:pPr lvl="1">
              <a:lnSpc>
                <a:spcPct val="80000"/>
              </a:lnSpc>
            </a:pPr>
            <a:r>
              <a:rPr lang="zh-CN" altLang="en-US" sz="3200" dirty="0" smtClean="0"/>
              <a:t>模拟人类思考和解决问题的方法思路，而解决问题的最好思想就是在现实中已形成的思想</a:t>
            </a:r>
          </a:p>
        </p:txBody>
      </p:sp>
    </p:spTree>
    <p:extLst>
      <p:ext uri="{BB962C8B-B14F-4D97-AF65-F5344CB8AC3E}">
        <p14:creationId xmlns:p14="http://schemas.microsoft.com/office/powerpoint/2010/main" val="369788903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idx="4294967295"/>
          </p:nvPr>
        </p:nvSpPr>
        <p:spPr>
          <a:xfrm>
            <a:off x="395289" y="608120"/>
            <a:ext cx="7262812" cy="757130"/>
          </a:xfrm>
        </p:spPr>
        <p:txBody>
          <a:bodyPr wrap="square" anchor="b">
            <a:spAutoFit/>
          </a:bodyPr>
          <a:lstStyle/>
          <a:p>
            <a:pPr eaLnBrk="1" hangingPunct="1"/>
            <a:r>
              <a:rPr lang="zh-CN" altLang="en-US" sz="4800" dirty="0" smtClean="0"/>
              <a:t>面向对象的编程思想</a:t>
            </a:r>
          </a:p>
        </p:txBody>
      </p:sp>
      <p:sp>
        <p:nvSpPr>
          <p:cNvPr id="82947" name="Rectangle 3"/>
          <p:cNvSpPr>
            <a:spLocks noGrp="1" noChangeArrowheads="1"/>
          </p:cNvSpPr>
          <p:nvPr>
            <p:ph type="body" idx="4294967295"/>
          </p:nvPr>
        </p:nvSpPr>
        <p:spPr>
          <a:xfrm>
            <a:off x="623889" y="1562100"/>
            <a:ext cx="7377111" cy="3683000"/>
          </a:xfrm>
        </p:spPr>
        <p:txBody>
          <a:bodyPr>
            <a:normAutofit/>
          </a:bodyPr>
          <a:lstStyle/>
          <a:p>
            <a:pPr eaLnBrk="1" hangingPunct="1">
              <a:lnSpc>
                <a:spcPct val="80000"/>
              </a:lnSpc>
              <a:buFont typeface="Wingdings" panose="05000000000000000000" pitchFamily="2" charset="2"/>
              <a:buNone/>
            </a:pPr>
            <a:r>
              <a:rPr lang="zh-CN" altLang="en-US" dirty="0" smtClean="0"/>
              <a:t>	举例说明：写一个数组排序程序</a:t>
            </a:r>
            <a:r>
              <a:rPr lang="en-US" altLang="zh-CN" dirty="0" smtClean="0"/>
              <a:t>ArraySort.java</a:t>
            </a:r>
            <a:r>
              <a:rPr lang="zh-CN" altLang="en-US" dirty="0" smtClean="0"/>
              <a:t>分析</a:t>
            </a:r>
            <a:r>
              <a:rPr lang="en-US" altLang="zh-CN" dirty="0" smtClean="0"/>
              <a:t>java</a:t>
            </a:r>
            <a:r>
              <a:rPr lang="zh-CN" altLang="en-US" dirty="0" smtClean="0"/>
              <a:t>的面向对象</a:t>
            </a:r>
          </a:p>
          <a:p>
            <a:pPr lvl="1" eaLnBrk="1" hangingPunct="1">
              <a:lnSpc>
                <a:spcPct val="80000"/>
              </a:lnSpc>
            </a:pPr>
            <a:r>
              <a:rPr lang="zh-CN" altLang="en-US" sz="2800" dirty="0" smtClean="0"/>
              <a:t>面向过程编程：思考流程、逻辑序列</a:t>
            </a:r>
          </a:p>
          <a:p>
            <a:pPr lvl="1" eaLnBrk="1" hangingPunct="1">
              <a:lnSpc>
                <a:spcPct val="80000"/>
              </a:lnSpc>
            </a:pPr>
            <a:r>
              <a:rPr lang="zh-CN" altLang="en-US" sz="2800" dirty="0" smtClean="0"/>
              <a:t>面向对象编程：模块化设计，灵活使用类库，排序数组可使用</a:t>
            </a:r>
            <a:r>
              <a:rPr lang="en-US" altLang="zh-CN" sz="2800" dirty="0" err="1" smtClean="0"/>
              <a:t>java.util.Arrays.sort</a:t>
            </a:r>
            <a:r>
              <a:rPr lang="en-US" altLang="zh-CN" sz="2800" dirty="0" smtClean="0"/>
              <a:t>(</a:t>
            </a:r>
            <a:r>
              <a:rPr lang="zh-CN" altLang="en-US" sz="2800" dirty="0" smtClean="0"/>
              <a:t>数组名</a:t>
            </a:r>
            <a:r>
              <a:rPr lang="en-US" altLang="zh-CN" sz="2800" dirty="0" smtClean="0"/>
              <a:t>)</a:t>
            </a:r>
            <a:r>
              <a:rPr lang="zh-CN" altLang="en-US" sz="2800" dirty="0" smtClean="0"/>
              <a:t>来实现。</a:t>
            </a:r>
          </a:p>
          <a:p>
            <a:pPr lvl="1" eaLnBrk="1" hangingPunct="1">
              <a:lnSpc>
                <a:spcPct val="80000"/>
              </a:lnSpc>
            </a:pPr>
            <a:r>
              <a:rPr lang="zh-CN" altLang="en-US" sz="2800" dirty="0" smtClean="0"/>
              <a:t>调用的</a:t>
            </a:r>
            <a:r>
              <a:rPr lang="en-US" altLang="zh-CN" sz="2800" dirty="0" smtClean="0"/>
              <a:t>java</a:t>
            </a:r>
            <a:r>
              <a:rPr lang="zh-CN" altLang="en-US" sz="2800" dirty="0" smtClean="0"/>
              <a:t>类的方法都是经过测试的，</a:t>
            </a:r>
            <a:r>
              <a:rPr lang="en-US" altLang="zh-CN" sz="2800" dirty="0" smtClean="0"/>
              <a:t>sun</a:t>
            </a:r>
            <a:r>
              <a:rPr lang="zh-CN" altLang="en-US" sz="2800" dirty="0" smtClean="0"/>
              <a:t>公司不断更新的方法，肯定是最好的，所以一定要学会运用不同类的不同方法。</a:t>
            </a:r>
          </a:p>
        </p:txBody>
      </p:sp>
    </p:spTree>
    <p:extLst>
      <p:ext uri="{BB962C8B-B14F-4D97-AF65-F5344CB8AC3E}">
        <p14:creationId xmlns:p14="http://schemas.microsoft.com/office/powerpoint/2010/main" val="261744356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28650" y="2876767"/>
            <a:ext cx="7886700" cy="994172"/>
          </a:xfrm>
        </p:spPr>
        <p:txBody>
          <a:bodyPr>
            <a:normAutofit/>
          </a:bodyPr>
          <a:lstStyle/>
          <a:p>
            <a:pPr algn="ctr"/>
            <a:r>
              <a:rPr lang="en-US" altLang="zh-CN" sz="4000" dirty="0">
                <a:latin typeface="微软雅黑" panose="020B0503020204020204" pitchFamily="34" charset="-122"/>
                <a:ea typeface="微软雅黑" panose="020B0503020204020204" pitchFamily="34" charset="-122"/>
              </a:rPr>
              <a:t>Java </a:t>
            </a:r>
            <a:r>
              <a:rPr lang="zh-CN" altLang="en-US" sz="4000" dirty="0" smtClean="0">
                <a:latin typeface="微软雅黑" panose="020B0503020204020204" pitchFamily="34" charset="-122"/>
                <a:ea typeface="微软雅黑" panose="020B0503020204020204" pitchFamily="34" charset="-122"/>
              </a:rPr>
              <a:t>的面向对象</a:t>
            </a:r>
            <a:endParaRPr lang="zh-CN" altLang="en-US" sz="4000" dirty="0">
              <a:latin typeface="微软雅黑" panose="020B0503020204020204" pitchFamily="34" charset="-122"/>
              <a:ea typeface="微软雅黑" panose="020B0503020204020204" pitchFamily="34" charset="-122"/>
            </a:endParaRPr>
          </a:p>
        </p:txBody>
      </p:sp>
      <p:sp>
        <p:nvSpPr>
          <p:cNvPr id="3075"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14909979-AD82-438B-8715-03F49D419311}" type="slidenum">
              <a:rPr lang="en-US" altLang="zh-CN"/>
              <a:pPr eaLnBrk="1" hangingPunct="1"/>
              <a:t>78</a:t>
            </a:fld>
            <a:endParaRPr lang="en-US" altLang="zh-CN"/>
          </a:p>
        </p:txBody>
      </p:sp>
    </p:spTree>
    <p:extLst>
      <p:ext uri="{BB962C8B-B14F-4D97-AF65-F5344CB8AC3E}">
        <p14:creationId xmlns:p14="http://schemas.microsoft.com/office/powerpoint/2010/main" val="325823795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eart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375" y="2349500"/>
            <a:ext cx="2232025" cy="2232025"/>
          </a:xfrm>
          <a:prstGeom prst="rect">
            <a:avLst/>
          </a:prstGeom>
          <a:noFill/>
          <a:extLst>
            <a:ext uri="{909E8E84-426E-40DD-AFC4-6F175D3DCCD1}">
              <a14:hiddenFill xmlns:a14="http://schemas.microsoft.com/office/drawing/2010/main">
                <a:solidFill>
                  <a:srgbClr val="FFFFFF"/>
                </a:solidFill>
              </a14:hiddenFill>
            </a:ext>
          </a:extLst>
        </p:spPr>
      </p:pic>
      <p:sp>
        <p:nvSpPr>
          <p:cNvPr id="21507" name="Rectangle 3"/>
          <p:cNvSpPr>
            <a:spLocks noGrp="1" noChangeArrowheads="1"/>
          </p:cNvSpPr>
          <p:nvPr>
            <p:ph type="title"/>
          </p:nvPr>
        </p:nvSpPr>
        <p:spPr>
          <a:xfrm>
            <a:off x="1066800" y="1676400"/>
            <a:ext cx="8229600" cy="636588"/>
          </a:xfrm>
        </p:spPr>
        <p:txBody>
          <a:bodyPr/>
          <a:lstStyle/>
          <a:p>
            <a:endParaRPr lang="zh-CN" altLang="zh-CN" sz="2400"/>
          </a:p>
        </p:txBody>
      </p:sp>
      <p:grpSp>
        <p:nvGrpSpPr>
          <p:cNvPr id="21508" name="Group 4"/>
          <p:cNvGrpSpPr>
            <a:grpSpLocks/>
          </p:cNvGrpSpPr>
          <p:nvPr/>
        </p:nvGrpSpPr>
        <p:grpSpPr bwMode="auto">
          <a:xfrm>
            <a:off x="304800" y="1524000"/>
            <a:ext cx="8316913" cy="3959225"/>
            <a:chOff x="521" y="1389"/>
            <a:chExt cx="5239" cy="2494"/>
          </a:xfrm>
        </p:grpSpPr>
        <p:pic>
          <p:nvPicPr>
            <p:cNvPr id="21509" name="Picture 5" descr="objectsp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 y="1389"/>
              <a:ext cx="5239" cy="2494"/>
            </a:xfrm>
            <a:prstGeom prst="rect">
              <a:avLst/>
            </a:prstGeom>
            <a:noFill/>
            <a:extLst>
              <a:ext uri="{909E8E84-426E-40DD-AFC4-6F175D3DCCD1}">
                <a14:hiddenFill xmlns:a14="http://schemas.microsoft.com/office/drawing/2010/main">
                  <a:solidFill>
                    <a:srgbClr val="FFFFFF"/>
                  </a:solidFill>
                </a14:hiddenFill>
              </a:ext>
            </a:extLst>
          </p:spPr>
        </p:pic>
        <p:grpSp>
          <p:nvGrpSpPr>
            <p:cNvPr id="21510" name="Group 6"/>
            <p:cNvGrpSpPr>
              <a:grpSpLocks/>
            </p:cNvGrpSpPr>
            <p:nvPr/>
          </p:nvGrpSpPr>
          <p:grpSpPr bwMode="auto">
            <a:xfrm>
              <a:off x="748" y="1449"/>
              <a:ext cx="4695" cy="1673"/>
              <a:chOff x="748" y="1540"/>
              <a:chExt cx="4695" cy="1673"/>
            </a:xfrm>
          </p:grpSpPr>
          <p:sp>
            <p:nvSpPr>
              <p:cNvPr id="21511" name="Rectangle 7"/>
              <p:cNvSpPr>
                <a:spLocks noChangeArrowheads="1"/>
              </p:cNvSpPr>
              <p:nvPr/>
            </p:nvSpPr>
            <p:spPr bwMode="auto">
              <a:xfrm>
                <a:off x="748" y="1623"/>
                <a:ext cx="635" cy="192"/>
              </a:xfrm>
              <a:prstGeom prst="rect">
                <a:avLst/>
              </a:prstGeom>
              <a:solidFill>
                <a:srgbClr val="FF00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b="1">
                    <a:solidFill>
                      <a:schemeClr val="bg1"/>
                    </a:solidFill>
                    <a:latin typeface="Arial" panose="020B0604020202020204" pitchFamily="34" charset="0"/>
                    <a:ea typeface="黑体" panose="02010609060101010101" pitchFamily="49" charset="-122"/>
                  </a:rPr>
                  <a:t>            </a:t>
                </a:r>
                <a:r>
                  <a:rPr lang="zh-CN" altLang="en-US" b="1">
                    <a:solidFill>
                      <a:schemeClr val="bg1"/>
                    </a:solidFill>
                    <a:latin typeface="Arial" panose="020B0604020202020204" pitchFamily="34" charset="0"/>
                    <a:ea typeface="黑体" panose="02010609060101010101" pitchFamily="49" charset="-122"/>
                  </a:rPr>
                  <a:t>名胜             </a:t>
                </a:r>
              </a:p>
            </p:txBody>
          </p:sp>
          <p:sp>
            <p:nvSpPr>
              <p:cNvPr id="21512" name="Rectangle 8"/>
              <p:cNvSpPr>
                <a:spLocks noChangeArrowheads="1"/>
              </p:cNvSpPr>
              <p:nvPr/>
            </p:nvSpPr>
            <p:spPr bwMode="auto">
              <a:xfrm>
                <a:off x="3923" y="1842"/>
                <a:ext cx="726" cy="182"/>
              </a:xfrm>
              <a:prstGeom prst="rect">
                <a:avLst/>
              </a:prstGeom>
              <a:solidFill>
                <a:srgbClr val="FF00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zh-CN" altLang="en-US" b="1">
                    <a:solidFill>
                      <a:schemeClr val="bg1"/>
                    </a:solidFill>
                    <a:latin typeface="Arial" panose="020B0604020202020204" pitchFamily="34" charset="0"/>
                    <a:ea typeface="黑体" panose="02010609060101010101" pitchFamily="49" charset="-122"/>
                  </a:rPr>
                  <a:t>人</a:t>
                </a:r>
              </a:p>
            </p:txBody>
          </p:sp>
          <p:sp>
            <p:nvSpPr>
              <p:cNvPr id="21513" name="Rectangle 9"/>
              <p:cNvSpPr>
                <a:spLocks noChangeArrowheads="1"/>
              </p:cNvSpPr>
              <p:nvPr/>
            </p:nvSpPr>
            <p:spPr bwMode="auto">
              <a:xfrm>
                <a:off x="793" y="3022"/>
                <a:ext cx="1134" cy="191"/>
              </a:xfrm>
              <a:prstGeom prst="rect">
                <a:avLst/>
              </a:prstGeom>
              <a:solidFill>
                <a:srgbClr val="FF00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b="1">
                    <a:solidFill>
                      <a:schemeClr val="bg1"/>
                    </a:solidFill>
                    <a:latin typeface="Arial" panose="020B0604020202020204" pitchFamily="34" charset="0"/>
                    <a:ea typeface="黑体" panose="02010609060101010101" pitchFamily="49" charset="-122"/>
                  </a:rPr>
                  <a:t>          </a:t>
                </a:r>
                <a:r>
                  <a:rPr lang="zh-CN" altLang="en-US" b="1">
                    <a:solidFill>
                      <a:schemeClr val="bg1"/>
                    </a:solidFill>
                    <a:latin typeface="Arial" panose="020B0604020202020204" pitchFamily="34" charset="0"/>
                    <a:ea typeface="黑体" panose="02010609060101010101" pitchFamily="49" charset="-122"/>
                  </a:rPr>
                  <a:t>物品             </a:t>
                </a:r>
              </a:p>
            </p:txBody>
          </p:sp>
          <p:sp>
            <p:nvSpPr>
              <p:cNvPr id="21514" name="Rectangle 10"/>
              <p:cNvSpPr>
                <a:spLocks noChangeArrowheads="1"/>
              </p:cNvSpPr>
              <p:nvPr/>
            </p:nvSpPr>
            <p:spPr bwMode="auto">
              <a:xfrm>
                <a:off x="3946" y="1540"/>
                <a:ext cx="1497" cy="238"/>
              </a:xfrm>
              <a:prstGeom prst="rect">
                <a:avLst/>
              </a:prstGeom>
              <a:solidFill>
                <a:srgbClr val="FF00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b="1">
                    <a:solidFill>
                      <a:schemeClr val="bg1"/>
                    </a:solidFill>
                    <a:latin typeface="黑体" panose="02010609060101010101" pitchFamily="49" charset="-122"/>
                    <a:ea typeface="黑体" panose="02010609060101010101" pitchFamily="49" charset="-122"/>
                  </a:rPr>
                  <a:t>        </a:t>
                </a:r>
                <a:r>
                  <a:rPr lang="zh-CN" altLang="en-US" b="1">
                    <a:solidFill>
                      <a:schemeClr val="bg1"/>
                    </a:solidFill>
                    <a:latin typeface="黑体" panose="02010609060101010101" pitchFamily="49" charset="-122"/>
                    <a:ea typeface="黑体" panose="02010609060101010101" pitchFamily="49" charset="-122"/>
                  </a:rPr>
                  <a:t>动物 ，植物</a:t>
                </a:r>
                <a:r>
                  <a:rPr lang="en-US" altLang="zh-CN" b="1">
                    <a:solidFill>
                      <a:schemeClr val="bg1"/>
                    </a:solidFill>
                    <a:latin typeface="Arial" panose="020B0604020202020204" pitchFamily="34" charset="0"/>
                    <a:ea typeface="黑体" panose="02010609060101010101" pitchFamily="49" charset="-122"/>
                  </a:rPr>
                  <a:t>……</a:t>
                </a:r>
                <a:r>
                  <a:rPr lang="en-US" altLang="zh-CN" b="1">
                    <a:solidFill>
                      <a:schemeClr val="bg1"/>
                    </a:solidFill>
                    <a:latin typeface="黑体" panose="02010609060101010101" pitchFamily="49" charset="-122"/>
                    <a:ea typeface="黑体" panose="02010609060101010101" pitchFamily="49" charset="-122"/>
                  </a:rPr>
                  <a:t>        </a:t>
                </a:r>
                <a:r>
                  <a:rPr lang="en-US" altLang="zh-CN" b="1">
                    <a:solidFill>
                      <a:schemeClr val="bg1"/>
                    </a:solidFill>
                    <a:latin typeface="Arial" panose="020B0604020202020204" pitchFamily="34" charset="0"/>
                  </a:rPr>
                  <a:t> </a:t>
                </a:r>
              </a:p>
            </p:txBody>
          </p:sp>
        </p:grpSp>
        <p:grpSp>
          <p:nvGrpSpPr>
            <p:cNvPr id="21515" name="Group 11"/>
            <p:cNvGrpSpPr>
              <a:grpSpLocks/>
            </p:cNvGrpSpPr>
            <p:nvPr/>
          </p:nvGrpSpPr>
          <p:grpSpPr bwMode="auto">
            <a:xfrm>
              <a:off x="657" y="1550"/>
              <a:ext cx="4854" cy="1245"/>
              <a:chOff x="657" y="1550"/>
              <a:chExt cx="4854" cy="1245"/>
            </a:xfrm>
          </p:grpSpPr>
          <p:pic>
            <p:nvPicPr>
              <p:cNvPr id="21516" name="Picture 12" descr="big be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48" y="1550"/>
                <a:ext cx="780" cy="1200"/>
              </a:xfrm>
              <a:prstGeom prst="rect">
                <a:avLst/>
              </a:prstGeom>
              <a:noFill/>
              <a:extLst>
                <a:ext uri="{909E8E84-426E-40DD-AFC4-6F175D3DCCD1}">
                  <a14:hiddenFill xmlns:a14="http://schemas.microsoft.com/office/drawing/2010/main">
                    <a:solidFill>
                      <a:srgbClr val="FFFFFF"/>
                    </a:solidFill>
                  </a14:hiddenFill>
                </a:ext>
              </a:extLst>
            </p:spPr>
          </p:pic>
          <p:pic>
            <p:nvPicPr>
              <p:cNvPr id="21517" name="Picture 13" descr="great wall"/>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7" y="1796"/>
                <a:ext cx="1384" cy="954"/>
              </a:xfrm>
              <a:prstGeom prst="rect">
                <a:avLst/>
              </a:prstGeom>
              <a:noFill/>
              <a:extLst>
                <a:ext uri="{909E8E84-426E-40DD-AFC4-6F175D3DCCD1}">
                  <a14:hiddenFill xmlns:a14="http://schemas.microsoft.com/office/drawing/2010/main">
                    <a:solidFill>
                      <a:srgbClr val="FFFFFF"/>
                    </a:solidFill>
                  </a14:hiddenFill>
                </a:ext>
              </a:extLst>
            </p:spPr>
          </p:pic>
          <p:pic>
            <p:nvPicPr>
              <p:cNvPr id="21518" name="Picture 14" descr="templ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63" y="1640"/>
                <a:ext cx="862" cy="1110"/>
              </a:xfrm>
              <a:prstGeom prst="rect">
                <a:avLst/>
              </a:prstGeom>
              <a:noFill/>
              <a:extLst>
                <a:ext uri="{909E8E84-426E-40DD-AFC4-6F175D3DCCD1}">
                  <a14:hiddenFill xmlns:a14="http://schemas.microsoft.com/office/drawing/2010/main">
                    <a:solidFill>
                      <a:srgbClr val="FFFFFF"/>
                    </a:solidFill>
                  </a14:hiddenFill>
                </a:ext>
              </a:extLst>
            </p:spPr>
          </p:pic>
          <p:pic>
            <p:nvPicPr>
              <p:cNvPr id="21519" name="Picture 15" descr="贝克汉姆"/>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23" y="1933"/>
                <a:ext cx="726" cy="862"/>
              </a:xfrm>
              <a:prstGeom prst="rect">
                <a:avLst/>
              </a:prstGeom>
              <a:noFill/>
              <a:extLst>
                <a:ext uri="{909E8E84-426E-40DD-AFC4-6F175D3DCCD1}">
                  <a14:hiddenFill xmlns:a14="http://schemas.microsoft.com/office/drawing/2010/main">
                    <a:solidFill>
                      <a:srgbClr val="FFFFFF"/>
                    </a:solidFill>
                  </a14:hiddenFill>
                </a:ext>
              </a:extLst>
            </p:spPr>
          </p:pic>
          <p:pic>
            <p:nvPicPr>
              <p:cNvPr id="21520" name="Picture 16" descr="xiaotian"/>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9" y="1751"/>
                <a:ext cx="862" cy="1044"/>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21521" name="Rectangle 17"/>
          <p:cNvSpPr>
            <a:spLocks noChangeArrowheads="1"/>
          </p:cNvSpPr>
          <p:nvPr/>
        </p:nvSpPr>
        <p:spPr bwMode="auto">
          <a:xfrm>
            <a:off x="381000" y="304800"/>
            <a:ext cx="3048000" cy="1068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600">
                <a:solidFill>
                  <a:schemeClr val="tx2"/>
                </a:solidFill>
                <a:effectLst>
                  <a:outerShdw blurRad="38100" dist="38100" dir="2700000" algn="tl">
                    <a:srgbClr val="C0C0C0"/>
                  </a:outerShdw>
                </a:effectLst>
                <a:latin typeface="Arial" panose="020B0604020202020204" pitchFamily="34" charset="0"/>
              </a:rPr>
              <a:t>1.</a:t>
            </a:r>
            <a:r>
              <a:rPr lang="zh-CN" altLang="en-US" sz="3600">
                <a:solidFill>
                  <a:schemeClr val="tx2"/>
                </a:solidFill>
                <a:effectLst>
                  <a:outerShdw blurRad="38100" dist="38100" dir="2700000" algn="tl">
                    <a:srgbClr val="C0C0C0"/>
                  </a:outerShdw>
                </a:effectLst>
                <a:latin typeface="Arial" panose="020B0604020202020204" pitchFamily="34" charset="0"/>
              </a:rPr>
              <a:t>建立对象</a:t>
            </a:r>
          </a:p>
          <a:p>
            <a:r>
              <a:rPr lang="en-US" altLang="zh-CN" sz="2800">
                <a:solidFill>
                  <a:schemeClr val="tx2"/>
                </a:solidFill>
                <a:effectLst>
                  <a:outerShdw blurRad="38100" dist="38100" dir="2700000" algn="tl">
                    <a:srgbClr val="C0C0C0"/>
                  </a:outerShdw>
                </a:effectLst>
                <a:latin typeface="Arial" panose="020B0604020202020204" pitchFamily="34" charset="0"/>
              </a:rPr>
              <a:t>1</a:t>
            </a:r>
            <a:r>
              <a:rPr lang="zh-CN" altLang="en-US" sz="2800">
                <a:solidFill>
                  <a:schemeClr val="tx2"/>
                </a:solidFill>
                <a:effectLst>
                  <a:outerShdw blurRad="38100" dist="38100" dir="2700000" algn="tl">
                    <a:srgbClr val="C0C0C0"/>
                  </a:outerShdw>
                </a:effectLst>
                <a:latin typeface="Arial" panose="020B0604020202020204" pitchFamily="34" charset="0"/>
              </a:rPr>
              <a:t>）万物皆对象</a:t>
            </a:r>
          </a:p>
        </p:txBody>
      </p:sp>
    </p:spTree>
    <p:extLst>
      <p:ext uri="{BB962C8B-B14F-4D97-AF65-F5344CB8AC3E}">
        <p14:creationId xmlns:p14="http://schemas.microsoft.com/office/powerpoint/2010/main" val="26096555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r>
              <a:rPr kumimoji="1" lang="zh-CN" altLang="zh-CN" dirty="0" smtClean="0"/>
              <a:t>位逻辑运算</a:t>
            </a:r>
            <a:endParaRPr kumimoji="1" lang="zh-CN" altLang="en-US" dirty="0"/>
          </a:p>
        </p:txBody>
      </p:sp>
      <p:sp>
        <p:nvSpPr>
          <p:cNvPr id="1229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F52C1137-3798-4A97-9758-5749A6A4E156}" type="slidenum">
              <a:rPr lang="en-US" altLang="zh-CN"/>
              <a:pPr eaLnBrk="1" hangingPunct="1"/>
              <a:t>8</a:t>
            </a:fld>
            <a:endParaRPr lang="en-US" altLang="zh-CN"/>
          </a:p>
        </p:txBody>
      </p:sp>
      <p:pic>
        <p:nvPicPr>
          <p:cNvPr id="1229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7797" y="2263463"/>
            <a:ext cx="6134100" cy="3123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808918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09600" y="0"/>
            <a:ext cx="5334000" cy="765175"/>
          </a:xfrm>
        </p:spPr>
        <p:txBody>
          <a:bodyPr/>
          <a:lstStyle/>
          <a:p>
            <a:r>
              <a:rPr lang="en-US" altLang="zh-CN" sz="2800"/>
              <a:t>2</a:t>
            </a:r>
            <a:r>
              <a:rPr lang="zh-CN" altLang="en-US" sz="2800"/>
              <a:t>）对象的属性和方法</a:t>
            </a:r>
          </a:p>
        </p:txBody>
      </p:sp>
      <p:sp>
        <p:nvSpPr>
          <p:cNvPr id="24579" name="Rectangle 3"/>
          <p:cNvSpPr>
            <a:spLocks noGrp="1" noChangeArrowheads="1"/>
          </p:cNvSpPr>
          <p:nvPr>
            <p:ph type="body" sz="half" idx="1"/>
          </p:nvPr>
        </p:nvSpPr>
        <p:spPr>
          <a:xfrm>
            <a:off x="323850" y="836613"/>
            <a:ext cx="7559675" cy="4525962"/>
          </a:xfrm>
        </p:spPr>
        <p:txBody>
          <a:bodyPr/>
          <a:lstStyle/>
          <a:p>
            <a:r>
              <a:rPr lang="en-US" altLang="zh-CN"/>
              <a:t>F360 Spider</a:t>
            </a:r>
            <a:r>
              <a:rPr lang="zh-CN" altLang="en-US"/>
              <a:t>的属性和方法</a:t>
            </a:r>
          </a:p>
          <a:p>
            <a:endParaRPr lang="zh-CN" altLang="en-US"/>
          </a:p>
          <a:p>
            <a:endParaRPr lang="zh-CN" altLang="en-US"/>
          </a:p>
          <a:p>
            <a:endParaRPr lang="zh-CN" altLang="en-US"/>
          </a:p>
          <a:p>
            <a:endParaRPr lang="zh-CN" altLang="en-US"/>
          </a:p>
          <a:p>
            <a:r>
              <a:rPr lang="zh-CN" altLang="en-US"/>
              <a:t>列出小狗对象的属性和方法</a:t>
            </a:r>
          </a:p>
        </p:txBody>
      </p:sp>
      <p:sp>
        <p:nvSpPr>
          <p:cNvPr id="24580" name="AutoShape 4"/>
          <p:cNvSpPr>
            <a:spLocks noChangeArrowheads="1"/>
          </p:cNvSpPr>
          <p:nvPr/>
        </p:nvSpPr>
        <p:spPr bwMode="auto">
          <a:xfrm>
            <a:off x="5473700" y="571500"/>
            <a:ext cx="2735263" cy="2836863"/>
          </a:xfrm>
          <a:prstGeom prst="roundRect">
            <a:avLst>
              <a:gd name="adj" fmla="val 6616"/>
            </a:avLst>
          </a:prstGeom>
          <a:gradFill rotWithShape="1">
            <a:gsLst>
              <a:gs pos="0">
                <a:srgbClr val="CC99FF"/>
              </a:gs>
              <a:gs pos="100000">
                <a:srgbClr val="CC99FF">
                  <a:gamma/>
                  <a:tint val="0"/>
                  <a:invGamma/>
                </a:srgbClr>
              </a:gs>
            </a:gsLst>
            <a:lin ang="5400000" scaled="1"/>
          </a:gradFill>
          <a:ln w="9525" algn="ctr">
            <a:solidFill>
              <a:srgbClr val="800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zh-CN" altLang="en-US" b="1" dirty="0">
                <a:solidFill>
                  <a:srgbClr val="0000FF"/>
                </a:solidFill>
                <a:latin typeface="Arial" panose="020B0604020202020204" pitchFamily="34" charset="0"/>
                <a:ea typeface="黑体" panose="02010609060101010101" pitchFamily="49" charset="-122"/>
              </a:rPr>
              <a:t>属性：</a:t>
            </a:r>
          </a:p>
          <a:p>
            <a:r>
              <a:rPr lang="zh-CN" altLang="en-US" b="1" dirty="0">
                <a:latin typeface="Arial" panose="020B0604020202020204" pitchFamily="34" charset="0"/>
                <a:ea typeface="黑体" panose="02010609060101010101" pitchFamily="49" charset="-122"/>
              </a:rPr>
              <a:t>  品牌：法拉利</a:t>
            </a:r>
          </a:p>
          <a:p>
            <a:r>
              <a:rPr lang="zh-CN" altLang="en-US" b="1" dirty="0">
                <a:latin typeface="Arial" panose="020B0604020202020204" pitchFamily="34" charset="0"/>
                <a:ea typeface="黑体" panose="02010609060101010101" pitchFamily="49" charset="-122"/>
              </a:rPr>
              <a:t>  型号：</a:t>
            </a:r>
            <a:r>
              <a:rPr lang="en-US" altLang="zh-CN" b="1" dirty="0">
                <a:latin typeface="Arial" panose="020B0604020202020204" pitchFamily="34" charset="0"/>
                <a:ea typeface="黑体" panose="02010609060101010101" pitchFamily="49" charset="-122"/>
              </a:rPr>
              <a:t>F360 Spider</a:t>
            </a:r>
          </a:p>
          <a:p>
            <a:r>
              <a:rPr lang="en-US" altLang="zh-CN" b="1" dirty="0">
                <a:latin typeface="Arial" panose="020B0604020202020204" pitchFamily="34" charset="0"/>
                <a:ea typeface="黑体" panose="02010609060101010101" pitchFamily="49" charset="-122"/>
              </a:rPr>
              <a:t>  </a:t>
            </a:r>
            <a:r>
              <a:rPr lang="zh-CN" altLang="en-US" b="1" dirty="0">
                <a:latin typeface="Arial" panose="020B0604020202020204" pitchFamily="34" charset="0"/>
                <a:ea typeface="黑体" panose="02010609060101010101" pitchFamily="49" charset="-122"/>
              </a:rPr>
              <a:t>颜色：黄色</a:t>
            </a:r>
          </a:p>
          <a:p>
            <a:r>
              <a:rPr lang="zh-CN" altLang="en-US" b="1" dirty="0">
                <a:latin typeface="Arial" panose="020B0604020202020204" pitchFamily="34" charset="0"/>
                <a:ea typeface="黑体" panose="02010609060101010101" pitchFamily="49" charset="-122"/>
              </a:rPr>
              <a:t>  价格：</a:t>
            </a:r>
            <a:r>
              <a:rPr lang="en-US" altLang="zh-CN" b="1" dirty="0">
                <a:latin typeface="Arial" panose="020B0604020202020204" pitchFamily="34" charset="0"/>
                <a:ea typeface="黑体" panose="02010609060101010101" pitchFamily="49" charset="-122"/>
              </a:rPr>
              <a:t>380</a:t>
            </a:r>
            <a:r>
              <a:rPr lang="zh-CN" altLang="en-US" b="1" dirty="0">
                <a:latin typeface="Arial" panose="020B0604020202020204" pitchFamily="34" charset="0"/>
                <a:ea typeface="黑体" panose="02010609060101010101" pitchFamily="49" charset="-122"/>
              </a:rPr>
              <a:t>万元</a:t>
            </a:r>
          </a:p>
          <a:p>
            <a:r>
              <a:rPr lang="zh-CN" altLang="en-US" b="1" dirty="0">
                <a:solidFill>
                  <a:srgbClr val="0000FF"/>
                </a:solidFill>
                <a:latin typeface="Arial" panose="020B0604020202020204" pitchFamily="34" charset="0"/>
                <a:ea typeface="黑体" panose="02010609060101010101" pitchFamily="49" charset="-122"/>
              </a:rPr>
              <a:t>方法：</a:t>
            </a:r>
          </a:p>
          <a:p>
            <a:r>
              <a:rPr lang="zh-CN" altLang="en-US" b="1" dirty="0">
                <a:latin typeface="Arial" panose="020B0604020202020204" pitchFamily="34" charset="0"/>
                <a:ea typeface="黑体" panose="02010609060101010101" pitchFamily="49" charset="-122"/>
              </a:rPr>
              <a:t>  发动</a:t>
            </a:r>
          </a:p>
          <a:p>
            <a:r>
              <a:rPr lang="zh-CN" altLang="en-US" b="1" dirty="0">
                <a:latin typeface="Arial" panose="020B0604020202020204" pitchFamily="34" charset="0"/>
                <a:ea typeface="黑体" panose="02010609060101010101" pitchFamily="49" charset="-122"/>
              </a:rPr>
              <a:t>  停止</a:t>
            </a:r>
          </a:p>
          <a:p>
            <a:r>
              <a:rPr lang="zh-CN" altLang="en-US" b="1" dirty="0">
                <a:latin typeface="Arial" panose="020B0604020202020204" pitchFamily="34" charset="0"/>
                <a:ea typeface="黑体" panose="02010609060101010101" pitchFamily="49" charset="-122"/>
              </a:rPr>
              <a:t>  加速</a:t>
            </a:r>
          </a:p>
        </p:txBody>
      </p:sp>
      <p:sp>
        <p:nvSpPr>
          <p:cNvPr id="24581" name="AutoShape 5"/>
          <p:cNvSpPr>
            <a:spLocks noChangeArrowheads="1"/>
          </p:cNvSpPr>
          <p:nvPr/>
        </p:nvSpPr>
        <p:spPr bwMode="auto">
          <a:xfrm>
            <a:off x="5473700" y="4292600"/>
            <a:ext cx="2735263" cy="1800225"/>
          </a:xfrm>
          <a:prstGeom prst="roundRect">
            <a:avLst>
              <a:gd name="adj" fmla="val 6171"/>
            </a:avLst>
          </a:prstGeom>
          <a:gradFill rotWithShape="1">
            <a:gsLst>
              <a:gs pos="0">
                <a:srgbClr val="CC99FF"/>
              </a:gs>
              <a:gs pos="100000">
                <a:srgbClr val="CC99FF">
                  <a:gamma/>
                  <a:tint val="0"/>
                  <a:invGamma/>
                </a:srgbClr>
              </a:gs>
            </a:gsLst>
            <a:lin ang="5400000" scaled="1"/>
          </a:gradFill>
          <a:ln w="9525" algn="ctr">
            <a:solidFill>
              <a:srgbClr val="800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zh-CN" altLang="en-US" b="1">
                <a:solidFill>
                  <a:srgbClr val="0000FF"/>
                </a:solidFill>
                <a:latin typeface="Arial" panose="020B0604020202020204" pitchFamily="34" charset="0"/>
                <a:ea typeface="黑体" panose="02010609060101010101" pitchFamily="49" charset="-122"/>
              </a:rPr>
              <a:t>属性：</a:t>
            </a:r>
            <a:r>
              <a:rPr lang="zh-CN" altLang="en-US" b="1">
                <a:latin typeface="Arial" panose="020B0604020202020204" pitchFamily="34" charset="0"/>
                <a:ea typeface="黑体" panose="02010609060101010101" pitchFamily="49" charset="-122"/>
              </a:rPr>
              <a:t>  </a:t>
            </a:r>
          </a:p>
          <a:p>
            <a:r>
              <a:rPr lang="zh-CN" altLang="en-US" b="1">
                <a:latin typeface="Arial" panose="020B0604020202020204" pitchFamily="34" charset="0"/>
                <a:ea typeface="黑体" panose="02010609060101010101" pitchFamily="49" charset="-122"/>
              </a:rPr>
              <a:t>  颜色：黑色</a:t>
            </a:r>
          </a:p>
          <a:p>
            <a:r>
              <a:rPr lang="zh-CN" altLang="en-US" b="1">
                <a:solidFill>
                  <a:srgbClr val="0000FF"/>
                </a:solidFill>
                <a:latin typeface="Arial" panose="020B0604020202020204" pitchFamily="34" charset="0"/>
                <a:ea typeface="黑体" panose="02010609060101010101" pitchFamily="49" charset="-122"/>
              </a:rPr>
              <a:t>方法：</a:t>
            </a:r>
            <a:r>
              <a:rPr lang="zh-CN" altLang="en-US" b="1">
                <a:latin typeface="Arial" panose="020B0604020202020204" pitchFamily="34" charset="0"/>
                <a:ea typeface="黑体" panose="02010609060101010101" pitchFamily="49" charset="-122"/>
              </a:rPr>
              <a:t> </a:t>
            </a:r>
          </a:p>
          <a:p>
            <a:r>
              <a:rPr lang="zh-CN" altLang="en-US" b="1">
                <a:latin typeface="Arial" panose="020B0604020202020204" pitchFamily="34" charset="0"/>
                <a:ea typeface="黑体" panose="02010609060101010101" pitchFamily="49" charset="-122"/>
              </a:rPr>
              <a:t>  叫</a:t>
            </a:r>
          </a:p>
          <a:p>
            <a:r>
              <a:rPr lang="zh-CN" altLang="en-US" b="1">
                <a:latin typeface="Arial" panose="020B0604020202020204" pitchFamily="34" charset="0"/>
                <a:ea typeface="黑体" panose="02010609060101010101" pitchFamily="49" charset="-122"/>
              </a:rPr>
              <a:t>  跑</a:t>
            </a:r>
          </a:p>
          <a:p>
            <a:r>
              <a:rPr lang="zh-CN" altLang="en-US" b="1">
                <a:latin typeface="Arial" panose="020B0604020202020204" pitchFamily="34" charset="0"/>
                <a:ea typeface="黑体" panose="02010609060101010101" pitchFamily="49" charset="-122"/>
              </a:rPr>
              <a:t>  吃</a:t>
            </a:r>
          </a:p>
        </p:txBody>
      </p:sp>
      <p:pic>
        <p:nvPicPr>
          <p:cNvPr id="24582" name="Picture 6" descr="法拉利"/>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8889" y="1484313"/>
            <a:ext cx="2309812" cy="1732672"/>
          </a:xfrm>
          <a:prstGeom prst="rect">
            <a:avLst/>
          </a:prstGeom>
          <a:noFill/>
          <a:extLst>
            <a:ext uri="{909E8E84-426E-40DD-AFC4-6F175D3DCCD1}">
              <a14:hiddenFill xmlns:a14="http://schemas.microsoft.com/office/drawing/2010/main">
                <a:solidFill>
                  <a:srgbClr val="FFFFFF"/>
                </a:solidFill>
              </a14:hiddenFill>
            </a:ext>
          </a:extLst>
        </p:spPr>
      </p:pic>
      <p:pic>
        <p:nvPicPr>
          <p:cNvPr id="24583"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1913" y="4292600"/>
            <a:ext cx="2236788" cy="1717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919679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a:xfrm>
            <a:off x="609600" y="990600"/>
            <a:ext cx="8229600" cy="3810000"/>
          </a:xfrm>
        </p:spPr>
        <p:txBody>
          <a:bodyPr/>
          <a:lstStyle/>
          <a:p>
            <a:pPr>
              <a:buFont typeface="Wingdings" panose="05000000000000000000" pitchFamily="2" charset="2"/>
              <a:buNone/>
            </a:pPr>
            <a:r>
              <a:rPr lang="en-US" altLang="zh-CN"/>
              <a:t>3</a:t>
            </a:r>
            <a:r>
              <a:rPr lang="zh-CN" altLang="en-US" sz="2800"/>
              <a:t>）封装性</a:t>
            </a:r>
          </a:p>
          <a:p>
            <a:r>
              <a:rPr lang="zh-CN" altLang="en-US"/>
              <a:t>对象同时具有</a:t>
            </a:r>
            <a:r>
              <a:rPr lang="zh-CN" altLang="en-US">
                <a:solidFill>
                  <a:srgbClr val="FF3300"/>
                </a:solidFill>
              </a:rPr>
              <a:t>属性</a:t>
            </a:r>
            <a:r>
              <a:rPr lang="zh-CN" altLang="en-US"/>
              <a:t>和</a:t>
            </a:r>
            <a:r>
              <a:rPr lang="zh-CN" altLang="en-US">
                <a:solidFill>
                  <a:srgbClr val="FF3300"/>
                </a:solidFill>
              </a:rPr>
              <a:t>方法</a:t>
            </a:r>
            <a:r>
              <a:rPr lang="zh-CN" altLang="en-US"/>
              <a:t>两项特性</a:t>
            </a:r>
          </a:p>
          <a:p>
            <a:r>
              <a:rPr lang="zh-CN" altLang="en-US"/>
              <a:t>对象的属性和方法通常被</a:t>
            </a:r>
            <a:r>
              <a:rPr lang="zh-CN" altLang="en-US">
                <a:solidFill>
                  <a:srgbClr val="0000FF"/>
                </a:solidFill>
              </a:rPr>
              <a:t>封装</a:t>
            </a:r>
            <a:r>
              <a:rPr lang="zh-CN" altLang="en-US"/>
              <a:t>在一起，共同体现事物的特性， 二者相辅相承，不能分割</a:t>
            </a:r>
          </a:p>
          <a:p>
            <a:pPr>
              <a:buFont typeface="Wingdings" panose="05000000000000000000" pitchFamily="2" charset="2"/>
              <a:buNone/>
            </a:pPr>
            <a:r>
              <a:rPr lang="zh-CN" altLang="en-US"/>
              <a:t>注意：思考一下与</a:t>
            </a:r>
            <a:r>
              <a:rPr lang="en-US" altLang="zh-CN"/>
              <a:t>c</a:t>
            </a:r>
            <a:r>
              <a:rPr lang="zh-CN" altLang="en-US"/>
              <a:t>中所学的结构体的区别？</a:t>
            </a:r>
          </a:p>
          <a:p>
            <a:r>
              <a:rPr lang="zh-CN" altLang="en-US" sz="3300">
                <a:solidFill>
                  <a:srgbClr val="FF0066"/>
                </a:solidFill>
              </a:rPr>
              <a:t>模拟人类的思维过程</a:t>
            </a:r>
          </a:p>
          <a:p>
            <a:pPr>
              <a:buFont typeface="Wingdings" panose="05000000000000000000" pitchFamily="2" charset="2"/>
              <a:buNone/>
            </a:pPr>
            <a:endParaRPr lang="en-US" altLang="zh-CN"/>
          </a:p>
        </p:txBody>
      </p:sp>
      <p:sp>
        <p:nvSpPr>
          <p:cNvPr id="25604" name="Oval 4"/>
          <p:cNvSpPr>
            <a:spLocks noChangeArrowheads="1"/>
          </p:cNvSpPr>
          <p:nvPr/>
        </p:nvSpPr>
        <p:spPr bwMode="auto">
          <a:xfrm>
            <a:off x="2133600" y="4343400"/>
            <a:ext cx="2514600" cy="2133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05" name="Oval 5"/>
          <p:cNvSpPr>
            <a:spLocks noChangeArrowheads="1"/>
          </p:cNvSpPr>
          <p:nvPr/>
        </p:nvSpPr>
        <p:spPr bwMode="auto">
          <a:xfrm>
            <a:off x="3048000" y="4953000"/>
            <a:ext cx="762000" cy="9144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06" name="Line 6"/>
          <p:cNvSpPr>
            <a:spLocks noChangeShapeType="1"/>
          </p:cNvSpPr>
          <p:nvPr/>
        </p:nvSpPr>
        <p:spPr bwMode="auto">
          <a:xfrm>
            <a:off x="2743200" y="4495800"/>
            <a:ext cx="5334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07" name="Line 7"/>
          <p:cNvSpPr>
            <a:spLocks noChangeShapeType="1"/>
          </p:cNvSpPr>
          <p:nvPr/>
        </p:nvSpPr>
        <p:spPr bwMode="auto">
          <a:xfrm flipV="1">
            <a:off x="3733800" y="4876800"/>
            <a:ext cx="6858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08" name="Line 8"/>
          <p:cNvSpPr>
            <a:spLocks noChangeShapeType="1"/>
          </p:cNvSpPr>
          <p:nvPr/>
        </p:nvSpPr>
        <p:spPr bwMode="auto">
          <a:xfrm flipH="1">
            <a:off x="2286000" y="5638800"/>
            <a:ext cx="8382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09" name="Line 9"/>
          <p:cNvSpPr>
            <a:spLocks noChangeShapeType="1"/>
          </p:cNvSpPr>
          <p:nvPr/>
        </p:nvSpPr>
        <p:spPr bwMode="auto">
          <a:xfrm>
            <a:off x="3733800" y="5638800"/>
            <a:ext cx="685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10" name="Line 10"/>
          <p:cNvSpPr>
            <a:spLocks noChangeShapeType="1"/>
          </p:cNvSpPr>
          <p:nvPr/>
        </p:nvSpPr>
        <p:spPr bwMode="auto">
          <a:xfrm>
            <a:off x="3352800" y="58674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11" name="Text Box 11"/>
          <p:cNvSpPr txBox="1">
            <a:spLocks noChangeArrowheads="1"/>
          </p:cNvSpPr>
          <p:nvPr/>
        </p:nvSpPr>
        <p:spPr bwMode="auto">
          <a:xfrm>
            <a:off x="3124200" y="5181600"/>
            <a:ext cx="609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FF33CC"/>
                </a:solidFill>
                <a:latin typeface="Comic Sans MS" panose="030F0702030302020204" pitchFamily="66" charset="0"/>
              </a:rPr>
              <a:t>变量</a:t>
            </a:r>
          </a:p>
        </p:txBody>
      </p:sp>
      <p:sp>
        <p:nvSpPr>
          <p:cNvPr id="25612" name="Text Box 12"/>
          <p:cNvSpPr txBox="1">
            <a:spLocks noChangeArrowheads="1"/>
          </p:cNvSpPr>
          <p:nvPr/>
        </p:nvSpPr>
        <p:spPr bwMode="auto">
          <a:xfrm>
            <a:off x="2362200" y="5029200"/>
            <a:ext cx="609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Comic Sans MS" panose="030F0702030302020204" pitchFamily="66" charset="0"/>
              </a:rPr>
              <a:t>方法</a:t>
            </a:r>
          </a:p>
        </p:txBody>
      </p:sp>
      <p:sp>
        <p:nvSpPr>
          <p:cNvPr id="25613" name="Text Box 13"/>
          <p:cNvSpPr txBox="1">
            <a:spLocks noChangeArrowheads="1"/>
          </p:cNvSpPr>
          <p:nvPr/>
        </p:nvSpPr>
        <p:spPr bwMode="auto">
          <a:xfrm>
            <a:off x="3124200" y="44958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Comic Sans MS" panose="030F0702030302020204" pitchFamily="66" charset="0"/>
              </a:rPr>
              <a:t>方法</a:t>
            </a:r>
          </a:p>
        </p:txBody>
      </p:sp>
      <p:sp>
        <p:nvSpPr>
          <p:cNvPr id="25614" name="Text Box 14"/>
          <p:cNvSpPr txBox="1">
            <a:spLocks noChangeArrowheads="1"/>
          </p:cNvSpPr>
          <p:nvPr/>
        </p:nvSpPr>
        <p:spPr bwMode="auto">
          <a:xfrm>
            <a:off x="3962400" y="5257800"/>
            <a:ext cx="533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Comic Sans MS" panose="030F0702030302020204" pitchFamily="66" charset="0"/>
              </a:rPr>
              <a:t>方法</a:t>
            </a:r>
          </a:p>
        </p:txBody>
      </p:sp>
      <p:sp>
        <p:nvSpPr>
          <p:cNvPr id="25615" name="Text Box 15"/>
          <p:cNvSpPr txBox="1">
            <a:spLocks noChangeArrowheads="1"/>
          </p:cNvSpPr>
          <p:nvPr/>
        </p:nvSpPr>
        <p:spPr bwMode="auto">
          <a:xfrm>
            <a:off x="2667000" y="5715000"/>
            <a:ext cx="533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Comic Sans MS" panose="030F0702030302020204" pitchFamily="66" charset="0"/>
              </a:rPr>
              <a:t>方法</a:t>
            </a:r>
          </a:p>
        </p:txBody>
      </p:sp>
      <p:sp>
        <p:nvSpPr>
          <p:cNvPr id="25616" name="Text Box 16"/>
          <p:cNvSpPr txBox="1">
            <a:spLocks noChangeArrowheads="1"/>
          </p:cNvSpPr>
          <p:nvPr/>
        </p:nvSpPr>
        <p:spPr bwMode="auto">
          <a:xfrm>
            <a:off x="3505200" y="5715000"/>
            <a:ext cx="533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Comic Sans MS" panose="030F0702030302020204" pitchFamily="66" charset="0"/>
              </a:rPr>
              <a:t>方法</a:t>
            </a:r>
          </a:p>
        </p:txBody>
      </p:sp>
    </p:spTree>
    <p:extLst>
      <p:ext uri="{BB962C8B-B14F-4D97-AF65-F5344CB8AC3E}">
        <p14:creationId xmlns:p14="http://schemas.microsoft.com/office/powerpoint/2010/main" val="420025137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body" idx="1"/>
          </p:nvPr>
        </p:nvSpPr>
        <p:spPr>
          <a:xfrm>
            <a:off x="457200" y="762000"/>
            <a:ext cx="8229600" cy="5364163"/>
          </a:xfrm>
        </p:spPr>
        <p:txBody>
          <a:bodyPr/>
          <a:lstStyle/>
          <a:p>
            <a:pPr>
              <a:buFont typeface="Wingdings" panose="05000000000000000000" pitchFamily="2" charset="2"/>
              <a:buNone/>
            </a:pPr>
            <a:r>
              <a:rPr lang="en-US" altLang="zh-CN" sz="2800"/>
              <a:t>4</a:t>
            </a:r>
            <a:r>
              <a:rPr lang="zh-CN" altLang="en-US" sz="2800"/>
              <a:t>）对象和类的关系</a:t>
            </a:r>
          </a:p>
          <a:p>
            <a:endParaRPr lang="zh-CN" altLang="en-US" sz="2500"/>
          </a:p>
          <a:p>
            <a:r>
              <a:rPr lang="zh-CN" altLang="en-US" sz="2800"/>
              <a:t>类是生成对象的软件蓝图，是一种软件结构。</a:t>
            </a:r>
          </a:p>
          <a:p>
            <a:r>
              <a:rPr lang="zh-CN" altLang="en-US" sz="2800"/>
              <a:t>他</a:t>
            </a:r>
            <a:r>
              <a:rPr lang="zh-CN" altLang="en-US" sz="2800">
                <a:solidFill>
                  <a:srgbClr val="FF3300"/>
                </a:solidFill>
              </a:rPr>
              <a:t>定义</a:t>
            </a:r>
            <a:r>
              <a:rPr lang="zh-CN" altLang="en-US" sz="2800"/>
              <a:t>了包含在对象中的</a:t>
            </a:r>
            <a:r>
              <a:rPr lang="zh-CN" altLang="en-US" sz="2800">
                <a:solidFill>
                  <a:srgbClr val="FF3300"/>
                </a:solidFill>
              </a:rPr>
              <a:t>属性（实例变量）的数目和数据类型</a:t>
            </a:r>
          </a:p>
          <a:p>
            <a:pPr>
              <a:buFont typeface="Wingdings" panose="05000000000000000000" pitchFamily="2" charset="2"/>
              <a:buNone/>
            </a:pPr>
            <a:r>
              <a:rPr lang="zh-CN" altLang="en-US" sz="2800">
                <a:solidFill>
                  <a:srgbClr val="FF3300"/>
                </a:solidFill>
              </a:rPr>
              <a:t>思考：是否需要在类中给出属性具体的值？</a:t>
            </a:r>
          </a:p>
          <a:p>
            <a:r>
              <a:rPr lang="zh-CN" altLang="en-US" sz="2800"/>
              <a:t>定义了对象中的</a:t>
            </a:r>
            <a:r>
              <a:rPr lang="zh-CN" altLang="en-US" sz="2800" b="1">
                <a:solidFill>
                  <a:srgbClr val="FF3300"/>
                </a:solidFill>
              </a:rPr>
              <a:t>实例方法</a:t>
            </a:r>
          </a:p>
          <a:p>
            <a:pPr>
              <a:buFont typeface="Wingdings" panose="05000000000000000000" pitchFamily="2" charset="2"/>
              <a:buNone/>
            </a:pPr>
            <a:r>
              <a:rPr lang="zh-CN" altLang="en-US" sz="2800"/>
              <a:t>例如</a:t>
            </a:r>
            <a:r>
              <a:rPr lang="en-US" altLang="zh-CN" sz="2800"/>
              <a:t>F360 Spider</a:t>
            </a:r>
            <a:r>
              <a:rPr lang="zh-CN" altLang="en-US" sz="2800"/>
              <a:t>的属性共有</a:t>
            </a:r>
            <a:r>
              <a:rPr lang="en-US" altLang="zh-CN" sz="2800"/>
              <a:t>4</a:t>
            </a:r>
            <a:r>
              <a:rPr lang="zh-CN" altLang="en-US" sz="2800"/>
              <a:t>个，其中品牌、颜色、型号是字符串类型；价格是浮点型；</a:t>
            </a:r>
          </a:p>
          <a:p>
            <a:pPr>
              <a:buFont typeface="Wingdings" panose="05000000000000000000" pitchFamily="2" charset="2"/>
              <a:buNone/>
            </a:pPr>
            <a:r>
              <a:rPr lang="zh-CN" altLang="en-US" sz="2800"/>
              <a:t> </a:t>
            </a:r>
            <a:r>
              <a:rPr lang="en-US" altLang="zh-CN" sz="2800"/>
              <a:t>F360 Spider</a:t>
            </a:r>
            <a:r>
              <a:rPr lang="zh-CN" altLang="en-US" sz="2800"/>
              <a:t>的方法：发动、停止、加速</a:t>
            </a:r>
          </a:p>
          <a:p>
            <a:pPr>
              <a:buFont typeface="Wingdings" panose="05000000000000000000" pitchFamily="2" charset="2"/>
              <a:buNone/>
            </a:pPr>
            <a:endParaRPr lang="zh-CN" altLang="en-US" sz="2800"/>
          </a:p>
          <a:p>
            <a:endParaRPr lang="en-US" altLang="zh-CN" sz="2500"/>
          </a:p>
        </p:txBody>
      </p:sp>
    </p:spTree>
    <p:extLst>
      <p:ext uri="{BB962C8B-B14F-4D97-AF65-F5344CB8AC3E}">
        <p14:creationId xmlns:p14="http://schemas.microsoft.com/office/powerpoint/2010/main" val="401587288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xfrm>
            <a:off x="1182688" y="609600"/>
            <a:ext cx="7772400" cy="5522913"/>
          </a:xfrm>
        </p:spPr>
        <p:txBody>
          <a:bodyPr/>
          <a:lstStyle/>
          <a:p>
            <a:r>
              <a:rPr lang="zh-CN" altLang="en-US" sz="2800"/>
              <a:t>注意：类是对象的蓝图，而不是对象本身。</a:t>
            </a:r>
          </a:p>
          <a:p>
            <a:r>
              <a:rPr lang="zh-CN" altLang="en-US" sz="2800" b="1">
                <a:solidFill>
                  <a:srgbClr val="CC00FF"/>
                </a:solidFill>
              </a:rPr>
              <a:t>类描述了对象的外观和行为</a:t>
            </a:r>
          </a:p>
          <a:p>
            <a:r>
              <a:rPr lang="zh-CN" altLang="en-US" sz="2800"/>
              <a:t>每一个对象根据一个特定的类所提供的蓝图进行</a:t>
            </a:r>
            <a:r>
              <a:rPr lang="zh-CN" altLang="en-US" sz="2800">
                <a:solidFill>
                  <a:srgbClr val="FF3300"/>
                </a:solidFill>
              </a:rPr>
              <a:t>创建或实例化</a:t>
            </a:r>
            <a:r>
              <a:rPr lang="zh-CN" altLang="en-US" sz="2800"/>
              <a:t>。</a:t>
            </a:r>
          </a:p>
          <a:p>
            <a:pPr>
              <a:buFont typeface="Wingdings" panose="05000000000000000000" pitchFamily="2" charset="2"/>
              <a:buNone/>
            </a:pPr>
            <a:r>
              <a:rPr lang="zh-CN" altLang="en-US" sz="2500"/>
              <a:t>例如：</a:t>
            </a:r>
          </a:p>
          <a:p>
            <a:pPr>
              <a:buFont typeface="Wingdings" panose="05000000000000000000" pitchFamily="2" charset="2"/>
              <a:buNone/>
            </a:pPr>
            <a:r>
              <a:rPr lang="en-US" altLang="zh-CN" sz="2100"/>
              <a:t>1.</a:t>
            </a:r>
            <a:r>
              <a:rPr lang="en-US" altLang="zh-CN" sz="2100">
                <a:solidFill>
                  <a:srgbClr val="FF3300"/>
                </a:solidFill>
              </a:rPr>
              <a:t>BufferedReader </a:t>
            </a:r>
            <a:r>
              <a:rPr lang="en-US" altLang="zh-CN" sz="2100"/>
              <a:t>in1=</a:t>
            </a:r>
            <a:r>
              <a:rPr lang="en-US" altLang="zh-CN" sz="2100">
                <a:solidFill>
                  <a:srgbClr val="FF33CC"/>
                </a:solidFill>
              </a:rPr>
              <a:t>new</a:t>
            </a:r>
            <a:r>
              <a:rPr lang="en-US" altLang="zh-CN" sz="2100"/>
              <a:t> BufferedReader(</a:t>
            </a:r>
          </a:p>
          <a:p>
            <a:pPr>
              <a:buFont typeface="Wingdings" panose="05000000000000000000" pitchFamily="2" charset="2"/>
              <a:buNone/>
            </a:pPr>
            <a:r>
              <a:rPr lang="en-US" altLang="zh-CN" sz="2100"/>
              <a:t>                    new InputStreamReader(System.in))</a:t>
            </a:r>
          </a:p>
          <a:p>
            <a:pPr>
              <a:buFont typeface="Wingdings" panose="05000000000000000000" pitchFamily="2" charset="2"/>
              <a:buNone/>
            </a:pPr>
            <a:r>
              <a:rPr lang="en-US" altLang="zh-CN" sz="2100"/>
              <a:t>           Str=in1 </a:t>
            </a:r>
            <a:r>
              <a:rPr lang="en-US" altLang="zh-CN" sz="2100">
                <a:solidFill>
                  <a:srgbClr val="FF33CC"/>
                </a:solidFill>
              </a:rPr>
              <a:t>.readline( );</a:t>
            </a:r>
          </a:p>
          <a:p>
            <a:pPr>
              <a:buFont typeface="Wingdings" panose="05000000000000000000" pitchFamily="2" charset="2"/>
              <a:buNone/>
            </a:pPr>
            <a:r>
              <a:rPr lang="en-US" altLang="zh-CN" sz="2100"/>
              <a:t>2.</a:t>
            </a:r>
            <a:r>
              <a:rPr lang="en-US" altLang="zh-CN"/>
              <a:t> </a:t>
            </a:r>
            <a:r>
              <a:rPr lang="en-US" altLang="zh-CN" sz="2100"/>
              <a:t>Double D1=new Double(sum)</a:t>
            </a:r>
          </a:p>
          <a:p>
            <a:pPr>
              <a:buFont typeface="Wingdings" panose="05000000000000000000" pitchFamily="2" charset="2"/>
              <a:buNone/>
            </a:pPr>
            <a:r>
              <a:rPr lang="en-US" altLang="zh-CN" sz="2100"/>
              <a:t>              str=D1.toString();</a:t>
            </a:r>
          </a:p>
          <a:p>
            <a:r>
              <a:rPr lang="zh-CN" altLang="en-US" sz="2500"/>
              <a:t>可以利用同一个类创建多个不同的对象。</a:t>
            </a:r>
          </a:p>
        </p:txBody>
      </p:sp>
    </p:spTree>
    <p:extLst>
      <p:ext uri="{BB962C8B-B14F-4D97-AF65-F5344CB8AC3E}">
        <p14:creationId xmlns:p14="http://schemas.microsoft.com/office/powerpoint/2010/main" val="136689815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5800" y="609600"/>
            <a:ext cx="7313613" cy="606425"/>
          </a:xfrm>
        </p:spPr>
        <p:txBody>
          <a:bodyPr/>
          <a:lstStyle/>
          <a:p>
            <a:r>
              <a:rPr lang="en-US" altLang="zh-CN" sz="2800"/>
              <a:t>3.1.1 </a:t>
            </a:r>
            <a:r>
              <a:rPr lang="zh-CN" altLang="en-US" sz="2800"/>
              <a:t>对象引用变量的声明和初始化</a:t>
            </a:r>
          </a:p>
        </p:txBody>
      </p:sp>
      <p:sp>
        <p:nvSpPr>
          <p:cNvPr id="31747" name="Rectangle 3"/>
          <p:cNvSpPr>
            <a:spLocks noGrp="1" noChangeArrowheads="1"/>
          </p:cNvSpPr>
          <p:nvPr>
            <p:ph type="body" sz="half" idx="1"/>
          </p:nvPr>
        </p:nvSpPr>
        <p:spPr>
          <a:xfrm>
            <a:off x="762000" y="1676400"/>
            <a:ext cx="7467600" cy="4373563"/>
          </a:xfrm>
        </p:spPr>
        <p:txBody>
          <a:bodyPr/>
          <a:lstStyle/>
          <a:p>
            <a:pPr>
              <a:buFont typeface="Wingdings" panose="05000000000000000000" pitchFamily="2" charset="2"/>
              <a:buNone/>
            </a:pPr>
            <a:r>
              <a:rPr lang="en-US" altLang="zh-CN" sz="2500" b="1"/>
              <a:t>1.</a:t>
            </a:r>
            <a:r>
              <a:rPr lang="zh-CN" altLang="en-US" sz="2500" b="1">
                <a:solidFill>
                  <a:srgbClr val="FF3300"/>
                </a:solidFill>
              </a:rPr>
              <a:t>对象引用</a:t>
            </a:r>
            <a:r>
              <a:rPr lang="zh-CN" altLang="en-US" sz="2500" b="1"/>
              <a:t>变量的声明</a:t>
            </a:r>
          </a:p>
          <a:p>
            <a:pPr>
              <a:buFont typeface="Wingdings" panose="05000000000000000000" pitchFamily="2" charset="2"/>
              <a:buNone/>
            </a:pPr>
            <a:r>
              <a:rPr lang="zh-CN" altLang="en-US" sz="2100" b="1"/>
              <a:t>   </a:t>
            </a:r>
            <a:r>
              <a:rPr lang="en-US" altLang="zh-CN" sz="2400" b="1"/>
              <a:t>Strings </a:t>
            </a:r>
            <a:r>
              <a:rPr lang="en-US" altLang="zh-CN" sz="2400" b="1">
                <a:solidFill>
                  <a:srgbClr val="FF00FF"/>
                </a:solidFill>
              </a:rPr>
              <a:t>name </a:t>
            </a:r>
            <a:r>
              <a:rPr lang="en-US" altLang="zh-CN" sz="2400" b="1"/>
              <a:t>;</a:t>
            </a:r>
            <a:r>
              <a:rPr lang="en-US" altLang="zh-CN" sz="2500"/>
              <a:t> </a:t>
            </a:r>
          </a:p>
          <a:p>
            <a:pPr>
              <a:buFont typeface="Wingdings" panose="05000000000000000000" pitchFamily="2" charset="2"/>
              <a:buChar char="ü"/>
            </a:pPr>
            <a:r>
              <a:rPr lang="zh-CN" altLang="en-US" sz="2800" b="1"/>
              <a:t>声明了一个</a:t>
            </a:r>
            <a:r>
              <a:rPr lang="en-US" altLang="zh-CN" sz="2800" b="1">
                <a:solidFill>
                  <a:srgbClr val="FF33CC"/>
                </a:solidFill>
              </a:rPr>
              <a:t>string</a:t>
            </a:r>
            <a:r>
              <a:rPr lang="zh-CN" altLang="en-US" sz="2800" b="1"/>
              <a:t>类型的对象变量</a:t>
            </a:r>
          </a:p>
          <a:p>
            <a:pPr>
              <a:buFont typeface="Wingdings" panose="05000000000000000000" pitchFamily="2" charset="2"/>
              <a:buChar char="ü"/>
            </a:pPr>
            <a:r>
              <a:rPr lang="zh-CN" altLang="en-US" sz="2800"/>
              <a:t>该变量可以引用字符串类型的值</a:t>
            </a:r>
            <a:r>
              <a:rPr lang="zh-CN" altLang="en-US" sz="2800" b="1"/>
              <a:t>。</a:t>
            </a:r>
            <a:r>
              <a:rPr lang="zh-CN" altLang="en-US" sz="2800"/>
              <a:t> </a:t>
            </a:r>
          </a:p>
        </p:txBody>
      </p:sp>
      <p:sp>
        <p:nvSpPr>
          <p:cNvPr id="31752" name="Text Box 8"/>
          <p:cNvSpPr txBox="1">
            <a:spLocks noChangeArrowheads="1"/>
          </p:cNvSpPr>
          <p:nvPr/>
        </p:nvSpPr>
        <p:spPr bwMode="auto">
          <a:xfrm>
            <a:off x="914400" y="4038600"/>
            <a:ext cx="1752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t>name</a:t>
            </a:r>
          </a:p>
        </p:txBody>
      </p:sp>
      <p:sp>
        <p:nvSpPr>
          <p:cNvPr id="31753" name="Line 9"/>
          <p:cNvSpPr>
            <a:spLocks noChangeShapeType="1"/>
          </p:cNvSpPr>
          <p:nvPr/>
        </p:nvSpPr>
        <p:spPr bwMode="auto">
          <a:xfrm>
            <a:off x="2057400" y="4343400"/>
            <a:ext cx="1600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54" name="Rectangle 10"/>
          <p:cNvSpPr>
            <a:spLocks noChangeArrowheads="1"/>
          </p:cNvSpPr>
          <p:nvPr/>
        </p:nvSpPr>
        <p:spPr bwMode="auto">
          <a:xfrm>
            <a:off x="3657600" y="4038600"/>
            <a:ext cx="152400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55" name="AutoShape 11"/>
          <p:cNvSpPr>
            <a:spLocks noChangeArrowheads="1"/>
          </p:cNvSpPr>
          <p:nvPr/>
        </p:nvSpPr>
        <p:spPr bwMode="auto">
          <a:xfrm>
            <a:off x="914400" y="4953000"/>
            <a:ext cx="2209800" cy="1143000"/>
          </a:xfrm>
          <a:prstGeom prst="wedgeRectCallout">
            <a:avLst>
              <a:gd name="adj1" fmla="val -25935"/>
              <a:gd name="adj2" fmla="val -8958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a:p>
        </p:txBody>
      </p:sp>
      <p:sp>
        <p:nvSpPr>
          <p:cNvPr id="31756" name="Text Box 12"/>
          <p:cNvSpPr txBox="1">
            <a:spLocks noChangeArrowheads="1"/>
          </p:cNvSpPr>
          <p:nvPr/>
        </p:nvSpPr>
        <p:spPr bwMode="auto">
          <a:xfrm>
            <a:off x="990600" y="5257800"/>
            <a:ext cx="220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t>对象引用变量</a:t>
            </a:r>
          </a:p>
        </p:txBody>
      </p:sp>
      <p:sp>
        <p:nvSpPr>
          <p:cNvPr id="31757" name="AutoShape 13"/>
          <p:cNvSpPr>
            <a:spLocks noChangeArrowheads="1"/>
          </p:cNvSpPr>
          <p:nvPr/>
        </p:nvSpPr>
        <p:spPr bwMode="auto">
          <a:xfrm>
            <a:off x="4419600" y="5562600"/>
            <a:ext cx="1905000" cy="838200"/>
          </a:xfrm>
          <a:prstGeom prst="wedgeRectCallout">
            <a:avLst>
              <a:gd name="adj1" fmla="val -43750"/>
              <a:gd name="adj2" fmla="val -12329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a:p>
        </p:txBody>
      </p:sp>
      <p:sp>
        <p:nvSpPr>
          <p:cNvPr id="31758" name="Text Box 14"/>
          <p:cNvSpPr txBox="1">
            <a:spLocks noChangeArrowheads="1"/>
          </p:cNvSpPr>
          <p:nvPr/>
        </p:nvSpPr>
        <p:spPr bwMode="auto">
          <a:xfrm>
            <a:off x="4343400" y="5791200"/>
            <a:ext cx="2209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实际的字符串对象</a:t>
            </a:r>
          </a:p>
        </p:txBody>
      </p:sp>
    </p:spTree>
    <p:extLst>
      <p:ext uri="{BB962C8B-B14F-4D97-AF65-F5344CB8AC3E}">
        <p14:creationId xmlns:p14="http://schemas.microsoft.com/office/powerpoint/2010/main" val="147802245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kumimoji="1" lang="zh-CN" altLang="en-US" dirty="0" smtClean="0">
                <a:solidFill>
                  <a:schemeClr val="tx1"/>
                </a:solidFill>
              </a:rPr>
              <a:t>对象的基本概念</a:t>
            </a:r>
          </a:p>
        </p:txBody>
      </p:sp>
      <p:sp>
        <p:nvSpPr>
          <p:cNvPr id="4099" name="Rectangle 3"/>
          <p:cNvSpPr>
            <a:spLocks noGrp="1" noChangeArrowheads="1"/>
          </p:cNvSpPr>
          <p:nvPr>
            <p:ph idx="1"/>
          </p:nvPr>
        </p:nvSpPr>
        <p:spPr/>
        <p:txBody>
          <a:bodyPr/>
          <a:lstStyle/>
          <a:p>
            <a:pPr eaLnBrk="1" hangingPunct="1"/>
            <a:r>
              <a:rPr kumimoji="1" lang="zh-CN" altLang="en-US" dirty="0" smtClean="0"/>
              <a:t>面向对象程序语言三个关键特点：</a:t>
            </a:r>
          </a:p>
          <a:p>
            <a:pPr eaLnBrk="1" hangingPunct="1"/>
            <a:endParaRPr kumimoji="1" lang="zh-CN" altLang="en-US" dirty="0" smtClean="0"/>
          </a:p>
          <a:p>
            <a:pPr lvl="1" eaLnBrk="1" hangingPunct="1"/>
            <a:r>
              <a:rPr kumimoji="1" lang="zh-CN" altLang="en-US" dirty="0" smtClean="0"/>
              <a:t>封装 </a:t>
            </a:r>
            <a:r>
              <a:rPr kumimoji="1" lang="en-US" altLang="zh-CN" dirty="0" smtClean="0"/>
              <a:t>( Encapsulation )</a:t>
            </a:r>
          </a:p>
          <a:p>
            <a:pPr lvl="1" eaLnBrk="1" hangingPunct="1"/>
            <a:endParaRPr kumimoji="1" lang="en-US" altLang="zh-CN" dirty="0" smtClean="0"/>
          </a:p>
          <a:p>
            <a:pPr lvl="1" eaLnBrk="1" hangingPunct="1"/>
            <a:r>
              <a:rPr kumimoji="1" lang="zh-CN" altLang="en-US" dirty="0" smtClean="0"/>
              <a:t>多态 </a:t>
            </a:r>
            <a:r>
              <a:rPr kumimoji="1" lang="en-US" altLang="zh-CN" dirty="0" smtClean="0"/>
              <a:t>( Polymorphism )</a:t>
            </a:r>
          </a:p>
          <a:p>
            <a:pPr lvl="1" eaLnBrk="1" hangingPunct="1"/>
            <a:endParaRPr kumimoji="1" lang="en-US" altLang="zh-CN" dirty="0" smtClean="0"/>
          </a:p>
          <a:p>
            <a:pPr lvl="1" eaLnBrk="1" hangingPunct="1"/>
            <a:r>
              <a:rPr kumimoji="1" lang="zh-CN" altLang="en-US" dirty="0" smtClean="0"/>
              <a:t>继承 </a:t>
            </a:r>
            <a:r>
              <a:rPr kumimoji="1" lang="en-US" altLang="zh-CN" dirty="0" smtClean="0"/>
              <a:t>( Inheritance )</a:t>
            </a:r>
          </a:p>
        </p:txBody>
      </p:sp>
    </p:spTree>
    <p:extLst>
      <p:ext uri="{BB962C8B-B14F-4D97-AF65-F5344CB8AC3E}">
        <p14:creationId xmlns:p14="http://schemas.microsoft.com/office/powerpoint/2010/main" val="299767322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kumimoji="1" lang="zh-CN" altLang="en-US" smtClean="0">
                <a:solidFill>
                  <a:schemeClr val="tx1"/>
                </a:solidFill>
              </a:rPr>
              <a:t>抽象数据类型</a:t>
            </a:r>
          </a:p>
        </p:txBody>
      </p:sp>
      <p:sp>
        <p:nvSpPr>
          <p:cNvPr id="5123" name="Rectangle 3"/>
          <p:cNvSpPr>
            <a:spLocks noGrp="1" noChangeArrowheads="1"/>
          </p:cNvSpPr>
          <p:nvPr>
            <p:ph idx="1"/>
          </p:nvPr>
        </p:nvSpPr>
        <p:spPr/>
        <p:txBody>
          <a:bodyPr/>
          <a:lstStyle/>
          <a:p>
            <a:pPr eaLnBrk="1" hangingPunct="1"/>
            <a:r>
              <a:rPr kumimoji="1" lang="zh-CN" altLang="en-US" sz="1950"/>
              <a:t>基本数据类型和聚集类型的变量与一些操作（如</a:t>
            </a:r>
            <a:r>
              <a:rPr kumimoji="1" lang="en-US" altLang="zh-CN" sz="1950"/>
              <a:t>+, -</a:t>
            </a:r>
            <a:r>
              <a:rPr kumimoji="1" lang="zh-CN" altLang="en-US" sz="1950"/>
              <a:t>）之间不需特殊的联系。</a:t>
            </a:r>
          </a:p>
          <a:p>
            <a:pPr eaLnBrk="1" hangingPunct="1"/>
            <a:endParaRPr kumimoji="1" lang="zh-CN" altLang="en-US" sz="1950"/>
          </a:p>
          <a:p>
            <a:pPr eaLnBrk="1" hangingPunct="1"/>
            <a:r>
              <a:rPr kumimoji="1" lang="zh-CN" altLang="en-US" sz="1950"/>
              <a:t>在面向对象语言中，在数据类型的声明与操作     这些数据的代码声明之间建立紧密联系，这种     联系通常描述为一种抽象数据类型。</a:t>
            </a:r>
          </a:p>
          <a:p>
            <a:pPr eaLnBrk="1" hangingPunct="1"/>
            <a:endParaRPr kumimoji="1" lang="zh-CN" altLang="en-US" sz="1950"/>
          </a:p>
          <a:p>
            <a:pPr eaLnBrk="1" hangingPunct="1"/>
            <a:r>
              <a:rPr kumimoji="1" lang="zh-CN" altLang="en-US" sz="1950"/>
              <a:t>在</a:t>
            </a:r>
            <a:r>
              <a:rPr kumimoji="1" lang="en-US" altLang="zh-CN" sz="1950"/>
              <a:t>Java</a:t>
            </a:r>
            <a:r>
              <a:rPr kumimoji="1" lang="zh-CN" altLang="en-US" sz="1950"/>
              <a:t>中，抽象数据类型的概念用类来实现。</a:t>
            </a:r>
          </a:p>
        </p:txBody>
      </p:sp>
    </p:spTree>
    <p:extLst>
      <p:ext uri="{BB962C8B-B14F-4D97-AF65-F5344CB8AC3E}">
        <p14:creationId xmlns:p14="http://schemas.microsoft.com/office/powerpoint/2010/main" val="346314095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smtClean="0"/>
              <a:t>类定义举例</a:t>
            </a:r>
          </a:p>
        </p:txBody>
      </p:sp>
      <p:sp>
        <p:nvSpPr>
          <p:cNvPr id="6147" name="Rectangle 3"/>
          <p:cNvSpPr>
            <a:spLocks noGrp="1" noChangeArrowheads="1"/>
          </p:cNvSpPr>
          <p:nvPr>
            <p:ph idx="1"/>
          </p:nvPr>
        </p:nvSpPr>
        <p:spPr/>
        <p:txBody>
          <a:bodyPr/>
          <a:lstStyle/>
          <a:p>
            <a:pPr lvl="1" eaLnBrk="1" hangingPunct="1">
              <a:buFont typeface="Wingdings" panose="05000000000000000000" pitchFamily="2" charset="2"/>
              <a:buNone/>
            </a:pPr>
            <a:r>
              <a:rPr kumimoji="1" lang="en-US" altLang="zh-CN" b="1" dirty="0"/>
              <a:t>Class </a:t>
            </a:r>
            <a:r>
              <a:rPr kumimoji="1" lang="en-US" altLang="zh-CN" b="1" dirty="0" err="1"/>
              <a:t>EmpInfo</a:t>
            </a:r>
            <a:endParaRPr kumimoji="1" lang="en-US" altLang="zh-CN" b="1" dirty="0"/>
          </a:p>
          <a:p>
            <a:pPr lvl="1" eaLnBrk="1" hangingPunct="1">
              <a:buFont typeface="Wingdings" panose="05000000000000000000" pitchFamily="2" charset="2"/>
              <a:buNone/>
            </a:pPr>
            <a:r>
              <a:rPr kumimoji="1" lang="en-US" altLang="zh-CN" b="1" dirty="0"/>
              <a:t>{</a:t>
            </a:r>
          </a:p>
          <a:p>
            <a:pPr lvl="1" eaLnBrk="1" hangingPunct="1">
              <a:buFont typeface="Wingdings" panose="05000000000000000000" pitchFamily="2" charset="2"/>
              <a:buNone/>
            </a:pPr>
            <a:r>
              <a:rPr kumimoji="1" lang="en-US" altLang="zh-CN" b="1" dirty="0"/>
              <a:t>		String name;</a:t>
            </a:r>
          </a:p>
          <a:p>
            <a:pPr lvl="1" eaLnBrk="1" hangingPunct="1">
              <a:buFont typeface="Wingdings" panose="05000000000000000000" pitchFamily="2" charset="2"/>
              <a:buNone/>
            </a:pPr>
            <a:r>
              <a:rPr kumimoji="1" lang="en-US" altLang="zh-CN" b="1" dirty="0"/>
              <a:t>		String designation;</a:t>
            </a:r>
          </a:p>
          <a:p>
            <a:pPr lvl="1" eaLnBrk="1" hangingPunct="1">
              <a:buFont typeface="Wingdings" panose="05000000000000000000" pitchFamily="2" charset="2"/>
              <a:buNone/>
            </a:pPr>
            <a:r>
              <a:rPr kumimoji="1" lang="en-US" altLang="zh-CN" b="1" dirty="0"/>
              <a:t>		String department;</a:t>
            </a:r>
          </a:p>
          <a:p>
            <a:pPr lvl="1" eaLnBrk="1" hangingPunct="1">
              <a:buFont typeface="Wingdings" panose="05000000000000000000" pitchFamily="2" charset="2"/>
              <a:buNone/>
            </a:pPr>
            <a:r>
              <a:rPr kumimoji="1" lang="en-US" altLang="zh-CN" b="1" dirty="0"/>
              <a:t>		void print( )</a:t>
            </a:r>
          </a:p>
          <a:p>
            <a:pPr lvl="1" eaLnBrk="1" hangingPunct="1">
              <a:buFont typeface="Wingdings" panose="05000000000000000000" pitchFamily="2" charset="2"/>
              <a:buNone/>
            </a:pPr>
            <a:r>
              <a:rPr kumimoji="1" lang="en-US" altLang="zh-CN" b="1" dirty="0"/>
              <a:t>	{  </a:t>
            </a:r>
          </a:p>
          <a:p>
            <a:pPr lvl="1" eaLnBrk="1" hangingPunct="1">
              <a:buFont typeface="Wingdings" panose="05000000000000000000" pitchFamily="2" charset="2"/>
              <a:buNone/>
            </a:pPr>
            <a:r>
              <a:rPr kumimoji="1" lang="en-US" altLang="zh-CN" b="1" dirty="0"/>
              <a:t>			</a:t>
            </a:r>
            <a:r>
              <a:rPr kumimoji="1" lang="en-US" altLang="zh-CN" b="1" dirty="0" err="1"/>
              <a:t>System.out.println</a:t>
            </a:r>
            <a:r>
              <a:rPr kumimoji="1" lang="en-US" altLang="zh-CN" b="1" dirty="0"/>
              <a:t>(</a:t>
            </a:r>
            <a:r>
              <a:rPr kumimoji="1" lang="en-US" altLang="zh-CN" b="1" dirty="0" err="1"/>
              <a:t>name+</a:t>
            </a:r>
            <a:r>
              <a:rPr kumimoji="1" lang="en-US" altLang="zh-CN" b="1" dirty="0" err="1">
                <a:latin typeface="Arial" panose="020B0604020202020204" pitchFamily="34" charset="0"/>
              </a:rPr>
              <a:t>“</a:t>
            </a:r>
            <a:r>
              <a:rPr kumimoji="1" lang="en-US" altLang="zh-CN" b="1" dirty="0" err="1"/>
              <a:t>is</a:t>
            </a:r>
            <a:r>
              <a:rPr kumimoji="1" lang="en-US" altLang="zh-CN" b="1" dirty="0">
                <a:latin typeface="Arial" panose="020B0604020202020204" pitchFamily="34" charset="0"/>
              </a:rPr>
              <a:t>”</a:t>
            </a:r>
            <a:r>
              <a:rPr kumimoji="1" lang="en-US" altLang="zh-CN" b="1" dirty="0"/>
              <a:t>+</a:t>
            </a:r>
          </a:p>
          <a:p>
            <a:pPr lvl="1" eaLnBrk="1" hangingPunct="1">
              <a:buFont typeface="Wingdings" panose="05000000000000000000" pitchFamily="2" charset="2"/>
              <a:buNone/>
            </a:pPr>
            <a:r>
              <a:rPr kumimoji="1" lang="en-US" altLang="zh-CN" b="1" dirty="0"/>
              <a:t>			</a:t>
            </a:r>
            <a:r>
              <a:rPr kumimoji="1" lang="en-US" altLang="zh-CN" b="1" dirty="0" err="1"/>
              <a:t>designation+</a:t>
            </a:r>
            <a:r>
              <a:rPr kumimoji="1" lang="en-US" altLang="zh-CN" b="1" dirty="0" err="1">
                <a:latin typeface="Arial" panose="020B0604020202020204" pitchFamily="34" charset="0"/>
              </a:rPr>
              <a:t>“</a:t>
            </a:r>
            <a:r>
              <a:rPr kumimoji="1" lang="en-US" altLang="zh-CN" b="1" dirty="0" err="1"/>
              <a:t>at</a:t>
            </a:r>
            <a:r>
              <a:rPr kumimoji="1" lang="en-US" altLang="zh-CN" b="1" dirty="0" err="1">
                <a:latin typeface="Arial" panose="020B0604020202020204" pitchFamily="34" charset="0"/>
              </a:rPr>
              <a:t>”</a:t>
            </a:r>
            <a:r>
              <a:rPr kumimoji="1" lang="en-US" altLang="zh-CN" b="1" dirty="0" err="1"/>
              <a:t>+department</a:t>
            </a:r>
            <a:r>
              <a:rPr kumimoji="1" lang="en-US" altLang="zh-CN" b="1" dirty="0"/>
              <a:t>);</a:t>
            </a:r>
          </a:p>
          <a:p>
            <a:pPr lvl="1" eaLnBrk="1" hangingPunct="1">
              <a:buFont typeface="Wingdings" panose="05000000000000000000" pitchFamily="2" charset="2"/>
              <a:buNone/>
            </a:pPr>
            <a:r>
              <a:rPr kumimoji="1" lang="en-US" altLang="zh-CN" b="1" dirty="0"/>
              <a:t>	}</a:t>
            </a:r>
          </a:p>
          <a:p>
            <a:pPr lvl="1" eaLnBrk="1" hangingPunct="1">
              <a:buFont typeface="Wingdings" panose="05000000000000000000" pitchFamily="2" charset="2"/>
              <a:buNone/>
            </a:pPr>
            <a:r>
              <a:rPr kumimoji="1" lang="en-US" altLang="zh-CN" b="1" dirty="0"/>
              <a:t>}</a:t>
            </a:r>
          </a:p>
          <a:p>
            <a:pPr lvl="1" eaLnBrk="1" hangingPunct="1"/>
            <a:endParaRPr lang="en-US" altLang="zh-CN" sz="1350" dirty="0"/>
          </a:p>
        </p:txBody>
      </p:sp>
    </p:spTree>
    <p:extLst>
      <p:ext uri="{BB962C8B-B14F-4D97-AF65-F5344CB8AC3E}">
        <p14:creationId xmlns:p14="http://schemas.microsoft.com/office/powerpoint/2010/main" val="204547712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smtClean="0"/>
              <a:t>对象举例</a:t>
            </a:r>
          </a:p>
        </p:txBody>
      </p:sp>
      <p:sp>
        <p:nvSpPr>
          <p:cNvPr id="7171" name="Rectangle 3"/>
          <p:cNvSpPr>
            <a:spLocks noGrp="1" noChangeArrowheads="1"/>
          </p:cNvSpPr>
          <p:nvPr>
            <p:ph idx="1"/>
          </p:nvPr>
        </p:nvSpPr>
        <p:spPr/>
        <p:txBody>
          <a:bodyPr/>
          <a:lstStyle/>
          <a:p>
            <a:pPr lvl="1" eaLnBrk="1" hangingPunct="1">
              <a:buFont typeface="Wingdings" panose="05000000000000000000" pitchFamily="2" charset="2"/>
              <a:buNone/>
            </a:pPr>
            <a:r>
              <a:rPr kumimoji="1" lang="en-US" altLang="zh-CN" sz="1650" dirty="0" err="1"/>
              <a:t>EmpInfo</a:t>
            </a:r>
            <a:r>
              <a:rPr kumimoji="1" lang="en-US" altLang="zh-CN" sz="1650" dirty="0"/>
              <a:t>  </a:t>
            </a:r>
          </a:p>
          <a:p>
            <a:pPr lvl="1" eaLnBrk="1" hangingPunct="1">
              <a:buFont typeface="Wingdings" panose="05000000000000000000" pitchFamily="2" charset="2"/>
              <a:buNone/>
            </a:pPr>
            <a:r>
              <a:rPr kumimoji="1" lang="en-US" altLang="zh-CN" sz="1650" dirty="0"/>
              <a:t>employee = new </a:t>
            </a:r>
            <a:r>
              <a:rPr kumimoji="1" lang="en-US" altLang="zh-CN" sz="1650" dirty="0" err="1"/>
              <a:t>EmpInfo</a:t>
            </a:r>
            <a:r>
              <a:rPr kumimoji="1" lang="en-US" altLang="zh-CN" sz="1650" dirty="0"/>
              <a:t>( );</a:t>
            </a:r>
          </a:p>
          <a:p>
            <a:pPr lvl="1" eaLnBrk="1" hangingPunct="1">
              <a:buFont typeface="Wingdings" panose="05000000000000000000" pitchFamily="2" charset="2"/>
              <a:buNone/>
            </a:pPr>
            <a:r>
              <a:rPr kumimoji="1" lang="en-US" altLang="zh-CN" sz="1650" dirty="0"/>
              <a:t>employee.name = </a:t>
            </a:r>
            <a:r>
              <a:rPr kumimoji="1" lang="en-US" altLang="zh-CN" sz="1650" dirty="0">
                <a:latin typeface="Arial" panose="020B0604020202020204" pitchFamily="34" charset="0"/>
              </a:rPr>
              <a:t>“</a:t>
            </a:r>
            <a:r>
              <a:rPr kumimoji="1" lang="en-US" altLang="zh-CN" sz="1650" dirty="0"/>
              <a:t> Robert </a:t>
            </a:r>
            <a:r>
              <a:rPr kumimoji="1" lang="en-US" altLang="zh-CN" sz="1650" dirty="0" err="1"/>
              <a:t>Javaman</a:t>
            </a:r>
            <a:r>
              <a:rPr kumimoji="1" lang="en-US" altLang="zh-CN" sz="1650" dirty="0">
                <a:latin typeface="Arial" panose="020B0604020202020204" pitchFamily="34" charset="0"/>
              </a:rPr>
              <a:t>”</a:t>
            </a:r>
            <a:r>
              <a:rPr kumimoji="1" lang="en-US" altLang="zh-CN" sz="1650" dirty="0"/>
              <a:t>;</a:t>
            </a:r>
          </a:p>
          <a:p>
            <a:pPr lvl="1" eaLnBrk="1" hangingPunct="1">
              <a:buFont typeface="Wingdings" panose="05000000000000000000" pitchFamily="2" charset="2"/>
              <a:buNone/>
            </a:pPr>
            <a:r>
              <a:rPr kumimoji="1" lang="en-US" altLang="zh-CN" sz="1650" dirty="0" err="1"/>
              <a:t>employee.designation</a:t>
            </a:r>
            <a:r>
              <a:rPr kumimoji="1" lang="en-US" altLang="zh-CN" sz="1650" dirty="0"/>
              <a:t> = </a:t>
            </a:r>
            <a:r>
              <a:rPr kumimoji="1" lang="en-US" altLang="zh-CN" sz="1650" dirty="0">
                <a:latin typeface="Arial" panose="020B0604020202020204" pitchFamily="34" charset="0"/>
              </a:rPr>
              <a:t>“</a:t>
            </a:r>
            <a:r>
              <a:rPr kumimoji="1" lang="en-US" altLang="zh-CN" sz="1650" dirty="0"/>
              <a:t>Manager</a:t>
            </a:r>
            <a:r>
              <a:rPr kumimoji="1" lang="en-US" altLang="zh-CN" sz="1650" dirty="0">
                <a:latin typeface="Arial" panose="020B0604020202020204" pitchFamily="34" charset="0"/>
              </a:rPr>
              <a:t>”</a:t>
            </a:r>
            <a:r>
              <a:rPr kumimoji="1" lang="en-US" altLang="zh-CN" sz="1650" dirty="0"/>
              <a:t>;</a:t>
            </a:r>
          </a:p>
          <a:p>
            <a:pPr lvl="1" eaLnBrk="1" hangingPunct="1">
              <a:buFont typeface="Wingdings" panose="05000000000000000000" pitchFamily="2" charset="2"/>
              <a:buNone/>
            </a:pPr>
            <a:r>
              <a:rPr kumimoji="1" lang="en-US" altLang="zh-CN" sz="1650" dirty="0" err="1"/>
              <a:t>employee.department</a:t>
            </a:r>
            <a:r>
              <a:rPr kumimoji="1" lang="en-US" altLang="zh-CN" sz="1650" dirty="0"/>
              <a:t> = </a:t>
            </a:r>
            <a:r>
              <a:rPr kumimoji="1" lang="en-US" altLang="zh-CN" sz="1650" dirty="0">
                <a:latin typeface="Arial" panose="020B0604020202020204" pitchFamily="34" charset="0"/>
              </a:rPr>
              <a:t>“</a:t>
            </a:r>
            <a:r>
              <a:rPr kumimoji="1" lang="en-US" altLang="zh-CN" sz="1650" dirty="0"/>
              <a:t>Coffee shop</a:t>
            </a:r>
            <a:r>
              <a:rPr kumimoji="1" lang="en-US" altLang="zh-CN" sz="1650" dirty="0">
                <a:latin typeface="Arial" panose="020B0604020202020204" pitchFamily="34" charset="0"/>
              </a:rPr>
              <a:t>”</a:t>
            </a:r>
            <a:r>
              <a:rPr kumimoji="1" lang="en-US" altLang="zh-CN" sz="1650" dirty="0"/>
              <a:t>;</a:t>
            </a:r>
          </a:p>
          <a:p>
            <a:pPr lvl="1" eaLnBrk="1" hangingPunct="1">
              <a:buFont typeface="Wingdings" panose="05000000000000000000" pitchFamily="2" charset="2"/>
              <a:buNone/>
            </a:pPr>
            <a:r>
              <a:rPr kumimoji="1" lang="en-US" altLang="zh-CN" sz="1650" dirty="0" err="1"/>
              <a:t>employee.print</a:t>
            </a:r>
            <a:r>
              <a:rPr kumimoji="1" lang="en-US" altLang="zh-CN" sz="1650" dirty="0"/>
              <a:t>( );   ...</a:t>
            </a:r>
          </a:p>
          <a:p>
            <a:pPr eaLnBrk="1" hangingPunct="1"/>
            <a:endParaRPr kumimoji="1" lang="en-US" altLang="zh-CN" sz="1950" dirty="0"/>
          </a:p>
          <a:p>
            <a:pPr eaLnBrk="1" hangingPunct="1">
              <a:buFont typeface="Wingdings" panose="05000000000000000000" pitchFamily="2" charset="2"/>
              <a:buNone/>
            </a:pPr>
            <a:endParaRPr lang="en-US" altLang="zh-CN" dirty="0" smtClean="0"/>
          </a:p>
        </p:txBody>
      </p:sp>
    </p:spTree>
    <p:extLst>
      <p:ext uri="{BB962C8B-B14F-4D97-AF65-F5344CB8AC3E}">
        <p14:creationId xmlns:p14="http://schemas.microsoft.com/office/powerpoint/2010/main" val="1977839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smtClean="0"/>
              <a:t>创建对象</a:t>
            </a:r>
          </a:p>
        </p:txBody>
      </p:sp>
      <p:sp>
        <p:nvSpPr>
          <p:cNvPr id="8195" name="Rectangle 3"/>
          <p:cNvSpPr>
            <a:spLocks noGrp="1" noChangeArrowheads="1"/>
          </p:cNvSpPr>
          <p:nvPr>
            <p:ph idx="1"/>
          </p:nvPr>
        </p:nvSpPr>
        <p:spPr/>
        <p:txBody>
          <a:bodyPr/>
          <a:lstStyle/>
          <a:p>
            <a:pPr eaLnBrk="1" hangingPunct="1"/>
            <a:r>
              <a:rPr lang="zh-CN" altLang="en-US" sz="1950"/>
              <a:t>创建对象的步骤</a:t>
            </a:r>
            <a:r>
              <a:rPr lang="en-US" altLang="zh-CN" sz="1950"/>
              <a:t>:</a:t>
            </a:r>
          </a:p>
          <a:p>
            <a:pPr lvl="1" eaLnBrk="1" hangingPunct="1"/>
            <a:r>
              <a:rPr lang="zh-CN" altLang="en-US" sz="1650"/>
              <a:t>声明</a:t>
            </a:r>
          </a:p>
          <a:p>
            <a:pPr lvl="1" eaLnBrk="1" hangingPunct="1"/>
            <a:r>
              <a:rPr lang="zh-CN" altLang="en-US" sz="1650"/>
              <a:t>实例化</a:t>
            </a:r>
          </a:p>
          <a:p>
            <a:pPr lvl="1" eaLnBrk="1" hangingPunct="1"/>
            <a:r>
              <a:rPr lang="zh-CN" altLang="en-US" sz="1650"/>
              <a:t>初始化</a:t>
            </a:r>
          </a:p>
          <a:p>
            <a:pPr eaLnBrk="1" hangingPunct="1"/>
            <a:r>
              <a:rPr lang="zh-CN" altLang="en-US" sz="1950"/>
              <a:t>例子</a:t>
            </a:r>
            <a:r>
              <a:rPr lang="en-US" altLang="zh-CN" sz="1950"/>
              <a:t>:</a:t>
            </a:r>
          </a:p>
          <a:p>
            <a:pPr lvl="1" eaLnBrk="1" hangingPunct="1">
              <a:buFont typeface="Wingdings" panose="05000000000000000000" pitchFamily="2" charset="2"/>
              <a:buNone/>
            </a:pPr>
            <a:r>
              <a:rPr kumimoji="1" lang="en-US" altLang="zh-CN" sz="1650"/>
              <a:t>Point origin_one ;</a:t>
            </a:r>
          </a:p>
          <a:p>
            <a:pPr lvl="1" eaLnBrk="1" hangingPunct="1">
              <a:buFont typeface="Wingdings" panose="05000000000000000000" pitchFamily="2" charset="2"/>
              <a:buNone/>
            </a:pPr>
            <a:r>
              <a:rPr kumimoji="1" lang="en-US" altLang="zh-CN" sz="1650"/>
              <a:t>origin_one = new Point(23, 94);</a:t>
            </a:r>
          </a:p>
          <a:p>
            <a:pPr lvl="1" eaLnBrk="1" hangingPunct="1">
              <a:buFont typeface="Wingdings" panose="05000000000000000000" pitchFamily="2" charset="2"/>
              <a:buNone/>
            </a:pPr>
            <a:r>
              <a:rPr kumimoji="1" lang="en-US" altLang="zh-CN" sz="1650"/>
              <a:t>Rectangle rect_one = new Rectangle(origin_one, 100, 200);</a:t>
            </a:r>
          </a:p>
          <a:p>
            <a:pPr lvl="1" eaLnBrk="1" hangingPunct="1">
              <a:buFont typeface="Wingdings" panose="05000000000000000000" pitchFamily="2" charset="2"/>
              <a:buNone/>
            </a:pPr>
            <a:r>
              <a:rPr kumimoji="1" lang="en-US" altLang="zh-CN" sz="1650"/>
              <a:t>Rectangle rect_two = new Rectangle(50, 100);</a:t>
            </a:r>
          </a:p>
          <a:p>
            <a:pPr lvl="1" eaLnBrk="1" hangingPunct="1"/>
            <a:endParaRPr lang="en-US" altLang="zh-CN" sz="1650"/>
          </a:p>
        </p:txBody>
      </p:sp>
    </p:spTree>
    <p:extLst>
      <p:ext uri="{BB962C8B-B14F-4D97-AF65-F5344CB8AC3E}">
        <p14:creationId xmlns:p14="http://schemas.microsoft.com/office/powerpoint/2010/main" val="1288679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46033D27-A9D5-4F32-B17A-C69D74108491}" type="slidenum">
              <a:rPr lang="en-US" altLang="zh-CN"/>
              <a:pPr eaLnBrk="1" hangingPunct="1"/>
              <a:t>9</a:t>
            </a:fld>
            <a:endParaRPr lang="en-US" altLang="zh-CN"/>
          </a:p>
        </p:txBody>
      </p:sp>
      <p:pic>
        <p:nvPicPr>
          <p:cNvPr id="1331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1859" y="1796928"/>
            <a:ext cx="2913460" cy="312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Grp="1" noChangeArrowheads="1"/>
          </p:cNvSpPr>
          <p:nvPr>
            <p:ph type="title"/>
          </p:nvPr>
        </p:nvSpPr>
        <p:spPr>
          <a:xfrm>
            <a:off x="628650" y="365126"/>
            <a:ext cx="7886700" cy="1325563"/>
          </a:xfrm>
        </p:spPr>
        <p:txBody>
          <a:bodyPr>
            <a:normAutofit/>
          </a:bodyPr>
          <a:lstStyle/>
          <a:p>
            <a:r>
              <a:rPr kumimoji="1" lang="zh-CN" altLang="zh-CN" dirty="0" smtClean="0"/>
              <a:t>位逻辑运算</a:t>
            </a:r>
            <a:endParaRPr kumimoji="1" lang="zh-CN" altLang="en-US" dirty="0"/>
          </a:p>
        </p:txBody>
      </p:sp>
    </p:spTree>
    <p:extLst>
      <p:ext uri="{BB962C8B-B14F-4D97-AF65-F5344CB8AC3E}">
        <p14:creationId xmlns:p14="http://schemas.microsoft.com/office/powerpoint/2010/main" val="396015249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smtClean="0"/>
              <a:t>对象的实例化</a:t>
            </a:r>
          </a:p>
        </p:txBody>
      </p:sp>
      <p:sp>
        <p:nvSpPr>
          <p:cNvPr id="9219" name="Rectangle 3"/>
          <p:cNvSpPr>
            <a:spLocks noGrp="1" noChangeArrowheads="1"/>
          </p:cNvSpPr>
          <p:nvPr>
            <p:ph idx="1"/>
          </p:nvPr>
        </p:nvSpPr>
        <p:spPr/>
        <p:txBody>
          <a:bodyPr/>
          <a:lstStyle/>
          <a:p>
            <a:pPr eaLnBrk="1" hangingPunct="1"/>
            <a:r>
              <a:rPr lang="zh-CN" altLang="en-US" smtClean="0"/>
              <a:t>使用 </a:t>
            </a:r>
            <a:r>
              <a:rPr lang="en-US" altLang="zh-CN" smtClean="0"/>
              <a:t>new </a:t>
            </a:r>
            <a:r>
              <a:rPr lang="zh-CN" altLang="en-US" smtClean="0"/>
              <a:t>操作符进行对象的实例化，为对象分配空间，并返回指向该对象的引用。</a:t>
            </a:r>
          </a:p>
          <a:p>
            <a:pPr eaLnBrk="1" hangingPunct="1">
              <a:buFont typeface="Wingdings" panose="05000000000000000000" pitchFamily="2" charset="2"/>
              <a:buNone/>
            </a:pPr>
            <a:r>
              <a:rPr lang="en-US" altLang="zh-CN" smtClean="0"/>
              <a:t>	</a:t>
            </a:r>
            <a:r>
              <a:rPr lang="zh-CN" altLang="en-US" smtClean="0"/>
              <a:t>格式： </a:t>
            </a:r>
            <a:r>
              <a:rPr lang="en-US" altLang="zh-CN" sz="1575"/>
              <a:t>new  </a:t>
            </a:r>
            <a:r>
              <a:rPr lang="zh-CN" altLang="en-US" sz="1575"/>
              <a:t>对象所属类的构造方法</a:t>
            </a:r>
            <a:r>
              <a:rPr lang="zh-CN" altLang="en-US" smtClean="0"/>
              <a:t> </a:t>
            </a:r>
          </a:p>
          <a:p>
            <a:pPr eaLnBrk="1" hangingPunct="1"/>
            <a:r>
              <a:rPr lang="zh-CN" altLang="en-US" smtClean="0"/>
              <a:t>类的构造方法负责对新创建的对象进行初始化</a:t>
            </a:r>
          </a:p>
          <a:p>
            <a:pPr eaLnBrk="1" hangingPunct="1"/>
            <a:endParaRPr lang="en-US" altLang="zh-CN" smtClean="0"/>
          </a:p>
        </p:txBody>
      </p:sp>
    </p:spTree>
    <p:extLst>
      <p:ext uri="{BB962C8B-B14F-4D97-AF65-F5344CB8AC3E}">
        <p14:creationId xmlns:p14="http://schemas.microsoft.com/office/powerpoint/2010/main" val="150179361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smtClean="0"/>
              <a:t>对象实例化过程</a:t>
            </a:r>
          </a:p>
        </p:txBody>
      </p:sp>
      <p:sp>
        <p:nvSpPr>
          <p:cNvPr id="10243" name="Rectangle 3"/>
          <p:cNvSpPr>
            <a:spLocks noGrp="1" noChangeArrowheads="1"/>
          </p:cNvSpPr>
          <p:nvPr>
            <p:ph idx="1"/>
          </p:nvPr>
        </p:nvSpPr>
        <p:spPr/>
        <p:txBody>
          <a:bodyPr/>
          <a:lstStyle/>
          <a:p>
            <a:pPr eaLnBrk="1" hangingPunct="1">
              <a:lnSpc>
                <a:spcPct val="80000"/>
              </a:lnSpc>
              <a:buFont typeface="Wingdings" panose="05000000000000000000" pitchFamily="2" charset="2"/>
              <a:buNone/>
            </a:pPr>
            <a:r>
              <a:rPr kumimoji="1" lang="zh-CN" altLang="en-US" sz="1950"/>
              <a:t>构造与初始化对象的过程（调用</a:t>
            </a:r>
            <a:r>
              <a:rPr kumimoji="1" lang="en-US" altLang="zh-CN" sz="1950"/>
              <a:t>new Xxxx()):</a:t>
            </a:r>
          </a:p>
          <a:p>
            <a:pPr lvl="1" eaLnBrk="1" hangingPunct="1">
              <a:lnSpc>
                <a:spcPct val="80000"/>
              </a:lnSpc>
            </a:pPr>
            <a:r>
              <a:rPr kumimoji="1" lang="en-US" altLang="zh-CN" sz="1650"/>
              <a:t> </a:t>
            </a:r>
            <a:r>
              <a:rPr kumimoji="1" lang="zh-CN" altLang="en-US" sz="1650"/>
              <a:t>开辟内存空间及类成员变量的初始化</a:t>
            </a:r>
            <a:r>
              <a:rPr kumimoji="1" lang="en-US" altLang="zh-CN" sz="1650"/>
              <a:t>:</a:t>
            </a:r>
          </a:p>
          <a:p>
            <a:pPr lvl="1" eaLnBrk="1" hangingPunct="1">
              <a:lnSpc>
                <a:spcPct val="80000"/>
              </a:lnSpc>
              <a:buFont typeface="Wingdings" panose="05000000000000000000" pitchFamily="2" charset="2"/>
              <a:buNone/>
            </a:pPr>
            <a:r>
              <a:rPr kumimoji="1" lang="en-US" altLang="zh-CN" sz="1650"/>
              <a:t>		</a:t>
            </a:r>
            <a:r>
              <a:rPr kumimoji="1" lang="zh-CN" altLang="en-US" sz="1650"/>
              <a:t>数值型：</a:t>
            </a:r>
            <a:r>
              <a:rPr kumimoji="1" lang="en-US" altLang="zh-CN" sz="1650"/>
              <a:t>0</a:t>
            </a:r>
            <a:r>
              <a:rPr kumimoji="1" lang="zh-CN" altLang="en-US" sz="1650"/>
              <a:t>； 布尔型：</a:t>
            </a:r>
            <a:r>
              <a:rPr kumimoji="1" lang="en-US" altLang="zh-CN" sz="1650"/>
              <a:t>false; </a:t>
            </a:r>
          </a:p>
          <a:p>
            <a:pPr lvl="1" eaLnBrk="1" hangingPunct="1">
              <a:lnSpc>
                <a:spcPct val="80000"/>
              </a:lnSpc>
              <a:buFont typeface="Wingdings" panose="05000000000000000000" pitchFamily="2" charset="2"/>
              <a:buNone/>
            </a:pPr>
            <a:r>
              <a:rPr kumimoji="1" lang="en-US" altLang="zh-CN" sz="1650"/>
              <a:t>	</a:t>
            </a:r>
            <a:r>
              <a:rPr kumimoji="1" lang="zh-CN" altLang="en-US" sz="1650"/>
              <a:t>引用型：</a:t>
            </a:r>
            <a:r>
              <a:rPr kumimoji="1" lang="en-US" altLang="zh-CN" sz="1650"/>
              <a:t>null; </a:t>
            </a:r>
            <a:r>
              <a:rPr kumimoji="1" lang="zh-CN" altLang="en-US" sz="1650"/>
              <a:t>字符串型：</a:t>
            </a:r>
            <a:r>
              <a:rPr kumimoji="1" lang="en-US" altLang="zh-CN" sz="1650"/>
              <a:t>null;</a:t>
            </a:r>
          </a:p>
          <a:p>
            <a:pPr lvl="1" eaLnBrk="1" hangingPunct="1">
              <a:lnSpc>
                <a:spcPct val="80000"/>
              </a:lnSpc>
            </a:pPr>
            <a:r>
              <a:rPr kumimoji="1" lang="en-US" altLang="zh-CN" sz="1650"/>
              <a:t> </a:t>
            </a:r>
            <a:r>
              <a:rPr kumimoji="1" lang="zh-CN" altLang="en-US" sz="1650"/>
              <a:t>显式初始化：执行类成员声明时带有的简单 赋值表达式。</a:t>
            </a:r>
          </a:p>
          <a:p>
            <a:pPr lvl="1" eaLnBrk="1" hangingPunct="1">
              <a:lnSpc>
                <a:spcPct val="80000"/>
              </a:lnSpc>
              <a:buFont typeface="Wingdings" panose="05000000000000000000" pitchFamily="2" charset="2"/>
              <a:buNone/>
            </a:pPr>
            <a:r>
              <a:rPr kumimoji="1" lang="zh-CN" altLang="en-US" sz="1650"/>
              <a:t>     </a:t>
            </a:r>
            <a:r>
              <a:rPr kumimoji="1" lang="en-US" altLang="zh-CN" sz="1650"/>
              <a:t>public class Initialized{</a:t>
            </a:r>
          </a:p>
          <a:p>
            <a:pPr lvl="1" eaLnBrk="1" hangingPunct="1">
              <a:lnSpc>
                <a:spcPct val="80000"/>
              </a:lnSpc>
              <a:buFont typeface="Wingdings" panose="05000000000000000000" pitchFamily="2" charset="2"/>
              <a:buNone/>
            </a:pPr>
            <a:r>
              <a:rPr kumimoji="1" lang="en-US" altLang="zh-CN" sz="1650"/>
              <a:t>		private int x = 5 ;</a:t>
            </a:r>
          </a:p>
          <a:p>
            <a:pPr lvl="1" eaLnBrk="1" hangingPunct="1">
              <a:lnSpc>
                <a:spcPct val="80000"/>
              </a:lnSpc>
              <a:buFont typeface="Wingdings" panose="05000000000000000000" pitchFamily="2" charset="2"/>
              <a:buNone/>
            </a:pPr>
            <a:r>
              <a:rPr kumimoji="1" lang="en-US" altLang="zh-CN" sz="1650"/>
              <a:t>		private String name = “Fred”;</a:t>
            </a:r>
          </a:p>
          <a:p>
            <a:pPr lvl="1" eaLnBrk="1" hangingPunct="1">
              <a:lnSpc>
                <a:spcPct val="80000"/>
              </a:lnSpc>
              <a:buFont typeface="Wingdings" panose="05000000000000000000" pitchFamily="2" charset="2"/>
              <a:buNone/>
            </a:pPr>
            <a:r>
              <a:rPr kumimoji="1" lang="en-US" altLang="zh-CN" sz="1650"/>
              <a:t>		… </a:t>
            </a:r>
          </a:p>
          <a:p>
            <a:pPr lvl="1" eaLnBrk="1" hangingPunct="1">
              <a:lnSpc>
                <a:spcPct val="80000"/>
              </a:lnSpc>
              <a:buFont typeface="Wingdings" panose="05000000000000000000" pitchFamily="2" charset="2"/>
              <a:buNone/>
            </a:pPr>
            <a:r>
              <a:rPr kumimoji="1" lang="en-US" altLang="zh-CN" sz="1650"/>
              <a:t>		}	</a:t>
            </a:r>
          </a:p>
          <a:p>
            <a:pPr lvl="1" eaLnBrk="1" hangingPunct="1">
              <a:lnSpc>
                <a:spcPct val="80000"/>
              </a:lnSpc>
            </a:pPr>
            <a:r>
              <a:rPr kumimoji="1" lang="en-US" altLang="zh-CN" sz="1650">
                <a:sym typeface="Wingdings" panose="05000000000000000000" pitchFamily="2" charset="2"/>
              </a:rPr>
              <a:t> </a:t>
            </a:r>
            <a:r>
              <a:rPr kumimoji="1" lang="zh-CN" altLang="en-US" sz="1650"/>
              <a:t>执行构造方法。</a:t>
            </a:r>
          </a:p>
          <a:p>
            <a:pPr lvl="1" eaLnBrk="1" hangingPunct="1">
              <a:lnSpc>
                <a:spcPct val="80000"/>
              </a:lnSpc>
            </a:pPr>
            <a:endParaRPr lang="en-US" altLang="zh-CN" sz="1650"/>
          </a:p>
        </p:txBody>
      </p:sp>
    </p:spTree>
    <p:extLst>
      <p:ext uri="{BB962C8B-B14F-4D97-AF65-F5344CB8AC3E}">
        <p14:creationId xmlns:p14="http://schemas.microsoft.com/office/powerpoint/2010/main" val="212812837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dirty="0" smtClean="0"/>
              <a:t>对象的回收</a:t>
            </a:r>
          </a:p>
        </p:txBody>
      </p:sp>
      <p:sp>
        <p:nvSpPr>
          <p:cNvPr id="11267" name="Rectangle 3"/>
          <p:cNvSpPr>
            <a:spLocks noGrp="1" noChangeArrowheads="1"/>
          </p:cNvSpPr>
          <p:nvPr>
            <p:ph idx="1"/>
          </p:nvPr>
        </p:nvSpPr>
        <p:spPr/>
        <p:txBody>
          <a:bodyPr/>
          <a:lstStyle/>
          <a:p>
            <a:pPr eaLnBrk="1" hangingPunct="1"/>
            <a:r>
              <a:rPr kumimoji="1" lang="zh-CN" altLang="en-US" smtClean="0"/>
              <a:t>垃圾收集机制（</a:t>
            </a:r>
            <a:r>
              <a:rPr kumimoji="1" lang="en-US" altLang="zh-CN" smtClean="0"/>
              <a:t>garbage collection</a:t>
            </a:r>
            <a:r>
              <a:rPr kumimoji="1" lang="zh-CN" altLang="en-US" smtClean="0"/>
              <a:t>）：</a:t>
            </a:r>
            <a:r>
              <a:rPr kumimoji="1" lang="en-US" altLang="zh-CN" smtClean="0"/>
              <a:t>Java</a:t>
            </a:r>
            <a:r>
              <a:rPr kumimoji="1" lang="zh-CN" altLang="zh-CN" smtClean="0"/>
              <a:t>运行环境当确定</a:t>
            </a:r>
          </a:p>
          <a:p>
            <a:pPr eaLnBrk="1" hangingPunct="1"/>
            <a:r>
              <a:rPr kumimoji="1" lang="zh-CN" altLang="zh-CN" smtClean="0"/>
              <a:t>某个对象不再被使用时，将其删除。</a:t>
            </a:r>
          </a:p>
          <a:p>
            <a:pPr lvl="1" eaLnBrk="1" hangingPunct="1"/>
            <a:r>
              <a:rPr kumimoji="1" lang="zh-CN" altLang="en-US" smtClean="0">
                <a:sym typeface="Wingdings" panose="05000000000000000000" pitchFamily="2" charset="2"/>
              </a:rPr>
              <a:t>一个对象在没有引用指向它时，可作为垃圾收集。</a:t>
            </a:r>
          </a:p>
          <a:p>
            <a:pPr lvl="1" eaLnBrk="1" hangingPunct="1"/>
            <a:r>
              <a:rPr kumimoji="1" lang="zh-CN" altLang="en-US" smtClean="0">
                <a:sym typeface="Wingdings" panose="05000000000000000000" pitchFamily="2" charset="2"/>
              </a:rPr>
              <a:t>垃圾搜集器：</a:t>
            </a:r>
            <a:r>
              <a:rPr kumimoji="1" lang="en-US" altLang="zh-CN" smtClean="0">
                <a:sym typeface="Wingdings" panose="05000000000000000000" pitchFamily="2" charset="2"/>
              </a:rPr>
              <a:t>Java</a:t>
            </a:r>
            <a:r>
              <a:rPr kumimoji="1" lang="zh-CN" altLang="en-US" smtClean="0">
                <a:sym typeface="Wingdings" panose="05000000000000000000" pitchFamily="2" charset="2"/>
              </a:rPr>
              <a:t>运行环境中的垃圾搜集器周期性地释放不用对象占用的空间。</a:t>
            </a:r>
            <a:endParaRPr kumimoji="1" lang="zh-CN" altLang="zh-CN" smtClean="0"/>
          </a:p>
          <a:p>
            <a:pPr eaLnBrk="1" hangingPunct="1"/>
            <a:endParaRPr lang="en-US" altLang="zh-CN" smtClean="0"/>
          </a:p>
        </p:txBody>
      </p:sp>
    </p:spTree>
    <p:extLst>
      <p:ext uri="{BB962C8B-B14F-4D97-AF65-F5344CB8AC3E}">
        <p14:creationId xmlns:p14="http://schemas.microsoft.com/office/powerpoint/2010/main" val="152691535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4"/>
          <p:cNvSpPr txBox="1">
            <a:spLocks noChangeArrowheads="1"/>
          </p:cNvSpPr>
          <p:nvPr/>
        </p:nvSpPr>
        <p:spPr bwMode="auto">
          <a:xfrm>
            <a:off x="1871663" y="1431132"/>
            <a:ext cx="250260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3000" b="1">
                <a:latin typeface="Times New Roman" panose="02020603050405020304" pitchFamily="18" charset="0"/>
              </a:rPr>
              <a:t>垃圾收集机制</a:t>
            </a:r>
          </a:p>
        </p:txBody>
      </p:sp>
      <p:sp>
        <p:nvSpPr>
          <p:cNvPr id="12291" name="Text Box 5"/>
          <p:cNvSpPr txBox="1">
            <a:spLocks noChangeArrowheads="1"/>
          </p:cNvSpPr>
          <p:nvPr/>
        </p:nvSpPr>
        <p:spPr bwMode="auto">
          <a:xfrm>
            <a:off x="2195514" y="2187179"/>
            <a:ext cx="227528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b="1">
                <a:latin typeface="Times New Roman" panose="02020603050405020304" pitchFamily="18" charset="0"/>
              </a:rPr>
              <a:t>C++</a:t>
            </a:r>
            <a:r>
              <a:rPr kumimoji="1" lang="zh-CN" altLang="en-US" b="1">
                <a:latin typeface="Times New Roman" panose="02020603050405020304" pitchFamily="18" charset="0"/>
              </a:rPr>
              <a:t>：</a:t>
            </a:r>
            <a:r>
              <a:rPr kumimoji="1" lang="en-US" altLang="zh-CN" b="1">
                <a:latin typeface="Times New Roman" panose="02020603050405020304" pitchFamily="18" charset="0"/>
              </a:rPr>
              <a:t>A *a=new A( );</a:t>
            </a:r>
          </a:p>
          <a:p>
            <a:pPr eaLnBrk="1" hangingPunct="1"/>
            <a:r>
              <a:rPr kumimoji="1" lang="en-US" altLang="zh-CN" b="1">
                <a:latin typeface="Times New Roman" panose="02020603050405020304" pitchFamily="18" charset="0"/>
              </a:rPr>
              <a:t>	A *b=a;</a:t>
            </a:r>
          </a:p>
          <a:p>
            <a:pPr eaLnBrk="1" hangingPunct="1"/>
            <a:r>
              <a:rPr kumimoji="1" lang="en-US" altLang="zh-CN" b="1">
                <a:latin typeface="Times New Roman" panose="02020603050405020304" pitchFamily="18" charset="0"/>
              </a:rPr>
              <a:t>	A *c=a;</a:t>
            </a:r>
          </a:p>
        </p:txBody>
      </p:sp>
      <p:sp>
        <p:nvSpPr>
          <p:cNvPr id="12292" name="Text Box 6"/>
          <p:cNvSpPr txBox="1">
            <a:spLocks noChangeArrowheads="1"/>
          </p:cNvSpPr>
          <p:nvPr/>
        </p:nvSpPr>
        <p:spPr bwMode="auto">
          <a:xfrm>
            <a:off x="2171701" y="3714751"/>
            <a:ext cx="235045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b="1">
                <a:latin typeface="Times New Roman" panose="02020603050405020304" pitchFamily="18" charset="0"/>
              </a:rPr>
              <a:t>Java </a:t>
            </a:r>
            <a:r>
              <a:rPr kumimoji="1" lang="zh-CN" altLang="en-US" b="1">
                <a:latin typeface="Times New Roman" panose="02020603050405020304" pitchFamily="18" charset="0"/>
              </a:rPr>
              <a:t>：</a:t>
            </a:r>
            <a:r>
              <a:rPr kumimoji="1" lang="en-US" altLang="zh-CN" b="1">
                <a:latin typeface="Times New Roman" panose="02020603050405020304" pitchFamily="18" charset="0"/>
              </a:rPr>
              <a:t>A  a=new A( );</a:t>
            </a:r>
          </a:p>
          <a:p>
            <a:pPr eaLnBrk="1" hangingPunct="1"/>
            <a:r>
              <a:rPr kumimoji="1" lang="en-US" altLang="zh-CN" b="1">
                <a:latin typeface="Times New Roman" panose="02020603050405020304" pitchFamily="18" charset="0"/>
              </a:rPr>
              <a:t>	A  b=a;</a:t>
            </a:r>
          </a:p>
          <a:p>
            <a:pPr eaLnBrk="1" hangingPunct="1"/>
            <a:r>
              <a:rPr kumimoji="1" lang="en-US" altLang="zh-CN" b="1">
                <a:latin typeface="Times New Roman" panose="02020603050405020304" pitchFamily="18" charset="0"/>
              </a:rPr>
              <a:t>	A  c=a;</a:t>
            </a:r>
          </a:p>
        </p:txBody>
      </p:sp>
      <p:grpSp>
        <p:nvGrpSpPr>
          <p:cNvPr id="2" name="Group 7"/>
          <p:cNvGrpSpPr>
            <a:grpSpLocks/>
          </p:cNvGrpSpPr>
          <p:nvPr/>
        </p:nvGrpSpPr>
        <p:grpSpPr bwMode="auto">
          <a:xfrm>
            <a:off x="4788695" y="1802607"/>
            <a:ext cx="1313259" cy="1397794"/>
            <a:chOff x="3062" y="794"/>
            <a:chExt cx="1103" cy="1174"/>
          </a:xfrm>
        </p:grpSpPr>
        <p:sp>
          <p:nvSpPr>
            <p:cNvPr id="12316" name="Rectangle 8"/>
            <p:cNvSpPr>
              <a:spLocks noChangeArrowheads="1"/>
            </p:cNvSpPr>
            <p:nvPr/>
          </p:nvSpPr>
          <p:spPr bwMode="auto">
            <a:xfrm>
              <a:off x="3120" y="1344"/>
              <a:ext cx="960" cy="624"/>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1350"/>
            </a:p>
          </p:txBody>
        </p:sp>
        <p:sp>
          <p:nvSpPr>
            <p:cNvPr id="12317" name="Text Box 9"/>
            <p:cNvSpPr txBox="1">
              <a:spLocks noChangeArrowheads="1"/>
            </p:cNvSpPr>
            <p:nvPr/>
          </p:nvSpPr>
          <p:spPr bwMode="auto">
            <a:xfrm>
              <a:off x="3062" y="794"/>
              <a:ext cx="110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a:latin typeface="Times New Roman" panose="02020603050405020304" pitchFamily="18" charset="0"/>
                </a:rPr>
                <a:t>a      b        c</a:t>
              </a:r>
            </a:p>
          </p:txBody>
        </p:sp>
        <p:sp>
          <p:nvSpPr>
            <p:cNvPr id="12318" name="Line 10"/>
            <p:cNvSpPr>
              <a:spLocks noChangeShapeType="1"/>
            </p:cNvSpPr>
            <p:nvPr/>
          </p:nvSpPr>
          <p:spPr bwMode="auto">
            <a:xfrm>
              <a:off x="3168" y="1056"/>
              <a:ext cx="144"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12319" name="Line 11"/>
            <p:cNvSpPr>
              <a:spLocks noChangeShapeType="1"/>
            </p:cNvSpPr>
            <p:nvPr/>
          </p:nvSpPr>
          <p:spPr bwMode="auto">
            <a:xfrm>
              <a:off x="3552" y="1008"/>
              <a:ext cx="48"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12320" name="Line 12"/>
            <p:cNvSpPr>
              <a:spLocks noChangeShapeType="1"/>
            </p:cNvSpPr>
            <p:nvPr/>
          </p:nvSpPr>
          <p:spPr bwMode="auto">
            <a:xfrm flipH="1">
              <a:off x="3936" y="1056"/>
              <a:ext cx="48"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grpSp>
      <p:grpSp>
        <p:nvGrpSpPr>
          <p:cNvPr id="3" name="Group 13"/>
          <p:cNvGrpSpPr>
            <a:grpSpLocks/>
          </p:cNvGrpSpPr>
          <p:nvPr/>
        </p:nvGrpSpPr>
        <p:grpSpPr bwMode="auto">
          <a:xfrm>
            <a:off x="6510341" y="2000250"/>
            <a:ext cx="1547813" cy="1127522"/>
            <a:chOff x="4656" y="947"/>
            <a:chExt cx="1300" cy="947"/>
          </a:xfrm>
        </p:grpSpPr>
        <p:sp>
          <p:nvSpPr>
            <p:cNvPr id="12311" name="Text Box 14"/>
            <p:cNvSpPr txBox="1">
              <a:spLocks noChangeArrowheads="1"/>
            </p:cNvSpPr>
            <p:nvPr/>
          </p:nvSpPr>
          <p:spPr bwMode="auto">
            <a:xfrm>
              <a:off x="4656" y="947"/>
              <a:ext cx="677"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en-US">
                  <a:latin typeface="Times New Roman" panose="02020603050405020304" pitchFamily="18" charset="0"/>
                </a:rPr>
                <a:t>   </a:t>
              </a:r>
              <a:r>
                <a:rPr kumimoji="1" lang="en-US" altLang="zh-CN">
                  <a:latin typeface="Times New Roman" panose="02020603050405020304" pitchFamily="18" charset="0"/>
                </a:rPr>
                <a:t>b    c</a:t>
              </a:r>
            </a:p>
          </p:txBody>
        </p:sp>
        <p:grpSp>
          <p:nvGrpSpPr>
            <p:cNvPr id="12312" name="Group 15"/>
            <p:cNvGrpSpPr>
              <a:grpSpLocks/>
            </p:cNvGrpSpPr>
            <p:nvPr/>
          </p:nvGrpSpPr>
          <p:grpSpPr bwMode="auto">
            <a:xfrm>
              <a:off x="4896" y="1187"/>
              <a:ext cx="1060" cy="707"/>
              <a:chOff x="4896" y="1187"/>
              <a:chExt cx="1060" cy="707"/>
            </a:xfrm>
          </p:grpSpPr>
          <p:sp>
            <p:nvSpPr>
              <p:cNvPr id="12313" name="Line 16"/>
              <p:cNvSpPr>
                <a:spLocks noChangeShapeType="1"/>
              </p:cNvSpPr>
              <p:nvPr/>
            </p:nvSpPr>
            <p:spPr bwMode="auto">
              <a:xfrm>
                <a:off x="4896" y="1187"/>
                <a:ext cx="48"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12314" name="Line 17"/>
              <p:cNvSpPr>
                <a:spLocks noChangeShapeType="1"/>
              </p:cNvSpPr>
              <p:nvPr/>
            </p:nvSpPr>
            <p:spPr bwMode="auto">
              <a:xfrm flipH="1">
                <a:off x="5136" y="1187"/>
                <a:ext cx="48"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12315" name="Text Box 18"/>
              <p:cNvSpPr txBox="1">
                <a:spLocks noChangeArrowheads="1"/>
              </p:cNvSpPr>
              <p:nvPr/>
            </p:nvSpPr>
            <p:spPr bwMode="auto">
              <a:xfrm>
                <a:off x="4896" y="1584"/>
                <a:ext cx="1060"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a:latin typeface="Times New Roman" panose="02020603050405020304" pitchFamily="18" charset="0"/>
                  </a:rPr>
                  <a:t>(</a:t>
                </a:r>
                <a:r>
                  <a:rPr kumimoji="1" lang="zh-CN" altLang="en-US">
                    <a:latin typeface="Times New Roman" panose="02020603050405020304" pitchFamily="18" charset="0"/>
                  </a:rPr>
                  <a:t>指针悬空</a:t>
                </a:r>
                <a:r>
                  <a:rPr kumimoji="1" lang="en-US" altLang="zh-CN">
                    <a:latin typeface="Times New Roman" panose="02020603050405020304" pitchFamily="18" charset="0"/>
                  </a:rPr>
                  <a:t>)</a:t>
                </a:r>
              </a:p>
            </p:txBody>
          </p:sp>
        </p:grpSp>
      </p:grpSp>
      <p:grpSp>
        <p:nvGrpSpPr>
          <p:cNvPr id="5" name="Group 19"/>
          <p:cNvGrpSpPr>
            <a:grpSpLocks/>
          </p:cNvGrpSpPr>
          <p:nvPr/>
        </p:nvGrpSpPr>
        <p:grpSpPr bwMode="auto">
          <a:xfrm>
            <a:off x="4629149" y="3829050"/>
            <a:ext cx="1313259" cy="1371600"/>
            <a:chOff x="2928" y="2496"/>
            <a:chExt cx="1103" cy="1152"/>
          </a:xfrm>
        </p:grpSpPr>
        <p:sp>
          <p:nvSpPr>
            <p:cNvPr id="12306" name="Rectangle 20"/>
            <p:cNvSpPr>
              <a:spLocks noChangeArrowheads="1"/>
            </p:cNvSpPr>
            <p:nvPr/>
          </p:nvSpPr>
          <p:spPr bwMode="auto">
            <a:xfrm>
              <a:off x="3024" y="3024"/>
              <a:ext cx="960" cy="624"/>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1350"/>
            </a:p>
          </p:txBody>
        </p:sp>
        <p:sp>
          <p:nvSpPr>
            <p:cNvPr id="12307" name="Text Box 21"/>
            <p:cNvSpPr txBox="1">
              <a:spLocks noChangeArrowheads="1"/>
            </p:cNvSpPr>
            <p:nvPr/>
          </p:nvSpPr>
          <p:spPr bwMode="auto">
            <a:xfrm>
              <a:off x="2928" y="2496"/>
              <a:ext cx="110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a:latin typeface="Times New Roman" panose="02020603050405020304" pitchFamily="18" charset="0"/>
                </a:rPr>
                <a:t>a      b        c</a:t>
              </a:r>
            </a:p>
          </p:txBody>
        </p:sp>
        <p:sp>
          <p:nvSpPr>
            <p:cNvPr id="12308" name="Line 22"/>
            <p:cNvSpPr>
              <a:spLocks noChangeShapeType="1"/>
            </p:cNvSpPr>
            <p:nvPr/>
          </p:nvSpPr>
          <p:spPr bwMode="auto">
            <a:xfrm>
              <a:off x="3034" y="2758"/>
              <a:ext cx="144"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12309" name="Line 23"/>
            <p:cNvSpPr>
              <a:spLocks noChangeShapeType="1"/>
            </p:cNvSpPr>
            <p:nvPr/>
          </p:nvSpPr>
          <p:spPr bwMode="auto">
            <a:xfrm>
              <a:off x="3418" y="2710"/>
              <a:ext cx="48"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12310" name="Line 24"/>
            <p:cNvSpPr>
              <a:spLocks noChangeShapeType="1"/>
            </p:cNvSpPr>
            <p:nvPr/>
          </p:nvSpPr>
          <p:spPr bwMode="auto">
            <a:xfrm flipH="1">
              <a:off x="3802" y="2758"/>
              <a:ext cx="48"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grpSp>
      <p:grpSp>
        <p:nvGrpSpPr>
          <p:cNvPr id="6" name="Group 25"/>
          <p:cNvGrpSpPr>
            <a:grpSpLocks/>
          </p:cNvGrpSpPr>
          <p:nvPr/>
        </p:nvGrpSpPr>
        <p:grpSpPr bwMode="auto">
          <a:xfrm>
            <a:off x="6572252" y="3886200"/>
            <a:ext cx="1210866" cy="1371600"/>
            <a:chOff x="4560" y="2544"/>
            <a:chExt cx="1017" cy="1152"/>
          </a:xfrm>
        </p:grpSpPr>
        <p:sp>
          <p:nvSpPr>
            <p:cNvPr id="12302" name="Rectangle 26"/>
            <p:cNvSpPr>
              <a:spLocks noChangeArrowheads="1"/>
            </p:cNvSpPr>
            <p:nvPr/>
          </p:nvSpPr>
          <p:spPr bwMode="auto">
            <a:xfrm>
              <a:off x="4800" y="3072"/>
              <a:ext cx="768" cy="624"/>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1350"/>
            </a:p>
          </p:txBody>
        </p:sp>
        <p:sp>
          <p:nvSpPr>
            <p:cNvPr id="12303" name="Text Box 27"/>
            <p:cNvSpPr txBox="1">
              <a:spLocks noChangeArrowheads="1"/>
            </p:cNvSpPr>
            <p:nvPr/>
          </p:nvSpPr>
          <p:spPr bwMode="auto">
            <a:xfrm>
              <a:off x="4560" y="2544"/>
              <a:ext cx="1017"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en-US">
                  <a:latin typeface="Times New Roman" panose="02020603050405020304" pitchFamily="18" charset="0"/>
                </a:rPr>
                <a:t>      </a:t>
              </a:r>
              <a:r>
                <a:rPr kumimoji="1" lang="en-US" altLang="zh-CN">
                  <a:latin typeface="Times New Roman" panose="02020603050405020304" pitchFamily="18" charset="0"/>
                </a:rPr>
                <a:t>b        c</a:t>
              </a:r>
            </a:p>
          </p:txBody>
        </p:sp>
        <p:sp>
          <p:nvSpPr>
            <p:cNvPr id="12304" name="Line 28"/>
            <p:cNvSpPr>
              <a:spLocks noChangeShapeType="1"/>
            </p:cNvSpPr>
            <p:nvPr/>
          </p:nvSpPr>
          <p:spPr bwMode="auto">
            <a:xfrm>
              <a:off x="5002" y="2758"/>
              <a:ext cx="48"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12305" name="Line 29"/>
            <p:cNvSpPr>
              <a:spLocks noChangeShapeType="1"/>
            </p:cNvSpPr>
            <p:nvPr/>
          </p:nvSpPr>
          <p:spPr bwMode="auto">
            <a:xfrm flipH="1">
              <a:off x="5386" y="2806"/>
              <a:ext cx="48"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grpSp>
      <p:sp>
        <p:nvSpPr>
          <p:cNvPr id="17438" name="AutoShape 30"/>
          <p:cNvSpPr>
            <a:spLocks noChangeArrowheads="1"/>
          </p:cNvSpPr>
          <p:nvPr/>
        </p:nvSpPr>
        <p:spPr bwMode="auto">
          <a:xfrm>
            <a:off x="6000750" y="4686300"/>
            <a:ext cx="628650" cy="285750"/>
          </a:xfrm>
          <a:prstGeom prst="notchedRightArrow">
            <a:avLst>
              <a:gd name="adj1" fmla="val 50000"/>
              <a:gd name="adj2" fmla="val 55000"/>
            </a:avLst>
          </a:prstGeom>
          <a:solidFill>
            <a:schemeClr val="hlink"/>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1350"/>
          </a:p>
        </p:txBody>
      </p:sp>
      <p:sp>
        <p:nvSpPr>
          <p:cNvPr id="17439" name="AutoShape 31"/>
          <p:cNvSpPr>
            <a:spLocks noChangeArrowheads="1"/>
          </p:cNvSpPr>
          <p:nvPr/>
        </p:nvSpPr>
        <p:spPr bwMode="auto">
          <a:xfrm>
            <a:off x="6115050" y="2686050"/>
            <a:ext cx="628650" cy="285750"/>
          </a:xfrm>
          <a:prstGeom prst="notchedRightArrow">
            <a:avLst>
              <a:gd name="adj1" fmla="val 50000"/>
              <a:gd name="adj2" fmla="val 55000"/>
            </a:avLst>
          </a:prstGeom>
          <a:solidFill>
            <a:schemeClr val="hlink"/>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1350"/>
          </a:p>
        </p:txBody>
      </p:sp>
      <p:sp>
        <p:nvSpPr>
          <p:cNvPr id="17440" name="Rectangle 32"/>
          <p:cNvSpPr>
            <a:spLocks noChangeArrowheads="1"/>
          </p:cNvSpPr>
          <p:nvPr/>
        </p:nvSpPr>
        <p:spPr bwMode="auto">
          <a:xfrm>
            <a:off x="2195513" y="3105151"/>
            <a:ext cx="234551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b="1">
                <a:latin typeface="Times New Roman" panose="02020603050405020304" pitchFamily="18" charset="0"/>
              </a:rPr>
              <a:t>//a </a:t>
            </a:r>
            <a:r>
              <a:rPr kumimoji="1" lang="zh-CN" altLang="en-US" b="1">
                <a:latin typeface="Times New Roman" panose="02020603050405020304" pitchFamily="18" charset="0"/>
              </a:rPr>
              <a:t>使用完，将其删除</a:t>
            </a:r>
          </a:p>
          <a:p>
            <a:pPr eaLnBrk="1" hangingPunct="1"/>
            <a:r>
              <a:rPr kumimoji="1" lang="zh-CN" altLang="en-US" b="1">
                <a:latin typeface="Times New Roman" panose="02020603050405020304" pitchFamily="18" charset="0"/>
              </a:rPr>
              <a:t>	</a:t>
            </a:r>
            <a:r>
              <a:rPr kumimoji="1" lang="en-US" altLang="zh-CN" b="1">
                <a:latin typeface="Times New Roman" panose="02020603050405020304" pitchFamily="18" charset="0"/>
              </a:rPr>
              <a:t>delete a;  </a:t>
            </a:r>
          </a:p>
        </p:txBody>
      </p:sp>
      <p:sp>
        <p:nvSpPr>
          <p:cNvPr id="17441" name="Rectangle 33"/>
          <p:cNvSpPr>
            <a:spLocks noChangeArrowheads="1"/>
          </p:cNvSpPr>
          <p:nvPr/>
        </p:nvSpPr>
        <p:spPr bwMode="auto">
          <a:xfrm>
            <a:off x="2228851" y="4686301"/>
            <a:ext cx="234551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b="1">
                <a:latin typeface="Times New Roman" panose="02020603050405020304" pitchFamily="18" charset="0"/>
              </a:rPr>
              <a:t>//a </a:t>
            </a:r>
            <a:r>
              <a:rPr kumimoji="1" lang="zh-CN" altLang="en-US" b="1">
                <a:latin typeface="Times New Roman" panose="02020603050405020304" pitchFamily="18" charset="0"/>
              </a:rPr>
              <a:t>使用完，将其删除</a:t>
            </a:r>
          </a:p>
          <a:p>
            <a:pPr eaLnBrk="1" hangingPunct="1"/>
            <a:r>
              <a:rPr kumimoji="1" lang="zh-CN" altLang="en-US" b="1">
                <a:latin typeface="Times New Roman" panose="02020603050405020304" pitchFamily="18" charset="0"/>
              </a:rPr>
              <a:t>	 </a:t>
            </a:r>
            <a:r>
              <a:rPr kumimoji="1" lang="en-US" altLang="zh-CN" b="1">
                <a:latin typeface="Times New Roman" panose="02020603050405020304" pitchFamily="18" charset="0"/>
              </a:rPr>
              <a:t>a=  null ;  </a:t>
            </a:r>
          </a:p>
        </p:txBody>
      </p:sp>
      <p:sp>
        <p:nvSpPr>
          <p:cNvPr id="12301" name="AutoShape 34">
            <a:hlinkClick r:id="rId2" action="ppaction://hlinksldjump" highlightClick="1"/>
          </p:cNvPr>
          <p:cNvSpPr>
            <a:spLocks noChangeArrowheads="1"/>
          </p:cNvSpPr>
          <p:nvPr/>
        </p:nvSpPr>
        <p:spPr bwMode="auto">
          <a:xfrm>
            <a:off x="1143000" y="5200650"/>
            <a:ext cx="571500" cy="628650"/>
          </a:xfrm>
          <a:prstGeom prst="actionButtonReturn">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1350"/>
          </a:p>
        </p:txBody>
      </p:sp>
    </p:spTree>
    <p:extLst>
      <p:ext uri="{BB962C8B-B14F-4D97-AF65-F5344CB8AC3E}">
        <p14:creationId xmlns:p14="http://schemas.microsoft.com/office/powerpoint/2010/main" val="13893620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44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43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744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743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38" grpId="0" animBg="1"/>
      <p:bldP spid="17439" grpId="0" animBg="1"/>
      <p:bldP spid="17440" grpId="0" autoUpdateAnimBg="0"/>
      <p:bldP spid="17441" grpId="0"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ChangeArrowheads="1"/>
          </p:cNvSpPr>
          <p:nvPr/>
        </p:nvSpPr>
        <p:spPr bwMode="auto">
          <a:xfrm>
            <a:off x="774700" y="835819"/>
            <a:ext cx="58293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90000"/>
              </a:lnSpc>
              <a:spcBef>
                <a:spcPct val="0"/>
              </a:spcBef>
            </a:pPr>
            <a:r>
              <a:rPr lang="zh-CN" altLang="en-US" sz="4400" dirty="0">
                <a:latin typeface="+mj-lt"/>
                <a:ea typeface="+mj-ea"/>
                <a:cs typeface="+mj-cs"/>
              </a:rPr>
              <a:t>类的创建</a:t>
            </a:r>
          </a:p>
        </p:txBody>
      </p:sp>
      <p:sp>
        <p:nvSpPr>
          <p:cNvPr id="13315" name="Rectangle 5"/>
          <p:cNvSpPr>
            <a:spLocks noChangeArrowheads="1"/>
          </p:cNvSpPr>
          <p:nvPr/>
        </p:nvSpPr>
        <p:spPr bwMode="auto">
          <a:xfrm>
            <a:off x="1485900" y="2271712"/>
            <a:ext cx="6134100" cy="312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20000"/>
              </a:spcBef>
              <a:buClr>
                <a:schemeClr val="accent2"/>
              </a:buClr>
              <a:buFont typeface="Wingdings" panose="05000000000000000000" pitchFamily="2" charset="2"/>
              <a:buChar char="o"/>
            </a:pPr>
            <a:r>
              <a:rPr lang="en-US" altLang="zh-CN" sz="2250"/>
              <a:t> </a:t>
            </a:r>
          </a:p>
        </p:txBody>
      </p:sp>
      <p:pic>
        <p:nvPicPr>
          <p:cNvPr id="13316" name="Picture 6" descr="13par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091" y="1612900"/>
            <a:ext cx="6538859" cy="4212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665077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smtClean="0"/>
              <a:t>类的构造方法</a:t>
            </a:r>
          </a:p>
        </p:txBody>
      </p:sp>
      <p:sp>
        <p:nvSpPr>
          <p:cNvPr id="14339" name="Rectangle 3"/>
          <p:cNvSpPr>
            <a:spLocks noGrp="1" noChangeArrowheads="1"/>
          </p:cNvSpPr>
          <p:nvPr>
            <p:ph idx="1"/>
          </p:nvPr>
        </p:nvSpPr>
        <p:spPr/>
        <p:txBody>
          <a:bodyPr/>
          <a:lstStyle/>
          <a:p>
            <a:pPr eaLnBrk="1" hangingPunct="1">
              <a:buFont typeface="Wingdings" panose="05000000000000000000" pitchFamily="2" charset="2"/>
              <a:buNone/>
            </a:pPr>
            <a:r>
              <a:rPr kumimoji="1" lang="zh-CN" altLang="en-US" smtClean="0"/>
              <a:t>构造方法定义： </a:t>
            </a:r>
          </a:p>
          <a:p>
            <a:pPr eaLnBrk="1" hangingPunct="1">
              <a:buFont typeface="Wingdings" panose="05000000000000000000" pitchFamily="2" charset="2"/>
              <a:buNone/>
            </a:pPr>
            <a:r>
              <a:rPr kumimoji="1" lang="en-US" altLang="zh-CN" smtClean="0"/>
              <a:t>public   </a:t>
            </a:r>
            <a:r>
              <a:rPr kumimoji="1" lang="zh-CN" altLang="en-US" smtClean="0"/>
              <a:t>类名（参数）</a:t>
            </a:r>
          </a:p>
          <a:p>
            <a:pPr eaLnBrk="1" hangingPunct="1">
              <a:buFont typeface="Wingdings" panose="05000000000000000000" pitchFamily="2" charset="2"/>
              <a:buNone/>
            </a:pPr>
            <a:r>
              <a:rPr kumimoji="1" lang="en-US" altLang="zh-CN" smtClean="0"/>
              <a:t>{ … }</a:t>
            </a:r>
          </a:p>
          <a:p>
            <a:pPr eaLnBrk="1" hangingPunct="1">
              <a:buFont typeface="Wingdings" panose="05000000000000000000" pitchFamily="2" charset="2"/>
              <a:buNone/>
            </a:pPr>
            <a:endParaRPr kumimoji="1" lang="en-US" altLang="zh-CN" smtClean="0"/>
          </a:p>
          <a:p>
            <a:pPr eaLnBrk="1" hangingPunct="1">
              <a:buFont typeface="Wingdings" panose="05000000000000000000" pitchFamily="2" charset="2"/>
              <a:buNone/>
            </a:pPr>
            <a:r>
              <a:rPr kumimoji="1" lang="zh-CN" altLang="en-US" u="sng" smtClean="0"/>
              <a:t>注意：</a:t>
            </a:r>
          </a:p>
          <a:p>
            <a:pPr lvl="1" eaLnBrk="1" hangingPunct="1">
              <a:buFont typeface="Wingdings" panose="05000000000000000000" pitchFamily="2" charset="2"/>
              <a:buNone/>
            </a:pPr>
            <a:r>
              <a:rPr kumimoji="1" lang="zh-CN" altLang="en-US" smtClean="0"/>
              <a:t>方法名必须与类名相同。</a:t>
            </a:r>
          </a:p>
          <a:p>
            <a:pPr lvl="1" eaLnBrk="1" hangingPunct="1">
              <a:buFont typeface="Wingdings" panose="05000000000000000000" pitchFamily="2" charset="2"/>
              <a:buNone/>
            </a:pPr>
            <a:r>
              <a:rPr kumimoji="1" lang="zh-CN" altLang="en-US" smtClean="0"/>
              <a:t>不能带返回类型。</a:t>
            </a:r>
          </a:p>
          <a:p>
            <a:pPr eaLnBrk="1" hangingPunct="1"/>
            <a:endParaRPr kumimoji="1" lang="zh-CN" altLang="en-US" smtClean="0"/>
          </a:p>
          <a:p>
            <a:pPr eaLnBrk="1" hangingPunct="1"/>
            <a:endParaRPr lang="en-US" altLang="zh-CN" smtClean="0"/>
          </a:p>
        </p:txBody>
      </p:sp>
    </p:spTree>
    <p:extLst>
      <p:ext uri="{BB962C8B-B14F-4D97-AF65-F5344CB8AC3E}">
        <p14:creationId xmlns:p14="http://schemas.microsoft.com/office/powerpoint/2010/main" val="253990332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mtClean="0"/>
              <a:t>缺省构造方法</a:t>
            </a:r>
          </a:p>
        </p:txBody>
      </p:sp>
      <p:sp>
        <p:nvSpPr>
          <p:cNvPr id="15363" name="Rectangle 3"/>
          <p:cNvSpPr>
            <a:spLocks noGrp="1" noChangeArrowheads="1"/>
          </p:cNvSpPr>
          <p:nvPr>
            <p:ph idx="1"/>
          </p:nvPr>
        </p:nvSpPr>
        <p:spPr/>
        <p:txBody>
          <a:bodyPr/>
          <a:lstStyle/>
          <a:p>
            <a:pPr eaLnBrk="1" hangingPunct="1"/>
            <a:r>
              <a:rPr kumimoji="1" lang="zh-CN" altLang="en-US" smtClean="0"/>
              <a:t>如果在类定义中无构造方法，</a:t>
            </a:r>
            <a:r>
              <a:rPr kumimoji="1" lang="en-US" altLang="zh-CN" smtClean="0"/>
              <a:t>Java</a:t>
            </a:r>
            <a:r>
              <a:rPr kumimoji="1" lang="zh-CN" altLang="en-US" smtClean="0"/>
              <a:t>在编译时可缺省加入构造方法。如 </a:t>
            </a:r>
            <a:r>
              <a:rPr kumimoji="1" lang="en-US" altLang="zh-CN" smtClean="0"/>
              <a:t>public Employee( ){ };</a:t>
            </a:r>
          </a:p>
          <a:p>
            <a:pPr eaLnBrk="1" hangingPunct="1"/>
            <a:endParaRPr kumimoji="1" lang="en-US" altLang="zh-CN" smtClean="0"/>
          </a:p>
          <a:p>
            <a:pPr eaLnBrk="1" hangingPunct="1"/>
            <a:r>
              <a:rPr kumimoji="1" lang="zh-CN" altLang="en-US" smtClean="0"/>
              <a:t>一旦在类中有一个自己声明的构造方法，则缺省的构造方法将不被加到源程序中。</a:t>
            </a:r>
          </a:p>
          <a:p>
            <a:pPr eaLnBrk="1" hangingPunct="1"/>
            <a:endParaRPr lang="en-US" altLang="zh-CN" smtClean="0"/>
          </a:p>
        </p:txBody>
      </p:sp>
    </p:spTree>
    <p:extLst>
      <p:ext uri="{BB962C8B-B14F-4D97-AF65-F5344CB8AC3E}">
        <p14:creationId xmlns:p14="http://schemas.microsoft.com/office/powerpoint/2010/main" val="220894580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kumimoji="1" lang="zh-CN" altLang="en-US" smtClean="0">
                <a:solidFill>
                  <a:schemeClr val="tx1"/>
                </a:solidFill>
              </a:rPr>
              <a:t>类成员方法定义</a:t>
            </a:r>
          </a:p>
        </p:txBody>
      </p:sp>
      <p:sp>
        <p:nvSpPr>
          <p:cNvPr id="16387" name="Rectangle 3"/>
          <p:cNvSpPr>
            <a:spLocks noGrp="1" noChangeArrowheads="1"/>
          </p:cNvSpPr>
          <p:nvPr>
            <p:ph idx="1"/>
          </p:nvPr>
        </p:nvSpPr>
        <p:spPr/>
        <p:txBody>
          <a:bodyPr/>
          <a:lstStyle/>
          <a:p>
            <a:pPr eaLnBrk="1" hangingPunct="1">
              <a:lnSpc>
                <a:spcPct val="90000"/>
              </a:lnSpc>
            </a:pPr>
            <a:r>
              <a:rPr kumimoji="1" lang="zh-CN" altLang="en-US" sz="1950"/>
              <a:t>一般格式：</a:t>
            </a:r>
          </a:p>
          <a:p>
            <a:pPr lvl="1" eaLnBrk="1" hangingPunct="1">
              <a:lnSpc>
                <a:spcPct val="90000"/>
              </a:lnSpc>
              <a:buFont typeface="Wingdings" panose="05000000000000000000" pitchFamily="2" charset="2"/>
              <a:buNone/>
            </a:pPr>
            <a:r>
              <a:rPr kumimoji="1" lang="en-US" altLang="zh-CN" sz="1650"/>
              <a:t>&lt;modifiers&gt;&lt;return_type&gt;&lt;name&gt;</a:t>
            </a:r>
          </a:p>
          <a:p>
            <a:pPr lvl="1" eaLnBrk="1" hangingPunct="1">
              <a:lnSpc>
                <a:spcPct val="90000"/>
              </a:lnSpc>
              <a:buFont typeface="Wingdings" panose="05000000000000000000" pitchFamily="2" charset="2"/>
              <a:buNone/>
            </a:pPr>
            <a:r>
              <a:rPr kumimoji="1" lang="en-US" altLang="zh-CN" sz="1650"/>
              <a:t>    ([&lt;argument_list&gt;])[throws &lt;exception&gt;]{&lt;block&gt;}</a:t>
            </a:r>
          </a:p>
          <a:p>
            <a:pPr eaLnBrk="1" hangingPunct="1">
              <a:lnSpc>
                <a:spcPct val="90000"/>
              </a:lnSpc>
              <a:buFont typeface="Wingdings" panose="05000000000000000000" pitchFamily="2" charset="2"/>
              <a:buNone/>
            </a:pPr>
            <a:endParaRPr kumimoji="1" lang="en-US" altLang="zh-CN" sz="1950"/>
          </a:p>
          <a:p>
            <a:pPr eaLnBrk="1" hangingPunct="1">
              <a:lnSpc>
                <a:spcPct val="90000"/>
              </a:lnSpc>
            </a:pPr>
            <a:r>
              <a:rPr kumimoji="1" lang="zh-CN" altLang="en-US" sz="1950"/>
              <a:t>方法是传值的，方法调用不会改变参数的值。</a:t>
            </a:r>
          </a:p>
          <a:p>
            <a:pPr eaLnBrk="1" hangingPunct="1">
              <a:lnSpc>
                <a:spcPct val="90000"/>
              </a:lnSpc>
            </a:pPr>
            <a:endParaRPr kumimoji="1" lang="zh-CN" altLang="en-US" sz="1950"/>
          </a:p>
          <a:p>
            <a:pPr eaLnBrk="1" hangingPunct="1">
              <a:lnSpc>
                <a:spcPct val="90000"/>
              </a:lnSpc>
            </a:pPr>
            <a:r>
              <a:rPr kumimoji="1" lang="zh-CN" altLang="en-US" sz="1950"/>
              <a:t>当对象作为参数时，参数的值是该对象的引用，  这时对象的内容可以在方法中改变，但是对象的  引用不会改变。</a:t>
            </a:r>
          </a:p>
          <a:p>
            <a:pPr eaLnBrk="1" hangingPunct="1">
              <a:lnSpc>
                <a:spcPct val="90000"/>
              </a:lnSpc>
            </a:pPr>
            <a:endParaRPr lang="en-US" altLang="zh-CN" sz="1950"/>
          </a:p>
        </p:txBody>
      </p:sp>
    </p:spTree>
    <p:extLst>
      <p:ext uri="{BB962C8B-B14F-4D97-AF65-F5344CB8AC3E}">
        <p14:creationId xmlns:p14="http://schemas.microsoft.com/office/powerpoint/2010/main" val="134775321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453962" y="365126"/>
            <a:ext cx="2061387" cy="1325563"/>
          </a:xfrm>
        </p:spPr>
        <p:txBody>
          <a:bodyPr/>
          <a:lstStyle/>
          <a:p>
            <a:pPr eaLnBrk="1" hangingPunct="1"/>
            <a:r>
              <a:rPr lang="zh-CN" altLang="en-US" dirty="0" smtClean="0"/>
              <a:t>例程</a:t>
            </a:r>
          </a:p>
        </p:txBody>
      </p:sp>
      <p:sp>
        <p:nvSpPr>
          <p:cNvPr id="17411" name="Rectangle 3"/>
          <p:cNvSpPr>
            <a:spLocks noGrp="1" noChangeArrowheads="1"/>
          </p:cNvSpPr>
          <p:nvPr>
            <p:ph idx="1"/>
          </p:nvPr>
        </p:nvSpPr>
        <p:spPr>
          <a:xfrm>
            <a:off x="426631" y="154819"/>
            <a:ext cx="7886700" cy="6564958"/>
          </a:xfrm>
        </p:spPr>
        <p:txBody>
          <a:bodyPr>
            <a:noAutofit/>
          </a:bodyPr>
          <a:lstStyle/>
          <a:p>
            <a:pPr eaLnBrk="1" hangingPunct="1">
              <a:lnSpc>
                <a:spcPct val="100000"/>
              </a:lnSpc>
              <a:spcBef>
                <a:spcPts val="0"/>
              </a:spcBef>
              <a:buFont typeface="Wingdings" panose="05000000000000000000" pitchFamily="2" charset="2"/>
              <a:buNone/>
            </a:pPr>
            <a:r>
              <a:rPr kumimoji="1" lang="en-US" altLang="zh-CN" sz="1400" b="1" dirty="0"/>
              <a:t>Public class </a:t>
            </a:r>
            <a:r>
              <a:rPr kumimoji="1" lang="en-US" altLang="zh-CN" sz="1400" b="1" dirty="0" err="1"/>
              <a:t>PassTest</a:t>
            </a:r>
            <a:endParaRPr kumimoji="1" lang="en-US" altLang="zh-CN" sz="1400" b="1" dirty="0"/>
          </a:p>
          <a:p>
            <a:pPr eaLnBrk="1" hangingPunct="1">
              <a:lnSpc>
                <a:spcPct val="100000"/>
              </a:lnSpc>
              <a:spcBef>
                <a:spcPts val="0"/>
              </a:spcBef>
              <a:buFont typeface="Wingdings" panose="05000000000000000000" pitchFamily="2" charset="2"/>
              <a:buNone/>
            </a:pPr>
            <a:r>
              <a:rPr kumimoji="1" lang="en-US" altLang="zh-CN" sz="1400" b="1" dirty="0"/>
              <a:t>{</a:t>
            </a:r>
          </a:p>
          <a:p>
            <a:pPr eaLnBrk="1" hangingPunct="1">
              <a:lnSpc>
                <a:spcPct val="100000"/>
              </a:lnSpc>
              <a:spcBef>
                <a:spcPts val="0"/>
              </a:spcBef>
              <a:buFont typeface="Wingdings" panose="05000000000000000000" pitchFamily="2" charset="2"/>
              <a:buNone/>
            </a:pPr>
            <a:r>
              <a:rPr kumimoji="1" lang="en-US" altLang="zh-CN" sz="1400" b="1" dirty="0"/>
              <a:t>	float </a:t>
            </a:r>
            <a:r>
              <a:rPr kumimoji="1" lang="en-US" altLang="zh-CN" sz="1400" b="1" dirty="0" err="1"/>
              <a:t>ptValue</a:t>
            </a:r>
            <a:r>
              <a:rPr kumimoji="1" lang="en-US" altLang="zh-CN" sz="1400" b="1" dirty="0"/>
              <a:t>;</a:t>
            </a:r>
          </a:p>
          <a:p>
            <a:pPr eaLnBrk="1" hangingPunct="1">
              <a:lnSpc>
                <a:spcPct val="100000"/>
              </a:lnSpc>
              <a:spcBef>
                <a:spcPts val="0"/>
              </a:spcBef>
              <a:buFont typeface="Wingdings" panose="05000000000000000000" pitchFamily="2" charset="2"/>
              <a:buNone/>
            </a:pPr>
            <a:r>
              <a:rPr kumimoji="1" lang="en-US" altLang="zh-CN" sz="1400" b="1" dirty="0"/>
              <a:t>	public void </a:t>
            </a:r>
            <a:r>
              <a:rPr kumimoji="1" lang="en-US" altLang="zh-CN" sz="1400" b="1" dirty="0" err="1"/>
              <a:t>changeInt</a:t>
            </a:r>
            <a:r>
              <a:rPr kumimoji="1" lang="en-US" altLang="zh-CN" sz="1400" b="1" dirty="0"/>
              <a:t>(</a:t>
            </a:r>
            <a:r>
              <a:rPr kumimoji="1" lang="en-US" altLang="zh-CN" sz="1400" b="1" dirty="0" err="1"/>
              <a:t>int</a:t>
            </a:r>
            <a:r>
              <a:rPr kumimoji="1" lang="en-US" altLang="zh-CN" sz="1400" b="1" dirty="0"/>
              <a:t> value)</a:t>
            </a:r>
          </a:p>
          <a:p>
            <a:pPr eaLnBrk="1" hangingPunct="1">
              <a:lnSpc>
                <a:spcPct val="100000"/>
              </a:lnSpc>
              <a:spcBef>
                <a:spcPts val="0"/>
              </a:spcBef>
              <a:buFont typeface="Wingdings" panose="05000000000000000000" pitchFamily="2" charset="2"/>
              <a:buNone/>
            </a:pPr>
            <a:r>
              <a:rPr kumimoji="1" lang="en-US" altLang="zh-CN" sz="1400" b="1" dirty="0"/>
              <a:t>	{</a:t>
            </a:r>
          </a:p>
          <a:p>
            <a:pPr eaLnBrk="1" hangingPunct="1">
              <a:lnSpc>
                <a:spcPct val="100000"/>
              </a:lnSpc>
              <a:spcBef>
                <a:spcPts val="0"/>
              </a:spcBef>
              <a:buFont typeface="Wingdings" panose="05000000000000000000" pitchFamily="2" charset="2"/>
              <a:buNone/>
            </a:pPr>
            <a:r>
              <a:rPr kumimoji="1" lang="en-US" altLang="zh-CN" sz="1400" b="1" dirty="0"/>
              <a:t>		value = 55 ; </a:t>
            </a:r>
          </a:p>
          <a:p>
            <a:pPr eaLnBrk="1" hangingPunct="1">
              <a:lnSpc>
                <a:spcPct val="100000"/>
              </a:lnSpc>
              <a:spcBef>
                <a:spcPts val="0"/>
              </a:spcBef>
              <a:buFont typeface="Wingdings" panose="05000000000000000000" pitchFamily="2" charset="2"/>
              <a:buNone/>
            </a:pPr>
            <a:r>
              <a:rPr kumimoji="1" lang="en-US" altLang="zh-CN" sz="1400" b="1" dirty="0"/>
              <a:t>	}</a:t>
            </a:r>
          </a:p>
          <a:p>
            <a:pPr eaLnBrk="1" hangingPunct="1">
              <a:lnSpc>
                <a:spcPct val="100000"/>
              </a:lnSpc>
              <a:spcBef>
                <a:spcPts val="0"/>
              </a:spcBef>
              <a:buFont typeface="Wingdings" panose="05000000000000000000" pitchFamily="2" charset="2"/>
              <a:buNone/>
            </a:pPr>
            <a:r>
              <a:rPr kumimoji="1" lang="en-US" altLang="zh-CN" sz="1400" b="1" dirty="0"/>
              <a:t>	public void </a:t>
            </a:r>
            <a:r>
              <a:rPr kumimoji="1" lang="en-US" altLang="zh-CN" sz="1400" b="1" dirty="0" err="1"/>
              <a:t>changeStr</a:t>
            </a:r>
            <a:r>
              <a:rPr kumimoji="1" lang="en-US" altLang="zh-CN" sz="1400" b="1" dirty="0"/>
              <a:t>(String value)</a:t>
            </a:r>
          </a:p>
          <a:p>
            <a:pPr eaLnBrk="1" hangingPunct="1">
              <a:lnSpc>
                <a:spcPct val="100000"/>
              </a:lnSpc>
              <a:spcBef>
                <a:spcPts val="0"/>
              </a:spcBef>
              <a:buFont typeface="Wingdings" panose="05000000000000000000" pitchFamily="2" charset="2"/>
              <a:buNone/>
            </a:pPr>
            <a:r>
              <a:rPr kumimoji="1" lang="en-US" altLang="zh-CN" sz="1400" b="1" dirty="0"/>
              <a:t>	{</a:t>
            </a:r>
          </a:p>
          <a:p>
            <a:pPr eaLnBrk="1" hangingPunct="1">
              <a:lnSpc>
                <a:spcPct val="100000"/>
              </a:lnSpc>
              <a:spcBef>
                <a:spcPts val="0"/>
              </a:spcBef>
              <a:buFont typeface="Wingdings" panose="05000000000000000000" pitchFamily="2" charset="2"/>
              <a:buNone/>
            </a:pPr>
            <a:r>
              <a:rPr kumimoji="1" lang="en-US" altLang="zh-CN" sz="1400" b="1" dirty="0"/>
              <a:t>		value = new String(</a:t>
            </a:r>
            <a:r>
              <a:rPr kumimoji="1" lang="en-US" altLang="zh-CN" sz="1400" b="1" dirty="0">
                <a:latin typeface="Arial" panose="020B0604020202020204" pitchFamily="34" charset="0"/>
              </a:rPr>
              <a:t>“</a:t>
            </a:r>
            <a:r>
              <a:rPr kumimoji="1" lang="en-US" altLang="zh-CN" sz="1400" b="1" dirty="0"/>
              <a:t>different</a:t>
            </a:r>
            <a:r>
              <a:rPr kumimoji="1" lang="en-US" altLang="zh-CN" sz="1400" b="1" dirty="0">
                <a:latin typeface="Arial" panose="020B0604020202020204" pitchFamily="34" charset="0"/>
              </a:rPr>
              <a:t>”</a:t>
            </a:r>
            <a:r>
              <a:rPr kumimoji="1" lang="en-US" altLang="zh-CN" sz="1400" b="1" dirty="0"/>
              <a:t>); </a:t>
            </a:r>
          </a:p>
          <a:p>
            <a:pPr eaLnBrk="1" hangingPunct="1">
              <a:lnSpc>
                <a:spcPct val="100000"/>
              </a:lnSpc>
              <a:spcBef>
                <a:spcPts val="0"/>
              </a:spcBef>
              <a:buFont typeface="Wingdings" panose="05000000000000000000" pitchFamily="2" charset="2"/>
              <a:buNone/>
            </a:pPr>
            <a:r>
              <a:rPr kumimoji="1" lang="en-US" altLang="zh-CN" sz="1400" b="1" dirty="0"/>
              <a:t>	}</a:t>
            </a:r>
          </a:p>
          <a:p>
            <a:pPr eaLnBrk="1" hangingPunct="1">
              <a:lnSpc>
                <a:spcPct val="100000"/>
              </a:lnSpc>
              <a:spcBef>
                <a:spcPts val="0"/>
              </a:spcBef>
              <a:buFont typeface="Wingdings" panose="05000000000000000000" pitchFamily="2" charset="2"/>
              <a:buNone/>
            </a:pPr>
            <a:r>
              <a:rPr kumimoji="1" lang="en-US" altLang="zh-CN" sz="1400" b="1" dirty="0"/>
              <a:t>	public void </a:t>
            </a:r>
            <a:r>
              <a:rPr kumimoji="1" lang="en-US" altLang="zh-CN" sz="1400" b="1" dirty="0" err="1"/>
              <a:t>changeObjValue</a:t>
            </a:r>
            <a:r>
              <a:rPr kumimoji="1" lang="en-US" altLang="zh-CN" sz="1400" b="1" dirty="0"/>
              <a:t>( </a:t>
            </a:r>
            <a:r>
              <a:rPr kumimoji="1" lang="en-US" altLang="zh-CN" sz="1400" b="1" dirty="0" err="1"/>
              <a:t>PassTest</a:t>
            </a:r>
            <a:r>
              <a:rPr kumimoji="1" lang="en-US" altLang="zh-CN" sz="1400" b="1" dirty="0"/>
              <a:t> ref)</a:t>
            </a:r>
          </a:p>
          <a:p>
            <a:pPr eaLnBrk="1" hangingPunct="1">
              <a:lnSpc>
                <a:spcPct val="100000"/>
              </a:lnSpc>
              <a:spcBef>
                <a:spcPts val="0"/>
              </a:spcBef>
              <a:buFont typeface="Wingdings" panose="05000000000000000000" pitchFamily="2" charset="2"/>
              <a:buNone/>
            </a:pPr>
            <a:r>
              <a:rPr kumimoji="1" lang="en-US" altLang="zh-CN" sz="1400" b="1" dirty="0"/>
              <a:t>	{</a:t>
            </a:r>
          </a:p>
          <a:p>
            <a:pPr eaLnBrk="1" hangingPunct="1">
              <a:lnSpc>
                <a:spcPct val="100000"/>
              </a:lnSpc>
              <a:spcBef>
                <a:spcPts val="0"/>
              </a:spcBef>
              <a:buFont typeface="Wingdings" panose="05000000000000000000" pitchFamily="2" charset="2"/>
              <a:buNone/>
            </a:pPr>
            <a:r>
              <a:rPr kumimoji="1" lang="en-US" altLang="zh-CN" sz="1400" b="1" dirty="0"/>
              <a:t>		</a:t>
            </a:r>
            <a:r>
              <a:rPr kumimoji="1" lang="en-US" altLang="zh-CN" sz="1400" b="1" dirty="0" err="1"/>
              <a:t>ref.ptValue</a:t>
            </a:r>
            <a:r>
              <a:rPr kumimoji="1" lang="en-US" altLang="zh-CN" sz="1400" b="1" dirty="0"/>
              <a:t> = 99.0f; </a:t>
            </a:r>
          </a:p>
          <a:p>
            <a:pPr eaLnBrk="1" hangingPunct="1">
              <a:lnSpc>
                <a:spcPct val="100000"/>
              </a:lnSpc>
              <a:spcBef>
                <a:spcPts val="0"/>
              </a:spcBef>
              <a:buFont typeface="Wingdings" panose="05000000000000000000" pitchFamily="2" charset="2"/>
              <a:buNone/>
            </a:pPr>
            <a:r>
              <a:rPr kumimoji="1" lang="en-US" altLang="zh-CN" sz="1400" b="1" dirty="0"/>
              <a:t>	}</a:t>
            </a:r>
          </a:p>
          <a:p>
            <a:pPr eaLnBrk="1" hangingPunct="1">
              <a:lnSpc>
                <a:spcPct val="100000"/>
              </a:lnSpc>
              <a:spcBef>
                <a:spcPts val="0"/>
              </a:spcBef>
              <a:buFont typeface="Wingdings" panose="05000000000000000000" pitchFamily="2" charset="2"/>
              <a:buNone/>
            </a:pPr>
            <a:r>
              <a:rPr kumimoji="1" lang="en-US" altLang="zh-CN" sz="1400" b="1" dirty="0"/>
              <a:t>	public static void  main(String </a:t>
            </a:r>
            <a:r>
              <a:rPr kumimoji="1" lang="en-US" altLang="zh-CN" sz="1400" b="1" dirty="0" err="1"/>
              <a:t>args</a:t>
            </a:r>
            <a:r>
              <a:rPr kumimoji="1" lang="en-US" altLang="zh-CN" sz="1400" b="1" dirty="0"/>
              <a:t>[ ] )</a:t>
            </a:r>
          </a:p>
          <a:p>
            <a:pPr eaLnBrk="1" hangingPunct="1">
              <a:lnSpc>
                <a:spcPct val="100000"/>
              </a:lnSpc>
              <a:spcBef>
                <a:spcPts val="0"/>
              </a:spcBef>
              <a:buFont typeface="Wingdings" panose="05000000000000000000" pitchFamily="2" charset="2"/>
              <a:buNone/>
            </a:pPr>
            <a:r>
              <a:rPr kumimoji="1" lang="en-US" altLang="zh-CN" sz="1400" b="1" dirty="0"/>
              <a:t>	{</a:t>
            </a:r>
          </a:p>
          <a:p>
            <a:pPr eaLnBrk="1" hangingPunct="1">
              <a:lnSpc>
                <a:spcPct val="100000"/>
              </a:lnSpc>
              <a:spcBef>
                <a:spcPts val="0"/>
              </a:spcBef>
              <a:buFont typeface="Wingdings" panose="05000000000000000000" pitchFamily="2" charset="2"/>
              <a:buNone/>
            </a:pPr>
            <a:r>
              <a:rPr kumimoji="1" lang="en-US" altLang="zh-CN" sz="1400" b="1" dirty="0"/>
              <a:t>		String </a:t>
            </a:r>
            <a:r>
              <a:rPr kumimoji="1" lang="en-US" altLang="zh-CN" sz="1400" b="1" dirty="0" err="1"/>
              <a:t>str</a:t>
            </a:r>
            <a:r>
              <a:rPr kumimoji="1" lang="en-US" altLang="zh-CN" sz="1400" b="1" dirty="0"/>
              <a:t>;</a:t>
            </a:r>
          </a:p>
          <a:p>
            <a:pPr eaLnBrk="1" hangingPunct="1">
              <a:lnSpc>
                <a:spcPct val="100000"/>
              </a:lnSpc>
              <a:spcBef>
                <a:spcPts val="0"/>
              </a:spcBef>
              <a:buFont typeface="Wingdings" panose="05000000000000000000" pitchFamily="2" charset="2"/>
              <a:buNone/>
            </a:pPr>
            <a:r>
              <a:rPr kumimoji="1" lang="en-US" altLang="zh-CN" sz="1400" b="1" dirty="0"/>
              <a:t>		</a:t>
            </a:r>
            <a:r>
              <a:rPr kumimoji="1" lang="en-US" altLang="zh-CN" sz="1400" b="1" dirty="0" err="1"/>
              <a:t>int</a:t>
            </a:r>
            <a:r>
              <a:rPr kumimoji="1" lang="en-US" altLang="zh-CN" sz="1400" b="1" dirty="0"/>
              <a:t> </a:t>
            </a:r>
            <a:r>
              <a:rPr kumimoji="1" lang="en-US" altLang="zh-CN" sz="1400" b="1" dirty="0" err="1"/>
              <a:t>val</a:t>
            </a:r>
            <a:r>
              <a:rPr kumimoji="1" lang="en-US" altLang="zh-CN" sz="1400" b="1" dirty="0"/>
              <a:t>;</a:t>
            </a:r>
          </a:p>
          <a:p>
            <a:pPr eaLnBrk="1" hangingPunct="1">
              <a:lnSpc>
                <a:spcPct val="100000"/>
              </a:lnSpc>
              <a:spcBef>
                <a:spcPts val="0"/>
              </a:spcBef>
              <a:buFont typeface="Wingdings" panose="05000000000000000000" pitchFamily="2" charset="2"/>
              <a:buNone/>
            </a:pPr>
            <a:r>
              <a:rPr kumimoji="1" lang="en-US" altLang="zh-CN" sz="1400" b="1" dirty="0"/>
              <a:t>		</a:t>
            </a:r>
            <a:r>
              <a:rPr kumimoji="1" lang="en-US" altLang="zh-CN" sz="1400" b="1" dirty="0" err="1"/>
              <a:t>PassTest</a:t>
            </a:r>
            <a:r>
              <a:rPr kumimoji="1" lang="en-US" altLang="zh-CN" sz="1400" b="1" dirty="0"/>
              <a:t> </a:t>
            </a:r>
            <a:r>
              <a:rPr kumimoji="1" lang="en-US" altLang="zh-CN" sz="1400" b="1" dirty="0" err="1"/>
              <a:t>pt</a:t>
            </a:r>
            <a:r>
              <a:rPr kumimoji="1" lang="en-US" altLang="zh-CN" sz="1400" b="1" dirty="0"/>
              <a:t>= new </a:t>
            </a:r>
            <a:r>
              <a:rPr kumimoji="1" lang="en-US" altLang="zh-CN" sz="1400" b="1" dirty="0" err="1"/>
              <a:t>PassTest</a:t>
            </a:r>
            <a:r>
              <a:rPr kumimoji="1" lang="en-US" altLang="zh-CN" sz="1400" b="1" dirty="0"/>
              <a:t>( );</a:t>
            </a:r>
          </a:p>
          <a:p>
            <a:pPr eaLnBrk="1" hangingPunct="1">
              <a:lnSpc>
                <a:spcPct val="100000"/>
              </a:lnSpc>
              <a:spcBef>
                <a:spcPts val="0"/>
              </a:spcBef>
              <a:buFont typeface="Wingdings" panose="05000000000000000000" pitchFamily="2" charset="2"/>
              <a:buNone/>
            </a:pPr>
            <a:r>
              <a:rPr kumimoji="1" lang="en-US" altLang="zh-CN" sz="1400" b="1" dirty="0"/>
              <a:t>		</a:t>
            </a:r>
            <a:r>
              <a:rPr kumimoji="1" lang="en-US" altLang="zh-CN" sz="1400" b="1" dirty="0" err="1"/>
              <a:t>val</a:t>
            </a:r>
            <a:r>
              <a:rPr kumimoji="1" lang="en-US" altLang="zh-CN" sz="1400" b="1" dirty="0"/>
              <a:t> = 11;</a:t>
            </a:r>
          </a:p>
          <a:p>
            <a:pPr eaLnBrk="1" hangingPunct="1">
              <a:lnSpc>
                <a:spcPct val="100000"/>
              </a:lnSpc>
              <a:spcBef>
                <a:spcPts val="0"/>
              </a:spcBef>
              <a:buFont typeface="Wingdings" panose="05000000000000000000" pitchFamily="2" charset="2"/>
              <a:buNone/>
            </a:pPr>
            <a:r>
              <a:rPr kumimoji="1" lang="en-US" altLang="zh-CN" sz="1400" b="1" dirty="0"/>
              <a:t>		</a:t>
            </a:r>
            <a:r>
              <a:rPr kumimoji="1" lang="en-US" altLang="zh-CN" sz="1400" b="1" dirty="0" err="1"/>
              <a:t>pt.changeInt</a:t>
            </a:r>
            <a:r>
              <a:rPr kumimoji="1" lang="en-US" altLang="zh-CN" sz="1400" b="1" dirty="0"/>
              <a:t>(</a:t>
            </a:r>
            <a:r>
              <a:rPr kumimoji="1" lang="en-US" altLang="zh-CN" sz="1400" b="1" dirty="0" err="1"/>
              <a:t>val</a:t>
            </a:r>
            <a:r>
              <a:rPr kumimoji="1" lang="en-US" altLang="zh-CN" sz="1400" b="1" dirty="0"/>
              <a:t>);</a:t>
            </a:r>
          </a:p>
          <a:p>
            <a:pPr eaLnBrk="1" hangingPunct="1">
              <a:lnSpc>
                <a:spcPct val="100000"/>
              </a:lnSpc>
              <a:spcBef>
                <a:spcPts val="0"/>
              </a:spcBef>
              <a:buFont typeface="Wingdings" panose="05000000000000000000" pitchFamily="2" charset="2"/>
              <a:buNone/>
            </a:pPr>
            <a:r>
              <a:rPr kumimoji="1" lang="en-US" altLang="zh-CN" sz="1400" b="1" dirty="0"/>
              <a:t>		</a:t>
            </a:r>
            <a:r>
              <a:rPr kumimoji="1" lang="en-US" altLang="zh-CN" sz="1400" b="1" dirty="0" err="1"/>
              <a:t>System.out.println</a:t>
            </a:r>
            <a:r>
              <a:rPr kumimoji="1" lang="en-US" altLang="zh-CN" sz="1400" b="1" dirty="0"/>
              <a:t>(</a:t>
            </a:r>
            <a:r>
              <a:rPr kumimoji="1" lang="en-US" altLang="zh-CN" sz="1400" b="1" dirty="0">
                <a:latin typeface="Arial" panose="020B0604020202020204" pitchFamily="34" charset="0"/>
              </a:rPr>
              <a:t>“</a:t>
            </a:r>
            <a:r>
              <a:rPr kumimoji="1" lang="en-US" altLang="zh-CN" sz="1400" b="1" dirty="0" err="1"/>
              <a:t>Int</a:t>
            </a:r>
            <a:r>
              <a:rPr kumimoji="1" lang="en-US" altLang="zh-CN" sz="1400" b="1" dirty="0"/>
              <a:t> value is:</a:t>
            </a:r>
            <a:r>
              <a:rPr kumimoji="1" lang="en-US" altLang="zh-CN" sz="1400" b="1" dirty="0">
                <a:latin typeface="Arial" panose="020B0604020202020204" pitchFamily="34" charset="0"/>
              </a:rPr>
              <a:t>”</a:t>
            </a:r>
            <a:r>
              <a:rPr kumimoji="1" lang="en-US" altLang="zh-CN" sz="1400" b="1" dirty="0"/>
              <a:t> +</a:t>
            </a:r>
            <a:r>
              <a:rPr kumimoji="1" lang="en-US" altLang="zh-CN" sz="1400" b="1" dirty="0" err="1"/>
              <a:t>val</a:t>
            </a:r>
            <a:r>
              <a:rPr kumimoji="1" lang="en-US" altLang="zh-CN" sz="1400" b="1" dirty="0"/>
              <a:t>);</a:t>
            </a:r>
          </a:p>
          <a:p>
            <a:pPr eaLnBrk="1" hangingPunct="1">
              <a:lnSpc>
                <a:spcPct val="100000"/>
              </a:lnSpc>
              <a:spcBef>
                <a:spcPts val="0"/>
              </a:spcBef>
              <a:buFont typeface="Wingdings" panose="05000000000000000000" pitchFamily="2" charset="2"/>
              <a:buNone/>
            </a:pPr>
            <a:r>
              <a:rPr kumimoji="1" lang="en-US" altLang="zh-CN" sz="1400" b="1" dirty="0"/>
              <a:t>		</a:t>
            </a:r>
            <a:r>
              <a:rPr kumimoji="1" lang="en-US" altLang="zh-CN" sz="1400" b="1" dirty="0" err="1"/>
              <a:t>str</a:t>
            </a:r>
            <a:r>
              <a:rPr kumimoji="1" lang="en-US" altLang="zh-CN" sz="1400" b="1" dirty="0"/>
              <a:t> = new String(</a:t>
            </a:r>
            <a:r>
              <a:rPr kumimoji="1" lang="en-US" altLang="zh-CN" sz="1400" b="1" dirty="0">
                <a:latin typeface="Arial" panose="020B0604020202020204" pitchFamily="34" charset="0"/>
              </a:rPr>
              <a:t>“</a:t>
            </a:r>
            <a:r>
              <a:rPr kumimoji="1" lang="en-US" altLang="zh-CN" sz="1400" b="1" dirty="0"/>
              <a:t>hello</a:t>
            </a:r>
            <a:r>
              <a:rPr kumimoji="1" lang="en-US" altLang="zh-CN" sz="1400" b="1" dirty="0">
                <a:latin typeface="Arial" panose="020B0604020202020204" pitchFamily="34" charset="0"/>
              </a:rPr>
              <a:t>”</a:t>
            </a:r>
            <a:r>
              <a:rPr kumimoji="1" lang="en-US" altLang="zh-CN" sz="1400" b="1" dirty="0"/>
              <a:t>);</a:t>
            </a:r>
          </a:p>
          <a:p>
            <a:pPr eaLnBrk="1" hangingPunct="1">
              <a:lnSpc>
                <a:spcPct val="100000"/>
              </a:lnSpc>
              <a:spcBef>
                <a:spcPts val="0"/>
              </a:spcBef>
              <a:buFont typeface="Wingdings" panose="05000000000000000000" pitchFamily="2" charset="2"/>
              <a:buNone/>
            </a:pPr>
            <a:r>
              <a:rPr kumimoji="1" lang="en-US" altLang="zh-CN" sz="1400" b="1" dirty="0"/>
              <a:t>		</a:t>
            </a:r>
            <a:r>
              <a:rPr kumimoji="1" lang="en-US" altLang="zh-CN" sz="1400" b="1" dirty="0" err="1"/>
              <a:t>pt.changeStr</a:t>
            </a:r>
            <a:r>
              <a:rPr kumimoji="1" lang="en-US" altLang="zh-CN" sz="1400" b="1" dirty="0"/>
              <a:t>(</a:t>
            </a:r>
            <a:r>
              <a:rPr kumimoji="1" lang="en-US" altLang="zh-CN" sz="1400" b="1" dirty="0" err="1"/>
              <a:t>str</a:t>
            </a:r>
            <a:r>
              <a:rPr kumimoji="1" lang="en-US" altLang="zh-CN" sz="1400" b="1" dirty="0"/>
              <a:t>);</a:t>
            </a:r>
          </a:p>
          <a:p>
            <a:pPr eaLnBrk="1" hangingPunct="1">
              <a:lnSpc>
                <a:spcPct val="100000"/>
              </a:lnSpc>
              <a:spcBef>
                <a:spcPts val="0"/>
              </a:spcBef>
              <a:buFont typeface="Wingdings" panose="05000000000000000000" pitchFamily="2" charset="2"/>
              <a:buNone/>
            </a:pPr>
            <a:r>
              <a:rPr kumimoji="1" lang="en-US" altLang="zh-CN" sz="1400" b="1" dirty="0"/>
              <a:t>		</a:t>
            </a:r>
            <a:r>
              <a:rPr kumimoji="1" lang="en-US" altLang="zh-CN" sz="1400" b="1" dirty="0" err="1"/>
              <a:t>System.out.println</a:t>
            </a:r>
            <a:r>
              <a:rPr kumimoji="1" lang="en-US" altLang="zh-CN" sz="1400" b="1" dirty="0"/>
              <a:t>(</a:t>
            </a:r>
            <a:r>
              <a:rPr kumimoji="1" lang="en-US" altLang="zh-CN" sz="1400" b="1" dirty="0">
                <a:latin typeface="Arial" panose="020B0604020202020204" pitchFamily="34" charset="0"/>
              </a:rPr>
              <a:t>“</a:t>
            </a:r>
            <a:r>
              <a:rPr kumimoji="1" lang="en-US" altLang="zh-CN" sz="1400" b="1" dirty="0" err="1"/>
              <a:t>str</a:t>
            </a:r>
            <a:r>
              <a:rPr kumimoji="1" lang="en-US" altLang="zh-CN" sz="1400" b="1" dirty="0"/>
              <a:t> value is:</a:t>
            </a:r>
            <a:r>
              <a:rPr kumimoji="1" lang="en-US" altLang="zh-CN" sz="1400" b="1" dirty="0">
                <a:latin typeface="Arial" panose="020B0604020202020204" pitchFamily="34" charset="0"/>
              </a:rPr>
              <a:t>”</a:t>
            </a:r>
            <a:r>
              <a:rPr kumimoji="1" lang="en-US" altLang="zh-CN" sz="1400" b="1" dirty="0"/>
              <a:t> +</a:t>
            </a:r>
            <a:r>
              <a:rPr kumimoji="1" lang="en-US" altLang="zh-CN" sz="1400" b="1" dirty="0" err="1"/>
              <a:t>str</a:t>
            </a:r>
            <a:r>
              <a:rPr kumimoji="1" lang="en-US" altLang="zh-CN" sz="1400" b="1" dirty="0"/>
              <a:t>);</a:t>
            </a:r>
          </a:p>
          <a:p>
            <a:pPr eaLnBrk="1" hangingPunct="1">
              <a:lnSpc>
                <a:spcPct val="100000"/>
              </a:lnSpc>
              <a:spcBef>
                <a:spcPts val="0"/>
              </a:spcBef>
              <a:buFont typeface="Wingdings" panose="05000000000000000000" pitchFamily="2" charset="2"/>
              <a:buNone/>
            </a:pPr>
            <a:r>
              <a:rPr kumimoji="1" lang="en-US" altLang="zh-CN" sz="1400" b="1" dirty="0"/>
              <a:t>		</a:t>
            </a:r>
            <a:r>
              <a:rPr kumimoji="1" lang="en-US" altLang="zh-CN" sz="1400" b="1" dirty="0" err="1"/>
              <a:t>pt.ptvalue</a:t>
            </a:r>
            <a:r>
              <a:rPr kumimoji="1" lang="en-US" altLang="zh-CN" sz="1400" b="1" dirty="0"/>
              <a:t> = 101.0f ;</a:t>
            </a:r>
          </a:p>
          <a:p>
            <a:pPr eaLnBrk="1" hangingPunct="1">
              <a:lnSpc>
                <a:spcPct val="100000"/>
              </a:lnSpc>
              <a:spcBef>
                <a:spcPts val="0"/>
              </a:spcBef>
              <a:buFont typeface="Wingdings" panose="05000000000000000000" pitchFamily="2" charset="2"/>
              <a:buNone/>
            </a:pPr>
            <a:r>
              <a:rPr kumimoji="1" lang="en-US" altLang="zh-CN" sz="1400" b="1" dirty="0"/>
              <a:t>		</a:t>
            </a:r>
            <a:r>
              <a:rPr kumimoji="1" lang="en-US" altLang="zh-CN" sz="1400" b="1" dirty="0" err="1"/>
              <a:t>pt.changeObjValue</a:t>
            </a:r>
            <a:r>
              <a:rPr kumimoji="1" lang="en-US" altLang="zh-CN" sz="1400" b="1" dirty="0"/>
              <a:t>(</a:t>
            </a:r>
            <a:r>
              <a:rPr kumimoji="1" lang="en-US" altLang="zh-CN" sz="1400" b="1" dirty="0" err="1"/>
              <a:t>pt</a:t>
            </a:r>
            <a:r>
              <a:rPr kumimoji="1" lang="en-US" altLang="zh-CN" sz="1400" b="1" dirty="0"/>
              <a:t>);</a:t>
            </a:r>
          </a:p>
          <a:p>
            <a:pPr eaLnBrk="1" hangingPunct="1">
              <a:lnSpc>
                <a:spcPct val="100000"/>
              </a:lnSpc>
              <a:spcBef>
                <a:spcPts val="0"/>
              </a:spcBef>
              <a:buFont typeface="Wingdings" panose="05000000000000000000" pitchFamily="2" charset="2"/>
              <a:buNone/>
            </a:pPr>
            <a:r>
              <a:rPr kumimoji="1" lang="en-US" altLang="zh-CN" sz="1400" b="1" dirty="0"/>
              <a:t>		</a:t>
            </a:r>
            <a:r>
              <a:rPr kumimoji="1" lang="en-US" altLang="zh-CN" sz="1400" b="1" dirty="0" err="1"/>
              <a:t>System.out.println</a:t>
            </a:r>
            <a:r>
              <a:rPr kumimoji="1" lang="en-US" altLang="zh-CN" sz="1400" b="1" dirty="0"/>
              <a:t>(</a:t>
            </a:r>
            <a:r>
              <a:rPr kumimoji="1" lang="en-US" altLang="zh-CN" sz="1400" b="1" dirty="0">
                <a:latin typeface="Arial" panose="020B0604020202020204" pitchFamily="34" charset="0"/>
              </a:rPr>
              <a:t>“</a:t>
            </a:r>
            <a:r>
              <a:rPr kumimoji="1" lang="en-US" altLang="zh-CN" sz="1400" b="1" dirty="0" err="1"/>
              <a:t>pt</a:t>
            </a:r>
            <a:r>
              <a:rPr kumimoji="1" lang="en-US" altLang="zh-CN" sz="1400" b="1" dirty="0"/>
              <a:t> value is:</a:t>
            </a:r>
            <a:r>
              <a:rPr kumimoji="1" lang="en-US" altLang="zh-CN" sz="1400" b="1" dirty="0">
                <a:latin typeface="Arial" panose="020B0604020202020204" pitchFamily="34" charset="0"/>
              </a:rPr>
              <a:t>”</a:t>
            </a:r>
            <a:r>
              <a:rPr kumimoji="1" lang="en-US" altLang="zh-CN" sz="1400" b="1" dirty="0"/>
              <a:t> +</a:t>
            </a:r>
            <a:r>
              <a:rPr kumimoji="1" lang="en-US" altLang="zh-CN" sz="1400" b="1" dirty="0" err="1"/>
              <a:t>pt.ptValue</a:t>
            </a:r>
            <a:r>
              <a:rPr kumimoji="1" lang="en-US" altLang="zh-CN" sz="1400" b="1" dirty="0"/>
              <a:t>);</a:t>
            </a:r>
          </a:p>
          <a:p>
            <a:pPr eaLnBrk="1" hangingPunct="1">
              <a:lnSpc>
                <a:spcPct val="100000"/>
              </a:lnSpc>
              <a:spcBef>
                <a:spcPts val="0"/>
              </a:spcBef>
              <a:buFont typeface="Wingdings" panose="05000000000000000000" pitchFamily="2" charset="2"/>
              <a:buNone/>
            </a:pPr>
            <a:r>
              <a:rPr kumimoji="1" lang="en-US" altLang="zh-CN" sz="1400" b="1" dirty="0"/>
              <a:t>	}</a:t>
            </a:r>
          </a:p>
          <a:p>
            <a:pPr eaLnBrk="1" hangingPunct="1">
              <a:lnSpc>
                <a:spcPct val="100000"/>
              </a:lnSpc>
              <a:spcBef>
                <a:spcPts val="0"/>
              </a:spcBef>
              <a:buFont typeface="Wingdings" panose="05000000000000000000" pitchFamily="2" charset="2"/>
              <a:buNone/>
            </a:pPr>
            <a:r>
              <a:rPr kumimoji="1" lang="en-US" altLang="zh-CN" sz="1400" b="1" dirty="0"/>
              <a:t>}		</a:t>
            </a:r>
          </a:p>
        </p:txBody>
      </p:sp>
      <p:sp>
        <p:nvSpPr>
          <p:cNvPr id="22532" name="Text Box 4"/>
          <p:cNvSpPr txBox="1">
            <a:spLocks noChangeArrowheads="1"/>
          </p:cNvSpPr>
          <p:nvPr/>
        </p:nvSpPr>
        <p:spPr bwMode="auto">
          <a:xfrm>
            <a:off x="6181089" y="1900996"/>
            <a:ext cx="1976182" cy="1200329"/>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b="1" dirty="0">
                <a:latin typeface="Times New Roman" panose="02020603050405020304" pitchFamily="18" charset="0"/>
              </a:rPr>
              <a:t>结果：</a:t>
            </a:r>
          </a:p>
          <a:p>
            <a:pPr eaLnBrk="1" hangingPunct="1"/>
            <a:r>
              <a:rPr kumimoji="1" lang="zh-CN" altLang="en-US" b="1" dirty="0">
                <a:latin typeface="Times New Roman" panose="02020603050405020304" pitchFamily="18" charset="0"/>
              </a:rPr>
              <a:t> </a:t>
            </a:r>
            <a:r>
              <a:rPr kumimoji="1" lang="en-US" altLang="zh-CN" b="1" dirty="0" err="1">
                <a:latin typeface="Times New Roman" panose="02020603050405020304" pitchFamily="18" charset="0"/>
              </a:rPr>
              <a:t>Int</a:t>
            </a:r>
            <a:r>
              <a:rPr kumimoji="1" lang="en-US" altLang="zh-CN" b="1" dirty="0">
                <a:latin typeface="Times New Roman" panose="02020603050405020304" pitchFamily="18" charset="0"/>
              </a:rPr>
              <a:t> Value is : 11</a:t>
            </a:r>
          </a:p>
          <a:p>
            <a:pPr eaLnBrk="1" hangingPunct="1"/>
            <a:r>
              <a:rPr kumimoji="1" lang="en-US" altLang="zh-CN" b="1" dirty="0" err="1">
                <a:latin typeface="Times New Roman" panose="02020603050405020304" pitchFamily="18" charset="0"/>
              </a:rPr>
              <a:t>Str</a:t>
            </a:r>
            <a:r>
              <a:rPr kumimoji="1" lang="en-US" altLang="zh-CN" b="1" dirty="0">
                <a:latin typeface="Times New Roman" panose="02020603050405020304" pitchFamily="18" charset="0"/>
              </a:rPr>
              <a:t> Value is : hello</a:t>
            </a:r>
          </a:p>
          <a:p>
            <a:pPr eaLnBrk="1" hangingPunct="1"/>
            <a:r>
              <a:rPr kumimoji="1" lang="en-US" altLang="zh-CN" b="1" dirty="0" err="1">
                <a:latin typeface="Times New Roman" panose="02020603050405020304" pitchFamily="18" charset="0"/>
              </a:rPr>
              <a:t>pt</a:t>
            </a:r>
            <a:r>
              <a:rPr kumimoji="1" lang="en-US" altLang="zh-CN" b="1" dirty="0">
                <a:latin typeface="Times New Roman" panose="02020603050405020304" pitchFamily="18" charset="0"/>
              </a:rPr>
              <a:t> value is : 99.0f</a:t>
            </a:r>
          </a:p>
        </p:txBody>
      </p:sp>
    </p:spTree>
    <p:extLst>
      <p:ext uri="{BB962C8B-B14F-4D97-AF65-F5344CB8AC3E}">
        <p14:creationId xmlns:p14="http://schemas.microsoft.com/office/powerpoint/2010/main" val="22227417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74"/>
                                          </p:stCondLst>
                                        </p:cTn>
                                        <p:tgtEl>
                                          <p:spTgt spid="22532">
                                            <p:bg/>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iterate type="lt">
                                    <p:tmAbs val="75"/>
                                  </p:iterate>
                                  <p:childTnLst>
                                    <p:set>
                                      <p:cBhvr>
                                        <p:cTn id="10" dur="1" fill="hold">
                                          <p:stCondLst>
                                            <p:cond delay="74"/>
                                          </p:stCondLst>
                                        </p:cTn>
                                        <p:tgtEl>
                                          <p:spTgt spid="22532">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iterate type="lt">
                                    <p:tmAbs val="75"/>
                                  </p:iterate>
                                  <p:childTnLst>
                                    <p:set>
                                      <p:cBhvr>
                                        <p:cTn id="14" dur="1" fill="hold">
                                          <p:stCondLst>
                                            <p:cond delay="74"/>
                                          </p:stCondLst>
                                        </p:cTn>
                                        <p:tgtEl>
                                          <p:spTgt spid="22532">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iterate type="lt">
                                    <p:tmAbs val="75"/>
                                  </p:iterate>
                                  <p:childTnLst>
                                    <p:set>
                                      <p:cBhvr>
                                        <p:cTn id="18" dur="1" fill="hold">
                                          <p:stCondLst>
                                            <p:cond delay="74"/>
                                          </p:stCondLst>
                                        </p:cTn>
                                        <p:tgtEl>
                                          <p:spTgt spid="22532">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iterate type="lt">
                                    <p:tmAbs val="75"/>
                                  </p:iterate>
                                  <p:childTnLst>
                                    <p:set>
                                      <p:cBhvr>
                                        <p:cTn id="22" dur="1" fill="hold">
                                          <p:stCondLst>
                                            <p:cond delay="74"/>
                                          </p:stCondLst>
                                        </p:cTn>
                                        <p:tgtEl>
                                          <p:spTgt spid="2253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build="p" animBg="1"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kumimoji="1" lang="zh-CN" altLang="en-US" b="1" smtClean="0">
                <a:solidFill>
                  <a:schemeClr val="tx1"/>
                </a:solidFill>
              </a:rPr>
              <a:t>数据隐藏与封装</a:t>
            </a:r>
          </a:p>
        </p:txBody>
      </p:sp>
      <p:sp>
        <p:nvSpPr>
          <p:cNvPr id="18435" name="Rectangle 3"/>
          <p:cNvSpPr>
            <a:spLocks noGrp="1" noChangeArrowheads="1"/>
          </p:cNvSpPr>
          <p:nvPr>
            <p:ph idx="1"/>
          </p:nvPr>
        </p:nvSpPr>
        <p:spPr/>
        <p:txBody>
          <a:bodyPr/>
          <a:lstStyle/>
          <a:p>
            <a:pPr eaLnBrk="1" hangingPunct="1"/>
            <a:r>
              <a:rPr kumimoji="1" lang="zh-CN" altLang="en-US" sz="1950"/>
              <a:t>数据隐藏：使用</a:t>
            </a:r>
            <a:r>
              <a:rPr kumimoji="1" lang="en-US" altLang="zh-CN" sz="1950"/>
              <a:t>private</a:t>
            </a:r>
            <a:r>
              <a:rPr kumimoji="1" lang="zh-CN" altLang="en-US" sz="1950"/>
              <a:t>定义的成员变量，只能    在成员方法中使用，其它方法中禁止使用。</a:t>
            </a:r>
          </a:p>
          <a:p>
            <a:pPr eaLnBrk="1" hangingPunct="1">
              <a:buFont typeface="Wingdings" panose="05000000000000000000" pitchFamily="2" charset="2"/>
              <a:buNone/>
            </a:pPr>
            <a:r>
              <a:rPr kumimoji="1" lang="zh-CN" altLang="en-US" sz="1950"/>
              <a:t>	</a:t>
            </a:r>
            <a:r>
              <a:rPr kumimoji="1" lang="zh-CN" altLang="en-US" sz="1950" u="sng"/>
              <a:t>优点：</a:t>
            </a:r>
            <a:r>
              <a:rPr kumimoji="1" lang="zh-CN" altLang="en-US" sz="1950"/>
              <a:t> 保证对象中数据的一致性。</a:t>
            </a:r>
          </a:p>
          <a:p>
            <a:pPr eaLnBrk="1" hangingPunct="1"/>
            <a:endParaRPr kumimoji="1" lang="zh-CN" altLang="en-US" sz="1950"/>
          </a:p>
          <a:p>
            <a:pPr eaLnBrk="1" hangingPunct="1"/>
            <a:r>
              <a:rPr kumimoji="1" lang="zh-CN" altLang="en-US" sz="1950"/>
              <a:t>封装：基本数据和对数据进行的操作方法的结合。</a:t>
            </a:r>
          </a:p>
          <a:p>
            <a:pPr eaLnBrk="1" hangingPunct="1">
              <a:buFont typeface="Wingdings" panose="05000000000000000000" pitchFamily="2" charset="2"/>
              <a:buNone/>
            </a:pPr>
            <a:r>
              <a:rPr kumimoji="1" lang="zh-CN" altLang="en-US" sz="1950"/>
              <a:t>	</a:t>
            </a:r>
            <a:r>
              <a:rPr kumimoji="1" lang="zh-CN" altLang="en-US" sz="1950" u="sng"/>
              <a:t>优点：</a:t>
            </a:r>
            <a:endParaRPr kumimoji="1" lang="zh-CN" altLang="en-US" sz="1950"/>
          </a:p>
          <a:p>
            <a:pPr lvl="1" eaLnBrk="1" hangingPunct="1"/>
            <a:r>
              <a:rPr kumimoji="1" lang="zh-CN" altLang="en-US" sz="1650"/>
              <a:t>隐藏类中具体实现的细节。</a:t>
            </a:r>
          </a:p>
          <a:p>
            <a:pPr lvl="1" eaLnBrk="1" hangingPunct="1"/>
            <a:r>
              <a:rPr kumimoji="1" lang="zh-CN" altLang="en-US" sz="1650"/>
              <a:t>强迫程序员使用统一的接口访问数据。</a:t>
            </a:r>
          </a:p>
          <a:p>
            <a:pPr lvl="1" eaLnBrk="1" hangingPunct="1"/>
            <a:r>
              <a:rPr kumimoji="1" lang="zh-CN" altLang="en-US" sz="1650"/>
              <a:t>使代码可维护性好。</a:t>
            </a:r>
          </a:p>
          <a:p>
            <a:pPr eaLnBrk="1" hangingPunct="1"/>
            <a:endParaRPr lang="en-US" altLang="zh-CN" sz="1950"/>
          </a:p>
        </p:txBody>
      </p:sp>
    </p:spTree>
    <p:extLst>
      <p:ext uri="{BB962C8B-B14F-4D97-AF65-F5344CB8AC3E}">
        <p14:creationId xmlns:p14="http://schemas.microsoft.com/office/powerpoint/2010/main" val="1450973944"/>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Office Theme</Template>
  <TotalTime>1560</TotalTime>
  <Words>6890</Words>
  <Application>Microsoft Office PowerPoint</Application>
  <PresentationFormat>全屏显示(4:3)</PresentationFormat>
  <Paragraphs>1465</Paragraphs>
  <Slides>157</Slides>
  <Notes>24</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1</vt:i4>
      </vt:variant>
      <vt:variant>
        <vt:lpstr>幻灯片标题</vt:lpstr>
      </vt:variant>
      <vt:variant>
        <vt:i4>157</vt:i4>
      </vt:variant>
    </vt:vector>
  </HeadingPairs>
  <TitlesOfParts>
    <vt:vector size="177" baseType="lpstr">
      <vt:lpstr>Menlo</vt:lpstr>
      <vt:lpstr>华文行楷</vt:lpstr>
      <vt:lpstr>宋体</vt:lpstr>
      <vt:lpstr>微软雅黑</vt:lpstr>
      <vt:lpstr>楷体_GB2312</vt:lpstr>
      <vt:lpstr>等线</vt:lpstr>
      <vt:lpstr>等线 Light</vt:lpstr>
      <vt:lpstr>黑体</vt:lpstr>
      <vt:lpstr>Arial</vt:lpstr>
      <vt:lpstr>Calibri</vt:lpstr>
      <vt:lpstr>Calibri Light</vt:lpstr>
      <vt:lpstr>Comic Sans MS</vt:lpstr>
      <vt:lpstr>Courier New</vt:lpstr>
      <vt:lpstr>Tahoma</vt:lpstr>
      <vt:lpstr>Times New Roman</vt:lpstr>
      <vt:lpstr>Verdana</vt:lpstr>
      <vt:lpstr>Wingdings</vt:lpstr>
      <vt:lpstr>Wingdings 2</vt:lpstr>
      <vt:lpstr>Office 主题​​</vt:lpstr>
      <vt:lpstr>Equation</vt:lpstr>
      <vt:lpstr>JAVA语言程序设计</vt:lpstr>
      <vt:lpstr>课程说明</vt:lpstr>
      <vt:lpstr>作业</vt:lpstr>
      <vt:lpstr>Review</vt:lpstr>
      <vt:lpstr>基本语法</vt:lpstr>
      <vt:lpstr>关系运算符</vt:lpstr>
      <vt:lpstr>位运算符</vt:lpstr>
      <vt:lpstr>位逻辑运算</vt:lpstr>
      <vt:lpstr>位逻辑运算</vt:lpstr>
      <vt:lpstr>逻辑运算符</vt:lpstr>
      <vt:lpstr>逻辑运算符</vt:lpstr>
      <vt:lpstr>三目运算符</vt:lpstr>
      <vt:lpstr>其它操作符</vt:lpstr>
      <vt:lpstr>运算符的优先级</vt:lpstr>
      <vt:lpstr>流程控制</vt:lpstr>
      <vt:lpstr>流程控制</vt:lpstr>
      <vt:lpstr>if … else 分支</vt:lpstr>
      <vt:lpstr>switch … case 分支</vt:lpstr>
      <vt:lpstr>特殊跳转命令</vt:lpstr>
      <vt:lpstr>while 循环</vt:lpstr>
      <vt:lpstr>do … while 循环</vt:lpstr>
      <vt:lpstr>for 循环</vt:lpstr>
      <vt:lpstr>PowerPoint 演示文稿</vt:lpstr>
      <vt:lpstr>PowerPoint 演示文稿</vt:lpstr>
      <vt:lpstr>Java 增强 for 循环</vt:lpstr>
      <vt:lpstr>简单输入输出方式</vt:lpstr>
      <vt:lpstr>输出方式</vt:lpstr>
      <vt:lpstr>顺序结构编程练习</vt:lpstr>
      <vt:lpstr>猴子吃桃的问题</vt:lpstr>
      <vt:lpstr>PowerPoint 演示文稿</vt:lpstr>
      <vt:lpstr>PowerPoint 演示文稿</vt:lpstr>
      <vt:lpstr>PowerPoint 演示文稿</vt:lpstr>
      <vt:lpstr>PowerPoint 演示文稿</vt:lpstr>
      <vt:lpstr>整数阶乘</vt:lpstr>
      <vt:lpstr>整数阶乘</vt:lpstr>
      <vt:lpstr>打印出如下图形</vt:lpstr>
      <vt:lpstr>PowerPoint 演示文稿</vt:lpstr>
      <vt:lpstr>打印出如下图形</vt:lpstr>
      <vt:lpstr>Homework2</vt:lpstr>
      <vt:lpstr>Homework2</vt:lpstr>
      <vt:lpstr>面向对象</vt:lpstr>
      <vt:lpstr>万物皆对象</vt:lpstr>
      <vt:lpstr>对象的属性和方法</vt:lpstr>
      <vt:lpstr>面向对象的发展与概念</vt:lpstr>
      <vt:lpstr>为什么需要面向对象</vt:lpstr>
      <vt:lpstr>软件重用</vt:lpstr>
      <vt:lpstr>重用的问题</vt:lpstr>
      <vt:lpstr>重用的问题</vt:lpstr>
      <vt:lpstr>模块和程序组织</vt:lpstr>
      <vt:lpstr>模块和程序组织</vt:lpstr>
      <vt:lpstr>OO 发展史</vt:lpstr>
      <vt:lpstr>OO 发展史</vt:lpstr>
      <vt:lpstr>OO 发展史</vt:lpstr>
      <vt:lpstr>OO 发展史</vt:lpstr>
      <vt:lpstr>OO 发展史</vt:lpstr>
      <vt:lpstr>OO 发展史</vt:lpstr>
      <vt:lpstr>OO 发展史</vt:lpstr>
      <vt:lpstr>OO 发展史</vt:lpstr>
      <vt:lpstr>OO 发展史</vt:lpstr>
      <vt:lpstr>OO 发展史</vt:lpstr>
      <vt:lpstr>OO 发展史</vt:lpstr>
      <vt:lpstr>OO 发展史</vt:lpstr>
      <vt:lpstr>OO 语言程序设计的核心问题</vt:lpstr>
      <vt:lpstr>面向对象程序语言设计的关注点</vt:lpstr>
      <vt:lpstr>面向对象程序语言设计的关注点</vt:lpstr>
      <vt:lpstr>面向对象的基本概念</vt:lpstr>
      <vt:lpstr>面向对象的基本概念</vt:lpstr>
      <vt:lpstr>面向对象的语言</vt:lpstr>
      <vt:lpstr>面向对象的语言</vt:lpstr>
      <vt:lpstr>面向对象的语言</vt:lpstr>
      <vt:lpstr>OO 语言</vt:lpstr>
      <vt:lpstr>OO 语言</vt:lpstr>
      <vt:lpstr>OO 语言机制需求</vt:lpstr>
      <vt:lpstr>OO 语言需要提供的新机制</vt:lpstr>
      <vt:lpstr>面向对象语言</vt:lpstr>
      <vt:lpstr>面向对象的编程思想</vt:lpstr>
      <vt:lpstr>面向对象的编程思想</vt:lpstr>
      <vt:lpstr>Java 的面向对象</vt:lpstr>
      <vt:lpstr>PowerPoint 演示文稿</vt:lpstr>
      <vt:lpstr>2）对象的属性和方法</vt:lpstr>
      <vt:lpstr>PowerPoint 演示文稿</vt:lpstr>
      <vt:lpstr>PowerPoint 演示文稿</vt:lpstr>
      <vt:lpstr>PowerPoint 演示文稿</vt:lpstr>
      <vt:lpstr>3.1.1 对象引用变量的声明和初始化</vt:lpstr>
      <vt:lpstr>对象的基本概念</vt:lpstr>
      <vt:lpstr>抽象数据类型</vt:lpstr>
      <vt:lpstr>类定义举例</vt:lpstr>
      <vt:lpstr>对象举例</vt:lpstr>
      <vt:lpstr>创建对象</vt:lpstr>
      <vt:lpstr>对象的实例化</vt:lpstr>
      <vt:lpstr>对象实例化过程</vt:lpstr>
      <vt:lpstr>对象的回收</vt:lpstr>
      <vt:lpstr>PowerPoint 演示文稿</vt:lpstr>
      <vt:lpstr>PowerPoint 演示文稿</vt:lpstr>
      <vt:lpstr>类的构造方法</vt:lpstr>
      <vt:lpstr>缺省构造方法</vt:lpstr>
      <vt:lpstr>类成员方法定义</vt:lpstr>
      <vt:lpstr>例程</vt:lpstr>
      <vt:lpstr>数据隐藏与封装</vt:lpstr>
      <vt:lpstr>数据隐藏与封装举例</vt:lpstr>
      <vt:lpstr>“this” 引用</vt:lpstr>
      <vt:lpstr>重载(Overloading)</vt:lpstr>
      <vt:lpstr>激活重载的构造方法</vt:lpstr>
      <vt:lpstr>子类</vt:lpstr>
      <vt:lpstr>Extends 保留字</vt:lpstr>
      <vt:lpstr>子类</vt:lpstr>
      <vt:lpstr>构造不同类型数据的集合</vt:lpstr>
      <vt:lpstr>单继承</vt:lpstr>
      <vt:lpstr>多态</vt:lpstr>
      <vt:lpstr>Super 关键字</vt:lpstr>
      <vt:lpstr>“instanceof”及类型强制转换</vt:lpstr>
      <vt:lpstr>重写（Overriding methods)</vt:lpstr>
      <vt:lpstr>Overriding 例子</vt:lpstr>
      <vt:lpstr>方法重写的规则</vt:lpstr>
      <vt:lpstr>调用父类的构造方法</vt:lpstr>
      <vt:lpstr>调用父类构造方法</vt:lpstr>
      <vt:lpstr>抽象类</vt:lpstr>
      <vt:lpstr>抽象类（续）</vt:lpstr>
      <vt:lpstr>接口（interface）</vt:lpstr>
      <vt:lpstr>接口（续）</vt:lpstr>
      <vt:lpstr>接口（续）</vt:lpstr>
      <vt:lpstr>接口示例</vt:lpstr>
      <vt:lpstr>interface 的使用</vt:lpstr>
      <vt:lpstr>interface 中注意问题</vt:lpstr>
      <vt:lpstr>interface 的使用</vt:lpstr>
      <vt:lpstr>PowerPoint 演示文稿</vt:lpstr>
      <vt:lpstr>PowerPoint 演示文稿</vt:lpstr>
      <vt:lpstr>PowerPoint 演示文稿</vt:lpstr>
      <vt:lpstr>PowerPoint 演示文稿</vt:lpstr>
      <vt:lpstr>PowerPoint 演示文稿</vt:lpstr>
      <vt:lpstr>PowerPoint 演示文稿</vt:lpstr>
      <vt:lpstr>传值还是传引用</vt:lpstr>
      <vt:lpstr>PowerPoint 演示文稿</vt:lpstr>
      <vt:lpstr>PowerPoint 演示文稿</vt:lpstr>
      <vt:lpstr>PowerPoint 演示文稿</vt:lpstr>
      <vt:lpstr>PowerPoint 演示文稿</vt:lpstr>
      <vt:lpstr>对象是如何传递的</vt:lpstr>
      <vt:lpstr>PowerPoint 演示文稿</vt:lpstr>
      <vt:lpstr>PowerPoint 演示文稿</vt:lpstr>
      <vt:lpstr>PowerPoint 演示文稿</vt:lpstr>
      <vt:lpstr>作业</vt:lpstr>
      <vt:lpstr>数组</vt:lpstr>
      <vt:lpstr>数组的结构</vt:lpstr>
      <vt:lpstr>数组</vt:lpstr>
      <vt:lpstr>数组声明</vt:lpstr>
      <vt:lpstr>数组的声明</vt:lpstr>
      <vt:lpstr>数组的创建与初始化</vt:lpstr>
      <vt:lpstr>数组的初始化</vt:lpstr>
      <vt:lpstr>对象数组</vt:lpstr>
      <vt:lpstr>多维数组</vt:lpstr>
      <vt:lpstr>数组拷贝</vt:lpstr>
      <vt:lpstr>数组拷贝</vt:lpstr>
      <vt:lpstr>Java 程序一般规范</vt:lpstr>
      <vt:lpstr>注意事项(总结)</vt:lpstr>
      <vt:lpstr>常见错误</vt:lpstr>
      <vt:lpstr>常见错误（编译错误）</vt:lpstr>
      <vt:lpstr>常见错误（运行时错误）</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dc:title>
  <dc:creator>陈 旭阳</dc:creator>
  <cp:lastModifiedBy>陈 旭阳</cp:lastModifiedBy>
  <cp:revision>111</cp:revision>
  <dcterms:created xsi:type="dcterms:W3CDTF">2019-02-27T13:14:05Z</dcterms:created>
  <dcterms:modified xsi:type="dcterms:W3CDTF">2019-03-30T18:45:03Z</dcterms:modified>
</cp:coreProperties>
</file>