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9"/>
  </p:notesMasterIdLst>
  <p:sldIdLst>
    <p:sldId id="356" r:id="rId2"/>
    <p:sldId id="427" r:id="rId3"/>
    <p:sldId id="256" r:id="rId4"/>
    <p:sldId id="552" r:id="rId5"/>
    <p:sldId id="574" r:id="rId6"/>
    <p:sldId id="575" r:id="rId7"/>
    <p:sldId id="269" r:id="rId8"/>
    <p:sldId id="633" r:id="rId9"/>
    <p:sldId id="267" r:id="rId10"/>
    <p:sldId id="268" r:id="rId11"/>
    <p:sldId id="632" r:id="rId12"/>
    <p:sldId id="642" r:id="rId13"/>
    <p:sldId id="631" r:id="rId14"/>
    <p:sldId id="707" r:id="rId15"/>
    <p:sldId id="701" r:id="rId16"/>
    <p:sldId id="261" r:id="rId17"/>
    <p:sldId id="262" r:id="rId18"/>
    <p:sldId id="263" r:id="rId19"/>
    <p:sldId id="645" r:id="rId20"/>
    <p:sldId id="641" r:id="rId21"/>
    <p:sldId id="643" r:id="rId22"/>
    <p:sldId id="644" r:id="rId23"/>
    <p:sldId id="675" r:id="rId24"/>
    <p:sldId id="680" r:id="rId25"/>
    <p:sldId id="681" r:id="rId26"/>
    <p:sldId id="708" r:id="rId27"/>
    <p:sldId id="686" r:id="rId28"/>
    <p:sldId id="687" r:id="rId29"/>
    <p:sldId id="688" r:id="rId30"/>
    <p:sldId id="501" r:id="rId31"/>
    <p:sldId id="689" r:id="rId32"/>
    <p:sldId id="690" r:id="rId33"/>
    <p:sldId id="691" r:id="rId34"/>
    <p:sldId id="692" r:id="rId35"/>
    <p:sldId id="709" r:id="rId36"/>
    <p:sldId id="693" r:id="rId37"/>
    <p:sldId id="710" r:id="rId38"/>
    <p:sldId id="695" r:id="rId39"/>
    <p:sldId id="270" r:id="rId40"/>
    <p:sldId id="259" r:id="rId41"/>
    <p:sldId id="260" r:id="rId42"/>
    <p:sldId id="635" r:id="rId43"/>
    <p:sldId id="682" r:id="rId44"/>
    <p:sldId id="659" r:id="rId45"/>
    <p:sldId id="671" r:id="rId46"/>
    <p:sldId id="660" r:id="rId47"/>
    <p:sldId id="661" r:id="rId48"/>
    <p:sldId id="662" r:id="rId49"/>
    <p:sldId id="663" r:id="rId50"/>
    <p:sldId id="664" r:id="rId51"/>
    <p:sldId id="665" r:id="rId52"/>
    <p:sldId id="666" r:id="rId53"/>
    <p:sldId id="683" r:id="rId54"/>
    <p:sldId id="672" r:id="rId55"/>
    <p:sldId id="684" r:id="rId56"/>
    <p:sldId id="733" r:id="rId57"/>
    <p:sldId id="738" r:id="rId58"/>
    <p:sldId id="734" r:id="rId59"/>
    <p:sldId id="735" r:id="rId60"/>
    <p:sldId id="736" r:id="rId61"/>
    <p:sldId id="737" r:id="rId62"/>
    <p:sldId id="722" r:id="rId63"/>
    <p:sldId id="723" r:id="rId64"/>
    <p:sldId id="732" r:id="rId65"/>
    <p:sldId id="724" r:id="rId66"/>
    <p:sldId id="728" r:id="rId67"/>
    <p:sldId id="729" r:id="rId68"/>
    <p:sldId id="730" r:id="rId69"/>
    <p:sldId id="725" r:id="rId70"/>
    <p:sldId id="739" r:id="rId71"/>
    <p:sldId id="740" r:id="rId72"/>
    <p:sldId id="727" r:id="rId73"/>
    <p:sldId id="726" r:id="rId74"/>
    <p:sldId id="731" r:id="rId75"/>
    <p:sldId id="667" r:id="rId76"/>
    <p:sldId id="668" r:id="rId77"/>
    <p:sldId id="674" r:id="rId78"/>
    <p:sldId id="679" r:id="rId79"/>
    <p:sldId id="677" r:id="rId80"/>
    <p:sldId id="678" r:id="rId81"/>
    <p:sldId id="657" r:id="rId82"/>
    <p:sldId id="713" r:id="rId83"/>
    <p:sldId id="714" r:id="rId84"/>
    <p:sldId id="715" r:id="rId85"/>
    <p:sldId id="716" r:id="rId86"/>
    <p:sldId id="717" r:id="rId87"/>
    <p:sldId id="712" r:id="rId88"/>
    <p:sldId id="711" r:id="rId89"/>
    <p:sldId id="543" r:id="rId90"/>
    <p:sldId id="271" r:id="rId91"/>
    <p:sldId id="576" r:id="rId92"/>
    <p:sldId id="272" r:id="rId93"/>
    <p:sldId id="718" r:id="rId94"/>
    <p:sldId id="577" r:id="rId95"/>
    <p:sldId id="578" r:id="rId96"/>
    <p:sldId id="258" r:id="rId97"/>
    <p:sldId id="274" r:id="rId98"/>
    <p:sldId id="275" r:id="rId99"/>
    <p:sldId id="276" r:id="rId100"/>
    <p:sldId id="277" r:id="rId101"/>
    <p:sldId id="278" r:id="rId102"/>
    <p:sldId id="279" r:id="rId103"/>
    <p:sldId id="280" r:id="rId104"/>
    <p:sldId id="281" r:id="rId105"/>
    <p:sldId id="282" r:id="rId106"/>
    <p:sldId id="283" r:id="rId107"/>
    <p:sldId id="284" r:id="rId108"/>
    <p:sldId id="285" r:id="rId109"/>
    <p:sldId id="286" r:id="rId110"/>
    <p:sldId id="287" r:id="rId111"/>
    <p:sldId id="288" r:id="rId112"/>
    <p:sldId id="289" r:id="rId113"/>
    <p:sldId id="290" r:id="rId114"/>
    <p:sldId id="291" r:id="rId115"/>
    <p:sldId id="292" r:id="rId116"/>
    <p:sldId id="293" r:id="rId117"/>
    <p:sldId id="294" r:id="rId118"/>
    <p:sldId id="295" r:id="rId119"/>
    <p:sldId id="296" r:id="rId120"/>
    <p:sldId id="297" r:id="rId121"/>
    <p:sldId id="298" r:id="rId122"/>
    <p:sldId id="646" r:id="rId123"/>
    <p:sldId id="685" r:id="rId124"/>
    <p:sldId id="647" r:id="rId125"/>
    <p:sldId id="648" r:id="rId126"/>
    <p:sldId id="649" r:id="rId127"/>
    <p:sldId id="650" r:id="rId128"/>
    <p:sldId id="651" r:id="rId129"/>
    <p:sldId id="652" r:id="rId130"/>
    <p:sldId id="653" r:id="rId131"/>
    <p:sldId id="654" r:id="rId132"/>
    <p:sldId id="655" r:id="rId133"/>
    <p:sldId id="656" r:id="rId134"/>
    <p:sldId id="299" r:id="rId135"/>
    <p:sldId id="300" r:id="rId136"/>
    <p:sldId id="301" r:id="rId137"/>
    <p:sldId id="302" r:id="rId138"/>
    <p:sldId id="303" r:id="rId139"/>
    <p:sldId id="304" r:id="rId140"/>
    <p:sldId id="609" r:id="rId141"/>
    <p:sldId id="610" r:id="rId142"/>
    <p:sldId id="611" r:id="rId143"/>
    <p:sldId id="612" r:id="rId144"/>
    <p:sldId id="613" r:id="rId145"/>
    <p:sldId id="614" r:id="rId146"/>
    <p:sldId id="615" r:id="rId147"/>
    <p:sldId id="616" r:id="rId148"/>
    <p:sldId id="617" r:id="rId149"/>
    <p:sldId id="618" r:id="rId150"/>
    <p:sldId id="619" r:id="rId151"/>
    <p:sldId id="620" r:id="rId152"/>
    <p:sldId id="582" r:id="rId153"/>
    <p:sldId id="583" r:id="rId154"/>
    <p:sldId id="584" r:id="rId155"/>
    <p:sldId id="585" r:id="rId156"/>
    <p:sldId id="586" r:id="rId157"/>
    <p:sldId id="587" r:id="rId158"/>
    <p:sldId id="588" r:id="rId159"/>
    <p:sldId id="589" r:id="rId160"/>
    <p:sldId id="590" r:id="rId161"/>
    <p:sldId id="591" r:id="rId162"/>
    <p:sldId id="592" r:id="rId163"/>
    <p:sldId id="537" r:id="rId164"/>
    <p:sldId id="538" r:id="rId165"/>
    <p:sldId id="357" r:id="rId166"/>
    <p:sldId id="539" r:id="rId167"/>
    <p:sldId id="540" r:id="rId1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77506" autoAdjust="0"/>
  </p:normalViewPr>
  <p:slideViewPr>
    <p:cSldViewPr snapToGrid="0">
      <p:cViewPr varScale="1">
        <p:scale>
          <a:sx n="114" d="100"/>
          <a:sy n="114" d="100"/>
        </p:scale>
        <p:origin x="1698" y="108"/>
      </p:cViewPr>
      <p:guideLst/>
    </p:cSldViewPr>
  </p:slideViewPr>
  <p:outlineViewPr>
    <p:cViewPr>
      <p:scale>
        <a:sx n="33" d="100"/>
        <a:sy n="33" d="100"/>
      </p:scale>
      <p:origin x="0" y="-53310"/>
    </p:cViewPr>
  </p:outlineViewPr>
  <p:notesTextViewPr>
    <p:cViewPr>
      <p:scale>
        <a:sx n="1" d="1"/>
        <a:sy n="1" d="1"/>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microsoft.com/office/2016/11/relationships/changesInfo" Target="changesInfos/changesInfo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旭阳" userId="50b30272cb4d088b" providerId="LiveId" clId="{86045DE4-7530-49BC-9D5A-1F078880470B}"/>
    <pc:docChg chg="undo custSel addSld delSld modSld sldOrd">
      <pc:chgData name="陈 旭阳" userId="50b30272cb4d088b" providerId="LiveId" clId="{86045DE4-7530-49BC-9D5A-1F078880470B}" dt="2019-04-20T22:00:29.086" v="2501" actId="6549"/>
      <pc:docMkLst>
        <pc:docMk/>
      </pc:docMkLst>
      <pc:sldChg chg="del">
        <pc:chgData name="陈 旭阳" userId="50b30272cb4d088b" providerId="LiveId" clId="{86045DE4-7530-49BC-9D5A-1F078880470B}" dt="2019-04-20T16:27:05.545" v="7" actId="2696"/>
        <pc:sldMkLst>
          <pc:docMk/>
          <pc:sldMk cId="616990729" sldId="257"/>
        </pc:sldMkLst>
      </pc:sldChg>
      <pc:sldChg chg="add">
        <pc:chgData name="陈 旭阳" userId="50b30272cb4d088b" providerId="LiveId" clId="{86045DE4-7530-49BC-9D5A-1F078880470B}" dt="2019-04-20T19:03:57.629" v="689"/>
        <pc:sldMkLst>
          <pc:docMk/>
          <pc:sldMk cId="2303441621" sldId="258"/>
        </pc:sldMkLst>
      </pc:sldChg>
      <pc:sldChg chg="del">
        <pc:chgData name="陈 旭阳" userId="50b30272cb4d088b" providerId="LiveId" clId="{86045DE4-7530-49BC-9D5A-1F078880470B}" dt="2019-04-20T19:03:53.189" v="682" actId="2696"/>
        <pc:sldMkLst>
          <pc:docMk/>
          <pc:sldMk cId="3463140952" sldId="258"/>
        </pc:sldMkLst>
      </pc:sldChg>
      <pc:sldChg chg="modSp add">
        <pc:chgData name="陈 旭阳" userId="50b30272cb4d088b" providerId="LiveId" clId="{86045DE4-7530-49BC-9D5A-1F078880470B}" dt="2019-04-20T19:10:05.364" v="749" actId="20577"/>
        <pc:sldMkLst>
          <pc:docMk/>
          <pc:sldMk cId="452960406" sldId="259"/>
        </pc:sldMkLst>
        <pc:spChg chg="mod">
          <ac:chgData name="陈 旭阳" userId="50b30272cb4d088b" providerId="LiveId" clId="{86045DE4-7530-49BC-9D5A-1F078880470B}" dt="2019-04-20T19:10:05.364" v="749" actId="20577"/>
          <ac:spMkLst>
            <pc:docMk/>
            <pc:sldMk cId="452960406" sldId="259"/>
            <ac:spMk id="6147" creationId="{00000000-0000-0000-0000-000000000000}"/>
          </ac:spMkLst>
        </pc:spChg>
      </pc:sldChg>
      <pc:sldChg chg="add del ord">
        <pc:chgData name="陈 旭阳" userId="50b30272cb4d088b" providerId="LiveId" clId="{86045DE4-7530-49BC-9D5A-1F078880470B}" dt="2019-04-20T16:52:21.216" v="264" actId="2696"/>
        <pc:sldMkLst>
          <pc:docMk/>
          <pc:sldMk cId="2045477129" sldId="259"/>
        </pc:sldMkLst>
      </pc:sldChg>
      <pc:sldChg chg="add del">
        <pc:chgData name="陈 旭阳" userId="50b30272cb4d088b" providerId="LiveId" clId="{86045DE4-7530-49BC-9D5A-1F078880470B}" dt="2019-04-20T16:56:54.522" v="319" actId="2696"/>
        <pc:sldMkLst>
          <pc:docMk/>
          <pc:sldMk cId="3500485592" sldId="259"/>
        </pc:sldMkLst>
      </pc:sldChg>
      <pc:sldChg chg="modSp add del ord">
        <pc:chgData name="陈 旭阳" userId="50b30272cb4d088b" providerId="LiveId" clId="{86045DE4-7530-49BC-9D5A-1F078880470B}" dt="2019-04-20T16:56:54.529" v="320" actId="2696"/>
        <pc:sldMkLst>
          <pc:docMk/>
          <pc:sldMk cId="1977839479" sldId="260"/>
        </pc:sldMkLst>
        <pc:spChg chg="mod">
          <ac:chgData name="陈 旭阳" userId="50b30272cb4d088b" providerId="LiveId" clId="{86045DE4-7530-49BC-9D5A-1F078880470B}" dt="2019-04-20T16:53:17.923" v="297"/>
          <ac:spMkLst>
            <pc:docMk/>
            <pc:sldMk cId="1977839479" sldId="260"/>
            <ac:spMk id="7170" creationId="{00000000-0000-0000-0000-000000000000}"/>
          </ac:spMkLst>
        </pc:spChg>
        <pc:spChg chg="mod">
          <ac:chgData name="陈 旭阳" userId="50b30272cb4d088b" providerId="LiveId" clId="{86045DE4-7530-49BC-9D5A-1F078880470B}" dt="2019-04-20T16:53:56.311" v="312" actId="20577"/>
          <ac:spMkLst>
            <pc:docMk/>
            <pc:sldMk cId="1977839479" sldId="260"/>
            <ac:spMk id="7171" creationId="{00000000-0000-0000-0000-000000000000}"/>
          </ac:spMkLst>
        </pc:spChg>
      </pc:sldChg>
      <pc:sldChg chg="add">
        <pc:chgData name="陈 旭阳" userId="50b30272cb4d088b" providerId="LiveId" clId="{86045DE4-7530-49BC-9D5A-1F078880470B}" dt="2019-04-20T16:57:09.403" v="321"/>
        <pc:sldMkLst>
          <pc:docMk/>
          <pc:sldMk cId="3306334122" sldId="260"/>
        </pc:sldMkLst>
      </pc:sldChg>
      <pc:sldChg chg="addSp modSp">
        <pc:chgData name="陈 旭阳" userId="50b30272cb4d088b" providerId="LiveId" clId="{86045DE4-7530-49BC-9D5A-1F078880470B}" dt="2019-04-20T16:48:09.230" v="227" actId="14100"/>
        <pc:sldMkLst>
          <pc:docMk/>
          <pc:sldMk cId="1501793615" sldId="262"/>
        </pc:sldMkLst>
        <pc:spChg chg="add mod">
          <ac:chgData name="陈 旭阳" userId="50b30272cb4d088b" providerId="LiveId" clId="{86045DE4-7530-49BC-9D5A-1F078880470B}" dt="2019-04-20T16:47:34.830" v="218" actId="1076"/>
          <ac:spMkLst>
            <pc:docMk/>
            <pc:sldMk cId="1501793615" sldId="262"/>
            <ac:spMk id="4" creationId="{327F485F-BFED-4B27-8DB3-EEBCDE7703E1}"/>
          </ac:spMkLst>
        </pc:spChg>
        <pc:spChg chg="add mod">
          <ac:chgData name="陈 旭阳" userId="50b30272cb4d088b" providerId="LiveId" clId="{86045DE4-7530-49BC-9D5A-1F078880470B}" dt="2019-04-20T16:47:48.863" v="221" actId="1076"/>
          <ac:spMkLst>
            <pc:docMk/>
            <pc:sldMk cId="1501793615" sldId="262"/>
            <ac:spMk id="5" creationId="{1E11F8BD-FBD5-4456-A870-6A39936F3445}"/>
          </ac:spMkLst>
        </pc:spChg>
        <pc:spChg chg="add mod">
          <ac:chgData name="陈 旭阳" userId="50b30272cb4d088b" providerId="LiveId" clId="{86045DE4-7530-49BC-9D5A-1F078880470B}" dt="2019-04-20T16:47:45.550" v="220" actId="1076"/>
          <ac:spMkLst>
            <pc:docMk/>
            <pc:sldMk cId="1501793615" sldId="262"/>
            <ac:spMk id="6" creationId="{174F92AF-33C9-470A-A918-5D5CBB6781C1}"/>
          </ac:spMkLst>
        </pc:spChg>
        <pc:spChg chg="mod">
          <ac:chgData name="陈 旭阳" userId="50b30272cb4d088b" providerId="LiveId" clId="{86045DE4-7530-49BC-9D5A-1F078880470B}" dt="2019-04-20T16:48:09.230" v="227" actId="14100"/>
          <ac:spMkLst>
            <pc:docMk/>
            <pc:sldMk cId="1501793615" sldId="262"/>
            <ac:spMk id="9219" creationId="{00000000-0000-0000-0000-000000000000}"/>
          </ac:spMkLst>
        </pc:spChg>
      </pc:sldChg>
      <pc:sldChg chg="del">
        <pc:chgData name="陈 旭阳" userId="50b30272cb4d088b" providerId="LiveId" clId="{86045DE4-7530-49BC-9D5A-1F078880470B}" dt="2019-04-20T16:27:21.540" v="10" actId="2696"/>
        <pc:sldMkLst>
          <pc:docMk/>
          <pc:sldMk cId="566650770" sldId="266"/>
        </pc:sldMkLst>
      </pc:sldChg>
      <pc:sldChg chg="del">
        <pc:chgData name="陈 旭阳" userId="50b30272cb4d088b" providerId="LiveId" clId="{86045DE4-7530-49BC-9D5A-1F078880470B}" dt="2019-04-20T19:03:53.211" v="687" actId="2696"/>
        <pc:sldMkLst>
          <pc:docMk/>
          <pc:sldMk cId="1450973944" sldId="271"/>
        </pc:sldMkLst>
      </pc:sldChg>
      <pc:sldChg chg="modSp add">
        <pc:chgData name="陈 旭阳" userId="50b30272cb4d088b" providerId="LiveId" clId="{86045DE4-7530-49BC-9D5A-1F078880470B}" dt="2019-04-20T19:08:08.444" v="711" actId="115"/>
        <pc:sldMkLst>
          <pc:docMk/>
          <pc:sldMk cId="3088097064" sldId="271"/>
        </pc:sldMkLst>
        <pc:spChg chg="mod">
          <ac:chgData name="陈 旭阳" userId="50b30272cb4d088b" providerId="LiveId" clId="{86045DE4-7530-49BC-9D5A-1F078880470B}" dt="2019-04-20T19:08:08.444" v="711" actId="115"/>
          <ac:spMkLst>
            <pc:docMk/>
            <pc:sldMk cId="3088097064" sldId="271"/>
            <ac:spMk id="18435" creationId="{00000000-0000-0000-0000-000000000000}"/>
          </ac:spMkLst>
        </pc:spChg>
      </pc:sldChg>
      <pc:sldChg chg="add">
        <pc:chgData name="陈 旭阳" userId="50b30272cb4d088b" providerId="LiveId" clId="{86045DE4-7530-49BC-9D5A-1F078880470B}" dt="2019-04-20T19:03:57.629" v="689"/>
        <pc:sldMkLst>
          <pc:docMk/>
          <pc:sldMk cId="3728993165" sldId="272"/>
        </pc:sldMkLst>
      </pc:sldChg>
      <pc:sldChg chg="del">
        <pc:chgData name="陈 旭阳" userId="50b30272cb4d088b" providerId="LiveId" clId="{86045DE4-7530-49BC-9D5A-1F078880470B}" dt="2019-04-20T19:03:53.206" v="685" actId="2696"/>
        <pc:sldMkLst>
          <pc:docMk/>
          <pc:sldMk cId="4013720815" sldId="272"/>
        </pc:sldMkLst>
      </pc:sldChg>
      <pc:sldChg chg="del">
        <pc:chgData name="陈 旭阳" userId="50b30272cb4d088b" providerId="LiveId" clId="{86045DE4-7530-49BC-9D5A-1F078880470B}" dt="2019-04-20T19:03:53.178" v="681" actId="2696"/>
        <pc:sldMkLst>
          <pc:docMk/>
          <pc:sldMk cId="3012305753" sldId="274"/>
        </pc:sldMkLst>
      </pc:sldChg>
      <pc:sldChg chg="add">
        <pc:chgData name="陈 旭阳" userId="50b30272cb4d088b" providerId="LiveId" clId="{86045DE4-7530-49BC-9D5A-1F078880470B}" dt="2019-04-20T19:03:57.629" v="689"/>
        <pc:sldMkLst>
          <pc:docMk/>
          <pc:sldMk cId="4262054623" sldId="274"/>
        </pc:sldMkLst>
      </pc:sldChg>
      <pc:sldChg chg="add">
        <pc:chgData name="陈 旭阳" userId="50b30272cb4d088b" providerId="LiveId" clId="{86045DE4-7530-49BC-9D5A-1F078880470B}" dt="2019-04-20T19:03:57.629" v="689"/>
        <pc:sldMkLst>
          <pc:docMk/>
          <pc:sldMk cId="1507675040" sldId="275"/>
        </pc:sldMkLst>
      </pc:sldChg>
      <pc:sldChg chg="del">
        <pc:chgData name="陈 旭阳" userId="50b30272cb4d088b" providerId="LiveId" clId="{86045DE4-7530-49BC-9D5A-1F078880470B}" dt="2019-04-20T19:03:53.176" v="680" actId="2696"/>
        <pc:sldMkLst>
          <pc:docMk/>
          <pc:sldMk cId="2615653598" sldId="275"/>
        </pc:sldMkLst>
      </pc:sldChg>
      <pc:sldChg chg="add">
        <pc:chgData name="陈 旭阳" userId="50b30272cb4d088b" providerId="LiveId" clId="{86045DE4-7530-49BC-9D5A-1F078880470B}" dt="2019-04-20T19:03:57.629" v="689"/>
        <pc:sldMkLst>
          <pc:docMk/>
          <pc:sldMk cId="1476729463" sldId="276"/>
        </pc:sldMkLst>
      </pc:sldChg>
      <pc:sldChg chg="del">
        <pc:chgData name="陈 旭阳" userId="50b30272cb4d088b" providerId="LiveId" clId="{86045DE4-7530-49BC-9D5A-1F078880470B}" dt="2019-04-20T19:03:53.173" v="679" actId="2696"/>
        <pc:sldMkLst>
          <pc:docMk/>
          <pc:sldMk cId="2327912215" sldId="276"/>
        </pc:sldMkLst>
      </pc:sldChg>
      <pc:sldChg chg="add">
        <pc:chgData name="陈 旭阳" userId="50b30272cb4d088b" providerId="LiveId" clId="{86045DE4-7530-49BC-9D5A-1F078880470B}" dt="2019-04-20T19:03:57.629" v="689"/>
        <pc:sldMkLst>
          <pc:docMk/>
          <pc:sldMk cId="1387571144" sldId="277"/>
        </pc:sldMkLst>
      </pc:sldChg>
      <pc:sldChg chg="del">
        <pc:chgData name="陈 旭阳" userId="50b30272cb4d088b" providerId="LiveId" clId="{86045DE4-7530-49BC-9D5A-1F078880470B}" dt="2019-04-20T19:03:53.161" v="678" actId="2696"/>
        <pc:sldMkLst>
          <pc:docMk/>
          <pc:sldMk cId="4002513794" sldId="277"/>
        </pc:sldMkLst>
      </pc:sldChg>
      <pc:sldChg chg="add">
        <pc:chgData name="陈 旭阳" userId="50b30272cb4d088b" providerId="LiveId" clId="{86045DE4-7530-49BC-9D5A-1F078880470B}" dt="2019-04-20T19:03:57.629" v="689"/>
        <pc:sldMkLst>
          <pc:docMk/>
          <pc:sldMk cId="881952255" sldId="278"/>
        </pc:sldMkLst>
      </pc:sldChg>
      <pc:sldChg chg="del">
        <pc:chgData name="陈 旭阳" userId="50b30272cb4d088b" providerId="LiveId" clId="{86045DE4-7530-49BC-9D5A-1F078880470B}" dt="2019-04-20T19:03:53.158" v="677" actId="2696"/>
        <pc:sldMkLst>
          <pc:docMk/>
          <pc:sldMk cId="3858615893" sldId="278"/>
        </pc:sldMkLst>
      </pc:sldChg>
      <pc:sldChg chg="del">
        <pc:chgData name="陈 旭阳" userId="50b30272cb4d088b" providerId="LiveId" clId="{86045DE4-7530-49BC-9D5A-1F078880470B}" dt="2019-04-20T19:03:53.156" v="676" actId="2696"/>
        <pc:sldMkLst>
          <pc:docMk/>
          <pc:sldMk cId="1676352636" sldId="279"/>
        </pc:sldMkLst>
      </pc:sldChg>
      <pc:sldChg chg="add">
        <pc:chgData name="陈 旭阳" userId="50b30272cb4d088b" providerId="LiveId" clId="{86045DE4-7530-49BC-9D5A-1F078880470B}" dt="2019-04-20T19:03:57.629" v="689"/>
        <pc:sldMkLst>
          <pc:docMk/>
          <pc:sldMk cId="3638393851" sldId="279"/>
        </pc:sldMkLst>
      </pc:sldChg>
      <pc:sldChg chg="add">
        <pc:chgData name="陈 旭阳" userId="50b30272cb4d088b" providerId="LiveId" clId="{86045DE4-7530-49BC-9D5A-1F078880470B}" dt="2019-04-20T19:03:57.629" v="689"/>
        <pc:sldMkLst>
          <pc:docMk/>
          <pc:sldMk cId="2094335765" sldId="280"/>
        </pc:sldMkLst>
      </pc:sldChg>
      <pc:sldChg chg="del">
        <pc:chgData name="陈 旭阳" userId="50b30272cb4d088b" providerId="LiveId" clId="{86045DE4-7530-49BC-9D5A-1F078880470B}" dt="2019-04-20T19:03:53.144" v="675" actId="2696"/>
        <pc:sldMkLst>
          <pc:docMk/>
          <pc:sldMk cId="2865076669" sldId="280"/>
        </pc:sldMkLst>
      </pc:sldChg>
      <pc:sldChg chg="add">
        <pc:chgData name="陈 旭阳" userId="50b30272cb4d088b" providerId="LiveId" clId="{86045DE4-7530-49BC-9D5A-1F078880470B}" dt="2019-04-20T19:03:57.629" v="689"/>
        <pc:sldMkLst>
          <pc:docMk/>
          <pc:sldMk cId="889065731" sldId="281"/>
        </pc:sldMkLst>
      </pc:sldChg>
      <pc:sldChg chg="del">
        <pc:chgData name="陈 旭阳" userId="50b30272cb4d088b" providerId="LiveId" clId="{86045DE4-7530-49BC-9D5A-1F078880470B}" dt="2019-04-20T19:03:53.142" v="674" actId="2696"/>
        <pc:sldMkLst>
          <pc:docMk/>
          <pc:sldMk cId="2342884167" sldId="281"/>
        </pc:sldMkLst>
      </pc:sldChg>
      <pc:sldChg chg="add">
        <pc:chgData name="陈 旭阳" userId="50b30272cb4d088b" providerId="LiveId" clId="{86045DE4-7530-49BC-9D5A-1F078880470B}" dt="2019-04-20T19:03:57.629" v="689"/>
        <pc:sldMkLst>
          <pc:docMk/>
          <pc:sldMk cId="2165114615" sldId="282"/>
        </pc:sldMkLst>
      </pc:sldChg>
      <pc:sldChg chg="del">
        <pc:chgData name="陈 旭阳" userId="50b30272cb4d088b" providerId="LiveId" clId="{86045DE4-7530-49BC-9D5A-1F078880470B}" dt="2019-04-20T19:03:53.139" v="673" actId="2696"/>
        <pc:sldMkLst>
          <pc:docMk/>
          <pc:sldMk cId="2926880630" sldId="282"/>
        </pc:sldMkLst>
      </pc:sldChg>
      <pc:sldChg chg="add">
        <pc:chgData name="陈 旭阳" userId="50b30272cb4d088b" providerId="LiveId" clId="{86045DE4-7530-49BC-9D5A-1F078880470B}" dt="2019-04-20T19:03:57.629" v="689"/>
        <pc:sldMkLst>
          <pc:docMk/>
          <pc:sldMk cId="2436609687" sldId="283"/>
        </pc:sldMkLst>
      </pc:sldChg>
      <pc:sldChg chg="del">
        <pc:chgData name="陈 旭阳" userId="50b30272cb4d088b" providerId="LiveId" clId="{86045DE4-7530-49BC-9D5A-1F078880470B}" dt="2019-04-20T19:03:53.127" v="672" actId="2696"/>
        <pc:sldMkLst>
          <pc:docMk/>
          <pc:sldMk cId="3886788113" sldId="283"/>
        </pc:sldMkLst>
      </pc:sldChg>
      <pc:sldChg chg="del">
        <pc:chgData name="陈 旭阳" userId="50b30272cb4d088b" providerId="LiveId" clId="{86045DE4-7530-49BC-9D5A-1F078880470B}" dt="2019-04-20T19:03:53.123" v="671" actId="2696"/>
        <pc:sldMkLst>
          <pc:docMk/>
          <pc:sldMk cId="707005407" sldId="284"/>
        </pc:sldMkLst>
      </pc:sldChg>
      <pc:sldChg chg="add">
        <pc:chgData name="陈 旭阳" userId="50b30272cb4d088b" providerId="LiveId" clId="{86045DE4-7530-49BC-9D5A-1F078880470B}" dt="2019-04-20T19:03:57.629" v="689"/>
        <pc:sldMkLst>
          <pc:docMk/>
          <pc:sldMk cId="2048238316" sldId="284"/>
        </pc:sldMkLst>
      </pc:sldChg>
      <pc:sldChg chg="add">
        <pc:chgData name="陈 旭阳" userId="50b30272cb4d088b" providerId="LiveId" clId="{86045DE4-7530-49BC-9D5A-1F078880470B}" dt="2019-04-20T19:03:57.629" v="689"/>
        <pc:sldMkLst>
          <pc:docMk/>
          <pc:sldMk cId="2555250351" sldId="285"/>
        </pc:sldMkLst>
      </pc:sldChg>
      <pc:sldChg chg="del">
        <pc:chgData name="陈 旭阳" userId="50b30272cb4d088b" providerId="LiveId" clId="{86045DE4-7530-49BC-9D5A-1F078880470B}" dt="2019-04-20T19:03:53.120" v="670" actId="2696"/>
        <pc:sldMkLst>
          <pc:docMk/>
          <pc:sldMk cId="2890688392" sldId="285"/>
        </pc:sldMkLst>
      </pc:sldChg>
      <pc:sldChg chg="add">
        <pc:chgData name="陈 旭阳" userId="50b30272cb4d088b" providerId="LiveId" clId="{86045DE4-7530-49BC-9D5A-1F078880470B}" dt="2019-04-20T19:03:57.629" v="689"/>
        <pc:sldMkLst>
          <pc:docMk/>
          <pc:sldMk cId="3764069237" sldId="286"/>
        </pc:sldMkLst>
      </pc:sldChg>
      <pc:sldChg chg="del">
        <pc:chgData name="陈 旭阳" userId="50b30272cb4d088b" providerId="LiveId" clId="{86045DE4-7530-49BC-9D5A-1F078880470B}" dt="2019-04-20T19:03:53.117" v="669" actId="2696"/>
        <pc:sldMkLst>
          <pc:docMk/>
          <pc:sldMk cId="4175207362" sldId="286"/>
        </pc:sldMkLst>
      </pc:sldChg>
      <pc:sldChg chg="add">
        <pc:chgData name="陈 旭阳" userId="50b30272cb4d088b" providerId="LiveId" clId="{86045DE4-7530-49BC-9D5A-1F078880470B}" dt="2019-04-20T19:03:57.629" v="689"/>
        <pc:sldMkLst>
          <pc:docMk/>
          <pc:sldMk cId="449050590" sldId="287"/>
        </pc:sldMkLst>
      </pc:sldChg>
      <pc:sldChg chg="del">
        <pc:chgData name="陈 旭阳" userId="50b30272cb4d088b" providerId="LiveId" clId="{86045DE4-7530-49BC-9D5A-1F078880470B}" dt="2019-04-20T19:03:53.115" v="668" actId="2696"/>
        <pc:sldMkLst>
          <pc:docMk/>
          <pc:sldMk cId="1976117915" sldId="287"/>
        </pc:sldMkLst>
      </pc:sldChg>
      <pc:sldChg chg="add">
        <pc:chgData name="陈 旭阳" userId="50b30272cb4d088b" providerId="LiveId" clId="{86045DE4-7530-49BC-9D5A-1F078880470B}" dt="2019-04-20T19:03:57.629" v="689"/>
        <pc:sldMkLst>
          <pc:docMk/>
          <pc:sldMk cId="1982473850" sldId="288"/>
        </pc:sldMkLst>
      </pc:sldChg>
      <pc:sldChg chg="del">
        <pc:chgData name="陈 旭阳" userId="50b30272cb4d088b" providerId="LiveId" clId="{86045DE4-7530-49BC-9D5A-1F078880470B}" dt="2019-04-20T19:03:53.112" v="667" actId="2696"/>
        <pc:sldMkLst>
          <pc:docMk/>
          <pc:sldMk cId="3832825815" sldId="288"/>
        </pc:sldMkLst>
      </pc:sldChg>
      <pc:sldChg chg="add">
        <pc:chgData name="陈 旭阳" userId="50b30272cb4d088b" providerId="LiveId" clId="{86045DE4-7530-49BC-9D5A-1F078880470B}" dt="2019-04-20T19:03:57.629" v="689"/>
        <pc:sldMkLst>
          <pc:docMk/>
          <pc:sldMk cId="167621330" sldId="289"/>
        </pc:sldMkLst>
      </pc:sldChg>
      <pc:sldChg chg="del">
        <pc:chgData name="陈 旭阳" userId="50b30272cb4d088b" providerId="LiveId" clId="{86045DE4-7530-49BC-9D5A-1F078880470B}" dt="2019-04-20T19:03:53.110" v="666" actId="2696"/>
        <pc:sldMkLst>
          <pc:docMk/>
          <pc:sldMk cId="1652460015" sldId="289"/>
        </pc:sldMkLst>
      </pc:sldChg>
      <pc:sldChg chg="add">
        <pc:chgData name="陈 旭阳" userId="50b30272cb4d088b" providerId="LiveId" clId="{86045DE4-7530-49BC-9D5A-1F078880470B}" dt="2019-04-20T19:03:57.629" v="689"/>
        <pc:sldMkLst>
          <pc:docMk/>
          <pc:sldMk cId="283490974" sldId="290"/>
        </pc:sldMkLst>
      </pc:sldChg>
      <pc:sldChg chg="del">
        <pc:chgData name="陈 旭阳" userId="50b30272cb4d088b" providerId="LiveId" clId="{86045DE4-7530-49BC-9D5A-1F078880470B}" dt="2019-04-20T19:03:53.108" v="665" actId="2696"/>
        <pc:sldMkLst>
          <pc:docMk/>
          <pc:sldMk cId="2485488726" sldId="290"/>
        </pc:sldMkLst>
      </pc:sldChg>
      <pc:sldChg chg="del">
        <pc:chgData name="陈 旭阳" userId="50b30272cb4d088b" providerId="LiveId" clId="{86045DE4-7530-49BC-9D5A-1F078880470B}" dt="2019-04-20T19:03:53.105" v="664" actId="2696"/>
        <pc:sldMkLst>
          <pc:docMk/>
          <pc:sldMk cId="2235398331" sldId="291"/>
        </pc:sldMkLst>
      </pc:sldChg>
      <pc:sldChg chg="add">
        <pc:chgData name="陈 旭阳" userId="50b30272cb4d088b" providerId="LiveId" clId="{86045DE4-7530-49BC-9D5A-1F078880470B}" dt="2019-04-20T19:03:57.629" v="689"/>
        <pc:sldMkLst>
          <pc:docMk/>
          <pc:sldMk cId="3186325603" sldId="291"/>
        </pc:sldMkLst>
      </pc:sldChg>
      <pc:sldChg chg="add">
        <pc:chgData name="陈 旭阳" userId="50b30272cb4d088b" providerId="LiveId" clId="{86045DE4-7530-49BC-9D5A-1F078880470B}" dt="2019-04-20T19:03:57.629" v="689"/>
        <pc:sldMkLst>
          <pc:docMk/>
          <pc:sldMk cId="224764523" sldId="292"/>
        </pc:sldMkLst>
      </pc:sldChg>
      <pc:sldChg chg="del">
        <pc:chgData name="陈 旭阳" userId="50b30272cb4d088b" providerId="LiveId" clId="{86045DE4-7530-49BC-9D5A-1F078880470B}" dt="2019-04-20T19:03:53.103" v="663" actId="2696"/>
        <pc:sldMkLst>
          <pc:docMk/>
          <pc:sldMk cId="3841210653" sldId="292"/>
        </pc:sldMkLst>
      </pc:sldChg>
      <pc:sldChg chg="add">
        <pc:chgData name="陈 旭阳" userId="50b30272cb4d088b" providerId="LiveId" clId="{86045DE4-7530-49BC-9D5A-1F078880470B}" dt="2019-04-20T19:03:57.629" v="689"/>
        <pc:sldMkLst>
          <pc:docMk/>
          <pc:sldMk cId="1408615028" sldId="293"/>
        </pc:sldMkLst>
      </pc:sldChg>
      <pc:sldChg chg="del">
        <pc:chgData name="陈 旭阳" userId="50b30272cb4d088b" providerId="LiveId" clId="{86045DE4-7530-49BC-9D5A-1F078880470B}" dt="2019-04-20T19:03:53.101" v="662" actId="2696"/>
        <pc:sldMkLst>
          <pc:docMk/>
          <pc:sldMk cId="3354238093" sldId="293"/>
        </pc:sldMkLst>
      </pc:sldChg>
      <pc:sldChg chg="add">
        <pc:chgData name="陈 旭阳" userId="50b30272cb4d088b" providerId="LiveId" clId="{86045DE4-7530-49BC-9D5A-1F078880470B}" dt="2019-04-20T19:03:57.629" v="689"/>
        <pc:sldMkLst>
          <pc:docMk/>
          <pc:sldMk cId="741492215" sldId="294"/>
        </pc:sldMkLst>
      </pc:sldChg>
      <pc:sldChg chg="del">
        <pc:chgData name="陈 旭阳" userId="50b30272cb4d088b" providerId="LiveId" clId="{86045DE4-7530-49BC-9D5A-1F078880470B}" dt="2019-04-20T19:03:53.099" v="661" actId="2696"/>
        <pc:sldMkLst>
          <pc:docMk/>
          <pc:sldMk cId="4226365839" sldId="294"/>
        </pc:sldMkLst>
      </pc:sldChg>
      <pc:sldChg chg="del">
        <pc:chgData name="陈 旭阳" userId="50b30272cb4d088b" providerId="LiveId" clId="{86045DE4-7530-49BC-9D5A-1F078880470B}" dt="2019-04-20T19:03:53.097" v="660" actId="2696"/>
        <pc:sldMkLst>
          <pc:docMk/>
          <pc:sldMk cId="1593949395" sldId="295"/>
        </pc:sldMkLst>
      </pc:sldChg>
      <pc:sldChg chg="add">
        <pc:chgData name="陈 旭阳" userId="50b30272cb4d088b" providerId="LiveId" clId="{86045DE4-7530-49BC-9D5A-1F078880470B}" dt="2019-04-20T19:03:57.629" v="689"/>
        <pc:sldMkLst>
          <pc:docMk/>
          <pc:sldMk cId="1915850768" sldId="295"/>
        </pc:sldMkLst>
      </pc:sldChg>
      <pc:sldChg chg="add">
        <pc:chgData name="陈 旭阳" userId="50b30272cb4d088b" providerId="LiveId" clId="{86045DE4-7530-49BC-9D5A-1F078880470B}" dt="2019-04-20T19:03:57.629" v="689"/>
        <pc:sldMkLst>
          <pc:docMk/>
          <pc:sldMk cId="3036334685" sldId="296"/>
        </pc:sldMkLst>
      </pc:sldChg>
      <pc:sldChg chg="del">
        <pc:chgData name="陈 旭阳" userId="50b30272cb4d088b" providerId="LiveId" clId="{86045DE4-7530-49BC-9D5A-1F078880470B}" dt="2019-04-20T19:03:53.094" v="659" actId="2696"/>
        <pc:sldMkLst>
          <pc:docMk/>
          <pc:sldMk cId="4042443732" sldId="296"/>
        </pc:sldMkLst>
      </pc:sldChg>
      <pc:sldChg chg="del">
        <pc:chgData name="陈 旭阳" userId="50b30272cb4d088b" providerId="LiveId" clId="{86045DE4-7530-49BC-9D5A-1F078880470B}" dt="2019-04-20T19:03:53.084" v="657" actId="2696"/>
        <pc:sldMkLst>
          <pc:docMk/>
          <pc:sldMk cId="2810343060" sldId="297"/>
        </pc:sldMkLst>
      </pc:sldChg>
      <pc:sldChg chg="add">
        <pc:chgData name="陈 旭阳" userId="50b30272cb4d088b" providerId="LiveId" clId="{86045DE4-7530-49BC-9D5A-1F078880470B}" dt="2019-04-20T19:03:57.629" v="689"/>
        <pc:sldMkLst>
          <pc:docMk/>
          <pc:sldMk cId="2998535573" sldId="297"/>
        </pc:sldMkLst>
      </pc:sldChg>
      <pc:sldChg chg="add">
        <pc:chgData name="陈 旭阳" userId="50b30272cb4d088b" providerId="LiveId" clId="{86045DE4-7530-49BC-9D5A-1F078880470B}" dt="2019-04-20T19:03:57.629" v="689"/>
        <pc:sldMkLst>
          <pc:docMk/>
          <pc:sldMk cId="168199943" sldId="298"/>
        </pc:sldMkLst>
      </pc:sldChg>
      <pc:sldChg chg="del">
        <pc:chgData name="陈 旭阳" userId="50b30272cb4d088b" providerId="LiveId" clId="{86045DE4-7530-49BC-9D5A-1F078880470B}" dt="2019-04-20T19:03:53.091" v="658" actId="2696"/>
        <pc:sldMkLst>
          <pc:docMk/>
          <pc:sldMk cId="3264009359" sldId="298"/>
        </pc:sldMkLst>
      </pc:sldChg>
      <pc:sldChg chg="addSp modSp add">
        <pc:chgData name="陈 旭阳" userId="50b30272cb4d088b" providerId="LiveId" clId="{86045DE4-7530-49BC-9D5A-1F078880470B}" dt="2019-04-20T18:03:54.943" v="372" actId="1076"/>
        <pc:sldMkLst>
          <pc:docMk/>
          <pc:sldMk cId="1550521044" sldId="501"/>
        </pc:sldMkLst>
        <pc:spChg chg="add mod">
          <ac:chgData name="陈 旭阳" userId="50b30272cb4d088b" providerId="LiveId" clId="{86045DE4-7530-49BC-9D5A-1F078880470B}" dt="2019-04-20T18:03:54.943" v="372" actId="1076"/>
          <ac:spMkLst>
            <pc:docMk/>
            <pc:sldMk cId="1550521044" sldId="501"/>
            <ac:spMk id="2" creationId="{2284C993-1798-4AB2-B267-A481EB0412CB}"/>
          </ac:spMkLst>
        </pc:spChg>
        <pc:spChg chg="add mod">
          <ac:chgData name="陈 旭阳" userId="50b30272cb4d088b" providerId="LiveId" clId="{86045DE4-7530-49BC-9D5A-1F078880470B}" dt="2019-04-20T17:54:57.654" v="367" actId="14100"/>
          <ac:spMkLst>
            <pc:docMk/>
            <pc:sldMk cId="1550521044" sldId="501"/>
            <ac:spMk id="4" creationId="{DF359E60-FDB2-4158-807F-25CD82ABA55A}"/>
          </ac:spMkLst>
        </pc:spChg>
        <pc:spChg chg="mod">
          <ac:chgData name="陈 旭阳" userId="50b30272cb4d088b" providerId="LiveId" clId="{86045DE4-7530-49BC-9D5A-1F078880470B}" dt="2019-04-20T17:11:22.045" v="327"/>
          <ac:spMkLst>
            <pc:docMk/>
            <pc:sldMk cId="1550521044" sldId="501"/>
            <ac:spMk id="52227" creationId="{00000000-0000-0000-0000-000000000000}"/>
          </ac:spMkLst>
        </pc:spChg>
        <pc:spChg chg="mod">
          <ac:chgData name="陈 旭阳" userId="50b30272cb4d088b" providerId="LiveId" clId="{86045DE4-7530-49BC-9D5A-1F078880470B}" dt="2019-04-20T17:55:04.023" v="368" actId="14100"/>
          <ac:spMkLst>
            <pc:docMk/>
            <pc:sldMk cId="1550521044" sldId="501"/>
            <ac:spMk id="52228" creationId="{00000000-0000-0000-0000-000000000000}"/>
          </ac:spMkLst>
        </pc:spChg>
      </pc:sldChg>
      <pc:sldChg chg="add del">
        <pc:chgData name="陈 旭阳" userId="50b30272cb4d088b" providerId="LiveId" clId="{86045DE4-7530-49BC-9D5A-1F078880470B}" dt="2019-04-20T17:11:27.078" v="328" actId="2696"/>
        <pc:sldMkLst>
          <pc:docMk/>
          <pc:sldMk cId="3023619168" sldId="502"/>
        </pc:sldMkLst>
      </pc:sldChg>
      <pc:sldChg chg="del">
        <pc:chgData name="陈 旭阳" userId="50b30272cb4d088b" providerId="LiveId" clId="{86045DE4-7530-49BC-9D5A-1F078880470B}" dt="2019-04-20T16:26:19.955" v="0" actId="2696"/>
        <pc:sldMkLst>
          <pc:docMk/>
          <pc:sldMk cId="3433538589" sldId="535"/>
        </pc:sldMkLst>
      </pc:sldChg>
      <pc:sldChg chg="add">
        <pc:chgData name="陈 旭阳" userId="50b30272cb4d088b" providerId="LiveId" clId="{86045DE4-7530-49BC-9D5A-1F078880470B}" dt="2019-04-20T19:03:57.629" v="689"/>
        <pc:sldMkLst>
          <pc:docMk/>
          <pc:sldMk cId="1195692446" sldId="543"/>
        </pc:sldMkLst>
      </pc:sldChg>
      <pc:sldChg chg="del">
        <pc:chgData name="陈 旭阳" userId="50b30272cb4d088b" providerId="LiveId" clId="{86045DE4-7530-49BC-9D5A-1F078880470B}" dt="2019-04-20T19:03:53.209" v="686" actId="2696"/>
        <pc:sldMkLst>
          <pc:docMk/>
          <pc:sldMk cId="2997673225" sldId="543"/>
        </pc:sldMkLst>
      </pc:sldChg>
      <pc:sldChg chg="del">
        <pc:chgData name="陈 旭阳" userId="50b30272cb4d088b" providerId="LiveId" clId="{86045DE4-7530-49BC-9D5A-1F078880470B}" dt="2019-04-20T16:27:06.778" v="8" actId="2696"/>
        <pc:sldMkLst>
          <pc:docMk/>
          <pc:sldMk cId="20222655" sldId="551"/>
        </pc:sldMkLst>
      </pc:sldChg>
      <pc:sldChg chg="modSp ord">
        <pc:chgData name="陈 旭阳" userId="50b30272cb4d088b" providerId="LiveId" clId="{86045DE4-7530-49BC-9D5A-1F078880470B}" dt="2019-04-20T16:35:49.838" v="203" actId="14100"/>
        <pc:sldMkLst>
          <pc:docMk/>
          <pc:sldMk cId="1238169784" sldId="552"/>
        </pc:sldMkLst>
        <pc:spChg chg="mod">
          <ac:chgData name="陈 旭阳" userId="50b30272cb4d088b" providerId="LiveId" clId="{86045DE4-7530-49BC-9D5A-1F078880470B}" dt="2019-04-20T16:35:43.806" v="201" actId="14100"/>
          <ac:spMkLst>
            <pc:docMk/>
            <pc:sldMk cId="1238169784" sldId="552"/>
            <ac:spMk id="3" creationId="{00000000-0000-0000-0000-000000000000}"/>
          </ac:spMkLst>
        </pc:spChg>
        <pc:spChg chg="mod">
          <ac:chgData name="陈 旭阳" userId="50b30272cb4d088b" providerId="LiveId" clId="{86045DE4-7530-49BC-9D5A-1F078880470B}" dt="2019-04-20T16:35:49.838" v="203" actId="14100"/>
          <ac:spMkLst>
            <pc:docMk/>
            <pc:sldMk cId="1238169784" sldId="552"/>
            <ac:spMk id="69634" creationId="{00000000-0000-0000-0000-000000000000}"/>
          </ac:spMkLst>
        </pc:spChg>
      </pc:sldChg>
      <pc:sldChg chg="del">
        <pc:chgData name="陈 旭阳" userId="50b30272cb4d088b" providerId="LiveId" clId="{86045DE4-7530-49BC-9D5A-1F078880470B}" dt="2019-04-20T16:26:20.994" v="1" actId="2696"/>
        <pc:sldMkLst>
          <pc:docMk/>
          <pc:sldMk cId="4091704684" sldId="566"/>
        </pc:sldMkLst>
      </pc:sldChg>
      <pc:sldChg chg="modSp add">
        <pc:chgData name="陈 旭阳" userId="50b30272cb4d088b" providerId="LiveId" clId="{86045DE4-7530-49BC-9D5A-1F078880470B}" dt="2019-04-20T19:08:21.404" v="712" actId="948"/>
        <pc:sldMkLst>
          <pc:docMk/>
          <pc:sldMk cId="3165687100" sldId="576"/>
        </pc:sldMkLst>
        <pc:spChg chg="mod">
          <ac:chgData name="陈 旭阳" userId="50b30272cb4d088b" providerId="LiveId" clId="{86045DE4-7530-49BC-9D5A-1F078880470B}" dt="2019-04-20T19:08:21.404" v="712" actId="948"/>
          <ac:spMkLst>
            <pc:docMk/>
            <pc:sldMk cId="3165687100" sldId="576"/>
            <ac:spMk id="25603" creationId="{00000000-0000-0000-0000-000000000000}"/>
          </ac:spMkLst>
        </pc:spChg>
      </pc:sldChg>
      <pc:sldChg chg="del">
        <pc:chgData name="陈 旭阳" userId="50b30272cb4d088b" providerId="LiveId" clId="{86045DE4-7530-49BC-9D5A-1F078880470B}" dt="2019-04-20T19:03:53.223" v="688" actId="2696"/>
        <pc:sldMkLst>
          <pc:docMk/>
          <pc:sldMk cId="4200251377" sldId="576"/>
        </pc:sldMkLst>
      </pc:sldChg>
      <pc:sldChg chg="add">
        <pc:chgData name="陈 旭阳" userId="50b30272cb4d088b" providerId="LiveId" clId="{86045DE4-7530-49BC-9D5A-1F078880470B}" dt="2019-04-20T19:03:57.629" v="689"/>
        <pc:sldMkLst>
          <pc:docMk/>
          <pc:sldMk cId="279148159" sldId="577"/>
        </pc:sldMkLst>
      </pc:sldChg>
      <pc:sldChg chg="del">
        <pc:chgData name="陈 旭阳" userId="50b30272cb4d088b" providerId="LiveId" clId="{86045DE4-7530-49BC-9D5A-1F078880470B}" dt="2019-04-20T19:03:53.194" v="684" actId="2696"/>
        <pc:sldMkLst>
          <pc:docMk/>
          <pc:sldMk cId="4015872880" sldId="577"/>
        </pc:sldMkLst>
      </pc:sldChg>
      <pc:sldChg chg="del">
        <pc:chgData name="陈 旭阳" userId="50b30272cb4d088b" providerId="LiveId" clId="{86045DE4-7530-49BC-9D5A-1F078880470B}" dt="2019-04-20T19:03:53.192" v="683" actId="2696"/>
        <pc:sldMkLst>
          <pc:docMk/>
          <pc:sldMk cId="1366898153" sldId="578"/>
        </pc:sldMkLst>
      </pc:sldChg>
      <pc:sldChg chg="add">
        <pc:chgData name="陈 旭阳" userId="50b30272cb4d088b" providerId="LiveId" clId="{86045DE4-7530-49BC-9D5A-1F078880470B}" dt="2019-04-20T19:03:57.629" v="689"/>
        <pc:sldMkLst>
          <pc:docMk/>
          <pc:sldMk cId="2809783915" sldId="578"/>
        </pc:sldMkLst>
      </pc:sldChg>
      <pc:sldChg chg="modSp del ord">
        <pc:chgData name="陈 旭阳" userId="50b30272cb4d088b" providerId="LiveId" clId="{86045DE4-7530-49BC-9D5A-1F078880470B}" dt="2019-04-20T16:34:57.480" v="121" actId="2696"/>
        <pc:sldMkLst>
          <pc:docMk/>
          <pc:sldMk cId="375668759" sldId="608"/>
        </pc:sldMkLst>
        <pc:spChg chg="mod">
          <ac:chgData name="陈 旭阳" userId="50b30272cb4d088b" providerId="LiveId" clId="{86045DE4-7530-49BC-9D5A-1F078880470B}" dt="2019-04-20T16:33:38.269" v="108"/>
          <ac:spMkLst>
            <pc:docMk/>
            <pc:sldMk cId="375668759" sldId="608"/>
            <ac:spMk id="3" creationId="{00000000-0000-0000-0000-000000000000}"/>
          </ac:spMkLst>
        </pc:spChg>
      </pc:sldChg>
      <pc:sldChg chg="del ord">
        <pc:chgData name="陈 旭阳" userId="50b30272cb4d088b" providerId="LiveId" clId="{86045DE4-7530-49BC-9D5A-1F078880470B}" dt="2019-04-20T16:33:50.352" v="111" actId="2696"/>
        <pc:sldMkLst>
          <pc:docMk/>
          <pc:sldMk cId="3865682184" sldId="623"/>
        </pc:sldMkLst>
      </pc:sldChg>
      <pc:sldChg chg="del">
        <pc:chgData name="陈 旭阳" userId="50b30272cb4d088b" providerId="LiveId" clId="{86045DE4-7530-49BC-9D5A-1F078880470B}" dt="2019-04-20T16:26:21.479" v="2" actId="2696"/>
        <pc:sldMkLst>
          <pc:docMk/>
          <pc:sldMk cId="675596016" sldId="624"/>
        </pc:sldMkLst>
      </pc:sldChg>
      <pc:sldChg chg="del ord">
        <pc:chgData name="陈 旭阳" userId="50b30272cb4d088b" providerId="LiveId" clId="{86045DE4-7530-49BC-9D5A-1F078880470B}" dt="2019-04-20T16:33:49.295" v="110" actId="2696"/>
        <pc:sldMkLst>
          <pc:docMk/>
          <pc:sldMk cId="1587438116" sldId="627"/>
        </pc:sldMkLst>
      </pc:sldChg>
      <pc:sldChg chg="add del ord">
        <pc:chgData name="陈 旭阳" userId="50b30272cb4d088b" providerId="LiveId" clId="{86045DE4-7530-49BC-9D5A-1F078880470B}" dt="2019-04-20T16:33:48.370" v="109" actId="2696"/>
        <pc:sldMkLst>
          <pc:docMk/>
          <pc:sldMk cId="1472800323" sldId="628"/>
        </pc:sldMkLst>
      </pc:sldChg>
      <pc:sldChg chg="addSp delSp modSp ord">
        <pc:chgData name="陈 旭阳" userId="50b30272cb4d088b" providerId="LiveId" clId="{86045DE4-7530-49BC-9D5A-1F078880470B}" dt="2019-04-20T16:31:48.128" v="39" actId="20577"/>
        <pc:sldMkLst>
          <pc:docMk/>
          <pc:sldMk cId="4057132567" sldId="631"/>
        </pc:sldMkLst>
        <pc:spChg chg="add del mod">
          <ac:chgData name="陈 旭阳" userId="50b30272cb4d088b" providerId="LiveId" clId="{86045DE4-7530-49BC-9D5A-1F078880470B}" dt="2019-04-20T16:31:20.652" v="28" actId="478"/>
          <ac:spMkLst>
            <pc:docMk/>
            <pc:sldMk cId="4057132567" sldId="631"/>
            <ac:spMk id="4" creationId="{7A43C322-0DAA-4CFD-8CBB-17C5D9D333A1}"/>
          </ac:spMkLst>
        </pc:spChg>
        <pc:spChg chg="mod">
          <ac:chgData name="陈 旭阳" userId="50b30272cb4d088b" providerId="LiveId" clId="{86045DE4-7530-49BC-9D5A-1F078880470B}" dt="2019-04-20T16:31:48.128" v="39" actId="20577"/>
          <ac:spMkLst>
            <pc:docMk/>
            <pc:sldMk cId="4057132567" sldId="631"/>
            <ac:spMk id="16387" creationId="{00000000-0000-0000-0000-000000000000}"/>
          </ac:spMkLst>
        </pc:spChg>
      </pc:sldChg>
      <pc:sldChg chg="modSp">
        <pc:chgData name="陈 旭阳" userId="50b30272cb4d088b" providerId="LiveId" clId="{86045DE4-7530-49BC-9D5A-1F078880470B}" dt="2019-04-20T16:32:19.621" v="70" actId="27636"/>
        <pc:sldMkLst>
          <pc:docMk/>
          <pc:sldMk cId="3323947707" sldId="632"/>
        </pc:sldMkLst>
        <pc:spChg chg="mod">
          <ac:chgData name="陈 旭阳" userId="50b30272cb4d088b" providerId="LiveId" clId="{86045DE4-7530-49BC-9D5A-1F078880470B}" dt="2019-04-20T16:32:19.621" v="70" actId="27636"/>
          <ac:spMkLst>
            <pc:docMk/>
            <pc:sldMk cId="3323947707" sldId="632"/>
            <ac:spMk id="16387" creationId="{00000000-0000-0000-0000-000000000000}"/>
          </ac:spMkLst>
        </pc:spChg>
      </pc:sldChg>
      <pc:sldChg chg="ord">
        <pc:chgData name="陈 旭阳" userId="50b30272cb4d088b" providerId="LiveId" clId="{86045DE4-7530-49BC-9D5A-1F078880470B}" dt="2019-04-20T18:57:35.325" v="618"/>
        <pc:sldMkLst>
          <pc:docMk/>
          <pc:sldMk cId="1070326306" sldId="635"/>
        </pc:sldMkLst>
      </pc:sldChg>
      <pc:sldChg chg="del">
        <pc:chgData name="陈 旭阳" userId="50b30272cb4d088b" providerId="LiveId" clId="{86045DE4-7530-49BC-9D5A-1F078880470B}" dt="2019-04-20T16:48:11.192" v="228" actId="2696"/>
        <pc:sldMkLst>
          <pc:docMk/>
          <pc:sldMk cId="4035310493" sldId="640"/>
        </pc:sldMkLst>
      </pc:sldChg>
      <pc:sldChg chg="modSp ord">
        <pc:chgData name="陈 旭阳" userId="50b30272cb4d088b" providerId="LiveId" clId="{86045DE4-7530-49BC-9D5A-1F078880470B}" dt="2019-04-20T16:48:47.648" v="252" actId="5793"/>
        <pc:sldMkLst>
          <pc:docMk/>
          <pc:sldMk cId="2466006885" sldId="642"/>
        </pc:sldMkLst>
        <pc:spChg chg="mod">
          <ac:chgData name="陈 旭阳" userId="50b30272cb4d088b" providerId="LiveId" clId="{86045DE4-7530-49BC-9D5A-1F078880470B}" dt="2019-04-20T16:48:47.648" v="252" actId="5793"/>
          <ac:spMkLst>
            <pc:docMk/>
            <pc:sldMk cId="2466006885" sldId="642"/>
            <ac:spMk id="31754" creationId="{00000000-0000-0000-0000-000000000000}"/>
          </ac:spMkLst>
        </pc:spChg>
      </pc:sldChg>
      <pc:sldChg chg="modSp">
        <pc:chgData name="陈 旭阳" userId="50b30272cb4d088b" providerId="LiveId" clId="{86045DE4-7530-49BC-9D5A-1F078880470B}" dt="2019-04-20T16:45:13.305" v="215"/>
        <pc:sldMkLst>
          <pc:docMk/>
          <pc:sldMk cId="1115750163" sldId="643"/>
        </pc:sldMkLst>
        <pc:graphicFrameChg chg="mod">
          <ac:chgData name="陈 旭阳" userId="50b30272cb4d088b" providerId="LiveId" clId="{86045DE4-7530-49BC-9D5A-1F078880470B}" dt="2019-04-20T16:45:13.305" v="215"/>
          <ac:graphicFrameMkLst>
            <pc:docMk/>
            <pc:sldMk cId="1115750163" sldId="643"/>
            <ac:graphicFrameMk id="38916" creationId="{00000000-0000-0000-0000-000000000000}"/>
          </ac:graphicFrameMkLst>
        </pc:graphicFrameChg>
      </pc:sldChg>
      <pc:sldChg chg="modSp add ord">
        <pc:chgData name="陈 旭阳" userId="50b30272cb4d088b" providerId="LiveId" clId="{86045DE4-7530-49BC-9D5A-1F078880470B}" dt="2019-04-20T19:59:01.861" v="1062"/>
        <pc:sldMkLst>
          <pc:docMk/>
          <pc:sldMk cId="1730456888" sldId="657"/>
        </pc:sldMkLst>
        <pc:spChg chg="mod">
          <ac:chgData name="陈 旭阳" userId="50b30272cb4d088b" providerId="LiveId" clId="{86045DE4-7530-49BC-9D5A-1F078880470B}" dt="2019-04-20T19:58:48.096" v="1061"/>
          <ac:spMkLst>
            <pc:docMk/>
            <pc:sldMk cId="1730456888" sldId="657"/>
            <ac:spMk id="3" creationId="{00000000-0000-0000-0000-000000000000}"/>
          </ac:spMkLst>
        </pc:spChg>
        <pc:spChg chg="mod">
          <ac:chgData name="陈 旭阳" userId="50b30272cb4d088b" providerId="LiveId" clId="{86045DE4-7530-49BC-9D5A-1F078880470B}" dt="2019-04-20T19:55:25.613" v="1028" actId="20577"/>
          <ac:spMkLst>
            <pc:docMk/>
            <pc:sldMk cId="1730456888" sldId="657"/>
            <ac:spMk id="53251" creationId="{00000000-0000-0000-0000-000000000000}"/>
          </ac:spMkLst>
        </pc:spChg>
      </pc:sldChg>
      <pc:sldChg chg="del ord">
        <pc:chgData name="陈 旭阳" userId="50b30272cb4d088b" providerId="LiveId" clId="{86045DE4-7530-49BC-9D5A-1F078880470B}" dt="2019-04-20T19:01:33.756" v="655" actId="2696"/>
        <pc:sldMkLst>
          <pc:docMk/>
          <pc:sldMk cId="4134737767" sldId="657"/>
        </pc:sldMkLst>
      </pc:sldChg>
      <pc:sldChg chg="addSp delSp modSp">
        <pc:chgData name="陈 旭阳" userId="50b30272cb4d088b" providerId="LiveId" clId="{86045DE4-7530-49BC-9D5A-1F078880470B}" dt="2019-04-20T19:10:57.538" v="773" actId="113"/>
        <pc:sldMkLst>
          <pc:docMk/>
          <pc:sldMk cId="2831763884" sldId="660"/>
        </pc:sldMkLst>
        <pc:spChg chg="add mod">
          <ac:chgData name="陈 旭阳" userId="50b30272cb4d088b" providerId="LiveId" clId="{86045DE4-7530-49BC-9D5A-1F078880470B}" dt="2019-04-20T18:38:48.711" v="566" actId="1076"/>
          <ac:spMkLst>
            <pc:docMk/>
            <pc:sldMk cId="2831763884" sldId="660"/>
            <ac:spMk id="2" creationId="{74511DAD-DE07-4448-8595-A8AFF72B2082}"/>
          </ac:spMkLst>
        </pc:spChg>
        <pc:spChg chg="del mod">
          <ac:chgData name="陈 旭阳" userId="50b30272cb4d088b" providerId="LiveId" clId="{86045DE4-7530-49BC-9D5A-1F078880470B}" dt="2019-04-20T18:38:29.753" v="558" actId="478"/>
          <ac:spMkLst>
            <pc:docMk/>
            <pc:sldMk cId="2831763884" sldId="660"/>
            <ac:spMk id="17412" creationId="{00000000-0000-0000-0000-000000000000}"/>
          </ac:spMkLst>
        </pc:spChg>
        <pc:spChg chg="mod">
          <ac:chgData name="陈 旭阳" userId="50b30272cb4d088b" providerId="LiveId" clId="{86045DE4-7530-49BC-9D5A-1F078880470B}" dt="2019-04-20T19:10:43.424" v="767" actId="113"/>
          <ac:spMkLst>
            <pc:docMk/>
            <pc:sldMk cId="2831763884" sldId="660"/>
            <ac:spMk id="17413" creationId="{00000000-0000-0000-0000-000000000000}"/>
          </ac:spMkLst>
        </pc:spChg>
        <pc:spChg chg="mod">
          <ac:chgData name="陈 旭阳" userId="50b30272cb4d088b" providerId="LiveId" clId="{86045DE4-7530-49BC-9D5A-1F078880470B}" dt="2019-04-20T19:10:57.538" v="773" actId="113"/>
          <ac:spMkLst>
            <pc:docMk/>
            <pc:sldMk cId="2831763884" sldId="660"/>
            <ac:spMk id="17414" creationId="{00000000-0000-0000-0000-000000000000}"/>
          </ac:spMkLst>
        </pc:spChg>
      </pc:sldChg>
      <pc:sldChg chg="modSp">
        <pc:chgData name="陈 旭阳" userId="50b30272cb4d088b" providerId="LiveId" clId="{86045DE4-7530-49BC-9D5A-1F078880470B}" dt="2019-04-20T18:35:18.081" v="528" actId="20577"/>
        <pc:sldMkLst>
          <pc:docMk/>
          <pc:sldMk cId="844641008" sldId="661"/>
        </pc:sldMkLst>
        <pc:spChg chg="mod">
          <ac:chgData name="陈 旭阳" userId="50b30272cb4d088b" providerId="LiveId" clId="{86045DE4-7530-49BC-9D5A-1F078880470B}" dt="2019-04-20T18:35:18.081" v="528" actId="20577"/>
          <ac:spMkLst>
            <pc:docMk/>
            <pc:sldMk cId="844641008" sldId="661"/>
            <ac:spMk id="18435" creationId="{00000000-0000-0000-0000-000000000000}"/>
          </ac:spMkLst>
        </pc:spChg>
      </pc:sldChg>
      <pc:sldChg chg="modSp">
        <pc:chgData name="陈 旭阳" userId="50b30272cb4d088b" providerId="LiveId" clId="{86045DE4-7530-49BC-9D5A-1F078880470B}" dt="2019-04-20T19:11:08.855" v="775" actId="113"/>
        <pc:sldMkLst>
          <pc:docMk/>
          <pc:sldMk cId="3237366160" sldId="662"/>
        </pc:sldMkLst>
        <pc:spChg chg="mod">
          <ac:chgData name="陈 旭阳" userId="50b30272cb4d088b" providerId="LiveId" clId="{86045DE4-7530-49BC-9D5A-1F078880470B}" dt="2019-04-20T19:11:08.855" v="775" actId="113"/>
          <ac:spMkLst>
            <pc:docMk/>
            <pc:sldMk cId="3237366160" sldId="662"/>
            <ac:spMk id="20483" creationId="{00000000-0000-0000-0000-000000000000}"/>
          </ac:spMkLst>
        </pc:spChg>
      </pc:sldChg>
      <pc:sldChg chg="modSp">
        <pc:chgData name="陈 旭阳" userId="50b30272cb4d088b" providerId="LiveId" clId="{86045DE4-7530-49BC-9D5A-1F078880470B}" dt="2019-04-20T19:11:18.739" v="779" actId="27636"/>
        <pc:sldMkLst>
          <pc:docMk/>
          <pc:sldMk cId="2904851277" sldId="663"/>
        </pc:sldMkLst>
        <pc:spChg chg="mod">
          <ac:chgData name="陈 旭阳" userId="50b30272cb4d088b" providerId="LiveId" clId="{86045DE4-7530-49BC-9D5A-1F078880470B}" dt="2019-04-20T19:11:18.739" v="779" actId="27636"/>
          <ac:spMkLst>
            <pc:docMk/>
            <pc:sldMk cId="2904851277" sldId="663"/>
            <ac:spMk id="25603" creationId="{00000000-0000-0000-0000-000000000000}"/>
          </ac:spMkLst>
        </pc:spChg>
      </pc:sldChg>
      <pc:sldChg chg="modSp">
        <pc:chgData name="陈 旭阳" userId="50b30272cb4d088b" providerId="LiveId" clId="{86045DE4-7530-49BC-9D5A-1F078880470B}" dt="2019-04-20T19:11:50.309" v="789" actId="6549"/>
        <pc:sldMkLst>
          <pc:docMk/>
          <pc:sldMk cId="3657366788" sldId="664"/>
        </pc:sldMkLst>
        <pc:spChg chg="mod">
          <ac:chgData name="陈 旭阳" userId="50b30272cb4d088b" providerId="LiveId" clId="{86045DE4-7530-49BC-9D5A-1F078880470B}" dt="2019-04-20T19:11:50.309" v="789" actId="6549"/>
          <ac:spMkLst>
            <pc:docMk/>
            <pc:sldMk cId="3657366788" sldId="664"/>
            <ac:spMk id="27651" creationId="{00000000-0000-0000-0000-000000000000}"/>
          </ac:spMkLst>
        </pc:spChg>
      </pc:sldChg>
      <pc:sldChg chg="modSp">
        <pc:chgData name="陈 旭阳" userId="50b30272cb4d088b" providerId="LiveId" clId="{86045DE4-7530-49BC-9D5A-1F078880470B}" dt="2019-04-20T19:16:08.619" v="889" actId="1076"/>
        <pc:sldMkLst>
          <pc:docMk/>
          <pc:sldMk cId="3700218244" sldId="667"/>
        </pc:sldMkLst>
        <pc:spChg chg="mod">
          <ac:chgData name="陈 旭阳" userId="50b30272cb4d088b" providerId="LiveId" clId="{86045DE4-7530-49BC-9D5A-1F078880470B}" dt="2019-04-20T18:56:33.293" v="601" actId="20577"/>
          <ac:spMkLst>
            <pc:docMk/>
            <pc:sldMk cId="3700218244" sldId="667"/>
            <ac:spMk id="21506" creationId="{00000000-0000-0000-0000-000000000000}"/>
          </ac:spMkLst>
        </pc:spChg>
        <pc:spChg chg="mod">
          <ac:chgData name="陈 旭阳" userId="50b30272cb4d088b" providerId="LiveId" clId="{86045DE4-7530-49BC-9D5A-1F078880470B}" dt="2019-04-20T19:13:50.793" v="822"/>
          <ac:spMkLst>
            <pc:docMk/>
            <pc:sldMk cId="3700218244" sldId="667"/>
            <ac:spMk id="21507" creationId="{00000000-0000-0000-0000-000000000000}"/>
          </ac:spMkLst>
        </pc:spChg>
        <pc:graphicFrameChg chg="mod">
          <ac:chgData name="陈 旭阳" userId="50b30272cb4d088b" providerId="LiveId" clId="{86045DE4-7530-49BC-9D5A-1F078880470B}" dt="2019-04-20T19:16:08.619" v="889" actId="1076"/>
          <ac:graphicFrameMkLst>
            <pc:docMk/>
            <pc:sldMk cId="3700218244" sldId="667"/>
            <ac:graphicFrameMk id="21509" creationId="{00000000-0000-0000-0000-000000000000}"/>
          </ac:graphicFrameMkLst>
        </pc:graphicFrameChg>
      </pc:sldChg>
      <pc:sldChg chg="modSp">
        <pc:chgData name="陈 旭阳" userId="50b30272cb4d088b" providerId="LiveId" clId="{86045DE4-7530-49BC-9D5A-1F078880470B}" dt="2019-04-20T19:15:58.944" v="888" actId="27636"/>
        <pc:sldMkLst>
          <pc:docMk/>
          <pc:sldMk cId="2673653208" sldId="668"/>
        </pc:sldMkLst>
        <pc:spChg chg="mod">
          <ac:chgData name="陈 旭阳" userId="50b30272cb4d088b" providerId="LiveId" clId="{86045DE4-7530-49BC-9D5A-1F078880470B}" dt="2019-04-20T19:15:58.944" v="888" actId="27636"/>
          <ac:spMkLst>
            <pc:docMk/>
            <pc:sldMk cId="2673653208" sldId="668"/>
            <ac:spMk id="22530" creationId="{00000000-0000-0000-0000-000000000000}"/>
          </ac:spMkLst>
        </pc:spChg>
      </pc:sldChg>
      <pc:sldChg chg="addSp delSp modSp ord">
        <pc:chgData name="陈 旭阳" userId="50b30272cb4d088b" providerId="LiveId" clId="{86045DE4-7530-49BC-9D5A-1F078880470B}" dt="2019-04-20T18:56:51.355" v="606" actId="1076"/>
        <pc:sldMkLst>
          <pc:docMk/>
          <pc:sldMk cId="3799435910" sldId="672"/>
        </pc:sldMkLst>
        <pc:spChg chg="add del mod">
          <ac:chgData name="陈 旭阳" userId="50b30272cb4d088b" providerId="LiveId" clId="{86045DE4-7530-49BC-9D5A-1F078880470B}" dt="2019-04-20T18:56:45.692" v="604" actId="478"/>
          <ac:spMkLst>
            <pc:docMk/>
            <pc:sldMk cId="3799435910" sldId="672"/>
            <ac:spMk id="3" creationId="{B75DE369-42EC-4BCA-AF04-9066BB2C22C5}"/>
          </ac:spMkLst>
        </pc:spChg>
        <pc:spChg chg="add">
          <ac:chgData name="陈 旭阳" userId="50b30272cb4d088b" providerId="LiveId" clId="{86045DE4-7530-49BC-9D5A-1F078880470B}" dt="2019-04-20T18:56:43.225" v="603"/>
          <ac:spMkLst>
            <pc:docMk/>
            <pc:sldMk cId="3799435910" sldId="672"/>
            <ac:spMk id="6" creationId="{B11C8E3B-5DC7-4B0F-B1AA-D974B284ECAD}"/>
          </ac:spMkLst>
        </pc:spChg>
        <pc:spChg chg="del">
          <ac:chgData name="陈 旭阳" userId="50b30272cb4d088b" providerId="LiveId" clId="{86045DE4-7530-49BC-9D5A-1F078880470B}" dt="2019-04-20T18:56:42.607" v="602" actId="478"/>
          <ac:spMkLst>
            <pc:docMk/>
            <pc:sldMk cId="3799435910" sldId="672"/>
            <ac:spMk id="58370" creationId="{00000000-0000-0000-0000-000000000000}"/>
          </ac:spMkLst>
        </pc:spChg>
        <pc:spChg chg="mod">
          <ac:chgData name="陈 旭阳" userId="50b30272cb4d088b" providerId="LiveId" clId="{86045DE4-7530-49BC-9D5A-1F078880470B}" dt="2019-04-20T18:56:51.355" v="606" actId="1076"/>
          <ac:spMkLst>
            <pc:docMk/>
            <pc:sldMk cId="3799435910" sldId="672"/>
            <ac:spMk id="58371" creationId="{00000000-0000-0000-0000-000000000000}"/>
          </ac:spMkLst>
        </pc:spChg>
      </pc:sldChg>
      <pc:sldChg chg="modSp">
        <pc:chgData name="陈 旭阳" userId="50b30272cb4d088b" providerId="LiveId" clId="{86045DE4-7530-49BC-9D5A-1F078880470B}" dt="2019-04-20T19:17:16.660" v="920" actId="14100"/>
        <pc:sldMkLst>
          <pc:docMk/>
          <pc:sldMk cId="2987492382" sldId="674"/>
        </pc:sldMkLst>
        <pc:spChg chg="mod">
          <ac:chgData name="陈 旭阳" userId="50b30272cb4d088b" providerId="LiveId" clId="{86045DE4-7530-49BC-9D5A-1F078880470B}" dt="2019-04-20T19:17:16.660" v="920" actId="14100"/>
          <ac:spMkLst>
            <pc:docMk/>
            <pc:sldMk cId="2987492382" sldId="674"/>
            <ac:spMk id="22530" creationId="{00000000-0000-0000-0000-000000000000}"/>
          </ac:spMkLst>
        </pc:spChg>
      </pc:sldChg>
      <pc:sldChg chg="modSp add">
        <pc:chgData name="陈 旭阳" userId="50b30272cb4d088b" providerId="LiveId" clId="{86045DE4-7530-49BC-9D5A-1F078880470B}" dt="2019-04-20T16:56:23.055" v="317" actId="20577"/>
        <pc:sldMkLst>
          <pc:docMk/>
          <pc:sldMk cId="1391184033" sldId="675"/>
        </pc:sldMkLst>
        <pc:spChg chg="mod">
          <ac:chgData name="陈 旭阳" userId="50b30272cb4d088b" providerId="LiveId" clId="{86045DE4-7530-49BC-9D5A-1F078880470B}" dt="2019-04-20T16:56:23.055" v="317" actId="20577"/>
          <ac:spMkLst>
            <pc:docMk/>
            <pc:sldMk cId="1391184033" sldId="675"/>
            <ac:spMk id="20483" creationId="{00000000-0000-0000-0000-000000000000}"/>
          </ac:spMkLst>
        </pc:spChg>
      </pc:sldChg>
      <pc:sldChg chg="del">
        <pc:chgData name="陈 旭阳" userId="50b30272cb4d088b" providerId="LiveId" clId="{86045DE4-7530-49BC-9D5A-1F078880470B}" dt="2019-04-20T16:55:45.369" v="315" actId="2696"/>
        <pc:sldMkLst>
          <pc:docMk/>
          <pc:sldMk cId="2640734587" sldId="675"/>
        </pc:sldMkLst>
      </pc:sldChg>
      <pc:sldChg chg="add">
        <pc:chgData name="陈 旭阳" userId="50b30272cb4d088b" providerId="LiveId" clId="{86045DE4-7530-49BC-9D5A-1F078880470B}" dt="2019-04-20T19:57:13.698" v="1043"/>
        <pc:sldMkLst>
          <pc:docMk/>
          <pc:sldMk cId="2747806729" sldId="677"/>
        </pc:sldMkLst>
      </pc:sldChg>
      <pc:sldChg chg="modSp del ord">
        <pc:chgData name="陈 旭阳" userId="50b30272cb4d088b" providerId="LiveId" clId="{86045DE4-7530-49BC-9D5A-1F078880470B}" dt="2019-04-20T19:57:08.267" v="1042" actId="2696"/>
        <pc:sldMkLst>
          <pc:docMk/>
          <pc:sldMk cId="3371729823" sldId="677"/>
        </pc:sldMkLst>
        <pc:spChg chg="mod">
          <ac:chgData name="陈 旭阳" userId="50b30272cb4d088b" providerId="LiveId" clId="{86045DE4-7530-49BC-9D5A-1F078880470B}" dt="2019-04-20T19:17:53.492" v="922" actId="20577"/>
          <ac:spMkLst>
            <pc:docMk/>
            <pc:sldMk cId="3371729823" sldId="677"/>
            <ac:spMk id="23554" creationId="{00000000-0000-0000-0000-000000000000}"/>
          </ac:spMkLst>
        </pc:spChg>
      </pc:sldChg>
      <pc:sldChg chg="add">
        <pc:chgData name="陈 旭阳" userId="50b30272cb4d088b" providerId="LiveId" clId="{86045DE4-7530-49BC-9D5A-1F078880470B}" dt="2019-04-20T19:57:13.698" v="1043"/>
        <pc:sldMkLst>
          <pc:docMk/>
          <pc:sldMk cId="1836567533" sldId="678"/>
        </pc:sldMkLst>
      </pc:sldChg>
      <pc:sldChg chg="modSp del ord">
        <pc:chgData name="陈 旭阳" userId="50b30272cb4d088b" providerId="LiveId" clId="{86045DE4-7530-49BC-9D5A-1F078880470B}" dt="2019-04-20T19:57:08.263" v="1041" actId="2696"/>
        <pc:sldMkLst>
          <pc:docMk/>
          <pc:sldMk cId="3192046380" sldId="678"/>
        </pc:sldMkLst>
        <pc:spChg chg="mod">
          <ac:chgData name="陈 旭阳" userId="50b30272cb4d088b" providerId="LiveId" clId="{86045DE4-7530-49BC-9D5A-1F078880470B}" dt="2019-04-20T19:19:28.187" v="956" actId="1076"/>
          <ac:spMkLst>
            <pc:docMk/>
            <pc:sldMk cId="3192046380" sldId="678"/>
            <ac:spMk id="24578" creationId="{00000000-0000-0000-0000-000000000000}"/>
          </ac:spMkLst>
        </pc:spChg>
      </pc:sldChg>
      <pc:sldChg chg="addSp delSp modSp add del ord">
        <pc:chgData name="陈 旭阳" userId="50b30272cb4d088b" providerId="LiveId" clId="{86045DE4-7530-49BC-9D5A-1F078880470B}" dt="2019-04-20T19:20:26.795" v="960" actId="1076"/>
        <pc:sldMkLst>
          <pc:docMk/>
          <pc:sldMk cId="3985150266" sldId="679"/>
        </pc:sldMkLst>
        <pc:spChg chg="add del mod">
          <ac:chgData name="陈 旭阳" userId="50b30272cb4d088b" providerId="LiveId" clId="{86045DE4-7530-49BC-9D5A-1F078880470B}" dt="2019-04-20T18:58:13.566" v="622" actId="478"/>
          <ac:spMkLst>
            <pc:docMk/>
            <pc:sldMk cId="3985150266" sldId="679"/>
            <ac:spMk id="3" creationId="{7EB1D9EA-2C98-4FCE-891B-4854CEA423F1}"/>
          </ac:spMkLst>
        </pc:spChg>
        <pc:spChg chg="add mod">
          <ac:chgData name="陈 旭阳" userId="50b30272cb4d088b" providerId="LiveId" clId="{86045DE4-7530-49BC-9D5A-1F078880470B}" dt="2019-04-20T19:20:17.715" v="957" actId="14100"/>
          <ac:spMkLst>
            <pc:docMk/>
            <pc:sldMk cId="3985150266" sldId="679"/>
            <ac:spMk id="7" creationId="{9A3FE342-7447-4AB9-8CC8-B2708FA6432D}"/>
          </ac:spMkLst>
        </pc:spChg>
        <pc:spChg chg="del">
          <ac:chgData name="陈 旭阳" userId="50b30272cb4d088b" providerId="LiveId" clId="{86045DE4-7530-49BC-9D5A-1F078880470B}" dt="2019-04-20T18:58:11.568" v="621" actId="478"/>
          <ac:spMkLst>
            <pc:docMk/>
            <pc:sldMk cId="3985150266" sldId="679"/>
            <ac:spMk id="21506" creationId="{00000000-0000-0000-0000-000000000000}"/>
          </ac:spMkLst>
        </pc:spChg>
        <pc:spChg chg="mod">
          <ac:chgData name="陈 旭阳" userId="50b30272cb4d088b" providerId="LiveId" clId="{86045DE4-7530-49BC-9D5A-1F078880470B}" dt="2019-04-20T19:20:26.795" v="960" actId="1076"/>
          <ac:spMkLst>
            <pc:docMk/>
            <pc:sldMk cId="3985150266" sldId="679"/>
            <ac:spMk id="21507" creationId="{00000000-0000-0000-0000-000000000000}"/>
          </ac:spMkLst>
        </pc:spChg>
        <pc:graphicFrameChg chg="mod">
          <ac:chgData name="陈 旭阳" userId="50b30272cb4d088b" providerId="LiveId" clId="{86045DE4-7530-49BC-9D5A-1F078880470B}" dt="2019-04-20T19:06:24.827" v="701" actId="1076"/>
          <ac:graphicFrameMkLst>
            <pc:docMk/>
            <pc:sldMk cId="3985150266" sldId="679"/>
            <ac:graphicFrameMk id="21509" creationId="{00000000-0000-0000-0000-000000000000}"/>
          </ac:graphicFrameMkLst>
        </pc:graphicFrameChg>
      </pc:sldChg>
      <pc:sldChg chg="ord">
        <pc:chgData name="陈 旭阳" userId="50b30272cb4d088b" providerId="LiveId" clId="{86045DE4-7530-49BC-9D5A-1F078880470B}" dt="2019-04-20T18:57:30.756" v="617"/>
        <pc:sldMkLst>
          <pc:docMk/>
          <pc:sldMk cId="3062337481" sldId="682"/>
        </pc:sldMkLst>
      </pc:sldChg>
      <pc:sldChg chg="modSp">
        <pc:chgData name="陈 旭阳" userId="50b30272cb4d088b" providerId="LiveId" clId="{86045DE4-7530-49BC-9D5A-1F078880470B}" dt="2019-04-20T18:56:10.317" v="595"/>
        <pc:sldMkLst>
          <pc:docMk/>
          <pc:sldMk cId="3527905362" sldId="683"/>
        </pc:sldMkLst>
        <pc:spChg chg="mod">
          <ac:chgData name="陈 旭阳" userId="50b30272cb4d088b" providerId="LiveId" clId="{86045DE4-7530-49BC-9D5A-1F078880470B}" dt="2019-04-20T18:56:10.317" v="595"/>
          <ac:spMkLst>
            <pc:docMk/>
            <pc:sldMk cId="3527905362" sldId="683"/>
            <ac:spMk id="45058" creationId="{00000000-0000-0000-0000-000000000000}"/>
          </ac:spMkLst>
        </pc:spChg>
      </pc:sldChg>
      <pc:sldChg chg="modSp">
        <pc:chgData name="陈 旭阳" userId="50b30272cb4d088b" providerId="LiveId" clId="{86045DE4-7530-49BC-9D5A-1F078880470B}" dt="2019-04-20T19:16:29.763" v="892" actId="14100"/>
        <pc:sldMkLst>
          <pc:docMk/>
          <pc:sldMk cId="3219255584" sldId="684"/>
        </pc:sldMkLst>
        <pc:spChg chg="mod">
          <ac:chgData name="陈 旭阳" userId="50b30272cb4d088b" providerId="LiveId" clId="{86045DE4-7530-49BC-9D5A-1F078880470B}" dt="2019-04-20T19:16:29.763" v="892" actId="14100"/>
          <ac:spMkLst>
            <pc:docMk/>
            <pc:sldMk cId="3219255584" sldId="684"/>
            <ac:spMk id="46083" creationId="{00000000-0000-0000-0000-000000000000}"/>
          </ac:spMkLst>
        </pc:spChg>
      </pc:sldChg>
      <pc:sldChg chg="addSp delSp modSp modAnim">
        <pc:chgData name="陈 旭阳" userId="50b30272cb4d088b" providerId="LiveId" clId="{86045DE4-7530-49BC-9D5A-1F078880470B}" dt="2019-04-20T18:00:11.510" v="369" actId="1076"/>
        <pc:sldMkLst>
          <pc:docMk/>
          <pc:sldMk cId="1623944185" sldId="689"/>
        </pc:sldMkLst>
        <pc:spChg chg="add del mod">
          <ac:chgData name="陈 旭阳" userId="50b30272cb4d088b" providerId="LiveId" clId="{86045DE4-7530-49BC-9D5A-1F078880470B}" dt="2019-04-20T18:00:11.510" v="369" actId="1076"/>
          <ac:spMkLst>
            <pc:docMk/>
            <pc:sldMk cId="1623944185" sldId="689"/>
            <ac:spMk id="2" creationId="{00000000-0000-0000-0000-000000000000}"/>
          </ac:spMkLst>
        </pc:spChg>
        <pc:spChg chg="mod">
          <ac:chgData name="陈 旭阳" userId="50b30272cb4d088b" providerId="LiveId" clId="{86045DE4-7530-49BC-9D5A-1F078880470B}" dt="2019-04-20T17:11:52.351" v="352" actId="1076"/>
          <ac:spMkLst>
            <pc:docMk/>
            <pc:sldMk cId="1623944185" sldId="689"/>
            <ac:spMk id="3" creationId="{00000000-0000-0000-0000-000000000000}"/>
          </ac:spMkLst>
        </pc:spChg>
      </pc:sldChg>
      <pc:sldChg chg="modSp">
        <pc:chgData name="陈 旭阳" userId="50b30272cb4d088b" providerId="LiveId" clId="{86045DE4-7530-49BC-9D5A-1F078880470B}" dt="2019-04-20T19:22:27.530" v="979" actId="113"/>
        <pc:sldMkLst>
          <pc:docMk/>
          <pc:sldMk cId="2981741668" sldId="690"/>
        </pc:sldMkLst>
        <pc:spChg chg="mod">
          <ac:chgData name="陈 旭阳" userId="50b30272cb4d088b" providerId="LiveId" clId="{86045DE4-7530-49BC-9D5A-1F078880470B}" dt="2019-04-20T19:22:27.530" v="979" actId="113"/>
          <ac:spMkLst>
            <pc:docMk/>
            <pc:sldMk cId="2981741668" sldId="690"/>
            <ac:spMk id="2" creationId="{00000000-0000-0000-0000-000000000000}"/>
          </ac:spMkLst>
        </pc:spChg>
      </pc:sldChg>
      <pc:sldChg chg="modSp">
        <pc:chgData name="陈 旭阳" userId="50b30272cb4d088b" providerId="LiveId" clId="{86045DE4-7530-49BC-9D5A-1F078880470B}" dt="2019-04-20T19:22:07.752" v="977" actId="6549"/>
        <pc:sldMkLst>
          <pc:docMk/>
          <pc:sldMk cId="1503677369" sldId="692"/>
        </pc:sldMkLst>
        <pc:spChg chg="mod">
          <ac:chgData name="陈 旭阳" userId="50b30272cb4d088b" providerId="LiveId" clId="{86045DE4-7530-49BC-9D5A-1F078880470B}" dt="2019-04-20T19:22:07.752" v="977" actId="6549"/>
          <ac:spMkLst>
            <pc:docMk/>
            <pc:sldMk cId="1503677369" sldId="692"/>
            <ac:spMk id="2" creationId="{00000000-0000-0000-0000-000000000000}"/>
          </ac:spMkLst>
        </pc:spChg>
        <pc:spChg chg="mod">
          <ac:chgData name="陈 旭阳" userId="50b30272cb4d088b" providerId="LiveId" clId="{86045DE4-7530-49BC-9D5A-1F078880470B}" dt="2019-04-20T18:31:59.039" v="489" actId="1076"/>
          <ac:spMkLst>
            <pc:docMk/>
            <pc:sldMk cId="1503677369" sldId="692"/>
            <ac:spMk id="3" creationId="{00000000-0000-0000-0000-000000000000}"/>
          </ac:spMkLst>
        </pc:spChg>
      </pc:sldChg>
      <pc:sldChg chg="addSp delSp modSp">
        <pc:chgData name="陈 旭阳" userId="50b30272cb4d088b" providerId="LiveId" clId="{86045DE4-7530-49BC-9D5A-1F078880470B}" dt="2019-04-20T19:22:16.100" v="978" actId="2711"/>
        <pc:sldMkLst>
          <pc:docMk/>
          <pc:sldMk cId="2758392057" sldId="693"/>
        </pc:sldMkLst>
        <pc:spChg chg="mod">
          <ac:chgData name="陈 旭阳" userId="50b30272cb4d088b" providerId="LiveId" clId="{86045DE4-7530-49BC-9D5A-1F078880470B}" dt="2019-04-20T19:22:16.100" v="978" actId="2711"/>
          <ac:spMkLst>
            <pc:docMk/>
            <pc:sldMk cId="2758392057" sldId="693"/>
            <ac:spMk id="2" creationId="{00000000-0000-0000-0000-000000000000}"/>
          </ac:spMkLst>
        </pc:spChg>
        <pc:spChg chg="mod">
          <ac:chgData name="陈 旭阳" userId="50b30272cb4d088b" providerId="LiveId" clId="{86045DE4-7530-49BC-9D5A-1F078880470B}" dt="2019-04-20T18:32:45.913" v="509" actId="20577"/>
          <ac:spMkLst>
            <pc:docMk/>
            <pc:sldMk cId="2758392057" sldId="693"/>
            <ac:spMk id="3" creationId="{00000000-0000-0000-0000-000000000000}"/>
          </ac:spMkLst>
        </pc:spChg>
        <pc:spChg chg="add del">
          <ac:chgData name="陈 旭阳" userId="50b30272cb4d088b" providerId="LiveId" clId="{86045DE4-7530-49BC-9D5A-1F078880470B}" dt="2019-04-20T18:30:21.512" v="452"/>
          <ac:spMkLst>
            <pc:docMk/>
            <pc:sldMk cId="2758392057" sldId="693"/>
            <ac:spMk id="4" creationId="{146118D7-3A21-40BF-AEC9-665C954BB124}"/>
          </ac:spMkLst>
        </pc:spChg>
      </pc:sldChg>
      <pc:sldChg chg="modSp">
        <pc:chgData name="陈 旭阳" userId="50b30272cb4d088b" providerId="LiveId" clId="{86045DE4-7530-49BC-9D5A-1F078880470B}" dt="2019-04-20T18:33:27.098" v="511"/>
        <pc:sldMkLst>
          <pc:docMk/>
          <pc:sldMk cId="164296453" sldId="695"/>
        </pc:sldMkLst>
        <pc:spChg chg="mod">
          <ac:chgData name="陈 旭阳" userId="50b30272cb4d088b" providerId="LiveId" clId="{86045DE4-7530-49BC-9D5A-1F078880470B}" dt="2019-04-20T17:06:12.416" v="322" actId="20577"/>
          <ac:spMkLst>
            <pc:docMk/>
            <pc:sldMk cId="164296453" sldId="695"/>
            <ac:spMk id="16386" creationId="{00000000-0000-0000-0000-000000000000}"/>
          </ac:spMkLst>
        </pc:spChg>
        <pc:spChg chg="mod">
          <ac:chgData name="陈 旭阳" userId="50b30272cb4d088b" providerId="LiveId" clId="{86045DE4-7530-49BC-9D5A-1F078880470B}" dt="2019-04-20T18:33:27.098" v="511"/>
          <ac:spMkLst>
            <pc:docMk/>
            <pc:sldMk cId="164296453" sldId="695"/>
            <ac:spMk id="16387" creationId="{00000000-0000-0000-0000-000000000000}"/>
          </ac:spMkLst>
        </pc:spChg>
      </pc:sldChg>
      <pc:sldChg chg="del">
        <pc:chgData name="陈 旭阳" userId="50b30272cb4d088b" providerId="LiveId" clId="{86045DE4-7530-49BC-9D5A-1F078880470B}" dt="2019-04-20T16:32:41.120" v="72" actId="2696"/>
        <pc:sldMkLst>
          <pc:docMk/>
          <pc:sldMk cId="4253897562" sldId="696"/>
        </pc:sldMkLst>
      </pc:sldChg>
      <pc:sldChg chg="del">
        <pc:chgData name="陈 旭阳" userId="50b30272cb4d088b" providerId="LiveId" clId="{86045DE4-7530-49BC-9D5A-1F078880470B}" dt="2019-04-20T16:32:36.847" v="71" actId="2696"/>
        <pc:sldMkLst>
          <pc:docMk/>
          <pc:sldMk cId="3067136116" sldId="698"/>
        </pc:sldMkLst>
      </pc:sldChg>
      <pc:sldChg chg="del">
        <pc:chgData name="陈 旭阳" userId="50b30272cb4d088b" providerId="LiveId" clId="{86045DE4-7530-49BC-9D5A-1F078880470B}" dt="2019-04-20T16:32:52.535" v="73" actId="2696"/>
        <pc:sldMkLst>
          <pc:docMk/>
          <pc:sldMk cId="575362976" sldId="699"/>
        </pc:sldMkLst>
      </pc:sldChg>
      <pc:sldChg chg="modSp del">
        <pc:chgData name="陈 旭阳" userId="50b30272cb4d088b" providerId="LiveId" clId="{86045DE4-7530-49BC-9D5A-1F078880470B}" dt="2019-04-20T16:44:14.130" v="212" actId="2696"/>
        <pc:sldMkLst>
          <pc:docMk/>
          <pc:sldMk cId="474334871" sldId="704"/>
        </pc:sldMkLst>
        <pc:spChg chg="mod">
          <ac:chgData name="陈 旭阳" userId="50b30272cb4d088b" providerId="LiveId" clId="{86045DE4-7530-49BC-9D5A-1F078880470B}" dt="2019-04-20T16:29:08.996" v="13" actId="2085"/>
          <ac:spMkLst>
            <pc:docMk/>
            <pc:sldMk cId="474334871" sldId="704"/>
            <ac:spMk id="39939" creationId="{00000000-0000-0000-0000-000000000000}"/>
          </ac:spMkLst>
        </pc:spChg>
      </pc:sldChg>
      <pc:sldChg chg="modSp del">
        <pc:chgData name="陈 旭阳" userId="50b30272cb4d088b" providerId="LiveId" clId="{86045DE4-7530-49BC-9D5A-1F078880470B}" dt="2019-04-20T16:44:15.633" v="213" actId="2696"/>
        <pc:sldMkLst>
          <pc:docMk/>
          <pc:sldMk cId="1136252959" sldId="705"/>
        </pc:sldMkLst>
        <pc:spChg chg="mod">
          <ac:chgData name="陈 旭阳" userId="50b30272cb4d088b" providerId="LiveId" clId="{86045DE4-7530-49BC-9D5A-1F078880470B}" dt="2019-04-20T16:29:02.936" v="12" actId="2085"/>
          <ac:spMkLst>
            <pc:docMk/>
            <pc:sldMk cId="1136252959" sldId="705"/>
            <ac:spMk id="103428" creationId="{00000000-0000-0000-0000-000000000000}"/>
          </ac:spMkLst>
        </pc:spChg>
      </pc:sldChg>
      <pc:sldChg chg="del">
        <pc:chgData name="陈 旭阳" userId="50b30272cb4d088b" providerId="LiveId" clId="{86045DE4-7530-49BC-9D5A-1F078880470B}" dt="2019-04-20T16:44:30.285" v="214" actId="2696"/>
        <pc:sldMkLst>
          <pc:docMk/>
          <pc:sldMk cId="4180680483" sldId="706"/>
        </pc:sldMkLst>
      </pc:sldChg>
      <pc:sldChg chg="modSp">
        <pc:chgData name="陈 旭阳" userId="50b30272cb4d088b" providerId="LiveId" clId="{86045DE4-7530-49BC-9D5A-1F078880470B}" dt="2019-04-20T16:49:32.598" v="253" actId="14100"/>
        <pc:sldMkLst>
          <pc:docMk/>
          <pc:sldMk cId="191414704" sldId="707"/>
        </pc:sldMkLst>
        <pc:spChg chg="mod">
          <ac:chgData name="陈 旭阳" userId="50b30272cb4d088b" providerId="LiveId" clId="{86045DE4-7530-49BC-9D5A-1F078880470B}" dt="2019-04-20T16:49:32.598" v="253" actId="14100"/>
          <ac:spMkLst>
            <pc:docMk/>
            <pc:sldMk cId="191414704" sldId="707"/>
            <ac:spMk id="44037" creationId="{00000000-0000-0000-0000-000000000000}"/>
          </ac:spMkLst>
        </pc:spChg>
      </pc:sldChg>
      <pc:sldChg chg="modSp ord">
        <pc:chgData name="陈 旭阳" userId="50b30272cb4d088b" providerId="LiveId" clId="{86045DE4-7530-49BC-9D5A-1F078880470B}" dt="2019-04-20T16:56:43.280" v="318"/>
        <pc:sldMkLst>
          <pc:docMk/>
          <pc:sldMk cId="422062140" sldId="708"/>
        </pc:sldMkLst>
        <pc:spChg chg="mod">
          <ac:chgData name="陈 旭阳" userId="50b30272cb4d088b" providerId="LiveId" clId="{86045DE4-7530-49BC-9D5A-1F078880470B}" dt="2019-04-20T16:43:43.125" v="210" actId="27636"/>
          <ac:spMkLst>
            <pc:docMk/>
            <pc:sldMk cId="422062140" sldId="708"/>
            <ac:spMk id="35843" creationId="{00000000-0000-0000-0000-000000000000}"/>
          </ac:spMkLst>
        </pc:spChg>
      </pc:sldChg>
      <pc:sldChg chg="add del">
        <pc:chgData name="陈 旭阳" userId="50b30272cb4d088b" providerId="LiveId" clId="{86045DE4-7530-49BC-9D5A-1F078880470B}" dt="2019-04-20T18:00:20.221" v="370" actId="2696"/>
        <pc:sldMkLst>
          <pc:docMk/>
          <pc:sldMk cId="1166192312" sldId="709"/>
        </pc:sldMkLst>
      </pc:sldChg>
      <pc:sldChg chg="modSp del">
        <pc:chgData name="陈 旭阳" userId="50b30272cb4d088b" providerId="LiveId" clId="{86045DE4-7530-49BC-9D5A-1F078880470B}" dt="2019-04-20T16:43:45.513" v="211" actId="2696"/>
        <pc:sldMkLst>
          <pc:docMk/>
          <pc:sldMk cId="1811828494" sldId="709"/>
        </pc:sldMkLst>
        <pc:spChg chg="mod">
          <ac:chgData name="陈 旭阳" userId="50b30272cb4d088b" providerId="LiveId" clId="{86045DE4-7530-49BC-9D5A-1F078880470B}" dt="2019-04-20T16:43:28.585" v="204"/>
          <ac:spMkLst>
            <pc:docMk/>
            <pc:sldMk cId="1811828494" sldId="709"/>
            <ac:spMk id="37891" creationId="{00000000-0000-0000-0000-000000000000}"/>
          </ac:spMkLst>
        </pc:spChg>
      </pc:sldChg>
      <pc:sldChg chg="modSp add ord">
        <pc:chgData name="陈 旭阳" userId="50b30272cb4d088b" providerId="LiveId" clId="{86045DE4-7530-49BC-9D5A-1F078880470B}" dt="2019-04-20T19:22:04.709" v="976" actId="6549"/>
        <pc:sldMkLst>
          <pc:docMk/>
          <pc:sldMk cId="2350210837" sldId="709"/>
        </pc:sldMkLst>
        <pc:spChg chg="mod">
          <ac:chgData name="陈 旭阳" userId="50b30272cb4d088b" providerId="LiveId" clId="{86045DE4-7530-49BC-9D5A-1F078880470B}" dt="2019-04-20T19:22:04.709" v="976" actId="6549"/>
          <ac:spMkLst>
            <pc:docMk/>
            <pc:sldMk cId="2350210837" sldId="709"/>
            <ac:spMk id="2" creationId="{00000000-0000-0000-0000-000000000000}"/>
          </ac:spMkLst>
        </pc:spChg>
        <pc:spChg chg="mod">
          <ac:chgData name="陈 旭阳" userId="50b30272cb4d088b" providerId="LiveId" clId="{86045DE4-7530-49BC-9D5A-1F078880470B}" dt="2019-04-20T18:31:53.622" v="488" actId="1076"/>
          <ac:spMkLst>
            <pc:docMk/>
            <pc:sldMk cId="2350210837" sldId="709"/>
            <ac:spMk id="3" creationId="{00000000-0000-0000-0000-000000000000}"/>
          </ac:spMkLst>
        </pc:spChg>
      </pc:sldChg>
      <pc:sldChg chg="add">
        <pc:chgData name="陈 旭阳" userId="50b30272cb4d088b" providerId="LiveId" clId="{86045DE4-7530-49BC-9D5A-1F078880470B}" dt="2019-04-20T18:26:55.412" v="412"/>
        <pc:sldMkLst>
          <pc:docMk/>
          <pc:sldMk cId="1572503500" sldId="710"/>
        </pc:sldMkLst>
      </pc:sldChg>
      <pc:sldChg chg="addSp modSp add">
        <pc:chgData name="陈 旭阳" userId="50b30272cb4d088b" providerId="LiveId" clId="{86045DE4-7530-49BC-9D5A-1F078880470B}" dt="2019-04-20T19:40:55.795" v="993" actId="1076"/>
        <pc:sldMkLst>
          <pc:docMk/>
          <pc:sldMk cId="0" sldId="711"/>
        </pc:sldMkLst>
        <pc:spChg chg="add mod">
          <ac:chgData name="陈 旭阳" userId="50b30272cb4d088b" providerId="LiveId" clId="{86045DE4-7530-49BC-9D5A-1F078880470B}" dt="2019-04-20T19:40:44.028" v="989" actId="1076"/>
          <ac:spMkLst>
            <pc:docMk/>
            <pc:sldMk cId="0" sldId="711"/>
            <ac:spMk id="2" creationId="{BE235322-7804-447D-A697-2D281D777A0F}"/>
          </ac:spMkLst>
        </pc:spChg>
        <pc:spChg chg="mod">
          <ac:chgData name="陈 旭阳" userId="50b30272cb4d088b" providerId="LiveId" clId="{86045DE4-7530-49BC-9D5A-1F078880470B}" dt="2019-04-20T19:40:55.795" v="993" actId="1076"/>
          <ac:spMkLst>
            <pc:docMk/>
            <pc:sldMk cId="0" sldId="711"/>
            <ac:spMk id="54275" creationId="{EDFF0EA8-431D-41FE-8DB3-4660E1E5B2B7}"/>
          </ac:spMkLst>
        </pc:spChg>
      </pc:sldChg>
      <pc:sldChg chg="modSp add ord">
        <pc:chgData name="陈 旭阳" userId="50b30272cb4d088b" providerId="LiveId" clId="{86045DE4-7530-49BC-9D5A-1F078880470B}" dt="2019-04-20T19:53:01.230" v="1004"/>
        <pc:sldMkLst>
          <pc:docMk/>
          <pc:sldMk cId="0" sldId="712"/>
        </pc:sldMkLst>
        <pc:spChg chg="mod">
          <ac:chgData name="陈 旭阳" userId="50b30272cb4d088b" providerId="LiveId" clId="{86045DE4-7530-49BC-9D5A-1F078880470B}" dt="2019-04-20T19:40:08.604" v="984" actId="1076"/>
          <ac:spMkLst>
            <pc:docMk/>
            <pc:sldMk cId="0" sldId="712"/>
            <ac:spMk id="55299" creationId="{E4D5ED68-4761-4E09-B5C9-7F66B7216629}"/>
          </ac:spMkLst>
        </pc:spChg>
      </pc:sldChg>
      <pc:sldChg chg="delSp modSp add ord">
        <pc:chgData name="陈 旭阳" userId="50b30272cb4d088b" providerId="LiveId" clId="{86045DE4-7530-49BC-9D5A-1F078880470B}" dt="2019-04-20T20:03:43.803" v="1123"/>
        <pc:sldMkLst>
          <pc:docMk/>
          <pc:sldMk cId="0" sldId="713"/>
        </pc:sldMkLst>
        <pc:spChg chg="mod">
          <ac:chgData name="陈 旭阳" userId="50b30272cb4d088b" providerId="LiveId" clId="{86045DE4-7530-49BC-9D5A-1F078880470B}" dt="2019-04-20T19:53:49.597" v="1008" actId="6549"/>
          <ac:spMkLst>
            <pc:docMk/>
            <pc:sldMk cId="0" sldId="713"/>
            <ac:spMk id="52226" creationId="{DBBC6718-7E36-49D9-B04A-E29D37E92974}"/>
          </ac:spMkLst>
        </pc:spChg>
        <pc:spChg chg="mod">
          <ac:chgData name="陈 旭阳" userId="50b30272cb4d088b" providerId="LiveId" clId="{86045DE4-7530-49BC-9D5A-1F078880470B}" dt="2019-04-20T20:03:43.803" v="1123"/>
          <ac:spMkLst>
            <pc:docMk/>
            <pc:sldMk cId="0" sldId="713"/>
            <ac:spMk id="52227" creationId="{ECC6C3C2-6F44-4D7E-9A77-521A67ED3524}"/>
          </ac:spMkLst>
        </pc:spChg>
        <pc:spChg chg="del">
          <ac:chgData name="陈 旭阳" userId="50b30272cb4d088b" providerId="LiveId" clId="{86045DE4-7530-49BC-9D5A-1F078880470B}" dt="2019-04-20T19:52:12.932" v="995" actId="478"/>
          <ac:spMkLst>
            <pc:docMk/>
            <pc:sldMk cId="0" sldId="713"/>
            <ac:spMk id="52228" creationId="{4E40D61B-3FA9-4486-8E8B-3788A3CE71AF}"/>
          </ac:spMkLst>
        </pc:spChg>
      </pc:sldChg>
      <pc:sldChg chg="delSp modSp add">
        <pc:chgData name="陈 旭阳" userId="50b30272cb4d088b" providerId="LiveId" clId="{86045DE4-7530-49BC-9D5A-1F078880470B}" dt="2019-04-20T20:26:19.444" v="1272" actId="14100"/>
        <pc:sldMkLst>
          <pc:docMk/>
          <pc:sldMk cId="0" sldId="714"/>
        </pc:sldMkLst>
        <pc:spChg chg="mod">
          <ac:chgData name="陈 旭阳" userId="50b30272cb4d088b" providerId="LiveId" clId="{86045DE4-7530-49BC-9D5A-1F078880470B}" dt="2019-04-20T20:26:19.444" v="1272" actId="14100"/>
          <ac:spMkLst>
            <pc:docMk/>
            <pc:sldMk cId="0" sldId="714"/>
            <ac:spMk id="53251" creationId="{6D301376-7965-4F20-A928-66247A0EDF12}"/>
          </ac:spMkLst>
        </pc:spChg>
        <pc:spChg chg="del">
          <ac:chgData name="陈 旭阳" userId="50b30272cb4d088b" providerId="LiveId" clId="{86045DE4-7530-49BC-9D5A-1F078880470B}" dt="2019-04-20T19:52:15.565" v="996" actId="478"/>
          <ac:spMkLst>
            <pc:docMk/>
            <pc:sldMk cId="0" sldId="714"/>
            <ac:spMk id="53252" creationId="{714EAC22-2305-4B9F-9DB8-3372AB3B4EF6}"/>
          </ac:spMkLst>
        </pc:spChg>
      </pc:sldChg>
      <pc:sldChg chg="delSp add">
        <pc:chgData name="陈 旭阳" userId="50b30272cb4d088b" providerId="LiveId" clId="{86045DE4-7530-49BC-9D5A-1F078880470B}" dt="2019-04-20T19:52:16.780" v="997" actId="478"/>
        <pc:sldMkLst>
          <pc:docMk/>
          <pc:sldMk cId="0" sldId="715"/>
        </pc:sldMkLst>
        <pc:spChg chg="del">
          <ac:chgData name="陈 旭阳" userId="50b30272cb4d088b" providerId="LiveId" clId="{86045DE4-7530-49BC-9D5A-1F078880470B}" dt="2019-04-20T19:52:16.780" v="997" actId="478"/>
          <ac:spMkLst>
            <pc:docMk/>
            <pc:sldMk cId="0" sldId="715"/>
            <ac:spMk id="54276" creationId="{E06FA4EB-BDDC-4DBF-8FC5-A93D03F35E8F}"/>
          </ac:spMkLst>
        </pc:spChg>
      </pc:sldChg>
      <pc:sldChg chg="delSp add">
        <pc:chgData name="陈 旭阳" userId="50b30272cb4d088b" providerId="LiveId" clId="{86045DE4-7530-49BC-9D5A-1F078880470B}" dt="2019-04-20T19:52:17.845" v="998" actId="478"/>
        <pc:sldMkLst>
          <pc:docMk/>
          <pc:sldMk cId="0" sldId="716"/>
        </pc:sldMkLst>
        <pc:spChg chg="del">
          <ac:chgData name="陈 旭阳" userId="50b30272cb4d088b" providerId="LiveId" clId="{86045DE4-7530-49BC-9D5A-1F078880470B}" dt="2019-04-20T19:52:17.845" v="998" actId="478"/>
          <ac:spMkLst>
            <pc:docMk/>
            <pc:sldMk cId="0" sldId="716"/>
            <ac:spMk id="55300" creationId="{C09BD9B1-AA9A-4CB8-9F6A-6E10F2DB1AE8}"/>
          </ac:spMkLst>
        </pc:spChg>
      </pc:sldChg>
      <pc:sldChg chg="delSp add">
        <pc:chgData name="陈 旭阳" userId="50b30272cb4d088b" providerId="LiveId" clId="{86045DE4-7530-49BC-9D5A-1F078880470B}" dt="2019-04-20T19:52:18.837" v="999" actId="478"/>
        <pc:sldMkLst>
          <pc:docMk/>
          <pc:sldMk cId="0" sldId="717"/>
        </pc:sldMkLst>
        <pc:spChg chg="del">
          <ac:chgData name="陈 旭阳" userId="50b30272cb4d088b" providerId="LiveId" clId="{86045DE4-7530-49BC-9D5A-1F078880470B}" dt="2019-04-20T19:52:18.837" v="999" actId="478"/>
          <ac:spMkLst>
            <pc:docMk/>
            <pc:sldMk cId="0" sldId="717"/>
            <ac:spMk id="56324" creationId="{EBA079F7-161E-4F9F-BF0B-D1536ED3782E}"/>
          </ac:spMkLst>
        </pc:spChg>
      </pc:sldChg>
      <pc:sldChg chg="delSp add del">
        <pc:chgData name="陈 旭阳" userId="50b30272cb4d088b" providerId="LiveId" clId="{86045DE4-7530-49BC-9D5A-1F078880470B}" dt="2019-04-20T19:52:26.930" v="1001" actId="2696"/>
        <pc:sldMkLst>
          <pc:docMk/>
          <pc:sldMk cId="0" sldId="718"/>
        </pc:sldMkLst>
        <pc:spChg chg="del">
          <ac:chgData name="陈 旭阳" userId="50b30272cb4d088b" providerId="LiveId" clId="{86045DE4-7530-49BC-9D5A-1F078880470B}" dt="2019-04-20T19:52:19.796" v="1000" actId="478"/>
          <ac:spMkLst>
            <pc:docMk/>
            <pc:sldMk cId="0" sldId="718"/>
            <ac:spMk id="57347" creationId="{F232BA13-255A-4429-9DA8-27BF5A7FCE84}"/>
          </ac:spMkLst>
        </pc:spChg>
      </pc:sldChg>
      <pc:sldChg chg="add">
        <pc:chgData name="陈 旭阳" userId="50b30272cb4d088b" providerId="LiveId" clId="{86045DE4-7530-49BC-9D5A-1F078880470B}" dt="2019-04-20T19:52:40.666" v="1002"/>
        <pc:sldMkLst>
          <pc:docMk/>
          <pc:sldMk cId="2384003147" sldId="718"/>
        </pc:sldMkLst>
      </pc:sldChg>
      <pc:sldChg chg="addSp delSp modSp add del">
        <pc:chgData name="陈 旭阳" userId="50b30272cb4d088b" providerId="LiveId" clId="{86045DE4-7530-49BC-9D5A-1F078880470B}" dt="2019-04-20T21:39:59.395" v="2317" actId="2696"/>
        <pc:sldMkLst>
          <pc:docMk/>
          <pc:sldMk cId="751359306" sldId="719"/>
        </pc:sldMkLst>
        <pc:spChg chg="mod">
          <ac:chgData name="陈 旭阳" userId="50b30272cb4d088b" providerId="LiveId" clId="{86045DE4-7530-49BC-9D5A-1F078880470B}" dt="2019-04-20T20:29:44.825" v="1312"/>
          <ac:spMkLst>
            <pc:docMk/>
            <pc:sldMk cId="751359306" sldId="719"/>
            <ac:spMk id="2" creationId="{7045305C-C42A-4AFD-8DC4-5A6B46827680}"/>
          </ac:spMkLst>
        </pc:spChg>
        <pc:spChg chg="del">
          <ac:chgData name="陈 旭阳" userId="50b30272cb4d088b" providerId="LiveId" clId="{86045DE4-7530-49BC-9D5A-1F078880470B}" dt="2019-04-20T20:29:51.989" v="1313" actId="478"/>
          <ac:spMkLst>
            <pc:docMk/>
            <pc:sldMk cId="751359306" sldId="719"/>
            <ac:spMk id="3" creationId="{D7CBFD75-E4C9-4B44-AE01-CCA2337E0A3B}"/>
          </ac:spMkLst>
        </pc:spChg>
        <pc:picChg chg="add del mod">
          <ac:chgData name="陈 旭阳" userId="50b30272cb4d088b" providerId="LiveId" clId="{86045DE4-7530-49BC-9D5A-1F078880470B}" dt="2019-04-20T21:39:56.453" v="2316" actId="478"/>
          <ac:picMkLst>
            <pc:docMk/>
            <pc:sldMk cId="751359306" sldId="719"/>
            <ac:picMk id="7170" creationId="{793C1789-368B-46F3-9321-C95318002643}"/>
          </ac:picMkLst>
        </pc:picChg>
      </pc:sldChg>
      <pc:sldChg chg="add del">
        <pc:chgData name="陈 旭阳" userId="50b30272cb4d088b" providerId="LiveId" clId="{86045DE4-7530-49BC-9D5A-1F078880470B}" dt="2019-04-20T20:30:31.030" v="1323" actId="2696"/>
        <pc:sldMkLst>
          <pc:docMk/>
          <pc:sldMk cId="2478817085" sldId="720"/>
        </pc:sldMkLst>
      </pc:sldChg>
      <pc:sldChg chg="delSp modSp add del">
        <pc:chgData name="陈 旭阳" userId="50b30272cb4d088b" providerId="LiveId" clId="{86045DE4-7530-49BC-9D5A-1F078880470B}" dt="2019-04-20T20:52:49.304" v="1656" actId="2696"/>
        <pc:sldMkLst>
          <pc:docMk/>
          <pc:sldMk cId="760208837" sldId="721"/>
        </pc:sldMkLst>
        <pc:spChg chg="mod">
          <ac:chgData name="陈 旭阳" userId="50b30272cb4d088b" providerId="LiveId" clId="{86045DE4-7530-49BC-9D5A-1F078880470B}" dt="2019-04-20T20:51:13.018" v="1655"/>
          <ac:spMkLst>
            <pc:docMk/>
            <pc:sldMk cId="760208837" sldId="721"/>
            <ac:spMk id="2" creationId="{7045305C-C42A-4AFD-8DC4-5A6B46827680}"/>
          </ac:spMkLst>
        </pc:spChg>
        <pc:picChg chg="del">
          <ac:chgData name="陈 旭阳" userId="50b30272cb4d088b" providerId="LiveId" clId="{86045DE4-7530-49BC-9D5A-1F078880470B}" dt="2019-04-20T20:30:21.237" v="1320" actId="478"/>
          <ac:picMkLst>
            <pc:docMk/>
            <pc:sldMk cId="760208837" sldId="721"/>
            <ac:picMk id="7170" creationId="{793C1789-368B-46F3-9321-C95318002643}"/>
          </ac:picMkLst>
        </pc:picChg>
      </pc:sldChg>
      <pc:sldChg chg="modSp add ord">
        <pc:chgData name="陈 旭阳" userId="50b30272cb4d088b" providerId="LiveId" clId="{86045DE4-7530-49BC-9D5A-1F078880470B}" dt="2019-04-20T21:58:42.542" v="2490" actId="6549"/>
        <pc:sldMkLst>
          <pc:docMk/>
          <pc:sldMk cId="19286950" sldId="722"/>
        </pc:sldMkLst>
        <pc:spChg chg="mod">
          <ac:chgData name="陈 旭阳" userId="50b30272cb4d088b" providerId="LiveId" clId="{86045DE4-7530-49BC-9D5A-1F078880470B}" dt="2019-04-20T20:48:07.021" v="1602"/>
          <ac:spMkLst>
            <pc:docMk/>
            <pc:sldMk cId="19286950" sldId="722"/>
            <ac:spMk id="2" creationId="{20F97333-D3F6-474D-83BD-8C88301C69BF}"/>
          </ac:spMkLst>
        </pc:spChg>
        <pc:spChg chg="mod">
          <ac:chgData name="陈 旭阳" userId="50b30272cb4d088b" providerId="LiveId" clId="{86045DE4-7530-49BC-9D5A-1F078880470B}" dt="2019-04-20T21:58:42.542" v="2490" actId="6549"/>
          <ac:spMkLst>
            <pc:docMk/>
            <pc:sldMk cId="19286950" sldId="722"/>
            <ac:spMk id="3" creationId="{335D35A2-8EB6-4DDF-92F3-D01AB0EF8922}"/>
          </ac:spMkLst>
        </pc:spChg>
      </pc:sldChg>
      <pc:sldChg chg="addSp delSp modSp add ord">
        <pc:chgData name="陈 旭阳" userId="50b30272cb4d088b" providerId="LiveId" clId="{86045DE4-7530-49BC-9D5A-1F078880470B}" dt="2019-04-20T21:40:50.220" v="2319" actId="1076"/>
        <pc:sldMkLst>
          <pc:docMk/>
          <pc:sldMk cId="205416982" sldId="723"/>
        </pc:sldMkLst>
        <pc:spChg chg="mod">
          <ac:chgData name="陈 旭阳" userId="50b30272cb4d088b" providerId="LiveId" clId="{86045DE4-7530-49BC-9D5A-1F078880470B}" dt="2019-04-20T20:47:38.452" v="1599" actId="113"/>
          <ac:spMkLst>
            <pc:docMk/>
            <pc:sldMk cId="205416982" sldId="723"/>
            <ac:spMk id="2" creationId="{61793A25-C6F1-4B0B-9821-FBC68CD1DAFB}"/>
          </ac:spMkLst>
        </pc:spChg>
        <pc:spChg chg="del">
          <ac:chgData name="陈 旭阳" userId="50b30272cb4d088b" providerId="LiveId" clId="{86045DE4-7530-49BC-9D5A-1F078880470B}" dt="2019-04-20T20:31:20.841" v="1339"/>
          <ac:spMkLst>
            <pc:docMk/>
            <pc:sldMk cId="205416982" sldId="723"/>
            <ac:spMk id="3" creationId="{C28C2135-7F13-4E10-ACF7-7B50B4A04D42}"/>
          </ac:spMkLst>
        </pc:spChg>
        <pc:picChg chg="add mod">
          <ac:chgData name="陈 旭阳" userId="50b30272cb4d088b" providerId="LiveId" clId="{86045DE4-7530-49BC-9D5A-1F078880470B}" dt="2019-04-20T21:40:50.220" v="2319" actId="1076"/>
          <ac:picMkLst>
            <pc:docMk/>
            <pc:sldMk cId="205416982" sldId="723"/>
            <ac:picMk id="23554" creationId="{3D231892-1D3F-4E7A-8312-79A043399D81}"/>
          </ac:picMkLst>
        </pc:picChg>
      </pc:sldChg>
      <pc:sldChg chg="modSp add ord">
        <pc:chgData name="陈 旭阳" userId="50b30272cb4d088b" providerId="LiveId" clId="{86045DE4-7530-49BC-9D5A-1F078880470B}" dt="2019-04-20T22:00:29.086" v="2501" actId="6549"/>
        <pc:sldMkLst>
          <pc:docMk/>
          <pc:sldMk cId="1314638261" sldId="724"/>
        </pc:sldMkLst>
        <pc:spChg chg="mod">
          <ac:chgData name="陈 旭阳" userId="50b30272cb4d088b" providerId="LiveId" clId="{86045DE4-7530-49BC-9D5A-1F078880470B}" dt="2019-04-20T20:47:43.684" v="1600"/>
          <ac:spMkLst>
            <pc:docMk/>
            <pc:sldMk cId="1314638261" sldId="724"/>
            <ac:spMk id="2" creationId="{20F97333-D3F6-474D-83BD-8C88301C69BF}"/>
          </ac:spMkLst>
        </pc:spChg>
        <pc:spChg chg="mod">
          <ac:chgData name="陈 旭阳" userId="50b30272cb4d088b" providerId="LiveId" clId="{86045DE4-7530-49BC-9D5A-1F078880470B}" dt="2019-04-20T22:00:29.086" v="2501" actId="6549"/>
          <ac:spMkLst>
            <pc:docMk/>
            <pc:sldMk cId="1314638261" sldId="724"/>
            <ac:spMk id="3" creationId="{335D35A2-8EB6-4DDF-92F3-D01AB0EF8922}"/>
          </ac:spMkLst>
        </pc:spChg>
      </pc:sldChg>
      <pc:sldChg chg="modSp add">
        <pc:chgData name="陈 旭阳" userId="50b30272cb4d088b" providerId="LiveId" clId="{86045DE4-7530-49BC-9D5A-1F078880470B}" dt="2019-04-20T21:53:10.395" v="2427"/>
        <pc:sldMkLst>
          <pc:docMk/>
          <pc:sldMk cId="2838189589" sldId="725"/>
        </pc:sldMkLst>
        <pc:spChg chg="mod">
          <ac:chgData name="陈 旭阳" userId="50b30272cb4d088b" providerId="LiveId" clId="{86045DE4-7530-49BC-9D5A-1F078880470B}" dt="2019-04-20T20:57:16.613" v="1762" actId="113"/>
          <ac:spMkLst>
            <pc:docMk/>
            <pc:sldMk cId="2838189589" sldId="725"/>
            <ac:spMk id="2" creationId="{BE2122C4-CD51-4E0A-AA4E-E7394E9F2045}"/>
          </ac:spMkLst>
        </pc:spChg>
        <pc:spChg chg="mod">
          <ac:chgData name="陈 旭阳" userId="50b30272cb4d088b" providerId="LiveId" clId="{86045DE4-7530-49BC-9D5A-1F078880470B}" dt="2019-04-20T21:53:10.395" v="2427"/>
          <ac:spMkLst>
            <pc:docMk/>
            <pc:sldMk cId="2838189589" sldId="725"/>
            <ac:spMk id="3" creationId="{B748CA5D-2F83-4E40-A61E-6D21CECB1DD9}"/>
          </ac:spMkLst>
        </pc:spChg>
      </pc:sldChg>
      <pc:sldChg chg="modSp add">
        <pc:chgData name="陈 旭阳" userId="50b30272cb4d088b" providerId="LiveId" clId="{86045DE4-7530-49BC-9D5A-1F078880470B}" dt="2019-04-20T20:57:36.558" v="1765" actId="948"/>
        <pc:sldMkLst>
          <pc:docMk/>
          <pc:sldMk cId="892040777" sldId="726"/>
        </pc:sldMkLst>
        <pc:spChg chg="mod">
          <ac:chgData name="陈 旭阳" userId="50b30272cb4d088b" providerId="LiveId" clId="{86045DE4-7530-49BC-9D5A-1F078880470B}" dt="2019-04-20T20:57:23.776" v="1764" actId="113"/>
          <ac:spMkLst>
            <pc:docMk/>
            <pc:sldMk cId="892040777" sldId="726"/>
            <ac:spMk id="2" creationId="{11F85E46-4412-4D11-8154-27A199A7AA7D}"/>
          </ac:spMkLst>
        </pc:spChg>
        <pc:spChg chg="mod">
          <ac:chgData name="陈 旭阳" userId="50b30272cb4d088b" providerId="LiveId" clId="{86045DE4-7530-49BC-9D5A-1F078880470B}" dt="2019-04-20T20:57:36.558" v="1765" actId="948"/>
          <ac:spMkLst>
            <pc:docMk/>
            <pc:sldMk cId="892040777" sldId="726"/>
            <ac:spMk id="3" creationId="{D526F262-A46D-4E3C-AED6-777607432868}"/>
          </ac:spMkLst>
        </pc:spChg>
      </pc:sldChg>
      <pc:sldChg chg="modSp add">
        <pc:chgData name="陈 旭阳" userId="50b30272cb4d088b" providerId="LiveId" clId="{86045DE4-7530-49BC-9D5A-1F078880470B}" dt="2019-04-20T20:57:20.677" v="1763" actId="113"/>
        <pc:sldMkLst>
          <pc:docMk/>
          <pc:sldMk cId="3339270071" sldId="727"/>
        </pc:sldMkLst>
        <pc:spChg chg="mod">
          <ac:chgData name="陈 旭阳" userId="50b30272cb4d088b" providerId="LiveId" clId="{86045DE4-7530-49BC-9D5A-1F078880470B}" dt="2019-04-20T20:57:20.677" v="1763" actId="113"/>
          <ac:spMkLst>
            <pc:docMk/>
            <pc:sldMk cId="3339270071" sldId="727"/>
            <ac:spMk id="2" creationId="{188617BE-0F5B-475D-94C7-EED7527F5681}"/>
          </ac:spMkLst>
        </pc:spChg>
        <pc:spChg chg="mod">
          <ac:chgData name="陈 旭阳" userId="50b30272cb4d088b" providerId="LiveId" clId="{86045DE4-7530-49BC-9D5A-1F078880470B}" dt="2019-04-20T20:47:16.996" v="1597" actId="1076"/>
          <ac:spMkLst>
            <pc:docMk/>
            <pc:sldMk cId="3339270071" sldId="727"/>
            <ac:spMk id="3" creationId="{09DA3471-BA48-4509-A823-2FDDC4E9441F}"/>
          </ac:spMkLst>
        </pc:spChg>
      </pc:sldChg>
      <pc:sldChg chg="modSp add">
        <pc:chgData name="陈 旭阳" userId="50b30272cb4d088b" providerId="LiveId" clId="{86045DE4-7530-49BC-9D5A-1F078880470B}" dt="2019-04-20T21:12:01.886" v="1897" actId="20577"/>
        <pc:sldMkLst>
          <pc:docMk/>
          <pc:sldMk cId="963310308" sldId="728"/>
        </pc:sldMkLst>
        <pc:spChg chg="mod">
          <ac:chgData name="陈 旭阳" userId="50b30272cb4d088b" providerId="LiveId" clId="{86045DE4-7530-49BC-9D5A-1F078880470B}" dt="2019-04-20T21:12:01.886" v="1897" actId="20577"/>
          <ac:spMkLst>
            <pc:docMk/>
            <pc:sldMk cId="963310308" sldId="728"/>
            <ac:spMk id="3" creationId="{335D35A2-8EB6-4DDF-92F3-D01AB0EF8922}"/>
          </ac:spMkLst>
        </pc:spChg>
      </pc:sldChg>
      <pc:sldChg chg="modSp add">
        <pc:chgData name="陈 旭阳" userId="50b30272cb4d088b" providerId="LiveId" clId="{86045DE4-7530-49BC-9D5A-1F078880470B}" dt="2019-04-20T21:47:44.550" v="2415" actId="20577"/>
        <pc:sldMkLst>
          <pc:docMk/>
          <pc:sldMk cId="2057569015" sldId="729"/>
        </pc:sldMkLst>
        <pc:spChg chg="mod">
          <ac:chgData name="陈 旭阳" userId="50b30272cb4d088b" providerId="LiveId" clId="{86045DE4-7530-49BC-9D5A-1F078880470B}" dt="2019-04-20T21:08:32.077" v="1822" actId="20577"/>
          <ac:spMkLst>
            <pc:docMk/>
            <pc:sldMk cId="2057569015" sldId="729"/>
            <ac:spMk id="2" creationId="{20F97333-D3F6-474D-83BD-8C88301C69BF}"/>
          </ac:spMkLst>
        </pc:spChg>
        <pc:spChg chg="mod">
          <ac:chgData name="陈 旭阳" userId="50b30272cb4d088b" providerId="LiveId" clId="{86045DE4-7530-49BC-9D5A-1F078880470B}" dt="2019-04-20T21:47:44.550" v="2415" actId="20577"/>
          <ac:spMkLst>
            <pc:docMk/>
            <pc:sldMk cId="2057569015" sldId="729"/>
            <ac:spMk id="3" creationId="{335D35A2-8EB6-4DDF-92F3-D01AB0EF8922}"/>
          </ac:spMkLst>
        </pc:spChg>
      </pc:sldChg>
      <pc:sldChg chg="modSp add">
        <pc:chgData name="陈 旭阳" userId="50b30272cb4d088b" providerId="LiveId" clId="{86045DE4-7530-49BC-9D5A-1F078880470B}" dt="2019-04-20T21:47:30.547" v="2413" actId="12"/>
        <pc:sldMkLst>
          <pc:docMk/>
          <pc:sldMk cId="2852387166" sldId="730"/>
        </pc:sldMkLst>
        <pc:spChg chg="mod">
          <ac:chgData name="陈 旭阳" userId="50b30272cb4d088b" providerId="LiveId" clId="{86045DE4-7530-49BC-9D5A-1F078880470B}" dt="2019-04-20T20:53:31.070" v="1701" actId="20577"/>
          <ac:spMkLst>
            <pc:docMk/>
            <pc:sldMk cId="2852387166" sldId="730"/>
            <ac:spMk id="2" creationId="{20F97333-D3F6-474D-83BD-8C88301C69BF}"/>
          </ac:spMkLst>
        </pc:spChg>
        <pc:spChg chg="mod">
          <ac:chgData name="陈 旭阳" userId="50b30272cb4d088b" providerId="LiveId" clId="{86045DE4-7530-49BC-9D5A-1F078880470B}" dt="2019-04-20T21:47:30.547" v="2413" actId="12"/>
          <ac:spMkLst>
            <pc:docMk/>
            <pc:sldMk cId="2852387166" sldId="730"/>
            <ac:spMk id="3" creationId="{335D35A2-8EB6-4DDF-92F3-D01AB0EF8922}"/>
          </ac:spMkLst>
        </pc:spChg>
      </pc:sldChg>
      <pc:sldChg chg="modSp add">
        <pc:chgData name="陈 旭阳" userId="50b30272cb4d088b" providerId="LiveId" clId="{86045DE4-7530-49BC-9D5A-1F078880470B}" dt="2019-04-20T21:57:06.068" v="2489" actId="14100"/>
        <pc:sldMkLst>
          <pc:docMk/>
          <pc:sldMk cId="3967778055" sldId="731"/>
        </pc:sldMkLst>
        <pc:spChg chg="mod">
          <ac:chgData name="陈 旭阳" userId="50b30272cb4d088b" providerId="LiveId" clId="{86045DE4-7530-49BC-9D5A-1F078880470B}" dt="2019-04-20T21:47:10.393" v="2412"/>
          <ac:spMkLst>
            <pc:docMk/>
            <pc:sldMk cId="3967778055" sldId="731"/>
            <ac:spMk id="2" creationId="{1F3DA4B3-7DE3-494A-B020-9F2197374DB8}"/>
          </ac:spMkLst>
        </pc:spChg>
        <pc:spChg chg="mod">
          <ac:chgData name="陈 旭阳" userId="50b30272cb4d088b" providerId="LiveId" clId="{86045DE4-7530-49BC-9D5A-1F078880470B}" dt="2019-04-20T21:57:06.068" v="2489" actId="14100"/>
          <ac:spMkLst>
            <pc:docMk/>
            <pc:sldMk cId="3967778055" sldId="731"/>
            <ac:spMk id="3" creationId="{8719E204-696E-436B-B0B9-225EE9BAE25C}"/>
          </ac:spMkLst>
        </pc:spChg>
      </pc:sldChg>
      <pc:sldChg chg="modSp add">
        <pc:chgData name="陈 旭阳" userId="50b30272cb4d088b" providerId="LiveId" clId="{86045DE4-7530-49BC-9D5A-1F078880470B}" dt="2019-04-20T22:00:10.545" v="2493" actId="6549"/>
        <pc:sldMkLst>
          <pc:docMk/>
          <pc:sldMk cId="800167913" sldId="732"/>
        </pc:sldMkLst>
        <pc:spChg chg="mod">
          <ac:chgData name="陈 旭阳" userId="50b30272cb4d088b" providerId="LiveId" clId="{86045DE4-7530-49BC-9D5A-1F078880470B}" dt="2019-04-20T21:06:20.349" v="1803"/>
          <ac:spMkLst>
            <pc:docMk/>
            <pc:sldMk cId="800167913" sldId="732"/>
            <ac:spMk id="2" creationId="{4DBD6F3F-F813-4063-AB3D-3122615B7624}"/>
          </ac:spMkLst>
        </pc:spChg>
        <pc:spChg chg="mod">
          <ac:chgData name="陈 旭阳" userId="50b30272cb4d088b" providerId="LiveId" clId="{86045DE4-7530-49BC-9D5A-1F078880470B}" dt="2019-04-20T22:00:10.545" v="2493" actId="6549"/>
          <ac:spMkLst>
            <pc:docMk/>
            <pc:sldMk cId="800167913" sldId="732"/>
            <ac:spMk id="3" creationId="{B501F940-DA16-4111-9F8D-B8AF6636A76E}"/>
          </ac:spMkLst>
        </pc:spChg>
      </pc:sldChg>
      <pc:sldChg chg="addSp delSp modSp add ord">
        <pc:chgData name="陈 旭阳" userId="50b30272cb4d088b" providerId="LiveId" clId="{86045DE4-7530-49BC-9D5A-1F078880470B}" dt="2019-04-20T21:39:48.476" v="2315" actId="1076"/>
        <pc:sldMkLst>
          <pc:docMk/>
          <pc:sldMk cId="2113221290" sldId="733"/>
        </pc:sldMkLst>
        <pc:spChg chg="add mod">
          <ac:chgData name="陈 旭阳" userId="50b30272cb4d088b" providerId="LiveId" clId="{86045DE4-7530-49BC-9D5A-1F078880470B}" dt="2019-04-20T21:39:48.476" v="2315" actId="1076"/>
          <ac:spMkLst>
            <pc:docMk/>
            <pc:sldMk cId="2113221290" sldId="733"/>
            <ac:spMk id="5" creationId="{C1D6F5A7-8EC1-4903-85C9-16FA89CF0984}"/>
          </ac:spMkLst>
        </pc:spChg>
        <pc:picChg chg="del">
          <ac:chgData name="陈 旭阳" userId="50b30272cb4d088b" providerId="LiveId" clId="{86045DE4-7530-49BC-9D5A-1F078880470B}" dt="2019-04-20T21:35:20.334" v="2151" actId="478"/>
          <ac:picMkLst>
            <pc:docMk/>
            <pc:sldMk cId="2113221290" sldId="733"/>
            <ac:picMk id="7170" creationId="{793C1789-368B-46F3-9321-C95318002643}"/>
          </ac:picMkLst>
        </pc:picChg>
        <pc:picChg chg="add mod">
          <ac:chgData name="陈 旭阳" userId="50b30272cb4d088b" providerId="LiveId" clId="{86045DE4-7530-49BC-9D5A-1F078880470B}" dt="2019-04-20T21:37:18.820" v="2235" actId="1076"/>
          <ac:picMkLst>
            <pc:docMk/>
            <pc:sldMk cId="2113221290" sldId="733"/>
            <ac:picMk id="27650" creationId="{A348D09B-44A3-4603-9A9D-5BD25A6FC219}"/>
          </ac:picMkLst>
        </pc:picChg>
      </pc:sldChg>
      <pc:sldChg chg="addSp delSp modSp add">
        <pc:chgData name="陈 旭阳" userId="50b30272cb4d088b" providerId="LiveId" clId="{86045DE4-7530-49BC-9D5A-1F078880470B}" dt="2019-04-20T21:26:30.124" v="2086" actId="1076"/>
        <pc:sldMkLst>
          <pc:docMk/>
          <pc:sldMk cId="1648797153" sldId="734"/>
        </pc:sldMkLst>
        <pc:spChg chg="mod">
          <ac:chgData name="陈 旭阳" userId="50b30272cb4d088b" providerId="LiveId" clId="{86045DE4-7530-49BC-9D5A-1F078880470B}" dt="2019-04-20T21:25:48.217" v="2071"/>
          <ac:spMkLst>
            <pc:docMk/>
            <pc:sldMk cId="1648797153" sldId="734"/>
            <ac:spMk id="2" creationId="{7045305C-C42A-4AFD-8DC4-5A6B46827680}"/>
          </ac:spMkLst>
        </pc:spChg>
        <pc:spChg chg="add mod">
          <ac:chgData name="陈 旭阳" userId="50b30272cb4d088b" providerId="LiveId" clId="{86045DE4-7530-49BC-9D5A-1F078880470B}" dt="2019-04-20T21:26:25.287" v="2084" actId="404"/>
          <ac:spMkLst>
            <pc:docMk/>
            <pc:sldMk cId="1648797153" sldId="734"/>
            <ac:spMk id="3" creationId="{ECA1C202-0763-414A-92FC-046812CB29A7}"/>
          </ac:spMkLst>
        </pc:spChg>
        <pc:picChg chg="del">
          <ac:chgData name="陈 旭阳" userId="50b30272cb4d088b" providerId="LiveId" clId="{86045DE4-7530-49BC-9D5A-1F078880470B}" dt="2019-04-20T21:13:16.846" v="1918" actId="478"/>
          <ac:picMkLst>
            <pc:docMk/>
            <pc:sldMk cId="1648797153" sldId="734"/>
            <ac:picMk id="7170" creationId="{793C1789-368B-46F3-9321-C95318002643}"/>
          </ac:picMkLst>
        </pc:picChg>
        <pc:picChg chg="add del mod">
          <ac:chgData name="陈 旭阳" userId="50b30272cb4d088b" providerId="LiveId" clId="{86045DE4-7530-49BC-9D5A-1F078880470B}" dt="2019-04-20T21:15:46.085" v="1925" actId="478"/>
          <ac:picMkLst>
            <pc:docMk/>
            <pc:sldMk cId="1648797153" sldId="734"/>
            <ac:picMk id="26626" creationId="{55B9E9C7-5763-416D-A992-23020B54BEB4}"/>
          </ac:picMkLst>
        </pc:picChg>
        <pc:picChg chg="add mod">
          <ac:chgData name="陈 旭阳" userId="50b30272cb4d088b" providerId="LiveId" clId="{86045DE4-7530-49BC-9D5A-1F078880470B}" dt="2019-04-20T21:26:30.124" v="2086" actId="1076"/>
          <ac:picMkLst>
            <pc:docMk/>
            <pc:sldMk cId="1648797153" sldId="734"/>
            <ac:picMk id="26628" creationId="{D00EDF04-8930-4BD0-ADAC-B21AC81123EB}"/>
          </ac:picMkLst>
        </pc:picChg>
        <pc:picChg chg="add mod">
          <ac:chgData name="陈 旭阳" userId="50b30272cb4d088b" providerId="LiveId" clId="{86045DE4-7530-49BC-9D5A-1F078880470B}" dt="2019-04-20T21:26:27.396" v="2085" actId="1076"/>
          <ac:picMkLst>
            <pc:docMk/>
            <pc:sldMk cId="1648797153" sldId="734"/>
            <ac:picMk id="26630" creationId="{8D667E46-5D98-4D07-9CF0-7E1F843722CB}"/>
          </ac:picMkLst>
        </pc:picChg>
      </pc:sldChg>
      <pc:sldChg chg="modSp add">
        <pc:chgData name="陈 旭阳" userId="50b30272cb4d088b" providerId="LiveId" clId="{86045DE4-7530-49BC-9D5A-1F078880470B}" dt="2019-04-20T21:26:41.032" v="2095"/>
        <pc:sldMkLst>
          <pc:docMk/>
          <pc:sldMk cId="2477407612" sldId="735"/>
        </pc:sldMkLst>
        <pc:spChg chg="mod">
          <ac:chgData name="陈 旭阳" userId="50b30272cb4d088b" providerId="LiveId" clId="{86045DE4-7530-49BC-9D5A-1F078880470B}" dt="2019-04-20T21:26:41.032" v="2095"/>
          <ac:spMkLst>
            <pc:docMk/>
            <pc:sldMk cId="2477407612" sldId="735"/>
            <ac:spMk id="2" creationId="{F2050DC8-8176-457A-9BEB-5AB2D4972351}"/>
          </ac:spMkLst>
        </pc:spChg>
        <pc:spChg chg="mod">
          <ac:chgData name="陈 旭阳" userId="50b30272cb4d088b" providerId="LiveId" clId="{86045DE4-7530-49BC-9D5A-1F078880470B}" dt="2019-04-20T21:25:07.375" v="2018" actId="403"/>
          <ac:spMkLst>
            <pc:docMk/>
            <pc:sldMk cId="2477407612" sldId="735"/>
            <ac:spMk id="3" creationId="{D10991DF-B8AA-482C-B99C-D4D6C70A01F1}"/>
          </ac:spMkLst>
        </pc:spChg>
      </pc:sldChg>
      <pc:sldChg chg="modSp add">
        <pc:chgData name="陈 旭阳" userId="50b30272cb4d088b" providerId="LiveId" clId="{86045DE4-7530-49BC-9D5A-1F078880470B}" dt="2019-04-20T21:30:00.693" v="2149" actId="1076"/>
        <pc:sldMkLst>
          <pc:docMk/>
          <pc:sldMk cId="2496616779" sldId="736"/>
        </pc:sldMkLst>
        <pc:spChg chg="mod">
          <ac:chgData name="陈 旭阳" userId="50b30272cb4d088b" providerId="LiveId" clId="{86045DE4-7530-49BC-9D5A-1F078880470B}" dt="2019-04-20T21:25:40.760" v="2058"/>
          <ac:spMkLst>
            <pc:docMk/>
            <pc:sldMk cId="2496616779" sldId="736"/>
            <ac:spMk id="2" creationId="{F2050DC8-8176-457A-9BEB-5AB2D4972351}"/>
          </ac:spMkLst>
        </pc:spChg>
        <pc:spChg chg="mod">
          <ac:chgData name="陈 旭阳" userId="50b30272cb4d088b" providerId="LiveId" clId="{86045DE4-7530-49BC-9D5A-1F078880470B}" dt="2019-04-20T21:30:00.693" v="2149" actId="1076"/>
          <ac:spMkLst>
            <pc:docMk/>
            <pc:sldMk cId="2496616779" sldId="736"/>
            <ac:spMk id="3" creationId="{D10991DF-B8AA-482C-B99C-D4D6C70A01F1}"/>
          </ac:spMkLst>
        </pc:spChg>
      </pc:sldChg>
      <pc:sldChg chg="addSp delSp modSp add">
        <pc:chgData name="陈 旭阳" userId="50b30272cb4d088b" providerId="LiveId" clId="{86045DE4-7530-49BC-9D5A-1F078880470B}" dt="2019-04-20T21:36:07.261" v="2167" actId="1076"/>
        <pc:sldMkLst>
          <pc:docMk/>
          <pc:sldMk cId="1517599556" sldId="737"/>
        </pc:sldMkLst>
        <pc:picChg chg="del mod">
          <ac:chgData name="陈 旭阳" userId="50b30272cb4d088b" providerId="LiveId" clId="{86045DE4-7530-49BC-9D5A-1F078880470B}" dt="2019-04-20T21:35:52.734" v="2161" actId="478"/>
          <ac:picMkLst>
            <pc:docMk/>
            <pc:sldMk cId="1517599556" sldId="737"/>
            <ac:picMk id="7170" creationId="{793C1789-368B-46F3-9321-C95318002643}"/>
          </ac:picMkLst>
        </pc:picChg>
        <pc:picChg chg="add mod">
          <ac:chgData name="陈 旭阳" userId="50b30272cb4d088b" providerId="LiveId" clId="{86045DE4-7530-49BC-9D5A-1F078880470B}" dt="2019-04-20T21:36:07.261" v="2167" actId="1076"/>
          <ac:picMkLst>
            <pc:docMk/>
            <pc:sldMk cId="1517599556" sldId="737"/>
            <ac:picMk id="28674" creationId="{9A032F5C-6B7D-4962-BD53-7E06F715D7B5}"/>
          </ac:picMkLst>
        </pc:picChg>
      </pc:sldChg>
      <pc:sldChg chg="add">
        <pc:chgData name="陈 旭阳" userId="50b30272cb4d088b" providerId="LiveId" clId="{86045DE4-7530-49BC-9D5A-1F078880470B}" dt="2019-04-20T21:40:03.443" v="2318"/>
        <pc:sldMkLst>
          <pc:docMk/>
          <pc:sldMk cId="2183065872" sldId="738"/>
        </pc:sldMkLst>
      </pc:sldChg>
      <pc:sldChg chg="modSp add">
        <pc:chgData name="陈 旭阳" userId="50b30272cb4d088b" providerId="LiveId" clId="{86045DE4-7530-49BC-9D5A-1F078880470B}" dt="2019-04-20T21:46:07.703" v="2402" actId="5793"/>
        <pc:sldMkLst>
          <pc:docMk/>
          <pc:sldMk cId="2225065155" sldId="739"/>
        </pc:sldMkLst>
        <pc:spChg chg="mod">
          <ac:chgData name="陈 旭阳" userId="50b30272cb4d088b" providerId="LiveId" clId="{86045DE4-7530-49BC-9D5A-1F078880470B}" dt="2019-04-20T21:46:07.703" v="2402" actId="5793"/>
          <ac:spMkLst>
            <pc:docMk/>
            <pc:sldMk cId="2225065155" sldId="739"/>
            <ac:spMk id="3" creationId="{B748CA5D-2F83-4E40-A61E-6D21CECB1DD9}"/>
          </ac:spMkLst>
        </pc:spChg>
      </pc:sldChg>
      <pc:sldChg chg="modSp add">
        <pc:chgData name="陈 旭阳" userId="50b30272cb4d088b" providerId="LiveId" clId="{86045DE4-7530-49BC-9D5A-1F078880470B}" dt="2019-04-20T21:56:29.533" v="2487" actId="14100"/>
        <pc:sldMkLst>
          <pc:docMk/>
          <pc:sldMk cId="2646593221" sldId="740"/>
        </pc:sldMkLst>
        <pc:spChg chg="mod">
          <ac:chgData name="陈 旭阳" userId="50b30272cb4d088b" providerId="LiveId" clId="{86045DE4-7530-49BC-9D5A-1F078880470B}" dt="2019-04-20T21:54:31.572" v="2430"/>
          <ac:spMkLst>
            <pc:docMk/>
            <pc:sldMk cId="2646593221" sldId="740"/>
            <ac:spMk id="2" creationId="{8350679F-9AC0-45E8-9F16-6BF8D2AC8962}"/>
          </ac:spMkLst>
        </pc:spChg>
        <pc:spChg chg="mod">
          <ac:chgData name="陈 旭阳" userId="50b30272cb4d088b" providerId="LiveId" clId="{86045DE4-7530-49BC-9D5A-1F078880470B}" dt="2019-04-20T21:56:29.533" v="2487" actId="14100"/>
          <ac:spMkLst>
            <pc:docMk/>
            <pc:sldMk cId="2646593221" sldId="740"/>
            <ac:spMk id="3" creationId="{B9556B70-C396-482E-A7C6-893BCA83225D}"/>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0A9CE-25F4-40D5-A899-9E4294DF3954}"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4789E-AB70-4D7D-A889-12BD07C5CFD6}" type="slidenum">
              <a:rPr lang="zh-CN" altLang="en-US" smtClean="0"/>
              <a:t>‹#›</a:t>
            </a:fld>
            <a:endParaRPr lang="zh-CN" altLang="en-US"/>
          </a:p>
        </p:txBody>
      </p:sp>
    </p:spTree>
    <p:extLst>
      <p:ext uri="{BB962C8B-B14F-4D97-AF65-F5344CB8AC3E}">
        <p14:creationId xmlns:p14="http://schemas.microsoft.com/office/powerpoint/2010/main" val="364953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在软件开发领域里提高生产率最好途径是软件复用。具有封装和访问控制的抽象数据类型显然是软件复用的候选者。</a:t>
            </a:r>
            <a:endParaRPr lang="en-US" altLang="zh-CN" dirty="0"/>
          </a:p>
          <a:p>
            <a:pPr eaLnBrk="1" hangingPunct="1">
              <a:spcBef>
                <a:spcPct val="0"/>
              </a:spcBef>
            </a:pPr>
            <a:r>
              <a:rPr lang="zh-CN" altLang="en-US" dirty="0"/>
              <a:t>  不过，抽象数据类型的复用存在一个问题：几乎所有的情形下，现有类型的特征和功能都不能完全适用于新的类型。旧的类型至少需要一些细微的修改，但这种修改工作可能有困难，因为这要求修改人员了解全部或部分已有的代码。这违背封装的基本思路。</a:t>
            </a:r>
            <a:endParaRPr lang="en-US" altLang="zh-CN" dirty="0"/>
          </a:p>
          <a:p>
            <a:pPr eaLnBrk="1" hangingPunct="1">
              <a:spcBef>
                <a:spcPct val="0"/>
              </a:spcBef>
            </a:pPr>
            <a:r>
              <a:rPr lang="en-US" altLang="zh-CN" dirty="0"/>
              <a:t>  </a:t>
            </a:r>
            <a:r>
              <a:rPr lang="zh-CN" altLang="en-US" dirty="0"/>
              <a:t>第二个问题是：所有数据类型的定义都是独立的，</a:t>
            </a:r>
            <a:r>
              <a:rPr lang="zh-CN" altLang="en-US" b="1" dirty="0"/>
              <a:t>并都在同一个层次上</a:t>
            </a:r>
            <a:r>
              <a:rPr lang="zh-CN" altLang="en-US" dirty="0"/>
              <a:t>。对于要用程序来解决的问题，这种设计常常无法构造出适合问题空间的程序。在许多情况下，原始问题具有多种彼此相关的对象，如兄弟关系（彼此相似），父子关系（上下代关系） </a:t>
            </a:r>
            <a:endParaRPr lang="en-US" altLang="zh-CN" dirty="0"/>
          </a:p>
          <a:p>
            <a:pPr eaLnBrk="1" hangingPunct="1">
              <a:spcBef>
                <a:spcPct val="0"/>
              </a:spcBef>
            </a:pPr>
            <a:r>
              <a:rPr lang="en-US" altLang="zh-CN" dirty="0"/>
              <a:t>  </a:t>
            </a:r>
            <a:r>
              <a:rPr lang="zh-CN" altLang="en-US" dirty="0"/>
              <a:t>继承提供了一种解决方案，即解决了抽象数据类型复用引入的程序修改问题，也解决了程序组织问题。如果新的抽象数据类型能继承已有类型的数据和功能，而且还允许修改一些实体，那么复用就会极为便利，不再需要改变被复用的抽象数据类型。</a:t>
            </a:r>
            <a:endParaRPr lang="en-US" altLang="zh-CN" dirty="0"/>
          </a:p>
          <a:p>
            <a:pPr eaLnBrk="1" hangingPunct="1">
              <a:spcBef>
                <a:spcPct val="0"/>
              </a:spcBef>
            </a:pPr>
            <a:r>
              <a:rPr lang="en-US" altLang="zh-CN" dirty="0"/>
              <a:t>  </a:t>
            </a:r>
            <a:r>
              <a:rPr lang="zh-CN" altLang="en-US" dirty="0"/>
              <a:t>而且继承提供了一种框架，用来定义相关类的层次关系，并反映问题空间中这些类的上下代关系。</a:t>
            </a:r>
            <a:endParaRPr lang="en-US" altLang="zh-CN" dirty="0"/>
          </a:p>
          <a:p>
            <a:pPr eaLnBrk="1" hangingPunct="1">
              <a:spcBef>
                <a:spcPct val="0"/>
              </a:spcBef>
            </a:pPr>
            <a:r>
              <a:rPr lang="en-US" altLang="zh-CN" dirty="0"/>
              <a:t>  </a:t>
            </a:r>
            <a:endParaRPr lang="zh-CN" altLang="en-US" dirty="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7E701F-9948-4999-AF46-6A6B55BCEB08}" type="slidenum">
              <a:rPr lang="zh-CN" altLang="en-US" sz="1200" smtClean="0"/>
              <a:pPr/>
              <a:t>4</a:t>
            </a:fld>
            <a:endParaRPr lang="zh-CN" altLang="en-US" sz="1200"/>
          </a:p>
        </p:txBody>
      </p:sp>
    </p:spTree>
    <p:extLst>
      <p:ext uri="{BB962C8B-B14F-4D97-AF65-F5344CB8AC3E}">
        <p14:creationId xmlns:p14="http://schemas.microsoft.com/office/powerpoint/2010/main" val="4452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C83F247E-E987-40FC-92ED-45F4965EB1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a:extLst>
              <a:ext uri="{FF2B5EF4-FFF2-40B4-BE49-F238E27FC236}">
                <a16:creationId xmlns:a16="http://schemas.microsoft.com/office/drawing/2014/main" id="{7A25EB37-607A-405B-97A3-1228ABA47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灯片编号占位符 3">
            <a:extLst>
              <a:ext uri="{FF2B5EF4-FFF2-40B4-BE49-F238E27FC236}">
                <a16:creationId xmlns:a16="http://schemas.microsoft.com/office/drawing/2014/main" id="{6C3426AE-9E8A-4B48-BDF3-D9DDA6F887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6B17838-1A6B-411D-A6C7-B10321764C33}" type="slidenum">
              <a:rPr lang="zh-CN" altLang="en-US">
                <a:latin typeface="Times New Roman" panose="02020603050405020304" pitchFamily="18" charset="0"/>
              </a:rPr>
              <a:pPr eaLnBrk="1" hangingPunct="1"/>
              <a:t>82</a:t>
            </a:fld>
            <a:endParaRPr lang="en-US"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65CF530F-2340-4801-8F6B-07EF7D92C2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a:extLst>
              <a:ext uri="{FF2B5EF4-FFF2-40B4-BE49-F238E27FC236}">
                <a16:creationId xmlns:a16="http://schemas.microsoft.com/office/drawing/2014/main" id="{85B8C2AB-AB3C-4E15-9A6B-4C4A72D174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5476" name="灯片编号占位符 3">
            <a:extLst>
              <a:ext uri="{FF2B5EF4-FFF2-40B4-BE49-F238E27FC236}">
                <a16:creationId xmlns:a16="http://schemas.microsoft.com/office/drawing/2014/main" id="{69FD4E59-D9ED-48A4-B538-CFA8D5C322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7624798-5C45-4590-815E-6A5A42CF9129}" type="slidenum">
              <a:rPr lang="zh-CN" altLang="en-US">
                <a:latin typeface="Times New Roman" panose="02020603050405020304" pitchFamily="18" charset="0"/>
              </a:rPr>
              <a:pPr eaLnBrk="1" hangingPunct="1"/>
              <a:t>83</a:t>
            </a:fld>
            <a:endParaRPr lang="en-US"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C7B9D4A8-7359-4660-81CC-4C97E089C0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37A15C87-14AC-418E-BC60-2D95C4ACB1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6500" name="灯片编号占位符 3">
            <a:extLst>
              <a:ext uri="{FF2B5EF4-FFF2-40B4-BE49-F238E27FC236}">
                <a16:creationId xmlns:a16="http://schemas.microsoft.com/office/drawing/2014/main" id="{A6587497-A5F3-48F2-B181-1009CAB6FC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88F5C43-9C44-46C7-BB29-A2107EFD7D11}" type="slidenum">
              <a:rPr lang="zh-CN" altLang="en-US">
                <a:latin typeface="Times New Roman" panose="02020603050405020304" pitchFamily="18" charset="0"/>
              </a:rPr>
              <a:pPr eaLnBrk="1" hangingPunct="1"/>
              <a:t>84</a:t>
            </a:fld>
            <a:endParaRPr lang="en-US"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152DEE31-83F0-4555-92BB-9026258A8A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088D9E08-3AE7-48C0-98A2-1EF44658E8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首先演示成功</a:t>
            </a:r>
            <a:endParaRPr lang="en-US" altLang="zh-CN"/>
          </a:p>
          <a:p>
            <a:pPr eaLnBrk="1" hangingPunct="1">
              <a:spcBef>
                <a:spcPct val="0"/>
              </a:spcBef>
            </a:pPr>
            <a:r>
              <a:rPr lang="en-US" altLang="zh-CN"/>
              <a:t>2:</a:t>
            </a:r>
            <a:r>
              <a:rPr lang="zh-CN" altLang="en-US"/>
              <a:t>在说多次创建对象，发现比较麻烦，由此引出</a:t>
            </a:r>
            <a:r>
              <a:rPr lang="en-US" altLang="zh-CN"/>
              <a:t>import</a:t>
            </a:r>
            <a:r>
              <a:rPr lang="zh-CN" altLang="en-US"/>
              <a:t>关键字。</a:t>
            </a:r>
          </a:p>
        </p:txBody>
      </p:sp>
      <p:sp>
        <p:nvSpPr>
          <p:cNvPr id="107524" name="灯片编号占位符 3">
            <a:extLst>
              <a:ext uri="{FF2B5EF4-FFF2-40B4-BE49-F238E27FC236}">
                <a16:creationId xmlns:a16="http://schemas.microsoft.com/office/drawing/2014/main" id="{68888B33-12E5-4CA6-AB9F-D87F941664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41A982C-081D-441A-8C27-91C272D38869}" type="slidenum">
              <a:rPr lang="zh-CN" altLang="en-US">
                <a:latin typeface="Times New Roman" panose="02020603050405020304" pitchFamily="18" charset="0"/>
              </a:rPr>
              <a:pPr eaLnBrk="1" hangingPunct="1"/>
              <a:t>85</a:t>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CFA75E37-BF3A-4499-B847-231097A294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a:extLst>
              <a:ext uri="{FF2B5EF4-FFF2-40B4-BE49-F238E27FC236}">
                <a16:creationId xmlns:a16="http://schemas.microsoft.com/office/drawing/2014/main" id="{BF686F6E-3B46-493E-8B8C-48013BAEA1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8548" name="灯片编号占位符 3">
            <a:extLst>
              <a:ext uri="{FF2B5EF4-FFF2-40B4-BE49-F238E27FC236}">
                <a16:creationId xmlns:a16="http://schemas.microsoft.com/office/drawing/2014/main" id="{A59FE83F-AC0B-40AF-8A0F-04A035BCCD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E9EBB21-3FE9-49A2-8A19-468AA3B87C20}" type="slidenum">
              <a:rPr lang="zh-CN" altLang="en-US">
                <a:latin typeface="Times New Roman" panose="02020603050405020304" pitchFamily="18" charset="0"/>
              </a:rPr>
              <a:pPr eaLnBrk="1" hangingPunct="1"/>
              <a:t>86</a:t>
            </a:fld>
            <a:endParaRPr lang="en-US"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44789E-AB70-4D7D-A889-12BD07C5CFD6}" type="slidenum">
              <a:rPr lang="zh-CN" altLang="en-US" smtClean="0"/>
              <a:t>90</a:t>
            </a:fld>
            <a:endParaRPr lang="zh-CN" altLang="en-US"/>
          </a:p>
        </p:txBody>
      </p:sp>
    </p:spTree>
    <p:extLst>
      <p:ext uri="{BB962C8B-B14F-4D97-AF65-F5344CB8AC3E}">
        <p14:creationId xmlns:p14="http://schemas.microsoft.com/office/powerpoint/2010/main" val="131078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F8DC3-99E2-4C40-9D0B-7ACA877383EB}" type="slidenum">
              <a:rPr lang="en-US" altLang="zh-CN"/>
              <a:pPr/>
              <a:t>91</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9482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D73BE8D2-6D65-465A-A554-C77ECB0E17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a:extLst>
              <a:ext uri="{FF2B5EF4-FFF2-40B4-BE49-F238E27FC236}">
                <a16:creationId xmlns:a16="http://schemas.microsoft.com/office/drawing/2014/main" id="{5D8FBD9E-685A-4713-BF30-41122E6E0C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9572" name="灯片编号占位符 3">
            <a:extLst>
              <a:ext uri="{FF2B5EF4-FFF2-40B4-BE49-F238E27FC236}">
                <a16:creationId xmlns:a16="http://schemas.microsoft.com/office/drawing/2014/main" id="{B16CF191-1B62-4101-AB26-E84A1A72EC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6C855A0-8521-4E53-921B-A20FCC0612E1}" type="slidenum">
              <a:rPr lang="zh-CN" altLang="en-US">
                <a:latin typeface="Times New Roman" panose="02020603050405020304" pitchFamily="18" charset="0"/>
              </a:rPr>
              <a:pPr eaLnBrk="1" hangingPunct="1"/>
              <a:t>93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3190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705B48-0A6D-48DB-80B7-20DD0044AF29}" type="slidenum">
              <a:rPr lang="zh-CN" altLang="en-US" sz="1200" smtClean="0"/>
              <a:pPr/>
              <a:t>141</a:t>
            </a:fld>
            <a:endParaRPr lang="zh-CN" altLang="en-US" sz="1200"/>
          </a:p>
        </p:txBody>
      </p:sp>
    </p:spTree>
    <p:extLst>
      <p:ext uri="{BB962C8B-B14F-4D97-AF65-F5344CB8AC3E}">
        <p14:creationId xmlns:p14="http://schemas.microsoft.com/office/powerpoint/2010/main" val="2783311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eaLnBrk="1" fontAlgn="auto" hangingPunct="1">
              <a:spcBef>
                <a:spcPts val="0"/>
              </a:spcBef>
              <a:spcAft>
                <a:spcPts val="0"/>
              </a:spcAft>
              <a:defRPr/>
            </a:pPr>
            <a:endParaRPr lang="zh-CN" altLang="en-US" dirty="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66DAFD-B650-4A73-8C11-6F892379F241}" type="slidenum">
              <a:rPr lang="zh-CN" altLang="en-US" sz="1200" smtClean="0"/>
              <a:pPr/>
              <a:t>149</a:t>
            </a:fld>
            <a:endParaRPr lang="zh-CN" altLang="en-US" sz="1200"/>
          </a:p>
        </p:txBody>
      </p:sp>
    </p:spTree>
    <p:extLst>
      <p:ext uri="{BB962C8B-B14F-4D97-AF65-F5344CB8AC3E}">
        <p14:creationId xmlns:p14="http://schemas.microsoft.com/office/powerpoint/2010/main" val="127505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8F373-C15F-4410-A10C-B97ADC8AE952}" type="slidenum">
              <a:rPr lang="en-US" altLang="zh-CN"/>
              <a:pPr/>
              <a:t>5</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6744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多继承问题：首先一个类有两个不相关的父类，两个父类所定义的名字都不在对方的定义中，这种情况没什么问题。如果两个父类中有相同名字的方法或属性，在子类中覆盖时，会导致比较严重的二义性问题。</a:t>
            </a:r>
            <a:endParaRPr lang="en-US" altLang="zh-CN"/>
          </a:p>
          <a:p>
            <a:pPr eaLnBrk="1" hangingPunct="1">
              <a:spcBef>
                <a:spcPct val="0"/>
              </a:spcBef>
            </a:pPr>
            <a:r>
              <a:rPr lang="en-US" altLang="zh-CN"/>
              <a:t> </a:t>
            </a:r>
            <a:r>
              <a:rPr lang="zh-CN" altLang="en-US"/>
              <a:t>共享继承：</a:t>
            </a:r>
            <a:r>
              <a:rPr lang="en-US" altLang="zh-CN"/>
              <a:t>A</a:t>
            </a:r>
            <a:r>
              <a:rPr lang="zh-CN" altLang="en-US"/>
              <a:t>和</a:t>
            </a:r>
            <a:r>
              <a:rPr lang="en-US" altLang="zh-CN"/>
              <a:t>B</a:t>
            </a:r>
            <a:r>
              <a:rPr lang="zh-CN" altLang="en-US"/>
              <a:t>派生于</a:t>
            </a:r>
            <a:r>
              <a:rPr lang="en-US" altLang="zh-CN"/>
              <a:t>Z</a:t>
            </a:r>
            <a:r>
              <a:rPr lang="zh-CN" altLang="en-US"/>
              <a:t>，且</a:t>
            </a:r>
            <a:r>
              <a:rPr lang="en-US" altLang="zh-CN"/>
              <a:t>A</a:t>
            </a:r>
            <a:r>
              <a:rPr lang="zh-CN" altLang="en-US"/>
              <a:t>和</a:t>
            </a:r>
            <a:r>
              <a:rPr lang="en-US" altLang="zh-CN"/>
              <a:t>B</a:t>
            </a:r>
            <a:r>
              <a:rPr lang="zh-CN" altLang="en-US"/>
              <a:t>是</a:t>
            </a:r>
            <a:r>
              <a:rPr lang="en-US" altLang="zh-CN"/>
              <a:t>C</a:t>
            </a:r>
            <a:r>
              <a:rPr lang="zh-CN" altLang="en-US"/>
              <a:t>的父类。此时</a:t>
            </a:r>
            <a:r>
              <a:rPr lang="en-US" altLang="zh-CN"/>
              <a:t>A</a:t>
            </a:r>
            <a:r>
              <a:rPr lang="zh-CN" altLang="en-US"/>
              <a:t>和</a:t>
            </a:r>
            <a:r>
              <a:rPr lang="en-US" altLang="zh-CN"/>
              <a:t>B</a:t>
            </a:r>
            <a:r>
              <a:rPr lang="zh-CN" altLang="en-US"/>
              <a:t>都应该包含</a:t>
            </a:r>
            <a:r>
              <a:rPr lang="en-US" altLang="zh-CN"/>
              <a:t>Z</a:t>
            </a:r>
            <a:r>
              <a:rPr lang="zh-CN" altLang="en-US"/>
              <a:t>的可继承变量，假设</a:t>
            </a:r>
            <a:r>
              <a:rPr lang="en-US" altLang="zh-CN"/>
              <a:t>Z</a:t>
            </a:r>
            <a:r>
              <a:rPr lang="zh-CN" altLang="en-US"/>
              <a:t>有一个可继承变量</a:t>
            </a:r>
            <a:r>
              <a:rPr lang="en-US" altLang="zh-CN"/>
              <a:t>sum</a:t>
            </a:r>
            <a:r>
              <a:rPr lang="zh-CN" altLang="en-US"/>
              <a:t>，那么</a:t>
            </a:r>
            <a:r>
              <a:rPr lang="en-US" altLang="zh-CN"/>
              <a:t>C</a:t>
            </a:r>
            <a:r>
              <a:rPr lang="zh-CN" altLang="en-US"/>
              <a:t>是继承</a:t>
            </a:r>
            <a:r>
              <a:rPr lang="en-US" altLang="zh-CN"/>
              <a:t>A</a:t>
            </a:r>
            <a:r>
              <a:rPr lang="zh-CN" altLang="en-US"/>
              <a:t>还是</a:t>
            </a:r>
            <a:r>
              <a:rPr lang="en-US" altLang="zh-CN"/>
              <a:t>B</a:t>
            </a:r>
            <a:r>
              <a:rPr lang="zh-CN" altLang="en-US"/>
              <a:t>的</a:t>
            </a:r>
            <a:r>
              <a:rPr lang="en-US" altLang="zh-CN"/>
              <a:t>sum</a:t>
            </a:r>
            <a:endParaRPr lang="zh-CN" altLang="en-US"/>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9CB97A2-C542-40E1-9D86-F2ABC723B44F}" type="slidenum">
              <a:rPr lang="zh-CN" altLang="en-US" sz="1200" smtClean="0"/>
              <a:pPr/>
              <a:t>151</a:t>
            </a:fld>
            <a:endParaRPr lang="zh-CN" altLang="en-US" sz="1200"/>
          </a:p>
        </p:txBody>
      </p:sp>
    </p:spTree>
    <p:extLst>
      <p:ext uri="{BB962C8B-B14F-4D97-AF65-F5344CB8AC3E}">
        <p14:creationId xmlns:p14="http://schemas.microsoft.com/office/powerpoint/2010/main" val="423819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397D2-6C8C-4798-90EC-F35814188F38}" type="slidenum">
              <a:rPr lang="en-US" altLang="zh-CN"/>
              <a:pPr/>
              <a:t>14</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90621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B0AFC-0395-44BC-856C-E41F9AB66636}" type="slidenum">
              <a:rPr lang="en-US" altLang="zh-CN"/>
              <a:pPr/>
              <a:t>26</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05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r>
              <a:rPr lang="en-US" altLang="zh-CN" dirty="0"/>
              <a:t>a: </a:t>
            </a:r>
            <a:r>
              <a:rPr lang="zh-CN" altLang="en-US" dirty="0"/>
              <a:t>第三方变量</a:t>
            </a:r>
          </a:p>
          <a:p>
            <a:pPr>
              <a:defRPr/>
            </a:pPr>
            <a:r>
              <a:rPr lang="en-US" altLang="zh-CN" dirty="0"/>
              <a:t>b: </a:t>
            </a:r>
            <a:r>
              <a:rPr lang="zh-CN" altLang="en-US" dirty="0"/>
              <a:t>加法方式</a:t>
            </a:r>
            <a:endParaRPr lang="en-US" altLang="zh-CN" dirty="0"/>
          </a:p>
          <a:p>
            <a:pPr>
              <a:defRPr/>
            </a:pPr>
            <a:r>
              <a:rPr lang="en-US" altLang="zh-CN" dirty="0"/>
              <a:t>	 a = a + b;</a:t>
            </a:r>
          </a:p>
          <a:p>
            <a:pPr>
              <a:defRPr/>
            </a:pPr>
            <a:r>
              <a:rPr lang="en-US" altLang="zh-CN" dirty="0"/>
              <a:t>	 b = a–b;</a:t>
            </a:r>
          </a:p>
          <a:p>
            <a:pPr>
              <a:defRPr/>
            </a:pPr>
            <a:r>
              <a:rPr lang="en-US" altLang="zh-CN" dirty="0"/>
              <a:t>	 a = a–b;</a:t>
            </a:r>
            <a:endParaRPr lang="zh-CN" altLang="en-US" dirty="0"/>
          </a:p>
          <a:p>
            <a:pPr>
              <a:defRPr/>
            </a:pPr>
            <a:r>
              <a:rPr lang="en-US" altLang="zh-CN" dirty="0"/>
              <a:t>c: ^</a:t>
            </a:r>
            <a:r>
              <a:rPr lang="zh-CN" altLang="en-US" dirty="0"/>
              <a:t>异或位运算符</a:t>
            </a:r>
          </a:p>
          <a:p>
            <a:pPr>
              <a:defRPr/>
            </a:pPr>
            <a:r>
              <a:rPr lang="en-US" altLang="zh-CN" dirty="0"/>
              <a:t>d: </a:t>
            </a:r>
            <a:r>
              <a:rPr lang="zh-CN" altLang="en-US" dirty="0"/>
              <a:t>一句话搞定</a:t>
            </a:r>
          </a:p>
          <a:p>
            <a:pPr>
              <a:defRPr/>
            </a:pPr>
            <a:r>
              <a:rPr lang="zh-CN" altLang="en-US" dirty="0"/>
              <a:t>	</a:t>
            </a:r>
            <a:r>
              <a:rPr lang="en-US" altLang="zh-CN" dirty="0"/>
              <a:t>a = (</a:t>
            </a:r>
            <a:r>
              <a:rPr lang="en-US" altLang="zh-CN" dirty="0" err="1"/>
              <a:t>a+b</a:t>
            </a:r>
            <a:r>
              <a:rPr lang="en-US" altLang="zh-CN" dirty="0"/>
              <a:t>) - (b=a)</a:t>
            </a: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4CC191C-C425-4293-99CB-BC63CAB79A78}" type="slidenum">
              <a:rPr lang="zh-CN" altLang="en-US"/>
              <a:pPr eaLnBrk="1" hangingPunct="1"/>
              <a:t>30</a:t>
            </a:fld>
            <a:endParaRPr lang="zh-CN" altLang="en-US"/>
          </a:p>
        </p:txBody>
      </p:sp>
    </p:spTree>
    <p:extLst>
      <p:ext uri="{BB962C8B-B14F-4D97-AF65-F5344CB8AC3E}">
        <p14:creationId xmlns:p14="http://schemas.microsoft.com/office/powerpoint/2010/main" val="340003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1036013-9362-4234-B519-DBC12041DBB5}" type="slidenum">
              <a:rPr lang="zh-CN" altLang="en-US">
                <a:latin typeface="Times New Roman" panose="02020603050405020304" pitchFamily="18" charset="0"/>
              </a:rPr>
              <a:pPr eaLnBrk="1" hangingPunct="1"/>
              <a:t>42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8989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通过一个案例引入</a:t>
            </a:r>
            <a:r>
              <a:rPr lang="en-US" altLang="zh-CN"/>
              <a:t>static</a:t>
            </a:r>
            <a:r>
              <a:rPr lang="zh-CN" altLang="en-US"/>
              <a:t>关键字。</a:t>
            </a:r>
            <a:endParaRPr lang="en-US" altLang="zh-CN"/>
          </a:p>
          <a:p>
            <a:pPr eaLnBrk="1" hangingPunct="1">
              <a:spcBef>
                <a:spcPct val="0"/>
              </a:spcBef>
            </a:pPr>
            <a:r>
              <a:rPr lang="en-US" altLang="zh-CN"/>
              <a:t>	</a:t>
            </a:r>
            <a:r>
              <a:rPr lang="zh-CN" altLang="en-US"/>
              <a:t>人类：</a:t>
            </a:r>
            <a:r>
              <a:rPr lang="en-US" altLang="zh-CN"/>
              <a:t>Person</a:t>
            </a:r>
            <a:r>
              <a:rPr lang="zh-CN" altLang="en-US"/>
              <a:t>。每个人都有国籍，中国。</a:t>
            </a:r>
            <a:endParaRPr lang="en-US" altLang="zh-CN"/>
          </a:p>
          <a:p>
            <a:pPr eaLnBrk="1" hangingPunct="1">
              <a:spcBef>
                <a:spcPct val="0"/>
              </a:spcBef>
            </a:pPr>
            <a:r>
              <a:rPr lang="en-US" altLang="zh-CN"/>
              <a:t>2:</a:t>
            </a:r>
            <a:r>
              <a:rPr lang="zh-CN" altLang="en-US"/>
              <a:t>静态关键字的特点</a:t>
            </a:r>
            <a:endParaRPr lang="en-US" altLang="zh-CN"/>
          </a:p>
          <a:p>
            <a:pPr eaLnBrk="1" hangingPunct="1">
              <a:spcBef>
                <a:spcPct val="0"/>
              </a:spcBef>
            </a:pPr>
            <a:r>
              <a:rPr lang="en-US" altLang="zh-CN"/>
              <a:t>3:</a:t>
            </a:r>
            <a:r>
              <a:rPr lang="zh-CN" altLang="en-US"/>
              <a:t>静态关键字的注意事项</a:t>
            </a:r>
            <a:endParaRPr lang="en-US" altLang="zh-CN"/>
          </a:p>
          <a:p>
            <a:pPr eaLnBrk="1" hangingPunct="1">
              <a:spcBef>
                <a:spcPct val="0"/>
              </a:spcBef>
            </a:pPr>
            <a:r>
              <a:rPr lang="en-US" altLang="zh-CN"/>
              <a:t>	</a:t>
            </a:r>
            <a:r>
              <a:rPr lang="zh-CN" altLang="en-US"/>
              <a:t>必须通过案例演示。</a:t>
            </a:r>
            <a:endParaRPr lang="en-US" altLang="zh-CN"/>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1036013-9362-4234-B519-DBC12041DBB5}" type="slidenum">
              <a:rPr lang="zh-CN" altLang="en-US">
                <a:latin typeface="Times New Roman" panose="02020603050405020304" pitchFamily="18" charset="0"/>
              </a:rPr>
              <a:pPr eaLnBrk="1" hangingPunct="1"/>
              <a:t>43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793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BCA1011-9A88-42E8-9EAC-C5EFE03000B6}" type="slidenum">
              <a:rPr lang="zh-CN" altLang="en-US">
                <a:latin typeface="Times New Roman" panose="02020603050405020304" pitchFamily="18" charset="0"/>
              </a:rPr>
              <a:pPr eaLnBrk="1" hangingPunct="1"/>
              <a:t>53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8619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D7DB02B-75AA-452E-9D76-9FA3E0B9D279}" type="slidenum">
              <a:rPr lang="zh-CN" altLang="en-US">
                <a:latin typeface="Times New Roman" panose="02020603050405020304" pitchFamily="18" charset="0"/>
              </a:rPr>
              <a:pPr eaLnBrk="1" hangingPunct="1"/>
              <a:t>55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33737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41072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7571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91548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5145088" y="2017713"/>
            <a:ext cx="3810000" cy="4114800"/>
          </a:xfrm>
        </p:spPr>
        <p:txBody>
          <a:bodyPr/>
          <a:lstStyle/>
          <a:p>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DEFA06B8-5B81-4C06-82FB-76D320ABE983}" type="slidenum">
              <a:rPr lang="en-US" altLang="zh-CN"/>
              <a:pPr/>
              <a:t>‹#›</a:t>
            </a:fld>
            <a:endParaRPr lang="en-US" altLang="zh-CN"/>
          </a:p>
        </p:txBody>
      </p:sp>
    </p:spTree>
    <p:extLst>
      <p:ext uri="{BB962C8B-B14F-4D97-AF65-F5344CB8AC3E}">
        <p14:creationId xmlns:p14="http://schemas.microsoft.com/office/powerpoint/2010/main" val="1251874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370013" y="301625"/>
            <a:ext cx="7313612" cy="56403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DB5AC2D5-2373-447C-8DB6-6ABA04D93F65}" type="slidenum">
              <a:rPr lang="en-US" altLang="zh-CN"/>
              <a:pPr/>
              <a:t>‹#›</a:t>
            </a:fld>
            <a:endParaRPr lang="en-US" altLang="zh-CN"/>
          </a:p>
        </p:txBody>
      </p:sp>
    </p:spTree>
    <p:extLst>
      <p:ext uri="{BB962C8B-B14F-4D97-AF65-F5344CB8AC3E}">
        <p14:creationId xmlns:p14="http://schemas.microsoft.com/office/powerpoint/2010/main" val="110075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06212D5B-BDB5-42B9-A5AE-3FF664FB8527}" type="slidenum">
              <a:rPr lang="zh-CN" altLang="en-US"/>
              <a:pPr/>
              <a:t>‹#›</a:t>
            </a:fld>
            <a:endParaRPr lang="en-US" altLang="zh-CN"/>
          </a:p>
        </p:txBody>
      </p:sp>
    </p:spTree>
    <p:extLst>
      <p:ext uri="{BB962C8B-B14F-4D97-AF65-F5344CB8AC3E}">
        <p14:creationId xmlns:p14="http://schemas.microsoft.com/office/powerpoint/2010/main" val="109841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29295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15183B6-C9BA-4ACD-8A49-164B33DCF95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500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15183B6-C9BA-4ACD-8A49-164B33DCF955}"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52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15183B6-C9BA-4ACD-8A49-164B33DCF955}"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31958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15183B6-C9BA-4ACD-8A49-164B33DCF955}"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298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83B6-C9BA-4ACD-8A49-164B33DCF955}" type="datetimeFigureOut">
              <a:rPr lang="en-US" smtClean="0"/>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401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5629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4962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183B6-C9BA-4ACD-8A49-164B33DCF955}" type="datetimeFigureOut">
              <a:rPr lang="en-US" smtClean="0"/>
              <a:t>4/21/2019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2398-C272-4A1B-A606-65E02FD0FB1C}" type="slidenum">
              <a:rPr lang="en-US" smtClean="0"/>
              <a:t>‹#›</a:t>
            </a:fld>
            <a:endParaRPr lang="en-US"/>
          </a:p>
        </p:txBody>
      </p:sp>
    </p:spTree>
    <p:extLst>
      <p:ext uri="{BB962C8B-B14F-4D97-AF65-F5344CB8AC3E}">
        <p14:creationId xmlns:p14="http://schemas.microsoft.com/office/powerpoint/2010/main" val="1086131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buaaccejava@163.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0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log.csdn.net/do2jiang/article/details/454967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baike.baidu.com/item/%E5%B1%80%E9%83%A8%E5%8F%98%E9%87%8F" TargetMode="External"/><Relationship Id="rId2" Type="http://schemas.openxmlformats.org/officeDocument/2006/relationships/hyperlink" Target="https://baike.baidu.com/item/%E5%8F%82%E6%95%B0%E5%80%B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8"/>
          <p:cNvSpPr txBox="1">
            <a:spLocks noGrp="1" noChangeArrowheads="1"/>
          </p:cNvSpPr>
          <p:nvPr/>
        </p:nvSpPr>
        <p:spPr bwMode="auto">
          <a:xfrm>
            <a:off x="3383756" y="5373291"/>
            <a:ext cx="2333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北航继续教育学院</a:t>
            </a:r>
            <a:endParaRPr lang="en-US" altLang="zh-CN" sz="1400" dirty="0"/>
          </a:p>
        </p:txBody>
      </p:sp>
      <p:sp>
        <p:nvSpPr>
          <p:cNvPr id="30723" name="Rectangle 2"/>
          <p:cNvSpPr>
            <a:spLocks noGrp="1" noChangeArrowheads="1"/>
          </p:cNvSpPr>
          <p:nvPr>
            <p:ph type="ctrTitle" idx="4294967295"/>
          </p:nvPr>
        </p:nvSpPr>
        <p:spPr>
          <a:xfrm>
            <a:off x="0" y="2293938"/>
            <a:ext cx="9144000" cy="1027112"/>
          </a:xfrm>
        </p:spPr>
        <p:txBody>
          <a:bodyPr vert="horz" lIns="69056" tIns="34529" rIns="69056" bIns="34529" rtlCol="0" anchor="ctr">
            <a:normAutofit/>
          </a:bodyPr>
          <a:lstStyle/>
          <a:p>
            <a:pPr algn="ctr" eaLnBrk="1" hangingPunct="1"/>
            <a:r>
              <a:rPr lang="en-US" altLang="zh-CN" sz="4000" dirty="0">
                <a:latin typeface="微软雅黑" panose="020B0503020204020204" pitchFamily="34" charset="-122"/>
                <a:ea typeface="微软雅黑" panose="020B0503020204020204" pitchFamily="34" charset="-122"/>
              </a:rPr>
              <a:t>JAVA</a:t>
            </a:r>
            <a:r>
              <a:rPr lang="zh-CN" altLang="en-US" sz="4000" dirty="0">
                <a:latin typeface="微软雅黑" panose="020B0503020204020204" pitchFamily="34" charset="-122"/>
                <a:ea typeface="微软雅黑" panose="020B0503020204020204" pitchFamily="34" charset="-122"/>
              </a:rPr>
              <a:t>语言程序设计</a:t>
            </a:r>
            <a:endParaRPr lang="zh-CN" altLang="zh-CN" sz="2400" dirty="0">
              <a:latin typeface="微软雅黑" panose="020B0503020204020204" pitchFamily="34" charset="-122"/>
              <a:ea typeface="微软雅黑" panose="020B0503020204020204" pitchFamily="34" charset="-122"/>
            </a:endParaRPr>
          </a:p>
        </p:txBody>
      </p:sp>
      <p:sp>
        <p:nvSpPr>
          <p:cNvPr id="30724" name="Text Box 3"/>
          <p:cNvSpPr txBox="1">
            <a:spLocks noChangeArrowheads="1"/>
          </p:cNvSpPr>
          <p:nvPr/>
        </p:nvSpPr>
        <p:spPr bwMode="auto">
          <a:xfrm>
            <a:off x="4369228" y="3755872"/>
            <a:ext cx="2917031"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 typeface="Wingdings" panose="05000000000000000000" pitchFamily="2" charset="2"/>
              <a:buNone/>
            </a:pPr>
            <a:r>
              <a:rPr lang="zh-CN" altLang="en-US" sz="2400" dirty="0">
                <a:ea typeface="华文行楷" panose="02010800040101010101" pitchFamily="2" charset="-122"/>
              </a:rPr>
              <a:t>陈旭阳</a:t>
            </a:r>
            <a:endParaRPr lang="en-US" altLang="zh-CN" sz="2400" dirty="0">
              <a:ea typeface="华文行楷" panose="02010800040101010101" pitchFamily="2" charset="-122"/>
            </a:endParaRPr>
          </a:p>
        </p:txBody>
      </p:sp>
    </p:spTree>
    <p:extLst>
      <p:ext uri="{BB962C8B-B14F-4D97-AF65-F5344CB8AC3E}">
        <p14:creationId xmlns:p14="http://schemas.microsoft.com/office/powerpoint/2010/main" val="209800359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缺省构造方法</a:t>
            </a:r>
          </a:p>
        </p:txBody>
      </p:sp>
      <p:sp>
        <p:nvSpPr>
          <p:cNvPr id="15363" name="Rectangle 3"/>
          <p:cNvSpPr>
            <a:spLocks noGrp="1" noChangeArrowheads="1"/>
          </p:cNvSpPr>
          <p:nvPr>
            <p:ph idx="1"/>
          </p:nvPr>
        </p:nvSpPr>
        <p:spPr/>
        <p:txBody>
          <a:bodyPr/>
          <a:lstStyle/>
          <a:p>
            <a:pPr eaLnBrk="1" hangingPunct="1"/>
            <a:r>
              <a:rPr kumimoji="1" lang="zh-CN" altLang="en-US"/>
              <a:t>如果在类定义中无构造方法，</a:t>
            </a:r>
            <a:r>
              <a:rPr kumimoji="1" lang="en-US" altLang="zh-CN"/>
              <a:t>Java</a:t>
            </a:r>
            <a:r>
              <a:rPr kumimoji="1" lang="zh-CN" altLang="en-US"/>
              <a:t>在编译时可缺省加入构造方法。如 </a:t>
            </a:r>
            <a:r>
              <a:rPr kumimoji="1" lang="en-US" altLang="zh-CN"/>
              <a:t>public Employee( ){ };</a:t>
            </a:r>
          </a:p>
          <a:p>
            <a:pPr eaLnBrk="1" hangingPunct="1"/>
            <a:endParaRPr kumimoji="1" lang="en-US" altLang="zh-CN"/>
          </a:p>
          <a:p>
            <a:pPr eaLnBrk="1" hangingPunct="1"/>
            <a:r>
              <a:rPr kumimoji="1" lang="zh-CN" altLang="en-US"/>
              <a:t>一旦在类中有一个自己声明的构造方法，则缺省的构造方法将不被加到源程序中。</a:t>
            </a:r>
          </a:p>
          <a:p>
            <a:pPr eaLnBrk="1" hangingPunct="1"/>
            <a:endParaRPr lang="en-US" altLang="zh-CN"/>
          </a:p>
        </p:txBody>
      </p:sp>
    </p:spTree>
    <p:extLst>
      <p:ext uri="{BB962C8B-B14F-4D97-AF65-F5344CB8AC3E}">
        <p14:creationId xmlns:p14="http://schemas.microsoft.com/office/powerpoint/2010/main" val="22089458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Extends</a:t>
            </a:r>
            <a:r>
              <a:rPr lang="en-US" altLang="zh-CN"/>
              <a:t> </a:t>
            </a:r>
            <a:r>
              <a:rPr lang="zh-CN" altLang="en-US"/>
              <a:t>保留字</a:t>
            </a:r>
          </a:p>
        </p:txBody>
      </p:sp>
      <p:sp>
        <p:nvSpPr>
          <p:cNvPr id="24579" name="Rectangle 4"/>
          <p:cNvSpPr>
            <a:spLocks noChangeArrowheads="1"/>
          </p:cNvSpPr>
          <p:nvPr/>
        </p:nvSpPr>
        <p:spPr bwMode="auto">
          <a:xfrm>
            <a:off x="1237129" y="1591585"/>
            <a:ext cx="431560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100" dirty="0">
                <a:latin typeface="Times New Roman" panose="02020603050405020304" pitchFamily="18" charset="0"/>
              </a:rPr>
              <a:t>Java</a:t>
            </a:r>
            <a:r>
              <a:rPr kumimoji="1" lang="zh-CN" altLang="zh-CN" sz="2100" dirty="0">
                <a:latin typeface="Times New Roman" panose="02020603050405020304" pitchFamily="18" charset="0"/>
              </a:rPr>
              <a:t>中用 </a:t>
            </a:r>
            <a:r>
              <a:rPr kumimoji="1" lang="en-US" altLang="zh-CN" sz="2100" dirty="0">
                <a:latin typeface="Times New Roman" panose="02020603050405020304" pitchFamily="18" charset="0"/>
              </a:rPr>
              <a:t>extends </a:t>
            </a:r>
            <a:r>
              <a:rPr kumimoji="1" lang="zh-CN" altLang="en-US" sz="2100" dirty="0">
                <a:latin typeface="Times New Roman" panose="02020603050405020304" pitchFamily="18" charset="0"/>
              </a:rPr>
              <a:t>关键字定义子类。</a:t>
            </a:r>
          </a:p>
        </p:txBody>
      </p:sp>
      <p:sp>
        <p:nvSpPr>
          <p:cNvPr id="24580" name="Rectangle 5"/>
          <p:cNvSpPr>
            <a:spLocks noChangeArrowheads="1"/>
          </p:cNvSpPr>
          <p:nvPr/>
        </p:nvSpPr>
        <p:spPr bwMode="auto">
          <a:xfrm>
            <a:off x="1108036" y="2071716"/>
            <a:ext cx="332278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000" b="1" dirty="0">
                <a:latin typeface="Times New Roman" panose="02020603050405020304" pitchFamily="18" charset="0"/>
              </a:rPr>
              <a:t>public class Employee {</a:t>
            </a:r>
          </a:p>
          <a:p>
            <a:pPr eaLnBrk="1" hangingPunct="1">
              <a:lnSpc>
                <a:spcPct val="120000"/>
              </a:lnSpc>
            </a:pPr>
            <a:r>
              <a:rPr kumimoji="1" lang="en-US" altLang="zh-CN" sz="2000" b="1" dirty="0">
                <a:latin typeface="Times New Roman" panose="02020603050405020304" pitchFamily="18" charset="0"/>
              </a:rPr>
              <a:t>	String  name ;</a:t>
            </a:r>
          </a:p>
          <a:p>
            <a:pPr eaLnBrk="1" hangingPunct="1">
              <a:lnSpc>
                <a:spcPct val="120000"/>
              </a:lnSpc>
            </a:pPr>
            <a:r>
              <a:rPr kumimoji="1" lang="en-US" altLang="zh-CN" sz="2000" b="1" dirty="0">
                <a:latin typeface="Times New Roman" panose="02020603050405020304" pitchFamily="18" charset="0"/>
              </a:rPr>
              <a:t>	Date </a:t>
            </a:r>
            <a:r>
              <a:rPr kumimoji="1" lang="en-US" altLang="zh-CN" sz="2000" b="1" dirty="0" err="1">
                <a:latin typeface="Times New Roman" panose="02020603050405020304" pitchFamily="18" charset="0"/>
              </a:rPr>
              <a:t>hireDate</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Date </a:t>
            </a:r>
            <a:r>
              <a:rPr kumimoji="1" lang="en-US" altLang="zh-CN" sz="2000" b="1" dirty="0" err="1">
                <a:latin typeface="Times New Roman" panose="02020603050405020304" pitchFamily="18" charset="0"/>
              </a:rPr>
              <a:t>dateofBirth</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String </a:t>
            </a:r>
            <a:r>
              <a:rPr kumimoji="1" lang="en-US" altLang="zh-CN" sz="2000" b="1" dirty="0" err="1">
                <a:latin typeface="Times New Roman" panose="02020603050405020304" pitchFamily="18" charset="0"/>
              </a:rPr>
              <a:t>jobTitle</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r>
              <a:rPr kumimoji="1" lang="en-US" altLang="zh-CN" sz="2000" b="1" dirty="0" err="1">
                <a:latin typeface="Times New Roman" panose="02020603050405020304" pitchFamily="18" charset="0"/>
              </a:rPr>
              <a:t>int</a:t>
            </a:r>
            <a:r>
              <a:rPr kumimoji="1" lang="en-US" altLang="zh-CN" sz="2000" b="1" dirty="0">
                <a:latin typeface="Times New Roman" panose="02020603050405020304" pitchFamily="18" charset="0"/>
              </a:rPr>
              <a:t> grade ;</a:t>
            </a:r>
          </a:p>
          <a:p>
            <a:pPr eaLnBrk="1" hangingPunct="1">
              <a:lnSpc>
                <a:spcPct val="120000"/>
              </a:lnSpc>
            </a:pP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p>
          <a:p>
            <a:pPr eaLnBrk="1" hangingPunct="1">
              <a:lnSpc>
                <a:spcPct val="120000"/>
              </a:lnSpc>
            </a:pPr>
            <a:endParaRPr kumimoji="1" lang="en-US" altLang="zh-CN" sz="2000" b="1" dirty="0">
              <a:latin typeface="Times New Roman" panose="02020603050405020304" pitchFamily="18" charset="0"/>
            </a:endParaRPr>
          </a:p>
        </p:txBody>
      </p:sp>
      <p:sp>
        <p:nvSpPr>
          <p:cNvPr id="24581" name="Rectangle 6"/>
          <p:cNvSpPr>
            <a:spLocks noChangeArrowheads="1"/>
          </p:cNvSpPr>
          <p:nvPr/>
        </p:nvSpPr>
        <p:spPr bwMode="auto">
          <a:xfrm>
            <a:off x="4118948" y="2071716"/>
            <a:ext cx="408453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000" b="1" dirty="0">
                <a:latin typeface="Times New Roman" panose="02020603050405020304" pitchFamily="18" charset="0"/>
              </a:rPr>
              <a:t>public class Manager extends Employee {</a:t>
            </a:r>
          </a:p>
          <a:p>
            <a:pPr eaLnBrk="1" hangingPunct="1">
              <a:lnSpc>
                <a:spcPct val="120000"/>
              </a:lnSpc>
            </a:pPr>
            <a:r>
              <a:rPr kumimoji="1" lang="en-US" altLang="zh-CN" sz="2000" b="1" dirty="0">
                <a:latin typeface="Times New Roman" panose="02020603050405020304" pitchFamily="18" charset="0"/>
              </a:rPr>
              <a:t>	</a:t>
            </a:r>
            <a:r>
              <a:rPr kumimoji="1" lang="en-US" altLang="zh-CN" sz="2000" b="1" i="1" dirty="0">
                <a:latin typeface="Times New Roman" panose="02020603050405020304" pitchFamily="18" charset="0"/>
              </a:rPr>
              <a:t>String department ;</a:t>
            </a:r>
          </a:p>
          <a:p>
            <a:pPr eaLnBrk="1" hangingPunct="1">
              <a:lnSpc>
                <a:spcPct val="120000"/>
              </a:lnSpc>
            </a:pPr>
            <a:r>
              <a:rPr kumimoji="1" lang="en-US" altLang="zh-CN" sz="2000" b="1" dirty="0">
                <a:latin typeface="Times New Roman" panose="02020603050405020304" pitchFamily="18" charset="0"/>
              </a:rPr>
              <a:t>	</a:t>
            </a:r>
            <a:r>
              <a:rPr kumimoji="1" lang="en-US" altLang="zh-CN" sz="2000" b="1" i="1" dirty="0">
                <a:latin typeface="Times New Roman" panose="02020603050405020304" pitchFamily="18" charset="0"/>
              </a:rPr>
              <a:t>Employee [ ] subordinates</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p>
        </p:txBody>
      </p:sp>
      <p:sp>
        <p:nvSpPr>
          <p:cNvPr id="29703" name="Text Box 7"/>
          <p:cNvSpPr txBox="1">
            <a:spLocks noChangeArrowheads="1"/>
          </p:cNvSpPr>
          <p:nvPr/>
        </p:nvSpPr>
        <p:spPr bwMode="auto">
          <a:xfrm>
            <a:off x="1463041" y="5280287"/>
            <a:ext cx="50321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100" dirty="0">
                <a:latin typeface="Times New Roman" panose="02020603050405020304" pitchFamily="18" charset="0"/>
              </a:rPr>
              <a:t>子类是从已有的类创建新类的一种方法。</a:t>
            </a:r>
          </a:p>
        </p:txBody>
      </p:sp>
    </p:spTree>
    <p:extLst>
      <p:ext uri="{BB962C8B-B14F-4D97-AF65-F5344CB8AC3E}">
        <p14:creationId xmlns:p14="http://schemas.microsoft.com/office/powerpoint/2010/main" val="1387571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子类</a:t>
            </a:r>
          </a:p>
        </p:txBody>
      </p:sp>
      <p:sp>
        <p:nvSpPr>
          <p:cNvPr id="25603" name="Rectangle 3"/>
          <p:cNvSpPr>
            <a:spLocks noGrp="1" noChangeArrowheads="1"/>
          </p:cNvSpPr>
          <p:nvPr>
            <p:ph idx="1"/>
          </p:nvPr>
        </p:nvSpPr>
        <p:spPr/>
        <p:txBody>
          <a:bodyPr/>
          <a:lstStyle/>
          <a:p>
            <a:pPr eaLnBrk="1" hangingPunct="1"/>
            <a:r>
              <a:rPr kumimoji="1" lang="zh-CN" altLang="en-US">
                <a:latin typeface="Times New Roman" panose="02020603050405020304" pitchFamily="18" charset="0"/>
              </a:rPr>
              <a:t>子类继承父类的属性、功能（方法），子类中只需声明特有的东西。</a:t>
            </a:r>
          </a:p>
          <a:p>
            <a:pPr eaLnBrk="1" hangingPunct="1"/>
            <a:r>
              <a:rPr kumimoji="1" lang="zh-CN" altLang="en-US">
                <a:latin typeface="Times New Roman" panose="02020603050405020304" pitchFamily="18" charset="0"/>
              </a:rPr>
              <a:t>带</a:t>
            </a:r>
            <a:r>
              <a:rPr kumimoji="1" lang="en-US" altLang="zh-CN">
                <a:latin typeface="Times New Roman" panose="02020603050405020304" pitchFamily="18" charset="0"/>
              </a:rPr>
              <a:t>private </a:t>
            </a:r>
            <a:r>
              <a:rPr kumimoji="1" lang="zh-CN" altLang="en-US">
                <a:latin typeface="Times New Roman" panose="02020603050405020304" pitchFamily="18" charset="0"/>
              </a:rPr>
              <a:t>修饰符的属性、方法是不能被继承的。</a:t>
            </a:r>
          </a:p>
          <a:p>
            <a:pPr eaLnBrk="1" hangingPunct="1"/>
            <a:r>
              <a:rPr kumimoji="1" lang="zh-CN" altLang="en-US">
                <a:latin typeface="Times New Roman" panose="02020603050405020304" pitchFamily="18" charset="0"/>
              </a:rPr>
              <a:t>构造方法不能被继承。</a:t>
            </a:r>
          </a:p>
          <a:p>
            <a:pPr eaLnBrk="1" hangingPunct="1"/>
            <a:r>
              <a:rPr kumimoji="1" lang="zh-CN" altLang="en-US">
                <a:latin typeface="Times New Roman" panose="02020603050405020304" pitchFamily="18" charset="0"/>
              </a:rPr>
              <a:t>在方法中调用构造方法用</a:t>
            </a:r>
            <a:r>
              <a:rPr kumimoji="1" lang="en-US" altLang="zh-CN">
                <a:latin typeface="Times New Roman" panose="02020603050405020304" pitchFamily="18" charset="0"/>
              </a:rPr>
              <a:t>this()</a:t>
            </a:r>
            <a:r>
              <a:rPr kumimoji="1" lang="zh-CN" altLang="en-US">
                <a:latin typeface="Times New Roman" panose="02020603050405020304" pitchFamily="18" charset="0"/>
              </a:rPr>
              <a:t>。</a:t>
            </a:r>
          </a:p>
          <a:p>
            <a:pPr eaLnBrk="1" hangingPunct="1"/>
            <a:r>
              <a:rPr kumimoji="1" lang="zh-CN" altLang="en-US">
                <a:latin typeface="Times New Roman" panose="02020603050405020304" pitchFamily="18" charset="0"/>
              </a:rPr>
              <a:t>调用父类的构造方法用</a:t>
            </a:r>
            <a:r>
              <a:rPr kumimoji="1" lang="en-US" altLang="zh-CN">
                <a:latin typeface="Times New Roman" panose="02020603050405020304" pitchFamily="18" charset="0"/>
              </a:rPr>
              <a:t>super()</a:t>
            </a:r>
            <a:r>
              <a:rPr kumimoji="1" lang="zh-CN" altLang="en-US">
                <a:latin typeface="Times New Roman" panose="02020603050405020304" pitchFamily="18" charset="0"/>
              </a:rPr>
              <a:t>。</a:t>
            </a:r>
          </a:p>
          <a:p>
            <a:pPr lvl="1" eaLnBrk="1" hangingPunct="1"/>
            <a:r>
              <a:rPr kumimoji="1" lang="en-US" altLang="zh-CN">
                <a:latin typeface="Times New Roman" panose="02020603050405020304" pitchFamily="18" charset="0"/>
              </a:rPr>
              <a:t>-- super </a:t>
            </a:r>
            <a:r>
              <a:rPr kumimoji="1" lang="zh-CN" altLang="en-US">
                <a:latin typeface="Times New Roman" panose="02020603050405020304" pitchFamily="18" charset="0"/>
              </a:rPr>
              <a:t>指向该关键字所在类的父类。</a:t>
            </a:r>
          </a:p>
          <a:p>
            <a:pPr eaLnBrk="1" hangingPunct="1"/>
            <a:endParaRPr lang="en-US" altLang="zh-CN">
              <a:latin typeface="Times New Roman" panose="02020603050405020304" pitchFamily="18" charset="0"/>
            </a:endParaRPr>
          </a:p>
        </p:txBody>
      </p:sp>
    </p:spTree>
    <p:extLst>
      <p:ext uri="{BB962C8B-B14F-4D97-AF65-F5344CB8AC3E}">
        <p14:creationId xmlns:p14="http://schemas.microsoft.com/office/powerpoint/2010/main" val="8819522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zh-CN" altLang="en-US">
                <a:solidFill>
                  <a:schemeClr val="tx1"/>
                </a:solidFill>
              </a:rPr>
              <a:t>构造不同类型数据的集合</a:t>
            </a:r>
          </a:p>
        </p:txBody>
      </p:sp>
      <p:sp>
        <p:nvSpPr>
          <p:cNvPr id="26627" name="Rectangle 3"/>
          <p:cNvSpPr>
            <a:spLocks noGrp="1" noChangeArrowheads="1"/>
          </p:cNvSpPr>
          <p:nvPr>
            <p:ph idx="1"/>
          </p:nvPr>
        </p:nvSpPr>
        <p:spPr/>
        <p:txBody>
          <a:bodyPr>
            <a:normAutofit/>
          </a:bodyPr>
          <a:lstStyle/>
          <a:p>
            <a:pPr eaLnBrk="1" hangingPunct="1">
              <a:lnSpc>
                <a:spcPct val="80000"/>
              </a:lnSpc>
            </a:pPr>
            <a:r>
              <a:rPr kumimoji="1" lang="en-US" altLang="zh-CN" sz="1950" b="1">
                <a:solidFill>
                  <a:schemeClr val="accent2"/>
                </a:solidFill>
              </a:rPr>
              <a:t>Java</a:t>
            </a:r>
            <a:r>
              <a:rPr kumimoji="1" lang="zh-CN" altLang="zh-CN" sz="1950" b="1">
                <a:solidFill>
                  <a:schemeClr val="accent2"/>
                </a:solidFill>
              </a:rPr>
              <a:t>中允许构造如下类型的数组：</a:t>
            </a:r>
            <a:endParaRPr kumimoji="1" lang="zh-CN" altLang="en-US" sz="1950" b="1"/>
          </a:p>
          <a:p>
            <a:pPr eaLnBrk="1" hangingPunct="1">
              <a:lnSpc>
                <a:spcPct val="80000"/>
              </a:lnSpc>
              <a:buFont typeface="Wingdings" panose="05000000000000000000" pitchFamily="2" charset="2"/>
              <a:buNone/>
            </a:pPr>
            <a:r>
              <a:rPr kumimoji="1" lang="zh-CN" altLang="en-US" sz="1950"/>
              <a:t>	</a:t>
            </a:r>
            <a:r>
              <a:rPr kumimoji="1" lang="en-US" altLang="zh-CN" sz="1950"/>
              <a:t>Employee [ ]  staff = new Employee[1024];</a:t>
            </a:r>
          </a:p>
          <a:p>
            <a:pPr eaLnBrk="1" hangingPunct="1">
              <a:lnSpc>
                <a:spcPct val="80000"/>
              </a:lnSpc>
              <a:buFont typeface="Wingdings" panose="05000000000000000000" pitchFamily="2" charset="2"/>
              <a:buNone/>
            </a:pPr>
            <a:r>
              <a:rPr kumimoji="1" lang="en-US" altLang="zh-CN" sz="1950"/>
              <a:t>	staff[0] = new Manager( );</a:t>
            </a:r>
          </a:p>
          <a:p>
            <a:pPr eaLnBrk="1" hangingPunct="1">
              <a:lnSpc>
                <a:spcPct val="80000"/>
              </a:lnSpc>
              <a:buFont typeface="Wingdings" panose="05000000000000000000" pitchFamily="2" charset="2"/>
              <a:buNone/>
            </a:pPr>
            <a:r>
              <a:rPr kumimoji="1" lang="en-US" altLang="zh-CN" sz="1950"/>
              <a:t>	staff[1] = new Worker();</a:t>
            </a:r>
          </a:p>
          <a:p>
            <a:pPr eaLnBrk="1" hangingPunct="1">
              <a:lnSpc>
                <a:spcPct val="80000"/>
              </a:lnSpc>
              <a:buFont typeface="Wingdings" panose="05000000000000000000" pitchFamily="2" charset="2"/>
              <a:buNone/>
            </a:pPr>
            <a:r>
              <a:rPr kumimoji="1" lang="en-US" altLang="zh-CN" sz="1950"/>
              <a:t>	staff[2] = new Employee();</a:t>
            </a:r>
          </a:p>
          <a:p>
            <a:pPr eaLnBrk="1" hangingPunct="1">
              <a:lnSpc>
                <a:spcPct val="80000"/>
              </a:lnSpc>
              <a:buFont typeface="Wingdings" panose="05000000000000000000" pitchFamily="2" charset="2"/>
              <a:buNone/>
            </a:pPr>
            <a:r>
              <a:rPr kumimoji="1" lang="en-US" altLang="zh-CN" sz="1950"/>
              <a:t>	…</a:t>
            </a:r>
          </a:p>
          <a:p>
            <a:pPr eaLnBrk="1" hangingPunct="1">
              <a:lnSpc>
                <a:spcPct val="80000"/>
              </a:lnSpc>
              <a:buFont typeface="Wingdings" panose="05000000000000000000" pitchFamily="2" charset="2"/>
              <a:buNone/>
            </a:pPr>
            <a:r>
              <a:rPr kumimoji="1" lang="en-US" altLang="zh-CN" sz="1950"/>
              <a:t>   ----  staff </a:t>
            </a:r>
            <a:r>
              <a:rPr kumimoji="1" lang="zh-CN" altLang="zh-CN" sz="1950"/>
              <a:t>是由多种类型的对象组成的。</a:t>
            </a:r>
          </a:p>
          <a:p>
            <a:pPr eaLnBrk="1" hangingPunct="1">
              <a:lnSpc>
                <a:spcPct val="80000"/>
              </a:lnSpc>
              <a:buFont typeface="Wingdings" panose="05000000000000000000" pitchFamily="2" charset="2"/>
              <a:buNone/>
            </a:pPr>
            <a:endParaRPr kumimoji="1" lang="zh-CN" altLang="zh-CN" sz="1950"/>
          </a:p>
          <a:p>
            <a:pPr eaLnBrk="1" hangingPunct="1">
              <a:lnSpc>
                <a:spcPct val="80000"/>
              </a:lnSpc>
            </a:pPr>
            <a:r>
              <a:rPr kumimoji="1" lang="en-US" altLang="zh-CN" sz="1950"/>
              <a:t>Java</a:t>
            </a:r>
            <a:r>
              <a:rPr kumimoji="1" lang="zh-CN" altLang="zh-CN" sz="1950"/>
              <a:t>中任何一个子类的实例都可作为父类的实例</a:t>
            </a:r>
          </a:p>
          <a:p>
            <a:pPr eaLnBrk="1" hangingPunct="1">
              <a:lnSpc>
                <a:spcPct val="80000"/>
              </a:lnSpc>
              <a:buFont typeface="Wingdings" panose="05000000000000000000" pitchFamily="2" charset="2"/>
              <a:buNone/>
            </a:pPr>
            <a:r>
              <a:rPr kumimoji="1" lang="zh-CN" altLang="zh-CN" sz="1950"/>
              <a:t>使用，可以调用父类具有的方法。</a:t>
            </a:r>
            <a:endParaRPr kumimoji="1" lang="zh-CN" altLang="en-US" sz="1950"/>
          </a:p>
          <a:p>
            <a:pPr eaLnBrk="1" hangingPunct="1">
              <a:lnSpc>
                <a:spcPct val="8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36383938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单继承</a:t>
            </a:r>
          </a:p>
        </p:txBody>
      </p:sp>
      <p:sp>
        <p:nvSpPr>
          <p:cNvPr id="27651" name="Rectangle 3"/>
          <p:cNvSpPr>
            <a:spLocks noGrp="1" noChangeArrowheads="1"/>
          </p:cNvSpPr>
          <p:nvPr>
            <p:ph idx="1"/>
          </p:nvPr>
        </p:nvSpPr>
        <p:spPr/>
        <p:txBody>
          <a:bodyPr/>
          <a:lstStyle/>
          <a:p>
            <a:pPr eaLnBrk="1" hangingPunct="1"/>
            <a:r>
              <a:rPr kumimoji="1" lang="en-US" altLang="zh-CN"/>
              <a:t>Java</a:t>
            </a:r>
            <a:r>
              <a:rPr kumimoji="1" lang="zh-CN" altLang="en-US"/>
              <a:t>是单继承的，即只能从一个类继承，    </a:t>
            </a:r>
            <a:r>
              <a:rPr kumimoji="1" lang="en-US" altLang="zh-CN"/>
              <a:t>extends</a:t>
            </a:r>
            <a:r>
              <a:rPr kumimoji="1" lang="zh-CN" altLang="en-US"/>
              <a:t>后类名只能有一个。</a:t>
            </a:r>
          </a:p>
          <a:p>
            <a:pPr eaLnBrk="1" hangingPunct="1"/>
            <a:endParaRPr kumimoji="1" lang="zh-CN" altLang="en-US"/>
          </a:p>
          <a:p>
            <a:pPr eaLnBrk="1" hangingPunct="1"/>
            <a:r>
              <a:rPr kumimoji="1" lang="zh-CN" altLang="en-US"/>
              <a:t>单继承的优点：</a:t>
            </a:r>
          </a:p>
          <a:p>
            <a:pPr lvl="1" eaLnBrk="1" hangingPunct="1"/>
            <a:r>
              <a:rPr kumimoji="1" lang="zh-CN" altLang="en-US"/>
              <a:t>代码更可靠</a:t>
            </a:r>
          </a:p>
          <a:p>
            <a:pPr lvl="1" eaLnBrk="1" hangingPunct="1"/>
            <a:r>
              <a:rPr kumimoji="1" lang="zh-CN" altLang="en-US"/>
              <a:t>可以用接口弥补</a:t>
            </a:r>
          </a:p>
          <a:p>
            <a:pPr lvl="1" eaLnBrk="1" hangingPunct="1"/>
            <a:r>
              <a:rPr kumimoji="1" lang="zh-CN" altLang="en-US"/>
              <a:t>用一个类实现多个接口，达到多继承效果。</a:t>
            </a:r>
          </a:p>
          <a:p>
            <a:pPr eaLnBrk="1" hangingPunct="1"/>
            <a:endParaRPr lang="en-US" altLang="zh-CN"/>
          </a:p>
        </p:txBody>
      </p:sp>
    </p:spTree>
    <p:extLst>
      <p:ext uri="{BB962C8B-B14F-4D97-AF65-F5344CB8AC3E}">
        <p14:creationId xmlns:p14="http://schemas.microsoft.com/office/powerpoint/2010/main" val="20943357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多态</a:t>
            </a:r>
          </a:p>
        </p:txBody>
      </p:sp>
      <p:sp>
        <p:nvSpPr>
          <p:cNvPr id="28675" name="Rectangle 3"/>
          <p:cNvSpPr>
            <a:spLocks noGrp="1" noChangeArrowheads="1"/>
          </p:cNvSpPr>
          <p:nvPr>
            <p:ph idx="1"/>
          </p:nvPr>
        </p:nvSpPr>
        <p:spPr/>
        <p:txBody>
          <a:bodyPr/>
          <a:lstStyle/>
          <a:p>
            <a:pPr eaLnBrk="1" hangingPunct="1">
              <a:lnSpc>
                <a:spcPct val="90000"/>
              </a:lnSpc>
            </a:pPr>
            <a:r>
              <a:rPr kumimoji="1" lang="en-US" altLang="zh-CN" sz="1650">
                <a:latin typeface="Times New Roman" panose="02020603050405020304" pitchFamily="18" charset="0"/>
              </a:rPr>
              <a:t>Java</a:t>
            </a:r>
            <a:r>
              <a:rPr kumimoji="1" lang="zh-CN" altLang="en-US" sz="1650">
                <a:latin typeface="Times New Roman" panose="02020603050405020304" pitchFamily="18" charset="0"/>
              </a:rPr>
              <a:t>允许父类对象的变量作为子类对象的变量使用。但通过该变量</a:t>
            </a:r>
            <a:r>
              <a:rPr kumimoji="1" lang="en-US" altLang="zh-CN" sz="1650">
                <a:latin typeface="Times New Roman" panose="02020603050405020304" pitchFamily="18" charset="0"/>
              </a:rPr>
              <a:t>(</a:t>
            </a:r>
            <a:r>
              <a:rPr kumimoji="1" lang="zh-CN" altLang="en-US" sz="1650">
                <a:latin typeface="Times New Roman" panose="02020603050405020304" pitchFamily="18" charset="0"/>
              </a:rPr>
              <a:t>如</a:t>
            </a:r>
            <a:r>
              <a:rPr kumimoji="1" lang="en-US" altLang="zh-CN" sz="1650">
                <a:latin typeface="Times New Roman" panose="02020603050405020304" pitchFamily="18" charset="0"/>
              </a:rPr>
              <a:t>e)</a:t>
            </a:r>
            <a:r>
              <a:rPr kumimoji="1" lang="zh-CN" altLang="en-US" sz="1650">
                <a:latin typeface="Times New Roman" panose="02020603050405020304" pitchFamily="18" charset="0"/>
              </a:rPr>
              <a:t>只能访问父类的方法，子类特有的部分被隐藏。</a:t>
            </a:r>
          </a:p>
          <a:p>
            <a:pPr eaLnBrk="1" hangingPunct="1">
              <a:lnSpc>
                <a:spcPct val="90000"/>
              </a:lnSpc>
              <a:buFont typeface="Wingdings" panose="05000000000000000000" pitchFamily="2" charset="2"/>
              <a:buNone/>
            </a:pPr>
            <a:r>
              <a:rPr kumimoji="1" lang="zh-CN" altLang="en-US" sz="1650">
                <a:latin typeface="Times New Roman" panose="02020603050405020304" pitchFamily="18" charset="0"/>
              </a:rPr>
              <a:t>       如：</a:t>
            </a:r>
            <a:r>
              <a:rPr kumimoji="1" lang="en-US" altLang="zh-CN" sz="1650">
                <a:latin typeface="Times New Roman" panose="02020603050405020304" pitchFamily="18" charset="0"/>
              </a:rPr>
              <a:t>Employee  e = new Manager( );</a:t>
            </a:r>
          </a:p>
          <a:p>
            <a:pPr eaLnBrk="1"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r>
              <a:rPr kumimoji="1" lang="zh-CN" altLang="en-US" sz="1650">
                <a:latin typeface="Times New Roman" panose="02020603050405020304" pitchFamily="18" charset="0"/>
              </a:rPr>
              <a:t>多态含义：</a:t>
            </a:r>
          </a:p>
          <a:p>
            <a:pPr eaLnBrk="1" fontAlgn="t" hangingPunct="1">
              <a:lnSpc>
                <a:spcPct val="90000"/>
              </a:lnSpc>
              <a:buFont typeface="Wingdings" panose="05000000000000000000" pitchFamily="2" charset="2"/>
              <a:buNone/>
            </a:pPr>
            <a:r>
              <a:rPr kumimoji="1" lang="zh-CN" altLang="en-US" sz="1650">
                <a:latin typeface="Times New Roman" panose="02020603050405020304" pitchFamily="18" charset="0"/>
              </a:rPr>
              <a:t>    	</a:t>
            </a:r>
            <a:r>
              <a:rPr kumimoji="1" lang="en-US" altLang="zh-CN" sz="1650">
                <a:latin typeface="Times New Roman" panose="02020603050405020304" pitchFamily="18" charset="0"/>
              </a:rPr>
              <a:t>An object has only one form, while a variable is polymorphism, since it can refer  to objects of  different forms</a:t>
            </a:r>
            <a:r>
              <a:rPr kumimoji="1" lang="zh-CN" altLang="en-US" sz="1650">
                <a:latin typeface="Times New Roman" panose="02020603050405020304" pitchFamily="18" charset="0"/>
              </a:rPr>
              <a:t>，</a:t>
            </a:r>
            <a:r>
              <a:rPr kumimoji="1" lang="en-US" altLang="zh-CN" sz="1650">
                <a:latin typeface="Times New Roman" panose="02020603050405020304" pitchFamily="18" charset="0"/>
              </a:rPr>
              <a:t>polymorphism is the ability to have many different forms.</a:t>
            </a:r>
          </a:p>
          <a:p>
            <a:pPr eaLnBrk="1" fontAlgn="t"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endParaRPr lang="en-US" altLang="zh-CN" sz="1650">
              <a:latin typeface="Times New Roman" panose="02020603050405020304" pitchFamily="18" charset="0"/>
            </a:endParaRPr>
          </a:p>
        </p:txBody>
      </p:sp>
    </p:spTree>
    <p:extLst>
      <p:ext uri="{BB962C8B-B14F-4D97-AF65-F5344CB8AC3E}">
        <p14:creationId xmlns:p14="http://schemas.microsoft.com/office/powerpoint/2010/main" val="8890657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Super </a:t>
            </a:r>
            <a:r>
              <a:rPr lang="zh-CN" altLang="en-US"/>
              <a:t>关键字</a:t>
            </a:r>
          </a:p>
        </p:txBody>
      </p:sp>
      <p:sp>
        <p:nvSpPr>
          <p:cNvPr id="29699"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975"/>
              <a:t>Super</a:t>
            </a:r>
            <a:r>
              <a:rPr kumimoji="1" lang="zh-CN" altLang="zh-CN" sz="975"/>
              <a:t>指向该关键字所在类的父类。</a:t>
            </a:r>
          </a:p>
          <a:p>
            <a:pPr eaLnBrk="1" hangingPunct="1">
              <a:lnSpc>
                <a:spcPct val="80000"/>
              </a:lnSpc>
              <a:buFont typeface="Wingdings" panose="05000000000000000000" pitchFamily="2" charset="2"/>
              <a:buNone/>
            </a:pPr>
            <a:endParaRPr kumimoji="1" lang="zh-CN" altLang="zh-CN" sz="975"/>
          </a:p>
          <a:p>
            <a:pPr eaLnBrk="1" hangingPunct="1">
              <a:lnSpc>
                <a:spcPct val="80000"/>
              </a:lnSpc>
              <a:buFont typeface="Wingdings" panose="05000000000000000000" pitchFamily="2" charset="2"/>
              <a:buNone/>
            </a:pPr>
            <a:r>
              <a:rPr kumimoji="1" lang="en-US" altLang="zh-CN" sz="975"/>
              <a:t>Public class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name ;</a:t>
            </a:r>
          </a:p>
          <a:p>
            <a:pPr eaLnBrk="1" hangingPunct="1">
              <a:lnSpc>
                <a:spcPct val="80000"/>
              </a:lnSpc>
              <a:buFont typeface="Wingdings" panose="05000000000000000000" pitchFamily="2" charset="2"/>
              <a:buNone/>
            </a:pPr>
            <a:r>
              <a:rPr kumimoji="1" lang="en-US" altLang="zh-CN" sz="975"/>
              <a:t>	private int salary;</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“Name: ”+name+“\nSalary:”+salary;</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public class Manager extends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department ;</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super.getDetailes( )+‘\nDepartment: “+department;</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endParaRPr lang="en-US" altLang="zh-CN" sz="975"/>
          </a:p>
        </p:txBody>
      </p:sp>
    </p:spTree>
    <p:extLst>
      <p:ext uri="{BB962C8B-B14F-4D97-AF65-F5344CB8AC3E}">
        <p14:creationId xmlns:p14="http://schemas.microsoft.com/office/powerpoint/2010/main" val="21651146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kumimoji="1" lang="en-US" altLang="zh-CN" dirty="0">
                <a:solidFill>
                  <a:schemeClr val="tx1"/>
                </a:solidFill>
              </a:rPr>
              <a:t>“</a:t>
            </a:r>
            <a:r>
              <a:rPr kumimoji="1" lang="en-US" altLang="zh-CN" dirty="0" err="1">
                <a:solidFill>
                  <a:schemeClr val="tx1"/>
                </a:solidFill>
              </a:rPr>
              <a:t>instanceof</a:t>
            </a:r>
            <a:r>
              <a:rPr kumimoji="1" lang="en-US" altLang="zh-CN" dirty="0">
                <a:solidFill>
                  <a:schemeClr val="tx1"/>
                </a:solidFill>
              </a:rPr>
              <a:t>”</a:t>
            </a:r>
            <a:r>
              <a:rPr kumimoji="1" lang="zh-CN" altLang="en-US" dirty="0">
                <a:solidFill>
                  <a:schemeClr val="tx1"/>
                </a:solidFill>
              </a:rPr>
              <a:t>及</a:t>
            </a:r>
            <a:r>
              <a:rPr kumimoji="1" lang="zh-CN" altLang="zh-CN" dirty="0">
                <a:solidFill>
                  <a:schemeClr val="tx1"/>
                </a:solidFill>
              </a:rPr>
              <a:t>类型强制转换</a:t>
            </a:r>
            <a:endParaRPr kumimoji="1" lang="zh-CN" altLang="en-US" dirty="0">
              <a:solidFill>
                <a:schemeClr val="tx1"/>
              </a:solidFill>
            </a:endParaRPr>
          </a:p>
        </p:txBody>
      </p:sp>
      <p:sp>
        <p:nvSpPr>
          <p:cNvPr id="30723" name="Rectangle 3"/>
          <p:cNvSpPr>
            <a:spLocks noGrp="1" noChangeArrowheads="1"/>
          </p:cNvSpPr>
          <p:nvPr>
            <p:ph idx="1"/>
          </p:nvPr>
        </p:nvSpPr>
        <p:spPr/>
        <p:txBody>
          <a:bodyPr>
            <a:noAutofit/>
          </a:bodyPr>
          <a:lstStyle/>
          <a:p>
            <a:pPr eaLnBrk="1" hangingPunct="1">
              <a:lnSpc>
                <a:spcPct val="110000"/>
              </a:lnSpc>
              <a:spcBef>
                <a:spcPts val="0"/>
              </a:spcBef>
            </a:pPr>
            <a:r>
              <a:rPr kumimoji="1" lang="en-US" altLang="zh-CN" sz="1600" dirty="0"/>
              <a:t>Instanceof </a:t>
            </a:r>
            <a:r>
              <a:rPr kumimoji="1" lang="zh-CN" altLang="en-US" sz="1600" dirty="0"/>
              <a:t>测试对象类型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err="1"/>
              <a:t>Empolyee</a:t>
            </a:r>
            <a:r>
              <a:rPr kumimoji="1" lang="en-US" altLang="zh-CN" sz="1600" dirty="0"/>
              <a:t> a = new Manager();</a:t>
            </a:r>
          </a:p>
          <a:p>
            <a:pPr eaLnBrk="1" hangingPunct="1">
              <a:lnSpc>
                <a:spcPct val="110000"/>
              </a:lnSpc>
              <a:spcBef>
                <a:spcPts val="0"/>
              </a:spcBef>
              <a:buFont typeface="Wingdings" panose="05000000000000000000" pitchFamily="2" charset="2"/>
              <a:buNone/>
            </a:pPr>
            <a:r>
              <a:rPr kumimoji="1" lang="en-US" altLang="zh-CN" sz="1600" dirty="0"/>
              <a:t>  	</a:t>
            </a:r>
            <a:r>
              <a:rPr kumimoji="1" lang="zh-CN" altLang="en-US" sz="1600" dirty="0"/>
              <a:t>则</a:t>
            </a:r>
            <a:r>
              <a:rPr kumimoji="1" lang="en-US" altLang="en-US" sz="1600" dirty="0"/>
              <a:t> </a:t>
            </a:r>
            <a:r>
              <a:rPr kumimoji="1" lang="en-US" altLang="zh-CN" sz="1600" dirty="0"/>
              <a:t>a </a:t>
            </a:r>
            <a:r>
              <a:rPr kumimoji="1" lang="en-US" altLang="zh-CN" sz="1600" dirty="0" err="1"/>
              <a:t>instanceof</a:t>
            </a:r>
            <a:r>
              <a:rPr kumimoji="1" lang="en-US" altLang="zh-CN" sz="1600" dirty="0"/>
              <a:t>  Manager </a:t>
            </a:r>
            <a:r>
              <a:rPr kumimoji="1" lang="zh-CN" altLang="en-US" sz="1600" dirty="0"/>
              <a:t>为</a:t>
            </a:r>
            <a:r>
              <a:rPr kumimoji="1" lang="en-US" altLang="zh-CN" sz="1600" dirty="0"/>
              <a:t>true;</a:t>
            </a:r>
          </a:p>
          <a:p>
            <a:pPr eaLnBrk="1" hangingPunct="1">
              <a:lnSpc>
                <a:spcPct val="110000"/>
              </a:lnSpc>
              <a:spcBef>
                <a:spcPts val="0"/>
              </a:spcBef>
            </a:pPr>
            <a:r>
              <a:rPr kumimoji="1" lang="zh-CN" altLang="en-US" sz="1600" dirty="0"/>
              <a:t>类型转换</a:t>
            </a:r>
          </a:p>
          <a:p>
            <a:pPr eaLnBrk="1" hangingPunct="1">
              <a:lnSpc>
                <a:spcPct val="110000"/>
              </a:lnSpc>
              <a:spcBef>
                <a:spcPts val="0"/>
              </a:spcBef>
              <a:buFont typeface="Wingdings" panose="05000000000000000000" pitchFamily="2" charset="2"/>
              <a:buNone/>
            </a:pPr>
            <a:r>
              <a:rPr kumimoji="1" lang="zh-CN" altLang="en-US" sz="1600" dirty="0"/>
              <a:t>	父类弱、子类强，指向父类的引用不能直接按子类引用，</a:t>
            </a:r>
          </a:p>
          <a:p>
            <a:pPr eaLnBrk="1" hangingPunct="1">
              <a:lnSpc>
                <a:spcPct val="110000"/>
              </a:lnSpc>
              <a:spcBef>
                <a:spcPts val="0"/>
              </a:spcBef>
              <a:buFont typeface="Wingdings" panose="05000000000000000000" pitchFamily="2" charset="2"/>
              <a:buNone/>
            </a:pPr>
            <a:r>
              <a:rPr kumimoji="1" lang="zh-CN" altLang="en-US" sz="1600" dirty="0"/>
              <a:t>	必须要强制类型转换后才能作为子类的引用使用。</a:t>
            </a:r>
          </a:p>
          <a:p>
            <a:pPr eaLnBrk="1" hangingPunct="1">
              <a:lnSpc>
                <a:spcPct val="110000"/>
              </a:lnSpc>
              <a:spcBef>
                <a:spcPts val="0"/>
              </a:spcBef>
              <a:buFont typeface="Wingdings" panose="05000000000000000000" pitchFamily="2" charset="2"/>
              <a:buNone/>
            </a:pPr>
            <a:r>
              <a:rPr kumimoji="1" lang="zh-CN" altLang="en-US" sz="1600" dirty="0"/>
              <a:t>	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a:t>public void method( Employee e)</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if (e </a:t>
            </a:r>
            <a:r>
              <a:rPr kumimoji="1" lang="en-US" altLang="zh-CN" sz="1600" dirty="0" err="1"/>
              <a:t>instanceof</a:t>
            </a:r>
            <a:r>
              <a:rPr kumimoji="1" lang="en-US" altLang="zh-CN" sz="1600" dirty="0"/>
              <a:t> Manager)</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manager m = (manager) e ;</a:t>
            </a:r>
          </a:p>
          <a:p>
            <a:pPr eaLnBrk="1" hangingPunct="1">
              <a:lnSpc>
                <a:spcPct val="110000"/>
              </a:lnSpc>
              <a:spcBef>
                <a:spcPts val="0"/>
              </a:spcBef>
              <a:buFont typeface="Wingdings" panose="05000000000000000000" pitchFamily="2" charset="2"/>
              <a:buNone/>
            </a:pPr>
            <a:r>
              <a:rPr kumimoji="1" lang="en-US" altLang="zh-CN" sz="1600" dirty="0"/>
              <a:t>			</a:t>
            </a:r>
            <a:r>
              <a:rPr kumimoji="1" lang="en-US" altLang="zh-CN" sz="1600" dirty="0" err="1"/>
              <a:t>m.department</a:t>
            </a: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endParaRPr lang="en-US" altLang="zh-CN" sz="1600" dirty="0"/>
          </a:p>
        </p:txBody>
      </p:sp>
    </p:spTree>
    <p:extLst>
      <p:ext uri="{BB962C8B-B14F-4D97-AF65-F5344CB8AC3E}">
        <p14:creationId xmlns:p14="http://schemas.microsoft.com/office/powerpoint/2010/main" val="24366096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kumimoji="1" lang="zh-CN" altLang="en-US">
                <a:solidFill>
                  <a:schemeClr val="tx1"/>
                </a:solidFill>
              </a:rPr>
              <a:t>重写（</a:t>
            </a:r>
            <a:r>
              <a:rPr kumimoji="1" lang="en-US" altLang="zh-CN">
                <a:solidFill>
                  <a:schemeClr val="tx1"/>
                </a:solidFill>
              </a:rPr>
              <a:t>Overriding methods)</a:t>
            </a:r>
          </a:p>
        </p:txBody>
      </p:sp>
      <p:sp>
        <p:nvSpPr>
          <p:cNvPr id="31747" name="Rectangle 3"/>
          <p:cNvSpPr>
            <a:spLocks noGrp="1" noChangeArrowheads="1"/>
          </p:cNvSpPr>
          <p:nvPr>
            <p:ph idx="1"/>
          </p:nvPr>
        </p:nvSpPr>
        <p:spPr/>
        <p:txBody>
          <a:bodyPr/>
          <a:lstStyle/>
          <a:p>
            <a:pPr eaLnBrk="1" hangingPunct="1">
              <a:lnSpc>
                <a:spcPct val="90000"/>
              </a:lnSpc>
            </a:pPr>
            <a:r>
              <a:rPr kumimoji="1" lang="zh-CN" altLang="en-US"/>
              <a:t>子类可以改变从父类继承的行为。</a:t>
            </a:r>
          </a:p>
          <a:p>
            <a:pPr eaLnBrk="1" hangingPunct="1">
              <a:lnSpc>
                <a:spcPct val="90000"/>
              </a:lnSpc>
              <a:buFont typeface="Wingdings" panose="05000000000000000000" pitchFamily="2" charset="2"/>
              <a:buNone/>
            </a:pPr>
            <a:endParaRPr kumimoji="1" lang="zh-CN" altLang="en-US"/>
          </a:p>
          <a:p>
            <a:pPr eaLnBrk="1" hangingPunct="1">
              <a:lnSpc>
                <a:spcPct val="90000"/>
              </a:lnSpc>
            </a:pPr>
            <a:r>
              <a:rPr kumimoji="1" lang="zh-CN" altLang="en-US"/>
              <a:t>被重写方法的返回值、方法名、参数列表要与父类中的方法完全一样。</a:t>
            </a:r>
          </a:p>
          <a:p>
            <a:pPr eaLnBrk="1" hangingPunct="1">
              <a:lnSpc>
                <a:spcPct val="90000"/>
              </a:lnSpc>
              <a:buFont typeface="Wingdings" panose="05000000000000000000" pitchFamily="2" charset="2"/>
              <a:buNone/>
            </a:pPr>
            <a:endParaRPr kumimoji="1" lang="zh-CN" altLang="en-US"/>
          </a:p>
          <a:p>
            <a:pPr eaLnBrk="1" hangingPunct="1">
              <a:lnSpc>
                <a:spcPct val="90000"/>
              </a:lnSpc>
            </a:pPr>
            <a:r>
              <a:rPr kumimoji="1" lang="zh-CN" altLang="en-US"/>
              <a:t>运行时确定使用父类还是子类的方法。</a:t>
            </a:r>
          </a:p>
          <a:p>
            <a:pPr eaLnBrk="1" hangingPunct="1">
              <a:lnSpc>
                <a:spcPct val="90000"/>
              </a:lnSpc>
              <a:buFont typeface="Wingdings" panose="05000000000000000000" pitchFamily="2" charset="2"/>
              <a:buNone/>
            </a:pPr>
            <a:r>
              <a:rPr kumimoji="1" lang="zh-CN" altLang="en-US"/>
              <a:t>    </a:t>
            </a:r>
            <a:r>
              <a:rPr kumimoji="1" lang="en-US" altLang="zh-CN"/>
              <a:t>Employee e = new Manager();</a:t>
            </a:r>
          </a:p>
          <a:p>
            <a:pPr eaLnBrk="1" hangingPunct="1">
              <a:lnSpc>
                <a:spcPct val="90000"/>
              </a:lnSpc>
              <a:buFont typeface="Wingdings" panose="05000000000000000000" pitchFamily="2" charset="2"/>
              <a:buNone/>
            </a:pPr>
            <a:r>
              <a:rPr kumimoji="1" lang="en-US" altLang="zh-CN"/>
              <a:t>    e.getDetails();</a:t>
            </a:r>
          </a:p>
          <a:p>
            <a:pPr eaLnBrk="1" hangingPunct="1">
              <a:lnSpc>
                <a:spcPct val="90000"/>
              </a:lnSpc>
              <a:buFont typeface="Wingdings" panose="05000000000000000000" pitchFamily="2" charset="2"/>
              <a:buNone/>
            </a:pPr>
            <a:endParaRPr lang="en-US" altLang="zh-CN"/>
          </a:p>
        </p:txBody>
      </p:sp>
    </p:spTree>
    <p:extLst>
      <p:ext uri="{BB962C8B-B14F-4D97-AF65-F5344CB8AC3E}">
        <p14:creationId xmlns:p14="http://schemas.microsoft.com/office/powerpoint/2010/main" val="20482383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t>Overriding </a:t>
            </a:r>
            <a:r>
              <a:rPr lang="zh-CN" altLang="en-US"/>
              <a:t>例子</a:t>
            </a:r>
          </a:p>
        </p:txBody>
      </p:sp>
      <p:sp>
        <p:nvSpPr>
          <p:cNvPr id="32771" name="Rectangle 3"/>
          <p:cNvSpPr>
            <a:spLocks noGrp="1" noChangeArrowheads="1"/>
          </p:cNvSpPr>
          <p:nvPr>
            <p:ph idx="1"/>
          </p:nvPr>
        </p:nvSpPr>
        <p:spPr>
          <a:xfrm>
            <a:off x="628650" y="1456660"/>
            <a:ext cx="7886700" cy="4720303"/>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800" dirty="0">
                <a:latin typeface="+mn-ea"/>
              </a:rPr>
              <a:t>public class Stack</a:t>
            </a:r>
          </a:p>
          <a:p>
            <a:pPr eaLnBrk="1" hangingPunct="1">
              <a:lnSpc>
                <a:spcPct val="100000"/>
              </a:lnSpc>
              <a:spcBef>
                <a:spcPts val="0"/>
              </a:spcBef>
              <a:buFont typeface="Wingdings" panose="05000000000000000000" pitchFamily="2" charset="2"/>
              <a:buNone/>
            </a:pP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private Vector items;</a:t>
            </a:r>
          </a:p>
          <a:p>
            <a:pPr eaLnBrk="1" hangingPunct="1">
              <a:lnSpc>
                <a:spcPct val="100000"/>
              </a:lnSpc>
              <a:spcBef>
                <a:spcPts val="0"/>
              </a:spcBef>
              <a:buFont typeface="Wingdings" panose="05000000000000000000" pitchFamily="2" charset="2"/>
              <a:buNone/>
            </a:pPr>
            <a:r>
              <a:rPr kumimoji="1" lang="en-US" altLang="zh-CN" sz="1800" dirty="0">
                <a:latin typeface="+mn-ea"/>
              </a:rPr>
              <a:t>    	// code for Stack's methods and constructor not shown</a:t>
            </a:r>
          </a:p>
          <a:p>
            <a:pPr eaLnBrk="1" hangingPunct="1">
              <a:lnSpc>
                <a:spcPct val="100000"/>
              </a:lnSpc>
              <a:spcBef>
                <a:spcPts val="0"/>
              </a:spcBef>
              <a:buFont typeface="Wingdings" panose="05000000000000000000" pitchFamily="2" charset="2"/>
              <a:buNone/>
            </a:pPr>
            <a:r>
              <a:rPr kumimoji="1" lang="en-US" altLang="zh-CN" sz="1800" dirty="0">
                <a:latin typeface="+mn-ea"/>
              </a:rPr>
              <a:t>    	// overrides Object's </a:t>
            </a:r>
            <a:r>
              <a:rPr kumimoji="1" lang="en-US" altLang="zh-CN" sz="1800" dirty="0" err="1">
                <a:latin typeface="+mn-ea"/>
              </a:rPr>
              <a:t>toString</a:t>
            </a:r>
            <a:r>
              <a:rPr kumimoji="1" lang="en-US" altLang="zh-CN" sz="1800" dirty="0">
                <a:latin typeface="+mn-ea"/>
              </a:rPr>
              <a:t> method</a:t>
            </a:r>
          </a:p>
          <a:p>
            <a:pPr eaLnBrk="1" hangingPunct="1">
              <a:lnSpc>
                <a:spcPct val="100000"/>
              </a:lnSpc>
              <a:spcBef>
                <a:spcPts val="0"/>
              </a:spcBef>
              <a:buFont typeface="Wingdings" panose="05000000000000000000" pitchFamily="2" charset="2"/>
              <a:buNone/>
            </a:pPr>
            <a:r>
              <a:rPr kumimoji="1" lang="en-US" altLang="zh-CN" sz="1800" dirty="0">
                <a:latin typeface="+mn-ea"/>
              </a:rPr>
              <a:t>    	public String </a:t>
            </a:r>
            <a:r>
              <a:rPr kumimoji="1" lang="en-US" altLang="zh-CN" sz="1800" dirty="0" err="1">
                <a:latin typeface="+mn-ea"/>
              </a:rPr>
              <a:t>toString</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int</a:t>
            </a:r>
            <a:r>
              <a:rPr kumimoji="1" lang="en-US" altLang="zh-CN" sz="1800" dirty="0">
                <a:latin typeface="+mn-ea"/>
              </a:rPr>
              <a:t> n = </a:t>
            </a:r>
            <a:r>
              <a:rPr kumimoji="1" lang="en-US" altLang="zh-CN" sz="1800" dirty="0" err="1">
                <a:latin typeface="+mn-ea"/>
              </a:rPr>
              <a:t>items.size</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StringBuffer</a:t>
            </a:r>
            <a:r>
              <a:rPr kumimoji="1" lang="en-US" altLang="zh-CN" sz="1800" dirty="0">
                <a:latin typeface="+mn-ea"/>
              </a:rPr>
              <a:t> result = new </a:t>
            </a:r>
            <a:r>
              <a:rPr kumimoji="1" lang="en-US" altLang="zh-CN" sz="1800" dirty="0" err="1">
                <a:latin typeface="+mn-ea"/>
              </a:rPr>
              <a:t>StringBuffer</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for (</a:t>
            </a:r>
            <a:r>
              <a:rPr kumimoji="1" lang="en-US" altLang="zh-CN" sz="1800" dirty="0" err="1">
                <a:latin typeface="+mn-ea"/>
              </a:rPr>
              <a:t>int</a:t>
            </a:r>
            <a:r>
              <a:rPr kumimoji="1" lang="en-US" altLang="zh-CN" sz="1800" dirty="0">
                <a:latin typeface="+mn-ea"/>
              </a:rPr>
              <a:t> </a:t>
            </a:r>
            <a:r>
              <a:rPr kumimoji="1" lang="en-US" altLang="zh-CN" sz="1800" dirty="0" err="1">
                <a:latin typeface="+mn-ea"/>
              </a:rPr>
              <a:t>i</a:t>
            </a:r>
            <a:r>
              <a:rPr kumimoji="1" lang="en-US" altLang="zh-CN" sz="1800" dirty="0">
                <a:latin typeface="+mn-ea"/>
              </a:rPr>
              <a:t> = 0; </a:t>
            </a:r>
            <a:r>
              <a:rPr kumimoji="1" lang="en-US" altLang="zh-CN" sz="1800" dirty="0" err="1">
                <a:latin typeface="+mn-ea"/>
              </a:rPr>
              <a:t>i</a:t>
            </a:r>
            <a:r>
              <a:rPr kumimoji="1" lang="en-US" altLang="zh-CN" sz="1800" dirty="0">
                <a:latin typeface="+mn-ea"/>
              </a:rPr>
              <a:t> &lt; n; </a:t>
            </a:r>
            <a:r>
              <a:rPr kumimoji="1" lang="en-US" altLang="zh-CN" sz="1800" dirty="0" err="1">
                <a:latin typeface="+mn-ea"/>
              </a:rPr>
              <a:t>i</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r>
              <a:rPr kumimoji="1" lang="en-US" altLang="zh-CN" sz="1800" dirty="0" err="1">
                <a:latin typeface="+mn-ea"/>
              </a:rPr>
              <a:t>items.elementAt</a:t>
            </a:r>
            <a:r>
              <a:rPr kumimoji="1" lang="en-US" altLang="zh-CN" sz="1800" dirty="0">
                <a:latin typeface="+mn-ea"/>
              </a:rPr>
              <a:t>(</a:t>
            </a:r>
            <a:r>
              <a:rPr kumimoji="1" lang="en-US" altLang="zh-CN" sz="1800" dirty="0" err="1">
                <a:latin typeface="+mn-ea"/>
              </a:rPr>
              <a:t>i</a:t>
            </a:r>
            <a:r>
              <a:rPr kumimoji="1" lang="en-US" altLang="zh-CN" sz="1800" dirty="0">
                <a:latin typeface="+mn-ea"/>
              </a:rPr>
              <a:t>).</a:t>
            </a:r>
            <a:r>
              <a:rPr kumimoji="1" lang="en-US" altLang="zh-CN" sz="1800" dirty="0" err="1">
                <a:latin typeface="+mn-ea"/>
              </a:rPr>
              <a: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if (</a:t>
            </a:r>
            <a:r>
              <a:rPr kumimoji="1" lang="en-US" altLang="zh-CN" sz="1800" dirty="0" err="1">
                <a:latin typeface="+mn-ea"/>
              </a:rPr>
              <a:t>i</a:t>
            </a:r>
            <a:r>
              <a:rPr kumimoji="1" lang="en-US" altLang="zh-CN" sz="1800" dirty="0">
                <a:latin typeface="+mn-ea"/>
              </a:rPr>
              <a:t> &lt; n-1)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return </a:t>
            </a:r>
            <a:r>
              <a:rPr kumimoji="1" lang="en-US" altLang="zh-CN" sz="1800" dirty="0" err="1">
                <a:latin typeface="+mn-ea"/>
              </a:rPr>
              <a:t>result.toString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a:t>
            </a:r>
          </a:p>
          <a:p>
            <a:pPr eaLnBrk="1" hangingPunct="1">
              <a:lnSpc>
                <a:spcPct val="100000"/>
              </a:lnSpc>
              <a:spcBef>
                <a:spcPts val="0"/>
              </a:spcBef>
              <a:buFont typeface="Wingdings" panose="05000000000000000000" pitchFamily="2" charset="2"/>
              <a:buNone/>
            </a:pPr>
            <a:endParaRPr lang="en-US" altLang="zh-CN" sz="1050" dirty="0">
              <a:latin typeface="+mn-ea"/>
            </a:endParaRPr>
          </a:p>
        </p:txBody>
      </p:sp>
    </p:spTree>
    <p:extLst>
      <p:ext uri="{BB962C8B-B14F-4D97-AF65-F5344CB8AC3E}">
        <p14:creationId xmlns:p14="http://schemas.microsoft.com/office/powerpoint/2010/main" val="25552503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kumimoji="1" lang="zh-CN" altLang="en-US">
                <a:solidFill>
                  <a:schemeClr val="tx1"/>
                </a:solidFill>
              </a:rPr>
              <a:t>方法重写的规则</a:t>
            </a:r>
          </a:p>
        </p:txBody>
      </p:sp>
      <p:sp>
        <p:nvSpPr>
          <p:cNvPr id="33795" name="Rectangle 3"/>
          <p:cNvSpPr>
            <a:spLocks noGrp="1" noChangeArrowheads="1"/>
          </p:cNvSpPr>
          <p:nvPr>
            <p:ph idx="1"/>
          </p:nvPr>
        </p:nvSpPr>
        <p:spPr/>
        <p:txBody>
          <a:bodyPr/>
          <a:lstStyle/>
          <a:p>
            <a:pPr eaLnBrk="1" hangingPunct="1"/>
            <a:r>
              <a:rPr kumimoji="1" lang="zh-CN" altLang="en-US" dirty="0"/>
              <a:t>必须返回与原来方法完全相同的返回值。</a:t>
            </a:r>
          </a:p>
          <a:p>
            <a:pPr eaLnBrk="1" hangingPunct="1"/>
            <a:endParaRPr kumimoji="1" lang="zh-CN" altLang="en-US" dirty="0"/>
          </a:p>
          <a:p>
            <a:pPr eaLnBrk="1" hangingPunct="1"/>
            <a:r>
              <a:rPr kumimoji="1" lang="zh-CN" altLang="en-US" dirty="0"/>
              <a:t>方法的访问权限不能缩小。</a:t>
            </a:r>
          </a:p>
          <a:p>
            <a:pPr eaLnBrk="1" hangingPunct="1"/>
            <a:endParaRPr kumimoji="1" lang="zh-CN" altLang="en-US" dirty="0"/>
          </a:p>
          <a:p>
            <a:pPr eaLnBrk="1" hangingPunct="1"/>
            <a:r>
              <a:rPr kumimoji="1" lang="zh-CN" altLang="en-US" dirty="0"/>
              <a:t>不能抛出新的例外。</a:t>
            </a:r>
          </a:p>
          <a:p>
            <a:pPr eaLnBrk="1" hangingPunct="1"/>
            <a:endParaRPr lang="en-US" altLang="zh-CN" dirty="0"/>
          </a:p>
        </p:txBody>
      </p:sp>
    </p:spTree>
    <p:extLst>
      <p:ext uri="{BB962C8B-B14F-4D97-AF65-F5344CB8AC3E}">
        <p14:creationId xmlns:p14="http://schemas.microsoft.com/office/powerpoint/2010/main" val="376406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t>类的</a:t>
            </a:r>
            <a:r>
              <a:rPr kumimoji="1" lang="zh-CN" altLang="en-US" dirty="0">
                <a:solidFill>
                  <a:schemeClr val="tx1"/>
                </a:solidFill>
              </a:rPr>
              <a:t>成员</a:t>
            </a:r>
            <a:r>
              <a:rPr kumimoji="1" lang="zh-CN" altLang="en-US" dirty="0"/>
              <a:t>变量</a:t>
            </a:r>
            <a:r>
              <a:rPr kumimoji="1" lang="zh-CN" altLang="en-US" dirty="0">
                <a:solidFill>
                  <a:schemeClr val="tx1"/>
                </a:solidFill>
              </a:rPr>
              <a:t>定义</a:t>
            </a:r>
          </a:p>
        </p:txBody>
      </p:sp>
      <p:sp>
        <p:nvSpPr>
          <p:cNvPr id="16387" name="Rectangle 3"/>
          <p:cNvSpPr>
            <a:spLocks noGrp="1" noChangeArrowheads="1"/>
          </p:cNvSpPr>
          <p:nvPr>
            <p:ph idx="1"/>
          </p:nvPr>
        </p:nvSpPr>
        <p:spPr>
          <a:xfrm>
            <a:off x="628650" y="1825625"/>
            <a:ext cx="7211844" cy="3281396"/>
          </a:xfrm>
        </p:spPr>
        <p:txBody>
          <a:bodyPr>
            <a:normAutofit/>
          </a:bodyPr>
          <a:lstStyle/>
          <a:p>
            <a:pPr eaLnBrk="1" hangingPunct="1">
              <a:lnSpc>
                <a:spcPct val="90000"/>
              </a:lnSpc>
            </a:pPr>
            <a:r>
              <a:rPr kumimoji="1" lang="zh-CN" altLang="en-US" sz="1950" dirty="0"/>
              <a:t>一般格式：</a:t>
            </a:r>
          </a:p>
          <a:p>
            <a:pPr lvl="1" eaLnBrk="1" hangingPunct="1">
              <a:lnSpc>
                <a:spcPct val="90000"/>
              </a:lnSpc>
              <a:buFont typeface="Wingdings" panose="05000000000000000000" pitchFamily="2" charset="2"/>
              <a:buNone/>
            </a:pPr>
            <a:r>
              <a:rPr kumimoji="1" lang="en-US" altLang="zh-CN" sz="1650" dirty="0"/>
              <a:t>&lt;modifiers&gt;&lt;</a:t>
            </a:r>
            <a:r>
              <a:rPr kumimoji="1" lang="en-US" altLang="zh-CN" sz="1650" dirty="0" err="1"/>
              <a:t>return_type</a:t>
            </a:r>
            <a:r>
              <a:rPr kumimoji="1" lang="en-US" altLang="zh-CN" sz="1650" dirty="0"/>
              <a:t>&gt;&lt;name&gt;</a:t>
            </a:r>
          </a:p>
          <a:p>
            <a:pPr lvl="1" eaLnBrk="1" hangingPunct="1">
              <a:lnSpc>
                <a:spcPct val="90000"/>
              </a:lnSpc>
              <a:buFont typeface="Wingdings" panose="05000000000000000000" pitchFamily="2" charset="2"/>
              <a:buNone/>
            </a:pPr>
            <a:r>
              <a:rPr kumimoji="1" lang="en-US" altLang="zh-CN" sz="1650" dirty="0"/>
              <a:t>    ([&lt;</a:t>
            </a:r>
            <a:r>
              <a:rPr kumimoji="1" lang="en-US" altLang="zh-CN" sz="1650" dirty="0" err="1"/>
              <a:t>argument_list</a:t>
            </a:r>
            <a:r>
              <a:rPr kumimoji="1" lang="en-US" altLang="zh-CN" sz="1650" dirty="0"/>
              <a:t>&gt;])[throws &lt;exception&gt;]{&lt;block&gt;}</a:t>
            </a:r>
          </a:p>
          <a:p>
            <a:pPr eaLnBrk="1" hangingPunct="1">
              <a:lnSpc>
                <a:spcPct val="90000"/>
              </a:lnSpc>
              <a:buFont typeface="Wingdings" panose="05000000000000000000" pitchFamily="2" charset="2"/>
              <a:buNone/>
            </a:pPr>
            <a:endParaRPr kumimoji="1" lang="en-US" altLang="zh-CN" sz="1950" dirty="0"/>
          </a:p>
          <a:p>
            <a:pPr eaLnBrk="1" hangingPunct="1">
              <a:lnSpc>
                <a:spcPct val="90000"/>
              </a:lnSpc>
            </a:pPr>
            <a:r>
              <a:rPr kumimoji="1" lang="en-US" altLang="zh-CN" sz="1950" dirty="0"/>
              <a:t> int a;</a:t>
            </a:r>
          </a:p>
          <a:p>
            <a:pPr eaLnBrk="1" hangingPunct="1">
              <a:lnSpc>
                <a:spcPct val="90000"/>
              </a:lnSpc>
            </a:pPr>
            <a:r>
              <a:rPr kumimoji="1" lang="en-US" altLang="zh-CN" sz="1950" dirty="0"/>
              <a:t>String s;</a:t>
            </a:r>
          </a:p>
          <a:p>
            <a:pPr eaLnBrk="1" hangingPunct="1">
              <a:lnSpc>
                <a:spcPct val="90000"/>
              </a:lnSpc>
            </a:pPr>
            <a:r>
              <a:rPr kumimoji="1" lang="zh-CN" altLang="en-US" sz="1950" dirty="0"/>
              <a:t>属性变量可以是基本类型，也可以是引用类型。</a:t>
            </a:r>
            <a:endParaRPr kumimoji="1" lang="en-US" altLang="zh-CN" sz="1950" dirty="0"/>
          </a:p>
        </p:txBody>
      </p:sp>
    </p:spTree>
    <p:extLst>
      <p:ext uri="{BB962C8B-B14F-4D97-AF65-F5344CB8AC3E}">
        <p14:creationId xmlns:p14="http://schemas.microsoft.com/office/powerpoint/2010/main" val="33239477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a:solidFill>
                  <a:schemeClr val="tx1"/>
                </a:solidFill>
              </a:rPr>
              <a:t>调用父类的构造方法</a:t>
            </a:r>
          </a:p>
        </p:txBody>
      </p:sp>
      <p:sp>
        <p:nvSpPr>
          <p:cNvPr id="34819" name="Rectangle 3"/>
          <p:cNvSpPr>
            <a:spLocks noGrp="1" noChangeArrowheads="1"/>
          </p:cNvSpPr>
          <p:nvPr>
            <p:ph idx="1"/>
          </p:nvPr>
        </p:nvSpPr>
        <p:spPr/>
        <p:txBody>
          <a:bodyPr/>
          <a:lstStyle/>
          <a:p>
            <a:pPr eaLnBrk="1" hangingPunct="1"/>
            <a:r>
              <a:rPr kumimoji="1" lang="zh-CN" altLang="en-US"/>
              <a:t>初始化对象是很结构化的。</a:t>
            </a:r>
          </a:p>
          <a:p>
            <a:pPr eaLnBrk="1" hangingPunct="1"/>
            <a:endParaRPr kumimoji="1" lang="zh-CN" altLang="en-US"/>
          </a:p>
          <a:p>
            <a:pPr eaLnBrk="1" hangingPunct="1"/>
            <a:r>
              <a:rPr kumimoji="1" lang="zh-CN" altLang="en-US"/>
              <a:t>在对对象初始化时，分三步：</a:t>
            </a:r>
          </a:p>
          <a:p>
            <a:pPr lvl="1" eaLnBrk="1" hangingPunct="1"/>
            <a:r>
              <a:rPr kumimoji="1" lang="zh-CN" altLang="en-US"/>
              <a:t>分配空间，并初始化为“</a:t>
            </a:r>
            <a:r>
              <a:rPr kumimoji="1" lang="en-US" altLang="zh-CN"/>
              <a:t>0”</a:t>
            </a:r>
            <a:r>
              <a:rPr kumimoji="1" lang="zh-CN" altLang="en-US"/>
              <a:t>值。</a:t>
            </a:r>
          </a:p>
          <a:p>
            <a:pPr lvl="1" eaLnBrk="1" hangingPunct="1"/>
            <a:r>
              <a:rPr kumimoji="1" lang="zh-CN" altLang="en-US"/>
              <a:t>按继承关系从顶向下显式初始化。</a:t>
            </a:r>
          </a:p>
          <a:p>
            <a:pPr lvl="1" eaLnBrk="1" hangingPunct="1"/>
            <a:r>
              <a:rPr kumimoji="1" lang="zh-CN" altLang="en-US"/>
              <a:t>按继承关系从顶向下调用构造方法。</a:t>
            </a:r>
          </a:p>
          <a:p>
            <a:pPr eaLnBrk="1" hangingPunct="1"/>
            <a:endParaRPr kumimoji="1" lang="zh-CN" altLang="en-US"/>
          </a:p>
          <a:p>
            <a:pPr eaLnBrk="1" hangingPunct="1"/>
            <a:endParaRPr lang="en-US" altLang="zh-CN"/>
          </a:p>
        </p:txBody>
      </p:sp>
    </p:spTree>
    <p:extLst>
      <p:ext uri="{BB962C8B-B14F-4D97-AF65-F5344CB8AC3E}">
        <p14:creationId xmlns:p14="http://schemas.microsoft.com/office/powerpoint/2010/main" val="4490505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kumimoji="1" lang="zh-CN" altLang="en-US">
                <a:solidFill>
                  <a:schemeClr val="tx1"/>
                </a:solidFill>
              </a:rPr>
              <a:t>调用父类构造方法</a:t>
            </a:r>
          </a:p>
        </p:txBody>
      </p:sp>
      <p:sp>
        <p:nvSpPr>
          <p:cNvPr id="35843"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1125"/>
              <a:t>缺省是不带参数的构造方法。</a:t>
            </a:r>
          </a:p>
          <a:p>
            <a:pPr eaLnBrk="1" hangingPunct="1">
              <a:lnSpc>
                <a:spcPct val="80000"/>
              </a:lnSpc>
              <a:buFont typeface="Wingdings" panose="05000000000000000000" pitchFamily="2" charset="2"/>
              <a:buNone/>
            </a:pPr>
            <a:r>
              <a:rPr kumimoji="1" lang="zh-CN" altLang="en-US" sz="1125"/>
              <a:t>如果需要调用特殊的父类构造方法，则需在子类构造方法中第一行通过</a:t>
            </a:r>
            <a:r>
              <a:rPr kumimoji="1" lang="en-US" altLang="zh-CN" sz="1125"/>
              <a:t>super( … )</a:t>
            </a:r>
            <a:r>
              <a:rPr kumimoji="1" lang="zh-CN" altLang="en-US" sz="1125"/>
              <a:t>调用。</a:t>
            </a:r>
          </a:p>
          <a:p>
            <a:pPr eaLnBrk="1" hangingPunct="1">
              <a:lnSpc>
                <a:spcPct val="80000"/>
              </a:lnSpc>
              <a:buFont typeface="Wingdings" panose="05000000000000000000" pitchFamily="2" charset="2"/>
              <a:buNone/>
            </a:pPr>
            <a:endParaRPr kumimoji="1" lang="zh-CN" altLang="en-US" sz="1125"/>
          </a:p>
          <a:p>
            <a:pPr eaLnBrk="1" hangingPunct="1">
              <a:lnSpc>
                <a:spcPct val="80000"/>
              </a:lnSpc>
              <a:buFont typeface="Wingdings" panose="05000000000000000000" pitchFamily="2" charset="2"/>
              <a:buNone/>
            </a:pPr>
            <a:r>
              <a:rPr kumimoji="1" lang="en-US" altLang="zh-CN" sz="1125"/>
              <a:t>class Employee</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public Employee( String 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name=n;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class Manager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public Manager( String s,String d)</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super(s);</a:t>
            </a:r>
          </a:p>
          <a:p>
            <a:pPr eaLnBrk="1" hangingPunct="1">
              <a:lnSpc>
                <a:spcPct val="80000"/>
              </a:lnSpc>
              <a:buFont typeface="Wingdings" panose="05000000000000000000" pitchFamily="2" charset="2"/>
              <a:buNone/>
            </a:pPr>
            <a:r>
              <a:rPr kumimoji="1" lang="en-US" altLang="zh-CN" sz="1125"/>
              <a:t>		...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19824738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a:t>抽象类</a:t>
            </a:r>
          </a:p>
        </p:txBody>
      </p:sp>
      <p:sp>
        <p:nvSpPr>
          <p:cNvPr id="36867" name="Rectangle 6"/>
          <p:cNvSpPr>
            <a:spLocks noGrp="1" noChangeArrowheads="1"/>
          </p:cNvSpPr>
          <p:nvPr>
            <p:ph idx="1"/>
          </p:nvPr>
        </p:nvSpPr>
        <p:spPr/>
        <p:txBody>
          <a:bodyPr/>
          <a:lstStyle/>
          <a:p>
            <a:pPr eaLnBrk="1" hangingPunct="1">
              <a:lnSpc>
                <a:spcPct val="80000"/>
              </a:lnSpc>
            </a:pPr>
            <a:r>
              <a:rPr kumimoji="1" lang="zh-CN" altLang="en-US" sz="1575"/>
              <a:t>一个类如果只声明方法而没有方法的实现，则称为抽象类。</a:t>
            </a:r>
          </a:p>
          <a:p>
            <a:pPr eaLnBrk="1" hangingPunct="1">
              <a:lnSpc>
                <a:spcPct val="80000"/>
              </a:lnSpc>
            </a:pPr>
            <a:r>
              <a:rPr kumimoji="1" lang="zh-CN" altLang="en-US" sz="1575"/>
              <a:t>必须在声明中增加 </a:t>
            </a:r>
            <a:r>
              <a:rPr kumimoji="1" lang="en-US" altLang="zh-CN" sz="1575"/>
              <a:t>abstract </a:t>
            </a:r>
            <a:r>
              <a:rPr kumimoji="1" lang="zh-CN" altLang="en-US" sz="1575"/>
              <a:t>关键字，在无方法体的方法前    也要加上</a:t>
            </a:r>
            <a:r>
              <a:rPr kumimoji="1" lang="en-US" altLang="zh-CN" sz="1575"/>
              <a:t>abstract</a:t>
            </a:r>
            <a:r>
              <a:rPr kumimoji="1" lang="zh-CN" altLang="en-US" sz="1575"/>
              <a:t>。</a:t>
            </a:r>
          </a:p>
          <a:p>
            <a:pPr lvl="1" eaLnBrk="1" hangingPunct="1">
              <a:lnSpc>
                <a:spcPct val="80000"/>
              </a:lnSpc>
              <a:buFont typeface="Wingdings" panose="05000000000000000000" pitchFamily="2" charset="2"/>
              <a:buNone/>
            </a:pPr>
            <a:r>
              <a:rPr kumimoji="1" lang="en-US" altLang="zh-CN" sz="1500"/>
              <a:t>Public abstract class Drawing</a:t>
            </a:r>
          </a:p>
          <a:p>
            <a:pPr lvl="1" eaLnBrk="1" hangingPunct="1">
              <a:lnSpc>
                <a:spcPct val="80000"/>
              </a:lnSpc>
              <a:buFont typeface="Wingdings" panose="05000000000000000000" pitchFamily="2" charset="2"/>
              <a:buNone/>
            </a:pPr>
            <a:r>
              <a:rPr kumimoji="1" lang="en-US" altLang="zh-CN" sz="1500"/>
              <a:t>{</a:t>
            </a:r>
          </a:p>
          <a:p>
            <a:pPr lvl="1" eaLnBrk="1" hangingPunct="1">
              <a:lnSpc>
                <a:spcPct val="80000"/>
              </a:lnSpc>
              <a:buFont typeface="Wingdings" panose="05000000000000000000" pitchFamily="2" charset="2"/>
              <a:buNone/>
            </a:pPr>
            <a:r>
              <a:rPr kumimoji="1" lang="en-US" altLang="zh-CN" sz="1500"/>
              <a:t>	public abstract void drawDot( int x, int y);</a:t>
            </a:r>
          </a:p>
          <a:p>
            <a:pPr lvl="1" eaLnBrk="1" hangingPunct="1">
              <a:lnSpc>
                <a:spcPct val="80000"/>
              </a:lnSpc>
              <a:buFont typeface="Wingdings" panose="05000000000000000000" pitchFamily="2" charset="2"/>
              <a:buNone/>
            </a:pPr>
            <a:r>
              <a:rPr kumimoji="1" lang="en-US" altLang="zh-CN" sz="1500"/>
              <a:t>	public void drawLine(int x1, int y1, int x2,int y2)</a:t>
            </a:r>
          </a:p>
          <a:p>
            <a:pPr lvl="1" eaLnBrk="1" hangingPunct="1">
              <a:lnSpc>
                <a:spcPct val="80000"/>
              </a:lnSpc>
              <a:buFont typeface="Wingdings" panose="05000000000000000000" pitchFamily="2" charset="2"/>
              <a:buNone/>
            </a:pPr>
            <a:r>
              <a:rPr kumimoji="1" lang="en-US" altLang="zh-CN" sz="1500"/>
              <a:t>		{...</a:t>
            </a:r>
          </a:p>
          <a:p>
            <a:pPr lvl="1" eaLnBrk="1" hangingPunct="1">
              <a:lnSpc>
                <a:spcPct val="80000"/>
              </a:lnSpc>
              <a:buFont typeface="Wingdings" panose="05000000000000000000" pitchFamily="2" charset="2"/>
              <a:buNone/>
            </a:pPr>
            <a:r>
              <a:rPr kumimoji="1" lang="en-US" altLang="zh-CN" sz="1500"/>
              <a:t>		// </a:t>
            </a:r>
            <a:r>
              <a:rPr kumimoji="1" lang="zh-CN" altLang="en-US" sz="1500"/>
              <a:t>调用</a:t>
            </a:r>
            <a:r>
              <a:rPr kumimoji="1" lang="en-US" altLang="zh-CN" sz="1500"/>
              <a:t>drawDot()</a:t>
            </a:r>
            <a:r>
              <a:rPr kumimoji="1" lang="zh-CN" altLang="en-US" sz="1500"/>
              <a:t>方法</a:t>
            </a:r>
          </a:p>
          <a:p>
            <a:pPr lvl="1" eaLnBrk="1" hangingPunct="1">
              <a:lnSpc>
                <a:spcPct val="80000"/>
              </a:lnSpc>
              <a:buFont typeface="Wingdings" panose="05000000000000000000" pitchFamily="2" charset="2"/>
              <a:buNone/>
            </a:pPr>
            <a:r>
              <a:rPr kumimoji="1" lang="zh-CN" altLang="en-US" sz="1500"/>
              <a:t>		</a:t>
            </a:r>
            <a:r>
              <a:rPr kumimoji="1" lang="en-US" altLang="zh-CN" sz="1500"/>
              <a:t>}</a:t>
            </a:r>
          </a:p>
          <a:p>
            <a:pPr lvl="1" eaLnBrk="1" hangingPunct="1">
              <a:lnSpc>
                <a:spcPct val="80000"/>
              </a:lnSpc>
              <a:buFont typeface="Wingdings" panose="05000000000000000000" pitchFamily="2" charset="2"/>
              <a:buNone/>
            </a:pPr>
            <a:r>
              <a:rPr kumimoji="1" lang="en-US" altLang="zh-CN" sz="1500"/>
              <a:t>}</a:t>
            </a:r>
          </a:p>
          <a:p>
            <a:pPr eaLnBrk="1" hangingPunct="1">
              <a:lnSpc>
                <a:spcPct val="80000"/>
              </a:lnSpc>
            </a:pPr>
            <a:endParaRPr kumimoji="1" lang="en-US" altLang="zh-CN" sz="1575"/>
          </a:p>
          <a:p>
            <a:pPr eaLnBrk="1" hangingPunct="1">
              <a:lnSpc>
                <a:spcPct val="80000"/>
              </a:lnSpc>
            </a:pPr>
            <a:r>
              <a:rPr kumimoji="1" lang="zh-CN" altLang="en-US" sz="1575"/>
              <a:t>抽象类也可有普通的成员变量或方法。</a:t>
            </a:r>
          </a:p>
          <a:p>
            <a:pPr eaLnBrk="1" hangingPunct="1">
              <a:lnSpc>
                <a:spcPct val="80000"/>
              </a:lnSpc>
            </a:pPr>
            <a:endParaRPr lang="en-US" altLang="zh-CN" sz="1575"/>
          </a:p>
        </p:txBody>
      </p:sp>
    </p:spTree>
    <p:extLst>
      <p:ext uri="{BB962C8B-B14F-4D97-AF65-F5344CB8AC3E}">
        <p14:creationId xmlns:p14="http://schemas.microsoft.com/office/powerpoint/2010/main" val="1676213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抽象类（续）</a:t>
            </a:r>
          </a:p>
        </p:txBody>
      </p:sp>
      <p:sp>
        <p:nvSpPr>
          <p:cNvPr id="37891" name="Text Box 4"/>
          <p:cNvSpPr txBox="1">
            <a:spLocks noChangeArrowheads="1"/>
          </p:cNvSpPr>
          <p:nvPr/>
        </p:nvSpPr>
        <p:spPr bwMode="auto">
          <a:xfrm>
            <a:off x="1925242" y="2118123"/>
            <a:ext cx="56316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抽象类不能直接用来生成实例。一般可通过定义</a:t>
            </a:r>
          </a:p>
          <a:p>
            <a:pPr eaLnBrk="1" hangingPunct="1"/>
            <a:r>
              <a:rPr kumimoji="1" lang="zh-CN" altLang="en-US" dirty="0">
                <a:latin typeface="Times New Roman" panose="02020603050405020304" pitchFamily="18" charset="0"/>
              </a:rPr>
              <a:t>子类进行实例化。</a:t>
            </a:r>
          </a:p>
          <a:p>
            <a:pPr eaLnBrk="1" hangingPunct="1">
              <a:buFontTx/>
              <a:buChar char="•"/>
            </a:pPr>
            <a:r>
              <a:rPr kumimoji="1" lang="zh-CN" altLang="en-US" dirty="0">
                <a:latin typeface="Times New Roman" panose="02020603050405020304" pitchFamily="18" charset="0"/>
                <a:sym typeface="Wingdings" panose="05000000000000000000" pitchFamily="2" charset="2"/>
              </a:rPr>
              <a:t> </a:t>
            </a:r>
            <a:r>
              <a:rPr kumimoji="1" lang="zh-CN" altLang="en-US" dirty="0">
                <a:latin typeface="Times New Roman" panose="02020603050405020304" pitchFamily="18" charset="0"/>
              </a:rPr>
              <a:t>可以生成抽象类的变量，该变量可以指向具体的一个</a:t>
            </a:r>
          </a:p>
          <a:p>
            <a:pPr eaLnBrk="1" hangingPunct="1"/>
            <a:r>
              <a:rPr kumimoji="1" lang="zh-CN" altLang="en-US" dirty="0">
                <a:latin typeface="Times New Roman" panose="02020603050405020304" pitchFamily="18" charset="0"/>
              </a:rPr>
              <a:t>子类的实例。</a:t>
            </a:r>
          </a:p>
        </p:txBody>
      </p:sp>
      <p:sp>
        <p:nvSpPr>
          <p:cNvPr id="37892" name="Text Box 5"/>
          <p:cNvSpPr txBox="1">
            <a:spLocks noChangeArrowheads="1"/>
          </p:cNvSpPr>
          <p:nvPr/>
        </p:nvSpPr>
        <p:spPr bwMode="auto">
          <a:xfrm>
            <a:off x="2412206" y="3430192"/>
            <a:ext cx="329128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1350">
                <a:latin typeface="Times New Roman" panose="02020603050405020304" pitchFamily="18" charset="0"/>
              </a:rPr>
              <a:t>Abstract class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abstract void raiseSalary(int i)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class Manager extends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void raiseSalary(int i ){ ….}</a:t>
            </a:r>
          </a:p>
          <a:p>
            <a:pPr eaLnBrk="1" hangingPunct="1"/>
            <a:r>
              <a:rPr kumimoji="1" lang="en-US" altLang="zh-CN" sz="1350">
                <a:latin typeface="Times New Roman" panose="02020603050405020304" pitchFamily="18" charset="0"/>
              </a:rPr>
              <a:t>}</a:t>
            </a:r>
          </a:p>
        </p:txBody>
      </p:sp>
      <p:sp>
        <p:nvSpPr>
          <p:cNvPr id="16390" name="Text Box 6"/>
          <p:cNvSpPr txBox="1">
            <a:spLocks noChangeArrowheads="1"/>
          </p:cNvSpPr>
          <p:nvPr/>
        </p:nvSpPr>
        <p:spPr bwMode="auto">
          <a:xfrm>
            <a:off x="2087167" y="5157788"/>
            <a:ext cx="3122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Employee e = new Manager( ) ;</a:t>
            </a:r>
          </a:p>
        </p:txBody>
      </p:sp>
      <p:sp>
        <p:nvSpPr>
          <p:cNvPr id="37894" name="AutoShape 7">
            <a:hlinkClick r:id="rId2" action="ppaction://hlinksldjump" highlightClick="1"/>
          </p:cNvPr>
          <p:cNvSpPr>
            <a:spLocks noChangeArrowheads="1"/>
          </p:cNvSpPr>
          <p:nvPr/>
        </p:nvSpPr>
        <p:spPr bwMode="auto">
          <a:xfrm>
            <a:off x="1353741" y="5389960"/>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83490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接口（</a:t>
            </a:r>
            <a:r>
              <a:rPr lang="en-US" altLang="zh-CN"/>
              <a:t>interface</a:t>
            </a:r>
            <a:r>
              <a:rPr lang="zh-CN" altLang="en-US"/>
              <a:t>）</a:t>
            </a:r>
          </a:p>
        </p:txBody>
      </p:sp>
      <p:sp>
        <p:nvSpPr>
          <p:cNvPr id="38915" name="Text Box 4"/>
          <p:cNvSpPr txBox="1">
            <a:spLocks noChangeArrowheads="1"/>
          </p:cNvSpPr>
          <p:nvPr/>
        </p:nvSpPr>
        <p:spPr bwMode="auto">
          <a:xfrm>
            <a:off x="1657350" y="2132410"/>
            <a:ext cx="58293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Char char="•"/>
            </a:pPr>
            <a:r>
              <a:rPr kumimoji="1" lang="en-US" altLang="zh-CN">
                <a:latin typeface="Times New Roman" panose="02020603050405020304" pitchFamily="18" charset="0"/>
              </a:rPr>
              <a:t> Interface </a:t>
            </a:r>
            <a:r>
              <a:rPr lang="zh-CN" altLang="zh-CN">
                <a:latin typeface="Times New Roman" panose="02020603050405020304" pitchFamily="18" charset="0"/>
              </a:rPr>
              <a:t>是在抽象类概念的基础上演变而来的。</a:t>
            </a:r>
          </a:p>
          <a:p>
            <a:pPr eaLnBrk="1" hangingPunct="1">
              <a:lnSpc>
                <a:spcPct val="120000"/>
              </a:lnSpc>
              <a:buFontTx/>
              <a:buChar char="•"/>
            </a:pPr>
            <a:r>
              <a:rPr lang="zh-CN" altLang="zh-CN">
                <a:latin typeface="Times New Roman" panose="02020603050405020304" pitchFamily="18" charset="0"/>
              </a:rPr>
              <a:t>一个</a:t>
            </a:r>
            <a:r>
              <a:rPr lang="en-US" altLang="zh-CN">
                <a:latin typeface="Times New Roman" panose="02020603050405020304" pitchFamily="18" charset="0"/>
              </a:rPr>
              <a:t>interface</a:t>
            </a:r>
            <a:r>
              <a:rPr lang="zh-CN" altLang="zh-CN">
                <a:latin typeface="Times New Roman" panose="02020603050405020304" pitchFamily="18" charset="0"/>
              </a:rPr>
              <a:t>所有成员方法都是抽象的，并且只能定义 </a:t>
            </a:r>
            <a:r>
              <a:rPr lang="en-US" altLang="zh-CN">
                <a:latin typeface="Times New Roman" panose="02020603050405020304" pitchFamily="18" charset="0"/>
              </a:rPr>
              <a:t>static final </a:t>
            </a:r>
            <a:r>
              <a:rPr lang="zh-CN" altLang="zh-CN">
                <a:latin typeface="Times New Roman" panose="02020603050405020304" pitchFamily="18" charset="0"/>
              </a:rPr>
              <a:t>成员变量。</a:t>
            </a: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46860"/>
            <a:ext cx="67437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325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t>接口（续）</a:t>
            </a:r>
          </a:p>
        </p:txBody>
      </p:sp>
      <p:sp>
        <p:nvSpPr>
          <p:cNvPr id="39939" name="Rectangle 4"/>
          <p:cNvSpPr>
            <a:spLocks noGrp="1" noChangeArrowheads="1"/>
          </p:cNvSpPr>
          <p:nvPr>
            <p:ph idx="1"/>
          </p:nvPr>
        </p:nvSpPr>
        <p:spPr>
          <a:xfrm>
            <a:off x="628650" y="1431925"/>
            <a:ext cx="7886700" cy="4905376"/>
          </a:xfrm>
        </p:spPr>
        <p:txBody>
          <a:bodyPr>
            <a:noAutofit/>
          </a:bodyPr>
          <a:lstStyle/>
          <a:p>
            <a:pPr eaLnBrk="1" hangingPunct="1">
              <a:lnSpc>
                <a:spcPct val="100000"/>
              </a:lnSpc>
              <a:spcBef>
                <a:spcPts val="0"/>
              </a:spcBef>
            </a:pPr>
            <a:r>
              <a:rPr lang="zh-CN" altLang="zh-CN" sz="2400" dirty="0"/>
              <a:t>用</a:t>
            </a:r>
            <a:r>
              <a:rPr lang="en-US" altLang="zh-CN" sz="2400" dirty="0"/>
              <a:t>implements</a:t>
            </a:r>
            <a:r>
              <a:rPr lang="zh-CN" altLang="zh-CN" sz="2400" dirty="0"/>
              <a:t>代替</a:t>
            </a:r>
            <a:r>
              <a:rPr lang="en-US" altLang="zh-CN" sz="2400" dirty="0"/>
              <a:t>extends</a:t>
            </a:r>
            <a:r>
              <a:rPr lang="zh-CN" altLang="zh-CN" sz="2400" dirty="0"/>
              <a:t>声明子类，该子类中必须实现接口（及其超类）中的所有方法。</a:t>
            </a:r>
            <a:r>
              <a:rPr lang="zh-CN" altLang="zh-CN" dirty="0"/>
              <a:t>例：</a:t>
            </a:r>
            <a:endParaRPr lang="zh-CN" altLang="en-US" dirty="0"/>
          </a:p>
          <a:p>
            <a:pPr lvl="1" eaLnBrk="1" hangingPunct="1">
              <a:lnSpc>
                <a:spcPct val="100000"/>
              </a:lnSpc>
              <a:spcBef>
                <a:spcPts val="0"/>
              </a:spcBef>
              <a:buFont typeface="Wingdings" panose="05000000000000000000" pitchFamily="2" charset="2"/>
              <a:buNone/>
            </a:pPr>
            <a:r>
              <a:rPr lang="en-US" altLang="zh-CN" dirty="0"/>
              <a:t>interface </a:t>
            </a:r>
            <a:r>
              <a:rPr lang="en-US" altLang="zh-CN" dirty="0" err="1"/>
              <a:t>SayHello</a:t>
            </a:r>
            <a:endParaRPr lang="en-US" altLang="zh-CN" dirty="0"/>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	void </a:t>
            </a:r>
            <a:r>
              <a:rPr lang="en-US" altLang="zh-CN" dirty="0" err="1"/>
              <a:t>printMessage</a:t>
            </a:r>
            <a:r>
              <a:rPr lang="en-US" altLang="zh-CN" dirty="0"/>
              <a:t>( );</a:t>
            </a:r>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r>
              <a:rPr lang="en-US" altLang="zh-CN" dirty="0"/>
              <a:t>class </a:t>
            </a:r>
            <a:r>
              <a:rPr lang="en-US" altLang="zh-CN" dirty="0" err="1"/>
              <a:t>SayHelloImpl</a:t>
            </a:r>
            <a:r>
              <a:rPr lang="en-US" altLang="zh-CN" dirty="0"/>
              <a:t> implements </a:t>
            </a:r>
            <a:r>
              <a:rPr lang="en-US" altLang="zh-CN" dirty="0" err="1"/>
              <a:t>SayHello</a:t>
            </a:r>
            <a:endParaRPr lang="en-US" altLang="zh-CN" dirty="0"/>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r>
              <a:rPr lang="en-US" altLang="zh-CN" dirty="0"/>
              <a:t>	void  </a:t>
            </a:r>
            <a:r>
              <a:rPr lang="en-US" altLang="zh-CN" dirty="0" err="1"/>
              <a:t>printMessage</a:t>
            </a:r>
            <a:r>
              <a:rPr lang="en-US" altLang="zh-CN" dirty="0"/>
              <a:t>( )</a:t>
            </a:r>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			</a:t>
            </a:r>
            <a:r>
              <a:rPr lang="en-US" altLang="zh-CN" dirty="0" err="1"/>
              <a:t>System.out.println</a:t>
            </a:r>
            <a:r>
              <a:rPr lang="en-US" altLang="zh-CN" dirty="0"/>
              <a:t>(</a:t>
            </a:r>
            <a:r>
              <a:rPr lang="en-US" altLang="zh-CN" dirty="0">
                <a:latin typeface="Arial" panose="020B0604020202020204" pitchFamily="34" charset="0"/>
              </a:rPr>
              <a:t>“</a:t>
            </a:r>
            <a:r>
              <a:rPr lang="en-US" altLang="zh-CN" dirty="0"/>
              <a:t>Hello</a:t>
            </a:r>
            <a:r>
              <a:rPr lang="en-US" altLang="zh-CN" dirty="0">
                <a:latin typeface="Arial" panose="020B0604020202020204" pitchFamily="34" charset="0"/>
              </a:rPr>
              <a:t>”</a:t>
            </a:r>
            <a:r>
              <a:rPr lang="en-US" altLang="zh-CN" dirty="0"/>
              <a:t>);</a:t>
            </a:r>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endParaRPr lang="en-US" altLang="zh-CN" dirty="0"/>
          </a:p>
        </p:txBody>
      </p:sp>
    </p:spTree>
    <p:extLst>
      <p:ext uri="{BB962C8B-B14F-4D97-AF65-F5344CB8AC3E}">
        <p14:creationId xmlns:p14="http://schemas.microsoft.com/office/powerpoint/2010/main" val="2247645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接口（续）</a:t>
            </a:r>
          </a:p>
        </p:txBody>
      </p:sp>
      <p:sp>
        <p:nvSpPr>
          <p:cNvPr id="40963" name="Rectangle 3"/>
          <p:cNvSpPr>
            <a:spLocks noGrp="1" noChangeArrowheads="1"/>
          </p:cNvSpPr>
          <p:nvPr>
            <p:ph idx="1"/>
          </p:nvPr>
        </p:nvSpPr>
        <p:spPr/>
        <p:txBody>
          <a:bodyPr/>
          <a:lstStyle/>
          <a:p>
            <a:pPr eaLnBrk="1" hangingPunct="1"/>
            <a:r>
              <a:rPr lang="zh-CN" altLang="en-US"/>
              <a:t>习惯上，当</a:t>
            </a:r>
            <a:r>
              <a:rPr lang="en-US" altLang="zh-CN"/>
              <a:t>implements </a:t>
            </a:r>
            <a:r>
              <a:rPr lang="zh-CN" altLang="en-US"/>
              <a:t>与 </a:t>
            </a:r>
            <a:r>
              <a:rPr lang="en-US" altLang="zh-CN"/>
              <a:t>extends </a:t>
            </a:r>
            <a:r>
              <a:rPr lang="zh-CN" altLang="en-US"/>
              <a:t>同时存在时， </a:t>
            </a:r>
            <a:r>
              <a:rPr lang="en-US" altLang="zh-CN"/>
              <a:t>implements </a:t>
            </a:r>
            <a:r>
              <a:rPr lang="zh-CN" altLang="en-US"/>
              <a:t>跟在 </a:t>
            </a:r>
            <a:r>
              <a:rPr lang="en-US" altLang="zh-CN"/>
              <a:t>extends </a:t>
            </a:r>
            <a:r>
              <a:rPr lang="zh-CN" altLang="en-US"/>
              <a:t>之后。</a:t>
            </a:r>
          </a:p>
          <a:p>
            <a:pPr eaLnBrk="1" hangingPunct="1"/>
            <a:r>
              <a:rPr lang="zh-CN" altLang="en-US"/>
              <a:t>实现</a:t>
            </a:r>
            <a:r>
              <a:rPr lang="en-US" altLang="zh-CN"/>
              <a:t>interface</a:t>
            </a:r>
            <a:r>
              <a:rPr lang="zh-CN" altLang="en-US"/>
              <a:t>的类继承了该</a:t>
            </a:r>
            <a:r>
              <a:rPr lang="en-US" altLang="zh-CN"/>
              <a:t>interface</a:t>
            </a:r>
            <a:r>
              <a:rPr lang="zh-CN" altLang="en-US"/>
              <a:t>中定义的常量。</a:t>
            </a:r>
          </a:p>
          <a:p>
            <a:pPr eaLnBrk="1" hangingPunct="1"/>
            <a:endParaRPr lang="en-US" altLang="zh-CN"/>
          </a:p>
        </p:txBody>
      </p:sp>
    </p:spTree>
    <p:extLst>
      <p:ext uri="{BB962C8B-B14F-4D97-AF65-F5344CB8AC3E}">
        <p14:creationId xmlns:p14="http://schemas.microsoft.com/office/powerpoint/2010/main" val="14086150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接口示例</a:t>
            </a:r>
          </a:p>
        </p:txBody>
      </p:sp>
      <p:sp>
        <p:nvSpPr>
          <p:cNvPr id="41987" name="Rectangle 3"/>
          <p:cNvSpPr>
            <a:spLocks noGrp="1" noChangeArrowheads="1"/>
          </p:cNvSpPr>
          <p:nvPr>
            <p:ph idx="1"/>
          </p:nvPr>
        </p:nvSpPr>
        <p:spPr>
          <a:xfrm>
            <a:off x="628650" y="1279524"/>
            <a:ext cx="7886700" cy="5260976"/>
          </a:xfrm>
        </p:spPr>
        <p:txBody>
          <a:bodyPr>
            <a:noAutofit/>
          </a:bodyPr>
          <a:lstStyle/>
          <a:p>
            <a:pPr eaLnBrk="1" hangingPunct="1">
              <a:lnSpc>
                <a:spcPct val="100000"/>
              </a:lnSpc>
              <a:spcBef>
                <a:spcPts val="0"/>
              </a:spcBef>
              <a:buFont typeface="Wingdings" panose="05000000000000000000" pitchFamily="2" charset="2"/>
              <a:buNone/>
            </a:pPr>
            <a:r>
              <a:rPr kumimoji="1" lang="en-US" altLang="zh-CN" sz="2000" dirty="0"/>
              <a:t>public class </a:t>
            </a:r>
            <a:r>
              <a:rPr kumimoji="1" lang="en-US" altLang="zh-CN" sz="2000" dirty="0" err="1"/>
              <a:t>StockApplet</a:t>
            </a:r>
            <a:r>
              <a:rPr kumimoji="1" lang="en-US" altLang="zh-CN" sz="2000" dirty="0"/>
              <a:t> extends Applet implements </a:t>
            </a:r>
            <a:r>
              <a:rPr kumimoji="1" lang="en-US" altLang="zh-CN" sz="2000" dirty="0" err="1"/>
              <a:t>StockWatcher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public void </a:t>
            </a:r>
            <a:r>
              <a:rPr kumimoji="1" lang="en-US" altLang="zh-CN" sz="2000" dirty="0" err="1"/>
              <a:t>valueChanged</a:t>
            </a:r>
            <a:r>
              <a:rPr kumimoji="1" lang="en-US" altLang="zh-CN" sz="2000" dirty="0"/>
              <a:t>(String </a:t>
            </a:r>
            <a:r>
              <a:rPr kumimoji="1" lang="en-US" altLang="zh-CN" sz="2000" dirty="0" err="1"/>
              <a:t>tickerSymbol</a:t>
            </a:r>
            <a:r>
              <a:rPr kumimoji="1" lang="en-US" altLang="zh-CN" sz="2000" dirty="0"/>
              <a:t>, double </a:t>
            </a:r>
            <a:r>
              <a:rPr kumimoji="1" lang="en-US" altLang="zh-CN" sz="2000" dirty="0" err="1"/>
              <a:t>newValue</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if (</a:t>
            </a:r>
            <a:r>
              <a:rPr kumimoji="1" lang="en-US" altLang="zh-CN" sz="2000" dirty="0" err="1"/>
              <a:t>tickerSymbol.equals</a:t>
            </a:r>
            <a:r>
              <a:rPr kumimoji="1" lang="en-US" altLang="zh-CN" sz="2000" dirty="0"/>
              <a:t>(</a:t>
            </a:r>
            <a:r>
              <a:rPr kumimoji="1" lang="en-US" altLang="zh-CN" sz="2000" dirty="0" err="1"/>
              <a:t>sunTicker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 else if (</a:t>
            </a:r>
            <a:r>
              <a:rPr kumimoji="1" lang="en-US" altLang="zh-CN" sz="2000" dirty="0" err="1"/>
              <a:t>tickerSymbol.equals</a:t>
            </a:r>
            <a:r>
              <a:rPr kumimoji="1" lang="en-US" altLang="zh-CN" sz="2000" dirty="0"/>
              <a:t>(</a:t>
            </a:r>
            <a:r>
              <a:rPr kumimoji="1" lang="en-US" altLang="zh-CN" sz="2000" dirty="0" err="1"/>
              <a:t>oracleTicker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 else if (</a:t>
            </a:r>
            <a:r>
              <a:rPr kumimoji="1" lang="en-US" altLang="zh-CN" sz="2000" dirty="0" err="1"/>
              <a:t>tickerSymbol.equals</a:t>
            </a:r>
            <a:r>
              <a:rPr kumimoji="1" lang="en-US" altLang="zh-CN" sz="2000" dirty="0"/>
              <a:t>(</a:t>
            </a:r>
            <a:r>
              <a:rPr kumimoji="1" lang="en-US" altLang="zh-CN" sz="2000" dirty="0" err="1"/>
              <a:t>ciscoTicker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endParaRPr lang="en-US" altLang="zh-CN" sz="2000" dirty="0"/>
          </a:p>
        </p:txBody>
      </p:sp>
    </p:spTree>
    <p:extLst>
      <p:ext uri="{BB962C8B-B14F-4D97-AF65-F5344CB8AC3E}">
        <p14:creationId xmlns:p14="http://schemas.microsoft.com/office/powerpoint/2010/main" val="7414922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a:t>interface </a:t>
            </a:r>
            <a:r>
              <a:rPr lang="zh-CN" altLang="en-US"/>
              <a:t>的使用</a:t>
            </a:r>
          </a:p>
        </p:txBody>
      </p:sp>
      <p:sp>
        <p:nvSpPr>
          <p:cNvPr id="43011" name="Rectangle 3"/>
          <p:cNvSpPr>
            <a:spLocks noGrp="1" noChangeArrowheads="1"/>
          </p:cNvSpPr>
          <p:nvPr>
            <p:ph idx="1"/>
          </p:nvPr>
        </p:nvSpPr>
        <p:spPr/>
        <p:txBody>
          <a:bodyPr/>
          <a:lstStyle/>
          <a:p>
            <a:pPr eaLnBrk="1" hangingPunct="1">
              <a:lnSpc>
                <a:spcPct val="90000"/>
              </a:lnSpc>
            </a:pPr>
            <a:r>
              <a:rPr lang="en-US" altLang="zh-CN" sz="1950" dirty="0"/>
              <a:t>Interface</a:t>
            </a:r>
            <a:r>
              <a:rPr lang="zh-CN" altLang="en-US" sz="1950" dirty="0"/>
              <a:t>可以作为一种数据类型使用。</a:t>
            </a:r>
          </a:p>
          <a:p>
            <a:pPr lvl="1" eaLnBrk="1" hangingPunct="1">
              <a:lnSpc>
                <a:spcPct val="90000"/>
              </a:lnSpc>
              <a:buFont typeface="Wingdings" panose="05000000000000000000" pitchFamily="2" charset="2"/>
              <a:buNone/>
            </a:pPr>
            <a:r>
              <a:rPr lang="zh-CN" altLang="en-US" sz="1650" dirty="0"/>
              <a:t>如：</a:t>
            </a:r>
          </a:p>
          <a:p>
            <a:pPr lvl="1" eaLnBrk="1" hangingPunct="1">
              <a:lnSpc>
                <a:spcPct val="90000"/>
              </a:lnSpc>
              <a:buFont typeface="Wingdings" panose="05000000000000000000" pitchFamily="2" charset="2"/>
              <a:buNone/>
            </a:pPr>
            <a:r>
              <a:rPr kumimoji="1" lang="en-US" altLang="zh-CN" sz="1650" dirty="0"/>
              <a:t>public class </a:t>
            </a:r>
            <a:r>
              <a:rPr kumimoji="1" lang="en-US" altLang="zh-CN" sz="1650" dirty="0" err="1"/>
              <a:t>StockMonitor</a:t>
            </a: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lvl="1" eaLnBrk="1" hangingPunct="1">
              <a:lnSpc>
                <a:spcPct val="90000"/>
              </a:lnSpc>
              <a:buFont typeface="Wingdings" panose="05000000000000000000" pitchFamily="2" charset="2"/>
              <a:buNone/>
            </a:pPr>
            <a:r>
              <a:rPr kumimoji="1" lang="en-US" altLang="zh-CN" sz="1650" dirty="0"/>
              <a:t>    public void </a:t>
            </a:r>
            <a:r>
              <a:rPr kumimoji="1" lang="en-US" altLang="zh-CN" sz="1650" dirty="0" err="1"/>
              <a:t>watchStock</a:t>
            </a:r>
            <a:r>
              <a:rPr kumimoji="1" lang="en-US" altLang="zh-CN" sz="1650" dirty="0"/>
              <a:t>(</a:t>
            </a:r>
            <a:r>
              <a:rPr kumimoji="1" lang="en-US" altLang="zh-CN" sz="1650" dirty="0" err="1"/>
              <a:t>StockWatcher</a:t>
            </a:r>
            <a:r>
              <a:rPr kumimoji="1" lang="en-US" altLang="zh-CN" sz="1650" dirty="0"/>
              <a:t> watcher,</a:t>
            </a:r>
          </a:p>
          <a:p>
            <a:pPr lvl="1" eaLnBrk="1" hangingPunct="1">
              <a:lnSpc>
                <a:spcPct val="90000"/>
              </a:lnSpc>
              <a:buFont typeface="Wingdings" panose="05000000000000000000" pitchFamily="2" charset="2"/>
              <a:buNone/>
            </a:pPr>
            <a:r>
              <a:rPr kumimoji="1" lang="en-US" altLang="zh-CN" sz="1650" dirty="0"/>
              <a:t>                           String </a:t>
            </a:r>
            <a:r>
              <a:rPr kumimoji="1" lang="en-US" altLang="zh-CN" sz="1650" dirty="0" err="1"/>
              <a:t>tickerSymbol</a:t>
            </a:r>
            <a:r>
              <a:rPr kumimoji="1" lang="en-US" altLang="zh-CN" sz="1650" dirty="0"/>
              <a:t>, double delta)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a:lnSpc>
                <a:spcPct val="90000"/>
              </a:lnSpc>
              <a:spcBef>
                <a:spcPct val="0"/>
              </a:spcBef>
              <a:buClrTx/>
              <a:buFontTx/>
              <a:buNone/>
            </a:pPr>
            <a:endParaRPr lang="en-US" altLang="zh-CN" sz="1950" dirty="0"/>
          </a:p>
          <a:p>
            <a:pPr eaLnBrk="1" hangingPunct="1">
              <a:lnSpc>
                <a:spcPct val="90000"/>
              </a:lnSpc>
            </a:pPr>
            <a:endParaRPr lang="en-US" altLang="zh-CN" sz="1950" dirty="0"/>
          </a:p>
        </p:txBody>
      </p:sp>
    </p:spTree>
    <p:extLst>
      <p:ext uri="{BB962C8B-B14F-4D97-AF65-F5344CB8AC3E}">
        <p14:creationId xmlns:p14="http://schemas.microsoft.com/office/powerpoint/2010/main" val="19158507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solidFill>
                  <a:schemeClr val="tx1"/>
                </a:solidFill>
              </a:rPr>
              <a:t>interface </a:t>
            </a:r>
            <a:r>
              <a:rPr lang="zh-CN" altLang="en-US">
                <a:solidFill>
                  <a:schemeClr val="tx1"/>
                </a:solidFill>
              </a:rPr>
              <a:t>中注意问题</a:t>
            </a:r>
          </a:p>
        </p:txBody>
      </p:sp>
      <p:sp>
        <p:nvSpPr>
          <p:cNvPr id="44035" name="Rectangle 3"/>
          <p:cNvSpPr>
            <a:spLocks noGrp="1" noChangeArrowheads="1"/>
          </p:cNvSpPr>
          <p:nvPr>
            <p:ph idx="1"/>
          </p:nvPr>
        </p:nvSpPr>
        <p:spPr/>
        <p:txBody>
          <a:bodyPr/>
          <a:lstStyle/>
          <a:p>
            <a:pPr eaLnBrk="1" hangingPunct="1"/>
            <a:r>
              <a:rPr lang="zh-CN" altLang="en-US" sz="2625"/>
              <a:t>不能向</a:t>
            </a:r>
            <a:r>
              <a:rPr lang="en-US" altLang="zh-CN" sz="2625"/>
              <a:t>interface</a:t>
            </a:r>
            <a:r>
              <a:rPr lang="zh-CN" altLang="en-US" sz="2625"/>
              <a:t>定义中随意增加方法。</a:t>
            </a:r>
          </a:p>
          <a:p>
            <a:pPr lvl="1" eaLnBrk="1" hangingPunct="1">
              <a:buFont typeface="Wingdings" panose="05000000000000000000" pitchFamily="2" charset="2"/>
              <a:buNone/>
            </a:pPr>
            <a:r>
              <a:rPr lang="en-US" altLang="zh-CN" sz="1350"/>
              <a:t>public interface StockWatcher </a:t>
            </a:r>
          </a:p>
          <a:p>
            <a:pPr lvl="1" eaLnBrk="1" hangingPunct="1">
              <a:buFont typeface="Wingdings" panose="05000000000000000000" pitchFamily="2" charset="2"/>
              <a:buNone/>
            </a:pPr>
            <a:r>
              <a:rPr lang="en-US" altLang="zh-CN" sz="1350"/>
              <a:t>{</a:t>
            </a:r>
          </a:p>
          <a:p>
            <a:pPr lvl="1" eaLnBrk="1" hangingPunct="1">
              <a:buFont typeface="Wingdings" panose="05000000000000000000" pitchFamily="2" charset="2"/>
              <a:buNone/>
            </a:pPr>
            <a:r>
              <a:rPr lang="en-US" altLang="zh-CN" sz="1350"/>
              <a:t>    final String sunTicker = "SUNW";</a:t>
            </a:r>
          </a:p>
          <a:p>
            <a:pPr lvl="1" eaLnBrk="1" hangingPunct="1">
              <a:buFont typeface="Wingdings" panose="05000000000000000000" pitchFamily="2" charset="2"/>
              <a:buNone/>
            </a:pPr>
            <a:r>
              <a:rPr lang="en-US" altLang="zh-CN" sz="1350"/>
              <a:t>    final String oracleTicker = "ORCL";</a:t>
            </a:r>
          </a:p>
          <a:p>
            <a:pPr lvl="1" eaLnBrk="1" hangingPunct="1">
              <a:buFont typeface="Wingdings" panose="05000000000000000000" pitchFamily="2" charset="2"/>
              <a:buNone/>
            </a:pPr>
            <a:r>
              <a:rPr lang="en-US" altLang="zh-CN" sz="1350"/>
              <a:t>    final String ciscoTicker = "CSCO";   </a:t>
            </a:r>
          </a:p>
          <a:p>
            <a:pPr lvl="1" eaLnBrk="1" hangingPunct="1">
              <a:buFont typeface="Wingdings" panose="05000000000000000000" pitchFamily="2" charset="2"/>
              <a:buNone/>
            </a:pPr>
            <a:r>
              <a:rPr lang="en-US" altLang="zh-CN" sz="1350"/>
              <a:t>    void valueChanged(String tickerSymbol, double newValue); </a:t>
            </a:r>
          </a:p>
          <a:p>
            <a:pPr lvl="1" eaLnBrk="1" hangingPunct="1">
              <a:buFont typeface="Wingdings" panose="05000000000000000000" pitchFamily="2" charset="2"/>
              <a:buNone/>
            </a:pPr>
            <a:r>
              <a:rPr lang="en-US" altLang="zh-CN" sz="1350"/>
              <a:t>    void currentValue(String tickerSymbol, double newValue); </a:t>
            </a:r>
          </a:p>
          <a:p>
            <a:pPr lvl="1" eaLnBrk="1" hangingPunct="1">
              <a:buFont typeface="Wingdings" panose="05000000000000000000" pitchFamily="2" charset="2"/>
              <a:buNone/>
            </a:pPr>
            <a:r>
              <a:rPr lang="en-US" altLang="zh-CN" sz="1350"/>
              <a:t>}</a:t>
            </a:r>
          </a:p>
          <a:p>
            <a:pPr eaLnBrk="1" hangingPunct="1"/>
            <a:endParaRPr lang="en-US" altLang="zh-CN" sz="1500"/>
          </a:p>
        </p:txBody>
      </p:sp>
      <p:sp>
        <p:nvSpPr>
          <p:cNvPr id="22532" name="Rectangle 4"/>
          <p:cNvSpPr>
            <a:spLocks noChangeArrowheads="1"/>
          </p:cNvSpPr>
          <p:nvPr/>
        </p:nvSpPr>
        <p:spPr bwMode="auto">
          <a:xfrm>
            <a:off x="1601392" y="4994673"/>
            <a:ext cx="4440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en-US" altLang="zh-CN" sz="1350">
                <a:latin typeface="Times New Roman" panose="02020603050405020304" pitchFamily="18" charset="0"/>
              </a:rPr>
              <a:t>public interface StockTracker extends StockWatcher </a:t>
            </a:r>
          </a:p>
          <a:p>
            <a:r>
              <a:rPr kumimoji="1" lang="en-US" altLang="zh-CN" sz="1350">
                <a:latin typeface="Times New Roman" panose="02020603050405020304" pitchFamily="18" charset="0"/>
              </a:rPr>
              <a:t>{</a:t>
            </a:r>
          </a:p>
          <a:p>
            <a:r>
              <a:rPr kumimoji="1" lang="en-US" altLang="zh-CN" sz="1350">
                <a:latin typeface="Times New Roman" panose="02020603050405020304" pitchFamily="18" charset="0"/>
              </a:rPr>
              <a:t>    void currentValue(String tickerSymbol, double newValue);</a:t>
            </a:r>
          </a:p>
          <a:p>
            <a:r>
              <a:rPr kumimoji="1" lang="en-US" altLang="zh-CN" sz="1350">
                <a:latin typeface="Times New Roman" panose="02020603050405020304" pitchFamily="18" charset="0"/>
              </a:rPr>
              <a:t>}</a:t>
            </a:r>
          </a:p>
        </p:txBody>
      </p:sp>
      <p:sp>
        <p:nvSpPr>
          <p:cNvPr id="22533" name="AutoShape 5"/>
          <p:cNvSpPr>
            <a:spLocks noChangeArrowheads="1"/>
          </p:cNvSpPr>
          <p:nvPr/>
        </p:nvSpPr>
        <p:spPr bwMode="auto">
          <a:xfrm>
            <a:off x="3707606" y="4617244"/>
            <a:ext cx="742950" cy="40005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3036334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600"/>
            <a:ext cx="7313613" cy="606425"/>
          </a:xfrm>
        </p:spPr>
        <p:txBody>
          <a:bodyPr>
            <a:noAutofit/>
          </a:bodyPr>
          <a:lstStyle/>
          <a:p>
            <a:r>
              <a:rPr kumimoji="1" lang="zh-CN" altLang="en-US" dirty="0"/>
              <a:t>引用变量</a:t>
            </a:r>
          </a:p>
        </p:txBody>
      </p:sp>
      <p:sp>
        <p:nvSpPr>
          <p:cNvPr id="31747" name="Rectangle 3"/>
          <p:cNvSpPr>
            <a:spLocks noGrp="1" noChangeArrowheads="1"/>
          </p:cNvSpPr>
          <p:nvPr>
            <p:ph type="body" sz="half" idx="1"/>
          </p:nvPr>
        </p:nvSpPr>
        <p:spPr>
          <a:xfrm>
            <a:off x="762000" y="1676400"/>
            <a:ext cx="7467600" cy="4373563"/>
          </a:xfrm>
        </p:spPr>
        <p:txBody>
          <a:bodyPr/>
          <a:lstStyle/>
          <a:p>
            <a:pPr>
              <a:buNone/>
            </a:pPr>
            <a:r>
              <a:rPr kumimoji="1" lang="zh-CN" altLang="en-US" sz="2400" dirty="0"/>
              <a:t>声明和初始化：</a:t>
            </a:r>
          </a:p>
          <a:p>
            <a:pPr>
              <a:buFont typeface="Wingdings" panose="05000000000000000000" pitchFamily="2" charset="2"/>
              <a:buNone/>
            </a:pPr>
            <a:r>
              <a:rPr lang="zh-CN" altLang="en-US" sz="2100" b="1" dirty="0"/>
              <a:t> </a:t>
            </a:r>
            <a:r>
              <a:rPr lang="en-US" altLang="zh-CN" sz="2400" b="1" dirty="0"/>
              <a:t>Strings </a:t>
            </a:r>
            <a:r>
              <a:rPr lang="en-US" altLang="zh-CN" sz="2400" b="1" dirty="0">
                <a:solidFill>
                  <a:srgbClr val="FF00FF"/>
                </a:solidFill>
              </a:rPr>
              <a:t>name </a:t>
            </a:r>
            <a:r>
              <a:rPr lang="en-US" altLang="zh-CN" sz="2400" b="1" dirty="0"/>
              <a:t>;</a:t>
            </a:r>
            <a:r>
              <a:rPr lang="en-US" altLang="zh-CN" sz="2500" dirty="0"/>
              <a:t> </a:t>
            </a:r>
          </a:p>
          <a:p>
            <a:pPr>
              <a:buFont typeface="Wingdings" panose="05000000000000000000" pitchFamily="2" charset="2"/>
              <a:buChar char="ü"/>
            </a:pPr>
            <a:r>
              <a:rPr lang="zh-CN" altLang="en-US" sz="2800" b="1" dirty="0"/>
              <a:t>声明了一个</a:t>
            </a:r>
            <a:r>
              <a:rPr lang="en-US" altLang="zh-CN" sz="2800" b="1" dirty="0">
                <a:solidFill>
                  <a:srgbClr val="FF33CC"/>
                </a:solidFill>
              </a:rPr>
              <a:t>string</a:t>
            </a:r>
            <a:r>
              <a:rPr lang="zh-CN" altLang="en-US" sz="2800" b="1" dirty="0"/>
              <a:t>类型的对象变量</a:t>
            </a:r>
          </a:p>
          <a:p>
            <a:pPr>
              <a:buFont typeface="Wingdings" panose="05000000000000000000" pitchFamily="2" charset="2"/>
              <a:buChar char="ü"/>
            </a:pPr>
            <a:r>
              <a:rPr lang="zh-CN" altLang="en-US" sz="2800" dirty="0"/>
              <a:t>该变量可以引用字符串类型的值</a:t>
            </a:r>
            <a:r>
              <a:rPr lang="zh-CN" altLang="en-US" sz="2800" b="1" dirty="0"/>
              <a:t>。</a:t>
            </a:r>
            <a:r>
              <a:rPr lang="zh-CN" altLang="en-US" sz="2800" dirty="0"/>
              <a:t> </a:t>
            </a:r>
          </a:p>
        </p:txBody>
      </p:sp>
      <p:sp>
        <p:nvSpPr>
          <p:cNvPr id="31752" name="Text Box 8"/>
          <p:cNvSpPr txBox="1">
            <a:spLocks noChangeArrowheads="1"/>
          </p:cNvSpPr>
          <p:nvPr/>
        </p:nvSpPr>
        <p:spPr bwMode="auto">
          <a:xfrm>
            <a:off x="914400" y="40386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name</a:t>
            </a:r>
          </a:p>
        </p:txBody>
      </p:sp>
      <p:sp>
        <p:nvSpPr>
          <p:cNvPr id="31753" name="Line 9"/>
          <p:cNvSpPr>
            <a:spLocks noChangeShapeType="1"/>
          </p:cNvSpPr>
          <p:nvPr/>
        </p:nvSpPr>
        <p:spPr bwMode="auto">
          <a:xfrm>
            <a:off x="2057400" y="43434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4" name="Rectangle 10"/>
          <p:cNvSpPr>
            <a:spLocks noChangeArrowheads="1"/>
          </p:cNvSpPr>
          <p:nvPr/>
        </p:nvSpPr>
        <p:spPr bwMode="auto">
          <a:xfrm>
            <a:off x="3657600" y="4038600"/>
            <a:ext cx="1524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Null</a:t>
            </a:r>
          </a:p>
          <a:p>
            <a:r>
              <a:rPr lang="en-US" altLang="zh-CN" dirty="0"/>
              <a:t>“</a:t>
            </a:r>
            <a:r>
              <a:rPr lang="en-US" altLang="zh-CN" dirty="0" err="1"/>
              <a:t>abcdefg</a:t>
            </a:r>
            <a:r>
              <a:rPr lang="en-US" altLang="zh-CN" dirty="0"/>
              <a:t>”</a:t>
            </a:r>
            <a:endParaRPr lang="zh-CN" altLang="en-US" dirty="0"/>
          </a:p>
        </p:txBody>
      </p:sp>
      <p:sp>
        <p:nvSpPr>
          <p:cNvPr id="31755" name="AutoShape 11"/>
          <p:cNvSpPr>
            <a:spLocks noChangeArrowheads="1"/>
          </p:cNvSpPr>
          <p:nvPr/>
        </p:nvSpPr>
        <p:spPr bwMode="auto">
          <a:xfrm>
            <a:off x="914400" y="4953000"/>
            <a:ext cx="2209800" cy="1143000"/>
          </a:xfrm>
          <a:prstGeom prst="wedgeRectCallout">
            <a:avLst>
              <a:gd name="adj1" fmla="val -25935"/>
              <a:gd name="adj2" fmla="val -895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31756" name="Text Box 12"/>
          <p:cNvSpPr txBox="1">
            <a:spLocks noChangeArrowheads="1"/>
          </p:cNvSpPr>
          <p:nvPr/>
        </p:nvSpPr>
        <p:spPr bwMode="auto">
          <a:xfrm>
            <a:off x="990600" y="5257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对象引用变量</a:t>
            </a:r>
          </a:p>
        </p:txBody>
      </p:sp>
      <p:sp>
        <p:nvSpPr>
          <p:cNvPr id="31757" name="AutoShape 13"/>
          <p:cNvSpPr>
            <a:spLocks noChangeArrowheads="1"/>
          </p:cNvSpPr>
          <p:nvPr/>
        </p:nvSpPr>
        <p:spPr bwMode="auto">
          <a:xfrm>
            <a:off x="4419600" y="5562600"/>
            <a:ext cx="1905000" cy="838200"/>
          </a:xfrm>
          <a:prstGeom prst="wedgeRectCallout">
            <a:avLst>
              <a:gd name="adj1" fmla="val -43750"/>
              <a:gd name="adj2" fmla="val -12329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31758" name="Text Box 14"/>
          <p:cNvSpPr txBox="1">
            <a:spLocks noChangeArrowheads="1"/>
          </p:cNvSpPr>
          <p:nvPr/>
        </p:nvSpPr>
        <p:spPr bwMode="auto">
          <a:xfrm>
            <a:off x="4343400" y="57912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实际的字符串对象</a:t>
            </a:r>
          </a:p>
        </p:txBody>
      </p:sp>
    </p:spTree>
    <p:extLst>
      <p:ext uri="{BB962C8B-B14F-4D97-AF65-F5344CB8AC3E}">
        <p14:creationId xmlns:p14="http://schemas.microsoft.com/office/powerpoint/2010/main" val="24660068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t>interface </a:t>
            </a:r>
            <a:r>
              <a:rPr lang="zh-CN" altLang="en-US"/>
              <a:t>的使用</a:t>
            </a:r>
          </a:p>
        </p:txBody>
      </p:sp>
      <p:sp>
        <p:nvSpPr>
          <p:cNvPr id="45059" name="Rectangle 3"/>
          <p:cNvSpPr>
            <a:spLocks noGrp="1" noChangeArrowheads="1"/>
          </p:cNvSpPr>
          <p:nvPr>
            <p:ph idx="1"/>
          </p:nvPr>
        </p:nvSpPr>
        <p:spPr>
          <a:xfrm>
            <a:off x="1568054" y="2171701"/>
            <a:ext cx="6000750" cy="2822972"/>
          </a:xfrm>
        </p:spPr>
        <p:txBody>
          <a:bodyPr>
            <a:normAutofit fontScale="92500" lnSpcReduction="10000"/>
          </a:bodyPr>
          <a:lstStyle/>
          <a:p>
            <a:pPr marL="371475" indent="-371475">
              <a:lnSpc>
                <a:spcPct val="80000"/>
              </a:lnSpc>
            </a:pPr>
            <a:r>
              <a:rPr lang="zh-CN" altLang="zh-CN" sz="1275"/>
              <a:t>可以通过实现接口实现多重继承：一个类可只继承一个父类，并实现多个接口。</a:t>
            </a:r>
          </a:p>
          <a:p>
            <a:pPr lvl="1" eaLnBrk="1" hangingPunct="1">
              <a:lnSpc>
                <a:spcPct val="80000"/>
              </a:lnSpc>
              <a:buFont typeface="Wingdings" panose="05000000000000000000" pitchFamily="2" charset="2"/>
              <a:buNone/>
            </a:pPr>
            <a:r>
              <a:rPr lang="en-US" altLang="zh-CN" sz="1125"/>
              <a:t>interface  I1{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interface  I2{ </a:t>
            </a:r>
            <a:r>
              <a:rPr lang="en-US" altLang="zh-CN" sz="1125">
                <a:latin typeface="Arial" panose="020B0604020202020204" pitchFamily="34" charset="0"/>
              </a:rPr>
              <a:t>…</a:t>
            </a:r>
            <a:r>
              <a:rPr lang="en-US" altLang="zh-CN" sz="1125"/>
              <a:t>};</a:t>
            </a:r>
          </a:p>
          <a:p>
            <a:pPr lvl="1" eaLnBrk="1" hangingPunct="1">
              <a:lnSpc>
                <a:spcPct val="80000"/>
              </a:lnSpc>
              <a:buFont typeface="Wingdings" panose="05000000000000000000" pitchFamily="2" charset="2"/>
              <a:buNone/>
            </a:pPr>
            <a:r>
              <a:rPr lang="en-US" altLang="zh-CN" sz="1125"/>
              <a:t>class  E{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class M  extends  E  implements  I1,I2 { </a:t>
            </a:r>
            <a:r>
              <a:rPr lang="en-US" altLang="zh-CN" sz="1125">
                <a:latin typeface="Arial" panose="020B0604020202020204" pitchFamily="34" charset="0"/>
              </a:rPr>
              <a:t>…</a:t>
            </a:r>
            <a:r>
              <a:rPr lang="en-US" altLang="zh-CN" sz="1125"/>
              <a:t>}</a:t>
            </a:r>
          </a:p>
          <a:p>
            <a:pPr marL="371475" indent="-371475">
              <a:lnSpc>
                <a:spcPct val="80000"/>
              </a:lnSpc>
              <a:buNone/>
            </a:pPr>
            <a:endParaRPr lang="en-US" altLang="zh-CN" sz="1275"/>
          </a:p>
          <a:p>
            <a:pPr marL="371475" indent="-371475">
              <a:lnSpc>
                <a:spcPct val="80000"/>
              </a:lnSpc>
            </a:pPr>
            <a:r>
              <a:rPr kumimoji="1" lang="en-US" altLang="zh-CN" sz="1275"/>
              <a:t> </a:t>
            </a:r>
            <a:r>
              <a:rPr kumimoji="1" lang="zh-CN" altLang="zh-CN" sz="1275"/>
              <a:t>一个</a:t>
            </a:r>
            <a:r>
              <a:rPr kumimoji="1" lang="en-US" altLang="zh-CN" sz="1275"/>
              <a:t>interface </a:t>
            </a:r>
            <a:r>
              <a:rPr kumimoji="1" lang="zh-CN" altLang="zh-CN" sz="1275"/>
              <a:t>可作为类名使用，实现多态</a:t>
            </a:r>
            <a:r>
              <a:rPr kumimoji="1" lang="zh-CN" altLang="zh-CN" sz="1425"/>
              <a:t>。</a:t>
            </a:r>
            <a:endParaRPr kumimoji="1" lang="zh-CN" altLang="en-US" sz="1425"/>
          </a:p>
          <a:p>
            <a:pPr marL="371475" indent="-371475">
              <a:lnSpc>
                <a:spcPct val="80000"/>
              </a:lnSpc>
            </a:pPr>
            <a:endParaRPr kumimoji="1" lang="zh-CN" altLang="en-US" sz="1425"/>
          </a:p>
          <a:p>
            <a:pPr lvl="1" eaLnBrk="1" hangingPunct="1">
              <a:lnSpc>
                <a:spcPct val="80000"/>
              </a:lnSpc>
              <a:buFont typeface="Wingdings" panose="05000000000000000000" pitchFamily="2" charset="2"/>
              <a:buNone/>
            </a:pPr>
            <a:r>
              <a:rPr kumimoji="1" lang="en-US" altLang="zh-CN" sz="1275"/>
              <a:t>Interface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Chinese implements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Japanese implements Human{</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a:t>
            </a:r>
          </a:p>
          <a:p>
            <a:pPr lvl="1" eaLnBrk="1" hangingPunct="1">
              <a:lnSpc>
                <a:spcPct val="80000"/>
              </a:lnSpc>
              <a:buFont typeface="Wingdings" panose="05000000000000000000" pitchFamily="2" charset="2"/>
              <a:buNone/>
            </a:pPr>
            <a:r>
              <a:rPr kumimoji="1" lang="en-US" altLang="zh-CN" sz="1275"/>
              <a:t>Human e = new Chinese( ); Human e = new Japanese( );</a:t>
            </a:r>
          </a:p>
          <a:p>
            <a:pPr lvl="1" eaLnBrk="1" hangingPunct="1">
              <a:lnSpc>
                <a:spcPct val="80000"/>
              </a:lnSpc>
              <a:buFont typeface="Wingdings" panose="05000000000000000000" pitchFamily="2" charset="2"/>
              <a:buNone/>
            </a:pPr>
            <a:endParaRPr kumimoji="1" lang="en-US" altLang="zh-CN" sz="1275"/>
          </a:p>
          <a:p>
            <a:pPr lvl="1"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29985355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559844" y="13870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kumimoji="1" lang="zh-CN" altLang="zh-CN">
              <a:latin typeface="Times New Roman" panose="02020603050405020304" pitchFamily="18" charset="0"/>
            </a:endParaRPr>
          </a:p>
        </p:txBody>
      </p:sp>
      <p:sp>
        <p:nvSpPr>
          <p:cNvPr id="46083" name="Text Box 5"/>
          <p:cNvSpPr txBox="1">
            <a:spLocks noChangeArrowheads="1"/>
          </p:cNvSpPr>
          <p:nvPr/>
        </p:nvSpPr>
        <p:spPr bwMode="auto">
          <a:xfrm>
            <a:off x="2114550" y="1314451"/>
            <a:ext cx="5925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dirty="0">
                <a:latin typeface="Times New Roman" panose="02020603050405020304" pitchFamily="18" charset="0"/>
              </a:rPr>
              <a:t>静态类变量（</a:t>
            </a:r>
            <a:r>
              <a:rPr kumimoji="1" lang="en-US" altLang="zh-CN" sz="3000" b="1" dirty="0">
                <a:latin typeface="Times New Roman" panose="02020603050405020304" pitchFamily="18" charset="0"/>
              </a:rPr>
              <a:t>static /class variable)</a:t>
            </a:r>
          </a:p>
        </p:txBody>
      </p:sp>
      <p:sp>
        <p:nvSpPr>
          <p:cNvPr id="46084" name="Text Box 6"/>
          <p:cNvSpPr txBox="1">
            <a:spLocks noChangeArrowheads="1"/>
          </p:cNvSpPr>
          <p:nvPr/>
        </p:nvSpPr>
        <p:spPr bwMode="auto">
          <a:xfrm>
            <a:off x="1709738" y="2132410"/>
            <a:ext cx="57246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dirty="0">
                <a:latin typeface="Times New Roman" panose="02020603050405020304" pitchFamily="18" charset="0"/>
              </a:rPr>
              <a:t>在该类所有实例之间是共享的。在加载该类时，只分配</a:t>
            </a:r>
          </a:p>
          <a:p>
            <a:pPr eaLnBrk="1" hangingPunct="1"/>
            <a:r>
              <a:rPr kumimoji="1" lang="zh-CN" altLang="en-US" dirty="0">
                <a:latin typeface="Times New Roman" panose="02020603050405020304" pitchFamily="18" charset="0"/>
              </a:rPr>
              <a:t>一次空间，并初始化。</a:t>
            </a:r>
          </a:p>
          <a:p>
            <a:pPr eaLnBrk="1" hangingPunct="1"/>
            <a:r>
              <a:rPr kumimoji="1" lang="zh-CN" altLang="en-US" dirty="0">
                <a:latin typeface="Times New Roman" panose="02020603050405020304" pitchFamily="18" charset="0"/>
              </a:rPr>
              <a:t>例：</a:t>
            </a:r>
            <a:r>
              <a:rPr kumimoji="1" lang="en-US" altLang="zh-CN" dirty="0">
                <a:latin typeface="Times New Roman" panose="02020603050405020304" pitchFamily="18" charset="0"/>
              </a:rPr>
              <a:t>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static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com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zh-CN" altLang="en-US" dirty="0">
                <a:latin typeface="Times New Roman" panose="02020603050405020304" pitchFamily="18" charset="0"/>
              </a:rPr>
              <a:t>则运行时，</a:t>
            </a:r>
          </a:p>
        </p:txBody>
      </p:sp>
      <p:sp>
        <p:nvSpPr>
          <p:cNvPr id="46085" name="Rectangle 7"/>
          <p:cNvSpPr>
            <a:spLocks noChangeArrowheads="1"/>
          </p:cNvSpPr>
          <p:nvPr/>
        </p:nvSpPr>
        <p:spPr bwMode="auto">
          <a:xfrm>
            <a:off x="3200400" y="4114800"/>
            <a:ext cx="1657350" cy="342900"/>
          </a:xfrm>
          <a:prstGeom prst="rect">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6" name="Text Box 8"/>
          <p:cNvSpPr txBox="1">
            <a:spLocks noChangeArrowheads="1"/>
          </p:cNvSpPr>
          <p:nvPr/>
        </p:nvSpPr>
        <p:spPr bwMode="auto">
          <a:xfrm>
            <a:off x="5131595" y="408860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87" name="Rectangle 9"/>
          <p:cNvSpPr>
            <a:spLocks noChangeArrowheads="1"/>
          </p:cNvSpPr>
          <p:nvPr/>
        </p:nvSpPr>
        <p:spPr bwMode="auto">
          <a:xfrm>
            <a:off x="2571750" y="4743450"/>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8" name="Line 10"/>
          <p:cNvSpPr>
            <a:spLocks noChangeShapeType="1"/>
          </p:cNvSpPr>
          <p:nvPr/>
        </p:nvSpPr>
        <p:spPr bwMode="auto">
          <a:xfrm>
            <a:off x="2571750" y="497205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89" name="Line 11"/>
          <p:cNvSpPr>
            <a:spLocks noChangeShapeType="1"/>
          </p:cNvSpPr>
          <p:nvPr/>
        </p:nvSpPr>
        <p:spPr bwMode="auto">
          <a:xfrm>
            <a:off x="2571750" y="525780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0" name="Text Box 12"/>
          <p:cNvSpPr txBox="1">
            <a:spLocks noChangeArrowheads="1"/>
          </p:cNvSpPr>
          <p:nvPr/>
        </p:nvSpPr>
        <p:spPr bwMode="auto">
          <a:xfrm>
            <a:off x="3188495" y="494585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1" name="Rectangle 13"/>
          <p:cNvSpPr>
            <a:spLocks noChangeArrowheads="1"/>
          </p:cNvSpPr>
          <p:nvPr/>
        </p:nvSpPr>
        <p:spPr bwMode="auto">
          <a:xfrm>
            <a:off x="401240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2" name="Line 14"/>
          <p:cNvSpPr>
            <a:spLocks noChangeShapeType="1"/>
          </p:cNvSpPr>
          <p:nvPr/>
        </p:nvSpPr>
        <p:spPr bwMode="auto">
          <a:xfrm>
            <a:off x="401240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3" name="Line 15"/>
          <p:cNvSpPr>
            <a:spLocks noChangeShapeType="1"/>
          </p:cNvSpPr>
          <p:nvPr/>
        </p:nvSpPr>
        <p:spPr bwMode="auto">
          <a:xfrm>
            <a:off x="401240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4" name="Text Box 16"/>
          <p:cNvSpPr txBox="1">
            <a:spLocks noChangeArrowheads="1"/>
          </p:cNvSpPr>
          <p:nvPr/>
        </p:nvSpPr>
        <p:spPr bwMode="auto">
          <a:xfrm>
            <a:off x="462915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5" name="Rectangle 17"/>
          <p:cNvSpPr>
            <a:spLocks noChangeArrowheads="1"/>
          </p:cNvSpPr>
          <p:nvPr/>
        </p:nvSpPr>
        <p:spPr bwMode="auto">
          <a:xfrm>
            <a:off x="532685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6" name="Line 18"/>
          <p:cNvSpPr>
            <a:spLocks noChangeShapeType="1"/>
          </p:cNvSpPr>
          <p:nvPr/>
        </p:nvSpPr>
        <p:spPr bwMode="auto">
          <a:xfrm>
            <a:off x="532685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7" name="Line 19"/>
          <p:cNvSpPr>
            <a:spLocks noChangeShapeType="1"/>
          </p:cNvSpPr>
          <p:nvPr/>
        </p:nvSpPr>
        <p:spPr bwMode="auto">
          <a:xfrm>
            <a:off x="532685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8" name="Text Box 20"/>
          <p:cNvSpPr txBox="1">
            <a:spLocks noChangeArrowheads="1"/>
          </p:cNvSpPr>
          <p:nvPr/>
        </p:nvSpPr>
        <p:spPr bwMode="auto">
          <a:xfrm>
            <a:off x="594360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9" name="Line 21"/>
          <p:cNvSpPr>
            <a:spLocks noChangeShapeType="1"/>
          </p:cNvSpPr>
          <p:nvPr/>
        </p:nvSpPr>
        <p:spPr bwMode="auto">
          <a:xfrm flipV="1">
            <a:off x="3086100" y="4457700"/>
            <a:ext cx="51435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0" name="Line 22"/>
          <p:cNvSpPr>
            <a:spLocks noChangeShapeType="1"/>
          </p:cNvSpPr>
          <p:nvPr/>
        </p:nvSpPr>
        <p:spPr bwMode="auto">
          <a:xfrm flipH="1" flipV="1">
            <a:off x="4171950" y="4457700"/>
            <a:ext cx="228600" cy="6858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6101" name="Line 23"/>
          <p:cNvSpPr>
            <a:spLocks noChangeShapeType="1"/>
          </p:cNvSpPr>
          <p:nvPr/>
        </p:nvSpPr>
        <p:spPr bwMode="auto">
          <a:xfrm flipH="1" flipV="1">
            <a:off x="4686300" y="4400550"/>
            <a:ext cx="742950" cy="80010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2" name="Text Box 24"/>
          <p:cNvSpPr txBox="1">
            <a:spLocks noChangeArrowheads="1"/>
          </p:cNvSpPr>
          <p:nvPr/>
        </p:nvSpPr>
        <p:spPr bwMode="auto">
          <a:xfrm>
            <a:off x="21717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e1</a:t>
            </a:r>
          </a:p>
        </p:txBody>
      </p:sp>
      <p:sp>
        <p:nvSpPr>
          <p:cNvPr id="46103" name="Text Box 25"/>
          <p:cNvSpPr txBox="1">
            <a:spLocks noChangeArrowheads="1"/>
          </p:cNvSpPr>
          <p:nvPr/>
        </p:nvSpPr>
        <p:spPr bwMode="auto">
          <a:xfrm>
            <a:off x="3645694" y="4660106"/>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e2</a:t>
            </a:r>
          </a:p>
        </p:txBody>
      </p:sp>
      <p:sp>
        <p:nvSpPr>
          <p:cNvPr id="46104" name="Text Box 26"/>
          <p:cNvSpPr txBox="1">
            <a:spLocks noChangeArrowheads="1"/>
          </p:cNvSpPr>
          <p:nvPr/>
        </p:nvSpPr>
        <p:spPr bwMode="auto">
          <a:xfrm>
            <a:off x="60579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e3</a:t>
            </a:r>
          </a:p>
        </p:txBody>
      </p:sp>
    </p:spTree>
    <p:extLst>
      <p:ext uri="{BB962C8B-B14F-4D97-AF65-F5344CB8AC3E}">
        <p14:creationId xmlns:p14="http://schemas.microsoft.com/office/powerpoint/2010/main" val="1681999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0464" y="2984098"/>
            <a:ext cx="5218433" cy="769441"/>
          </a:xfrm>
          <a:prstGeom prst="rect">
            <a:avLst/>
          </a:prstGeom>
        </p:spPr>
        <p:txBody>
          <a:bodyPr wrap="square">
            <a:spAutoFit/>
          </a:bodyPr>
          <a:lstStyle/>
          <a:p>
            <a:pPr algn="ctr"/>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8684918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778213" y="1530486"/>
            <a:ext cx="7461115" cy="4218562"/>
          </a:xfrm>
        </p:spPr>
        <p:txBody>
          <a:bodyPr/>
          <a:lstStyle/>
          <a:p>
            <a:pPr>
              <a:buFont typeface="Wingdings" panose="05000000000000000000" pitchFamily="2" charset="2"/>
              <a:buNone/>
            </a:pPr>
            <a:r>
              <a:rPr lang="zh-CN" altLang="en-US" sz="2800" dirty="0"/>
              <a:t>构造函数</a:t>
            </a:r>
          </a:p>
          <a:p>
            <a:pPr>
              <a:buFont typeface="Wingdings" panose="05000000000000000000" pitchFamily="2" charset="2"/>
              <a:buNone/>
            </a:pPr>
            <a:r>
              <a:rPr lang="zh-CN" altLang="en-US" sz="2500" dirty="0"/>
              <a:t>   </a:t>
            </a:r>
            <a:r>
              <a:rPr lang="en-US" altLang="zh-CN" sz="2500" dirty="0"/>
              <a:t>String(</a:t>
            </a:r>
            <a:r>
              <a:rPr lang="en-US" altLang="zh-CN" sz="2500" b="1" dirty="0"/>
              <a:t>byte[ ]</a:t>
            </a:r>
            <a:r>
              <a:rPr lang="en-US" altLang="zh-CN" sz="2500" dirty="0"/>
              <a:t> </a:t>
            </a:r>
            <a:r>
              <a:rPr lang="en-US" altLang="zh-CN" sz="2500" b="1" dirty="0"/>
              <a:t>bytes</a:t>
            </a:r>
            <a:r>
              <a:rPr lang="en-US" altLang="zh-CN" sz="2500" dirty="0"/>
              <a:t>)</a:t>
            </a:r>
            <a:r>
              <a:rPr lang="zh-CN" altLang="en-US" sz="2500" dirty="0"/>
              <a:t>：</a:t>
            </a:r>
          </a:p>
          <a:p>
            <a:pPr>
              <a:buFont typeface="Wingdings" panose="05000000000000000000" pitchFamily="2" charset="2"/>
              <a:buNone/>
            </a:pPr>
            <a:r>
              <a:rPr lang="zh-CN" altLang="en-US" sz="2500" b="1" dirty="0"/>
              <a:t>   通过</a:t>
            </a:r>
            <a:r>
              <a:rPr lang="en-US" altLang="zh-CN" sz="2500" b="1" dirty="0"/>
              <a:t>byte</a:t>
            </a:r>
            <a:r>
              <a:rPr lang="zh-CN" altLang="en-US" sz="2500" b="1" dirty="0"/>
              <a:t>数组构造字符串对象</a:t>
            </a:r>
            <a:r>
              <a:rPr lang="zh-CN" altLang="en-US" sz="2500" dirty="0"/>
              <a:t>。</a:t>
            </a:r>
          </a:p>
          <a:p>
            <a:pPr>
              <a:buFont typeface="Wingdings" panose="05000000000000000000" pitchFamily="2" charset="2"/>
              <a:buNone/>
            </a:pPr>
            <a:br>
              <a:rPr lang="zh-CN" altLang="en-US" sz="2500" dirty="0"/>
            </a:br>
            <a:r>
              <a:rPr lang="zh-CN" altLang="en-US" sz="2500" dirty="0"/>
              <a:t> </a:t>
            </a:r>
            <a:r>
              <a:rPr lang="en-US" altLang="zh-CN" sz="2500" dirty="0"/>
              <a:t>String(</a:t>
            </a:r>
            <a:r>
              <a:rPr lang="en-US" altLang="zh-CN" sz="2500" b="1" dirty="0"/>
              <a:t>char[ ]</a:t>
            </a:r>
            <a:r>
              <a:rPr lang="en-US" altLang="zh-CN" sz="2500" dirty="0"/>
              <a:t> </a:t>
            </a:r>
            <a:r>
              <a:rPr lang="en-US" altLang="zh-CN" sz="2500" b="1" dirty="0"/>
              <a:t>value</a:t>
            </a:r>
            <a:r>
              <a:rPr lang="en-US" altLang="zh-CN" sz="2500" dirty="0"/>
              <a:t>)</a:t>
            </a:r>
            <a:r>
              <a:rPr lang="zh-CN" altLang="en-US" sz="2500" dirty="0"/>
              <a:t>：</a:t>
            </a:r>
          </a:p>
          <a:p>
            <a:pPr>
              <a:buFont typeface="Wingdings" panose="05000000000000000000" pitchFamily="2" charset="2"/>
              <a:buNone/>
            </a:pPr>
            <a:r>
              <a:rPr lang="zh-CN" altLang="en-US" sz="2500" dirty="0"/>
              <a:t>   </a:t>
            </a:r>
            <a:r>
              <a:rPr lang="zh-CN" altLang="en-US" sz="2500" b="1" dirty="0"/>
              <a:t>通过</a:t>
            </a:r>
            <a:r>
              <a:rPr lang="en-US" altLang="zh-CN" sz="2500" b="1" dirty="0"/>
              <a:t>char</a:t>
            </a:r>
            <a:r>
              <a:rPr lang="zh-CN" altLang="en-US" sz="2500" b="1" dirty="0"/>
              <a:t>数组构造字符串对象</a:t>
            </a:r>
            <a:r>
              <a:rPr lang="zh-CN" altLang="en-US" sz="2500" dirty="0"/>
              <a:t>。</a:t>
            </a:r>
          </a:p>
          <a:p>
            <a:pPr>
              <a:buFont typeface="Wingdings" panose="05000000000000000000" pitchFamily="2" charset="2"/>
              <a:buNone/>
            </a:pPr>
            <a:br>
              <a:rPr lang="zh-CN" altLang="en-US" sz="2500" dirty="0"/>
            </a:br>
            <a:r>
              <a:rPr lang="zh-CN" altLang="en-US" sz="2500" dirty="0">
                <a:latin typeface="Arial" panose="020B0604020202020204" pitchFamily="34" charset="0"/>
              </a:rPr>
              <a:t> </a:t>
            </a:r>
            <a:r>
              <a:rPr lang="en-US" altLang="zh-CN" sz="2500" dirty="0"/>
              <a:t>String(</a:t>
            </a:r>
            <a:r>
              <a:rPr lang="en-US" altLang="zh-CN" sz="2500" b="1" dirty="0"/>
              <a:t>Sting</a:t>
            </a:r>
            <a:r>
              <a:rPr lang="en-US" altLang="zh-CN" sz="2500" dirty="0"/>
              <a:t> </a:t>
            </a:r>
            <a:r>
              <a:rPr lang="en-US" altLang="zh-CN" sz="2500" b="1" dirty="0"/>
              <a:t>original</a:t>
            </a:r>
            <a:r>
              <a:rPr lang="en-US" altLang="zh-CN" sz="2500" dirty="0"/>
              <a:t>)</a:t>
            </a:r>
            <a:r>
              <a:rPr lang="zh-CN" altLang="en-US" sz="2500" dirty="0"/>
              <a:t>：</a:t>
            </a:r>
          </a:p>
          <a:p>
            <a:pPr>
              <a:buFont typeface="Wingdings" panose="05000000000000000000" pitchFamily="2" charset="2"/>
              <a:buNone/>
            </a:pPr>
            <a:r>
              <a:rPr lang="zh-CN" altLang="en-US" sz="2500" dirty="0"/>
              <a:t>   构造一个</a:t>
            </a:r>
            <a:r>
              <a:rPr lang="en-US" altLang="zh-CN" sz="2500" b="1" dirty="0"/>
              <a:t>original</a:t>
            </a:r>
            <a:r>
              <a:rPr lang="zh-CN" altLang="en-US" sz="2500" dirty="0"/>
              <a:t>的</a:t>
            </a:r>
            <a:r>
              <a:rPr lang="zh-CN" altLang="en-US" sz="2500" b="1" dirty="0"/>
              <a:t>副本</a:t>
            </a:r>
            <a:r>
              <a:rPr lang="zh-CN" altLang="en-US" sz="2500" dirty="0"/>
              <a:t>。即：</a:t>
            </a:r>
            <a:r>
              <a:rPr lang="zh-CN" altLang="en-US" sz="2500" b="1" dirty="0"/>
              <a:t>拷贝一个</a:t>
            </a:r>
            <a:r>
              <a:rPr lang="en-US" altLang="zh-CN" sz="2500" b="1" dirty="0"/>
              <a:t>original</a:t>
            </a:r>
            <a:r>
              <a:rPr lang="zh-CN" altLang="en-US" sz="2500" dirty="0"/>
              <a:t>。</a:t>
            </a:r>
          </a:p>
        </p:txBody>
      </p:sp>
      <p:sp>
        <p:nvSpPr>
          <p:cNvPr id="2" name="矩形 1"/>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0211793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96111" y="1600200"/>
            <a:ext cx="7694578" cy="4032115"/>
          </a:xfrm>
        </p:spPr>
        <p:txBody>
          <a:bodyPr/>
          <a:lstStyle/>
          <a:p>
            <a:pPr>
              <a:buFont typeface="Wingdings" panose="05000000000000000000" pitchFamily="2" charset="2"/>
              <a:buNone/>
            </a:pPr>
            <a:r>
              <a:rPr lang="zh-CN" altLang="en-US" sz="2800" b="1" dirty="0"/>
              <a:t>常用的方法</a:t>
            </a:r>
          </a:p>
          <a:p>
            <a:pPr>
              <a:buFont typeface="Wingdings" panose="05000000000000000000" pitchFamily="2" charset="2"/>
              <a:buChar char="l"/>
            </a:pPr>
            <a:r>
              <a:rPr lang="zh-CN" altLang="en-US" sz="2500" b="1" dirty="0"/>
              <a:t>  </a:t>
            </a:r>
            <a:r>
              <a:rPr lang="en-US" altLang="zh-CN" sz="2500" b="1" dirty="0"/>
              <a:t>char</a:t>
            </a:r>
            <a:r>
              <a:rPr lang="en-US" altLang="zh-CN" sz="2500" dirty="0"/>
              <a:t> </a:t>
            </a:r>
            <a:r>
              <a:rPr lang="en-US" altLang="zh-CN" sz="2500" b="1" dirty="0" err="1"/>
              <a:t>charAt</a:t>
            </a:r>
            <a:r>
              <a:rPr lang="en-US" altLang="zh-CN" sz="2500" b="1" dirty="0"/>
              <a:t>(</a:t>
            </a:r>
            <a:r>
              <a:rPr lang="en-US" altLang="zh-CN" sz="2500" b="1" dirty="0" err="1"/>
              <a:t>int</a:t>
            </a:r>
            <a:r>
              <a:rPr lang="en-US" altLang="zh-CN" sz="2500" b="1" dirty="0"/>
              <a:t> index)</a:t>
            </a:r>
            <a:endParaRPr lang="en-US" altLang="zh-CN" sz="2500" dirty="0"/>
          </a:p>
          <a:p>
            <a:pPr>
              <a:buFont typeface="Wingdings" panose="05000000000000000000" pitchFamily="2" charset="2"/>
              <a:buNone/>
            </a:pPr>
            <a:r>
              <a:rPr lang="en-US" altLang="zh-CN" sz="2500" b="1" dirty="0"/>
              <a:t>   </a:t>
            </a:r>
            <a:r>
              <a:rPr lang="zh-CN" altLang="en-US" sz="2500" b="1" dirty="0"/>
              <a:t>取字符串中的某一个字符</a:t>
            </a:r>
            <a:r>
              <a:rPr lang="zh-CN" altLang="en-US" sz="2500" dirty="0"/>
              <a:t>，其中的参数</a:t>
            </a:r>
            <a:r>
              <a:rPr lang="en-US" altLang="zh-CN" sz="2500" dirty="0">
                <a:solidFill>
                  <a:srgbClr val="FF00FF"/>
                </a:solidFill>
              </a:rPr>
              <a:t>index</a:t>
            </a:r>
            <a:r>
              <a:rPr lang="zh-CN" altLang="en-US" sz="2500" dirty="0"/>
              <a:t>指的是字符串中序数。</a:t>
            </a:r>
          </a:p>
          <a:p>
            <a:pPr>
              <a:buFont typeface="Wingdings" panose="05000000000000000000" pitchFamily="2" charset="2"/>
              <a:buNone/>
            </a:pPr>
            <a:r>
              <a:rPr lang="zh-CN" altLang="en-US" sz="2500" dirty="0"/>
              <a:t>   字符串的序数从</a:t>
            </a:r>
            <a:r>
              <a:rPr lang="en-US" altLang="zh-CN" sz="2500" dirty="0">
                <a:solidFill>
                  <a:srgbClr val="FF00FF"/>
                </a:solidFill>
              </a:rPr>
              <a:t>0</a:t>
            </a:r>
            <a:r>
              <a:rPr lang="zh-CN" altLang="en-US" sz="2500" dirty="0">
                <a:solidFill>
                  <a:srgbClr val="FF00FF"/>
                </a:solidFill>
              </a:rPr>
              <a:t>开始到</a:t>
            </a:r>
            <a:r>
              <a:rPr lang="en-US" altLang="zh-CN" sz="2500" dirty="0">
                <a:solidFill>
                  <a:srgbClr val="FF00FF"/>
                </a:solidFill>
              </a:rPr>
              <a:t>length()-1</a:t>
            </a:r>
            <a:r>
              <a:rPr lang="en-US" altLang="zh-CN" sz="2500" dirty="0"/>
              <a:t> </a:t>
            </a:r>
            <a:r>
              <a:rPr lang="zh-CN" altLang="en-US" sz="2500" dirty="0"/>
              <a:t>。</a:t>
            </a:r>
          </a:p>
          <a:p>
            <a:pPr>
              <a:buFont typeface="Wingdings" panose="05000000000000000000" pitchFamily="2" charset="2"/>
              <a:buNone/>
            </a:pPr>
            <a:r>
              <a:rPr lang="zh-CN" altLang="en-US" dirty="0"/>
              <a:t>例如：</a:t>
            </a:r>
          </a:p>
          <a:p>
            <a:pPr>
              <a:buFont typeface="Wingdings" panose="05000000000000000000" pitchFamily="2" charset="2"/>
              <a:buNone/>
            </a:pPr>
            <a:r>
              <a:rPr lang="zh-CN" altLang="en-US" dirty="0">
                <a:solidFill>
                  <a:srgbClr val="FF00FF"/>
                </a:solidFill>
              </a:rPr>
              <a:t>   </a:t>
            </a:r>
            <a:r>
              <a:rPr lang="en-US" altLang="zh-CN" sz="2500" dirty="0">
                <a:solidFill>
                  <a:srgbClr val="FF00FF"/>
                </a:solidFill>
              </a:rPr>
              <a:t>String</a:t>
            </a:r>
            <a:r>
              <a:rPr lang="en-US" altLang="zh-CN" sz="2500" dirty="0"/>
              <a:t> s = </a:t>
            </a:r>
            <a:r>
              <a:rPr lang="en-US" altLang="zh-CN" sz="2500" dirty="0">
                <a:solidFill>
                  <a:srgbClr val="FF00FF"/>
                </a:solidFill>
              </a:rPr>
              <a:t>new </a:t>
            </a:r>
            <a:r>
              <a:rPr lang="en-US" altLang="zh-CN" sz="2500" dirty="0"/>
              <a:t>String("</a:t>
            </a:r>
            <a:r>
              <a:rPr lang="en-US" altLang="zh-CN" sz="2500" dirty="0" err="1"/>
              <a:t>abcde</a:t>
            </a:r>
            <a:r>
              <a:rPr lang="en-US" altLang="zh-CN" sz="2500" dirty="0" err="1">
                <a:solidFill>
                  <a:srgbClr val="FF00FF"/>
                </a:solidFill>
              </a:rPr>
              <a:t>f</a:t>
            </a:r>
            <a:r>
              <a:rPr lang="en-US" altLang="zh-CN" sz="2500" dirty="0" err="1"/>
              <a:t>ghijklmnopqrstuvwxyz</a:t>
            </a:r>
            <a:r>
              <a:rPr lang="en-US" altLang="zh-CN" sz="2500" dirty="0"/>
              <a:t>");</a:t>
            </a:r>
            <a:br>
              <a:rPr lang="en-US" altLang="zh-CN" dirty="0"/>
            </a:br>
            <a:r>
              <a:rPr lang="en-US" altLang="zh-CN" sz="2500" dirty="0" err="1"/>
              <a:t>System.out.println</a:t>
            </a:r>
            <a:r>
              <a:rPr lang="en-US" altLang="zh-CN" sz="2500" dirty="0"/>
              <a:t>("</a:t>
            </a:r>
            <a:r>
              <a:rPr lang="en-US" altLang="zh-CN" sz="2500" dirty="0" err="1"/>
              <a:t>s.charAt</a:t>
            </a:r>
            <a:r>
              <a:rPr lang="en-US" altLang="zh-CN" sz="2500" dirty="0"/>
              <a:t>(5): " + </a:t>
            </a:r>
            <a:r>
              <a:rPr lang="en-US" altLang="zh-CN" sz="2500" dirty="0" err="1"/>
              <a:t>s.charAt</a:t>
            </a:r>
            <a:r>
              <a:rPr lang="en-US" altLang="zh-CN" sz="2500" dirty="0"/>
              <a:t>(5) );</a:t>
            </a:r>
            <a:br>
              <a:rPr lang="en-US" altLang="zh-CN" sz="2500" dirty="0"/>
            </a:br>
            <a:r>
              <a:rPr lang="en-US" altLang="zh-CN" dirty="0">
                <a:latin typeface="Arial" panose="020B0604020202020204" pitchFamily="34" charset="0"/>
              </a:rPr>
              <a:t>         </a:t>
            </a:r>
            <a:r>
              <a:rPr lang="en-US" altLang="zh-CN" dirty="0"/>
              <a:t> </a:t>
            </a:r>
            <a:r>
              <a:rPr lang="zh-CN" altLang="en-US" dirty="0"/>
              <a:t>结果为： </a:t>
            </a:r>
            <a:r>
              <a:rPr lang="en-US" altLang="zh-CN" dirty="0" err="1"/>
              <a:t>s.charAt</a:t>
            </a:r>
            <a:r>
              <a:rPr lang="en-US" altLang="zh-CN" dirty="0"/>
              <a:t>(5): f</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15294072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437744" y="1420238"/>
            <a:ext cx="8229600" cy="4501644"/>
          </a:xfrm>
        </p:spPr>
        <p:txBody>
          <a:bodyPr/>
          <a:lstStyle/>
          <a:p>
            <a:r>
              <a:rPr lang="en-US" altLang="zh-CN" sz="2500" b="1" dirty="0" err="1"/>
              <a:t>int</a:t>
            </a:r>
            <a:r>
              <a:rPr lang="en-US" altLang="zh-CN" sz="2500" b="1" dirty="0"/>
              <a:t> </a:t>
            </a:r>
            <a:r>
              <a:rPr lang="en-US" altLang="zh-CN" sz="2500" b="1" dirty="0" err="1">
                <a:solidFill>
                  <a:srgbClr val="FF00FF"/>
                </a:solidFill>
              </a:rPr>
              <a:t>compareTo</a:t>
            </a:r>
            <a:r>
              <a:rPr lang="en-US" altLang="zh-CN" sz="2500" b="1" dirty="0"/>
              <a:t>(String </a:t>
            </a:r>
            <a:r>
              <a:rPr lang="en-US" altLang="zh-CN" sz="2500" b="1" dirty="0" err="1"/>
              <a:t>anotherString</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b="1" dirty="0"/>
              <a:t>   当前</a:t>
            </a:r>
            <a:r>
              <a:rPr lang="en-US" altLang="zh-CN" sz="2500" b="1" dirty="0"/>
              <a:t>String</a:t>
            </a:r>
            <a:r>
              <a:rPr lang="zh-CN" altLang="en-US" sz="2500" b="1" dirty="0"/>
              <a:t>对象与</a:t>
            </a:r>
            <a:r>
              <a:rPr lang="en-US" altLang="zh-CN" sz="2500" b="1" dirty="0" err="1"/>
              <a:t>anotherString</a:t>
            </a:r>
            <a:r>
              <a:rPr lang="zh-CN" altLang="en-US" sz="2500" b="1" dirty="0"/>
              <a:t>比较</a:t>
            </a:r>
            <a:r>
              <a:rPr lang="zh-CN" altLang="en-US" sz="2500" dirty="0"/>
              <a:t>。</a:t>
            </a:r>
          </a:p>
          <a:p>
            <a:pPr>
              <a:buFont typeface="Wingdings" panose="05000000000000000000" pitchFamily="2" charset="2"/>
              <a:buNone/>
            </a:pPr>
            <a:r>
              <a:rPr lang="zh-CN" altLang="en-US" sz="2500" dirty="0"/>
              <a:t>   </a:t>
            </a:r>
            <a:r>
              <a:rPr lang="en-US" altLang="zh-CN" sz="2500" dirty="0"/>
              <a:t>a.</a:t>
            </a:r>
            <a:r>
              <a:rPr lang="zh-CN" altLang="en-US" sz="2500" b="1" dirty="0"/>
              <a:t>相等</a:t>
            </a:r>
            <a:r>
              <a:rPr lang="zh-CN" altLang="en-US" sz="2500" dirty="0"/>
              <a:t>关系</a:t>
            </a:r>
            <a:r>
              <a:rPr lang="zh-CN" altLang="en-US" sz="2500" b="1" dirty="0"/>
              <a:t>返回０</a:t>
            </a:r>
            <a:r>
              <a:rPr lang="zh-CN" altLang="en-US" sz="2500" dirty="0"/>
              <a:t>；</a:t>
            </a:r>
          </a:p>
          <a:p>
            <a:pPr>
              <a:buFont typeface="Wingdings" panose="05000000000000000000" pitchFamily="2" charset="2"/>
              <a:buNone/>
            </a:pPr>
            <a:r>
              <a:rPr lang="zh-CN" altLang="en-US" sz="2500" dirty="0"/>
              <a:t>   </a:t>
            </a:r>
            <a:r>
              <a:rPr lang="en-US" altLang="zh-CN" sz="2500" dirty="0"/>
              <a:t>b.</a:t>
            </a:r>
            <a:r>
              <a:rPr lang="zh-CN" altLang="en-US" sz="2500" b="1" dirty="0"/>
              <a:t>不相等</a:t>
            </a:r>
            <a:r>
              <a:rPr lang="zh-CN" altLang="en-US" sz="2500" dirty="0"/>
              <a:t>时，从两个字符串第</a:t>
            </a:r>
            <a:r>
              <a:rPr lang="en-US" altLang="zh-CN" sz="2500" dirty="0"/>
              <a:t>0</a:t>
            </a:r>
            <a:r>
              <a:rPr lang="zh-CN" altLang="en-US" sz="2500" dirty="0"/>
              <a:t>个字符开始比较，</a:t>
            </a:r>
            <a:r>
              <a:rPr lang="zh-CN" altLang="en-US" sz="2500" b="1" dirty="0"/>
              <a:t>返回第一个不相等的字符差</a:t>
            </a:r>
            <a:r>
              <a:rPr lang="zh-CN" altLang="en-US" sz="2500" dirty="0"/>
              <a:t>；</a:t>
            </a:r>
          </a:p>
          <a:p>
            <a:pPr>
              <a:buFont typeface="Wingdings" panose="05000000000000000000" pitchFamily="2" charset="2"/>
              <a:buNone/>
            </a:pPr>
            <a:r>
              <a:rPr lang="zh-CN" altLang="en-US" sz="2500" dirty="0"/>
              <a:t>   </a:t>
            </a:r>
            <a:r>
              <a:rPr lang="en-US" altLang="zh-CN" sz="2500" dirty="0"/>
              <a:t>c </a:t>
            </a:r>
            <a:r>
              <a:rPr lang="zh-CN" altLang="en-US" sz="2500" dirty="0"/>
              <a:t>另一种情况，</a:t>
            </a:r>
            <a:r>
              <a:rPr lang="zh-CN" altLang="en-US" sz="2500" b="1" dirty="0"/>
              <a:t>较长字符串的前面部分恰巧是较短的字符串，返回它们的长度差。</a:t>
            </a:r>
          </a:p>
          <a:p>
            <a:pPr>
              <a:buFont typeface="Wingdings" panose="05000000000000000000" pitchFamily="2" charset="2"/>
              <a:buNone/>
            </a:pPr>
            <a:endParaRPr lang="zh-CN" altLang="en-US" sz="2500" b="1" dirty="0"/>
          </a:p>
          <a:p>
            <a:pPr>
              <a:buFont typeface="Wingdings" panose="05000000000000000000" pitchFamily="2" charset="2"/>
              <a:buNone/>
            </a:pPr>
            <a:r>
              <a:rPr lang="zh-CN" altLang="en-US" sz="2500" b="1" dirty="0"/>
              <a:t>   </a:t>
            </a:r>
            <a:r>
              <a:rPr lang="en-US" altLang="zh-CN" sz="2500" b="1" dirty="0" err="1"/>
              <a:t>int</a:t>
            </a:r>
            <a:r>
              <a:rPr lang="en-US" altLang="zh-CN" sz="2500" b="1" dirty="0"/>
              <a:t> </a:t>
            </a:r>
            <a:r>
              <a:rPr lang="en-US" altLang="zh-CN" sz="2500" b="1" dirty="0" err="1"/>
              <a:t>compareTo</a:t>
            </a:r>
            <a:r>
              <a:rPr lang="en-US" altLang="zh-CN" sz="2500" b="1" dirty="0"/>
              <a:t>(Object o) </a:t>
            </a:r>
            <a:r>
              <a:rPr lang="zh-CN" altLang="en-US" sz="2500" b="1" dirty="0"/>
              <a:t>：</a:t>
            </a:r>
          </a:p>
          <a:p>
            <a:pPr>
              <a:buFont typeface="Wingdings" panose="05000000000000000000" pitchFamily="2" charset="2"/>
              <a:buNone/>
            </a:pPr>
            <a:r>
              <a:rPr lang="zh-CN" altLang="en-US" sz="2500" b="1" dirty="0"/>
              <a:t>   如果</a:t>
            </a:r>
            <a:r>
              <a:rPr lang="en-US" altLang="zh-CN" sz="2500" b="1" dirty="0"/>
              <a:t>o</a:t>
            </a:r>
            <a:r>
              <a:rPr lang="zh-CN" altLang="en-US" sz="2500" b="1" dirty="0"/>
              <a:t>是</a:t>
            </a:r>
            <a:r>
              <a:rPr lang="en-US" altLang="zh-CN" sz="2500" b="1" dirty="0"/>
              <a:t>String</a:t>
            </a:r>
            <a:r>
              <a:rPr lang="zh-CN" altLang="en-US" sz="2500" b="1" dirty="0"/>
              <a:t>对象，和</a:t>
            </a:r>
            <a:r>
              <a:rPr lang="en-US" altLang="zh-CN" sz="2500" b="1" dirty="0"/>
              <a:t>2</a:t>
            </a:r>
            <a:r>
              <a:rPr lang="zh-CN" altLang="en-US" sz="2500" b="1" dirty="0"/>
              <a:t>的功能一样</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1572686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710119" y="1517515"/>
            <a:ext cx="6877455" cy="4260715"/>
          </a:xfrm>
        </p:spPr>
        <p:txBody>
          <a:bodyPr/>
          <a:lstStyle/>
          <a:p>
            <a:r>
              <a:rPr lang="zh-CN" altLang="en-US" dirty="0"/>
              <a:t>例如</a:t>
            </a:r>
            <a:r>
              <a:rPr lang="en-US" altLang="zh-CN" dirty="0"/>
              <a:t>:</a:t>
            </a:r>
          </a:p>
          <a:p>
            <a:pPr>
              <a:buFont typeface="Wingdings" panose="05000000000000000000" pitchFamily="2" charset="2"/>
              <a:buNone/>
            </a:pPr>
            <a:r>
              <a:rPr lang="en-US" altLang="zh-CN" dirty="0"/>
              <a:t>   </a:t>
            </a:r>
            <a:r>
              <a:rPr lang="en-US" altLang="zh-CN" sz="2500" dirty="0"/>
              <a:t>String s1 = new String("</a:t>
            </a:r>
            <a:r>
              <a:rPr lang="en-US" altLang="zh-CN" sz="2500" dirty="0" err="1"/>
              <a:t>abcdefghijklmn</a:t>
            </a:r>
            <a:r>
              <a:rPr lang="en-US" altLang="zh-CN" sz="2500" dirty="0"/>
              <a:t>");</a:t>
            </a:r>
            <a:br>
              <a:rPr lang="en-US" altLang="zh-CN" sz="2500" dirty="0"/>
            </a:br>
            <a:r>
              <a:rPr lang="en-US" altLang="zh-CN" sz="2500" dirty="0">
                <a:latin typeface="Arial" panose="020B0604020202020204" pitchFamily="34" charset="0"/>
              </a:rPr>
              <a:t> </a:t>
            </a:r>
            <a:r>
              <a:rPr lang="en-US" altLang="zh-CN" sz="2500" dirty="0"/>
              <a:t>String s2 = new String("</a:t>
            </a:r>
            <a:r>
              <a:rPr lang="en-US" altLang="zh-CN" sz="2500" dirty="0" err="1"/>
              <a:t>abcdefghij</a:t>
            </a:r>
            <a:r>
              <a:rPr lang="en-US" altLang="zh-CN" sz="2500" dirty="0"/>
              <a:t>");</a:t>
            </a:r>
            <a:br>
              <a:rPr lang="en-US" altLang="zh-CN" sz="2500" dirty="0"/>
            </a:br>
            <a:r>
              <a:rPr lang="en-US" altLang="zh-CN" sz="2500" dirty="0">
                <a:latin typeface="Arial" panose="020B0604020202020204" pitchFamily="34" charset="0"/>
              </a:rPr>
              <a:t>  </a:t>
            </a:r>
            <a:r>
              <a:rPr lang="en-US" altLang="zh-CN" sz="2500" dirty="0"/>
              <a:t>String s3 = new String("</a:t>
            </a:r>
            <a:r>
              <a:rPr lang="en-US" altLang="zh-CN" sz="2500" dirty="0" err="1"/>
              <a:t>abcdefghijalmn</a:t>
            </a:r>
            <a:r>
              <a:rPr lang="en-US" altLang="zh-CN" sz="2500" dirty="0"/>
              <a:t>");</a:t>
            </a:r>
            <a:br>
              <a:rPr lang="en-US" altLang="zh-CN" sz="2500" dirty="0"/>
            </a:br>
            <a:r>
              <a:rPr lang="en-US" altLang="zh-CN" sz="2500" dirty="0">
                <a:latin typeface="Arial" panose="020B0604020202020204" pitchFamily="34" charset="0"/>
              </a:rPr>
              <a:t>  </a:t>
            </a:r>
            <a:r>
              <a:rPr lang="en-US" altLang="zh-CN" sz="2500" dirty="0" err="1"/>
              <a:t>System.out.println</a:t>
            </a:r>
            <a:r>
              <a:rPr lang="en-US" altLang="zh-CN" sz="2500" dirty="0"/>
              <a:t>("s1.compareTo(s2): " + </a:t>
            </a:r>
            <a:r>
              <a:rPr lang="en-US" altLang="zh-CN" sz="2500" dirty="0">
                <a:solidFill>
                  <a:srgbClr val="FF00FF"/>
                </a:solidFill>
              </a:rPr>
              <a:t>s1.compareTo(s2)</a:t>
            </a:r>
            <a:r>
              <a:rPr lang="en-US" altLang="zh-CN" sz="2500" dirty="0"/>
              <a:t> ); //</a:t>
            </a:r>
            <a:r>
              <a:rPr lang="zh-CN" altLang="en-US" sz="2500" dirty="0"/>
              <a:t>返回长度差</a:t>
            </a:r>
            <a:br>
              <a:rPr lang="zh-CN" altLang="en-US" sz="2500" dirty="0"/>
            </a:br>
            <a:r>
              <a:rPr lang="zh-CN" altLang="en-US" sz="2500" dirty="0">
                <a:latin typeface="Arial" panose="020B0604020202020204" pitchFamily="34" charset="0"/>
              </a:rPr>
              <a:t>   </a:t>
            </a:r>
            <a:r>
              <a:rPr lang="en-US" altLang="zh-CN" sz="2500" dirty="0" err="1"/>
              <a:t>System.out.println</a:t>
            </a:r>
            <a:r>
              <a:rPr lang="en-US" altLang="zh-CN" sz="2500" dirty="0"/>
              <a:t>("s1.compareTo(s3): " + </a:t>
            </a:r>
            <a:r>
              <a:rPr lang="en-US" altLang="zh-CN" sz="2500" dirty="0">
                <a:solidFill>
                  <a:srgbClr val="FF00FF"/>
                </a:solidFill>
              </a:rPr>
              <a:t>s1.compareTo(s3)</a:t>
            </a:r>
            <a:r>
              <a:rPr lang="en-US" altLang="zh-CN" sz="2500" dirty="0"/>
              <a:t> ); //</a:t>
            </a:r>
            <a:r>
              <a:rPr lang="zh-CN" altLang="en-US" sz="2500" dirty="0"/>
              <a:t>返回</a:t>
            </a:r>
            <a:r>
              <a:rPr lang="en-US" altLang="zh-CN" sz="2500" dirty="0"/>
              <a:t>'k'-'a'</a:t>
            </a:r>
            <a:r>
              <a:rPr lang="zh-CN" altLang="en-US" sz="2500" dirty="0"/>
              <a:t>的差</a:t>
            </a:r>
            <a:br>
              <a:rPr lang="zh-CN" altLang="en-US" sz="2500" dirty="0"/>
            </a:br>
            <a:r>
              <a:rPr lang="zh-CN" altLang="en-US" sz="2500" dirty="0">
                <a:latin typeface="Arial" panose="020B0604020202020204" pitchFamily="34" charset="0"/>
              </a:rPr>
              <a:t>          </a:t>
            </a:r>
            <a:r>
              <a:rPr lang="zh-CN" altLang="en-US" sz="2500" dirty="0"/>
              <a:t> 结果为：</a:t>
            </a:r>
            <a:r>
              <a:rPr lang="en-US" altLang="zh-CN" sz="2500" dirty="0"/>
              <a:t>s1.compareTo(s2): 4</a:t>
            </a:r>
            <a:br>
              <a:rPr lang="en-US" altLang="zh-CN" sz="2500" dirty="0"/>
            </a:br>
            <a:r>
              <a:rPr lang="en-US" altLang="zh-CN" sz="2500" dirty="0">
                <a:latin typeface="Arial" panose="020B0604020202020204" pitchFamily="34" charset="0"/>
              </a:rPr>
              <a:t>                </a:t>
            </a:r>
            <a:r>
              <a:rPr lang="en-US" altLang="zh-CN" sz="2500" dirty="0"/>
              <a:t> </a:t>
            </a:r>
            <a:r>
              <a:rPr lang="en-US" altLang="zh-CN" sz="2500" dirty="0">
                <a:latin typeface="Arial" panose="020B0604020202020204" pitchFamily="34" charset="0"/>
              </a:rPr>
              <a:t>     </a:t>
            </a:r>
            <a:r>
              <a:rPr lang="en-US" altLang="zh-CN" sz="2500" dirty="0"/>
              <a:t> s1.compareTo(s3): 10</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2239346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778213" y="1420238"/>
            <a:ext cx="6556443" cy="4289898"/>
          </a:xfrm>
        </p:spPr>
        <p:txBody>
          <a:bodyPr/>
          <a:lstStyle/>
          <a:p>
            <a:pPr>
              <a:buFont typeface="Wingdings" panose="05000000000000000000" pitchFamily="2" charset="2"/>
              <a:buChar char="l"/>
            </a:pPr>
            <a:r>
              <a:rPr lang="en-US" altLang="zh-CN" sz="2500" b="1" dirty="0"/>
              <a:t>   </a:t>
            </a:r>
            <a:r>
              <a:rPr lang="en-US" altLang="zh-CN" sz="2500" b="1" dirty="0" err="1"/>
              <a:t>int</a:t>
            </a:r>
            <a:r>
              <a:rPr lang="en-US" altLang="zh-CN" sz="2500" b="1" dirty="0"/>
              <a:t> </a:t>
            </a:r>
            <a:r>
              <a:rPr lang="en-US" altLang="zh-CN" sz="2500" b="1" dirty="0" err="1"/>
              <a:t>indexOf</a:t>
            </a:r>
            <a:r>
              <a:rPr lang="en-US" altLang="zh-CN" sz="2500" b="1" dirty="0"/>
              <a:t>(char  </a:t>
            </a:r>
            <a:r>
              <a:rPr lang="en-US" altLang="zh-CN" sz="2500" b="1" dirty="0" err="1"/>
              <a:t>ch</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b="1" dirty="0"/>
              <a:t>      只找第一个匹配字符位置</a:t>
            </a:r>
            <a:r>
              <a:rPr lang="zh-CN" altLang="en-US" sz="2500" dirty="0"/>
              <a:t>。</a:t>
            </a:r>
          </a:p>
          <a:p>
            <a:pPr>
              <a:buFont typeface="Wingdings" panose="05000000000000000000" pitchFamily="2" charset="2"/>
              <a:buNone/>
            </a:pPr>
            <a:endParaRPr lang="zh-CN" altLang="en-US" sz="2500" dirty="0"/>
          </a:p>
          <a:p>
            <a:pPr>
              <a:buFont typeface="Wingdings" panose="05000000000000000000" pitchFamily="2" charset="2"/>
              <a:buChar char="l"/>
            </a:pPr>
            <a:r>
              <a:rPr lang="en-US" altLang="zh-CN" sz="2500" b="1" dirty="0" err="1"/>
              <a:t>int</a:t>
            </a:r>
            <a:r>
              <a:rPr lang="en-US" altLang="zh-CN" sz="2500" b="1" dirty="0"/>
              <a:t> </a:t>
            </a:r>
            <a:r>
              <a:rPr lang="en-US" altLang="zh-CN" sz="2500" b="1" dirty="0" err="1"/>
              <a:t>indexOf</a:t>
            </a:r>
            <a:r>
              <a:rPr lang="en-US" altLang="zh-CN" sz="2500" b="1" dirty="0"/>
              <a:t>(char </a:t>
            </a:r>
            <a:r>
              <a:rPr lang="en-US" altLang="zh-CN" sz="2500" b="1" dirty="0" err="1"/>
              <a:t>ch</a:t>
            </a:r>
            <a:r>
              <a:rPr lang="en-US" altLang="zh-CN" sz="2500" b="1" dirty="0"/>
              <a:t>, </a:t>
            </a:r>
            <a:r>
              <a:rPr lang="en-US" altLang="zh-CN" sz="2500" b="1" dirty="0" err="1"/>
              <a:t>int</a:t>
            </a:r>
            <a:r>
              <a:rPr lang="en-US" altLang="zh-CN" sz="2500" b="1" dirty="0"/>
              <a:t> </a:t>
            </a:r>
            <a:r>
              <a:rPr lang="en-US" altLang="zh-CN" sz="2500" b="1" dirty="0" err="1"/>
              <a:t>fromIndex</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从</a:t>
            </a:r>
            <a:r>
              <a:rPr lang="en-US" altLang="zh-CN" sz="2500" b="1" dirty="0" err="1"/>
              <a:t>fromIndex</a:t>
            </a:r>
            <a:r>
              <a:rPr lang="zh-CN" altLang="en-US" sz="2500" b="1" dirty="0"/>
              <a:t>开始找第一个匹配字符位置</a:t>
            </a:r>
            <a:r>
              <a:rPr lang="zh-CN" altLang="en-US" sz="2500" dirty="0"/>
              <a:t>。 </a:t>
            </a:r>
          </a:p>
          <a:p>
            <a:pPr>
              <a:buFont typeface="Wingdings" panose="05000000000000000000" pitchFamily="2" charset="2"/>
              <a:buChar char="l"/>
            </a:pPr>
            <a:r>
              <a:rPr lang="zh-CN" altLang="en-US" sz="2500" dirty="0"/>
              <a:t>   </a:t>
            </a:r>
            <a:r>
              <a:rPr lang="en-US" altLang="zh-CN" sz="2500" b="1" dirty="0" err="1"/>
              <a:t>int</a:t>
            </a:r>
            <a:r>
              <a:rPr lang="en-US" altLang="zh-CN" sz="2500" b="1" dirty="0"/>
              <a:t> </a:t>
            </a:r>
            <a:r>
              <a:rPr lang="en-US" altLang="zh-CN" sz="2500" b="1" dirty="0" err="1"/>
              <a:t>indexOf</a:t>
            </a:r>
            <a:r>
              <a:rPr lang="en-US" altLang="zh-CN" sz="2500" b="1" dirty="0"/>
              <a:t>(String </a:t>
            </a:r>
            <a:r>
              <a:rPr lang="en-US" altLang="zh-CN" sz="2500" b="1" dirty="0" err="1"/>
              <a:t>str</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只找第一个匹配字符串位置</a:t>
            </a:r>
            <a:r>
              <a:rPr lang="zh-CN" altLang="en-US" sz="2500" dirty="0"/>
              <a:t>。</a:t>
            </a:r>
          </a:p>
          <a:p>
            <a:pPr>
              <a:buFont typeface="Wingdings" panose="05000000000000000000" pitchFamily="2" charset="2"/>
              <a:buChar char="l"/>
            </a:pPr>
            <a:r>
              <a:rPr lang="zh-CN" altLang="en-US" sz="2500" b="1" dirty="0"/>
              <a:t>  </a:t>
            </a:r>
            <a:r>
              <a:rPr lang="en-US" altLang="zh-CN" sz="2500" b="1" dirty="0" err="1"/>
              <a:t>int</a:t>
            </a:r>
            <a:r>
              <a:rPr lang="en-US" altLang="zh-CN" sz="2500" b="1" dirty="0"/>
              <a:t> </a:t>
            </a:r>
            <a:r>
              <a:rPr lang="en-US" altLang="zh-CN" sz="2500" b="1" dirty="0" err="1"/>
              <a:t>indexOf</a:t>
            </a:r>
            <a:r>
              <a:rPr lang="en-US" altLang="zh-CN" sz="2500" b="1" dirty="0"/>
              <a:t>(String </a:t>
            </a:r>
            <a:r>
              <a:rPr lang="en-US" altLang="zh-CN" sz="2500" b="1" dirty="0" err="1"/>
              <a:t>str</a:t>
            </a:r>
            <a:r>
              <a:rPr lang="en-US" altLang="zh-CN" sz="2500" b="1" dirty="0"/>
              <a:t>, </a:t>
            </a:r>
            <a:r>
              <a:rPr lang="en-US" altLang="zh-CN" sz="2500" b="1" dirty="0" err="1"/>
              <a:t>int</a:t>
            </a:r>
            <a:r>
              <a:rPr lang="en-US" altLang="zh-CN" sz="2500" b="1" dirty="0"/>
              <a:t> </a:t>
            </a:r>
            <a:r>
              <a:rPr lang="en-US" altLang="zh-CN" sz="2500" b="1" dirty="0" err="1"/>
              <a:t>fromIndex</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从</a:t>
            </a:r>
            <a:r>
              <a:rPr lang="en-US" altLang="zh-CN" sz="2500" b="1" dirty="0" err="1"/>
              <a:t>fromIndex</a:t>
            </a:r>
            <a:r>
              <a:rPr lang="zh-CN" altLang="en-US" sz="2500" b="1" dirty="0"/>
              <a:t>开始找第一个匹配字符串位置</a:t>
            </a:r>
            <a:r>
              <a:rPr lang="zh-CN" altLang="en-US" sz="2500" dirty="0"/>
              <a:t>。</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41163228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778213" y="1361873"/>
            <a:ext cx="7441660" cy="4280170"/>
          </a:xfrm>
        </p:spPr>
        <p:txBody>
          <a:bodyPr>
            <a:normAutofit lnSpcReduction="10000"/>
          </a:bodyPr>
          <a:lstStyle/>
          <a:p>
            <a:r>
              <a:rPr lang="zh-CN" altLang="en-US" sz="2500" dirty="0"/>
              <a:t>例如：</a:t>
            </a:r>
          </a:p>
          <a:p>
            <a:pPr>
              <a:buFont typeface="Wingdings" panose="05000000000000000000" pitchFamily="2" charset="2"/>
              <a:buNone/>
            </a:pPr>
            <a:r>
              <a:rPr lang="en-US" altLang="zh-CN" sz="2500" dirty="0"/>
              <a:t>String s =  new String("write once, run anywhere!");</a:t>
            </a:r>
          </a:p>
          <a:p>
            <a:pPr>
              <a:buFont typeface="Wingdings" panose="05000000000000000000" pitchFamily="2" charset="2"/>
              <a:buNone/>
            </a:pPr>
            <a:r>
              <a:rPr lang="en-US" altLang="zh-CN" sz="2500" dirty="0"/>
              <a:t>String </a:t>
            </a:r>
            <a:r>
              <a:rPr lang="en-US" altLang="zh-CN" sz="2500" dirty="0" err="1"/>
              <a:t>ss</a:t>
            </a:r>
            <a:r>
              <a:rPr lang="en-US" altLang="zh-CN" sz="2500" dirty="0"/>
              <a:t> = new String("run");</a:t>
            </a:r>
          </a:p>
          <a:p>
            <a:pPr>
              <a:buFont typeface="Wingdings" panose="05000000000000000000" pitchFamily="2" charset="2"/>
              <a:buNone/>
            </a:pPr>
            <a:endParaRPr lang="en-US" altLang="zh-CN" sz="2500" dirty="0"/>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('r'): " + </a:t>
            </a:r>
            <a:r>
              <a:rPr lang="en-US" altLang="zh-CN" sz="2500" dirty="0" err="1">
                <a:solidFill>
                  <a:srgbClr val="FF00FF"/>
                </a:solidFill>
              </a:rPr>
              <a:t>s.indexOf</a:t>
            </a:r>
            <a:r>
              <a:rPr lang="en-US" altLang="zh-CN" sz="2500" dirty="0">
                <a:solidFill>
                  <a:srgbClr val="FF00FF"/>
                </a:solidFill>
              </a:rPr>
              <a:t>('r')</a:t>
            </a:r>
            <a:r>
              <a:rPr lang="en-US" altLang="zh-CN" sz="2500" dirty="0"/>
              <a:t> );</a:t>
            </a:r>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('r',2): " + </a:t>
            </a:r>
            <a:r>
              <a:rPr lang="en-US" altLang="zh-CN" sz="2500" dirty="0" err="1">
                <a:solidFill>
                  <a:srgbClr val="FF00FF"/>
                </a:solidFill>
              </a:rPr>
              <a:t>s.indexOf</a:t>
            </a:r>
            <a:r>
              <a:rPr lang="en-US" altLang="zh-CN" sz="2500" dirty="0">
                <a:solidFill>
                  <a:srgbClr val="FF00FF"/>
                </a:solidFill>
              </a:rPr>
              <a:t>('r',2)</a:t>
            </a:r>
            <a:r>
              <a:rPr lang="en-US" altLang="zh-CN" sz="2500" dirty="0"/>
              <a:t> );</a:t>
            </a:r>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a:t>
            </a:r>
            <a:r>
              <a:rPr lang="en-US" altLang="zh-CN" sz="2500" dirty="0" err="1"/>
              <a:t>ss</a:t>
            </a:r>
            <a:r>
              <a:rPr lang="en-US" altLang="zh-CN" sz="2500" dirty="0"/>
              <a:t>): " + </a:t>
            </a:r>
            <a:r>
              <a:rPr lang="en-US" altLang="zh-CN" sz="2500" dirty="0" err="1">
                <a:solidFill>
                  <a:srgbClr val="FF00FF"/>
                </a:solidFill>
              </a:rPr>
              <a:t>s.indexOf</a:t>
            </a:r>
            <a:r>
              <a:rPr lang="en-US" altLang="zh-CN" sz="2500" dirty="0">
                <a:solidFill>
                  <a:srgbClr val="FF00FF"/>
                </a:solidFill>
              </a:rPr>
              <a:t>(</a:t>
            </a:r>
            <a:r>
              <a:rPr lang="en-US" altLang="zh-CN" sz="2500" dirty="0" err="1">
                <a:solidFill>
                  <a:srgbClr val="FF00FF"/>
                </a:solidFill>
              </a:rPr>
              <a:t>ss</a:t>
            </a:r>
            <a:r>
              <a:rPr lang="en-US" altLang="zh-CN" sz="2500" dirty="0">
                <a:solidFill>
                  <a:srgbClr val="FF00FF"/>
                </a:solidFill>
              </a:rPr>
              <a:t>)</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r>
              <a:rPr lang="zh-CN" altLang="en-US" sz="2500" dirty="0"/>
              <a:t>结果为：</a:t>
            </a:r>
            <a:r>
              <a:rPr lang="en-US" altLang="zh-CN" sz="2500" dirty="0" err="1"/>
              <a:t>s.indexOf</a:t>
            </a:r>
            <a:r>
              <a:rPr lang="en-US" altLang="zh-CN" sz="2500" dirty="0"/>
              <a:t>('r'): 1</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s.indexOf</a:t>
            </a:r>
            <a:r>
              <a:rPr lang="en-US" altLang="zh-CN" sz="2500" dirty="0"/>
              <a:t>('r',2): 12</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s.indexOf</a:t>
            </a:r>
            <a:r>
              <a:rPr lang="en-US" altLang="zh-CN" sz="2500" dirty="0"/>
              <a:t>(</a:t>
            </a:r>
            <a:r>
              <a:rPr lang="en-US" altLang="zh-CN" sz="2500" dirty="0" err="1"/>
              <a:t>ss</a:t>
            </a:r>
            <a:r>
              <a:rPr lang="en-US" altLang="zh-CN" sz="2500" dirty="0"/>
              <a:t>): 12</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9454380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778213" y="1391056"/>
            <a:ext cx="7393021" cy="4328808"/>
          </a:xfrm>
        </p:spPr>
        <p:txBody>
          <a:bodyPr>
            <a:normAutofit/>
          </a:bodyPr>
          <a:lstStyle/>
          <a:p>
            <a:r>
              <a:rPr lang="en-US" altLang="zh-CN" sz="2500" b="1" dirty="0" err="1"/>
              <a:t>int</a:t>
            </a:r>
            <a:r>
              <a:rPr lang="en-US" altLang="zh-CN" sz="2500" b="1" dirty="0"/>
              <a:t> length()</a:t>
            </a:r>
            <a:r>
              <a:rPr lang="en-US" altLang="zh-CN" sz="2500" dirty="0"/>
              <a:t> </a:t>
            </a:r>
            <a:r>
              <a:rPr lang="zh-CN" altLang="en-US" sz="2500" dirty="0"/>
              <a:t>：</a:t>
            </a:r>
            <a:r>
              <a:rPr lang="zh-CN" altLang="en-US" sz="2500" b="1" dirty="0"/>
              <a:t>返回当前字符串长度</a:t>
            </a:r>
            <a:r>
              <a:rPr lang="zh-CN" altLang="en-US" sz="2500" dirty="0"/>
              <a:t>。</a:t>
            </a:r>
            <a:br>
              <a:rPr lang="zh-CN" altLang="en-US" sz="2500" dirty="0"/>
            </a:br>
            <a:endParaRPr lang="zh-CN" altLang="en-US" sz="2500" dirty="0"/>
          </a:p>
          <a:p>
            <a:r>
              <a:rPr lang="en-US" altLang="zh-CN" sz="2500" b="1" dirty="0"/>
              <a:t>String replace(char </a:t>
            </a:r>
            <a:r>
              <a:rPr lang="en-US" altLang="zh-CN" sz="2500" b="1" dirty="0" err="1"/>
              <a:t>oldChar</a:t>
            </a:r>
            <a:r>
              <a:rPr lang="en-US" altLang="zh-CN" sz="2500" b="1" dirty="0"/>
              <a:t>, char </a:t>
            </a:r>
            <a:r>
              <a:rPr lang="en-US" altLang="zh-CN" sz="2500" b="1" dirty="0" err="1"/>
              <a:t>newChar</a:t>
            </a:r>
            <a:r>
              <a:rPr lang="en-US" altLang="zh-CN" sz="2500" b="1" dirty="0"/>
              <a:t>)</a:t>
            </a:r>
            <a:r>
              <a:rPr lang="en-US" altLang="zh-CN" sz="2500" dirty="0"/>
              <a:t> </a:t>
            </a:r>
            <a:r>
              <a:rPr lang="zh-CN" altLang="en-US" sz="2500" dirty="0"/>
              <a:t>：</a:t>
            </a:r>
            <a:r>
              <a:rPr lang="zh-CN" altLang="en-US" sz="2500" b="1" dirty="0"/>
              <a:t>将字符号串中第一个</a:t>
            </a:r>
            <a:r>
              <a:rPr lang="en-US" altLang="zh-CN" sz="2500" b="1" dirty="0" err="1"/>
              <a:t>oldChar</a:t>
            </a:r>
            <a:r>
              <a:rPr lang="zh-CN" altLang="en-US" sz="2500" b="1" dirty="0"/>
              <a:t>替换成</a:t>
            </a:r>
            <a:r>
              <a:rPr lang="en-US" altLang="zh-CN" sz="2500" b="1" dirty="0" err="1"/>
              <a:t>newChar</a:t>
            </a:r>
            <a:r>
              <a:rPr lang="zh-CN" altLang="en-US" sz="2500" dirty="0"/>
              <a:t>。</a:t>
            </a:r>
          </a:p>
          <a:p>
            <a:r>
              <a:rPr lang="en-US" altLang="zh-CN" sz="2500" b="1" dirty="0" err="1"/>
              <a:t>boolean</a:t>
            </a:r>
            <a:r>
              <a:rPr lang="en-US" altLang="zh-CN" sz="2500" b="1" dirty="0"/>
              <a:t> </a:t>
            </a:r>
            <a:r>
              <a:rPr lang="en-US" altLang="zh-CN" sz="2500" b="1" dirty="0" err="1"/>
              <a:t>startsWith</a:t>
            </a:r>
            <a:r>
              <a:rPr lang="en-US" altLang="zh-CN" sz="2500" b="1" dirty="0"/>
              <a:t>(String prefix)</a:t>
            </a:r>
            <a:r>
              <a:rPr lang="en-US" altLang="zh-CN" sz="2500" dirty="0"/>
              <a:t> </a:t>
            </a:r>
            <a:r>
              <a:rPr lang="zh-CN" altLang="en-US" sz="2500" dirty="0"/>
              <a:t>：</a:t>
            </a:r>
          </a:p>
          <a:p>
            <a:pPr>
              <a:buFont typeface="Wingdings" panose="05000000000000000000" pitchFamily="2" charset="2"/>
              <a:buNone/>
            </a:pPr>
            <a:r>
              <a:rPr lang="zh-CN" altLang="en-US" sz="2500" b="1" dirty="0"/>
              <a:t>   该</a:t>
            </a:r>
            <a:r>
              <a:rPr lang="en-US" altLang="zh-CN" sz="2500" b="1" dirty="0"/>
              <a:t>String</a:t>
            </a:r>
            <a:r>
              <a:rPr lang="zh-CN" altLang="en-US" sz="2500" b="1" dirty="0"/>
              <a:t>对象是否以</a:t>
            </a:r>
            <a:r>
              <a:rPr lang="en-US" altLang="zh-CN" sz="2500" b="1" dirty="0"/>
              <a:t>prefix</a:t>
            </a:r>
            <a:r>
              <a:rPr lang="zh-CN" altLang="en-US" sz="2500" b="1" dirty="0"/>
              <a:t>开始</a:t>
            </a:r>
            <a:r>
              <a:rPr lang="zh-CN" altLang="en-US" sz="2500" dirty="0"/>
              <a:t>。</a:t>
            </a:r>
          </a:p>
          <a:p>
            <a:pPr>
              <a:buFont typeface="Wingdings" panose="05000000000000000000" pitchFamily="2" charset="2"/>
              <a:buNone/>
            </a:pPr>
            <a:endParaRPr lang="zh-CN" altLang="en-US" sz="2500" dirty="0"/>
          </a:p>
          <a:p>
            <a:pPr>
              <a:buFont typeface="Wingdings" panose="05000000000000000000" pitchFamily="2" charset="2"/>
              <a:buNone/>
            </a:pPr>
            <a:r>
              <a:rPr lang="zh-CN" altLang="en-US" sz="2500" b="1" dirty="0"/>
              <a:t> </a:t>
            </a:r>
            <a:r>
              <a:rPr lang="en-US" altLang="zh-CN" sz="2500" b="1" dirty="0" err="1"/>
              <a:t>boolean</a:t>
            </a:r>
            <a:r>
              <a:rPr lang="en-US" altLang="zh-CN" sz="2500" b="1" dirty="0"/>
              <a:t> </a:t>
            </a:r>
            <a:r>
              <a:rPr lang="en-US" altLang="zh-CN" sz="2500" b="1" dirty="0" err="1"/>
              <a:t>startsWith</a:t>
            </a:r>
            <a:r>
              <a:rPr lang="en-US" altLang="zh-CN" sz="2500" b="1" dirty="0"/>
              <a:t>(String prefix, </a:t>
            </a:r>
            <a:r>
              <a:rPr lang="en-US" altLang="zh-CN" sz="2500" b="1" dirty="0" err="1"/>
              <a:t>int</a:t>
            </a:r>
            <a:r>
              <a:rPr lang="en-US" altLang="zh-CN" sz="2500" b="1" dirty="0"/>
              <a:t> </a:t>
            </a:r>
            <a:r>
              <a:rPr lang="en-US" altLang="zh-CN" sz="2500" b="1" dirty="0" err="1"/>
              <a:t>toffset</a:t>
            </a:r>
            <a:r>
              <a:rPr lang="en-US" altLang="zh-CN" sz="2500" b="1" dirty="0"/>
              <a:t>)</a:t>
            </a:r>
            <a:r>
              <a:rPr lang="en-US" altLang="zh-CN" sz="2500" dirty="0"/>
              <a:t> </a:t>
            </a:r>
          </a:p>
          <a:p>
            <a:pPr>
              <a:buFont typeface="Wingdings" panose="05000000000000000000" pitchFamily="2" charset="2"/>
              <a:buNone/>
            </a:pPr>
            <a:r>
              <a:rPr lang="zh-CN" altLang="en-US" sz="2500" b="1" dirty="0"/>
              <a:t>该</a:t>
            </a:r>
            <a:r>
              <a:rPr lang="en-US" altLang="zh-CN" sz="2500" b="1" dirty="0"/>
              <a:t>String</a:t>
            </a:r>
            <a:r>
              <a:rPr lang="zh-CN" altLang="en-US" sz="2500" b="1" dirty="0"/>
              <a:t>对象从</a:t>
            </a:r>
            <a:r>
              <a:rPr lang="en-US" altLang="zh-CN" sz="2500" b="1" dirty="0" err="1"/>
              <a:t>toffset</a:t>
            </a:r>
            <a:r>
              <a:rPr lang="zh-CN" altLang="en-US" sz="2500" b="1" dirty="0"/>
              <a:t>位置算起，是否以</a:t>
            </a:r>
            <a:r>
              <a:rPr lang="en-US" altLang="zh-CN" sz="2500" b="1" dirty="0"/>
              <a:t>prefix</a:t>
            </a:r>
            <a:r>
              <a:rPr lang="zh-CN" altLang="en-US" sz="2500" b="1" dirty="0"/>
              <a:t>开始</a:t>
            </a:r>
            <a:r>
              <a:rPr lang="zh-CN" altLang="en-US" dirty="0"/>
              <a:t>。</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70781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t>类的</a:t>
            </a:r>
            <a:r>
              <a:rPr kumimoji="1" lang="zh-CN" altLang="en-US" dirty="0">
                <a:solidFill>
                  <a:schemeClr val="tx1"/>
                </a:solidFill>
              </a:rPr>
              <a:t>成员方法定义</a:t>
            </a:r>
          </a:p>
        </p:txBody>
      </p:sp>
      <p:sp>
        <p:nvSpPr>
          <p:cNvPr id="16387" name="Rectangle 3"/>
          <p:cNvSpPr>
            <a:spLocks noGrp="1" noChangeArrowheads="1"/>
          </p:cNvSpPr>
          <p:nvPr>
            <p:ph idx="1"/>
          </p:nvPr>
        </p:nvSpPr>
        <p:spPr/>
        <p:txBody>
          <a:bodyPr/>
          <a:lstStyle/>
          <a:p>
            <a:pPr eaLnBrk="1" hangingPunct="1">
              <a:lnSpc>
                <a:spcPct val="90000"/>
              </a:lnSpc>
            </a:pPr>
            <a:r>
              <a:rPr kumimoji="1" lang="zh-CN" altLang="en-US" sz="1950" dirty="0"/>
              <a:t>一般格式：</a:t>
            </a:r>
          </a:p>
          <a:p>
            <a:pPr lvl="1" eaLnBrk="1" hangingPunct="1">
              <a:lnSpc>
                <a:spcPct val="90000"/>
              </a:lnSpc>
              <a:buFont typeface="Wingdings" panose="05000000000000000000" pitchFamily="2" charset="2"/>
              <a:buNone/>
            </a:pPr>
            <a:r>
              <a:rPr kumimoji="1" lang="en-US" altLang="zh-CN" sz="1650" dirty="0"/>
              <a:t>&lt;modifiers&gt;&lt;</a:t>
            </a:r>
            <a:r>
              <a:rPr kumimoji="1" lang="en-US" altLang="zh-CN" sz="1650" dirty="0" err="1"/>
              <a:t>return_type</a:t>
            </a:r>
            <a:r>
              <a:rPr kumimoji="1" lang="en-US" altLang="zh-CN" sz="1650" dirty="0"/>
              <a:t>&gt;&lt;name&gt;</a:t>
            </a:r>
          </a:p>
          <a:p>
            <a:pPr lvl="1" eaLnBrk="1" hangingPunct="1">
              <a:lnSpc>
                <a:spcPct val="90000"/>
              </a:lnSpc>
              <a:buFont typeface="Wingdings" panose="05000000000000000000" pitchFamily="2" charset="2"/>
              <a:buNone/>
            </a:pPr>
            <a:r>
              <a:rPr kumimoji="1" lang="en-US" altLang="zh-CN" sz="1650" dirty="0"/>
              <a:t>    ([&lt;</a:t>
            </a:r>
            <a:r>
              <a:rPr kumimoji="1" lang="en-US" altLang="zh-CN" sz="1650" dirty="0" err="1"/>
              <a:t>argument_list</a:t>
            </a:r>
            <a:r>
              <a:rPr kumimoji="1" lang="en-US" altLang="zh-CN" sz="1650" dirty="0"/>
              <a:t>&gt;])[throws &lt;exception&gt;]{&lt;block&gt;}</a:t>
            </a:r>
          </a:p>
          <a:p>
            <a:pPr>
              <a:buNone/>
            </a:pPr>
            <a:r>
              <a:rPr kumimoji="1" lang="zh-CN" altLang="en-US" sz="2400" dirty="0"/>
              <a:t>成员方法定义：</a:t>
            </a:r>
            <a:endParaRPr kumimoji="1" lang="en-US" altLang="zh-CN" sz="2400" dirty="0"/>
          </a:p>
          <a:p>
            <a:pPr marL="0" indent="0">
              <a:buNone/>
            </a:pPr>
            <a:r>
              <a:rPr lang="en-US" altLang="zh-CN" sz="1800" b="1" dirty="0">
                <a:solidFill>
                  <a:srgbClr val="0000FF"/>
                </a:solidFill>
                <a:latin typeface="Arial" panose="020B0604020202020204" pitchFamily="34" charset="0"/>
                <a:ea typeface="黑体" panose="02010609060101010101" pitchFamily="49" charset="-122"/>
              </a:rPr>
              <a:t>public   </a:t>
            </a:r>
            <a:r>
              <a:rPr lang="zh-CN" altLang="en-US" sz="1800" b="1" dirty="0">
                <a:solidFill>
                  <a:srgbClr val="FF0000"/>
                </a:solidFill>
                <a:latin typeface="Arial" panose="020B0604020202020204" pitchFamily="34" charset="0"/>
                <a:ea typeface="黑体" panose="02010609060101010101" pitchFamily="49" charset="-122"/>
              </a:rPr>
              <a:t>返回值类型</a:t>
            </a:r>
            <a:r>
              <a:rPr lang="zh-CN" altLang="en-US" sz="1800" b="1" dirty="0">
                <a:latin typeface="Arial" panose="020B0604020202020204" pitchFamily="34" charset="0"/>
                <a:ea typeface="黑体" panose="02010609060101010101" pitchFamily="49" charset="-122"/>
              </a:rPr>
              <a:t>  方法名</a:t>
            </a:r>
            <a:r>
              <a:rPr lang="en-US" altLang="zh-CN" sz="1800" b="1" dirty="0">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数据类型  参数名称</a:t>
            </a:r>
            <a:r>
              <a:rPr lang="en-US" altLang="zh-CN" sz="2400" dirty="0">
                <a:latin typeface="Arial" panose="020B0604020202020204" pitchFamily="34" charset="0"/>
                <a:ea typeface="黑体" panose="02010609060101010101" pitchFamily="49" charset="-122"/>
              </a:rPr>
              <a:t>,</a:t>
            </a:r>
            <a:r>
              <a:rPr lang="zh-CN" altLang="en-US" sz="1800" dirty="0"/>
              <a:t>数据类型  参数名称</a:t>
            </a:r>
            <a:r>
              <a:rPr lang="en-US" altLang="zh-CN" sz="1800" b="1" dirty="0">
                <a:latin typeface="Arial" panose="020B0604020202020204" pitchFamily="34" charset="0"/>
                <a:ea typeface="黑体" panose="02010609060101010101" pitchFamily="49" charset="-122"/>
              </a:rPr>
              <a:t>] ) </a:t>
            </a:r>
          </a:p>
          <a:p>
            <a:pPr marL="0" indent="0">
              <a:buNone/>
            </a:pPr>
            <a:r>
              <a:rPr lang="en-US" altLang="zh-CN" sz="1800" b="1" dirty="0">
                <a:solidFill>
                  <a:srgbClr val="FF0000"/>
                </a:solidFill>
                <a:latin typeface="Arial" panose="020B0604020202020204" pitchFamily="34" charset="0"/>
                <a:ea typeface="黑体" panose="02010609060101010101" pitchFamily="49" charset="-122"/>
              </a:rPr>
              <a:t> {</a:t>
            </a:r>
          </a:p>
          <a:p>
            <a:pPr marL="0" indent="0">
              <a:buNone/>
            </a:pPr>
            <a:endParaRPr lang="en-US" altLang="zh-CN" sz="1800" b="1" dirty="0">
              <a:latin typeface="Arial" panose="020B0604020202020204" pitchFamily="34" charset="0"/>
              <a:ea typeface="黑体" panose="02010609060101010101" pitchFamily="49" charset="-122"/>
            </a:endParaRPr>
          </a:p>
          <a:p>
            <a:pPr marL="0" indent="0">
              <a:buNone/>
            </a:pPr>
            <a:r>
              <a:rPr lang="en-US" altLang="zh-CN" sz="1800" b="1" dirty="0">
                <a:latin typeface="Arial" panose="020B0604020202020204" pitchFamily="34" charset="0"/>
                <a:ea typeface="黑体" panose="02010609060101010101" pitchFamily="49" charset="-122"/>
              </a:rPr>
              <a:t>           //</a:t>
            </a:r>
            <a:r>
              <a:rPr lang="zh-CN" altLang="en-US" sz="1800" b="1" dirty="0">
                <a:latin typeface="Arial" panose="020B0604020202020204" pitchFamily="34" charset="0"/>
                <a:ea typeface="黑体" panose="02010609060101010101" pitchFamily="49" charset="-122"/>
              </a:rPr>
              <a:t>这里编写方法的主体</a:t>
            </a:r>
            <a:endParaRPr lang="en-US" altLang="zh-CN" sz="1800" b="1" dirty="0">
              <a:latin typeface="Arial" panose="020B0604020202020204" pitchFamily="34" charset="0"/>
              <a:ea typeface="黑体" panose="02010609060101010101" pitchFamily="49" charset="-122"/>
            </a:endParaRPr>
          </a:p>
          <a:p>
            <a:pPr marL="0" indent="0">
              <a:buNone/>
            </a:pPr>
            <a:endParaRPr lang="zh-CN" altLang="en-US" sz="1800" b="1" dirty="0">
              <a:latin typeface="Arial" panose="020B0604020202020204" pitchFamily="34" charset="0"/>
              <a:ea typeface="黑体" panose="02010609060101010101" pitchFamily="49" charset="-122"/>
            </a:endParaRPr>
          </a:p>
          <a:p>
            <a:pPr marL="0" indent="0">
              <a:buNone/>
            </a:pPr>
            <a:r>
              <a:rPr lang="en-US" altLang="zh-CN" sz="1800" b="1" dirty="0">
                <a:solidFill>
                  <a:srgbClr val="FF0000"/>
                </a:solidFill>
                <a:latin typeface="Arial" panose="020B0604020202020204" pitchFamily="34" charset="0"/>
                <a:ea typeface="黑体" panose="02010609060101010101" pitchFamily="49" charset="-122"/>
              </a:rPr>
              <a:t>}</a:t>
            </a:r>
          </a:p>
        </p:txBody>
      </p:sp>
    </p:spTree>
    <p:extLst>
      <p:ext uri="{BB962C8B-B14F-4D97-AF65-F5344CB8AC3E}">
        <p14:creationId xmlns:p14="http://schemas.microsoft.com/office/powerpoint/2010/main" val="40571325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778213" y="1439693"/>
            <a:ext cx="7548664" cy="4562273"/>
          </a:xfrm>
        </p:spPr>
        <p:txBody>
          <a:bodyPr/>
          <a:lstStyle/>
          <a:p>
            <a:r>
              <a:rPr lang="zh-CN" altLang="en-US" dirty="0"/>
              <a:t>例如：</a:t>
            </a:r>
          </a:p>
          <a:p>
            <a:pPr>
              <a:buFont typeface="Wingdings" panose="05000000000000000000" pitchFamily="2" charset="2"/>
              <a:buNone/>
            </a:pPr>
            <a:r>
              <a:rPr lang="en-US" altLang="zh-CN" dirty="0"/>
              <a:t>String s = new String("write once, run anywhere!")</a:t>
            </a:r>
          </a:p>
          <a:p>
            <a:pPr>
              <a:buFont typeface="Wingdings" panose="05000000000000000000" pitchFamily="2" charset="2"/>
              <a:buNone/>
            </a:pPr>
            <a:r>
              <a:rPr lang="en-US" altLang="zh-CN" dirty="0"/>
              <a:t>String </a:t>
            </a:r>
            <a:r>
              <a:rPr lang="en-US" altLang="zh-CN" dirty="0" err="1"/>
              <a:t>ss</a:t>
            </a:r>
            <a:r>
              <a:rPr lang="en-US" altLang="zh-CN" dirty="0"/>
              <a:t> = new String("write")</a:t>
            </a:r>
          </a:p>
          <a:p>
            <a:pPr>
              <a:buFont typeface="Wingdings" panose="05000000000000000000" pitchFamily="2" charset="2"/>
              <a:buNone/>
            </a:pPr>
            <a:r>
              <a:rPr lang="en-US" altLang="zh-CN" dirty="0"/>
              <a:t> String </a:t>
            </a:r>
            <a:r>
              <a:rPr lang="en-US" altLang="zh-CN" dirty="0" err="1"/>
              <a:t>sss</a:t>
            </a:r>
            <a:r>
              <a:rPr lang="en-US" altLang="zh-CN" dirty="0"/>
              <a:t> = new String("once");</a:t>
            </a:r>
            <a:br>
              <a:rPr lang="en-US" altLang="zh-CN" dirty="0"/>
            </a:br>
            <a:r>
              <a:rPr lang="en-US" altLang="zh-CN" dirty="0"/>
              <a:t> </a:t>
            </a:r>
            <a:r>
              <a:rPr lang="en-US" altLang="zh-CN" dirty="0" err="1"/>
              <a:t>System.out.println</a:t>
            </a:r>
            <a:r>
              <a:rPr lang="en-US" altLang="zh-CN" dirty="0"/>
              <a:t>("</a:t>
            </a:r>
            <a:r>
              <a:rPr lang="en-US" altLang="zh-CN" dirty="0" err="1"/>
              <a:t>s.startsWith</a:t>
            </a:r>
            <a:r>
              <a:rPr lang="en-US" altLang="zh-CN" dirty="0"/>
              <a:t>(</a:t>
            </a:r>
            <a:r>
              <a:rPr lang="en-US" altLang="zh-CN" dirty="0" err="1"/>
              <a:t>ss</a:t>
            </a:r>
            <a:r>
              <a:rPr lang="en-US" altLang="zh-CN" dirty="0"/>
              <a:t>): " + </a:t>
            </a:r>
            <a:r>
              <a:rPr lang="en-US" altLang="zh-CN" dirty="0" err="1">
                <a:solidFill>
                  <a:srgbClr val="FF00FF"/>
                </a:solidFill>
              </a:rPr>
              <a:t>s.startsWith</a:t>
            </a:r>
            <a:r>
              <a:rPr lang="en-US" altLang="zh-CN" dirty="0">
                <a:solidFill>
                  <a:srgbClr val="FF00FF"/>
                </a:solidFill>
              </a:rPr>
              <a:t>(</a:t>
            </a:r>
            <a:r>
              <a:rPr lang="en-US" altLang="zh-CN" dirty="0" err="1">
                <a:solidFill>
                  <a:srgbClr val="FF00FF"/>
                </a:solidFill>
              </a:rPr>
              <a:t>ss</a:t>
            </a:r>
            <a:r>
              <a:rPr lang="en-US" altLang="zh-CN" dirty="0">
                <a:solidFill>
                  <a:srgbClr val="FF00FF"/>
                </a:solidFill>
              </a:rPr>
              <a:t>)</a:t>
            </a:r>
            <a:r>
              <a:rPr lang="en-US" altLang="zh-CN" dirty="0"/>
              <a:t> );</a:t>
            </a:r>
            <a:br>
              <a:rPr lang="en-US" altLang="zh-CN" dirty="0"/>
            </a:br>
            <a:r>
              <a:rPr lang="en-US" altLang="zh-CN" dirty="0"/>
              <a:t> </a:t>
            </a:r>
            <a:r>
              <a:rPr lang="en-US" altLang="zh-CN" dirty="0" err="1"/>
              <a:t>System.out.println</a:t>
            </a:r>
            <a:r>
              <a:rPr lang="en-US" altLang="zh-CN" dirty="0"/>
              <a:t>("</a:t>
            </a:r>
            <a:r>
              <a:rPr lang="en-US" altLang="zh-CN" dirty="0" err="1"/>
              <a:t>s.startsWith</a:t>
            </a:r>
            <a:r>
              <a:rPr lang="en-US" altLang="zh-CN" dirty="0"/>
              <a:t>(sss,6): " + </a:t>
            </a:r>
            <a:r>
              <a:rPr lang="en-US" altLang="zh-CN" dirty="0" err="1">
                <a:solidFill>
                  <a:srgbClr val="FF00FF"/>
                </a:solidFill>
              </a:rPr>
              <a:t>s.startsWith</a:t>
            </a:r>
            <a:r>
              <a:rPr lang="en-US" altLang="zh-CN" dirty="0">
                <a:solidFill>
                  <a:srgbClr val="FF00FF"/>
                </a:solidFill>
              </a:rPr>
              <a:t>(sss,6)</a:t>
            </a:r>
            <a:r>
              <a:rPr lang="en-US" altLang="zh-CN" dirty="0"/>
              <a:t> );</a:t>
            </a:r>
            <a:br>
              <a:rPr lang="en-US" altLang="zh-CN" dirty="0"/>
            </a:br>
            <a:r>
              <a:rPr lang="en-US" altLang="zh-CN" dirty="0">
                <a:latin typeface="Arial" panose="020B0604020202020204" pitchFamily="34" charset="0"/>
              </a:rPr>
              <a:t>            </a:t>
            </a:r>
            <a:r>
              <a:rPr lang="en-US" altLang="zh-CN" dirty="0"/>
              <a:t> </a:t>
            </a:r>
            <a:r>
              <a:rPr lang="zh-CN" altLang="en-US" dirty="0"/>
              <a:t>结果为：</a:t>
            </a:r>
            <a:r>
              <a:rPr lang="en-US" altLang="zh-CN" dirty="0" err="1"/>
              <a:t>s.startsWith</a:t>
            </a:r>
            <a:r>
              <a:rPr lang="en-US" altLang="zh-CN" dirty="0"/>
              <a:t>(</a:t>
            </a:r>
            <a:r>
              <a:rPr lang="en-US" altLang="zh-CN" dirty="0" err="1"/>
              <a:t>ss</a:t>
            </a:r>
            <a:r>
              <a:rPr lang="en-US" altLang="zh-CN" dirty="0"/>
              <a:t>): true</a:t>
            </a:r>
            <a:br>
              <a:rPr lang="en-US" altLang="zh-CN" dirty="0"/>
            </a:br>
            <a:r>
              <a:rPr lang="en-US" altLang="zh-CN" dirty="0">
                <a:latin typeface="Arial" panose="020B0604020202020204" pitchFamily="34" charset="0"/>
              </a:rPr>
              <a:t>                    </a:t>
            </a:r>
            <a:r>
              <a:rPr lang="en-US" altLang="zh-CN" dirty="0"/>
              <a:t> </a:t>
            </a:r>
            <a:r>
              <a:rPr lang="en-US" altLang="zh-CN" dirty="0" err="1"/>
              <a:t>s.startsWith</a:t>
            </a:r>
            <a:r>
              <a:rPr lang="en-US" altLang="zh-CN" dirty="0"/>
              <a:t>(sss,6): true</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320646959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778213" y="1361873"/>
            <a:ext cx="7363838" cy="3813242"/>
          </a:xfrm>
        </p:spPr>
        <p:txBody>
          <a:bodyPr/>
          <a:lstStyle/>
          <a:p>
            <a:r>
              <a:rPr lang="en-US" altLang="zh-CN" sz="2800" dirty="0"/>
              <a:t>String </a:t>
            </a:r>
            <a:r>
              <a:rPr lang="en-US" altLang="zh-CN" sz="2800" dirty="0" err="1"/>
              <a:t>toLowerCase</a:t>
            </a:r>
            <a:r>
              <a:rPr lang="en-US" altLang="zh-CN" sz="2800" dirty="0"/>
              <a:t>( ) </a:t>
            </a:r>
            <a:r>
              <a:rPr lang="zh-CN" altLang="en-US" sz="2800" dirty="0"/>
              <a:t>：</a:t>
            </a:r>
            <a:r>
              <a:rPr lang="zh-CN" altLang="en-US" sz="2800" b="1" dirty="0"/>
              <a:t>将字符串转换成小写</a:t>
            </a:r>
            <a:r>
              <a:rPr lang="zh-CN" altLang="en-US" sz="2800" dirty="0"/>
              <a:t>。</a:t>
            </a:r>
            <a:br>
              <a:rPr lang="zh-CN" altLang="en-US" sz="2800" dirty="0"/>
            </a:br>
            <a:r>
              <a:rPr lang="en-US" altLang="zh-CN" sz="2800" dirty="0"/>
              <a:t>String </a:t>
            </a:r>
            <a:r>
              <a:rPr lang="en-US" altLang="zh-CN" sz="2800" dirty="0" err="1"/>
              <a:t>toUpperCase</a:t>
            </a:r>
            <a:r>
              <a:rPr lang="en-US" altLang="zh-CN" sz="2800" dirty="0"/>
              <a:t>( ) </a:t>
            </a:r>
            <a:r>
              <a:rPr lang="zh-CN" altLang="en-US" sz="2800" dirty="0"/>
              <a:t>：将字符串转换成大写。</a:t>
            </a:r>
            <a:br>
              <a:rPr lang="zh-CN" altLang="en-US" sz="2500" dirty="0"/>
            </a:br>
            <a:r>
              <a:rPr lang="zh-CN" altLang="en-US" sz="2500" dirty="0">
                <a:latin typeface="Arial" panose="020B0604020202020204" pitchFamily="34" charset="0"/>
              </a:rPr>
              <a:t>   </a:t>
            </a:r>
            <a:endParaRPr lang="zh-CN" altLang="en-US" sz="2500" dirty="0"/>
          </a:p>
          <a:p>
            <a:r>
              <a:rPr lang="zh-CN" altLang="en-US" sz="2500" dirty="0">
                <a:latin typeface="Arial" panose="020B0604020202020204" pitchFamily="34" charset="0"/>
              </a:rPr>
              <a:t> </a:t>
            </a:r>
            <a:r>
              <a:rPr lang="zh-CN" altLang="en-US" sz="2500" dirty="0"/>
              <a:t>例如：</a:t>
            </a:r>
          </a:p>
          <a:p>
            <a:pPr>
              <a:buFont typeface="Wingdings" panose="05000000000000000000" pitchFamily="2" charset="2"/>
              <a:buNone/>
            </a:pPr>
            <a:r>
              <a:rPr lang="en-US" altLang="zh-CN" sz="2500" dirty="0"/>
              <a:t>String s = new String("</a:t>
            </a:r>
            <a:r>
              <a:rPr lang="en-US" altLang="zh-CN" sz="2500" dirty="0" err="1"/>
              <a:t>java.lang.Class</a:t>
            </a:r>
            <a:r>
              <a:rPr lang="en-US" altLang="zh-CN" sz="2500" dirty="0"/>
              <a:t> String");</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System.out.println</a:t>
            </a:r>
            <a:r>
              <a:rPr lang="en-US" altLang="zh-CN" sz="2500" dirty="0"/>
              <a:t>("</a:t>
            </a:r>
            <a:r>
              <a:rPr lang="en-US" altLang="zh-CN" sz="2500" dirty="0" err="1"/>
              <a:t>s.toUpperCase</a:t>
            </a:r>
            <a:r>
              <a:rPr lang="en-US" altLang="zh-CN" sz="2500" dirty="0"/>
              <a:t>(): " + </a:t>
            </a:r>
            <a:r>
              <a:rPr lang="en-US" altLang="zh-CN" sz="2500" dirty="0" err="1"/>
              <a:t>s.toUpperCase</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System.out.println</a:t>
            </a:r>
            <a:r>
              <a:rPr lang="en-US" altLang="zh-CN" sz="2500" dirty="0"/>
              <a:t>("</a:t>
            </a:r>
            <a:r>
              <a:rPr lang="en-US" altLang="zh-CN" sz="2500" dirty="0" err="1"/>
              <a:t>s.toLowerCase</a:t>
            </a:r>
            <a:r>
              <a:rPr lang="en-US" altLang="zh-CN" sz="2500" dirty="0"/>
              <a:t>(): " + </a:t>
            </a:r>
            <a:r>
              <a:rPr lang="en-US" altLang="zh-CN" sz="2500" dirty="0" err="1"/>
              <a:t>s.toLowerCase</a:t>
            </a:r>
            <a:r>
              <a:rPr lang="en-US" altLang="zh-CN" sz="2500" dirty="0"/>
              <a:t>() );</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4906821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1001949" y="1614793"/>
            <a:ext cx="6585626" cy="3531140"/>
          </a:xfrm>
        </p:spPr>
        <p:txBody>
          <a:bodyPr/>
          <a:lstStyle/>
          <a:p>
            <a:r>
              <a:rPr lang="en-US" altLang="zh-CN" sz="2500" dirty="0"/>
              <a:t>static String </a:t>
            </a:r>
            <a:r>
              <a:rPr lang="en-US" altLang="zh-CN" sz="2500" dirty="0" err="1"/>
              <a:t>valueOf</a:t>
            </a:r>
            <a:r>
              <a:rPr lang="en-US" altLang="zh-CN" sz="2500" dirty="0"/>
              <a:t>(</a:t>
            </a:r>
            <a:r>
              <a:rPr lang="en-US" altLang="zh-CN" sz="2500" dirty="0" err="1"/>
              <a:t>boolean</a:t>
            </a:r>
            <a:r>
              <a:rPr lang="en-US" altLang="zh-CN" sz="2500" dirty="0"/>
              <a:t> b)</a:t>
            </a:r>
            <a:br>
              <a:rPr lang="en-US" altLang="zh-CN" sz="2500" dirty="0"/>
            </a:br>
            <a:r>
              <a:rPr lang="en-US" altLang="zh-CN" sz="2500" dirty="0"/>
              <a:t>static String </a:t>
            </a:r>
            <a:r>
              <a:rPr lang="en-US" altLang="zh-CN" sz="2500" dirty="0" err="1"/>
              <a:t>valueOf</a:t>
            </a:r>
            <a:r>
              <a:rPr lang="en-US" altLang="zh-CN" sz="2500" dirty="0"/>
              <a:t>(char c)</a:t>
            </a:r>
          </a:p>
          <a:p>
            <a:pPr>
              <a:buFont typeface="Wingdings" panose="05000000000000000000" pitchFamily="2" charset="2"/>
              <a:buNone/>
            </a:pPr>
            <a:r>
              <a:rPr lang="en-US" altLang="zh-CN" sz="2500" dirty="0"/>
              <a:t>   static String </a:t>
            </a:r>
            <a:r>
              <a:rPr lang="en-US" altLang="zh-CN" sz="2500" dirty="0" err="1"/>
              <a:t>valueOf</a:t>
            </a:r>
            <a:r>
              <a:rPr lang="en-US" altLang="zh-CN" sz="2500" dirty="0"/>
              <a:t>(char[ ] data)</a:t>
            </a:r>
            <a:br>
              <a:rPr lang="en-US" altLang="zh-CN" sz="2500" dirty="0"/>
            </a:br>
            <a:r>
              <a:rPr lang="en-US" altLang="zh-CN" sz="2500" dirty="0"/>
              <a:t>static String </a:t>
            </a:r>
            <a:r>
              <a:rPr lang="en-US" altLang="zh-CN" sz="2500" dirty="0" err="1"/>
              <a:t>valueOf</a:t>
            </a:r>
            <a:r>
              <a:rPr lang="en-US" altLang="zh-CN" sz="2500" dirty="0"/>
              <a:t>(double d)</a:t>
            </a:r>
            <a:br>
              <a:rPr lang="en-US" altLang="zh-CN" sz="2500" dirty="0"/>
            </a:br>
            <a:r>
              <a:rPr lang="en-US" altLang="zh-CN" sz="2500" dirty="0"/>
              <a:t>static String </a:t>
            </a:r>
            <a:r>
              <a:rPr lang="en-US" altLang="zh-CN" sz="2500" dirty="0" err="1"/>
              <a:t>valueOf</a:t>
            </a:r>
            <a:r>
              <a:rPr lang="en-US" altLang="zh-CN" sz="2500" dirty="0"/>
              <a:t>(float f)</a:t>
            </a:r>
            <a:br>
              <a:rPr lang="en-US" altLang="zh-CN" sz="2500" dirty="0"/>
            </a:br>
            <a:r>
              <a:rPr lang="en-US" altLang="zh-CN" sz="2500" dirty="0"/>
              <a:t>static String </a:t>
            </a:r>
            <a:r>
              <a:rPr lang="en-US" altLang="zh-CN" sz="2500" dirty="0" err="1"/>
              <a:t>valueOf</a:t>
            </a:r>
            <a:r>
              <a:rPr lang="en-US" altLang="zh-CN" sz="2500" dirty="0"/>
              <a:t>(</a:t>
            </a:r>
            <a:r>
              <a:rPr lang="en-US" altLang="zh-CN" sz="2500" dirty="0" err="1"/>
              <a:t>int</a:t>
            </a:r>
            <a:r>
              <a:rPr lang="en-US" altLang="zh-CN" sz="2500" dirty="0"/>
              <a:t> </a:t>
            </a:r>
            <a:r>
              <a:rPr lang="en-US" altLang="zh-CN" sz="2500" dirty="0" err="1"/>
              <a:t>i</a:t>
            </a:r>
            <a:r>
              <a:rPr lang="en-US" altLang="zh-CN" sz="2500" dirty="0"/>
              <a:t>)</a:t>
            </a:r>
            <a:br>
              <a:rPr lang="en-US" altLang="zh-CN" sz="2500" dirty="0"/>
            </a:br>
            <a:r>
              <a:rPr lang="en-US" altLang="zh-CN" sz="2500" dirty="0"/>
              <a:t>static String </a:t>
            </a:r>
            <a:r>
              <a:rPr lang="en-US" altLang="zh-CN" sz="2500" dirty="0" err="1"/>
              <a:t>valueOf</a:t>
            </a:r>
            <a:r>
              <a:rPr lang="en-US" altLang="zh-CN" sz="2500" dirty="0"/>
              <a:t>(long l)</a:t>
            </a:r>
            <a:br>
              <a:rPr lang="en-US" altLang="zh-CN" sz="2500" dirty="0"/>
            </a:br>
            <a:r>
              <a:rPr lang="en-US" altLang="zh-CN" sz="2500" dirty="0"/>
              <a:t>static String </a:t>
            </a:r>
            <a:r>
              <a:rPr lang="en-US" altLang="zh-CN" sz="2500" dirty="0" err="1"/>
              <a:t>valueOf</a:t>
            </a:r>
            <a:r>
              <a:rPr lang="en-US" altLang="zh-CN" sz="2500" dirty="0"/>
              <a:t>(Object </a:t>
            </a:r>
            <a:r>
              <a:rPr lang="en-US" altLang="zh-CN" sz="2500" dirty="0" err="1"/>
              <a:t>obj</a:t>
            </a:r>
            <a:r>
              <a:rPr lang="en-US" altLang="zh-CN" sz="2500" dirty="0"/>
              <a:t>)</a:t>
            </a:r>
            <a:br>
              <a:rPr lang="en-US" altLang="zh-CN" sz="2500" dirty="0"/>
            </a:br>
            <a:endParaRPr lang="en-US" altLang="zh-CN" sz="2500" dirty="0"/>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31457979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15566" y="1416490"/>
            <a:ext cx="8229600" cy="4904227"/>
          </a:xfrm>
        </p:spPr>
        <p:txBody>
          <a:bodyPr>
            <a:normAutofit lnSpcReduction="10000"/>
          </a:bodyPr>
          <a:lstStyle/>
          <a:p>
            <a:pPr>
              <a:lnSpc>
                <a:spcPct val="90000"/>
              </a:lnSpc>
            </a:pPr>
            <a:r>
              <a:rPr lang="en-US" altLang="zh-CN" sz="2500" dirty="0"/>
              <a:t>String[ ] split(String regex)</a:t>
            </a:r>
            <a:br>
              <a:rPr lang="en-US" altLang="zh-CN" sz="2500" dirty="0"/>
            </a:br>
            <a:r>
              <a:rPr lang="zh-CN" altLang="en-US" sz="2500" dirty="0"/>
              <a:t>将一个字符串按照指定的分隔符分隔，返回分隔后的字符串数组</a:t>
            </a:r>
            <a:r>
              <a:rPr lang="en-US" altLang="zh-CN" sz="2500" dirty="0"/>
              <a:t>.</a:t>
            </a:r>
          </a:p>
          <a:p>
            <a:pPr>
              <a:lnSpc>
                <a:spcPct val="90000"/>
              </a:lnSpc>
              <a:buFont typeface="Wingdings" panose="05000000000000000000" pitchFamily="2" charset="2"/>
              <a:buNone/>
            </a:pPr>
            <a:r>
              <a:rPr lang="en-US" altLang="zh-CN" sz="2500" dirty="0"/>
              <a:t>public class </a:t>
            </a:r>
            <a:r>
              <a:rPr lang="en-US" altLang="zh-CN" sz="2500" dirty="0" err="1"/>
              <a:t>SplitDemo</a:t>
            </a:r>
            <a:r>
              <a:rPr lang="en-US" altLang="zh-CN" sz="2500" dirty="0"/>
              <a:t>{</a:t>
            </a:r>
            <a:br>
              <a:rPr lang="en-US" altLang="zh-CN" sz="2500" dirty="0"/>
            </a:br>
            <a:r>
              <a:rPr lang="en-US" altLang="zh-CN" sz="2500" dirty="0">
                <a:latin typeface="Arial" panose="020B0604020202020204" pitchFamily="34" charset="0"/>
              </a:rPr>
              <a:t>    </a:t>
            </a:r>
            <a:r>
              <a:rPr lang="en-US" altLang="zh-CN" sz="2500" dirty="0"/>
              <a:t> public static void main (String[] </a:t>
            </a:r>
            <a:r>
              <a:rPr lang="en-US" altLang="zh-CN" sz="2500" dirty="0" err="1"/>
              <a:t>args</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String </a:t>
            </a:r>
            <a:r>
              <a:rPr lang="en-US" altLang="zh-CN" sz="2500" b="1" dirty="0"/>
              <a:t>date</a:t>
            </a:r>
            <a:r>
              <a:rPr lang="en-US" altLang="zh-CN" sz="2500" dirty="0"/>
              <a:t> = "2019/04/14";</a:t>
            </a:r>
          </a:p>
          <a:p>
            <a:pPr>
              <a:lnSpc>
                <a:spcPct val="90000"/>
              </a:lnSpc>
              <a:buFont typeface="Wingdings" panose="05000000000000000000" pitchFamily="2" charset="2"/>
              <a:buNone/>
            </a:pPr>
            <a:r>
              <a:rPr lang="en-US" altLang="zh-CN" sz="2500" dirty="0">
                <a:latin typeface="Arial" panose="020B0604020202020204" pitchFamily="34" charset="0"/>
              </a:rPr>
              <a:t>           </a:t>
            </a:r>
            <a:r>
              <a:rPr lang="en-US" altLang="zh-CN" sz="2500" dirty="0"/>
              <a:t> String[ ] </a:t>
            </a:r>
            <a:r>
              <a:rPr lang="en-US" altLang="zh-CN" sz="2500" dirty="0" err="1"/>
              <a:t>dateAfterSplit</a:t>
            </a:r>
            <a:r>
              <a:rPr lang="en-US" altLang="zh-CN" sz="2500" dirty="0"/>
              <a:t>= new String[3];</a:t>
            </a:r>
            <a:br>
              <a:rPr lang="en-US" altLang="zh-CN" sz="2500" dirty="0"/>
            </a:br>
            <a:r>
              <a:rPr lang="en-US" altLang="zh-CN" sz="2500" dirty="0">
                <a:latin typeface="Arial" panose="020B0604020202020204" pitchFamily="34" charset="0"/>
              </a:rPr>
              <a:t>        </a:t>
            </a:r>
            <a:r>
              <a:rPr lang="en-US" altLang="zh-CN" sz="2500" b="1" dirty="0">
                <a:latin typeface="Arial" panose="020B0604020202020204" pitchFamily="34" charset="0"/>
              </a:rPr>
              <a:t> </a:t>
            </a:r>
            <a:r>
              <a:rPr lang="en-US" altLang="zh-CN" sz="2500" b="1" dirty="0" err="1"/>
              <a:t>dateAfterSplit</a:t>
            </a:r>
            <a:r>
              <a:rPr lang="en-US" altLang="zh-CN" sz="2500" b="1" dirty="0"/>
              <a:t>=</a:t>
            </a:r>
            <a:r>
              <a:rPr lang="en-US" altLang="zh-CN" sz="2500" b="1" dirty="0" err="1"/>
              <a:t>date.split</a:t>
            </a:r>
            <a:r>
              <a:rPr lang="en-US" altLang="zh-CN" sz="2500" b="1" dirty="0"/>
              <a:t>("/");</a:t>
            </a:r>
            <a:r>
              <a:rPr lang="en-US" altLang="zh-CN" sz="2500" dirty="0">
                <a:latin typeface="Arial" panose="020B0604020202020204" pitchFamily="34" charset="0"/>
              </a:rPr>
              <a:t> </a:t>
            </a:r>
            <a:endParaRPr lang="en-US" altLang="zh-CN" sz="2500" dirty="0"/>
          </a:p>
          <a:p>
            <a:pPr>
              <a:lnSpc>
                <a:spcPct val="90000"/>
              </a:lnSpc>
              <a:buFont typeface="Wingdings" panose="05000000000000000000" pitchFamily="2" charset="2"/>
              <a:buNone/>
            </a:pPr>
            <a:r>
              <a:rPr lang="en-US" altLang="zh-CN" sz="2500" dirty="0"/>
              <a:t>     </a:t>
            </a:r>
            <a:r>
              <a:rPr lang="en-US" altLang="zh-CN" sz="2500" dirty="0">
                <a:latin typeface="Arial" panose="020B0604020202020204" pitchFamily="34" charset="0"/>
              </a:rPr>
              <a:t> </a:t>
            </a:r>
            <a:r>
              <a:rPr lang="en-US" altLang="zh-CN" sz="2500" dirty="0"/>
              <a:t> </a:t>
            </a:r>
            <a:r>
              <a:rPr lang="en-US" altLang="zh-CN" sz="2500" b="1" dirty="0"/>
              <a:t>//</a:t>
            </a:r>
            <a:r>
              <a:rPr lang="zh-CN" altLang="en-US" sz="2500" b="1" dirty="0"/>
              <a:t>以</a:t>
            </a:r>
            <a:r>
              <a:rPr lang="zh-CN" altLang="en-US" sz="2500" b="1" dirty="0">
                <a:latin typeface="Arial" panose="020B0604020202020204" pitchFamily="34" charset="0"/>
              </a:rPr>
              <a:t>“</a:t>
            </a:r>
            <a:r>
              <a:rPr lang="en-US" altLang="zh-CN" sz="2500" b="1" dirty="0"/>
              <a:t>/</a:t>
            </a:r>
            <a:r>
              <a:rPr lang="en-US" altLang="zh-CN" sz="2500" b="1" dirty="0">
                <a:latin typeface="Arial" panose="020B0604020202020204" pitchFamily="34" charset="0"/>
              </a:rPr>
              <a:t>”</a:t>
            </a:r>
            <a:r>
              <a:rPr lang="zh-CN" altLang="en-US" sz="2500" b="1" dirty="0"/>
              <a:t>作为分隔符来分割</a:t>
            </a:r>
            <a:r>
              <a:rPr lang="en-US" altLang="zh-CN" sz="2500" b="1" dirty="0"/>
              <a:t>date</a:t>
            </a:r>
            <a:r>
              <a:rPr lang="zh-CN" altLang="en-US" sz="2500" b="1" dirty="0"/>
              <a:t>字符串，并把结果放入</a:t>
            </a:r>
            <a:r>
              <a:rPr lang="en-US" altLang="zh-CN" sz="2500" b="1" dirty="0"/>
              <a:t>3</a:t>
            </a:r>
            <a:r>
              <a:rPr lang="zh-CN" altLang="en-US" sz="2500" b="1" dirty="0"/>
              <a:t>个字符串中。</a:t>
            </a:r>
            <a:br>
              <a:rPr lang="zh-CN" altLang="en-US" sz="2500" b="1" dirty="0"/>
            </a:br>
            <a:r>
              <a:rPr lang="zh-CN" altLang="en-US" sz="2500" dirty="0">
                <a:latin typeface="Arial" panose="020B0604020202020204" pitchFamily="34" charset="0"/>
              </a:rPr>
              <a:t>         </a:t>
            </a:r>
            <a:r>
              <a:rPr lang="zh-CN" altLang="en-US" sz="2500" dirty="0"/>
              <a:t> </a:t>
            </a:r>
            <a:r>
              <a:rPr lang="en-US" altLang="zh-CN" sz="2500" dirty="0"/>
              <a:t>for(</a:t>
            </a:r>
            <a:r>
              <a:rPr lang="en-US" altLang="zh-CN" sz="2500" dirty="0" err="1"/>
              <a:t>int</a:t>
            </a:r>
            <a:r>
              <a:rPr lang="en-US" altLang="zh-CN" sz="2500" dirty="0"/>
              <a:t> </a:t>
            </a:r>
            <a:r>
              <a:rPr lang="en-US" altLang="zh-CN" sz="2500" dirty="0" err="1"/>
              <a:t>i</a:t>
            </a:r>
            <a:r>
              <a:rPr lang="en-US" altLang="zh-CN" sz="2500" dirty="0"/>
              <a:t>=0;i&lt;</a:t>
            </a:r>
            <a:r>
              <a:rPr lang="en-US" altLang="zh-CN" sz="2500" b="1" dirty="0" err="1"/>
              <a:t>dateAfterSplit</a:t>
            </a:r>
            <a:r>
              <a:rPr lang="en-US" altLang="zh-CN" sz="2500" dirty="0" err="1"/>
              <a:t>.length;i</a:t>
            </a:r>
            <a:r>
              <a:rPr lang="en-US" altLang="zh-CN" sz="2500" dirty="0"/>
              <a:t>++)</a:t>
            </a:r>
            <a:br>
              <a:rPr lang="en-US" altLang="zh-CN" sz="2500" dirty="0"/>
            </a:br>
            <a:r>
              <a:rPr lang="en-US" altLang="zh-CN" sz="2500" dirty="0">
                <a:latin typeface="Arial" panose="020B0604020202020204" pitchFamily="34" charset="0"/>
              </a:rPr>
              <a:t>   </a:t>
            </a:r>
            <a:r>
              <a:rPr lang="en-US" altLang="zh-CN" sz="2500" dirty="0"/>
              <a:t> </a:t>
            </a:r>
            <a:r>
              <a:rPr lang="en-US" altLang="zh-CN" sz="2500" dirty="0">
                <a:latin typeface="Arial" panose="020B0604020202020204" pitchFamily="34" charset="0"/>
              </a:rPr>
              <a:t>     </a:t>
            </a:r>
            <a:r>
              <a:rPr lang="en-US" altLang="zh-CN" sz="2500" dirty="0"/>
              <a:t>   </a:t>
            </a:r>
            <a:r>
              <a:rPr lang="en-US" altLang="zh-CN" sz="2500" dirty="0" err="1"/>
              <a:t>System.out.print</a:t>
            </a:r>
            <a:r>
              <a:rPr lang="en-US" altLang="zh-CN" sz="2500" dirty="0"/>
              <a:t>(</a:t>
            </a:r>
            <a:r>
              <a:rPr lang="en-US" altLang="zh-CN" sz="2500" b="1" dirty="0" err="1"/>
              <a:t>dateAfterSplit</a:t>
            </a:r>
            <a:r>
              <a:rPr lang="en-US" altLang="zh-CN" sz="2500" dirty="0"/>
              <a:t>[</a:t>
            </a:r>
            <a:r>
              <a:rPr lang="en-US" altLang="zh-CN" sz="2500" dirty="0" err="1"/>
              <a:t>i</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br>
              <a:rPr lang="en-US" altLang="zh-CN" sz="2500" dirty="0"/>
            </a:br>
            <a:r>
              <a:rPr lang="en-US" altLang="zh-CN" sz="2500" dirty="0"/>
              <a:t>}</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5091574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818085" y="1431132"/>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
        <p:nvSpPr>
          <p:cNvPr id="47107" name="Text Box 5"/>
          <p:cNvSpPr txBox="1">
            <a:spLocks noChangeArrowheads="1"/>
          </p:cNvSpPr>
          <p:nvPr/>
        </p:nvSpPr>
        <p:spPr bwMode="auto">
          <a:xfrm>
            <a:off x="1714501" y="2114550"/>
            <a:ext cx="6227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类变量可用来在实例之间进行通信或跟踪该类实例的数目。</a:t>
            </a:r>
          </a:p>
        </p:txBody>
      </p:sp>
      <p:sp>
        <p:nvSpPr>
          <p:cNvPr id="9222" name="Text Box 6"/>
          <p:cNvSpPr txBox="1">
            <a:spLocks noChangeArrowheads="1"/>
          </p:cNvSpPr>
          <p:nvPr/>
        </p:nvSpPr>
        <p:spPr bwMode="auto">
          <a:xfrm>
            <a:off x="1473995" y="2545557"/>
            <a:ext cx="527099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例：	</a:t>
            </a:r>
          </a:p>
          <a:p>
            <a:pPr eaLnBrk="1" hangingPunct="1"/>
            <a:r>
              <a:rPr kumimoji="1" lang="zh-CN" altLang="en-US">
                <a:latin typeface="Times New Roman" panose="02020603050405020304" pitchFamily="18" charset="0"/>
              </a:rPr>
              <a:t>	</a:t>
            </a:r>
            <a:r>
              <a:rPr kumimoji="1" lang="en-US" altLang="zh-CN">
                <a:latin typeface="Times New Roman" panose="02020603050405020304" pitchFamily="18" charset="0"/>
              </a:rPr>
              <a:t>public class Count</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private int serialNumber ;</a:t>
            </a:r>
          </a:p>
          <a:p>
            <a:pPr eaLnBrk="1" hangingPunct="1"/>
            <a:r>
              <a:rPr kumimoji="1" lang="en-US" altLang="zh-CN">
                <a:latin typeface="Times New Roman" panose="02020603050405020304" pitchFamily="18" charset="0"/>
              </a:rPr>
              <a:t>		</a:t>
            </a:r>
            <a:r>
              <a:rPr kumimoji="1" lang="en-US" altLang="zh-CN">
                <a:solidFill>
                  <a:schemeClr val="accent1"/>
                </a:solidFill>
                <a:latin typeface="Times New Roman" panose="02020603050405020304" pitchFamily="18" charset="0"/>
              </a:rPr>
              <a:t>private static int counter = 0 ;</a:t>
            </a:r>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r>
              <a:rPr kumimoji="1" lang="en-US" altLang="zh-CN">
                <a:latin typeface="Times New Roman" panose="02020603050405020304" pitchFamily="18" charset="0"/>
              </a:rPr>
              <a:t>		public Count(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counter++ ;</a:t>
            </a:r>
          </a:p>
          <a:p>
            <a:pPr eaLnBrk="1" hangingPunct="1"/>
            <a:r>
              <a:rPr kumimoji="1" lang="en-US" altLang="zh-CN">
                <a:latin typeface="Times New Roman" panose="02020603050405020304" pitchFamily="18" charset="0"/>
              </a:rPr>
              <a:t>			serialNumber = counter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a:t>
            </a:r>
          </a:p>
        </p:txBody>
      </p:sp>
    </p:spTree>
    <p:extLst>
      <p:ext uri="{BB962C8B-B14F-4D97-AF65-F5344CB8AC3E}">
        <p14:creationId xmlns:p14="http://schemas.microsoft.com/office/powerpoint/2010/main" val="309040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1714500" y="2286001"/>
            <a:ext cx="60579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a:latin typeface="Times New Roman" panose="02020603050405020304" pitchFamily="18" charset="0"/>
              </a:rPr>
              <a:t>静态类变量可以是</a:t>
            </a:r>
            <a:r>
              <a:rPr kumimoji="1" lang="en-US" altLang="zh-CN">
                <a:latin typeface="Times New Roman" panose="02020603050405020304" pitchFamily="18" charset="0"/>
              </a:rPr>
              <a:t>public </a:t>
            </a:r>
            <a:r>
              <a:rPr kumimoji="1" lang="zh-CN" altLang="zh-CN">
                <a:latin typeface="Times New Roman" panose="02020603050405020304" pitchFamily="18" charset="0"/>
              </a:rPr>
              <a:t>或</a:t>
            </a:r>
            <a:r>
              <a:rPr kumimoji="1" lang="en-US" altLang="zh-CN">
                <a:latin typeface="Times New Roman" panose="02020603050405020304" pitchFamily="18" charset="0"/>
              </a:rPr>
              <a:t>private</a:t>
            </a:r>
          </a:p>
          <a:p>
            <a:pPr eaLnBrk="1" hangingPunct="1">
              <a:buFontTx/>
              <a:buChar char="•"/>
            </a:pPr>
            <a:r>
              <a:rPr kumimoji="1" lang="zh-CN" altLang="zh-CN">
                <a:latin typeface="Times New Roman" panose="02020603050405020304" pitchFamily="18" charset="0"/>
              </a:rPr>
              <a:t>对于</a:t>
            </a:r>
            <a:r>
              <a:rPr kumimoji="1" lang="en-US" altLang="zh-CN">
                <a:latin typeface="Times New Roman" panose="02020603050405020304" pitchFamily="18" charset="0"/>
              </a:rPr>
              <a:t>public </a:t>
            </a:r>
            <a:r>
              <a:rPr kumimoji="1" lang="zh-CN" altLang="zh-CN">
                <a:latin typeface="Times New Roman" panose="02020603050405020304" pitchFamily="18" charset="0"/>
              </a:rPr>
              <a:t>类型的类变量，可以在类外直接用类名调用而不需要初始化。</a:t>
            </a:r>
          </a:p>
          <a:p>
            <a:pPr eaLnBrk="1" hangingPunct="1"/>
            <a:endParaRPr kumimoji="1" lang="zh-CN" altLang="zh-CN">
              <a:latin typeface="Times New Roman" panose="02020603050405020304" pitchFamily="18" charset="0"/>
            </a:endParaRPr>
          </a:p>
          <a:p>
            <a:pPr eaLnBrk="1" hangingPunct="1"/>
            <a:r>
              <a:rPr kumimoji="1" lang="en-US" altLang="zh-CN" sz="1200">
                <a:latin typeface="Times New Roman" panose="02020603050405020304" pitchFamily="18" charset="0"/>
              </a:rPr>
              <a:t>Public class StaticVar</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int  number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Otherclass</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void method()</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int x = StaticVar.number ;</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48131" name="Text Box 5"/>
          <p:cNvSpPr txBox="1">
            <a:spLocks noChangeArrowheads="1"/>
          </p:cNvSpPr>
          <p:nvPr/>
        </p:nvSpPr>
        <p:spPr bwMode="auto">
          <a:xfrm>
            <a:off x="2114551" y="1314451"/>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Tree>
    <p:extLst>
      <p:ext uri="{BB962C8B-B14F-4D97-AF65-F5344CB8AC3E}">
        <p14:creationId xmlns:p14="http://schemas.microsoft.com/office/powerpoint/2010/main" val="41659445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763317" y="1416844"/>
            <a:ext cx="427873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a:t>
            </a:r>
            <a:r>
              <a:rPr kumimoji="1" lang="zh-CN" altLang="zh-CN" sz="3000">
                <a:latin typeface="Times New Roman" panose="02020603050405020304" pitchFamily="18" charset="0"/>
              </a:rPr>
              <a:t>方法</a:t>
            </a:r>
            <a:r>
              <a:rPr kumimoji="1" lang="zh-CN" altLang="en-US" sz="2400"/>
              <a:t>（</a:t>
            </a:r>
            <a:r>
              <a:rPr kumimoji="1" lang="en-US" altLang="zh-CN" sz="2400"/>
              <a:t>class/static)</a:t>
            </a:r>
          </a:p>
        </p:txBody>
      </p:sp>
      <p:sp>
        <p:nvSpPr>
          <p:cNvPr id="49155" name="Text Box 5"/>
          <p:cNvSpPr txBox="1">
            <a:spLocks noChangeArrowheads="1"/>
          </p:cNvSpPr>
          <p:nvPr/>
        </p:nvSpPr>
        <p:spPr bwMode="auto">
          <a:xfrm>
            <a:off x="2024062" y="2071688"/>
            <a:ext cx="4252913" cy="376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可以直接被调用，而不需要生成任何实例</a:t>
            </a:r>
          </a:p>
          <a:p>
            <a:pPr eaLnBrk="1" hangingPunct="1"/>
            <a:r>
              <a:rPr kumimoji="1" lang="en-US" altLang="zh-CN" sz="1350">
                <a:latin typeface="Times New Roman" panose="02020603050405020304" pitchFamily="18" charset="0"/>
              </a:rPr>
              <a:t>public class GeneralFunction</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static int addUp(int x, int y)</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return x+y ;</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public calss UseGeneral</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void method()</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int c = GeneralFunction.add(9,10);</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p:txBody>
      </p:sp>
    </p:spTree>
    <p:extLst>
      <p:ext uri="{BB962C8B-B14F-4D97-AF65-F5344CB8AC3E}">
        <p14:creationId xmlns:p14="http://schemas.microsoft.com/office/powerpoint/2010/main" val="32160377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871663" y="1431132"/>
            <a:ext cx="29738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b="1">
                <a:solidFill>
                  <a:srgbClr val="FF0000"/>
                </a:solidFill>
                <a:latin typeface="Times New Roman" panose="02020603050405020304" pitchFamily="18" charset="0"/>
              </a:rPr>
              <a:t> </a:t>
            </a:r>
            <a:r>
              <a:rPr kumimoji="1" lang="zh-CN" altLang="zh-CN" sz="3000">
                <a:latin typeface="Times New Roman" panose="02020603050405020304" pitchFamily="18" charset="0"/>
              </a:rPr>
              <a:t>静态初始化程序</a:t>
            </a:r>
            <a:endParaRPr kumimoji="1" lang="zh-CN" altLang="en-US" sz="3000">
              <a:latin typeface="Times New Roman" panose="02020603050405020304" pitchFamily="18" charset="0"/>
            </a:endParaRPr>
          </a:p>
        </p:txBody>
      </p:sp>
      <p:sp>
        <p:nvSpPr>
          <p:cNvPr id="50179" name="Text Box 5"/>
          <p:cNvSpPr txBox="1">
            <a:spLocks noChangeArrowheads="1"/>
          </p:cNvSpPr>
          <p:nvPr/>
        </p:nvSpPr>
        <p:spPr bwMode="auto">
          <a:xfrm>
            <a:off x="2000251" y="2240756"/>
            <a:ext cx="539829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1500">
                <a:latin typeface="Times New Roman" panose="02020603050405020304" pitchFamily="18" charset="0"/>
              </a:rPr>
              <a:t>没有存在于任何方法体中的静态语句块。在加载该类时执行且只执行一次。</a:t>
            </a:r>
          </a:p>
          <a:p>
            <a:pPr eaLnBrk="1" hangingPunct="1"/>
            <a:r>
              <a:rPr kumimoji="1" lang="en-US" altLang="zh-CN" sz="1200">
                <a:latin typeface="Times New Roman" panose="02020603050405020304" pitchFamily="18" charset="0"/>
              </a:rPr>
              <a:t>public Class StaticInitDemo</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static int i=5;</a:t>
            </a:r>
          </a:p>
          <a:p>
            <a:pPr eaLnBrk="1" hangingPunct="1"/>
            <a:r>
              <a:rPr kumimoji="1" lang="en-US" altLang="zh-CN" sz="1200">
                <a:latin typeface="Times New Roman" panose="02020603050405020304" pitchFamily="18" charset="0"/>
              </a:rPr>
              <a:t>	    static {</a:t>
            </a:r>
          </a:p>
          <a:p>
            <a:pPr eaLnBrk="1" hangingPunct="1"/>
            <a:r>
              <a:rPr kumimoji="1" lang="en-US" altLang="zh-CN" sz="1200">
                <a:latin typeface="Times New Roman" panose="02020603050405020304" pitchFamily="18" charset="0"/>
              </a:rPr>
              <a:t>			System.out.println(“Static code: i=”+i++);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Test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void main(String args[])</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System.out.println(“ Main code: i=”+</a:t>
            </a:r>
          </a:p>
          <a:p>
            <a:pPr eaLnBrk="1" hangingPunct="1"/>
            <a:r>
              <a:rPr kumimoji="1" lang="en-US" altLang="zh-CN" sz="1200">
                <a:latin typeface="Times New Roman" panose="02020603050405020304" pitchFamily="18" charset="0"/>
              </a:rPr>
              <a:t>			StaticInitDemo.i);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12294" name="Text Box 6"/>
          <p:cNvSpPr txBox="1">
            <a:spLocks noChangeArrowheads="1"/>
          </p:cNvSpPr>
          <p:nvPr/>
        </p:nvSpPr>
        <p:spPr bwMode="auto">
          <a:xfrm>
            <a:off x="5436394" y="3914776"/>
            <a:ext cx="1885950" cy="646331"/>
          </a:xfrm>
          <a:prstGeom prst="rect">
            <a:avLst/>
          </a:prstGeom>
          <a:solidFill>
            <a:srgbClr val="FF9900"/>
          </a:solidFill>
          <a:ln w="9525">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Static code: i=5</a:t>
            </a:r>
          </a:p>
          <a:p>
            <a:pPr eaLnBrk="1" hangingPunct="1"/>
            <a:r>
              <a:rPr kumimoji="1" lang="en-US" altLang="zh-CN">
                <a:latin typeface="Times New Roman" panose="02020603050405020304" pitchFamily="18" charset="0"/>
              </a:rPr>
              <a:t>Main code: i = 6</a:t>
            </a:r>
          </a:p>
        </p:txBody>
      </p:sp>
      <p:sp>
        <p:nvSpPr>
          <p:cNvPr id="50181" name="AutoShape 7">
            <a:hlinkClick r:id="rId2" action="ppaction://hlinksldjump" highlightClick="1"/>
          </p:cNvPr>
          <p:cNvSpPr>
            <a:spLocks noChangeArrowheads="1"/>
          </p:cNvSpPr>
          <p:nvPr/>
        </p:nvSpPr>
        <p:spPr bwMode="auto">
          <a:xfrm>
            <a:off x="1371600" y="5372100"/>
            <a:ext cx="400050" cy="3429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33081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871663" y="1431132"/>
            <a:ext cx="22268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dirty="0">
                <a:latin typeface="Times New Roman" panose="02020603050405020304" pitchFamily="18" charset="0"/>
              </a:rPr>
              <a:t>Final </a:t>
            </a:r>
            <a:r>
              <a:rPr kumimoji="1" lang="zh-CN" altLang="en-US" sz="3000" dirty="0">
                <a:latin typeface="Times New Roman" panose="02020603050405020304" pitchFamily="18" charset="0"/>
              </a:rPr>
              <a:t>保留字</a:t>
            </a:r>
          </a:p>
        </p:txBody>
      </p:sp>
      <p:sp>
        <p:nvSpPr>
          <p:cNvPr id="51203" name="Text Box 5"/>
          <p:cNvSpPr txBox="1">
            <a:spLocks noChangeArrowheads="1"/>
          </p:cNvSpPr>
          <p:nvPr/>
        </p:nvSpPr>
        <p:spPr bwMode="auto">
          <a:xfrm>
            <a:off x="2033588" y="2132411"/>
            <a:ext cx="530465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的类不能有子类。</a:t>
            </a:r>
          </a:p>
          <a:p>
            <a:pPr eaLnBrk="1" hangingPunct="1"/>
            <a:r>
              <a:rPr kumimoji="1" lang="zh-CN" altLang="zh-CN" dirty="0">
                <a:latin typeface="Times New Roman" panose="02020603050405020304" pitchFamily="18" charset="0"/>
              </a:rPr>
              <a:t>例： </a:t>
            </a:r>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class Manager extends Employee{ …}  </a:t>
            </a:r>
          </a:p>
          <a:p>
            <a:pPr eaLnBrk="1" hangingPunct="1"/>
            <a:endParaRPr kumimoji="1" lang="en-US" altLang="zh-CN" dirty="0">
              <a:latin typeface="Times New Roman" panose="02020603050405020304" pitchFamily="18" charset="0"/>
            </a:endParaRPr>
          </a:p>
          <a:p>
            <a:pPr eaLnBrk="1" hangingPunct="1">
              <a:buFontTx/>
              <a:buChar char="•"/>
            </a:pPr>
            <a:r>
              <a:rPr kumimoji="1" lang="en-US" altLang="zh-CN" dirty="0">
                <a:latin typeface="Times New Roman" panose="02020603050405020304" pitchFamily="18" charset="0"/>
                <a:sym typeface="Wingdings" panose="05000000000000000000" pitchFamily="2" charset="2"/>
              </a:rPr>
              <a:t> </a:t>
            </a: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 </a:t>
            </a:r>
            <a:r>
              <a:rPr kumimoji="1" lang="zh-CN" altLang="zh-CN" dirty="0">
                <a:latin typeface="Times New Roman" panose="02020603050405020304" pitchFamily="18" charset="0"/>
              </a:rPr>
              <a:t>的成员方法不能被重写。</a:t>
            </a:r>
          </a:p>
          <a:p>
            <a:pPr eaLnBrk="1" hangingPunct="1"/>
            <a:endParaRPr kumimoji="1" lang="zh-CN" altLang="zh-CN" dirty="0">
              <a:latin typeface="Times New Roman" panose="02020603050405020304" pitchFamily="18" charset="0"/>
            </a:endParaRPr>
          </a:p>
          <a:p>
            <a:pPr eaLnBrk="1" hangingPunct="1">
              <a:buFontTx/>
              <a:buChar char="•"/>
            </a:pP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的成员变量不能改变。该变量实际上</a:t>
            </a:r>
          </a:p>
          <a:p>
            <a:pPr eaLnBrk="1" hangingPunct="1"/>
            <a:r>
              <a:rPr kumimoji="1" lang="zh-CN" altLang="zh-CN" dirty="0">
                <a:latin typeface="Times New Roman" panose="02020603050405020304" pitchFamily="18" charset="0"/>
              </a:rPr>
              <a:t>是常量，一般大写，并赋值。</a:t>
            </a:r>
          </a:p>
          <a:p>
            <a:pPr eaLnBrk="1" hangingPunct="1"/>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NUMBER = 100;</a:t>
            </a:r>
          </a:p>
          <a:p>
            <a:pPr eaLnBrk="1" hangingPunct="1"/>
            <a:endParaRPr kumimoji="1" lang="en-US" altLang="zh-CN" dirty="0">
              <a:latin typeface="Times New Roman" panose="02020603050405020304" pitchFamily="18" charset="0"/>
            </a:endParaRPr>
          </a:p>
        </p:txBody>
      </p:sp>
      <p:sp>
        <p:nvSpPr>
          <p:cNvPr id="51204" name="AutoShape 6">
            <a:hlinkClick r:id="rId2" action="ppaction://hlinksldjump" highlightClick="1"/>
          </p:cNvPr>
          <p:cNvSpPr>
            <a:spLocks noChangeArrowheads="1"/>
          </p:cNvSpPr>
          <p:nvPr/>
        </p:nvSpPr>
        <p:spPr bwMode="auto">
          <a:xfrm>
            <a:off x="1445419" y="5338763"/>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nvGrpSpPr>
          <p:cNvPr id="2" name="Group 7"/>
          <p:cNvGrpSpPr>
            <a:grpSpLocks/>
          </p:cNvGrpSpPr>
          <p:nvPr/>
        </p:nvGrpSpPr>
        <p:grpSpPr bwMode="auto">
          <a:xfrm>
            <a:off x="6646069" y="3167063"/>
            <a:ext cx="171450" cy="285750"/>
            <a:chOff x="4608" y="1968"/>
            <a:chExt cx="144" cy="240"/>
          </a:xfrm>
        </p:grpSpPr>
        <p:sp>
          <p:nvSpPr>
            <p:cNvPr id="51206" name="Line 8"/>
            <p:cNvSpPr>
              <a:spLocks noChangeShapeType="1"/>
            </p:cNvSpPr>
            <p:nvPr/>
          </p:nvSpPr>
          <p:spPr bwMode="auto">
            <a:xfrm>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1207" name="Line 9"/>
            <p:cNvSpPr>
              <a:spLocks noChangeShapeType="1"/>
            </p:cNvSpPr>
            <p:nvPr/>
          </p:nvSpPr>
          <p:spPr bwMode="auto">
            <a:xfrm flipH="1">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219646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作业</a:t>
            </a:r>
          </a:p>
        </p:txBody>
      </p:sp>
      <p:sp>
        <p:nvSpPr>
          <p:cNvPr id="52227" name="Rectangle 3"/>
          <p:cNvSpPr>
            <a:spLocks noGrp="1" noChangeArrowheads="1"/>
          </p:cNvSpPr>
          <p:nvPr>
            <p:ph idx="1"/>
          </p:nvPr>
        </p:nvSpPr>
        <p:spPr>
          <a:xfrm>
            <a:off x="628650" y="1825625"/>
            <a:ext cx="7771071" cy="3618245"/>
          </a:xfrm>
        </p:spPr>
        <p:txBody>
          <a:bodyPr/>
          <a:lstStyle/>
          <a:p>
            <a:pPr eaLnBrk="1" hangingPunct="1"/>
            <a:r>
              <a:rPr lang="zh-CN" altLang="en-US" dirty="0"/>
              <a:t>用</a:t>
            </a:r>
            <a:r>
              <a:rPr lang="en-US" altLang="zh-CN" dirty="0"/>
              <a:t>Java </a:t>
            </a:r>
            <a:r>
              <a:rPr lang="zh-CN" altLang="en-US" dirty="0"/>
              <a:t>的类定义语法，描述一个考试的安排，考试类包括以下内容：</a:t>
            </a:r>
          </a:p>
          <a:p>
            <a:pPr lvl="1" eaLnBrk="1" hangingPunct="1"/>
            <a:r>
              <a:rPr lang="zh-CN" altLang="en-US" dirty="0"/>
              <a:t>考试科目</a:t>
            </a:r>
          </a:p>
          <a:p>
            <a:pPr lvl="1" eaLnBrk="1" hangingPunct="1"/>
            <a:r>
              <a:rPr lang="zh-CN" altLang="en-US" dirty="0"/>
              <a:t>考试时间</a:t>
            </a:r>
          </a:p>
          <a:p>
            <a:pPr lvl="1" eaLnBrk="1" hangingPunct="1"/>
            <a:r>
              <a:rPr lang="zh-CN" altLang="en-US" dirty="0"/>
              <a:t>考试教室</a:t>
            </a:r>
          </a:p>
          <a:p>
            <a:pPr lvl="1" eaLnBrk="1" hangingPunct="1"/>
            <a:r>
              <a:rPr lang="zh-CN" altLang="en-US" dirty="0"/>
              <a:t>监考老师</a:t>
            </a:r>
          </a:p>
          <a:p>
            <a:pPr lvl="1" eaLnBrk="1" hangingPunct="1">
              <a:buFont typeface="Wingdings" panose="05000000000000000000" pitchFamily="2" charset="2"/>
              <a:buNone/>
            </a:pPr>
            <a:r>
              <a:rPr lang="en-US" altLang="zh-CN" dirty="0">
                <a:latin typeface="Arial" panose="020B0604020202020204" pitchFamily="34" charset="0"/>
              </a:rPr>
              <a:t>……</a:t>
            </a:r>
            <a:endParaRPr lang="en-US" altLang="zh-CN" dirty="0"/>
          </a:p>
          <a:p>
            <a:pPr eaLnBrk="1" hangingPunct="1"/>
            <a:r>
              <a:rPr lang="zh-CN" altLang="en-US" dirty="0"/>
              <a:t>要注意，其各个属性，都可能是个类的对象</a:t>
            </a:r>
          </a:p>
        </p:txBody>
      </p:sp>
    </p:spTree>
    <p:extLst>
      <p:ext uri="{BB962C8B-B14F-4D97-AF65-F5344CB8AC3E}">
        <p14:creationId xmlns:p14="http://schemas.microsoft.com/office/powerpoint/2010/main" val="2577023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4400" y="381000"/>
            <a:ext cx="7793038" cy="685800"/>
          </a:xfrm>
          <a:solidFill>
            <a:schemeClr val="bg1"/>
          </a:solidFill>
        </p:spPr>
        <p:txBody>
          <a:bodyPr/>
          <a:lstStyle/>
          <a:p>
            <a:r>
              <a:rPr lang="zh-CN" altLang="en-US" sz="4000" dirty="0"/>
              <a:t>变量作用域</a:t>
            </a:r>
            <a:endParaRPr lang="en-US" altLang="zh-CN" sz="4000" dirty="0"/>
          </a:p>
        </p:txBody>
      </p:sp>
      <p:sp>
        <p:nvSpPr>
          <p:cNvPr id="44035" name="AutoShape 3"/>
          <p:cNvSpPr>
            <a:spLocks noChangeArrowheads="1"/>
          </p:cNvSpPr>
          <p:nvPr/>
        </p:nvSpPr>
        <p:spPr bwMode="gray">
          <a:xfrm>
            <a:off x="395288" y="1484313"/>
            <a:ext cx="4103687" cy="4968875"/>
          </a:xfrm>
          <a:prstGeom prst="roundRect">
            <a:avLst>
              <a:gd name="adj" fmla="val 6074"/>
            </a:avLst>
          </a:prstGeom>
          <a:solidFill>
            <a:schemeClr val="bg1"/>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a:spcBef>
                <a:spcPct val="20000"/>
              </a:spcBef>
            </a:pPr>
            <a:endParaRPr lang="zh-CN" altLang="zh-CN" b="1">
              <a:latin typeface="Arial" panose="020B0604020202020204" pitchFamily="34" charset="0"/>
              <a:ea typeface="黑体" panose="02010609060101010101" pitchFamily="49" charset="-122"/>
            </a:endParaRPr>
          </a:p>
        </p:txBody>
      </p:sp>
      <p:sp>
        <p:nvSpPr>
          <p:cNvPr id="44036" name="AutoShape 4"/>
          <p:cNvSpPr>
            <a:spLocks noChangeArrowheads="1"/>
          </p:cNvSpPr>
          <p:nvPr/>
        </p:nvSpPr>
        <p:spPr bwMode="auto">
          <a:xfrm>
            <a:off x="971550" y="2443163"/>
            <a:ext cx="3240088" cy="1201737"/>
          </a:xfrm>
          <a:prstGeom prst="roundRect">
            <a:avLst>
              <a:gd name="adj" fmla="val 16667"/>
            </a:avLst>
          </a:prstGeom>
          <a:solidFill>
            <a:schemeClr val="bg1"/>
          </a:solidFill>
          <a:ln w="9525" algn="ctr">
            <a:solidFill>
              <a:srgbClr val="800080"/>
            </a:solidFill>
            <a:round/>
            <a:headEnd/>
            <a:tailEnd/>
          </a:ln>
          <a:effectLst/>
        </p:spPr>
        <p:txBody>
          <a:bodyPr wrap="none" anchor="ctr"/>
          <a:lstStyle/>
          <a:p>
            <a:r>
              <a:rPr lang="zh-CN" altLang="en-US" b="1">
                <a:latin typeface="Arial" panose="020B0604020202020204" pitchFamily="34" charset="0"/>
                <a:ea typeface="黑体" panose="02010609060101010101" pitchFamily="49" charset="-122"/>
              </a:rPr>
              <a:t>变量</a:t>
            </a:r>
            <a:r>
              <a:rPr lang="en-US" altLang="zh-CN" b="1">
                <a:latin typeface="Arial" panose="020B0604020202020204" pitchFamily="34" charset="0"/>
                <a:ea typeface="黑体" panose="02010609060101010101" pitchFamily="49" charset="-122"/>
              </a:rPr>
              <a:t>1</a:t>
            </a:r>
            <a:r>
              <a:rPr lang="zh-CN" altLang="en-US" b="1">
                <a:latin typeface="Arial" panose="020B0604020202020204" pitchFamily="34" charset="0"/>
                <a:ea typeface="黑体" panose="02010609060101010101" pitchFamily="49" charset="-122"/>
              </a:rPr>
              <a:t>类型  变量</a:t>
            </a:r>
            <a:r>
              <a:rPr lang="en-US" altLang="zh-CN" b="1">
                <a:latin typeface="Arial" panose="020B0604020202020204" pitchFamily="34" charset="0"/>
                <a:ea typeface="黑体" panose="02010609060101010101" pitchFamily="49" charset="-122"/>
              </a:rPr>
              <a:t>1</a:t>
            </a:r>
            <a:r>
              <a:rPr lang="zh-CN" altLang="en-US" b="1">
                <a:latin typeface="Arial" panose="020B0604020202020204" pitchFamily="34" charset="0"/>
                <a:ea typeface="黑体" panose="02010609060101010101" pitchFamily="49" charset="-122"/>
              </a:rPr>
              <a:t>；                      </a:t>
            </a:r>
          </a:p>
          <a:p>
            <a:r>
              <a:rPr lang="zh-CN" altLang="en-US" b="1">
                <a:latin typeface="Arial" panose="020B0604020202020204" pitchFamily="34" charset="0"/>
                <a:ea typeface="黑体" panose="02010609060101010101" pitchFamily="49" charset="-122"/>
              </a:rPr>
              <a:t>变量</a:t>
            </a:r>
            <a:r>
              <a:rPr lang="en-US" altLang="zh-CN" b="1">
                <a:latin typeface="Arial" panose="020B0604020202020204" pitchFamily="34" charset="0"/>
                <a:ea typeface="黑体" panose="02010609060101010101" pitchFamily="49" charset="-122"/>
              </a:rPr>
              <a:t>2</a:t>
            </a:r>
            <a:r>
              <a:rPr lang="zh-CN" altLang="en-US" b="1">
                <a:latin typeface="Arial" panose="020B0604020202020204" pitchFamily="34" charset="0"/>
                <a:ea typeface="黑体" panose="02010609060101010101" pitchFamily="49" charset="-122"/>
              </a:rPr>
              <a:t>类型  变量</a:t>
            </a:r>
            <a:r>
              <a:rPr lang="en-US" altLang="zh-CN" b="1">
                <a:latin typeface="Arial" panose="020B0604020202020204" pitchFamily="34" charset="0"/>
                <a:ea typeface="黑体" panose="02010609060101010101" pitchFamily="49" charset="-122"/>
              </a:rPr>
              <a:t>2</a:t>
            </a:r>
            <a:r>
              <a:rPr lang="zh-CN" altLang="en-US" b="1">
                <a:latin typeface="Arial" panose="020B0604020202020204" pitchFamily="34" charset="0"/>
                <a:ea typeface="黑体" panose="02010609060101010101" pitchFamily="49" charset="-122"/>
              </a:rPr>
              <a:t>；</a:t>
            </a:r>
          </a:p>
          <a:p>
            <a:r>
              <a:rPr lang="zh-CN" altLang="en-US" b="1">
                <a:latin typeface="Arial" panose="020B0604020202020204" pitchFamily="34" charset="0"/>
                <a:ea typeface="黑体" panose="02010609060101010101" pitchFamily="49" charset="-122"/>
              </a:rPr>
              <a:t>变量</a:t>
            </a:r>
            <a:r>
              <a:rPr lang="en-US" altLang="zh-CN" b="1">
                <a:latin typeface="Arial" panose="020B0604020202020204" pitchFamily="34" charset="0"/>
                <a:ea typeface="黑体" panose="02010609060101010101" pitchFamily="49" charset="-122"/>
              </a:rPr>
              <a:t>3</a:t>
            </a:r>
            <a:r>
              <a:rPr lang="zh-CN" altLang="en-US" b="1">
                <a:latin typeface="Arial" panose="020B0604020202020204" pitchFamily="34" charset="0"/>
                <a:ea typeface="黑体" panose="02010609060101010101" pitchFamily="49" charset="-122"/>
              </a:rPr>
              <a:t>类型  变量</a:t>
            </a:r>
            <a:r>
              <a:rPr lang="en-US" altLang="zh-CN" b="1">
                <a:latin typeface="Arial" panose="020B0604020202020204" pitchFamily="34" charset="0"/>
                <a:ea typeface="黑体" panose="02010609060101010101" pitchFamily="49" charset="-122"/>
              </a:rPr>
              <a:t>3</a:t>
            </a:r>
            <a:r>
              <a:rPr lang="zh-CN" altLang="en-US" b="1">
                <a:latin typeface="Arial" panose="020B0604020202020204" pitchFamily="34" charset="0"/>
                <a:ea typeface="黑体" panose="02010609060101010101" pitchFamily="49" charset="-122"/>
              </a:rPr>
              <a:t>；</a:t>
            </a:r>
          </a:p>
        </p:txBody>
      </p:sp>
      <p:sp>
        <p:nvSpPr>
          <p:cNvPr id="44037" name="AutoShape 5"/>
          <p:cNvSpPr>
            <a:spLocks noChangeArrowheads="1"/>
          </p:cNvSpPr>
          <p:nvPr/>
        </p:nvSpPr>
        <p:spPr bwMode="auto">
          <a:xfrm>
            <a:off x="971550" y="3644900"/>
            <a:ext cx="3240088" cy="2016126"/>
          </a:xfrm>
          <a:prstGeom prst="roundRect">
            <a:avLst>
              <a:gd name="adj" fmla="val 6569"/>
            </a:avLst>
          </a:prstGeom>
          <a:solidFill>
            <a:schemeClr val="bg1"/>
          </a:solidFill>
          <a:ln w="9525" algn="ctr">
            <a:solidFill>
              <a:srgbClr val="800080"/>
            </a:solidFill>
            <a:round/>
            <a:headEnd/>
            <a:tailEnd/>
          </a:ln>
          <a:effectLst/>
        </p:spPr>
        <p:txBody>
          <a:bodyPr wrap="none" anchor="ctr"/>
          <a:lstStyle/>
          <a:p>
            <a:r>
              <a:rPr lang="en-US" altLang="zh-CN" b="1" dirty="0">
                <a:latin typeface="Arial" panose="020B0604020202020204" pitchFamily="34" charset="0"/>
                <a:ea typeface="黑体" panose="02010609060101010101" pitchFamily="49" charset="-122"/>
              </a:rPr>
              <a:t>public </a:t>
            </a:r>
            <a:r>
              <a:rPr lang="zh-CN" altLang="en-US" b="1" dirty="0">
                <a:latin typeface="Arial" panose="020B0604020202020204" pitchFamily="34" charset="0"/>
                <a:ea typeface="黑体" panose="02010609060101010101" pitchFamily="49" charset="-122"/>
              </a:rPr>
              <a:t>返回类型 方法</a:t>
            </a:r>
            <a:r>
              <a:rPr lang="en-US" altLang="zh-CN" b="1" dirty="0">
                <a:latin typeface="Arial" panose="020B0604020202020204" pitchFamily="34" charset="0"/>
                <a:ea typeface="黑体" panose="02010609060101010101" pitchFamily="49" charset="-122"/>
              </a:rPr>
              <a:t>1(){</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变量</a:t>
            </a:r>
            <a:r>
              <a:rPr lang="en-US" altLang="zh-CN" b="1" dirty="0">
                <a:latin typeface="Arial" panose="020B0604020202020204" pitchFamily="34" charset="0"/>
                <a:ea typeface="黑体" panose="02010609060101010101" pitchFamily="49" charset="-122"/>
              </a:rPr>
              <a:t>4</a:t>
            </a:r>
            <a:r>
              <a:rPr lang="zh-CN" altLang="en-US" b="1" dirty="0">
                <a:latin typeface="Arial" panose="020B0604020202020204" pitchFamily="34" charset="0"/>
                <a:ea typeface="黑体" panose="02010609060101010101" pitchFamily="49" charset="-122"/>
              </a:rPr>
              <a:t>类型  变量</a:t>
            </a:r>
            <a:r>
              <a:rPr lang="en-US" altLang="zh-CN" b="1" dirty="0">
                <a:latin typeface="Arial" panose="020B0604020202020204" pitchFamily="34" charset="0"/>
                <a:ea typeface="黑体" panose="02010609060101010101" pitchFamily="49" charset="-122"/>
              </a:rPr>
              <a:t>4;</a:t>
            </a:r>
          </a:p>
          <a:p>
            <a:r>
              <a:rPr lang="en-US" altLang="zh-CN" b="1" dirty="0">
                <a:latin typeface="Arial" panose="020B0604020202020204" pitchFamily="34" charset="0"/>
                <a:ea typeface="黑体" panose="02010609060101010101" pitchFamily="49" charset="-122"/>
              </a:rPr>
              <a:t>}</a:t>
            </a:r>
          </a:p>
          <a:p>
            <a:endParaRPr lang="en-US" altLang="zh-CN" b="1" dirty="0">
              <a:latin typeface="Arial" panose="020B0604020202020204" pitchFamily="34" charset="0"/>
              <a:ea typeface="黑体" panose="02010609060101010101" pitchFamily="49" charset="-122"/>
            </a:endParaRPr>
          </a:p>
          <a:p>
            <a:r>
              <a:rPr lang="en-US" altLang="zh-CN" b="1" dirty="0">
                <a:latin typeface="Arial" panose="020B0604020202020204" pitchFamily="34" charset="0"/>
                <a:ea typeface="黑体" panose="02010609060101010101" pitchFamily="49" charset="-122"/>
              </a:rPr>
              <a:t>public </a:t>
            </a:r>
            <a:r>
              <a:rPr lang="zh-CN" altLang="en-US" b="1" dirty="0">
                <a:latin typeface="Arial" panose="020B0604020202020204" pitchFamily="34" charset="0"/>
                <a:ea typeface="黑体" panose="02010609060101010101" pitchFamily="49" charset="-122"/>
              </a:rPr>
              <a:t>返回类型 方法</a:t>
            </a:r>
            <a:r>
              <a:rPr lang="en-US" altLang="zh-CN" b="1" dirty="0">
                <a:latin typeface="Arial" panose="020B0604020202020204" pitchFamily="34" charset="0"/>
                <a:ea typeface="黑体" panose="02010609060101010101" pitchFamily="49" charset="-122"/>
              </a:rPr>
              <a:t>2(){</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变量</a:t>
            </a:r>
            <a:r>
              <a:rPr lang="en-US" altLang="zh-CN" b="1" dirty="0">
                <a:latin typeface="Arial" panose="020B0604020202020204" pitchFamily="34" charset="0"/>
                <a:ea typeface="黑体" panose="02010609060101010101" pitchFamily="49" charset="-122"/>
              </a:rPr>
              <a:t>5</a:t>
            </a:r>
            <a:r>
              <a:rPr lang="zh-CN" altLang="en-US" b="1" dirty="0">
                <a:latin typeface="Arial" panose="020B0604020202020204" pitchFamily="34" charset="0"/>
                <a:ea typeface="黑体" panose="02010609060101010101" pitchFamily="49" charset="-122"/>
              </a:rPr>
              <a:t>类型   变量</a:t>
            </a:r>
            <a:r>
              <a:rPr lang="en-US" altLang="zh-CN" b="1" dirty="0">
                <a:latin typeface="Arial" panose="020B0604020202020204" pitchFamily="34" charset="0"/>
                <a:ea typeface="黑体" panose="02010609060101010101" pitchFamily="49" charset="-122"/>
              </a:rPr>
              <a:t>5</a:t>
            </a:r>
            <a:r>
              <a:rPr lang="zh-CN" altLang="en-US" b="1" dirty="0">
                <a:latin typeface="Arial" panose="020B0604020202020204" pitchFamily="34" charset="0"/>
                <a:ea typeface="黑体" panose="02010609060101010101" pitchFamily="49" charset="-122"/>
              </a:rPr>
              <a:t>；                      </a:t>
            </a:r>
          </a:p>
          <a:p>
            <a:r>
              <a:rPr lang="en-US" altLang="zh-CN" b="1" dirty="0">
                <a:latin typeface="Arial" panose="020B0604020202020204" pitchFamily="34" charset="0"/>
                <a:ea typeface="黑体" panose="02010609060101010101" pitchFamily="49" charset="-122"/>
              </a:rPr>
              <a:t>} </a:t>
            </a:r>
          </a:p>
        </p:txBody>
      </p:sp>
      <p:sp>
        <p:nvSpPr>
          <p:cNvPr id="44038" name="AutoShape 6"/>
          <p:cNvSpPr>
            <a:spLocks noChangeArrowheads="1"/>
          </p:cNvSpPr>
          <p:nvPr/>
        </p:nvSpPr>
        <p:spPr bwMode="auto">
          <a:xfrm>
            <a:off x="450850" y="1684338"/>
            <a:ext cx="3138737" cy="408623"/>
          </a:xfrm>
          <a:prstGeom prst="roundRect">
            <a:avLst>
              <a:gd name="adj" fmla="val 16667"/>
            </a:avLst>
          </a:prstGeom>
          <a:solidFill>
            <a:schemeClr val="bg1"/>
          </a:solidFill>
          <a:ln>
            <a:noFill/>
          </a:ln>
          <a:effectLst/>
        </p:spPr>
        <p:txBody>
          <a:bodyPr wrap="square">
            <a:spAutoFit/>
          </a:bodyPr>
          <a:lstStyle/>
          <a:p>
            <a:pPr>
              <a:spcBef>
                <a:spcPct val="50000"/>
              </a:spcBef>
            </a:pPr>
            <a:r>
              <a:rPr lang="en-US" altLang="zh-CN" b="1">
                <a:latin typeface="Arial" panose="020B0604020202020204" pitchFamily="34" charset="0"/>
                <a:ea typeface="黑体" panose="02010609060101010101" pitchFamily="49" charset="-122"/>
              </a:rPr>
              <a:t>public class Seven{ </a:t>
            </a:r>
          </a:p>
        </p:txBody>
      </p:sp>
      <p:sp>
        <p:nvSpPr>
          <p:cNvPr id="44039" name="AutoShape 7"/>
          <p:cNvSpPr>
            <a:spLocks noChangeArrowheads="1"/>
          </p:cNvSpPr>
          <p:nvPr/>
        </p:nvSpPr>
        <p:spPr bwMode="auto">
          <a:xfrm>
            <a:off x="523875" y="5908675"/>
            <a:ext cx="3846513" cy="396875"/>
          </a:xfrm>
          <a:prstGeom prst="roundRect">
            <a:avLst>
              <a:gd name="adj" fmla="val 16667"/>
            </a:avLst>
          </a:prstGeom>
          <a:solidFill>
            <a:schemeClr val="bg1"/>
          </a:solidFill>
          <a:ln>
            <a:noFill/>
          </a:ln>
          <a:effectLst/>
        </p:spPr>
        <p:txBody>
          <a:bodyPr>
            <a:spAutoFit/>
          </a:bodyPr>
          <a:lstStyle/>
          <a:p>
            <a:pPr>
              <a:spcBef>
                <a:spcPct val="50000"/>
              </a:spcBef>
            </a:pPr>
            <a:r>
              <a:rPr lang="en-US" altLang="zh-CN" b="1">
                <a:latin typeface="Arial" panose="020B0604020202020204" pitchFamily="34" charset="0"/>
                <a:ea typeface="黑体" panose="02010609060101010101" pitchFamily="49" charset="-122"/>
              </a:rPr>
              <a:t>} </a:t>
            </a:r>
          </a:p>
        </p:txBody>
      </p:sp>
      <p:sp>
        <p:nvSpPr>
          <p:cNvPr id="44040" name="AutoShape 8"/>
          <p:cNvSpPr>
            <a:spLocks noChangeArrowheads="1"/>
          </p:cNvSpPr>
          <p:nvPr/>
        </p:nvSpPr>
        <p:spPr bwMode="auto">
          <a:xfrm>
            <a:off x="6084888" y="2492375"/>
            <a:ext cx="2160587" cy="936625"/>
          </a:xfrm>
          <a:prstGeom prst="roundRect">
            <a:avLst>
              <a:gd name="adj" fmla="val 17968"/>
            </a:avLst>
          </a:prstGeom>
          <a:solidFill>
            <a:schemeClr val="bg1"/>
          </a:solidFill>
          <a:ln w="9525" algn="ctr">
            <a:solidFill>
              <a:srgbClr val="800080"/>
            </a:solidFill>
            <a:round/>
            <a:headEnd/>
            <a:tailEnd/>
          </a:ln>
          <a:effectLst/>
        </p:spPr>
        <p:txBody>
          <a:bodyPr wrap="none" anchor="ctr"/>
          <a:lstStyle/>
          <a:p>
            <a:r>
              <a:rPr lang="en-US" altLang="zh-CN" b="1">
                <a:latin typeface="Arial" panose="020B0604020202020204" pitchFamily="34" charset="0"/>
                <a:ea typeface="黑体" panose="02010609060101010101" pitchFamily="49" charset="-122"/>
              </a:rPr>
              <a:t>Seven</a:t>
            </a:r>
            <a:r>
              <a:rPr lang="zh-CN" altLang="en-US" b="1">
                <a:latin typeface="Arial" panose="020B0604020202020204" pitchFamily="34" charset="0"/>
                <a:ea typeface="黑体" panose="02010609060101010101" pitchFamily="49" charset="-122"/>
              </a:rPr>
              <a:t>类的方法</a:t>
            </a:r>
          </a:p>
          <a:p>
            <a:r>
              <a:rPr lang="zh-CN" altLang="en-US" b="1">
                <a:latin typeface="Arial" panose="020B0604020202020204" pitchFamily="34" charset="0"/>
                <a:ea typeface="黑体" panose="02010609060101010101" pitchFamily="49" charset="-122"/>
              </a:rPr>
              <a:t>别的类的方法</a:t>
            </a:r>
          </a:p>
        </p:txBody>
      </p:sp>
      <p:sp>
        <p:nvSpPr>
          <p:cNvPr id="44041" name="AutoShape 9"/>
          <p:cNvSpPr>
            <a:spLocks noChangeArrowheads="1"/>
          </p:cNvSpPr>
          <p:nvPr/>
        </p:nvSpPr>
        <p:spPr bwMode="gray">
          <a:xfrm>
            <a:off x="5435600" y="1341438"/>
            <a:ext cx="3367088" cy="439737"/>
          </a:xfrm>
          <a:prstGeom prst="roundRect">
            <a:avLst>
              <a:gd name="adj" fmla="val 16667"/>
            </a:avLst>
          </a:prstGeom>
          <a:solidFill>
            <a:schemeClr val="bg1"/>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a:spcBef>
                <a:spcPct val="20000"/>
              </a:spcBef>
            </a:pPr>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谁能使用这些变量？                                 </a:t>
            </a:r>
          </a:p>
        </p:txBody>
      </p:sp>
      <p:sp>
        <p:nvSpPr>
          <p:cNvPr id="44042" name="AutoShape 10"/>
          <p:cNvSpPr>
            <a:spLocks noChangeArrowheads="1"/>
          </p:cNvSpPr>
          <p:nvPr/>
        </p:nvSpPr>
        <p:spPr bwMode="auto">
          <a:xfrm>
            <a:off x="6084888" y="4221163"/>
            <a:ext cx="1943100" cy="576262"/>
          </a:xfrm>
          <a:prstGeom prst="roundRect">
            <a:avLst>
              <a:gd name="adj" fmla="val 27824"/>
            </a:avLst>
          </a:prstGeom>
          <a:solidFill>
            <a:schemeClr val="bg1"/>
          </a:solidFill>
          <a:ln w="9525" algn="ctr">
            <a:solidFill>
              <a:srgbClr val="800080"/>
            </a:solidFill>
            <a:round/>
            <a:headEnd/>
            <a:tailEnd/>
          </a:ln>
          <a:effectLst/>
        </p:spPr>
        <p:txBody>
          <a:bodyPr wrap="none" anchor="ctr"/>
          <a:lstStyle/>
          <a:p>
            <a:r>
              <a:rPr lang="zh-CN" altLang="en-US" b="1">
                <a:latin typeface="Arial" panose="020B0604020202020204" pitchFamily="34" charset="0"/>
                <a:ea typeface="黑体" panose="02010609060101010101" pitchFamily="49" charset="-122"/>
              </a:rPr>
              <a:t>方法</a:t>
            </a:r>
            <a:r>
              <a:rPr lang="en-US" altLang="zh-CN" b="1">
                <a:latin typeface="Arial" panose="020B0604020202020204" pitchFamily="34" charset="0"/>
                <a:ea typeface="黑体" panose="02010609060101010101" pitchFamily="49" charset="-122"/>
              </a:rPr>
              <a:t>1                           </a:t>
            </a:r>
          </a:p>
        </p:txBody>
      </p:sp>
      <p:sp>
        <p:nvSpPr>
          <p:cNvPr id="44043" name="AutoShape 11"/>
          <p:cNvSpPr>
            <a:spLocks noChangeArrowheads="1"/>
          </p:cNvSpPr>
          <p:nvPr/>
        </p:nvSpPr>
        <p:spPr bwMode="auto">
          <a:xfrm>
            <a:off x="6083300" y="5300663"/>
            <a:ext cx="1944688" cy="576262"/>
          </a:xfrm>
          <a:prstGeom prst="roundRect">
            <a:avLst>
              <a:gd name="adj" fmla="val 31958"/>
            </a:avLst>
          </a:prstGeom>
          <a:solidFill>
            <a:schemeClr val="bg1"/>
          </a:solidFill>
          <a:ln w="9525" algn="ctr">
            <a:solidFill>
              <a:srgbClr val="800080"/>
            </a:solidFill>
            <a:round/>
            <a:headEnd/>
            <a:tailEnd/>
          </a:ln>
          <a:effectLst/>
        </p:spPr>
        <p:txBody>
          <a:bodyPr wrap="none" anchor="ctr"/>
          <a:lstStyle/>
          <a:p>
            <a:r>
              <a:rPr lang="zh-CN" altLang="en-US" b="1">
                <a:latin typeface="Arial" panose="020B0604020202020204" pitchFamily="34" charset="0"/>
                <a:ea typeface="黑体" panose="02010609060101010101" pitchFamily="49" charset="-122"/>
              </a:rPr>
              <a:t>方法</a:t>
            </a:r>
            <a:r>
              <a:rPr lang="en-US" altLang="zh-CN" b="1">
                <a:latin typeface="Arial" panose="020B0604020202020204" pitchFamily="34" charset="0"/>
                <a:ea typeface="黑体" panose="02010609060101010101" pitchFamily="49" charset="-122"/>
              </a:rPr>
              <a:t>2                                </a:t>
            </a:r>
          </a:p>
        </p:txBody>
      </p:sp>
      <p:sp>
        <p:nvSpPr>
          <p:cNvPr id="44044" name="AutoShape 12"/>
          <p:cNvSpPr>
            <a:spLocks noChangeArrowheads="1"/>
          </p:cNvSpPr>
          <p:nvPr/>
        </p:nvSpPr>
        <p:spPr bwMode="auto">
          <a:xfrm>
            <a:off x="4067175" y="2854325"/>
            <a:ext cx="1944688" cy="287338"/>
          </a:xfrm>
          <a:prstGeom prst="rightArrow">
            <a:avLst>
              <a:gd name="adj1" fmla="val 47056"/>
              <a:gd name="adj2" fmla="val 183361"/>
            </a:avLst>
          </a:prstGeom>
          <a:solidFill>
            <a:schemeClr val="bg1"/>
          </a:solidFill>
          <a:ln w="6350" algn="ctr">
            <a:solidFill>
              <a:srgbClr val="800080"/>
            </a:solidFill>
            <a:miter lim="800000"/>
            <a:headEnd/>
            <a:tailEnd/>
          </a:ln>
          <a:effectLst/>
        </p:spPr>
        <p:txBody>
          <a:bodyPr lIns="0" tIns="0" rIns="0" bIns="0" anchor="ctr">
            <a:spAutoFit/>
          </a:bodyPr>
          <a:lstStyle/>
          <a:p>
            <a:endParaRPr lang="zh-CN" altLang="en-US"/>
          </a:p>
        </p:txBody>
      </p:sp>
      <p:sp>
        <p:nvSpPr>
          <p:cNvPr id="44045" name="AutoShape 13"/>
          <p:cNvSpPr>
            <a:spLocks noChangeArrowheads="1"/>
          </p:cNvSpPr>
          <p:nvPr/>
        </p:nvSpPr>
        <p:spPr bwMode="auto">
          <a:xfrm>
            <a:off x="4067175" y="5373688"/>
            <a:ext cx="1944688" cy="287337"/>
          </a:xfrm>
          <a:prstGeom prst="rightArrow">
            <a:avLst>
              <a:gd name="adj1" fmla="val 47056"/>
              <a:gd name="adj2" fmla="val 183362"/>
            </a:avLst>
          </a:prstGeom>
          <a:solidFill>
            <a:schemeClr val="bg1"/>
          </a:solidFill>
          <a:ln w="6350" algn="ctr">
            <a:solidFill>
              <a:srgbClr val="800080"/>
            </a:solidFill>
            <a:miter lim="800000"/>
            <a:headEnd/>
            <a:tailEnd/>
          </a:ln>
          <a:effectLst/>
        </p:spPr>
        <p:txBody>
          <a:bodyPr lIns="0" tIns="0" rIns="0" bIns="0" anchor="ctr">
            <a:spAutoFit/>
          </a:bodyPr>
          <a:lstStyle/>
          <a:p>
            <a:endParaRPr lang="zh-CN" altLang="en-US"/>
          </a:p>
        </p:txBody>
      </p:sp>
      <p:sp>
        <p:nvSpPr>
          <p:cNvPr id="44046" name="AutoShape 14"/>
          <p:cNvSpPr>
            <a:spLocks noChangeArrowheads="1"/>
          </p:cNvSpPr>
          <p:nvPr/>
        </p:nvSpPr>
        <p:spPr bwMode="auto">
          <a:xfrm>
            <a:off x="4067175" y="4292600"/>
            <a:ext cx="1944688" cy="288925"/>
          </a:xfrm>
          <a:prstGeom prst="rightArrow">
            <a:avLst>
              <a:gd name="adj1" fmla="val 47056"/>
              <a:gd name="adj2" fmla="val 182354"/>
            </a:avLst>
          </a:prstGeom>
          <a:solidFill>
            <a:schemeClr val="bg1"/>
          </a:solidFill>
          <a:ln w="6350" algn="ctr">
            <a:solidFill>
              <a:srgbClr val="800080"/>
            </a:solidFill>
            <a:miter lim="800000"/>
            <a:headEnd/>
            <a:tailEnd/>
          </a:ln>
          <a:effectLst/>
        </p:spPr>
        <p:txBody>
          <a:bodyPr lIns="0" tIns="0" rIns="0" bIns="0" anchor="ctr">
            <a:spAutoFit/>
          </a:bodyPr>
          <a:lstStyle/>
          <a:p>
            <a:endParaRPr lang="zh-CN" altLang="en-US"/>
          </a:p>
        </p:txBody>
      </p:sp>
      <p:sp>
        <p:nvSpPr>
          <p:cNvPr id="44047" name="Rectangle 15"/>
          <p:cNvSpPr>
            <a:spLocks noChangeArrowheads="1"/>
          </p:cNvSpPr>
          <p:nvPr/>
        </p:nvSpPr>
        <p:spPr bwMode="auto">
          <a:xfrm>
            <a:off x="4662684" y="2492375"/>
            <a:ext cx="1060254" cy="288925"/>
          </a:xfrm>
          <a:prstGeom prst="rect">
            <a:avLst/>
          </a:prstGeom>
          <a:solidFill>
            <a:schemeClr val="bg1"/>
          </a:solidFill>
          <a:ln>
            <a:noFill/>
          </a:ln>
          <a:effectLst/>
        </p:spPr>
        <p:txBody>
          <a:bodyPr wrap="none" anchor="ctr"/>
          <a:lstStyle/>
          <a:p>
            <a:pPr algn="ctr"/>
            <a:r>
              <a:rPr lang="en-US" altLang="zh-CN" b="1" dirty="0">
                <a:solidFill>
                  <a:srgbClr val="0000FF"/>
                </a:solidFill>
                <a:latin typeface="Arial" panose="020B0604020202020204" pitchFamily="34" charset="0"/>
                <a:ea typeface="黑体" panose="02010609060101010101" pitchFamily="49" charset="-122"/>
              </a:rPr>
              <a:t>                                   </a:t>
            </a:r>
            <a:r>
              <a:rPr lang="zh-CN" altLang="en-US" b="1" dirty="0">
                <a:solidFill>
                  <a:srgbClr val="0000FF"/>
                </a:solidFill>
                <a:latin typeface="Arial" panose="020B0604020202020204" pitchFamily="34" charset="0"/>
                <a:ea typeface="黑体" panose="02010609060101010101" pitchFamily="49" charset="-122"/>
              </a:rPr>
              <a:t>成员变量                                    </a:t>
            </a:r>
          </a:p>
        </p:txBody>
      </p:sp>
      <p:sp>
        <p:nvSpPr>
          <p:cNvPr id="44048" name="Rectangle 16"/>
          <p:cNvSpPr>
            <a:spLocks noChangeArrowheads="1"/>
          </p:cNvSpPr>
          <p:nvPr/>
        </p:nvSpPr>
        <p:spPr bwMode="auto">
          <a:xfrm>
            <a:off x="4659313" y="4005263"/>
            <a:ext cx="1065212" cy="288925"/>
          </a:xfrm>
          <a:prstGeom prst="rect">
            <a:avLst/>
          </a:prstGeom>
          <a:solidFill>
            <a:schemeClr val="bg1"/>
          </a:solidFill>
          <a:ln>
            <a:noFill/>
          </a:ln>
          <a:effectLst/>
        </p:spPr>
        <p:txBody>
          <a:bodyPr wrap="none" anchor="ctr"/>
          <a:lstStyle/>
          <a:p>
            <a:pPr algn="ctr"/>
            <a:r>
              <a:rPr lang="en-US" altLang="zh-CN" b="1" dirty="0">
                <a:solidFill>
                  <a:srgbClr val="0000FF"/>
                </a:solidFill>
                <a:latin typeface="Arial" panose="020B0604020202020204" pitchFamily="34" charset="0"/>
                <a:ea typeface="黑体" panose="02010609060101010101" pitchFamily="49" charset="-122"/>
              </a:rPr>
              <a:t>                                             </a:t>
            </a:r>
            <a:r>
              <a:rPr lang="zh-CN" altLang="en-US" b="1" dirty="0">
                <a:solidFill>
                  <a:srgbClr val="0000FF"/>
                </a:solidFill>
                <a:latin typeface="Arial" panose="020B0604020202020204" pitchFamily="34" charset="0"/>
                <a:ea typeface="黑体" panose="02010609060101010101" pitchFamily="49" charset="-122"/>
              </a:rPr>
              <a:t>局部变量                                            </a:t>
            </a:r>
          </a:p>
        </p:txBody>
      </p:sp>
      <p:sp>
        <p:nvSpPr>
          <p:cNvPr id="44049" name="Rectangle 17"/>
          <p:cNvSpPr>
            <a:spLocks noChangeArrowheads="1"/>
          </p:cNvSpPr>
          <p:nvPr/>
        </p:nvSpPr>
        <p:spPr bwMode="auto">
          <a:xfrm>
            <a:off x="4659313" y="5084763"/>
            <a:ext cx="1065212" cy="288925"/>
          </a:xfrm>
          <a:prstGeom prst="rect">
            <a:avLst/>
          </a:prstGeom>
          <a:solidFill>
            <a:schemeClr val="bg1"/>
          </a:solidFill>
          <a:ln>
            <a:noFill/>
          </a:ln>
          <a:effectLst/>
        </p:spPr>
        <p:txBody>
          <a:bodyPr wrap="none" anchor="ctr"/>
          <a:lstStyle/>
          <a:p>
            <a:pPr algn="ctr"/>
            <a:r>
              <a:rPr lang="en-US" altLang="zh-CN" b="1" dirty="0">
                <a:solidFill>
                  <a:srgbClr val="0000FF"/>
                </a:solidFill>
                <a:latin typeface="Arial" panose="020B0604020202020204" pitchFamily="34" charset="0"/>
                <a:ea typeface="黑体" panose="02010609060101010101" pitchFamily="49" charset="-122"/>
              </a:rPr>
              <a:t>                                      </a:t>
            </a:r>
            <a:r>
              <a:rPr lang="zh-CN" altLang="en-US" b="1" dirty="0">
                <a:solidFill>
                  <a:srgbClr val="0000FF"/>
                </a:solidFill>
                <a:latin typeface="Arial" panose="020B0604020202020204" pitchFamily="34" charset="0"/>
                <a:ea typeface="黑体" panose="02010609060101010101" pitchFamily="49" charset="-122"/>
              </a:rPr>
              <a:t>局部变量                                      </a:t>
            </a:r>
          </a:p>
        </p:txBody>
      </p:sp>
      <p:sp>
        <p:nvSpPr>
          <p:cNvPr id="44050" name="AutoShape 18"/>
          <p:cNvSpPr>
            <a:spLocks noChangeArrowheads="1"/>
          </p:cNvSpPr>
          <p:nvPr/>
        </p:nvSpPr>
        <p:spPr bwMode="auto">
          <a:xfrm rot="5400000">
            <a:off x="6679406" y="1970882"/>
            <a:ext cx="719137" cy="323850"/>
          </a:xfrm>
          <a:prstGeom prst="rightArrow">
            <a:avLst>
              <a:gd name="adj1" fmla="val 47056"/>
              <a:gd name="adj2" fmla="val 60161"/>
            </a:avLst>
          </a:prstGeom>
          <a:solidFill>
            <a:schemeClr val="bg1"/>
          </a:solidFill>
          <a:ln w="9525" algn="ctr">
            <a:solidFill>
              <a:srgbClr val="FF9900"/>
            </a:solidFill>
            <a:miter lim="800000"/>
            <a:headEnd/>
            <a:tailEnd/>
          </a:ln>
          <a:effectLst/>
        </p:spPr>
        <p:txBody>
          <a:bodyPr anchor="ctr">
            <a:spAutoFit/>
          </a:bodyPr>
          <a:lstStyle/>
          <a:p>
            <a:endParaRPr lang="zh-CN" altLang="en-US"/>
          </a:p>
        </p:txBody>
      </p:sp>
    </p:spTree>
    <p:extLst>
      <p:ext uri="{BB962C8B-B14F-4D97-AF65-F5344CB8AC3E}">
        <p14:creationId xmlns:p14="http://schemas.microsoft.com/office/powerpoint/2010/main" val="19141470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a:xfrm>
            <a:off x="755650" y="11113"/>
            <a:ext cx="7772400" cy="1143000"/>
          </a:xfrm>
        </p:spPr>
        <p:txBody>
          <a:bodyPr/>
          <a:lstStyle/>
          <a:p>
            <a:pPr eaLnBrk="1" hangingPunct="1"/>
            <a:r>
              <a:rPr lang="en-US" altLang="zh-CN" b="1" dirty="0"/>
              <a:t>OO</a:t>
            </a:r>
            <a:r>
              <a:rPr lang="zh-CN" altLang="zh-CN" dirty="0"/>
              <a:t>语言</a:t>
            </a:r>
          </a:p>
        </p:txBody>
      </p:sp>
      <p:sp>
        <p:nvSpPr>
          <p:cNvPr id="3" name="内容占位符 2"/>
          <p:cNvSpPr>
            <a:spLocks noGrp="1"/>
          </p:cNvSpPr>
          <p:nvPr>
            <p:ph idx="4294967295"/>
          </p:nvPr>
        </p:nvSpPr>
        <p:spPr>
          <a:xfrm>
            <a:off x="539750" y="1154113"/>
            <a:ext cx="8353425" cy="5227637"/>
          </a:xfrm>
        </p:spPr>
        <p:txBody>
          <a:bodyPr>
            <a:noAutofit/>
          </a:bodyPr>
          <a:lstStyle/>
          <a:p>
            <a:pPr eaLnBrk="1" hangingPunct="1">
              <a:buFontTx/>
              <a:buNone/>
              <a:defRPr/>
            </a:pPr>
            <a:r>
              <a:rPr lang="zh-CN" altLang="zh-CN" sz="2400" kern="0" dirty="0"/>
              <a:t>虽然基本框架类似，不同面向对象语言之间也存在很大差异：</a:t>
            </a:r>
          </a:p>
          <a:p>
            <a:pPr eaLnBrk="1" hangingPunct="1">
              <a:buFontTx/>
              <a:buNone/>
              <a:defRPr/>
            </a:pPr>
            <a:r>
              <a:rPr lang="zh-CN" altLang="zh-CN" sz="2400" kern="0" dirty="0"/>
              <a:t>基本问题：采用什么样的对象模型</a:t>
            </a:r>
          </a:p>
          <a:p>
            <a:pPr eaLnBrk="1" hangingPunct="1">
              <a:defRPr/>
            </a:pPr>
            <a:r>
              <a:rPr lang="zh-CN" altLang="zh-CN" sz="2400" kern="0" dirty="0"/>
              <a:t>采用单根的类层次结构，还是任意的类层次结构？</a:t>
            </a:r>
          </a:p>
          <a:p>
            <a:pPr eaLnBrk="1" hangingPunct="1">
              <a:defRPr/>
            </a:pPr>
            <a:r>
              <a:rPr lang="zh-CN" altLang="zh-CN" sz="2400" kern="0" dirty="0"/>
              <a:t>提供那些继承方式？</a:t>
            </a:r>
          </a:p>
          <a:p>
            <a:pPr lvl="1" eaLnBrk="1" hangingPunct="1">
              <a:defRPr/>
            </a:pPr>
            <a:r>
              <a:rPr lang="zh-CN" altLang="zh-CN" sz="2000" kern="0" dirty="0"/>
              <a:t>例如</a:t>
            </a:r>
            <a:r>
              <a:rPr lang="en-US" altLang="zh-CN" sz="2000" b="1" kern="0" dirty="0"/>
              <a:t> C++</a:t>
            </a:r>
            <a:r>
              <a:rPr lang="en-US" altLang="zh-CN" sz="2000" kern="0" dirty="0"/>
              <a:t> </a:t>
            </a:r>
            <a:r>
              <a:rPr lang="zh-CN" altLang="zh-CN" sz="2000" kern="0" dirty="0"/>
              <a:t>里提供了三种继承方式</a:t>
            </a:r>
          </a:p>
          <a:p>
            <a:pPr eaLnBrk="1" hangingPunct="1">
              <a:defRPr/>
            </a:pPr>
            <a:r>
              <a:rPr lang="zh-CN" altLang="zh-CN" sz="2400" kern="0" dirty="0"/>
              <a:t>允许多重继承？还是只允许单继承？</a:t>
            </a:r>
          </a:p>
          <a:p>
            <a:pPr eaLnBrk="1" hangingPunct="1">
              <a:defRPr/>
            </a:pPr>
            <a:r>
              <a:rPr lang="zh-CN" altLang="zh-CN" sz="2400" kern="0" dirty="0"/>
              <a:t>是否提供丰富完善的访问控制机制？</a:t>
            </a:r>
            <a:endParaRPr lang="en-US" altLang="zh-CN" sz="2400" kern="0" dirty="0"/>
          </a:p>
          <a:p>
            <a:pPr eaLnBrk="1" hangingPunct="1">
              <a:defRPr/>
            </a:pPr>
            <a:r>
              <a:rPr lang="zh-CN" altLang="zh-CN" sz="2400" kern="0" dirty="0"/>
              <a:t>采用基于继承的模型，还是基于指派的模型</a:t>
            </a:r>
          </a:p>
          <a:p>
            <a:pPr eaLnBrk="1" hangingPunct="1">
              <a:defRPr/>
            </a:pPr>
            <a:r>
              <a:rPr lang="zh-CN" altLang="zh-CN" sz="2400" kern="0" dirty="0"/>
              <a:t>基于类的模型，还是基于对象或原型的模型（如</a:t>
            </a:r>
            <a:r>
              <a:rPr lang="en-US" altLang="zh-CN" sz="2400" b="1" kern="0" dirty="0"/>
              <a:t> JavaScript</a:t>
            </a:r>
            <a:r>
              <a:rPr lang="zh-CN" altLang="zh-CN" sz="2400" kern="0" dirty="0"/>
              <a:t>）</a:t>
            </a:r>
          </a:p>
          <a:p>
            <a:pPr eaLnBrk="1" hangingPunct="1">
              <a:defRPr/>
            </a:pPr>
            <a:r>
              <a:rPr lang="zh-CN" altLang="zh-CN" sz="2400" kern="0" dirty="0"/>
              <a:t>对象本身的独立性（是否允许不属于任何一个类的对象）</a:t>
            </a:r>
          </a:p>
          <a:p>
            <a:pPr eaLnBrk="1" hangingPunct="1">
              <a:defRPr/>
            </a:pPr>
            <a:r>
              <a:rPr lang="zh-CN" altLang="zh-CN" sz="2400" kern="0" dirty="0"/>
              <a:t>类本身是不是对象？</a:t>
            </a:r>
          </a:p>
        </p:txBody>
      </p:sp>
    </p:spTree>
    <p:extLst>
      <p:ext uri="{BB962C8B-B14F-4D97-AF65-F5344CB8AC3E}">
        <p14:creationId xmlns:p14="http://schemas.microsoft.com/office/powerpoint/2010/main" val="33277558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xfrm>
            <a:off x="685800" y="0"/>
            <a:ext cx="7772400" cy="1143000"/>
          </a:xfrm>
        </p:spPr>
        <p:txBody>
          <a:bodyPr/>
          <a:lstStyle/>
          <a:p>
            <a:r>
              <a:rPr lang="en-US" altLang="zh-CN" b="1" dirty="0"/>
              <a:t>OO</a:t>
            </a:r>
            <a:r>
              <a:rPr lang="zh-CN" altLang="zh-CN" dirty="0"/>
              <a:t>语言</a:t>
            </a:r>
          </a:p>
        </p:txBody>
      </p:sp>
      <p:sp>
        <p:nvSpPr>
          <p:cNvPr id="3" name="内容占位符 2"/>
          <p:cNvSpPr>
            <a:spLocks noGrp="1"/>
          </p:cNvSpPr>
          <p:nvPr>
            <p:ph idx="4294967295"/>
          </p:nvPr>
        </p:nvSpPr>
        <p:spPr>
          <a:xfrm>
            <a:off x="395288" y="1052513"/>
            <a:ext cx="8569325" cy="4543425"/>
          </a:xfrm>
        </p:spPr>
        <p:txBody>
          <a:bodyPr>
            <a:noAutofit/>
          </a:bodyPr>
          <a:lstStyle/>
          <a:p>
            <a:pPr eaLnBrk="1" hangingPunct="1">
              <a:buFontTx/>
              <a:buNone/>
              <a:defRPr/>
            </a:pPr>
            <a:r>
              <a:rPr lang="zh-CN" altLang="zh-CN" sz="2400" kern="0" dirty="0"/>
              <a:t>其他情况：</a:t>
            </a:r>
          </a:p>
          <a:p>
            <a:pPr eaLnBrk="1" hangingPunct="1">
              <a:defRPr/>
            </a:pPr>
            <a:r>
              <a:rPr lang="zh-CN" altLang="zh-CN" sz="2400" kern="0" dirty="0"/>
              <a:t>是不是追求</a:t>
            </a:r>
            <a:r>
              <a:rPr lang="en-US" altLang="zh-CN" sz="2400" b="1" kern="0" dirty="0"/>
              <a:t>“</a:t>
            </a:r>
            <a:r>
              <a:rPr lang="zh-CN" altLang="zh-CN" sz="2400" kern="0" dirty="0"/>
              <a:t>纯粹</a:t>
            </a:r>
            <a:r>
              <a:rPr lang="en-US" altLang="zh-CN" sz="2400" b="1" kern="0" dirty="0"/>
              <a:t>”</a:t>
            </a:r>
            <a:r>
              <a:rPr lang="zh-CN" altLang="zh-CN" sz="2400" kern="0" dirty="0"/>
              <a:t>的面向对象语言？</a:t>
            </a:r>
          </a:p>
          <a:p>
            <a:pPr lvl="1" eaLnBrk="1" hangingPunct="1">
              <a:defRPr/>
            </a:pPr>
            <a:r>
              <a:rPr lang="en-US" altLang="zh-CN" sz="2000" b="1" kern="0" dirty="0"/>
              <a:t>Smalltalk</a:t>
            </a:r>
            <a:r>
              <a:rPr lang="en-US" altLang="zh-CN" sz="2000" kern="0" dirty="0"/>
              <a:t> </a:t>
            </a:r>
            <a:r>
              <a:rPr lang="zh-CN" altLang="zh-CN" sz="2000" kern="0" dirty="0"/>
              <a:t>尽可能追求</a:t>
            </a:r>
            <a:r>
              <a:rPr lang="en-US" altLang="zh-CN" sz="2000" b="1" kern="0" dirty="0"/>
              <a:t>“</a:t>
            </a:r>
            <a:r>
              <a:rPr lang="zh-CN" altLang="zh-CN" sz="2000" kern="0" dirty="0"/>
              <a:t>面向对象</a:t>
            </a:r>
            <a:r>
              <a:rPr lang="en-US" altLang="zh-CN" sz="2000" b="1" kern="0" dirty="0"/>
              <a:t>”</a:t>
            </a:r>
            <a:r>
              <a:rPr lang="zh-CN" altLang="zh-CN" sz="2000" kern="0" dirty="0"/>
              <a:t>理想，完全是重新设计的新语言</a:t>
            </a:r>
          </a:p>
          <a:p>
            <a:pPr lvl="1" eaLnBrk="1" hangingPunct="1">
              <a:defRPr/>
            </a:pPr>
            <a:r>
              <a:rPr lang="en-US" altLang="zh-CN" sz="2000" b="1" kern="0" dirty="0"/>
              <a:t>Java</a:t>
            </a:r>
            <a:r>
              <a:rPr lang="en-US" altLang="zh-CN" sz="2000" kern="0" dirty="0"/>
              <a:t> </a:t>
            </a:r>
            <a:r>
              <a:rPr lang="zh-CN" altLang="zh-CN" sz="2000" kern="0" dirty="0"/>
              <a:t>是接近理想的语言，但希望在形式上尽可能靠近常规语言</a:t>
            </a:r>
          </a:p>
          <a:p>
            <a:pPr lvl="1" eaLnBrk="1" hangingPunct="1">
              <a:defRPr/>
            </a:pPr>
            <a:r>
              <a:rPr lang="en-US" altLang="zh-CN" sz="2000" b="1" kern="0" dirty="0"/>
              <a:t>C++</a:t>
            </a:r>
            <a:r>
              <a:rPr lang="en-US" altLang="zh-CN" sz="2000" kern="0" dirty="0"/>
              <a:t> </a:t>
            </a:r>
            <a:r>
              <a:rPr lang="zh-CN" altLang="zh-CN" sz="2000" kern="0" dirty="0"/>
              <a:t>设法在支持系统程序设计的过程性语言</a:t>
            </a:r>
            <a:r>
              <a:rPr lang="en-US" altLang="zh-CN" sz="2000" b="1" kern="0" dirty="0"/>
              <a:t> C</a:t>
            </a:r>
            <a:r>
              <a:rPr lang="en-US" altLang="zh-CN" sz="2000" kern="0" dirty="0"/>
              <a:t> </a:t>
            </a:r>
            <a:r>
              <a:rPr lang="zh-CN" altLang="zh-CN" sz="2000" kern="0" dirty="0"/>
              <a:t>上</a:t>
            </a:r>
            <a:r>
              <a:rPr lang="en-US" altLang="zh-CN" sz="2000" b="1" kern="0" dirty="0"/>
              <a:t>“</a:t>
            </a:r>
            <a:r>
              <a:rPr lang="zh-CN" altLang="zh-CN" sz="2000" kern="0" dirty="0"/>
              <a:t>扩充</a:t>
            </a:r>
            <a:r>
              <a:rPr lang="en-US" altLang="zh-CN" sz="2000" b="1" kern="0" dirty="0"/>
              <a:t>”</a:t>
            </a:r>
            <a:r>
              <a:rPr lang="zh-CN" altLang="zh-CN" sz="2000" kern="0" dirty="0"/>
              <a:t>支持面向对象的机制，是一种多范型语言，支持多种程序设计方式</a:t>
            </a:r>
          </a:p>
          <a:p>
            <a:pPr lvl="1" eaLnBrk="1" hangingPunct="1">
              <a:defRPr/>
            </a:pPr>
            <a:r>
              <a:rPr lang="zh-CN" altLang="zh-CN" sz="2000" kern="0" dirty="0"/>
              <a:t>另外的一些语言（如</a:t>
            </a:r>
            <a:r>
              <a:rPr lang="en-US" altLang="zh-CN" sz="2000" b="1" kern="0" dirty="0" err="1"/>
              <a:t>Ada</a:t>
            </a:r>
            <a:r>
              <a:rPr lang="zh-CN" altLang="zh-CN" sz="2000" kern="0" dirty="0"/>
              <a:t>）采用可能很不同的方式支持面向对象的程序设计，这里不准备详细介绍</a:t>
            </a:r>
          </a:p>
          <a:p>
            <a:pPr eaLnBrk="1" hangingPunct="1">
              <a:defRPr/>
            </a:pPr>
            <a:r>
              <a:rPr lang="zh-CN" altLang="zh-CN" sz="2400" kern="0" dirty="0"/>
              <a:t>采用值模型还是引用模型。</a:t>
            </a:r>
            <a:endParaRPr lang="en-US" altLang="zh-CN" sz="2400" kern="0" dirty="0"/>
          </a:p>
          <a:p>
            <a:pPr lvl="1" eaLnBrk="1" hangingPunct="1">
              <a:defRPr/>
            </a:pPr>
            <a:r>
              <a:rPr lang="zh-CN" altLang="zh-CN" sz="2000" kern="0" dirty="0"/>
              <a:t>从本质上说，只有采用引用模型才能支持方法的动态约束，因此大多数面向对象语言采用引用模型</a:t>
            </a:r>
          </a:p>
          <a:p>
            <a:pPr lvl="1" eaLnBrk="1" hangingPunct="1">
              <a:defRPr/>
            </a:pPr>
            <a:r>
              <a:rPr lang="en-US" altLang="zh-CN" sz="2000" b="1" kern="0" dirty="0"/>
              <a:t> C++</a:t>
            </a:r>
            <a:r>
              <a:rPr lang="en-US" altLang="zh-CN" sz="2000" kern="0" dirty="0"/>
              <a:t> </a:t>
            </a:r>
            <a:r>
              <a:rPr lang="zh-CN" altLang="zh-CN" sz="2000" kern="0" dirty="0"/>
              <a:t>采用值模型，可以创建静态对象或栈对象，但只有通过对象引用或指向对象的指针才能实现面向对象的动态约束行为</a:t>
            </a:r>
          </a:p>
          <a:p>
            <a:pPr lvl="1" eaLnBrk="1" hangingPunct="1">
              <a:defRPr/>
            </a:pPr>
            <a:r>
              <a:rPr lang="en-US" altLang="zh-CN" sz="2000" b="1" kern="0" dirty="0"/>
              <a:t> Java</a:t>
            </a:r>
            <a:r>
              <a:rPr lang="en-US" altLang="zh-CN" sz="2000" kern="0" dirty="0"/>
              <a:t> </a:t>
            </a:r>
            <a:r>
              <a:rPr lang="zh-CN" altLang="zh-CN" sz="2000" kern="0" dirty="0"/>
              <a:t>只能把</a:t>
            </a:r>
            <a:r>
              <a:rPr lang="en-US" altLang="zh-CN" sz="2000" b="1" kern="0" dirty="0"/>
              <a:t> OO</a:t>
            </a:r>
            <a:r>
              <a:rPr lang="en-US" altLang="zh-CN" sz="2000" kern="0" dirty="0"/>
              <a:t> </a:t>
            </a:r>
            <a:r>
              <a:rPr lang="zh-CN" altLang="zh-CN" sz="2000" kern="0" dirty="0"/>
              <a:t>功能应用于用户定义类型，基本类型采用值模型</a:t>
            </a:r>
          </a:p>
        </p:txBody>
      </p:sp>
    </p:spTree>
    <p:extLst>
      <p:ext uri="{BB962C8B-B14F-4D97-AF65-F5344CB8AC3E}">
        <p14:creationId xmlns:p14="http://schemas.microsoft.com/office/powerpoint/2010/main" val="235327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758031" y="198438"/>
            <a:ext cx="7772400" cy="1143000"/>
          </a:xfrm>
        </p:spPr>
        <p:txBody>
          <a:bodyPr/>
          <a:lstStyle/>
          <a:p>
            <a:r>
              <a:rPr lang="en-US" altLang="zh-CN" b="1" dirty="0"/>
              <a:t>OO</a:t>
            </a:r>
            <a:r>
              <a:rPr lang="zh-CN" altLang="zh-CN" dirty="0"/>
              <a:t>语言</a:t>
            </a:r>
          </a:p>
        </p:txBody>
      </p:sp>
      <p:sp>
        <p:nvSpPr>
          <p:cNvPr id="3" name="内容占位符 2"/>
          <p:cNvSpPr>
            <a:spLocks noGrp="1"/>
          </p:cNvSpPr>
          <p:nvPr>
            <p:ph idx="4294967295"/>
          </p:nvPr>
        </p:nvSpPr>
        <p:spPr>
          <a:xfrm>
            <a:off x="468313" y="1341438"/>
            <a:ext cx="8351837" cy="4967287"/>
          </a:xfrm>
        </p:spPr>
        <p:txBody>
          <a:bodyPr>
            <a:noAutofit/>
          </a:bodyPr>
          <a:lstStyle/>
          <a:p>
            <a:pPr eaLnBrk="1" hangingPunct="1">
              <a:lnSpc>
                <a:spcPct val="120000"/>
              </a:lnSpc>
              <a:defRPr/>
            </a:pPr>
            <a:r>
              <a:rPr lang="zh-CN" altLang="zh-CN" sz="2000" kern="0" dirty="0"/>
              <a:t>是否允许静态对象或者堆栈对象（自动对象）？多数面向对象语言只支持堆对象（通过动态存储分配创建的对象）</a:t>
            </a:r>
          </a:p>
          <a:p>
            <a:pPr lvl="1" eaLnBrk="1" hangingPunct="1">
              <a:lnSpc>
                <a:spcPct val="120000"/>
              </a:lnSpc>
              <a:defRPr/>
            </a:pPr>
            <a:r>
              <a:rPr lang="en-US" altLang="zh-CN" sz="1800" b="1" kern="0" dirty="0"/>
              <a:t>C++</a:t>
            </a:r>
            <a:r>
              <a:rPr lang="en-US" altLang="zh-CN" sz="1800" kern="0" dirty="0"/>
              <a:t> </a:t>
            </a:r>
            <a:r>
              <a:rPr lang="zh-CN" altLang="zh-CN" sz="1800" kern="0" dirty="0"/>
              <a:t>支持静态对象和自动对象，这种设计是希望尽可能借助于作用域规则来管理对象，避免依赖自动存储管理系统（</a:t>
            </a:r>
            <a:r>
              <a:rPr lang="en-US" altLang="zh-CN" sz="1800" b="1" kern="0" dirty="0"/>
              <a:t>GC</a:t>
            </a:r>
            <a:r>
              <a:rPr lang="zh-CN" altLang="zh-CN" sz="1800" kern="0" dirty="0"/>
              <a:t>）</a:t>
            </a:r>
          </a:p>
          <a:p>
            <a:pPr lvl="1" eaLnBrk="1" hangingPunct="1">
              <a:lnSpc>
                <a:spcPct val="120000"/>
              </a:lnSpc>
              <a:defRPr/>
            </a:pPr>
            <a:r>
              <a:rPr lang="zh-CN" altLang="zh-CN" sz="1800" kern="0" dirty="0"/>
              <a:t>为在这种环境下编程，人们开发了许多利用自动对象的对象管理技术，如句柄对象，对象的</a:t>
            </a:r>
            <a:r>
              <a:rPr lang="en-US" altLang="zh-CN" sz="1800" b="1" kern="0" dirty="0"/>
              <a:t>“</a:t>
            </a:r>
            <a:r>
              <a:rPr lang="zh-CN" altLang="zh-CN" sz="1800" kern="0" dirty="0"/>
              <a:t>创建即初始化</a:t>
            </a:r>
            <a:r>
              <a:rPr lang="en-US" altLang="zh-CN" sz="1800" b="1" kern="0" dirty="0"/>
              <a:t>”</a:t>
            </a:r>
            <a:r>
              <a:rPr lang="zh-CN" altLang="zh-CN" sz="1800" kern="0" dirty="0"/>
              <a:t>技术等</a:t>
            </a:r>
          </a:p>
          <a:p>
            <a:pPr eaLnBrk="1" hangingPunct="1">
              <a:lnSpc>
                <a:spcPct val="120000"/>
              </a:lnSpc>
              <a:defRPr/>
            </a:pPr>
            <a:r>
              <a:rPr lang="zh-CN" altLang="zh-CN" sz="2000" kern="0" dirty="0"/>
              <a:t>是否依赖自动废料收集（</a:t>
            </a:r>
            <a:r>
              <a:rPr lang="en-US" altLang="zh-CN" sz="2000" b="1" kern="0" dirty="0"/>
              <a:t>GC</a:t>
            </a:r>
            <a:r>
              <a:rPr lang="zh-CN" altLang="zh-CN" sz="2000" kern="0" dirty="0"/>
              <a:t>）。由于</a:t>
            </a:r>
            <a:r>
              <a:rPr lang="en-US" altLang="zh-CN" sz="2000" b="1" kern="0" dirty="0"/>
              <a:t> OO</a:t>
            </a:r>
            <a:r>
              <a:rPr lang="en-US" altLang="zh-CN" sz="2000" kern="0" dirty="0"/>
              <a:t> </a:t>
            </a:r>
            <a:r>
              <a:rPr lang="zh-CN" altLang="zh-CN" sz="2000" kern="0" dirty="0"/>
              <a:t>程序常（显式或隐式地）创建和丢弃对象，对象之间常存在复杂的相互引用关系，由人来完成对象的管理和回收很困难。大多数</a:t>
            </a:r>
            <a:r>
              <a:rPr lang="en-US" altLang="zh-CN" sz="2000" b="1" kern="0" dirty="0"/>
              <a:t> OO</a:t>
            </a:r>
            <a:r>
              <a:rPr lang="en-US" altLang="zh-CN" sz="2000" kern="0" dirty="0"/>
              <a:t> </a:t>
            </a:r>
            <a:r>
              <a:rPr lang="zh-CN" altLang="zh-CN" sz="2000" kern="0" dirty="0"/>
              <a:t>语言都依赖于自动存储回收系统</a:t>
            </a:r>
          </a:p>
          <a:p>
            <a:pPr lvl="1" eaLnBrk="1" hangingPunct="1">
              <a:lnSpc>
                <a:spcPct val="120000"/>
              </a:lnSpc>
              <a:defRPr/>
            </a:pPr>
            <a:r>
              <a:rPr lang="en-US" altLang="zh-CN" sz="1800" b="1" kern="0" dirty="0"/>
              <a:t>GC</a:t>
            </a:r>
            <a:r>
              <a:rPr lang="en-US" altLang="zh-CN" sz="1800" kern="0" dirty="0"/>
              <a:t> </a:t>
            </a:r>
            <a:r>
              <a:rPr lang="zh-CN" altLang="zh-CN" sz="1800" kern="0" dirty="0"/>
              <a:t>的引入将带来显著的性能损失，还会造成程序行为更多的不可预见性（</a:t>
            </a:r>
            <a:r>
              <a:rPr lang="en-US" altLang="zh-CN" sz="1800" b="1" kern="0" dirty="0"/>
              <a:t>GC</a:t>
            </a:r>
            <a:r>
              <a:rPr lang="en-US" altLang="zh-CN" sz="1800" kern="0" dirty="0"/>
              <a:t> </a:t>
            </a:r>
            <a:r>
              <a:rPr lang="zh-CN" altLang="zh-CN" sz="1800" kern="0" dirty="0"/>
              <a:t>发生的时刻无法预见，其持续时间长短也无法预计）</a:t>
            </a:r>
          </a:p>
          <a:p>
            <a:pPr lvl="1" eaLnBrk="1" hangingPunct="1">
              <a:lnSpc>
                <a:spcPct val="120000"/>
              </a:lnSpc>
              <a:defRPr/>
            </a:pPr>
            <a:r>
              <a:rPr lang="en-US" altLang="zh-CN" sz="1800" b="1" kern="0" dirty="0"/>
              <a:t>Java</a:t>
            </a:r>
            <a:r>
              <a:rPr lang="en-US" altLang="zh-CN" sz="1800" kern="0" dirty="0"/>
              <a:t> </a:t>
            </a:r>
            <a:r>
              <a:rPr lang="zh-CN" altLang="zh-CN" sz="1800" kern="0" dirty="0"/>
              <a:t>等许多语言都需要内置的自动废料收集系统</a:t>
            </a:r>
          </a:p>
          <a:p>
            <a:pPr lvl="1" eaLnBrk="1" hangingPunct="1">
              <a:lnSpc>
                <a:spcPct val="120000"/>
              </a:lnSpc>
              <a:defRPr/>
            </a:pPr>
            <a:r>
              <a:rPr lang="en-US" altLang="zh-CN" sz="1800" b="1" kern="0" dirty="0"/>
              <a:t>C++</a:t>
            </a:r>
            <a:r>
              <a:rPr lang="en-US" altLang="zh-CN" sz="1800" kern="0" dirty="0"/>
              <a:t> </a:t>
            </a:r>
            <a:r>
              <a:rPr lang="zh-CN" altLang="zh-CN" sz="1800" kern="0" dirty="0"/>
              <a:t>是例外，其设计目标之一是尽可能避免对自动存储回收的依赖，以支持系统程序设计，提高效率，减少运行时间上的不确定性</a:t>
            </a:r>
          </a:p>
        </p:txBody>
      </p:sp>
    </p:spTree>
    <p:extLst>
      <p:ext uri="{BB962C8B-B14F-4D97-AF65-F5344CB8AC3E}">
        <p14:creationId xmlns:p14="http://schemas.microsoft.com/office/powerpoint/2010/main" val="892062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r>
              <a:rPr lang="en-US" altLang="zh-CN" b="1" dirty="0"/>
              <a:t>OO</a:t>
            </a:r>
            <a:r>
              <a:rPr lang="en-US" altLang="zh-CN" dirty="0"/>
              <a:t> </a:t>
            </a:r>
            <a:r>
              <a:rPr lang="zh-CN" altLang="en-US" dirty="0"/>
              <a:t>语言</a:t>
            </a:r>
            <a:endParaRPr lang="zh-CN" altLang="zh-CN" dirty="0"/>
          </a:p>
        </p:txBody>
      </p:sp>
      <p:sp>
        <p:nvSpPr>
          <p:cNvPr id="3" name="内容占位符 2"/>
          <p:cNvSpPr>
            <a:spLocks noGrp="1"/>
          </p:cNvSpPr>
          <p:nvPr>
            <p:ph idx="4294967295"/>
          </p:nvPr>
        </p:nvSpPr>
        <p:spPr>
          <a:xfrm>
            <a:off x="628650" y="1690689"/>
            <a:ext cx="7772400" cy="4543425"/>
          </a:xfrm>
        </p:spPr>
        <p:txBody>
          <a:bodyPr>
            <a:normAutofit fontScale="85000" lnSpcReduction="10000"/>
          </a:bodyPr>
          <a:lstStyle/>
          <a:p>
            <a:pPr eaLnBrk="1" hangingPunct="1">
              <a:lnSpc>
                <a:spcPct val="120000"/>
              </a:lnSpc>
              <a:defRPr/>
            </a:pPr>
            <a:r>
              <a:rPr lang="zh-CN" altLang="zh-CN" kern="0" dirty="0"/>
              <a:t>是否所有方法都采用动态约束？</a:t>
            </a:r>
          </a:p>
          <a:p>
            <a:pPr lvl="1" eaLnBrk="1" hangingPunct="1">
              <a:lnSpc>
                <a:spcPct val="120000"/>
              </a:lnSpc>
              <a:defRPr/>
            </a:pPr>
            <a:r>
              <a:rPr lang="zh-CN" altLang="zh-CN" kern="0" dirty="0"/>
              <a:t>动态约束很重要，但调用时会带来一些额外的开销，如果需要调用的方法能够静态确定，采用静态约束有速度优势</a:t>
            </a:r>
          </a:p>
          <a:p>
            <a:pPr lvl="1" eaLnBrk="1" hangingPunct="1">
              <a:lnSpc>
                <a:spcPct val="120000"/>
              </a:lnSpc>
              <a:defRPr/>
            </a:pPr>
            <a:r>
              <a:rPr lang="zh-CN" altLang="zh-CN" kern="0" dirty="0"/>
              <a:t>大部分语言里的所有方法都采用动态约束</a:t>
            </a:r>
          </a:p>
          <a:p>
            <a:pPr lvl="1" eaLnBrk="1" hangingPunct="1">
              <a:lnSpc>
                <a:spcPct val="120000"/>
              </a:lnSpc>
              <a:defRPr/>
            </a:pPr>
            <a:r>
              <a:rPr lang="en-US" altLang="zh-CN" b="1" kern="0" dirty="0"/>
              <a:t>C++</a:t>
            </a:r>
            <a:r>
              <a:rPr lang="en-US" altLang="zh-CN" kern="0" dirty="0"/>
              <a:t> </a:t>
            </a:r>
            <a:r>
              <a:rPr lang="zh-CN" altLang="zh-CN" kern="0" dirty="0"/>
              <a:t>和</a:t>
            </a:r>
            <a:r>
              <a:rPr lang="en-US" altLang="zh-CN" b="1" kern="0" dirty="0"/>
              <a:t> </a:t>
            </a:r>
            <a:r>
              <a:rPr lang="en-US" altLang="zh-CN" b="1" kern="0" dirty="0" err="1"/>
              <a:t>Ada</a:t>
            </a:r>
            <a:r>
              <a:rPr lang="en-US" altLang="zh-CN" kern="0" dirty="0"/>
              <a:t> </a:t>
            </a:r>
            <a:r>
              <a:rPr lang="zh-CN" altLang="zh-CN" kern="0" dirty="0"/>
              <a:t>提供静态约束（默认）和动态约束两种方式</a:t>
            </a:r>
          </a:p>
          <a:p>
            <a:pPr eaLnBrk="1" hangingPunct="1">
              <a:lnSpc>
                <a:spcPct val="120000"/>
              </a:lnSpc>
              <a:defRPr/>
            </a:pPr>
            <a:r>
              <a:rPr lang="zh-CN" altLang="zh-CN" kern="0" dirty="0"/>
              <a:t>一些脚本语言也支持面向对象的概念。例如，</a:t>
            </a:r>
          </a:p>
          <a:p>
            <a:pPr lvl="1" eaLnBrk="1" hangingPunct="1">
              <a:lnSpc>
                <a:spcPct val="120000"/>
              </a:lnSpc>
              <a:defRPr/>
            </a:pPr>
            <a:r>
              <a:rPr lang="en-US" altLang="zh-CN" b="1" kern="0" dirty="0"/>
              <a:t>Ruby</a:t>
            </a:r>
            <a:r>
              <a:rPr lang="en-US" altLang="zh-CN" kern="0" dirty="0"/>
              <a:t> </a:t>
            </a:r>
            <a:r>
              <a:rPr lang="zh-CN" altLang="zh-CN" kern="0" dirty="0"/>
              <a:t>是一个纯面向对象的脚本语言，其中的一切都是对象，全局环境看作一个匿名的大对象，全局环境里的函数看作这个对象的成员函数。它还有另外一些独特性质</a:t>
            </a:r>
          </a:p>
          <a:p>
            <a:pPr lvl="1" eaLnBrk="1" hangingPunct="1">
              <a:lnSpc>
                <a:spcPct val="120000"/>
              </a:lnSpc>
              <a:defRPr/>
            </a:pPr>
            <a:r>
              <a:rPr lang="en-US" altLang="zh-CN" b="1" kern="0" dirty="0"/>
              <a:t>JavaScript</a:t>
            </a:r>
            <a:r>
              <a:rPr lang="en-US" altLang="zh-CN" kern="0" dirty="0"/>
              <a:t> </a:t>
            </a:r>
            <a:r>
              <a:rPr lang="zh-CN" altLang="zh-CN" kern="0" dirty="0"/>
              <a:t>支持一种基于对象和原型的面向对象模型。其中没有类的概念，只有对象。对象的行为继承通过原型获得</a:t>
            </a:r>
          </a:p>
        </p:txBody>
      </p:sp>
    </p:spTree>
    <p:extLst>
      <p:ext uri="{BB962C8B-B14F-4D97-AF65-F5344CB8AC3E}">
        <p14:creationId xmlns:p14="http://schemas.microsoft.com/office/powerpoint/2010/main" val="52714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xfrm>
            <a:off x="755650" y="188913"/>
            <a:ext cx="7772400" cy="1143000"/>
          </a:xfrm>
        </p:spPr>
        <p:txBody>
          <a:bodyPr/>
          <a:lstStyle/>
          <a:p>
            <a:r>
              <a:rPr lang="en-US" altLang="zh-CN" b="1" dirty="0"/>
              <a:t>OO</a:t>
            </a:r>
            <a:r>
              <a:rPr lang="en-US" altLang="zh-CN" dirty="0"/>
              <a:t> </a:t>
            </a:r>
            <a:r>
              <a:rPr lang="zh-CN" altLang="en-US" dirty="0"/>
              <a:t>语言</a:t>
            </a:r>
            <a:endParaRPr lang="zh-CN" altLang="zh-CN" dirty="0"/>
          </a:p>
        </p:txBody>
      </p:sp>
      <p:sp>
        <p:nvSpPr>
          <p:cNvPr id="3" name="内容占位符 2"/>
          <p:cNvSpPr>
            <a:spLocks noGrp="1"/>
          </p:cNvSpPr>
          <p:nvPr>
            <p:ph idx="4294967295"/>
          </p:nvPr>
        </p:nvSpPr>
        <p:spPr>
          <a:xfrm>
            <a:off x="574675" y="1196975"/>
            <a:ext cx="8134350" cy="5472113"/>
          </a:xfrm>
        </p:spPr>
        <p:txBody>
          <a:bodyPr>
            <a:noAutofit/>
          </a:bodyPr>
          <a:lstStyle/>
          <a:p>
            <a:pPr eaLnBrk="1" hangingPunct="1">
              <a:lnSpc>
                <a:spcPct val="120000"/>
              </a:lnSpc>
              <a:defRPr/>
            </a:pPr>
            <a:r>
              <a:rPr lang="zh-CN" altLang="zh-CN" sz="2400" kern="0" dirty="0"/>
              <a:t>人们还提出了许多与面向对象机制有关的新想法和模型</a:t>
            </a:r>
          </a:p>
          <a:p>
            <a:pPr eaLnBrk="1" hangingPunct="1">
              <a:lnSpc>
                <a:spcPct val="120000"/>
              </a:lnSpc>
              <a:defRPr/>
            </a:pPr>
            <a:r>
              <a:rPr lang="zh-CN" altLang="zh-CN" sz="2400" kern="0" dirty="0"/>
              <a:t>许多脚本语言提供了独特的面向对象机制：例如</a:t>
            </a:r>
          </a:p>
          <a:p>
            <a:pPr lvl="1" eaLnBrk="1" hangingPunct="1">
              <a:lnSpc>
                <a:spcPct val="120000"/>
              </a:lnSpc>
              <a:defRPr/>
            </a:pPr>
            <a:r>
              <a:rPr lang="zh-CN" altLang="zh-CN" sz="1800" kern="0" dirty="0"/>
              <a:t>基于对象原型（而不是类）的</a:t>
            </a:r>
            <a:r>
              <a:rPr lang="en-US" altLang="zh-CN" sz="1800" b="1" kern="0" dirty="0"/>
              <a:t> OO</a:t>
            </a:r>
            <a:r>
              <a:rPr lang="en-US" altLang="zh-CN" sz="1800" kern="0" dirty="0"/>
              <a:t> </a:t>
            </a:r>
            <a:r>
              <a:rPr lang="zh-CN" altLang="zh-CN" sz="1800" kern="0" dirty="0"/>
              <a:t>模型</a:t>
            </a:r>
          </a:p>
          <a:p>
            <a:pPr lvl="1" eaLnBrk="1" hangingPunct="1">
              <a:lnSpc>
                <a:spcPct val="120000"/>
              </a:lnSpc>
              <a:defRPr/>
            </a:pPr>
            <a:r>
              <a:rPr lang="zh-CN" altLang="zh-CN" sz="1800" kern="0" dirty="0"/>
              <a:t>在基于类的模型中允许基于对象的行为覆盖（可修改个别对象的行为）</a:t>
            </a:r>
          </a:p>
          <a:p>
            <a:pPr lvl="1" eaLnBrk="1" hangingPunct="1">
              <a:lnSpc>
                <a:spcPct val="120000"/>
              </a:lnSpc>
              <a:defRPr/>
            </a:pPr>
            <a:r>
              <a:rPr lang="zh-CN" altLang="zh-CN" sz="1800" kern="0" dirty="0"/>
              <a:t>等等</a:t>
            </a:r>
          </a:p>
          <a:p>
            <a:pPr eaLnBrk="1" hangingPunct="1">
              <a:lnSpc>
                <a:spcPct val="120000"/>
              </a:lnSpc>
              <a:defRPr/>
            </a:pPr>
            <a:r>
              <a:rPr lang="zh-CN" altLang="zh-CN" sz="2400" kern="0" dirty="0"/>
              <a:t>总而言之，虽然今天面向对象的模型和语言已成为主流程序设计方法和主流程序语言，还正在发展和研究中</a:t>
            </a:r>
          </a:p>
          <a:p>
            <a:pPr lvl="1" eaLnBrk="1" hangingPunct="1">
              <a:lnSpc>
                <a:spcPct val="120000"/>
              </a:lnSpc>
              <a:defRPr/>
            </a:pPr>
            <a:r>
              <a:rPr lang="zh-CN" altLang="zh-CN" sz="1800" kern="0" dirty="0"/>
              <a:t>许多语言的</a:t>
            </a:r>
            <a:r>
              <a:rPr lang="en-US" altLang="zh-CN" sz="1800" b="1" kern="0" dirty="0"/>
              <a:t> OO</a:t>
            </a:r>
            <a:r>
              <a:rPr lang="en-US" altLang="zh-CN" sz="1800" kern="0" dirty="0"/>
              <a:t> </a:t>
            </a:r>
            <a:r>
              <a:rPr lang="zh-CN" altLang="zh-CN" sz="1800" kern="0" dirty="0"/>
              <a:t>机制非常复杂，实际还不断提出一些新要求，使一些</a:t>
            </a:r>
            <a:r>
              <a:rPr lang="en-US" altLang="zh-CN" sz="1800" b="1" kern="0" dirty="0"/>
              <a:t>OO</a:t>
            </a:r>
            <a:r>
              <a:rPr lang="en-US" altLang="zh-CN" sz="1800" kern="0" dirty="0"/>
              <a:t> </a:t>
            </a:r>
            <a:r>
              <a:rPr lang="zh-CN" altLang="zh-CN" sz="1800" kern="0" dirty="0"/>
              <a:t>语言在发展中变得越来越复杂</a:t>
            </a:r>
            <a:r>
              <a:rPr lang="en-US" altLang="zh-CN" sz="1800" kern="0" dirty="0"/>
              <a:t> </a:t>
            </a:r>
            <a:endParaRPr lang="zh-CN" altLang="zh-CN" sz="1800" kern="0" dirty="0"/>
          </a:p>
          <a:p>
            <a:pPr lvl="1" eaLnBrk="1" hangingPunct="1">
              <a:lnSpc>
                <a:spcPct val="120000"/>
              </a:lnSpc>
              <a:defRPr/>
            </a:pPr>
            <a:r>
              <a:rPr lang="zh-CN" altLang="zh-CN" sz="1800" kern="0" dirty="0"/>
              <a:t>如何提供一集足够强大，而且又简洁清晰的机制支持</a:t>
            </a:r>
            <a:r>
              <a:rPr lang="en-US" altLang="zh-CN" sz="1800" b="1" kern="0" dirty="0"/>
              <a:t> OO</a:t>
            </a:r>
            <a:r>
              <a:rPr lang="en-US" altLang="zh-CN" sz="1800" kern="0" dirty="0"/>
              <a:t> </a:t>
            </a:r>
            <a:r>
              <a:rPr lang="zh-CN" altLang="zh-CN" sz="1800" kern="0" dirty="0"/>
              <a:t>的概念和程序设计，还是这个领域中需要继续研究的问题</a:t>
            </a:r>
            <a:r>
              <a:rPr lang="en-US" altLang="zh-CN" sz="1800" kern="0" dirty="0"/>
              <a:t> </a:t>
            </a:r>
            <a:endParaRPr lang="zh-CN" altLang="zh-CN" sz="1800" kern="0" dirty="0"/>
          </a:p>
          <a:p>
            <a:pPr lvl="1" eaLnBrk="1" hangingPunct="1">
              <a:lnSpc>
                <a:spcPct val="120000"/>
              </a:lnSpc>
              <a:defRPr/>
            </a:pPr>
            <a:r>
              <a:rPr lang="en-US" altLang="zh-CN" sz="1800" b="1" kern="0" dirty="0"/>
              <a:t>OO</a:t>
            </a:r>
            <a:r>
              <a:rPr lang="en-US" altLang="zh-CN" sz="1800" kern="0" dirty="0"/>
              <a:t> </a:t>
            </a:r>
            <a:r>
              <a:rPr lang="zh-CN" altLang="zh-CN" sz="1800" kern="0" dirty="0"/>
              <a:t>语言有关的理论研究还处在</a:t>
            </a:r>
            <a:r>
              <a:rPr lang="zh-CN" altLang="en-US" sz="1800" kern="0" dirty="0"/>
              <a:t>研究与应用</a:t>
            </a:r>
            <a:r>
              <a:rPr lang="zh-CN" altLang="zh-CN" sz="1800" kern="0" dirty="0"/>
              <a:t>阶段</a:t>
            </a:r>
          </a:p>
        </p:txBody>
      </p:sp>
    </p:spTree>
    <p:extLst>
      <p:ext uri="{BB962C8B-B14F-4D97-AF65-F5344CB8AC3E}">
        <p14:creationId xmlns:p14="http://schemas.microsoft.com/office/powerpoint/2010/main" val="152902506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dirty="0"/>
              <a:t>OO</a:t>
            </a:r>
            <a:r>
              <a:rPr lang="en-US" altLang="zh-CN" dirty="0"/>
              <a:t> </a:t>
            </a:r>
            <a:r>
              <a:rPr lang="zh-CN" altLang="en-US" dirty="0"/>
              <a:t>语言机制需求</a:t>
            </a:r>
          </a:p>
        </p:txBody>
      </p:sp>
      <p:sp>
        <p:nvSpPr>
          <p:cNvPr id="3" name="内容占位符 2"/>
          <p:cNvSpPr>
            <a:spLocks noGrp="1"/>
          </p:cNvSpPr>
          <p:nvPr>
            <p:ph idx="4294967295"/>
          </p:nvPr>
        </p:nvSpPr>
        <p:spPr>
          <a:xfrm>
            <a:off x="1139825" y="1331913"/>
            <a:ext cx="5845175" cy="4543425"/>
          </a:xfrm>
        </p:spPr>
        <p:txBody>
          <a:bodyPr>
            <a:noAutofit/>
          </a:bodyPr>
          <a:lstStyle/>
          <a:p>
            <a:pPr eaLnBrk="1" hangingPunct="1">
              <a:lnSpc>
                <a:spcPct val="120000"/>
              </a:lnSpc>
              <a:defRPr/>
            </a:pPr>
            <a:r>
              <a:rPr lang="zh-CN" altLang="zh-CN" sz="3200" kern="0" dirty="0"/>
              <a:t>定义类</a:t>
            </a:r>
            <a:endParaRPr lang="en-US" altLang="zh-CN" sz="3200" kern="0" dirty="0"/>
          </a:p>
          <a:p>
            <a:pPr eaLnBrk="1" hangingPunct="1">
              <a:lnSpc>
                <a:spcPct val="120000"/>
              </a:lnSpc>
              <a:defRPr/>
            </a:pPr>
            <a:r>
              <a:rPr lang="zh-CN" altLang="zh-CN" sz="3200" kern="0" dirty="0"/>
              <a:t>描述或定义对象</a:t>
            </a:r>
          </a:p>
          <a:p>
            <a:pPr eaLnBrk="1" hangingPunct="1">
              <a:lnSpc>
                <a:spcPct val="120000"/>
              </a:lnSpc>
              <a:defRPr/>
            </a:pPr>
            <a:r>
              <a:rPr lang="zh-CN" altLang="zh-CN" sz="3200" kern="0" dirty="0"/>
              <a:t>类之间的继承关系</a:t>
            </a:r>
            <a:endParaRPr lang="en-US" altLang="zh-CN" sz="3200" kern="0" dirty="0"/>
          </a:p>
          <a:p>
            <a:pPr eaLnBrk="1" hangingPunct="1">
              <a:lnSpc>
                <a:spcPct val="120000"/>
              </a:lnSpc>
              <a:defRPr/>
            </a:pPr>
            <a:r>
              <a:rPr lang="zh-CN" altLang="zh-CN" sz="3200" kern="0" dirty="0"/>
              <a:t>与对象交互的机制</a:t>
            </a:r>
            <a:endParaRPr lang="en-US" altLang="zh-CN" sz="3200" kern="0" dirty="0"/>
          </a:p>
          <a:p>
            <a:pPr eaLnBrk="1" hangingPunct="1">
              <a:lnSpc>
                <a:spcPct val="120000"/>
              </a:lnSpc>
              <a:defRPr/>
            </a:pPr>
            <a:r>
              <a:rPr lang="zh-CN" altLang="zh-CN" sz="3200" kern="0" dirty="0"/>
              <a:t>初始化新对象的机制</a:t>
            </a:r>
          </a:p>
          <a:p>
            <a:pPr eaLnBrk="1" hangingPunct="1">
              <a:lnSpc>
                <a:spcPct val="120000"/>
              </a:lnSpc>
              <a:defRPr/>
            </a:pPr>
            <a:r>
              <a:rPr lang="zh-CN" altLang="zh-CN" sz="3200" kern="0" dirty="0"/>
              <a:t>类型对象的动态转换机制</a:t>
            </a:r>
          </a:p>
        </p:txBody>
      </p:sp>
    </p:spTree>
    <p:extLst>
      <p:ext uri="{BB962C8B-B14F-4D97-AF65-F5344CB8AC3E}">
        <p14:creationId xmlns:p14="http://schemas.microsoft.com/office/powerpoint/2010/main" val="32018476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a:t>OO</a:t>
            </a:r>
            <a:r>
              <a:rPr lang="en-US" altLang="zh-CN"/>
              <a:t> </a:t>
            </a:r>
            <a:r>
              <a:rPr lang="zh-CN" altLang="en-US"/>
              <a:t>语言需要提供的新机制</a:t>
            </a:r>
          </a:p>
        </p:txBody>
      </p:sp>
      <p:sp>
        <p:nvSpPr>
          <p:cNvPr id="3" name="内容占位符 2"/>
          <p:cNvSpPr>
            <a:spLocks noGrp="1"/>
          </p:cNvSpPr>
          <p:nvPr>
            <p:ph idx="4294967295"/>
          </p:nvPr>
        </p:nvSpPr>
        <p:spPr>
          <a:xfrm>
            <a:off x="860425" y="1331913"/>
            <a:ext cx="7419975" cy="4543425"/>
          </a:xfrm>
        </p:spPr>
        <p:txBody>
          <a:bodyPr>
            <a:noAutofit/>
          </a:bodyPr>
          <a:lstStyle/>
          <a:p>
            <a:pPr eaLnBrk="1" hangingPunct="1">
              <a:lnSpc>
                <a:spcPct val="120000"/>
              </a:lnSpc>
              <a:defRPr/>
            </a:pPr>
            <a:r>
              <a:rPr lang="zh-CN" altLang="zh-CN" sz="3200" kern="0" dirty="0"/>
              <a:t>控制类成员的访问权限的机制</a:t>
            </a:r>
          </a:p>
          <a:p>
            <a:pPr eaLnBrk="1" hangingPunct="1">
              <a:lnSpc>
                <a:spcPct val="120000"/>
              </a:lnSpc>
              <a:defRPr/>
            </a:pPr>
            <a:r>
              <a:rPr lang="zh-CN" altLang="zh-CN" sz="3200" kern="0" dirty="0"/>
              <a:t>对象销毁前的临终处理机制（最好能自动进行）</a:t>
            </a:r>
          </a:p>
          <a:p>
            <a:pPr eaLnBrk="1" hangingPunct="1">
              <a:lnSpc>
                <a:spcPct val="120000"/>
              </a:lnSpc>
              <a:defRPr/>
            </a:pPr>
            <a:r>
              <a:rPr lang="zh-CN" altLang="zh-CN" sz="3200" kern="0" dirty="0"/>
              <a:t>对象的存储管理机制</a:t>
            </a:r>
          </a:p>
          <a:p>
            <a:pPr eaLnBrk="1" hangingPunct="1">
              <a:lnSpc>
                <a:spcPct val="120000"/>
              </a:lnSpc>
              <a:defRPr/>
            </a:pPr>
            <a:r>
              <a:rPr lang="zh-CN" altLang="zh-CN" sz="3200" kern="0" dirty="0"/>
              <a:t>运行中判断对象的类属关系的机制、自反等等</a:t>
            </a:r>
          </a:p>
        </p:txBody>
      </p:sp>
    </p:spTree>
    <p:extLst>
      <p:ext uri="{BB962C8B-B14F-4D97-AF65-F5344CB8AC3E}">
        <p14:creationId xmlns:p14="http://schemas.microsoft.com/office/powerpoint/2010/main" val="2577168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10382" y="493820"/>
            <a:ext cx="8162925" cy="757130"/>
          </a:xfrm>
        </p:spPr>
        <p:txBody>
          <a:bodyPr anchor="b">
            <a:spAutoFit/>
          </a:bodyPr>
          <a:lstStyle/>
          <a:p>
            <a:pPr eaLnBrk="1" hangingPunct="1"/>
            <a:r>
              <a:rPr lang="zh-CN" altLang="en-US" sz="4800" dirty="0"/>
              <a:t>面向对象的编程思想</a:t>
            </a:r>
          </a:p>
        </p:txBody>
      </p:sp>
      <p:sp>
        <p:nvSpPr>
          <p:cNvPr id="82947" name="Rectangle 3"/>
          <p:cNvSpPr>
            <a:spLocks noGrp="1" noChangeArrowheads="1"/>
          </p:cNvSpPr>
          <p:nvPr>
            <p:ph type="body" idx="4294967295"/>
          </p:nvPr>
        </p:nvSpPr>
        <p:spPr>
          <a:xfrm>
            <a:off x="407989" y="1397000"/>
            <a:ext cx="8367712" cy="4813300"/>
          </a:xfrm>
        </p:spPr>
        <p:txBody>
          <a:bodyPr>
            <a:normAutofit lnSpcReduction="10000"/>
          </a:bodyPr>
          <a:lstStyle/>
          <a:p>
            <a:pPr eaLnBrk="1" hangingPunct="1">
              <a:lnSpc>
                <a:spcPct val="80000"/>
              </a:lnSpc>
            </a:pPr>
            <a:r>
              <a:rPr lang="zh-CN" altLang="en-US" sz="3200" dirty="0"/>
              <a:t>非面向对象与面向对象的区别</a:t>
            </a:r>
          </a:p>
          <a:p>
            <a:pPr lvl="1" eaLnBrk="1" hangingPunct="1">
              <a:lnSpc>
                <a:spcPct val="80000"/>
              </a:lnSpc>
            </a:pPr>
            <a:r>
              <a:rPr lang="zh-CN" altLang="en-US" sz="3200" dirty="0"/>
              <a:t>非面向对象的数据不能隐藏，而且数据与方法不够紧密</a:t>
            </a:r>
            <a:endParaRPr lang="en-US" altLang="zh-CN" sz="3200" dirty="0"/>
          </a:p>
          <a:p>
            <a:pPr lvl="1" eaLnBrk="1" hangingPunct="1">
              <a:lnSpc>
                <a:spcPct val="80000"/>
              </a:lnSpc>
            </a:pPr>
            <a:endParaRPr lang="zh-CN" altLang="en-US" sz="3200" dirty="0"/>
          </a:p>
          <a:p>
            <a:pPr lvl="1">
              <a:lnSpc>
                <a:spcPct val="80000"/>
              </a:lnSpc>
            </a:pPr>
            <a:r>
              <a:rPr lang="zh-CN" altLang="en-US" sz="3200" dirty="0"/>
              <a:t>面向对象是一种思维方式</a:t>
            </a:r>
            <a:endParaRPr lang="en-US" altLang="zh-CN" sz="3200" dirty="0"/>
          </a:p>
          <a:p>
            <a:pPr lvl="1">
              <a:lnSpc>
                <a:spcPct val="80000"/>
              </a:lnSpc>
            </a:pPr>
            <a:endParaRPr lang="zh-CN" altLang="en-US" sz="3200" dirty="0"/>
          </a:p>
          <a:p>
            <a:pPr lvl="1">
              <a:lnSpc>
                <a:spcPct val="80000"/>
              </a:lnSpc>
            </a:pPr>
            <a:r>
              <a:rPr lang="zh-CN" altLang="en-US" sz="3200" dirty="0"/>
              <a:t>让计算机模拟现实生活中解决问题的办法</a:t>
            </a:r>
            <a:endParaRPr lang="en-US" altLang="zh-CN" sz="3200" dirty="0"/>
          </a:p>
          <a:p>
            <a:pPr lvl="1">
              <a:lnSpc>
                <a:spcPct val="80000"/>
              </a:lnSpc>
            </a:pPr>
            <a:endParaRPr lang="zh-CN" altLang="en-US" sz="3200" dirty="0"/>
          </a:p>
          <a:p>
            <a:pPr lvl="1">
              <a:lnSpc>
                <a:spcPct val="80000"/>
              </a:lnSpc>
            </a:pPr>
            <a:r>
              <a:rPr lang="zh-CN" altLang="en-US" sz="3200" dirty="0"/>
              <a:t>模拟人类思考和解决问题的方法思路，而解决问题的最好思想就是在现实中已形成的思想</a:t>
            </a:r>
          </a:p>
        </p:txBody>
      </p:sp>
    </p:spTree>
    <p:extLst>
      <p:ext uri="{BB962C8B-B14F-4D97-AF65-F5344CB8AC3E}">
        <p14:creationId xmlns:p14="http://schemas.microsoft.com/office/powerpoint/2010/main" val="262788953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395289" y="608120"/>
            <a:ext cx="7262812" cy="757130"/>
          </a:xfrm>
        </p:spPr>
        <p:txBody>
          <a:bodyPr wrap="square" anchor="b">
            <a:spAutoFit/>
          </a:bodyPr>
          <a:lstStyle/>
          <a:p>
            <a:pPr eaLnBrk="1" hangingPunct="1"/>
            <a:r>
              <a:rPr lang="zh-CN" altLang="en-US" sz="4800" dirty="0"/>
              <a:t>面向对象的编程思想</a:t>
            </a:r>
          </a:p>
        </p:txBody>
      </p:sp>
      <p:sp>
        <p:nvSpPr>
          <p:cNvPr id="82947" name="Rectangle 3"/>
          <p:cNvSpPr>
            <a:spLocks noGrp="1" noChangeArrowheads="1"/>
          </p:cNvSpPr>
          <p:nvPr>
            <p:ph type="body" idx="4294967295"/>
          </p:nvPr>
        </p:nvSpPr>
        <p:spPr>
          <a:xfrm>
            <a:off x="623889" y="1562100"/>
            <a:ext cx="7377111" cy="3683000"/>
          </a:xfrm>
        </p:spPr>
        <p:txBody>
          <a:bodyPr>
            <a:normAutofit/>
          </a:bodyPr>
          <a:lstStyle/>
          <a:p>
            <a:pPr eaLnBrk="1" hangingPunct="1">
              <a:lnSpc>
                <a:spcPct val="80000"/>
              </a:lnSpc>
              <a:buFont typeface="Wingdings" panose="05000000000000000000" pitchFamily="2" charset="2"/>
              <a:buNone/>
            </a:pPr>
            <a:r>
              <a:rPr lang="zh-CN" altLang="en-US" dirty="0"/>
              <a:t>	举例说明：写一个数组排序程序</a:t>
            </a:r>
            <a:r>
              <a:rPr lang="en-US" altLang="zh-CN" dirty="0"/>
              <a:t>ArraySort.java</a:t>
            </a:r>
            <a:r>
              <a:rPr lang="zh-CN" altLang="en-US" dirty="0"/>
              <a:t>分析</a:t>
            </a:r>
            <a:r>
              <a:rPr lang="en-US" altLang="zh-CN" dirty="0"/>
              <a:t>java</a:t>
            </a:r>
            <a:r>
              <a:rPr lang="zh-CN" altLang="en-US" dirty="0"/>
              <a:t>的面向对象</a:t>
            </a:r>
          </a:p>
          <a:p>
            <a:pPr lvl="1" eaLnBrk="1" hangingPunct="1">
              <a:lnSpc>
                <a:spcPct val="80000"/>
              </a:lnSpc>
            </a:pPr>
            <a:r>
              <a:rPr lang="zh-CN" altLang="en-US" sz="2800" dirty="0"/>
              <a:t>面向过程编程：思考流程、逻辑序列</a:t>
            </a:r>
          </a:p>
          <a:p>
            <a:pPr lvl="1" eaLnBrk="1" hangingPunct="1">
              <a:lnSpc>
                <a:spcPct val="80000"/>
              </a:lnSpc>
            </a:pPr>
            <a:r>
              <a:rPr lang="zh-CN" altLang="en-US" sz="2800" dirty="0"/>
              <a:t>面向对象编程：模块化设计，灵活使用类库，排序数组可使用</a:t>
            </a:r>
            <a:r>
              <a:rPr lang="en-US" altLang="zh-CN" sz="2800" dirty="0" err="1"/>
              <a:t>java.util.Arrays.sort</a:t>
            </a:r>
            <a:r>
              <a:rPr lang="en-US" altLang="zh-CN" sz="2800" dirty="0"/>
              <a:t>(</a:t>
            </a:r>
            <a:r>
              <a:rPr lang="zh-CN" altLang="en-US" sz="2800" dirty="0"/>
              <a:t>数组名</a:t>
            </a:r>
            <a:r>
              <a:rPr lang="en-US" altLang="zh-CN" sz="2800" dirty="0"/>
              <a:t>)</a:t>
            </a:r>
            <a:r>
              <a:rPr lang="zh-CN" altLang="en-US" sz="2800" dirty="0"/>
              <a:t>来实现。</a:t>
            </a:r>
          </a:p>
          <a:p>
            <a:pPr lvl="1" eaLnBrk="1" hangingPunct="1">
              <a:lnSpc>
                <a:spcPct val="80000"/>
              </a:lnSpc>
            </a:pPr>
            <a:r>
              <a:rPr lang="zh-CN" altLang="en-US" sz="2800" dirty="0"/>
              <a:t>调用的</a:t>
            </a:r>
            <a:r>
              <a:rPr lang="en-US" altLang="zh-CN" sz="2800" dirty="0"/>
              <a:t>java</a:t>
            </a:r>
            <a:r>
              <a:rPr lang="zh-CN" altLang="en-US" sz="2800" dirty="0"/>
              <a:t>类的方法都是经过测试的，</a:t>
            </a:r>
            <a:r>
              <a:rPr lang="en-US" altLang="zh-CN" sz="2800" dirty="0"/>
              <a:t>sun</a:t>
            </a:r>
            <a:r>
              <a:rPr lang="zh-CN" altLang="en-US" sz="2800" dirty="0"/>
              <a:t>公司不断更新的方法，肯定是最好的，所以一定要学会运用不同类的不同方法。</a:t>
            </a:r>
          </a:p>
        </p:txBody>
      </p:sp>
    </p:spTree>
    <p:extLst>
      <p:ext uri="{BB962C8B-B14F-4D97-AF65-F5344CB8AC3E}">
        <p14:creationId xmlns:p14="http://schemas.microsoft.com/office/powerpoint/2010/main" val="18728432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433388" y="188913"/>
            <a:ext cx="8277225" cy="1143000"/>
          </a:xfrm>
        </p:spPr>
        <p:txBody>
          <a:bodyPr/>
          <a:lstStyle/>
          <a:p>
            <a:r>
              <a:rPr lang="zh-CN" altLang="en-US" dirty="0"/>
              <a:t>面向对象程序语言设计的关注点</a:t>
            </a:r>
          </a:p>
        </p:txBody>
      </p:sp>
      <p:sp>
        <p:nvSpPr>
          <p:cNvPr id="71683" name="内容占位符 2"/>
          <p:cNvSpPr>
            <a:spLocks noGrp="1"/>
          </p:cNvSpPr>
          <p:nvPr>
            <p:ph idx="1"/>
          </p:nvPr>
        </p:nvSpPr>
        <p:spPr>
          <a:xfrm>
            <a:off x="611188" y="1331913"/>
            <a:ext cx="7772400" cy="4114800"/>
          </a:xfrm>
        </p:spPr>
        <p:txBody>
          <a:bodyPr/>
          <a:lstStyle/>
          <a:p>
            <a:pPr lvl="1"/>
            <a:r>
              <a:rPr lang="zh-CN" altLang="en-US"/>
              <a:t>派生类</a:t>
            </a:r>
            <a:r>
              <a:rPr lang="en-US" altLang="zh-CN"/>
              <a:t>/</a:t>
            </a:r>
            <a:r>
              <a:rPr lang="zh-CN" altLang="en-US"/>
              <a:t>子类，父类</a:t>
            </a:r>
            <a:r>
              <a:rPr lang="en-US" altLang="zh-CN"/>
              <a:t>/</a:t>
            </a:r>
            <a:r>
              <a:rPr lang="zh-CN" altLang="en-US"/>
              <a:t>超类</a:t>
            </a:r>
            <a:endParaRPr lang="en-US" altLang="zh-CN"/>
          </a:p>
          <a:p>
            <a:pPr lvl="1"/>
            <a:r>
              <a:rPr lang="zh-CN" altLang="en-US"/>
              <a:t>方法，消息</a:t>
            </a:r>
            <a:endParaRPr lang="en-US" altLang="zh-CN"/>
          </a:p>
          <a:p>
            <a:pPr lvl="1"/>
            <a:r>
              <a:rPr lang="zh-CN" altLang="en-US"/>
              <a:t>消息协议</a:t>
            </a:r>
            <a:r>
              <a:rPr lang="en-US" altLang="zh-CN"/>
              <a:t>/</a:t>
            </a:r>
            <a:r>
              <a:rPr lang="zh-CN" altLang="en-US"/>
              <a:t>消息接口</a:t>
            </a:r>
            <a:endParaRPr lang="en-US" altLang="zh-CN"/>
          </a:p>
          <a:p>
            <a:pPr lvl="1"/>
            <a:r>
              <a:rPr lang="zh-CN" altLang="en-US"/>
              <a:t>公有、私有与保护类型</a:t>
            </a:r>
            <a:endParaRPr lang="en-US" altLang="zh-CN"/>
          </a:p>
          <a:p>
            <a:pPr lvl="1"/>
            <a:r>
              <a:rPr lang="zh-CN" altLang="en-US"/>
              <a:t>覆盖方法</a:t>
            </a:r>
            <a:endParaRPr lang="en-US" altLang="zh-CN"/>
          </a:p>
          <a:p>
            <a:pPr lvl="1"/>
            <a:r>
              <a:rPr lang="zh-CN" altLang="en-US"/>
              <a:t>单继承，多继承</a:t>
            </a:r>
            <a:endParaRPr lang="en-US" altLang="zh-CN"/>
          </a:p>
          <a:p>
            <a:pPr lvl="1"/>
            <a:r>
              <a:rPr lang="zh-CN" altLang="en-US"/>
              <a:t>多态引用，抽象方法</a:t>
            </a:r>
            <a:endParaRPr lang="en-US" altLang="zh-CN"/>
          </a:p>
          <a:p>
            <a:pPr lvl="1"/>
            <a:r>
              <a:rPr lang="zh-CN" altLang="en-US"/>
              <a:t>构造，析构</a:t>
            </a:r>
            <a:endParaRPr lang="en-US" altLang="zh-CN"/>
          </a:p>
          <a:p>
            <a:pPr lvl="1"/>
            <a:r>
              <a:rPr lang="zh-CN" altLang="en-US"/>
              <a:t>动态束定，静态束定</a:t>
            </a:r>
            <a:endParaRPr lang="en-US" altLang="zh-CN"/>
          </a:p>
          <a:p>
            <a:pPr lvl="1"/>
            <a:r>
              <a:rPr lang="en-US" altLang="zh-CN"/>
              <a:t>……</a:t>
            </a:r>
          </a:p>
        </p:txBody>
      </p:sp>
    </p:spTree>
    <p:extLst>
      <p:ext uri="{BB962C8B-B14F-4D97-AF65-F5344CB8AC3E}">
        <p14:creationId xmlns:p14="http://schemas.microsoft.com/office/powerpoint/2010/main" val="36034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304800"/>
            <a:ext cx="7793038" cy="886546"/>
          </a:xfrm>
        </p:spPr>
        <p:txBody>
          <a:bodyPr>
            <a:noAutofit/>
          </a:bodyPr>
          <a:lstStyle/>
          <a:p>
            <a:r>
              <a:rPr lang="zh-CN" altLang="en-US" dirty="0"/>
              <a:t>方法的返回值</a:t>
            </a:r>
          </a:p>
        </p:txBody>
      </p:sp>
      <p:sp>
        <p:nvSpPr>
          <p:cNvPr id="34819" name="Rectangle 3"/>
          <p:cNvSpPr>
            <a:spLocks noGrp="1" noChangeArrowheads="1"/>
          </p:cNvSpPr>
          <p:nvPr>
            <p:ph type="body" idx="1"/>
          </p:nvPr>
        </p:nvSpPr>
        <p:spPr>
          <a:xfrm>
            <a:off x="935038" y="1549190"/>
            <a:ext cx="6992281" cy="1575009"/>
          </a:xfrm>
        </p:spPr>
        <p:txBody>
          <a:bodyPr>
            <a:normAutofit lnSpcReduction="10000"/>
          </a:bodyPr>
          <a:lstStyle/>
          <a:p>
            <a:r>
              <a:rPr lang="zh-CN" altLang="en-US" sz="2800" dirty="0"/>
              <a:t>两种情况</a:t>
            </a:r>
          </a:p>
          <a:p>
            <a:pPr lvl="1"/>
            <a:r>
              <a:rPr lang="zh-CN" altLang="en-US" dirty="0"/>
              <a:t>如果方法具有返回值，方法中必须使用关键字</a:t>
            </a:r>
            <a:r>
              <a:rPr lang="en-US" altLang="zh-CN" dirty="0">
                <a:solidFill>
                  <a:srgbClr val="0000FF"/>
                </a:solidFill>
              </a:rPr>
              <a:t>return</a:t>
            </a:r>
            <a:r>
              <a:rPr lang="zh-CN" altLang="en-US" dirty="0"/>
              <a:t>返回该值，</a:t>
            </a:r>
            <a:r>
              <a:rPr lang="zh-CN" altLang="en-US" u="sng" dirty="0">
                <a:solidFill>
                  <a:schemeClr val="folHlink"/>
                </a:solidFill>
              </a:rPr>
              <a:t>返回类型为该返回值的类型</a:t>
            </a:r>
            <a:endParaRPr lang="zh-CN" altLang="en-US" sz="2400" u="sng" dirty="0">
              <a:solidFill>
                <a:schemeClr val="folHlink"/>
              </a:solidFill>
            </a:endParaRPr>
          </a:p>
          <a:p>
            <a:pPr lvl="1"/>
            <a:r>
              <a:rPr lang="zh-CN" altLang="en-US" dirty="0"/>
              <a:t>如果方法没有返回值，返回类型为</a:t>
            </a:r>
            <a:r>
              <a:rPr lang="en-US" altLang="zh-CN" dirty="0">
                <a:solidFill>
                  <a:srgbClr val="0000FF"/>
                </a:solidFill>
              </a:rPr>
              <a:t>void</a:t>
            </a:r>
            <a:endParaRPr lang="en-US" altLang="zh-CN" dirty="0"/>
          </a:p>
          <a:p>
            <a:endParaRPr lang="en-US" altLang="zh-CN" sz="2800" dirty="0"/>
          </a:p>
          <a:p>
            <a:pPr>
              <a:buFont typeface="Wingdings" panose="05000000000000000000" pitchFamily="2" charset="2"/>
              <a:buNone/>
            </a:pPr>
            <a:endParaRPr lang="en-US" altLang="zh-CN" sz="2400" dirty="0"/>
          </a:p>
        </p:txBody>
      </p:sp>
      <p:sp>
        <p:nvSpPr>
          <p:cNvPr id="34820" name="AutoShape 4"/>
          <p:cNvSpPr>
            <a:spLocks noChangeArrowheads="1"/>
          </p:cNvSpPr>
          <p:nvPr/>
        </p:nvSpPr>
        <p:spPr bwMode="auto">
          <a:xfrm>
            <a:off x="1219200" y="3429000"/>
            <a:ext cx="7272338" cy="2663825"/>
          </a:xfrm>
          <a:prstGeom prst="roundRect">
            <a:avLst>
              <a:gd name="adj" fmla="val 10829"/>
            </a:avLst>
          </a:prstGeom>
          <a:solidFill>
            <a:schemeClr val="bg1"/>
          </a:solidFill>
          <a:ln w="9525" algn="ctr">
            <a:solidFill>
              <a:srgbClr val="008080"/>
            </a:solidFill>
            <a:round/>
            <a:headEnd/>
            <a:tailEnd/>
          </a:ln>
          <a:effectLst/>
        </p:spPr>
        <p:txBody>
          <a:bodyPr wrap="none" anchor="ctr"/>
          <a:lstStyle/>
          <a:p>
            <a:r>
              <a:rPr lang="en-US" altLang="zh-CN" b="1">
                <a:latin typeface="Arial" panose="020B0604020202020204" pitchFamily="34" charset="0"/>
                <a:ea typeface="黑体" panose="02010609060101010101" pitchFamily="49" charset="-122"/>
              </a:rPr>
              <a:t>public class Student{</a:t>
            </a:r>
          </a:p>
          <a:p>
            <a:r>
              <a:rPr lang="en-US" altLang="zh-CN" b="1">
                <a:latin typeface="Arial" panose="020B0604020202020204" pitchFamily="34" charset="0"/>
                <a:ea typeface="黑体" panose="02010609060101010101" pitchFamily="49" charset="-122"/>
              </a:rPr>
              <a:t>    String name = </a:t>
            </a:r>
            <a:r>
              <a:rPr lang="en-US" altLang="zh-CN" b="1">
                <a:latin typeface="Arial" panose="020B0604020202020204" pitchFamily="34" charset="0"/>
              </a:rPr>
              <a:t>"</a:t>
            </a:r>
            <a:r>
              <a:rPr lang="zh-CN" altLang="en-US" b="1">
                <a:latin typeface="Arial" panose="020B0604020202020204" pitchFamily="34" charset="0"/>
                <a:ea typeface="黑体" panose="02010609060101010101" pitchFamily="49" charset="-122"/>
              </a:rPr>
              <a:t>张三</a:t>
            </a:r>
            <a:r>
              <a:rPr lang="en-US" altLang="zh-CN" b="1">
                <a:latin typeface="Arial" panose="020B0604020202020204" pitchFamily="34" charset="0"/>
              </a:rPr>
              <a:t>"</a:t>
            </a:r>
            <a:r>
              <a:rPr lang="en-US" altLang="zh-CN" b="1">
                <a:latin typeface="Arial" panose="020B0604020202020204" pitchFamily="34" charset="0"/>
                <a:ea typeface="黑体" panose="02010609060101010101" pitchFamily="49" charset="-122"/>
              </a:rPr>
              <a:t>;</a:t>
            </a:r>
          </a:p>
          <a:p>
            <a:r>
              <a:rPr lang="en-US" altLang="zh-CN" b="1">
                <a:latin typeface="Arial" panose="020B0604020202020204" pitchFamily="34" charset="0"/>
                <a:ea typeface="黑体" panose="02010609060101010101" pitchFamily="49" charset="-122"/>
              </a:rPr>
              <a:t>    public </a:t>
            </a:r>
            <a:r>
              <a:rPr lang="en-US" altLang="zh-CN" b="1">
                <a:solidFill>
                  <a:srgbClr val="0000FF"/>
                </a:solidFill>
                <a:latin typeface="Arial" panose="020B0604020202020204" pitchFamily="34" charset="0"/>
                <a:ea typeface="黑体" panose="02010609060101010101" pitchFamily="49" charset="-122"/>
              </a:rPr>
              <a:t>void</a:t>
            </a:r>
            <a:r>
              <a:rPr lang="en-US" altLang="zh-CN" b="1">
                <a:latin typeface="Arial" panose="020B0604020202020204" pitchFamily="34" charset="0"/>
                <a:ea typeface="黑体" panose="02010609060101010101" pitchFamily="49" charset="-122"/>
              </a:rPr>
              <a:t> getName(){</a:t>
            </a:r>
          </a:p>
          <a:p>
            <a:endParaRPr lang="en-US" altLang="zh-CN" b="1">
              <a:latin typeface="Arial" panose="020B0604020202020204" pitchFamily="34" charset="0"/>
              <a:ea typeface="黑体" panose="02010609060101010101" pitchFamily="49" charset="-122"/>
            </a:endParaRPr>
          </a:p>
          <a:p>
            <a:r>
              <a:rPr lang="en-US" altLang="zh-CN" b="1">
                <a:latin typeface="Arial" panose="020B0604020202020204" pitchFamily="34" charset="0"/>
                <a:ea typeface="黑体" panose="02010609060101010101" pitchFamily="49" charset="-122"/>
              </a:rPr>
              <a:t>            </a:t>
            </a:r>
            <a:r>
              <a:rPr lang="en-US" altLang="zh-CN" b="1">
                <a:solidFill>
                  <a:srgbClr val="0000FF"/>
                </a:solidFill>
                <a:latin typeface="Arial" panose="020B0604020202020204" pitchFamily="34" charset="0"/>
                <a:ea typeface="黑体" panose="02010609060101010101" pitchFamily="49" charset="-122"/>
              </a:rPr>
              <a:t>return</a:t>
            </a:r>
            <a:r>
              <a:rPr lang="en-US" altLang="zh-CN" b="1">
                <a:latin typeface="Arial" panose="020B0604020202020204" pitchFamily="34" charset="0"/>
                <a:ea typeface="黑体" panose="02010609060101010101" pitchFamily="49" charset="-122"/>
              </a:rPr>
              <a:t> name;</a:t>
            </a:r>
          </a:p>
          <a:p>
            <a:endParaRPr lang="en-US" altLang="zh-CN" b="1">
              <a:latin typeface="Arial" panose="020B0604020202020204" pitchFamily="34" charset="0"/>
              <a:ea typeface="黑体" panose="02010609060101010101" pitchFamily="49" charset="-122"/>
            </a:endParaRPr>
          </a:p>
          <a:p>
            <a:r>
              <a:rPr lang="en-US" altLang="zh-CN" b="1">
                <a:latin typeface="Arial" panose="020B0604020202020204" pitchFamily="34" charset="0"/>
                <a:ea typeface="黑体" panose="02010609060101010101" pitchFamily="49" charset="-122"/>
              </a:rPr>
              <a:t>    }</a:t>
            </a:r>
          </a:p>
          <a:p>
            <a:r>
              <a:rPr lang="en-US" altLang="zh-CN" b="1">
                <a:latin typeface="Arial" panose="020B0604020202020204" pitchFamily="34" charset="0"/>
                <a:ea typeface="黑体" panose="02010609060101010101" pitchFamily="49" charset="-122"/>
              </a:rPr>
              <a:t>   ……</a:t>
            </a:r>
          </a:p>
          <a:p>
            <a:r>
              <a:rPr lang="en-US" altLang="zh-CN" b="1">
                <a:latin typeface="Arial" panose="020B0604020202020204" pitchFamily="34" charset="0"/>
                <a:ea typeface="黑体" panose="02010609060101010101" pitchFamily="49" charset="-122"/>
              </a:rPr>
              <a:t>}</a:t>
            </a:r>
          </a:p>
        </p:txBody>
      </p:sp>
      <p:sp>
        <p:nvSpPr>
          <p:cNvPr id="34821" name="AutoShape 5"/>
          <p:cNvSpPr>
            <a:spLocks noChangeArrowheads="1"/>
          </p:cNvSpPr>
          <p:nvPr/>
        </p:nvSpPr>
        <p:spPr bwMode="auto">
          <a:xfrm>
            <a:off x="3200400" y="5638800"/>
            <a:ext cx="2625725" cy="398463"/>
          </a:xfrm>
          <a:prstGeom prst="wedgeRoundRectCallout">
            <a:avLst>
              <a:gd name="adj1" fmla="val -44741"/>
              <a:gd name="adj2" fmla="val -167130"/>
              <a:gd name="adj3" fmla="val 16667"/>
            </a:avLst>
          </a:prstGeom>
          <a:solidFill>
            <a:schemeClr val="bg1"/>
          </a:soli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latin typeface="Arial" panose="020B0604020202020204" pitchFamily="34" charset="0"/>
                <a:ea typeface="黑体" panose="02010609060101010101" pitchFamily="49" charset="-122"/>
              </a:rPr>
              <a:t>返回类型要匹配</a:t>
            </a:r>
          </a:p>
        </p:txBody>
      </p:sp>
      <p:sp>
        <p:nvSpPr>
          <p:cNvPr id="34822" name="Rectangle 6"/>
          <p:cNvSpPr>
            <a:spLocks noChangeArrowheads="1"/>
          </p:cNvSpPr>
          <p:nvPr/>
        </p:nvSpPr>
        <p:spPr bwMode="auto">
          <a:xfrm>
            <a:off x="2057400" y="4572000"/>
            <a:ext cx="762000" cy="35877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23" name="Rectangle 7"/>
          <p:cNvSpPr>
            <a:spLocks noChangeArrowheads="1"/>
          </p:cNvSpPr>
          <p:nvPr/>
        </p:nvSpPr>
        <p:spPr bwMode="auto">
          <a:xfrm>
            <a:off x="2895600" y="4648200"/>
            <a:ext cx="647700" cy="35877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25" name="AutoShape 9"/>
          <p:cNvSpPr>
            <a:spLocks noChangeArrowheads="1"/>
          </p:cNvSpPr>
          <p:nvPr/>
        </p:nvSpPr>
        <p:spPr bwMode="auto">
          <a:xfrm>
            <a:off x="4500563" y="4508500"/>
            <a:ext cx="1511300" cy="398463"/>
          </a:xfrm>
          <a:prstGeom prst="wedgeRoundRectCallout">
            <a:avLst>
              <a:gd name="adj1" fmla="val -105778"/>
              <a:gd name="adj2" fmla="val 66731"/>
              <a:gd name="adj3" fmla="val 16667"/>
            </a:avLst>
          </a:prstGeom>
          <a:solidFill>
            <a:schemeClr val="bg1"/>
          </a:solidFill>
          <a:ln w="9525" algn="ctr">
            <a:solidFill>
              <a:srgbClr val="FF00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latin typeface="Arial" panose="020B0604020202020204" pitchFamily="34" charset="0"/>
                <a:ea typeface="黑体" panose="02010609060101010101" pitchFamily="49" charset="-122"/>
              </a:rPr>
              <a:t>编译错误</a:t>
            </a:r>
          </a:p>
        </p:txBody>
      </p:sp>
    </p:spTree>
    <p:extLst>
      <p:ext uri="{BB962C8B-B14F-4D97-AF65-F5344CB8AC3E}">
        <p14:creationId xmlns:p14="http://schemas.microsoft.com/office/powerpoint/2010/main" val="178258630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31913"/>
            <a:ext cx="7886700" cy="4845050"/>
          </a:xfrm>
        </p:spPr>
        <p:txBody>
          <a:bodyPr>
            <a:normAutofit fontScale="62500" lnSpcReduction="20000"/>
          </a:bodyPr>
          <a:lstStyle/>
          <a:p>
            <a:pPr marL="0" lvl="1">
              <a:spcBef>
                <a:spcPts val="0"/>
              </a:spcBef>
              <a:defRPr/>
            </a:pPr>
            <a:r>
              <a:rPr lang="zh-CN" altLang="en-US" b="1" dirty="0"/>
              <a:t>派生类</a:t>
            </a:r>
            <a:r>
              <a:rPr lang="zh-CN" altLang="en-US" dirty="0"/>
              <a:t>或子类。派生新类的类称为</a:t>
            </a:r>
            <a:r>
              <a:rPr lang="zh-CN" altLang="en-US" b="1" dirty="0"/>
              <a:t>父类</a:t>
            </a:r>
            <a:r>
              <a:rPr lang="zh-CN" altLang="en-US" dirty="0"/>
              <a:t>或超类。</a:t>
            </a:r>
            <a:endParaRPr lang="en-US" altLang="zh-CN" dirty="0"/>
          </a:p>
          <a:p>
            <a:pPr marL="0" lvl="1">
              <a:spcBef>
                <a:spcPts val="0"/>
              </a:spcBef>
              <a:defRPr/>
            </a:pPr>
            <a:r>
              <a:rPr lang="en-US" altLang="zh-CN" dirty="0"/>
              <a:t> </a:t>
            </a:r>
            <a:r>
              <a:rPr lang="zh-CN" altLang="en-US" dirty="0"/>
              <a:t>定义类对象的操作的子程序称为</a:t>
            </a:r>
            <a:r>
              <a:rPr lang="zh-CN" altLang="en-US" b="1" dirty="0"/>
              <a:t>方法</a:t>
            </a:r>
            <a:r>
              <a:rPr lang="zh-CN" altLang="en-US" dirty="0"/>
              <a:t>。对方法的调用通常称为</a:t>
            </a:r>
            <a:r>
              <a:rPr lang="zh-CN" altLang="en-US" b="1" dirty="0"/>
              <a:t>消息</a:t>
            </a:r>
            <a:r>
              <a:rPr lang="zh-CN" altLang="en-US" dirty="0"/>
              <a:t>。</a:t>
            </a:r>
            <a:endParaRPr lang="en-US" altLang="zh-CN" dirty="0"/>
          </a:p>
          <a:p>
            <a:pPr marL="0" lvl="1">
              <a:spcBef>
                <a:spcPts val="0"/>
              </a:spcBef>
              <a:defRPr/>
            </a:pPr>
            <a:r>
              <a:rPr lang="zh-CN" altLang="en-US" dirty="0"/>
              <a:t> </a:t>
            </a:r>
            <a:r>
              <a:rPr lang="zh-CN" altLang="en-US" b="1" dirty="0"/>
              <a:t>消息协议</a:t>
            </a:r>
            <a:r>
              <a:rPr lang="en-US" altLang="zh-CN" b="1" dirty="0"/>
              <a:t>/</a:t>
            </a:r>
            <a:r>
              <a:rPr lang="zh-CN" altLang="en-US" b="1" dirty="0"/>
              <a:t>消息接口</a:t>
            </a:r>
            <a:r>
              <a:rPr lang="zh-CN" altLang="en-US" dirty="0"/>
              <a:t>：对象方法的完整集合</a:t>
            </a:r>
            <a:endParaRPr lang="en-US" altLang="zh-CN" dirty="0"/>
          </a:p>
          <a:p>
            <a:pPr marL="0" lvl="1">
              <a:spcBef>
                <a:spcPts val="0"/>
              </a:spcBef>
              <a:defRPr/>
            </a:pPr>
            <a:r>
              <a:rPr lang="en-US" altLang="zh-CN" dirty="0"/>
              <a:t> </a:t>
            </a:r>
            <a:r>
              <a:rPr lang="zh-CN" altLang="en-US" dirty="0"/>
              <a:t>面向对象的程序中的计算，是通过从一个对象向另外一个对象发送消息来说明的。</a:t>
            </a:r>
            <a:endParaRPr lang="en-US" altLang="zh-CN" dirty="0"/>
          </a:p>
          <a:p>
            <a:pPr marL="0" lvl="1">
              <a:spcBef>
                <a:spcPts val="0"/>
              </a:spcBef>
              <a:defRPr/>
            </a:pPr>
            <a:r>
              <a:rPr lang="en-US" altLang="zh-CN" dirty="0"/>
              <a:t> </a:t>
            </a:r>
            <a:r>
              <a:rPr lang="zh-CN" altLang="en-US" dirty="0"/>
              <a:t>传递消息其实不同于调用子程序。子程序一般会处理数据，而数据要么由其调用者传递为参数，要么进行非局部访问或全局访问。</a:t>
            </a:r>
            <a:r>
              <a:rPr lang="zh-CN" altLang="en-US" dirty="0">
                <a:solidFill>
                  <a:srgbClr val="FF0000"/>
                </a:solidFill>
              </a:rPr>
              <a:t>发送给对象的消息就是执行对象中某个方法的请求</a:t>
            </a:r>
            <a:r>
              <a:rPr lang="zh-CN" altLang="en-US" dirty="0"/>
              <a:t>。</a:t>
            </a:r>
            <a:endParaRPr lang="en-US" altLang="zh-CN" dirty="0"/>
          </a:p>
          <a:p>
            <a:pPr marL="0" lvl="1">
              <a:spcBef>
                <a:spcPts val="0"/>
              </a:spcBef>
              <a:defRPr/>
            </a:pPr>
            <a:r>
              <a:rPr lang="zh-CN" altLang="en-US" dirty="0"/>
              <a:t> </a:t>
            </a:r>
            <a:r>
              <a:rPr lang="zh-CN" altLang="en-US" b="1" dirty="0"/>
              <a:t>新方法覆盖了被继承的方法</a:t>
            </a:r>
            <a:r>
              <a:rPr lang="zh-CN" altLang="en-US" dirty="0"/>
              <a:t>，所以被继承的方法称为被覆盖的方法，新方法成为覆盖方法。覆盖方法要在子类上提供类似于父类的操作，但该操作时为子类的对象自定义过的。</a:t>
            </a:r>
            <a:endParaRPr lang="en-US" altLang="zh-CN" dirty="0"/>
          </a:p>
          <a:p>
            <a:pPr marL="0" lvl="1">
              <a:spcBef>
                <a:spcPts val="0"/>
              </a:spcBef>
              <a:defRPr/>
            </a:pPr>
            <a:r>
              <a:rPr lang="en-US" altLang="zh-CN" dirty="0"/>
              <a:t> </a:t>
            </a:r>
            <a:r>
              <a:rPr lang="zh-CN" altLang="en-US" dirty="0"/>
              <a:t>如果一个新类是个子类，它的父类只有一个，则称这个派生过程为单继承；如果一个类具有多个父类，这个派生过程就成为多继承。</a:t>
            </a:r>
            <a:endParaRPr lang="en-US" altLang="zh-CN" dirty="0"/>
          </a:p>
          <a:p>
            <a:pPr marL="0" lvl="1">
              <a:spcBef>
                <a:spcPts val="0"/>
              </a:spcBef>
              <a:defRPr/>
            </a:pPr>
            <a:r>
              <a:rPr lang="en-US" altLang="zh-CN" dirty="0"/>
              <a:t>  </a:t>
            </a:r>
            <a:r>
              <a:rPr lang="zh-CN" altLang="en-US" dirty="0"/>
              <a:t>作为增加复用可能性的一种手段，继承的不足之处是：在继承层次结构中的各个类之间形成了相互依赖。这种结果正好与抽象数据类型的优点相反，抽象数据类型强调类型之间是相互对立的。 </a:t>
            </a:r>
            <a:endParaRPr lang="en-US" altLang="zh-CN" dirty="0"/>
          </a:p>
          <a:p>
            <a:pPr marL="0" lvl="1">
              <a:spcBef>
                <a:spcPts val="0"/>
              </a:spcBef>
              <a:defRPr/>
            </a:pPr>
            <a:r>
              <a:rPr lang="zh-CN" altLang="en-US" b="1" dirty="0"/>
              <a:t>多态引用</a:t>
            </a:r>
            <a:r>
              <a:rPr lang="zh-CN" altLang="en-US" dirty="0"/>
              <a:t>：与旧方法有相同名字和相同协议的新方法应用。都是</a:t>
            </a:r>
            <a:r>
              <a:rPr lang="en-US" altLang="zh-CN" dirty="0"/>
              <a:t>draw</a:t>
            </a:r>
            <a:r>
              <a:rPr lang="zh-CN" altLang="en-US" dirty="0"/>
              <a:t>，</a:t>
            </a:r>
            <a:r>
              <a:rPr lang="en-US" altLang="zh-CN" dirty="0"/>
              <a:t>draw</a:t>
            </a:r>
            <a:r>
              <a:rPr lang="zh-CN" altLang="en-US" dirty="0"/>
              <a:t>圆形还是</a:t>
            </a:r>
            <a:r>
              <a:rPr lang="en-US" altLang="zh-CN" dirty="0"/>
              <a:t>draw</a:t>
            </a:r>
            <a:r>
              <a:rPr lang="zh-CN" altLang="en-US" dirty="0"/>
              <a:t>方形，所采用的方法是根据类里的变量来决定的。如果两个类中定义的</a:t>
            </a:r>
            <a:r>
              <a:rPr lang="en-US" altLang="zh-CN" dirty="0"/>
              <a:t>draw</a:t>
            </a:r>
            <a:r>
              <a:rPr lang="zh-CN" altLang="en-US" dirty="0"/>
              <a:t>方法通过多态的引用来调用，运行时系统就必须在程序执行时决定应调用哪个方法。</a:t>
            </a:r>
            <a:endParaRPr lang="en-US" altLang="zh-CN" dirty="0"/>
          </a:p>
          <a:p>
            <a:pPr marL="0" lvl="1">
              <a:spcBef>
                <a:spcPts val="0"/>
              </a:spcBef>
              <a:defRPr/>
            </a:pPr>
            <a:r>
              <a:rPr lang="en-US" altLang="zh-CN" dirty="0"/>
              <a:t>  </a:t>
            </a:r>
            <a:r>
              <a:rPr lang="zh-CN" altLang="en-US" dirty="0"/>
              <a:t>多态是任何静态类型化的</a:t>
            </a:r>
            <a:r>
              <a:rPr lang="en-US" altLang="zh-CN" dirty="0"/>
              <a:t>OO</a:t>
            </a:r>
            <a:r>
              <a:rPr lang="zh-CN" altLang="en-US" dirty="0"/>
              <a:t>语言中的一个自然部分。在某种意义上，多态性使静态类型化的语言变得有点动态类型化，因为从方法调用到对应方法的一些绑定是动态的，多态性变量的类型其实是动态的。</a:t>
            </a:r>
            <a:endParaRPr lang="en-US" altLang="zh-CN" dirty="0"/>
          </a:p>
          <a:p>
            <a:pPr marL="0" lvl="1">
              <a:spcBef>
                <a:spcPts val="0"/>
              </a:spcBef>
              <a:defRPr/>
            </a:pPr>
            <a:r>
              <a:rPr lang="zh-CN" altLang="en-US" b="1" dirty="0"/>
              <a:t>动态束定：</a:t>
            </a:r>
            <a:r>
              <a:rPr lang="zh-CN" altLang="en-US" dirty="0"/>
              <a:t>在某些情况下，继承层次结构的这种设计会产生一个或多个类，它们在层次结构中所处的位置太高，将这些实例化不会有什么意义。空有其名，没有其体，这种方法常常称为抽象方法，或叫虚方法。这种类通常不能实例化。要想实例化，都必须提供所有继承来的抽象方法的实现体。</a:t>
            </a:r>
            <a:endParaRPr lang="en-US" altLang="zh-CN" dirty="0"/>
          </a:p>
          <a:p>
            <a:pPr marL="0" lvl="1">
              <a:spcBef>
                <a:spcPts val="0"/>
              </a:spcBef>
              <a:defRPr/>
            </a:pPr>
            <a:r>
              <a:rPr lang="en-US" altLang="zh-CN" dirty="0"/>
              <a:t> </a:t>
            </a:r>
            <a:r>
              <a:rPr lang="zh-CN" altLang="en-US" dirty="0"/>
              <a:t>静态束定的速度快是个优势。</a:t>
            </a:r>
            <a:endParaRPr lang="en-US" altLang="zh-CN" dirty="0"/>
          </a:p>
          <a:p>
            <a:pPr marL="0" lvl="1">
              <a:spcBef>
                <a:spcPts val="0"/>
              </a:spcBef>
              <a:defRPr/>
            </a:pPr>
            <a:endParaRPr lang="en-US" altLang="zh-CN" dirty="0"/>
          </a:p>
          <a:p>
            <a:pPr>
              <a:spcBef>
                <a:spcPts val="0"/>
              </a:spcBef>
              <a:defRPr/>
            </a:pPr>
            <a:endParaRPr lang="zh-CN" altLang="en-US" dirty="0"/>
          </a:p>
          <a:p>
            <a:endParaRPr lang="zh-CN" altLang="en-US" dirty="0"/>
          </a:p>
        </p:txBody>
      </p:sp>
      <p:sp>
        <p:nvSpPr>
          <p:cNvPr id="4" name="标题 1"/>
          <p:cNvSpPr txBox="1">
            <a:spLocks/>
          </p:cNvSpPr>
          <p:nvPr/>
        </p:nvSpPr>
        <p:spPr>
          <a:xfrm>
            <a:off x="433388" y="188913"/>
            <a:ext cx="8277225"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面向对象程序语言设计的关注点</a:t>
            </a:r>
            <a:endParaRPr lang="zh-CN" altLang="en-US" dirty="0"/>
          </a:p>
        </p:txBody>
      </p:sp>
    </p:spTree>
    <p:extLst>
      <p:ext uri="{BB962C8B-B14F-4D97-AF65-F5344CB8AC3E}">
        <p14:creationId xmlns:p14="http://schemas.microsoft.com/office/powerpoint/2010/main" val="338616707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215900" y="260350"/>
            <a:ext cx="8712200" cy="1143000"/>
          </a:xfrm>
        </p:spPr>
        <p:txBody>
          <a:bodyPr/>
          <a:lstStyle/>
          <a:p>
            <a:r>
              <a:rPr lang="zh-CN" altLang="en-US" sz="4000"/>
              <a:t>面向对象程序语言设计的关注点</a:t>
            </a:r>
          </a:p>
        </p:txBody>
      </p:sp>
      <p:sp>
        <p:nvSpPr>
          <p:cNvPr id="3" name="内容占位符 2"/>
          <p:cNvSpPr>
            <a:spLocks noGrp="1"/>
          </p:cNvSpPr>
          <p:nvPr>
            <p:ph idx="1"/>
          </p:nvPr>
        </p:nvSpPr>
        <p:spPr>
          <a:xfrm>
            <a:off x="215900" y="1403350"/>
            <a:ext cx="8928100" cy="4897438"/>
          </a:xfrm>
        </p:spPr>
        <p:txBody>
          <a:bodyPr/>
          <a:lstStyle/>
          <a:p>
            <a:pPr>
              <a:defRPr/>
            </a:pPr>
            <a:r>
              <a:rPr lang="zh-CN" altLang="en-US" sz="2400" dirty="0"/>
              <a:t>父类和子类的常见区别</a:t>
            </a:r>
            <a:endParaRPr lang="en-US" altLang="zh-CN" sz="2400" dirty="0"/>
          </a:p>
          <a:p>
            <a:pPr lvl="1">
              <a:defRPr/>
            </a:pPr>
            <a:r>
              <a:rPr lang="zh-CN" altLang="en-US" sz="2400" dirty="0"/>
              <a:t>父类可以定义不能被子类访问的私有变量或方法</a:t>
            </a:r>
            <a:endParaRPr lang="en-US" altLang="zh-CN" sz="2400" dirty="0"/>
          </a:p>
          <a:p>
            <a:pPr lvl="1">
              <a:defRPr/>
            </a:pPr>
            <a:r>
              <a:rPr lang="zh-CN" altLang="en-US" sz="2400" dirty="0"/>
              <a:t>子类可以在继承父类成员的基础上再添加成员</a:t>
            </a:r>
            <a:endParaRPr lang="en-US" altLang="zh-CN" sz="2400" dirty="0"/>
          </a:p>
          <a:p>
            <a:pPr lvl="1">
              <a:defRPr/>
            </a:pPr>
            <a:r>
              <a:rPr lang="zh-CN" altLang="en-US" sz="2400" dirty="0"/>
              <a:t>子类可以对一个或多个继承来的方法进行修改。修改后的方法与原方法有相同的名字，通常具有与原方法相同的协议。</a:t>
            </a:r>
            <a:endParaRPr lang="en-US" altLang="zh-CN" sz="2400" dirty="0"/>
          </a:p>
          <a:p>
            <a:pPr>
              <a:defRPr/>
            </a:pPr>
            <a:r>
              <a:rPr lang="zh-CN" altLang="en-US" sz="2800" dirty="0"/>
              <a:t>子类对比子类型的概念</a:t>
            </a:r>
            <a:endParaRPr lang="en-US" altLang="zh-CN" sz="2800" dirty="0"/>
          </a:p>
          <a:p>
            <a:pPr eaLnBrk="1" hangingPunct="1">
              <a:defRPr/>
            </a:pPr>
            <a:r>
              <a:rPr lang="zh-CN" altLang="zh-CN" sz="2400" kern="0" dirty="0"/>
              <a:t>把子类看作是子类型（通常），如果</a:t>
            </a:r>
            <a:r>
              <a:rPr lang="en-US" altLang="zh-CN" sz="2400" b="1" kern="0" dirty="0"/>
              <a:t> D</a:t>
            </a:r>
            <a:r>
              <a:rPr lang="en-US" altLang="zh-CN" sz="2400" kern="0" dirty="0"/>
              <a:t> </a:t>
            </a:r>
            <a:r>
              <a:rPr lang="zh-CN" altLang="zh-CN" sz="2400" kern="0" dirty="0"/>
              <a:t>是</a:t>
            </a:r>
            <a:r>
              <a:rPr lang="en-US" altLang="zh-CN" sz="2400" b="1" kern="0" dirty="0"/>
              <a:t> B</a:t>
            </a:r>
            <a:r>
              <a:rPr lang="en-US" altLang="zh-CN" sz="2400" kern="0" dirty="0"/>
              <a:t> </a:t>
            </a:r>
            <a:r>
              <a:rPr lang="zh-CN" altLang="zh-CN" sz="2400" kern="0" dirty="0"/>
              <a:t>的子类，那么：</a:t>
            </a:r>
          </a:p>
          <a:p>
            <a:pPr lvl="1" eaLnBrk="1" hangingPunct="1">
              <a:defRPr/>
            </a:pPr>
            <a:r>
              <a:rPr lang="zh-CN" altLang="zh-CN" sz="2000" kern="0" dirty="0"/>
              <a:t>若</a:t>
            </a:r>
            <a:r>
              <a:rPr lang="en-US" altLang="zh-CN" sz="2000" b="1" kern="0" dirty="0"/>
              <a:t> o</a:t>
            </a:r>
            <a:r>
              <a:rPr lang="en-US" altLang="zh-CN" sz="2000" kern="0" dirty="0"/>
              <a:t> </a:t>
            </a:r>
            <a:r>
              <a:rPr lang="zh-CN" altLang="zh-CN" sz="2000" kern="0" dirty="0"/>
              <a:t>是</a:t>
            </a:r>
            <a:r>
              <a:rPr lang="en-US" altLang="zh-CN" sz="2000" b="1" kern="0" dirty="0"/>
              <a:t> D</a:t>
            </a:r>
            <a:r>
              <a:rPr lang="en-US" altLang="zh-CN" sz="2000" kern="0" dirty="0"/>
              <a:t> </a:t>
            </a:r>
            <a:r>
              <a:rPr lang="zh-CN" altLang="zh-CN" sz="2000" kern="0" dirty="0"/>
              <a:t>类型的对象，那么</a:t>
            </a:r>
            <a:r>
              <a:rPr lang="en-US" altLang="zh-CN" sz="2000" b="1" kern="0" dirty="0"/>
              <a:t> o</a:t>
            </a:r>
            <a:r>
              <a:rPr lang="en-US" altLang="zh-CN" sz="2000" kern="0" dirty="0"/>
              <a:t> </a:t>
            </a:r>
            <a:r>
              <a:rPr lang="zh-CN" altLang="zh-CN" sz="2000" kern="0" dirty="0"/>
              <a:t>也看作是</a:t>
            </a:r>
            <a:r>
              <a:rPr lang="en-US" altLang="zh-CN" sz="2000" b="1" kern="0" dirty="0"/>
              <a:t> B</a:t>
            </a:r>
            <a:r>
              <a:rPr lang="en-US" altLang="zh-CN" sz="2000" kern="0" dirty="0"/>
              <a:t> </a:t>
            </a:r>
            <a:r>
              <a:rPr lang="zh-CN" altLang="zh-CN" sz="2000" kern="0" dirty="0"/>
              <a:t>类型的对象</a:t>
            </a:r>
            <a:r>
              <a:rPr lang="en-US" altLang="zh-CN" sz="2000" kern="0" dirty="0"/>
              <a:t> </a:t>
            </a:r>
            <a:endParaRPr lang="zh-CN" altLang="zh-CN" sz="2000" kern="0" dirty="0"/>
          </a:p>
          <a:p>
            <a:pPr lvl="1" eaLnBrk="1" hangingPunct="1">
              <a:defRPr/>
            </a:pPr>
            <a:r>
              <a:rPr lang="zh-CN" altLang="zh-CN" sz="2000" kern="0" dirty="0"/>
              <a:t>若变量</a:t>
            </a:r>
            <a:r>
              <a:rPr lang="en-US" altLang="zh-CN" sz="2000" b="1" kern="0" dirty="0"/>
              <a:t> x</a:t>
            </a:r>
            <a:r>
              <a:rPr lang="en-US" altLang="zh-CN" sz="2000" kern="0" dirty="0"/>
              <a:t> </a:t>
            </a:r>
            <a:r>
              <a:rPr lang="zh-CN" altLang="zh-CN" sz="2000" kern="0" dirty="0"/>
              <a:t>可以引用</a:t>
            </a:r>
            <a:r>
              <a:rPr lang="en-US" altLang="zh-CN" sz="2000" b="1" kern="0" dirty="0"/>
              <a:t> B</a:t>
            </a:r>
            <a:r>
              <a:rPr lang="en-US" altLang="zh-CN" sz="2000" kern="0" dirty="0"/>
              <a:t> </a:t>
            </a:r>
            <a:r>
              <a:rPr lang="zh-CN" altLang="zh-CN" sz="2000" kern="0" dirty="0"/>
              <a:t>类的对象，那么它也可以引用</a:t>
            </a:r>
            <a:r>
              <a:rPr lang="en-US" altLang="zh-CN" sz="2000" b="1" kern="0" dirty="0"/>
              <a:t> D</a:t>
            </a:r>
            <a:r>
              <a:rPr lang="en-US" altLang="zh-CN" sz="2000" kern="0" dirty="0"/>
              <a:t> </a:t>
            </a:r>
            <a:r>
              <a:rPr lang="zh-CN" altLang="zh-CN" sz="2000" kern="0" dirty="0"/>
              <a:t>类的对象</a:t>
            </a:r>
          </a:p>
          <a:p>
            <a:pPr>
              <a:defRPr/>
            </a:pPr>
            <a:r>
              <a:rPr lang="zh-CN" altLang="en-US" sz="2800" dirty="0"/>
              <a:t>单继承与多继承</a:t>
            </a:r>
            <a:endParaRPr lang="en-US" altLang="zh-CN" sz="2800" dirty="0"/>
          </a:p>
          <a:p>
            <a:pPr lvl="1">
              <a:defRPr/>
            </a:pPr>
            <a:r>
              <a:rPr lang="zh-CN" altLang="en-US" sz="2400" dirty="0"/>
              <a:t>支持多继承好吗？</a:t>
            </a:r>
            <a:endParaRPr lang="en-US" altLang="zh-CN" sz="2400" dirty="0"/>
          </a:p>
          <a:p>
            <a:pPr lvl="1">
              <a:defRPr/>
            </a:pPr>
            <a:r>
              <a:rPr lang="zh-CN" altLang="en-US" sz="2400" dirty="0"/>
              <a:t>菱形继承（共享继承）</a:t>
            </a:r>
          </a:p>
        </p:txBody>
      </p:sp>
    </p:spTree>
    <p:extLst>
      <p:ext uri="{BB962C8B-B14F-4D97-AF65-F5344CB8AC3E}">
        <p14:creationId xmlns:p14="http://schemas.microsoft.com/office/powerpoint/2010/main" val="288227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数组</a:t>
            </a:r>
          </a:p>
        </p:txBody>
      </p:sp>
    </p:spTree>
    <p:extLst>
      <p:ext uri="{BB962C8B-B14F-4D97-AF65-F5344CB8AC3E}">
        <p14:creationId xmlns:p14="http://schemas.microsoft.com/office/powerpoint/2010/main" val="19000216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solidFill>
                  <a:schemeClr val="tx1"/>
                </a:solidFill>
              </a:rPr>
              <a:t>数组的结构</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024FC35-BB75-480C-AE68-4D5EE80A42EF}" type="slidenum">
              <a:rPr lang="en-US" altLang="zh-CN"/>
              <a:pPr eaLnBrk="1" hangingPunct="1"/>
              <a:t>153</a:t>
            </a:fld>
            <a:endParaRPr lang="en-US" altLang="zh-CN"/>
          </a:p>
        </p:txBody>
      </p:sp>
      <p:pic>
        <p:nvPicPr>
          <p:cNvPr id="35843" name="Picture 4" descr="9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71750"/>
            <a:ext cx="64008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1443213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数组</a:t>
            </a:r>
          </a:p>
        </p:txBody>
      </p:sp>
      <p:sp>
        <p:nvSpPr>
          <p:cNvPr id="36867" name="Rectangle 3"/>
          <p:cNvSpPr>
            <a:spLocks noGrp="1" noChangeArrowheads="1"/>
          </p:cNvSpPr>
          <p:nvPr>
            <p:ph idx="1"/>
          </p:nvPr>
        </p:nvSpPr>
        <p:spPr>
          <a:xfrm>
            <a:off x="628650" y="1825625"/>
            <a:ext cx="7886700" cy="3010144"/>
          </a:xfrm>
        </p:spPr>
        <p:txBody>
          <a:bodyPr/>
          <a:lstStyle/>
          <a:p>
            <a:pPr eaLnBrk="1" hangingPunct="1"/>
            <a:r>
              <a:rPr lang="zh-CN" altLang="en-US" dirty="0"/>
              <a:t>数组中的元素都是同一种类型。</a:t>
            </a:r>
          </a:p>
          <a:p>
            <a:pPr eaLnBrk="1" hangingPunct="1"/>
            <a:r>
              <a:rPr lang="zh-CN" altLang="en-US" dirty="0"/>
              <a:t>数组的长度在创建的时候确定，并且在创建后固定不变。</a:t>
            </a:r>
          </a:p>
          <a:p>
            <a:pPr eaLnBrk="1" hangingPunct="1"/>
            <a:r>
              <a:rPr lang="zh-CN" altLang="en-US" dirty="0"/>
              <a:t>如果要建立存储不同类型数据的集合，或者要求集合的长度可以动态变化，可以使用</a:t>
            </a:r>
            <a:r>
              <a:rPr lang="en-US" altLang="zh-CN" dirty="0"/>
              <a:t>Collection(</a:t>
            </a:r>
            <a:r>
              <a:rPr lang="zh-CN" altLang="en-US" dirty="0"/>
              <a:t>集合）类。</a:t>
            </a:r>
          </a:p>
          <a:p>
            <a:pPr eaLnBrk="1" hangingPunct="1"/>
            <a:endParaRPr lang="zh-CN" altLang="en-US" dirty="0"/>
          </a:p>
          <a:p>
            <a:pPr eaLnBrk="1" hangingPunct="1"/>
            <a:endParaRPr lang="en-US" altLang="zh-CN" dirty="0"/>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3EAC989-2393-4D09-BE81-4EE45B1CF2A7}" type="slidenum">
              <a:rPr lang="en-US" altLang="zh-CN"/>
              <a:pPr eaLnBrk="1" hangingPunct="1"/>
              <a:t>154</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3885890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数组声明</a:t>
            </a:r>
          </a:p>
        </p:txBody>
      </p:sp>
      <p:sp>
        <p:nvSpPr>
          <p:cNvPr id="37891" name="Rectangle 3"/>
          <p:cNvSpPr>
            <a:spLocks noGrp="1" noChangeArrowheads="1"/>
          </p:cNvSpPr>
          <p:nvPr>
            <p:ph idx="1"/>
          </p:nvPr>
        </p:nvSpPr>
        <p:spPr/>
        <p:txBody>
          <a:bodyPr/>
          <a:lstStyle/>
          <a:p>
            <a:pPr eaLnBrk="1" hangingPunct="1">
              <a:lnSpc>
                <a:spcPct val="90000"/>
              </a:lnSpc>
            </a:pPr>
            <a:r>
              <a:rPr kumimoji="1" lang="zh-CN" altLang="en-US" dirty="0"/>
              <a:t>可以声明基本类型和类类型的数组</a:t>
            </a:r>
            <a:r>
              <a:rPr kumimoji="1" lang="zh-CN" altLang="en-US" dirty="0">
                <a:sym typeface="Wingdings" panose="05000000000000000000" pitchFamily="2" charset="2"/>
              </a:rPr>
              <a:t>声明包含两部分：数组类型与数组名称。</a:t>
            </a:r>
          </a:p>
          <a:p>
            <a:pPr lvl="1" eaLnBrk="1" hangingPunct="1">
              <a:lnSpc>
                <a:spcPct val="90000"/>
              </a:lnSpc>
              <a:buFont typeface="Wingdings" panose="05000000000000000000" pitchFamily="2" charset="2"/>
              <a:buNone/>
            </a:pPr>
            <a:r>
              <a:rPr kumimoji="1" lang="zh-CN" altLang="en-US" dirty="0"/>
              <a:t>格式：</a:t>
            </a:r>
          </a:p>
          <a:p>
            <a:pPr lvl="1" eaLnBrk="1" hangingPunct="1">
              <a:lnSpc>
                <a:spcPct val="90000"/>
              </a:lnSpc>
              <a:buFont typeface="Wingdings" panose="05000000000000000000" pitchFamily="2" charset="2"/>
              <a:buNone/>
            </a:pPr>
            <a:r>
              <a:rPr kumimoji="1" lang="zh-CN" altLang="en-US" dirty="0"/>
              <a:t>    </a:t>
            </a:r>
            <a:r>
              <a:rPr kumimoji="1" lang="en-US" altLang="zh-CN" dirty="0"/>
              <a:t>C,C++  </a:t>
            </a:r>
            <a:r>
              <a:rPr kumimoji="1" lang="zh-CN" altLang="zh-CN" dirty="0"/>
              <a:t>标准形式：</a:t>
            </a:r>
          </a:p>
          <a:p>
            <a:pPr lvl="1" eaLnBrk="1" hangingPunct="1">
              <a:lnSpc>
                <a:spcPct val="90000"/>
              </a:lnSpc>
              <a:buFont typeface="Wingdings" panose="05000000000000000000" pitchFamily="2" charset="2"/>
              <a:buNone/>
            </a:pPr>
            <a:r>
              <a:rPr kumimoji="1" lang="zh-CN" altLang="en-US" dirty="0"/>
              <a:t>	</a:t>
            </a:r>
            <a:r>
              <a:rPr kumimoji="1" lang="en-US" altLang="zh-CN" dirty="0"/>
              <a:t>char   s[] ;   </a:t>
            </a:r>
          </a:p>
          <a:p>
            <a:pPr lvl="1" eaLnBrk="1" hangingPunct="1">
              <a:lnSpc>
                <a:spcPct val="90000"/>
              </a:lnSpc>
              <a:buFont typeface="Wingdings" panose="05000000000000000000" pitchFamily="2" charset="2"/>
              <a:buNone/>
            </a:pPr>
            <a:r>
              <a:rPr kumimoji="1" lang="en-US" altLang="zh-CN" dirty="0"/>
              <a:t>	Point p[] ;  </a:t>
            </a:r>
          </a:p>
          <a:p>
            <a:pPr lvl="1" eaLnBrk="1" hangingPunct="1">
              <a:lnSpc>
                <a:spcPct val="90000"/>
              </a:lnSpc>
              <a:buFont typeface="Wingdings" panose="05000000000000000000" pitchFamily="2" charset="2"/>
              <a:buNone/>
            </a:pPr>
            <a:endParaRPr kumimoji="1" lang="en-US" altLang="zh-CN" dirty="0"/>
          </a:p>
          <a:p>
            <a:pPr lvl="1" eaLnBrk="1" hangingPunct="1">
              <a:lnSpc>
                <a:spcPct val="90000"/>
              </a:lnSpc>
              <a:buFont typeface="Wingdings" panose="05000000000000000000" pitchFamily="2" charset="2"/>
              <a:buNone/>
            </a:pPr>
            <a:r>
              <a:rPr kumimoji="1" lang="en-US" altLang="zh-CN" dirty="0"/>
              <a:t>	char [] s ;</a:t>
            </a:r>
          </a:p>
          <a:p>
            <a:pPr lvl="1" eaLnBrk="1" hangingPunct="1">
              <a:lnSpc>
                <a:spcPct val="90000"/>
              </a:lnSpc>
              <a:buFont typeface="Wingdings" panose="05000000000000000000" pitchFamily="2" charset="2"/>
              <a:buNone/>
            </a:pPr>
            <a:r>
              <a:rPr kumimoji="1" lang="en-US" altLang="zh-CN" dirty="0"/>
              <a:t> 	Point[] p ;</a:t>
            </a:r>
          </a:p>
          <a:p>
            <a:pPr eaLnBrk="1" hangingPunct="1">
              <a:lnSpc>
                <a:spcPct val="90000"/>
              </a:lnSpc>
            </a:pPr>
            <a:endParaRPr kumimoji="1" lang="en-US" altLang="zh-CN" dirty="0"/>
          </a:p>
          <a:p>
            <a:pPr eaLnBrk="1" hangingPunct="1">
              <a:lnSpc>
                <a:spcPct val="90000"/>
              </a:lnSpc>
            </a:pPr>
            <a:endParaRPr lang="en-US" altLang="zh-CN" dirty="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B5B3F4-6B1F-4A63-8E88-786D7EF0A373}" type="slidenum">
              <a:rPr lang="en-US" altLang="zh-CN"/>
              <a:pPr eaLnBrk="1" hangingPunct="1"/>
              <a:t>155</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7784215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solidFill>
                  <a:schemeClr val="tx1"/>
                </a:solidFill>
              </a:rPr>
              <a:t>数组的声明</a:t>
            </a:r>
          </a:p>
        </p:txBody>
      </p:sp>
      <p:sp>
        <p:nvSpPr>
          <p:cNvPr id="38915" name="Rectangle 3"/>
          <p:cNvSpPr>
            <a:spLocks noGrp="1" noChangeArrowheads="1"/>
          </p:cNvSpPr>
          <p:nvPr>
            <p:ph idx="1"/>
          </p:nvPr>
        </p:nvSpPr>
        <p:spPr/>
        <p:txBody>
          <a:bodyPr/>
          <a:lstStyle/>
          <a:p>
            <a:pPr eaLnBrk="1" hangingPunct="1">
              <a:spcBef>
                <a:spcPct val="0"/>
              </a:spcBef>
              <a:buClrTx/>
              <a:buFont typeface="Wingdings" panose="05000000000000000000" pitchFamily="2" charset="2"/>
              <a:buChar char="p"/>
            </a:pPr>
            <a:r>
              <a:rPr lang="zh-CN" altLang="en-US">
                <a:latin typeface="宋体" panose="02010600030101010101" pitchFamily="2" charset="-122"/>
              </a:rPr>
              <a:t>在</a:t>
            </a:r>
            <a:r>
              <a:rPr lang="en-US" altLang="zh-CN">
                <a:latin typeface="宋体" panose="02010600030101010101" pitchFamily="2" charset="-122"/>
              </a:rPr>
              <a:t>Java</a:t>
            </a:r>
            <a:r>
              <a:rPr lang="zh-CN" altLang="zh-CN">
                <a:latin typeface="宋体" panose="02010600030101010101" pitchFamily="2" charset="-122"/>
              </a:rPr>
              <a:t>中数组作为类来处理，所以数组声明并不创建实例对象，而是创建一个可用来引用该数组的引用。</a:t>
            </a:r>
            <a:endParaRPr lang="zh-CN" altLang="en-US">
              <a:latin typeface="宋体" panose="02010600030101010101" pitchFamily="2" charset="-122"/>
            </a:endParaRPr>
          </a:p>
          <a:p>
            <a:pPr eaLnBrk="1" hangingPunct="1"/>
            <a:endParaRPr lang="en-US" altLang="zh-CN">
              <a:latin typeface="宋体" panose="02010600030101010101" pitchFamily="2" charset="-122"/>
            </a:endParaRP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CADA115-6CA0-49E4-B708-CBA3975180F9}" type="slidenum">
              <a:rPr lang="en-US" altLang="zh-CN"/>
              <a:pPr eaLnBrk="1" hangingPunct="1"/>
              <a:t>156</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486930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1" lang="zh-CN" altLang="en-US" dirty="0">
                <a:solidFill>
                  <a:schemeClr val="tx1"/>
                </a:solidFill>
              </a:rPr>
              <a:t>数组的创建与初始化</a:t>
            </a:r>
          </a:p>
        </p:txBody>
      </p:sp>
      <p:sp>
        <p:nvSpPr>
          <p:cNvPr id="39939" name="Rectangle 3"/>
          <p:cNvSpPr>
            <a:spLocks noGrp="1" noChangeArrowheads="1"/>
          </p:cNvSpPr>
          <p:nvPr>
            <p:ph idx="1"/>
          </p:nvPr>
        </p:nvSpPr>
        <p:spPr/>
        <p:txBody>
          <a:bodyPr/>
          <a:lstStyle/>
          <a:p>
            <a:pPr eaLnBrk="1" hangingPunct="1">
              <a:lnSpc>
                <a:spcPct val="90000"/>
              </a:lnSpc>
            </a:pPr>
            <a:r>
              <a:rPr kumimoji="1" lang="zh-CN" altLang="en-US" sz="1950" dirty="0"/>
              <a:t>可以象其它对象一样，使用</a:t>
            </a:r>
            <a:r>
              <a:rPr kumimoji="1" lang="en-US" altLang="zh-CN" sz="1950" dirty="0"/>
              <a:t>new</a:t>
            </a:r>
            <a:r>
              <a:rPr kumimoji="1" lang="zh-CN" altLang="zh-CN" sz="1950" dirty="0"/>
              <a:t>来创建，格式：</a:t>
            </a:r>
            <a:endParaRPr kumimoji="1" lang="zh-CN" altLang="en-US" sz="1950" dirty="0"/>
          </a:p>
          <a:p>
            <a:pPr eaLnBrk="1" hangingPunct="1">
              <a:lnSpc>
                <a:spcPct val="90000"/>
              </a:lnSpc>
              <a:buFont typeface="Wingdings" panose="05000000000000000000" pitchFamily="2" charset="2"/>
              <a:buNone/>
            </a:pPr>
            <a:r>
              <a:rPr kumimoji="1" lang="zh-CN" altLang="en-US" sz="1950" dirty="0"/>
              <a:t>	</a:t>
            </a:r>
          </a:p>
          <a:p>
            <a:pPr eaLnBrk="1" hangingPunct="1">
              <a:lnSpc>
                <a:spcPct val="90000"/>
              </a:lnSpc>
              <a:buFont typeface="Wingdings" panose="05000000000000000000" pitchFamily="2" charset="2"/>
              <a:buNone/>
            </a:pPr>
            <a:r>
              <a:rPr kumimoji="1" lang="zh-CN" altLang="en-US" sz="1950" dirty="0"/>
              <a:t>	</a:t>
            </a:r>
            <a:r>
              <a:rPr kumimoji="1" lang="en-US" altLang="zh-CN" sz="1950" dirty="0"/>
              <a:t>new </a:t>
            </a:r>
            <a:r>
              <a:rPr kumimoji="1" lang="en-US" altLang="zh-CN" sz="1950" i="1" dirty="0" err="1"/>
              <a:t>elementType</a:t>
            </a:r>
            <a:r>
              <a:rPr kumimoji="1" lang="en-US" altLang="zh-CN" sz="1950" dirty="0"/>
              <a:t>[</a:t>
            </a:r>
            <a:r>
              <a:rPr kumimoji="1" lang="en-US" altLang="zh-CN" sz="1950" i="1" dirty="0" err="1"/>
              <a:t>arraySize</a:t>
            </a:r>
            <a:r>
              <a:rPr kumimoji="1" lang="en-US" altLang="zh-CN" sz="1950" dirty="0"/>
              <a:t>] </a:t>
            </a:r>
          </a:p>
          <a:p>
            <a:pPr eaLnBrk="1" hangingPunct="1">
              <a:lnSpc>
                <a:spcPct val="90000"/>
              </a:lnSpc>
              <a:buFont typeface="Wingdings" panose="05000000000000000000" pitchFamily="2" charset="2"/>
              <a:buNone/>
            </a:pPr>
            <a:endParaRPr kumimoji="1" lang="en-US" altLang="zh-CN" sz="1950" dirty="0"/>
          </a:p>
          <a:p>
            <a:pPr eaLnBrk="1" hangingPunct="1">
              <a:lnSpc>
                <a:spcPct val="90000"/>
              </a:lnSpc>
              <a:buFont typeface="Wingdings" panose="05000000000000000000" pitchFamily="2" charset="2"/>
              <a:buNone/>
            </a:pPr>
            <a:endParaRPr kumimoji="1" lang="en-US" altLang="zh-CN" sz="1950" dirty="0"/>
          </a:p>
          <a:p>
            <a:pPr lvl="1" eaLnBrk="1" hangingPunct="1">
              <a:lnSpc>
                <a:spcPct val="90000"/>
              </a:lnSpc>
              <a:buFont typeface="Wingdings" panose="05000000000000000000" pitchFamily="2" charset="2"/>
              <a:buNone/>
            </a:pPr>
            <a:r>
              <a:rPr kumimoji="1" lang="zh-CN" altLang="zh-CN" sz="1650" dirty="0"/>
              <a:t>例：   </a:t>
            </a:r>
            <a:endParaRPr kumimoji="1" lang="zh-CN" altLang="en-US" sz="1650" dirty="0"/>
          </a:p>
          <a:p>
            <a:pPr lvl="1" eaLnBrk="1" hangingPunct="1">
              <a:lnSpc>
                <a:spcPct val="90000"/>
              </a:lnSpc>
              <a:buFont typeface="Wingdings" panose="05000000000000000000" pitchFamily="2" charset="2"/>
              <a:buNone/>
            </a:pPr>
            <a:r>
              <a:rPr kumimoji="1" lang="zh-CN" altLang="en-US" sz="1650" dirty="0"/>
              <a:t>   </a:t>
            </a:r>
            <a:r>
              <a:rPr kumimoji="1" lang="en-US" altLang="zh-CN" sz="1650" dirty="0"/>
              <a:t>char [] s ;</a:t>
            </a:r>
          </a:p>
          <a:p>
            <a:pPr lvl="1" eaLnBrk="1" hangingPunct="1">
              <a:lnSpc>
                <a:spcPct val="90000"/>
              </a:lnSpc>
              <a:buFont typeface="Wingdings" panose="05000000000000000000" pitchFamily="2" charset="2"/>
              <a:buNone/>
            </a:pPr>
            <a:r>
              <a:rPr kumimoji="1" lang="en-US" altLang="zh-CN" sz="1650" dirty="0"/>
              <a:t>   s = new char[20]; 	//</a:t>
            </a:r>
            <a:r>
              <a:rPr kumimoji="1" lang="zh-CN" altLang="en-US" sz="1650" dirty="0"/>
              <a:t>创建有</a:t>
            </a:r>
            <a:r>
              <a:rPr kumimoji="1" lang="en-US" altLang="zh-CN" sz="1650" dirty="0"/>
              <a:t>20</a:t>
            </a:r>
            <a:r>
              <a:rPr kumimoji="1" lang="zh-CN" altLang="en-US" sz="1650" dirty="0"/>
              <a:t>个字符的数组</a:t>
            </a:r>
          </a:p>
          <a:p>
            <a:pPr lvl="1" eaLnBrk="1" hangingPunct="1">
              <a:lnSpc>
                <a:spcPct val="90000"/>
              </a:lnSpc>
              <a:buFont typeface="Wingdings" panose="05000000000000000000" pitchFamily="2" charset="2"/>
              <a:buNone/>
            </a:pPr>
            <a:r>
              <a:rPr kumimoji="1" lang="zh-CN" altLang="en-US" sz="1650" dirty="0"/>
              <a:t>    </a:t>
            </a:r>
            <a:endParaRPr kumimoji="1" lang="zh-CN" altLang="zh-CN" sz="1650" dirty="0"/>
          </a:p>
          <a:p>
            <a:pPr eaLnBrk="1" hangingPunct="1">
              <a:lnSpc>
                <a:spcPct val="90000"/>
              </a:lnSpc>
              <a:buFont typeface="Wingdings" panose="05000000000000000000" pitchFamily="2" charset="2"/>
              <a:buNone/>
            </a:pPr>
            <a:r>
              <a:rPr kumimoji="1" lang="zh-CN" altLang="zh-CN" sz="1950" dirty="0"/>
              <a:t>    </a:t>
            </a:r>
            <a:endParaRPr kumimoji="1" lang="zh-CN" altLang="en-US" sz="1950" dirty="0"/>
          </a:p>
          <a:p>
            <a:pPr eaLnBrk="1" hangingPunct="1">
              <a:lnSpc>
                <a:spcPct val="90000"/>
              </a:lnSpc>
              <a:buFont typeface="Wingdings" panose="05000000000000000000" pitchFamily="2" charset="2"/>
              <a:buNone/>
            </a:pPr>
            <a:endParaRPr lang="en-US" altLang="zh-CN" sz="1950" dirty="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5A5B7FC-00CE-4B79-9A35-5260988DC276}" type="slidenum">
              <a:rPr lang="en-US" altLang="zh-CN"/>
              <a:pPr eaLnBrk="1" hangingPunct="1"/>
              <a:t>157</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738326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kumimoji="1" lang="zh-CN" altLang="en-US">
                <a:solidFill>
                  <a:schemeClr val="tx1"/>
                </a:solidFill>
              </a:rPr>
              <a:t>数组的初始化</a:t>
            </a:r>
          </a:p>
        </p:txBody>
      </p:sp>
      <p:sp>
        <p:nvSpPr>
          <p:cNvPr id="4096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kumimoji="1" lang="zh-CN" altLang="en-US" dirty="0"/>
              <a:t>数组元素是被初始化的。</a:t>
            </a:r>
          </a:p>
          <a:p>
            <a:pPr eaLnBrk="1" hangingPunct="1">
              <a:lnSpc>
                <a:spcPct val="90000"/>
              </a:lnSpc>
              <a:buFont typeface="Wingdings" panose="05000000000000000000" pitchFamily="2" charset="2"/>
              <a:buNone/>
            </a:pPr>
            <a:r>
              <a:rPr kumimoji="1" lang="zh-CN" altLang="en-US" dirty="0"/>
              <a:t>	字符串 </a:t>
            </a:r>
            <a:r>
              <a:rPr kumimoji="1" lang="en-US" altLang="zh-CN" dirty="0"/>
              <a:t>-- \u0000, null</a:t>
            </a:r>
          </a:p>
          <a:p>
            <a:pPr eaLnBrk="1" hangingPunct="1">
              <a:lnSpc>
                <a:spcPct val="90000"/>
              </a:lnSpc>
              <a:buFont typeface="Wingdings" panose="05000000000000000000" pitchFamily="2" charset="2"/>
              <a:buNone/>
            </a:pPr>
            <a:r>
              <a:rPr kumimoji="1" lang="en-US" altLang="zh-CN" dirty="0"/>
              <a:t>	</a:t>
            </a:r>
            <a:r>
              <a:rPr kumimoji="1" lang="zh-CN" altLang="zh-CN" dirty="0"/>
              <a:t>对象数组 -- </a:t>
            </a:r>
            <a:r>
              <a:rPr kumimoji="1" lang="en-US" altLang="zh-CN" dirty="0"/>
              <a:t>null</a:t>
            </a:r>
          </a:p>
          <a:p>
            <a:pPr eaLnBrk="1" hangingPunct="1">
              <a:lnSpc>
                <a:spcPct val="90000"/>
              </a:lnSpc>
              <a:buFont typeface="Wingdings" panose="05000000000000000000" pitchFamily="2" charset="2"/>
              <a:buNone/>
            </a:pPr>
            <a:endParaRPr kumimoji="1" lang="en-US" altLang="zh-CN" dirty="0">
              <a:sym typeface="Wingdings" panose="05000000000000000000" pitchFamily="2" charset="2"/>
            </a:endParaRPr>
          </a:p>
          <a:p>
            <a:pPr eaLnBrk="1" hangingPunct="1">
              <a:lnSpc>
                <a:spcPct val="90000"/>
              </a:lnSpc>
              <a:buFont typeface="Wingdings" panose="05000000000000000000" pitchFamily="2" charset="2"/>
              <a:buNone/>
            </a:pPr>
            <a:r>
              <a:rPr kumimoji="1" lang="zh-CN" altLang="zh-CN" dirty="0"/>
              <a:t>用初始值创建数组</a:t>
            </a:r>
          </a:p>
          <a:p>
            <a:pPr lvl="1" eaLnBrk="1" hangingPunct="1">
              <a:lnSpc>
                <a:spcPct val="90000"/>
              </a:lnSpc>
              <a:buFont typeface="Wingdings" panose="05000000000000000000" pitchFamily="2" charset="2"/>
              <a:buNone/>
            </a:pPr>
            <a:r>
              <a:rPr kumimoji="1" lang="en-US" altLang="zh-CN" dirty="0"/>
              <a:t>String names[ ] = { </a:t>
            </a:r>
            <a:r>
              <a:rPr kumimoji="1" lang="en-US" altLang="zh-CN" dirty="0">
                <a:latin typeface="Arial" panose="020B0604020202020204" pitchFamily="34" charset="0"/>
              </a:rPr>
              <a:t>“</a:t>
            </a:r>
            <a:r>
              <a:rPr kumimoji="1" lang="en-US" altLang="zh-CN" dirty="0"/>
              <a:t>Jack</a:t>
            </a:r>
            <a:r>
              <a:rPr kumimoji="1" lang="en-US" altLang="zh-CN" dirty="0">
                <a:latin typeface="Arial" panose="020B0604020202020204" pitchFamily="34" charset="0"/>
              </a:rPr>
              <a:t>”</a:t>
            </a:r>
            <a:r>
              <a:rPr kumimoji="1" lang="en-US" altLang="zh-CN" dirty="0"/>
              <a:t>, </a:t>
            </a:r>
            <a:r>
              <a:rPr kumimoji="1" lang="en-US" altLang="zh-CN" dirty="0">
                <a:latin typeface="Arial" panose="020B0604020202020204" pitchFamily="34" charset="0"/>
              </a:rPr>
              <a:t>“</a:t>
            </a:r>
            <a:r>
              <a:rPr kumimoji="1" lang="en-US" altLang="zh-CN" dirty="0"/>
              <a:t>Wang</a:t>
            </a:r>
            <a:r>
              <a:rPr kumimoji="1" lang="en-US" altLang="zh-CN" dirty="0">
                <a:latin typeface="Arial" panose="020B0604020202020204" pitchFamily="34" charset="0"/>
              </a:rPr>
              <a:t>”</a:t>
            </a:r>
            <a:r>
              <a:rPr kumimoji="1" lang="en-US" altLang="zh-CN" dirty="0"/>
              <a:t>, </a:t>
            </a:r>
            <a:r>
              <a:rPr kumimoji="1" lang="en-US" altLang="zh-CN" dirty="0">
                <a:latin typeface="Arial" panose="020B0604020202020204" pitchFamily="34" charset="0"/>
              </a:rPr>
              <a:t>“</a:t>
            </a:r>
            <a:r>
              <a:rPr kumimoji="1" lang="en-US" altLang="zh-CN" dirty="0"/>
              <a:t>Lee</a:t>
            </a:r>
            <a:r>
              <a:rPr kumimoji="1" lang="en-US" altLang="zh-CN" dirty="0">
                <a:latin typeface="Arial" panose="020B0604020202020204" pitchFamily="34" charset="0"/>
              </a:rPr>
              <a:t>”</a:t>
            </a:r>
            <a:r>
              <a:rPr kumimoji="1" lang="en-US" altLang="zh-CN" dirty="0"/>
              <a:t>};</a:t>
            </a:r>
          </a:p>
          <a:p>
            <a:pPr lvl="1" eaLnBrk="1" hangingPunct="1">
              <a:lnSpc>
                <a:spcPct val="90000"/>
              </a:lnSpc>
              <a:buFont typeface="Wingdings" panose="05000000000000000000" pitchFamily="2" charset="2"/>
              <a:buNone/>
            </a:pPr>
            <a:r>
              <a:rPr kumimoji="1" lang="en-US" altLang="zh-CN" dirty="0" err="1"/>
              <a:t>int</a:t>
            </a:r>
            <a:r>
              <a:rPr kumimoji="1" lang="en-US" altLang="zh-CN" dirty="0"/>
              <a:t>  a[ ] = {1, 2, 3};</a:t>
            </a:r>
          </a:p>
          <a:p>
            <a:pPr lvl="1" eaLnBrk="1" hangingPunct="1">
              <a:lnSpc>
                <a:spcPct val="90000"/>
              </a:lnSpc>
              <a:buFont typeface="Wingdings" panose="05000000000000000000" pitchFamily="2" charset="2"/>
              <a:buNone/>
            </a:pPr>
            <a:r>
              <a:rPr kumimoji="1" lang="en-US" altLang="zh-CN" dirty="0"/>
              <a:t>Date d[] = { new Date( ), new Date( ), new Date( )}</a:t>
            </a:r>
          </a:p>
          <a:p>
            <a:pPr eaLnBrk="1" hangingPunct="1">
              <a:lnSpc>
                <a:spcPct val="90000"/>
              </a:lnSpc>
            </a:pPr>
            <a:endParaRPr lang="en-US" altLang="zh-CN" dirty="0"/>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8DFAF1-52BA-4AF5-BA3C-A3F6967F2299}" type="slidenum">
              <a:rPr lang="en-US" altLang="zh-CN"/>
              <a:pPr eaLnBrk="1" hangingPunct="1"/>
              <a:t>158</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2118741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对象数组</a:t>
            </a:r>
          </a:p>
        </p:txBody>
      </p:sp>
      <p:sp>
        <p:nvSpPr>
          <p:cNvPr id="41987" name="Rectangle 3"/>
          <p:cNvSpPr>
            <a:spLocks noGrp="1" noChangeArrowheads="1"/>
          </p:cNvSpPr>
          <p:nvPr>
            <p:ph idx="1"/>
          </p:nvPr>
        </p:nvSpPr>
        <p:spPr/>
        <p:txBody>
          <a:bodyPr/>
          <a:lstStyle/>
          <a:p>
            <a:pPr eaLnBrk="1" hangingPunct="1">
              <a:spcBef>
                <a:spcPct val="0"/>
              </a:spcBef>
              <a:buClrTx/>
              <a:buFontTx/>
              <a:buNone/>
            </a:pPr>
            <a:r>
              <a:rPr lang="zh-CN" altLang="en-US">
                <a:latin typeface="Times New Roman" panose="02020603050405020304" pitchFamily="18" charset="0"/>
              </a:rPr>
              <a:t>除了基本类型以外，还可以创建对象类型的数组。</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Point[] p ; 	</a:t>
            </a:r>
          </a:p>
          <a:p>
            <a:pPr eaLnBrk="1" hangingPunct="1">
              <a:spcBef>
                <a:spcPct val="0"/>
              </a:spcBef>
              <a:buClrTx/>
              <a:buFontTx/>
              <a:buNone/>
            </a:pPr>
            <a:r>
              <a:rPr lang="en-US" altLang="zh-CN">
                <a:latin typeface="Times New Roman" panose="02020603050405020304" pitchFamily="18" charset="0"/>
              </a:rPr>
              <a:t>	p = new Point[100]; </a:t>
            </a:r>
          </a:p>
          <a:p>
            <a:pPr eaLnBrk="1" hangingPunct="1">
              <a:buFont typeface="Wingdings" panose="05000000000000000000" pitchFamily="2" charset="2"/>
              <a:buNone/>
            </a:pPr>
            <a:r>
              <a:rPr lang="en-US" altLang="zh-CN">
                <a:latin typeface="Times New Roman" panose="02020603050405020304" pitchFamily="18" charset="0"/>
              </a:rPr>
              <a:t>//</a:t>
            </a:r>
            <a:r>
              <a:rPr lang="zh-CN" altLang="zh-CN">
                <a:latin typeface="Times New Roman" panose="02020603050405020304" pitchFamily="18" charset="0"/>
              </a:rPr>
              <a:t>创建100个引用</a:t>
            </a:r>
          </a:p>
          <a:p>
            <a:pPr eaLnBrk="1" hangingPunct="1">
              <a:buFont typeface="Wingdings" panose="05000000000000000000" pitchFamily="2" charset="2"/>
              <a:buNone/>
            </a:pPr>
            <a:r>
              <a:rPr lang="zh-CN" altLang="zh-CN">
                <a:latin typeface="Times New Roman" panose="02020603050405020304" pitchFamily="18" charset="0"/>
              </a:rPr>
              <a:t>创建100个</a:t>
            </a:r>
            <a:r>
              <a:rPr lang="en-US" altLang="zh-CN">
                <a:latin typeface="Times New Roman" panose="02020603050405020304" pitchFamily="18" charset="0"/>
              </a:rPr>
              <a:t>Point</a:t>
            </a:r>
            <a:r>
              <a:rPr lang="zh-CN" altLang="zh-CN">
                <a:latin typeface="Times New Roman" panose="02020603050405020304" pitchFamily="18" charset="0"/>
              </a:rPr>
              <a:t>对象：</a:t>
            </a:r>
          </a:p>
          <a:p>
            <a:pPr eaLnBrk="1" hangingPunct="1">
              <a:spcBef>
                <a:spcPct val="0"/>
              </a:spcBef>
              <a:buClrTx/>
              <a:buFontTx/>
              <a:buNone/>
            </a:pPr>
            <a:r>
              <a:rPr lang="zh-CN" altLang="zh-CN">
                <a:latin typeface="Times New Roman" panose="02020603050405020304" pitchFamily="18" charset="0"/>
              </a:rPr>
              <a:t>	</a:t>
            </a:r>
            <a:r>
              <a:rPr lang="en-US" altLang="zh-CN">
                <a:latin typeface="Times New Roman" panose="02020603050405020304" pitchFamily="18" charset="0"/>
              </a:rPr>
              <a:t>p[0] = new Point( );</a:t>
            </a:r>
          </a:p>
          <a:p>
            <a:pPr eaLnBrk="1" hangingPunct="1">
              <a:spcBef>
                <a:spcPct val="0"/>
              </a:spcBef>
              <a:buClrTx/>
              <a:buFontTx/>
              <a:buNone/>
            </a:pPr>
            <a:r>
              <a:rPr lang="en-US" altLang="zh-CN">
                <a:latin typeface="Times New Roman" panose="02020603050405020304" pitchFamily="18" charset="0"/>
              </a:rPr>
              <a:t>	p[1] = new Point( );</a:t>
            </a:r>
          </a:p>
          <a:p>
            <a:pPr eaLnBrk="1" hangingPunct="1">
              <a:spcBef>
                <a:spcPct val="0"/>
              </a:spcBef>
              <a:buClrTx/>
              <a:buFontTx/>
              <a:buNone/>
            </a:pPr>
            <a:r>
              <a:rPr lang="en-US" altLang="zh-CN">
                <a:latin typeface="Times New Roman" panose="02020603050405020304" pitchFamily="18" charset="0"/>
              </a:rPr>
              <a:t>	…</a:t>
            </a:r>
          </a:p>
          <a:p>
            <a:pPr eaLnBrk="1" hangingPunct="1"/>
            <a:endParaRPr lang="en-US" altLang="zh-CN"/>
          </a:p>
          <a:p>
            <a:pPr eaLnBrk="1" hangingPunct="1"/>
            <a:endParaRPr lang="en-US" altLang="zh-CN"/>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1BDD05A-8060-41EF-9E20-AF390416C00C}" type="slidenum">
              <a:rPr lang="en-US" altLang="zh-CN"/>
              <a:pPr eaLnBrk="1" hangingPunct="1"/>
              <a:t>159</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51925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创建对象</a:t>
            </a:r>
          </a:p>
        </p:txBody>
      </p:sp>
      <p:sp>
        <p:nvSpPr>
          <p:cNvPr id="8195" name="Rectangle 3"/>
          <p:cNvSpPr>
            <a:spLocks noGrp="1" noChangeArrowheads="1"/>
          </p:cNvSpPr>
          <p:nvPr>
            <p:ph idx="1"/>
          </p:nvPr>
        </p:nvSpPr>
        <p:spPr>
          <a:xfrm>
            <a:off x="628649" y="1825625"/>
            <a:ext cx="8009741" cy="4671994"/>
          </a:xfrm>
        </p:spPr>
        <p:txBody>
          <a:bodyPr>
            <a:noAutofit/>
          </a:bodyPr>
          <a:lstStyle/>
          <a:p>
            <a:pPr eaLnBrk="1" hangingPunct="1"/>
            <a:r>
              <a:rPr lang="zh-CN" altLang="en-US" dirty="0"/>
              <a:t>创建对象的步骤</a:t>
            </a:r>
            <a:r>
              <a:rPr lang="en-US" altLang="zh-CN" dirty="0"/>
              <a:t>:</a:t>
            </a:r>
          </a:p>
          <a:p>
            <a:pPr lvl="1" eaLnBrk="1" hangingPunct="1"/>
            <a:r>
              <a:rPr lang="zh-CN" altLang="en-US" dirty="0"/>
              <a:t>声明</a:t>
            </a:r>
          </a:p>
          <a:p>
            <a:pPr lvl="1" eaLnBrk="1" hangingPunct="1"/>
            <a:r>
              <a:rPr lang="zh-CN" altLang="en-US" dirty="0"/>
              <a:t>实例化</a:t>
            </a:r>
          </a:p>
          <a:p>
            <a:pPr lvl="1" eaLnBrk="1" hangingPunct="1"/>
            <a:r>
              <a:rPr lang="zh-CN" altLang="en-US" dirty="0"/>
              <a:t>初始化</a:t>
            </a:r>
          </a:p>
          <a:p>
            <a:pPr eaLnBrk="1" hangingPunct="1"/>
            <a:r>
              <a:rPr lang="zh-CN" altLang="en-US" dirty="0"/>
              <a:t>例子</a:t>
            </a:r>
            <a:r>
              <a:rPr lang="en-US" altLang="zh-CN" dirty="0"/>
              <a:t>:</a:t>
            </a:r>
          </a:p>
          <a:p>
            <a:pPr lvl="1" eaLnBrk="1" hangingPunct="1">
              <a:buFont typeface="Wingdings" panose="05000000000000000000" pitchFamily="2" charset="2"/>
              <a:buNone/>
            </a:pPr>
            <a:r>
              <a:rPr kumimoji="1" lang="en-US" altLang="zh-CN" dirty="0"/>
              <a:t>Point </a:t>
            </a:r>
            <a:r>
              <a:rPr kumimoji="1" lang="en-US" altLang="zh-CN" dirty="0" err="1"/>
              <a:t>origin_one</a:t>
            </a:r>
            <a:r>
              <a:rPr kumimoji="1" lang="en-US" altLang="zh-CN" dirty="0"/>
              <a:t> ;</a:t>
            </a:r>
          </a:p>
          <a:p>
            <a:pPr lvl="1" eaLnBrk="1" hangingPunct="1">
              <a:buFont typeface="Wingdings" panose="05000000000000000000" pitchFamily="2" charset="2"/>
              <a:buNone/>
            </a:pPr>
            <a:r>
              <a:rPr kumimoji="1" lang="en-US" altLang="zh-CN" dirty="0" err="1"/>
              <a:t>origin_one</a:t>
            </a:r>
            <a:r>
              <a:rPr kumimoji="1" lang="en-US" altLang="zh-CN" dirty="0"/>
              <a:t> = new Point(23, 94);</a:t>
            </a:r>
          </a:p>
          <a:p>
            <a:pPr lvl="1" eaLnBrk="1" hangingPunct="1">
              <a:buFont typeface="Wingdings" panose="05000000000000000000" pitchFamily="2" charset="2"/>
              <a:buNone/>
            </a:pPr>
            <a:r>
              <a:rPr kumimoji="1" lang="en-US" altLang="zh-CN" dirty="0"/>
              <a:t>Rectangle </a:t>
            </a:r>
            <a:r>
              <a:rPr kumimoji="1" lang="en-US" altLang="zh-CN" dirty="0" err="1"/>
              <a:t>rect_one</a:t>
            </a:r>
            <a:r>
              <a:rPr kumimoji="1" lang="en-US" altLang="zh-CN" dirty="0"/>
              <a:t> = new Rectangle(</a:t>
            </a:r>
            <a:r>
              <a:rPr kumimoji="1" lang="en-US" altLang="zh-CN" dirty="0" err="1"/>
              <a:t>origin_one</a:t>
            </a:r>
            <a:r>
              <a:rPr kumimoji="1" lang="en-US" altLang="zh-CN" dirty="0"/>
              <a:t>, 100, 200);</a:t>
            </a:r>
          </a:p>
          <a:p>
            <a:pPr lvl="1" eaLnBrk="1" hangingPunct="1">
              <a:buFont typeface="Wingdings" panose="05000000000000000000" pitchFamily="2" charset="2"/>
              <a:buNone/>
            </a:pPr>
            <a:r>
              <a:rPr kumimoji="1" lang="en-US" altLang="zh-CN" dirty="0"/>
              <a:t>Rectangle </a:t>
            </a:r>
            <a:r>
              <a:rPr kumimoji="1" lang="en-US" altLang="zh-CN" dirty="0" err="1"/>
              <a:t>rect_two</a:t>
            </a:r>
            <a:r>
              <a:rPr kumimoji="1" lang="en-US" altLang="zh-CN" dirty="0"/>
              <a:t> = new Rectangle(50, 100);</a:t>
            </a:r>
          </a:p>
          <a:p>
            <a:pPr lvl="1" eaLnBrk="1" hangingPunct="1"/>
            <a:endParaRPr lang="en-US" altLang="zh-CN" dirty="0"/>
          </a:p>
        </p:txBody>
      </p:sp>
    </p:spTree>
    <p:extLst>
      <p:ext uri="{BB962C8B-B14F-4D97-AF65-F5344CB8AC3E}">
        <p14:creationId xmlns:p14="http://schemas.microsoft.com/office/powerpoint/2010/main" val="12886795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多维数组</a:t>
            </a:r>
          </a:p>
        </p:txBody>
      </p:sp>
      <p:sp>
        <p:nvSpPr>
          <p:cNvPr id="43011" name="Rectangle 3"/>
          <p:cNvSpPr>
            <a:spLocks noGrp="1" noChangeArrowheads="1"/>
          </p:cNvSpPr>
          <p:nvPr>
            <p:ph idx="1"/>
          </p:nvPr>
        </p:nvSpPr>
        <p:spPr/>
        <p:txBody>
          <a:bodyPr/>
          <a:lstStyle/>
          <a:p>
            <a:pPr eaLnBrk="1" hangingPunct="1">
              <a:lnSpc>
                <a:spcPct val="80000"/>
              </a:lnSpc>
            </a:pPr>
            <a:r>
              <a:rPr kumimoji="1" lang="zh-CN" altLang="en-US" sz="1575"/>
              <a:t>声明方法</a:t>
            </a:r>
          </a:p>
          <a:p>
            <a:pPr eaLnBrk="1" hangingPunct="1">
              <a:lnSpc>
                <a:spcPct val="80000"/>
              </a:lnSpc>
              <a:buFont typeface="Wingdings" panose="05000000000000000000" pitchFamily="2" charset="2"/>
              <a:buNone/>
            </a:pPr>
            <a:r>
              <a:rPr kumimoji="1" lang="zh-CN" altLang="en-US" sz="1575"/>
              <a:t>	</a:t>
            </a:r>
            <a:r>
              <a:rPr kumimoji="1" lang="en-US" altLang="zh-CN" sz="1575"/>
              <a:t>int a[ ][ ]; </a:t>
            </a:r>
            <a:r>
              <a:rPr kumimoji="1" lang="zh-CN" altLang="zh-CN" sz="1575"/>
              <a:t>或</a:t>
            </a:r>
            <a:r>
              <a:rPr kumimoji="1" lang="en-US" altLang="zh-CN" sz="1575"/>
              <a:t>int [ ][ ] a;</a:t>
            </a:r>
          </a:p>
          <a:p>
            <a:pPr eaLnBrk="1" hangingPunct="1">
              <a:lnSpc>
                <a:spcPct val="80000"/>
              </a:lnSpc>
            </a:pPr>
            <a:r>
              <a:rPr kumimoji="1" lang="zh-CN" altLang="en-US" sz="1575"/>
              <a:t>实例化</a:t>
            </a:r>
          </a:p>
          <a:p>
            <a:pPr lvl="1" eaLnBrk="1" hangingPunct="1">
              <a:lnSpc>
                <a:spcPct val="80000"/>
              </a:lnSpc>
              <a:buFont typeface="Wingdings" panose="05000000000000000000" pitchFamily="2" charset="2"/>
              <a:buNone/>
            </a:pPr>
            <a:r>
              <a:rPr kumimoji="1" lang="en-US" altLang="zh-CN" sz="1500"/>
              <a:t>a = new int[4][4];  //</a:t>
            </a:r>
            <a:r>
              <a:rPr kumimoji="1" lang="zh-CN" altLang="en-US" sz="1500"/>
              <a:t>直接为每一维分配内存，生成规则数组</a:t>
            </a:r>
          </a:p>
          <a:p>
            <a:pPr lvl="1" eaLnBrk="1" hangingPunct="1">
              <a:lnSpc>
                <a:spcPct val="80000"/>
              </a:lnSpc>
              <a:buFont typeface="Wingdings" panose="05000000000000000000" pitchFamily="2" charset="2"/>
              <a:buNone/>
            </a:pPr>
            <a:r>
              <a:rPr kumimoji="1" lang="en-US" altLang="zh-CN" sz="1500"/>
              <a:t>a = new int[4][ ];  // </a:t>
            </a:r>
            <a:r>
              <a:rPr kumimoji="1" lang="zh-CN" altLang="en-US" sz="1500"/>
              <a:t>只有最后维可以不给值，其它都要给，</a:t>
            </a:r>
          </a:p>
          <a:p>
            <a:pPr lvl="1" eaLnBrk="1" hangingPunct="1">
              <a:lnSpc>
                <a:spcPct val="80000"/>
              </a:lnSpc>
              <a:buFont typeface="Wingdings" panose="05000000000000000000" pitchFamily="2" charset="2"/>
              <a:buNone/>
            </a:pPr>
            <a:r>
              <a:rPr kumimoji="1" lang="en-US" altLang="zh-CN" sz="1500"/>
              <a:t>//</a:t>
            </a:r>
            <a:r>
              <a:rPr kumimoji="1" lang="zh-CN" altLang="en-US" sz="1500"/>
              <a:t>以生成不规则数组</a:t>
            </a:r>
          </a:p>
          <a:p>
            <a:pPr lvl="1" eaLnBrk="1" hangingPunct="1">
              <a:lnSpc>
                <a:spcPct val="80000"/>
              </a:lnSpc>
              <a:buFont typeface="Wingdings" panose="05000000000000000000" pitchFamily="2" charset="2"/>
              <a:buNone/>
            </a:pPr>
            <a:r>
              <a:rPr kumimoji="1" lang="en-US" altLang="zh-CN" sz="1500"/>
              <a:t>a[0] = new int[10] ;</a:t>
            </a:r>
          </a:p>
          <a:p>
            <a:pPr lvl="1" eaLnBrk="1" hangingPunct="1">
              <a:lnSpc>
                <a:spcPct val="80000"/>
              </a:lnSpc>
              <a:buFont typeface="Wingdings" panose="05000000000000000000" pitchFamily="2" charset="2"/>
              <a:buNone/>
            </a:pPr>
            <a:r>
              <a:rPr kumimoji="1" lang="en-US" altLang="zh-CN" sz="1500"/>
              <a:t>a[1] = new int[5];</a:t>
            </a:r>
          </a:p>
          <a:p>
            <a:pPr lvl="1" eaLnBrk="1" hangingPunct="1">
              <a:lnSpc>
                <a:spcPct val="80000"/>
              </a:lnSpc>
              <a:buFont typeface="Wingdings" panose="05000000000000000000" pitchFamily="2" charset="2"/>
              <a:buNone/>
            </a:pPr>
            <a:r>
              <a:rPr kumimoji="1" lang="en-US" altLang="zh-CN" sz="1500"/>
              <a:t>	</a:t>
            </a:r>
            <a:r>
              <a:rPr kumimoji="1" lang="en-US" altLang="zh-CN" sz="1500">
                <a:latin typeface="Arial" panose="020B0604020202020204" pitchFamily="34" charset="0"/>
              </a:rPr>
              <a:t>…</a:t>
            </a:r>
            <a:r>
              <a:rPr kumimoji="1" lang="en-US" altLang="zh-CN" sz="1500"/>
              <a:t> </a:t>
            </a:r>
          </a:p>
          <a:p>
            <a:pPr eaLnBrk="1" hangingPunct="1">
              <a:lnSpc>
                <a:spcPct val="80000"/>
              </a:lnSpc>
            </a:pPr>
            <a:r>
              <a:rPr kumimoji="1" lang="zh-CN" altLang="en-US" sz="1575"/>
              <a:t>数组成员变量</a:t>
            </a:r>
            <a:r>
              <a:rPr kumimoji="1" lang="en-US" altLang="zh-CN" sz="1575"/>
              <a:t>length -- </a:t>
            </a:r>
            <a:r>
              <a:rPr kumimoji="1" lang="zh-CN" altLang="en-US" sz="1575"/>
              <a:t>数组元素个数</a:t>
            </a:r>
            <a:r>
              <a:rPr kumimoji="1" lang="en-US" altLang="zh-CN" sz="1575"/>
              <a:t>:</a:t>
            </a:r>
          </a:p>
          <a:p>
            <a:pPr lvl="1" eaLnBrk="1" hangingPunct="1">
              <a:lnSpc>
                <a:spcPct val="80000"/>
              </a:lnSpc>
              <a:buFont typeface="Wingdings" panose="05000000000000000000" pitchFamily="2" charset="2"/>
              <a:buNone/>
            </a:pPr>
            <a:r>
              <a:rPr kumimoji="1" lang="en-US" altLang="zh-CN" sz="1500"/>
              <a:t>a = new int [10][12];</a:t>
            </a:r>
          </a:p>
          <a:p>
            <a:pPr lvl="1" eaLnBrk="1" hangingPunct="1">
              <a:lnSpc>
                <a:spcPct val="80000"/>
              </a:lnSpc>
              <a:buFont typeface="Wingdings" panose="05000000000000000000" pitchFamily="2" charset="2"/>
              <a:buNone/>
            </a:pPr>
            <a:r>
              <a:rPr kumimoji="1" lang="en-US" altLang="zh-CN" sz="1500"/>
              <a:t>a.length = 10 ;</a:t>
            </a:r>
          </a:p>
          <a:p>
            <a:pPr lvl="1" eaLnBrk="1" hangingPunct="1">
              <a:lnSpc>
                <a:spcPct val="80000"/>
              </a:lnSpc>
              <a:buFont typeface="Wingdings" panose="05000000000000000000" pitchFamily="2" charset="2"/>
              <a:buNone/>
            </a:pPr>
            <a:r>
              <a:rPr kumimoji="1" lang="en-US" altLang="zh-CN" sz="1500"/>
              <a:t>a[0].length = 12 ;</a:t>
            </a:r>
          </a:p>
          <a:p>
            <a:pPr eaLnBrk="1" hangingPunct="1">
              <a:lnSpc>
                <a:spcPct val="80000"/>
              </a:lnSpc>
              <a:buFont typeface="Wingdings" panose="05000000000000000000" pitchFamily="2" charset="2"/>
              <a:buNone/>
            </a:pPr>
            <a:endParaRPr lang="en-US" altLang="zh-CN" sz="1575"/>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8A72B5-48C1-42CF-834F-7674B57A704A}" type="slidenum">
              <a:rPr lang="en-US" altLang="zh-CN"/>
              <a:pPr eaLnBrk="1" hangingPunct="1"/>
              <a:t>160</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7603624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数组拷贝</a:t>
            </a:r>
          </a:p>
        </p:txBody>
      </p:sp>
      <p:sp>
        <p:nvSpPr>
          <p:cNvPr id="44035" name="Rectangle 3"/>
          <p:cNvSpPr>
            <a:spLocks noGrp="1" noChangeArrowheads="1"/>
          </p:cNvSpPr>
          <p:nvPr>
            <p:ph idx="1"/>
          </p:nvPr>
        </p:nvSpPr>
        <p:spPr/>
        <p:txBody>
          <a:bodyPr/>
          <a:lstStyle/>
          <a:p>
            <a:pPr eaLnBrk="1" hangingPunct="1"/>
            <a:r>
              <a:rPr kumimoji="1" lang="zh-CN" altLang="en-US" sz="1500" dirty="0"/>
              <a:t>数组一旦创建，其大小不可变，但已有的数组变量可指向全新的数；该数组原指的内容丢失</a:t>
            </a:r>
          </a:p>
          <a:p>
            <a:pPr lvl="1" eaLnBrk="1" hangingPunct="1">
              <a:buFont typeface="Wingdings" panose="05000000000000000000" pitchFamily="2" charset="2"/>
              <a:buNone/>
            </a:pPr>
            <a:r>
              <a:rPr kumimoji="1" lang="zh-CN" altLang="en-US" sz="1350" dirty="0"/>
              <a:t>	</a:t>
            </a:r>
            <a:r>
              <a:rPr kumimoji="1" lang="en-US" altLang="zh-CN" sz="1350" dirty="0" err="1"/>
              <a:t>int</a:t>
            </a:r>
            <a:r>
              <a:rPr kumimoji="1" lang="en-US" altLang="zh-CN" sz="1350" dirty="0"/>
              <a:t> a[ ] = new </a:t>
            </a:r>
            <a:r>
              <a:rPr kumimoji="1" lang="en-US" altLang="zh-CN" sz="1350" dirty="0" err="1"/>
              <a:t>int</a:t>
            </a:r>
            <a:r>
              <a:rPr kumimoji="1" lang="en-US" altLang="zh-CN" sz="1350" dirty="0"/>
              <a:t>[6];</a:t>
            </a:r>
          </a:p>
          <a:p>
            <a:pPr lvl="1" eaLnBrk="1" hangingPunct="1">
              <a:buFont typeface="Wingdings" panose="05000000000000000000" pitchFamily="2" charset="2"/>
              <a:buNone/>
            </a:pPr>
            <a:r>
              <a:rPr kumimoji="1" lang="en-US" altLang="zh-CN" sz="1350" dirty="0"/>
              <a:t>	a = new </a:t>
            </a:r>
            <a:r>
              <a:rPr kumimoji="1" lang="en-US" altLang="zh-CN" sz="1350" dirty="0" err="1"/>
              <a:t>int</a:t>
            </a:r>
            <a:r>
              <a:rPr kumimoji="1" lang="en-US" altLang="zh-CN" sz="1350" dirty="0"/>
              <a:t>[10] ; // </a:t>
            </a:r>
            <a:r>
              <a:rPr kumimoji="1" lang="zh-CN" altLang="zh-CN" sz="1350" dirty="0"/>
              <a:t>不必重新声明 </a:t>
            </a:r>
            <a:r>
              <a:rPr kumimoji="1" lang="en-US" altLang="zh-CN" sz="1350" dirty="0"/>
              <a:t>a </a:t>
            </a:r>
          </a:p>
          <a:p>
            <a:pPr eaLnBrk="1" hangingPunct="1"/>
            <a:r>
              <a:rPr kumimoji="1" lang="zh-CN" altLang="en-US" sz="1500" dirty="0"/>
              <a:t>数组变量之间赋值是引用赋值。</a:t>
            </a:r>
          </a:p>
          <a:p>
            <a:pPr lvl="1" eaLnBrk="1" hangingPunct="1">
              <a:buFont typeface="Wingdings" panose="05000000000000000000" pitchFamily="2" charset="2"/>
              <a:buNone/>
            </a:pPr>
            <a:r>
              <a:rPr kumimoji="1" lang="en-US" altLang="zh-CN" sz="1350" dirty="0" err="1"/>
              <a:t>int</a:t>
            </a:r>
            <a:r>
              <a:rPr kumimoji="1" lang="en-US" altLang="zh-CN" sz="1350" dirty="0"/>
              <a:t> a[ ] = new </a:t>
            </a:r>
            <a:r>
              <a:rPr kumimoji="1" lang="en-US" altLang="zh-CN" sz="1350" dirty="0" err="1"/>
              <a:t>int</a:t>
            </a:r>
            <a:r>
              <a:rPr kumimoji="1" lang="en-US" altLang="zh-CN" sz="1350" dirty="0"/>
              <a:t> [6];</a:t>
            </a:r>
          </a:p>
          <a:p>
            <a:pPr lvl="1" eaLnBrk="1" hangingPunct="1">
              <a:buFont typeface="Wingdings" panose="05000000000000000000" pitchFamily="2" charset="2"/>
              <a:buNone/>
            </a:pPr>
            <a:r>
              <a:rPr kumimoji="1" lang="en-US" altLang="zh-CN" sz="1350" dirty="0" err="1"/>
              <a:t>int</a:t>
            </a:r>
            <a:r>
              <a:rPr kumimoji="1" lang="en-US" altLang="zh-CN" sz="1350" dirty="0"/>
              <a:t> b[ ];</a:t>
            </a:r>
          </a:p>
          <a:p>
            <a:pPr lvl="1" eaLnBrk="1" hangingPunct="1">
              <a:buFont typeface="Wingdings" panose="05000000000000000000" pitchFamily="2" charset="2"/>
              <a:buNone/>
            </a:pPr>
            <a:r>
              <a:rPr kumimoji="1" lang="en-US" altLang="zh-CN" sz="1350" dirty="0"/>
              <a:t>b = a ;</a:t>
            </a:r>
          </a:p>
          <a:p>
            <a:pPr eaLnBrk="1" hangingPunct="1">
              <a:buFont typeface="Wingdings" panose="05000000000000000000" pitchFamily="2" charset="2"/>
              <a:buNone/>
            </a:pPr>
            <a:endParaRPr lang="en-US" altLang="zh-CN" sz="1500" dirty="0"/>
          </a:p>
        </p:txBody>
      </p:sp>
      <p:sp>
        <p:nvSpPr>
          <p:cNvPr id="44039"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7975685-27EB-4E62-BDD9-AB3A931ADE92}" type="slidenum">
              <a:rPr lang="en-US" altLang="zh-CN"/>
              <a:pPr eaLnBrk="1" hangingPunct="1"/>
              <a:t>161</a:t>
            </a:fld>
            <a:endParaRPr lang="en-US" altLang="zh-CN"/>
          </a:p>
        </p:txBody>
      </p:sp>
      <p:grpSp>
        <p:nvGrpSpPr>
          <p:cNvPr id="2" name="Group 4"/>
          <p:cNvGrpSpPr>
            <a:grpSpLocks/>
          </p:cNvGrpSpPr>
          <p:nvPr/>
        </p:nvGrpSpPr>
        <p:grpSpPr bwMode="auto">
          <a:xfrm>
            <a:off x="3492106" y="3969546"/>
            <a:ext cx="2583656" cy="1454944"/>
            <a:chOff x="2774" y="2618"/>
            <a:chExt cx="2170" cy="1222"/>
          </a:xfrm>
        </p:grpSpPr>
        <p:sp>
          <p:nvSpPr>
            <p:cNvPr id="44042" name="Rectangle 5"/>
            <p:cNvSpPr>
              <a:spLocks noChangeArrowheads="1"/>
            </p:cNvSpPr>
            <p:nvPr/>
          </p:nvSpPr>
          <p:spPr bwMode="auto">
            <a:xfrm>
              <a:off x="3888" y="2688"/>
              <a:ext cx="1056" cy="1152"/>
            </a:xfrm>
            <a:prstGeom prst="rect">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43" name="Line 6"/>
            <p:cNvSpPr>
              <a:spLocks noChangeShapeType="1"/>
            </p:cNvSpPr>
            <p:nvPr/>
          </p:nvSpPr>
          <p:spPr bwMode="auto">
            <a:xfrm>
              <a:off x="3888" y="288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4" name="Line 7"/>
            <p:cNvSpPr>
              <a:spLocks noChangeShapeType="1"/>
            </p:cNvSpPr>
            <p:nvPr/>
          </p:nvSpPr>
          <p:spPr bwMode="auto">
            <a:xfrm>
              <a:off x="3888" y="30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5" name="Line 8"/>
            <p:cNvSpPr>
              <a:spLocks noChangeShapeType="1"/>
            </p:cNvSpPr>
            <p:nvPr/>
          </p:nvSpPr>
          <p:spPr bwMode="auto">
            <a:xfrm>
              <a:off x="3888" y="326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6" name="Line 9"/>
            <p:cNvSpPr>
              <a:spLocks noChangeShapeType="1"/>
            </p:cNvSpPr>
            <p:nvPr/>
          </p:nvSpPr>
          <p:spPr bwMode="auto">
            <a:xfrm>
              <a:off x="3888" y="34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7" name="Line 10"/>
            <p:cNvSpPr>
              <a:spLocks noChangeShapeType="1"/>
            </p:cNvSpPr>
            <p:nvPr/>
          </p:nvSpPr>
          <p:spPr bwMode="auto">
            <a:xfrm>
              <a:off x="3888" y="364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8" name="Text Box 11"/>
            <p:cNvSpPr txBox="1">
              <a:spLocks noChangeArrowheads="1"/>
            </p:cNvSpPr>
            <p:nvPr/>
          </p:nvSpPr>
          <p:spPr bwMode="auto">
            <a:xfrm>
              <a:off x="2774" y="2618"/>
              <a:ext cx="2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a:t>
              </a:r>
            </a:p>
          </p:txBody>
        </p:sp>
        <p:sp>
          <p:nvSpPr>
            <p:cNvPr id="44049" name="Rectangle 12"/>
            <p:cNvSpPr>
              <a:spLocks noChangeArrowheads="1"/>
            </p:cNvSpPr>
            <p:nvPr/>
          </p:nvSpPr>
          <p:spPr bwMode="auto">
            <a:xfrm>
              <a:off x="2976" y="268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50" name="Line 13"/>
            <p:cNvSpPr>
              <a:spLocks noChangeShapeType="1"/>
            </p:cNvSpPr>
            <p:nvPr/>
          </p:nvSpPr>
          <p:spPr bwMode="auto">
            <a:xfrm flipV="1">
              <a:off x="3216" y="2688"/>
              <a:ext cx="672" cy="96"/>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4"/>
          <p:cNvGrpSpPr>
            <a:grpSpLocks/>
          </p:cNvGrpSpPr>
          <p:nvPr/>
        </p:nvGrpSpPr>
        <p:grpSpPr bwMode="auto">
          <a:xfrm>
            <a:off x="3492106" y="4400553"/>
            <a:ext cx="640556" cy="369094"/>
            <a:chOff x="2774" y="3002"/>
            <a:chExt cx="538" cy="310"/>
          </a:xfrm>
        </p:grpSpPr>
        <p:sp>
          <p:nvSpPr>
            <p:cNvPr id="44040" name="Text Box 15"/>
            <p:cNvSpPr txBox="1">
              <a:spLocks noChangeArrowheads="1"/>
            </p:cNvSpPr>
            <p:nvPr/>
          </p:nvSpPr>
          <p:spPr bwMode="auto">
            <a:xfrm>
              <a:off x="2774" y="3002"/>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b</a:t>
              </a:r>
            </a:p>
          </p:txBody>
        </p:sp>
        <p:sp>
          <p:nvSpPr>
            <p:cNvPr id="44041" name="Rectangle 16"/>
            <p:cNvSpPr>
              <a:spLocks noChangeArrowheads="1"/>
            </p:cNvSpPr>
            <p:nvPr/>
          </p:nvSpPr>
          <p:spPr bwMode="auto">
            <a:xfrm>
              <a:off x="2976" y="3072"/>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sp>
        <p:nvSpPr>
          <p:cNvPr id="43025" name="Line 17"/>
          <p:cNvSpPr>
            <a:spLocks noChangeShapeType="1"/>
          </p:cNvSpPr>
          <p:nvPr/>
        </p:nvSpPr>
        <p:spPr bwMode="auto">
          <a:xfrm flipV="1">
            <a:off x="3977879" y="4076700"/>
            <a:ext cx="800100" cy="51435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048187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3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数组拷贝</a:t>
            </a:r>
          </a:p>
        </p:txBody>
      </p:sp>
      <p:sp>
        <p:nvSpPr>
          <p:cNvPr id="45059" name="Rectangle 3"/>
          <p:cNvSpPr>
            <a:spLocks noGrp="1" noChangeArrowheads="1"/>
          </p:cNvSpPr>
          <p:nvPr>
            <p:ph idx="1"/>
          </p:nvPr>
        </p:nvSpPr>
        <p:spPr>
          <a:xfrm>
            <a:off x="1568054" y="2171700"/>
            <a:ext cx="6000750" cy="1310879"/>
          </a:xfrm>
        </p:spPr>
        <p:txBody>
          <a:bodyPr/>
          <a:lstStyle/>
          <a:p>
            <a:pPr eaLnBrk="1" hangingPunct="1"/>
            <a:r>
              <a:rPr kumimoji="1" lang="zh-CN" altLang="en-US" sz="1950"/>
              <a:t>数组数据的复制，通过拷贝数组的函数。</a:t>
            </a:r>
          </a:p>
          <a:p>
            <a:pPr lvl="1" eaLnBrk="1" hangingPunct="1">
              <a:buFont typeface="Wingdings" panose="05000000000000000000" pitchFamily="2" charset="2"/>
              <a:buNone/>
            </a:pPr>
            <a:r>
              <a:rPr kumimoji="1" lang="zh-CN" altLang="en-US" sz="1650"/>
              <a:t>    </a:t>
            </a:r>
            <a:r>
              <a:rPr kumimoji="1" lang="en-US" altLang="zh-CN" sz="1650"/>
              <a:t>System.arrayCopy(Object </a:t>
            </a:r>
            <a:r>
              <a:rPr kumimoji="1" lang="en-US" altLang="zh-CN" sz="1650" i="1"/>
              <a:t>source</a:t>
            </a:r>
            <a:r>
              <a:rPr kumimoji="1" lang="en-US" altLang="zh-CN" sz="1650"/>
              <a:t>, int </a:t>
            </a:r>
            <a:r>
              <a:rPr kumimoji="1" lang="en-US" altLang="zh-CN" sz="1650" i="1"/>
              <a:t>srcIndex</a:t>
            </a:r>
            <a:r>
              <a:rPr kumimoji="1" lang="en-US" altLang="zh-CN" sz="1650"/>
              <a:t>, </a:t>
            </a:r>
          </a:p>
          <a:p>
            <a:pPr lvl="1" eaLnBrk="1" hangingPunct="1">
              <a:buFont typeface="Wingdings" panose="05000000000000000000" pitchFamily="2" charset="2"/>
              <a:buNone/>
            </a:pPr>
            <a:r>
              <a:rPr kumimoji="1" lang="en-US" altLang="zh-CN" sz="1650"/>
              <a:t>				Object </a:t>
            </a:r>
            <a:r>
              <a:rPr kumimoji="1" lang="en-US" altLang="zh-CN" sz="1650" i="1"/>
              <a:t>dest</a:t>
            </a:r>
            <a:r>
              <a:rPr kumimoji="1" lang="en-US" altLang="zh-CN" sz="1650"/>
              <a:t>, 	int </a:t>
            </a:r>
            <a:r>
              <a:rPr kumimoji="1" lang="en-US" altLang="zh-CN" sz="1650" i="1"/>
              <a:t>destIndex</a:t>
            </a:r>
            <a:r>
              <a:rPr kumimoji="1" lang="en-US" altLang="zh-CN" sz="1650"/>
              <a:t>, </a:t>
            </a:r>
          </a:p>
          <a:p>
            <a:pPr lvl="1" eaLnBrk="1" hangingPunct="1">
              <a:buFont typeface="Wingdings" panose="05000000000000000000" pitchFamily="2" charset="2"/>
              <a:buNone/>
            </a:pPr>
            <a:r>
              <a:rPr kumimoji="1" lang="en-US" altLang="zh-CN" sz="1650"/>
              <a:t>				int </a:t>
            </a:r>
            <a:r>
              <a:rPr kumimoji="1" lang="en-US" altLang="zh-CN" sz="1650" i="1"/>
              <a:t>length</a:t>
            </a:r>
            <a:r>
              <a:rPr kumimoji="1" lang="en-US" altLang="zh-CN" sz="1650"/>
              <a:t>)</a:t>
            </a:r>
          </a:p>
          <a:p>
            <a:pPr lvl="1" eaLnBrk="1" hangingPunct="1">
              <a:buFont typeface="Wingdings" panose="05000000000000000000" pitchFamily="2" charset="2"/>
              <a:buNone/>
            </a:pPr>
            <a:endParaRPr lang="en-US" altLang="zh-CN" sz="1650"/>
          </a:p>
        </p:txBody>
      </p:sp>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9707C88-33C1-4EEF-AB36-B9415E4C8086}" type="slidenum">
              <a:rPr lang="en-US" altLang="zh-CN"/>
              <a:pPr eaLnBrk="1" hangingPunct="1"/>
              <a:t>162</a:t>
            </a:fld>
            <a:endParaRPr lang="en-US" altLang="zh-CN"/>
          </a:p>
        </p:txBody>
      </p:sp>
      <p:pic>
        <p:nvPicPr>
          <p:cNvPr id="45060" name="Picture 4" descr="10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05153"/>
            <a:ext cx="6057900"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9466037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zh-CN" sz="3600" b="1" dirty="0">
                <a:latin typeface="楷体_GB2312" pitchFamily="49" charset="-122"/>
                <a:ea typeface="楷体_GB2312" pitchFamily="49" charset="-122"/>
              </a:rPr>
              <a:t>Java </a:t>
            </a:r>
            <a:r>
              <a:rPr lang="zh-CN" altLang="en-US" sz="3600" b="1" dirty="0">
                <a:latin typeface="楷体_GB2312" pitchFamily="49" charset="-122"/>
                <a:ea typeface="楷体_GB2312" pitchFamily="49" charset="-122"/>
              </a:rPr>
              <a:t>程序一般规范</a:t>
            </a:r>
          </a:p>
        </p:txBody>
      </p:sp>
      <p:sp>
        <p:nvSpPr>
          <p:cNvPr id="26627" name="Rectangle 3"/>
          <p:cNvSpPr>
            <a:spLocks noGrp="1" noChangeArrowheads="1"/>
          </p:cNvSpPr>
          <p:nvPr>
            <p:ph idx="1"/>
          </p:nvPr>
        </p:nvSpPr>
        <p:spPr>
          <a:xfrm>
            <a:off x="609600" y="1451552"/>
            <a:ext cx="7886700" cy="4796847"/>
          </a:xfrm>
        </p:spPr>
        <p:txBody>
          <a:bodyPr>
            <a:noAutofit/>
          </a:bodyPr>
          <a:lstStyle/>
          <a:p>
            <a:pPr eaLnBrk="1" hangingPunct="1">
              <a:lnSpc>
                <a:spcPct val="80000"/>
              </a:lnSpc>
            </a:pPr>
            <a:r>
              <a:rPr kumimoji="1" lang="zh-CN" altLang="en-US" sz="2000" dirty="0"/>
              <a:t>包、类、变量、方法等命名：要体现各自的含义。</a:t>
            </a:r>
          </a:p>
          <a:p>
            <a:pPr eaLnBrk="1" hangingPunct="1">
              <a:lnSpc>
                <a:spcPct val="80000"/>
              </a:lnSpc>
            </a:pPr>
            <a:r>
              <a:rPr kumimoji="1" lang="zh-CN" altLang="en-US" sz="2000" dirty="0"/>
              <a:t>包名全部小写，</a:t>
            </a:r>
            <a:r>
              <a:rPr kumimoji="1" lang="en-US" altLang="zh-CN" sz="2000" dirty="0" err="1"/>
              <a:t>io</a:t>
            </a:r>
            <a:r>
              <a:rPr kumimoji="1" lang="zh-CN" altLang="en-US" sz="2000" dirty="0"/>
              <a:t>，</a:t>
            </a:r>
            <a:r>
              <a:rPr kumimoji="1" lang="en-US" altLang="zh-CN" sz="2000" dirty="0" err="1"/>
              <a:t>awt</a:t>
            </a:r>
            <a:endParaRPr kumimoji="1" lang="en-US" altLang="zh-CN" sz="2000" dirty="0"/>
          </a:p>
          <a:p>
            <a:pPr eaLnBrk="1" hangingPunct="1">
              <a:lnSpc>
                <a:spcPct val="80000"/>
              </a:lnSpc>
            </a:pPr>
            <a:r>
              <a:rPr kumimoji="1" lang="zh-CN" altLang="en-US" sz="2000" dirty="0"/>
              <a:t>类名第一个字母要大写，</a:t>
            </a:r>
            <a:r>
              <a:rPr kumimoji="1" lang="en-US" altLang="zh-CN" sz="2000" dirty="0" err="1"/>
              <a:t>HelloWorldApp</a:t>
            </a:r>
            <a:endParaRPr kumimoji="1" lang="en-US" altLang="zh-CN" sz="2000" dirty="0"/>
          </a:p>
          <a:p>
            <a:pPr eaLnBrk="1" hangingPunct="1">
              <a:lnSpc>
                <a:spcPct val="80000"/>
              </a:lnSpc>
            </a:pPr>
            <a:r>
              <a:rPr kumimoji="1" lang="zh-CN" altLang="en-US" sz="2000" dirty="0"/>
              <a:t>变量名第一个字母要小写，</a:t>
            </a:r>
            <a:r>
              <a:rPr kumimoji="1" lang="en-US" altLang="zh-CN" sz="2000" dirty="0" err="1"/>
              <a:t>userName</a:t>
            </a:r>
            <a:endParaRPr kumimoji="1" lang="en-US" altLang="zh-CN" sz="2000" dirty="0"/>
          </a:p>
          <a:p>
            <a:pPr eaLnBrk="1" hangingPunct="1">
              <a:lnSpc>
                <a:spcPct val="80000"/>
              </a:lnSpc>
            </a:pPr>
            <a:r>
              <a:rPr kumimoji="1" lang="zh-CN" altLang="en-US" sz="2000" dirty="0"/>
              <a:t>方法名第一个字母要小写，</a:t>
            </a:r>
            <a:r>
              <a:rPr kumimoji="1" lang="en-US" altLang="zh-CN" sz="2000" dirty="0" err="1"/>
              <a:t>setName</a:t>
            </a:r>
            <a:endParaRPr kumimoji="1" lang="en-US" altLang="zh-CN" sz="2000" dirty="0"/>
          </a:p>
          <a:p>
            <a:pPr eaLnBrk="1" hangingPunct="1">
              <a:lnSpc>
                <a:spcPct val="80000"/>
              </a:lnSpc>
            </a:pPr>
            <a:r>
              <a:rPr kumimoji="1" lang="zh-CN" altLang="en-US" sz="2000" dirty="0"/>
              <a:t>程序书写格式：保证良好的可读性，使程序一目了然。</a:t>
            </a:r>
          </a:p>
          <a:p>
            <a:pPr eaLnBrk="1" hangingPunct="1">
              <a:lnSpc>
                <a:spcPct val="80000"/>
              </a:lnSpc>
            </a:pPr>
            <a:r>
              <a:rPr kumimoji="1" lang="zh-CN" altLang="en-US" sz="2000" dirty="0"/>
              <a:t>大括号</a:t>
            </a:r>
            <a:r>
              <a:rPr kumimoji="1" lang="en-US" altLang="zh-CN" sz="2000" dirty="0"/>
              <a:t>{}</a:t>
            </a:r>
            <a:r>
              <a:rPr kumimoji="1" lang="zh-CN" altLang="en-US" sz="2000" dirty="0"/>
              <a:t>的使用与对齐，语句段的对齐</a:t>
            </a:r>
          </a:p>
          <a:p>
            <a:pPr eaLnBrk="1" hangingPunct="1">
              <a:lnSpc>
                <a:spcPct val="80000"/>
              </a:lnSpc>
            </a:pPr>
            <a:r>
              <a:rPr kumimoji="1" lang="zh-CN" altLang="en-US" sz="2000" dirty="0"/>
              <a:t>在语句段之间适当空行</a:t>
            </a:r>
          </a:p>
          <a:p>
            <a:pPr eaLnBrk="1" hangingPunct="1">
              <a:lnSpc>
                <a:spcPct val="80000"/>
              </a:lnSpc>
            </a:pPr>
            <a:r>
              <a:rPr kumimoji="1" lang="zh-CN" altLang="en-US" sz="2000" dirty="0"/>
              <a:t>程序注释：帮助了解程序的功能。</a:t>
            </a:r>
          </a:p>
          <a:p>
            <a:pPr eaLnBrk="1" hangingPunct="1">
              <a:lnSpc>
                <a:spcPct val="80000"/>
              </a:lnSpc>
              <a:buFont typeface="Wingdings" panose="05000000000000000000" pitchFamily="2" charset="2"/>
              <a:buNone/>
            </a:pPr>
            <a:r>
              <a:rPr kumimoji="1" lang="zh-CN" altLang="en-US" sz="2000" dirty="0"/>
              <a:t>   类注释                          变量注释</a:t>
            </a:r>
          </a:p>
          <a:p>
            <a:pPr eaLnBrk="1" hangingPunct="1">
              <a:lnSpc>
                <a:spcPct val="80000"/>
              </a:lnSpc>
              <a:buFont typeface="Wingdings" panose="05000000000000000000" pitchFamily="2" charset="2"/>
              <a:buNone/>
            </a:pPr>
            <a:r>
              <a:rPr kumimoji="1" lang="zh-CN" altLang="en-US" sz="2000" dirty="0"/>
              <a:t>   方法注释                       语句注释</a:t>
            </a:r>
          </a:p>
          <a:p>
            <a:pPr eaLnBrk="1" hangingPunct="1">
              <a:lnSpc>
                <a:spcPct val="80000"/>
              </a:lnSpc>
              <a:buFont typeface="Wingdings" panose="05000000000000000000" pitchFamily="2" charset="2"/>
              <a:buNone/>
            </a:pPr>
            <a:r>
              <a:rPr kumimoji="1" lang="zh-CN" altLang="en-US" sz="2000" dirty="0"/>
              <a:t>   语句段注释</a:t>
            </a:r>
          </a:p>
          <a:p>
            <a:pPr eaLnBrk="1" hangingPunct="1">
              <a:lnSpc>
                <a:spcPct val="80000"/>
              </a:lnSpc>
            </a:pPr>
            <a:r>
              <a:rPr kumimoji="1" lang="zh-CN" altLang="en-US" sz="2000" b="1" dirty="0">
                <a:solidFill>
                  <a:schemeClr val="hlink"/>
                </a:solidFill>
              </a:rPr>
              <a:t>形成良好的习惯，例如：一个类一个</a:t>
            </a:r>
            <a:r>
              <a:rPr kumimoji="1" lang="en-US" altLang="zh-CN" sz="2000" b="1" dirty="0">
                <a:solidFill>
                  <a:schemeClr val="hlink"/>
                </a:solidFill>
              </a:rPr>
              <a:t>.java</a:t>
            </a:r>
            <a:r>
              <a:rPr kumimoji="1" lang="zh-CN" altLang="en-US" sz="2000" b="1" dirty="0">
                <a:solidFill>
                  <a:schemeClr val="hlink"/>
                </a:solidFill>
              </a:rPr>
              <a:t>文件</a:t>
            </a:r>
          </a:p>
          <a:p>
            <a:pPr eaLnBrk="1" hangingPunct="1">
              <a:lnSpc>
                <a:spcPct val="80000"/>
              </a:lnSpc>
            </a:pPr>
            <a:endParaRPr lang="en-US" altLang="zh-CN" sz="2000" dirty="0"/>
          </a:p>
        </p:txBody>
      </p:sp>
      <p:sp>
        <p:nvSpPr>
          <p:cNvPr id="7" name="Line 13"/>
          <p:cNvSpPr>
            <a:spLocks noChangeShapeType="1"/>
          </p:cNvSpPr>
          <p:nvPr/>
        </p:nvSpPr>
        <p:spPr bwMode="auto">
          <a:xfrm>
            <a:off x="609600" y="1341122"/>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9034544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注意事项</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总结</a:t>
            </a:r>
            <a:r>
              <a:rPr lang="en-US" altLang="zh-CN" sz="3600" b="1" dirty="0">
                <a:latin typeface="楷体_GB2312" pitchFamily="49" charset="-122"/>
                <a:ea typeface="楷体_GB2312" pitchFamily="49" charset="-122"/>
              </a:rPr>
              <a:t>)</a:t>
            </a:r>
          </a:p>
        </p:txBody>
      </p:sp>
      <p:sp>
        <p:nvSpPr>
          <p:cNvPr id="562179" name="Rectangle 3"/>
          <p:cNvSpPr>
            <a:spLocks noGrp="1" noChangeArrowheads="1"/>
          </p:cNvSpPr>
          <p:nvPr>
            <p:ph idx="1"/>
          </p:nvPr>
        </p:nvSpPr>
        <p:spPr>
          <a:xfrm>
            <a:off x="609600" y="1752600"/>
            <a:ext cx="7772400" cy="4114800"/>
          </a:xfrm>
        </p:spPr>
        <p:txBody>
          <a:bodyPr>
            <a:normAutofit lnSpcReduction="10000"/>
          </a:bodyPr>
          <a:lstStyle/>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一个源程序中可以声明多个类，</a:t>
            </a:r>
            <a:r>
              <a:rPr lang="zh-CN" altLang="en-US" sz="2000" b="1" dirty="0">
                <a:solidFill>
                  <a:schemeClr val="hlink"/>
                </a:solidFill>
                <a:latin typeface="楷体_GB2312" pitchFamily="49" charset="-122"/>
                <a:ea typeface="楷体_GB2312" pitchFamily="49" charset="-122"/>
              </a:rPr>
              <a:t>但仅允许有一个公共类</a:t>
            </a:r>
            <a:r>
              <a:rPr lang="zh-CN" altLang="en-US" sz="2000" b="1" dirty="0">
                <a:latin typeface="楷体_GB2312" pitchFamily="49" charset="-122"/>
                <a:ea typeface="楷体_GB2312" pitchFamily="49" charset="-122"/>
              </a:rPr>
              <a:t>，对于包含多个类的应用程序，应把包含</a:t>
            </a:r>
            <a:r>
              <a:rPr lang="en-US" altLang="zh-CN" sz="2000" b="1" dirty="0">
                <a:latin typeface="楷体_GB2312" pitchFamily="49" charset="-122"/>
                <a:ea typeface="楷体_GB2312" pitchFamily="49" charset="-122"/>
              </a:rPr>
              <a:t>main()</a:t>
            </a:r>
            <a:r>
              <a:rPr lang="zh-CN" altLang="en-US" sz="2000" b="1" dirty="0">
                <a:latin typeface="楷体_GB2312" pitchFamily="49" charset="-122"/>
                <a:ea typeface="楷体_GB2312" pitchFamily="49" charset="-122"/>
              </a:rPr>
              <a:t>方法的类声明为</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类，其它类不能用关键字</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修饰。</a:t>
            </a:r>
          </a:p>
          <a:p>
            <a:pPr marL="609600" indent="-609600">
              <a:buFont typeface="Wingdings" panose="05000000000000000000" pitchFamily="2" charset="2"/>
              <a:buAutoNum type="arabicPeriod"/>
            </a:pPr>
            <a:r>
              <a:rPr lang="zh-CN" altLang="en-US" sz="2000" b="1" dirty="0">
                <a:solidFill>
                  <a:schemeClr val="hlink"/>
                </a:solidFill>
                <a:latin typeface="楷体_GB2312" pitchFamily="49" charset="-122"/>
                <a:ea typeface="楷体_GB2312" pitchFamily="49" charset="-122"/>
              </a:rPr>
              <a:t>源程序的文件名和程序中定义的主类名应保持一致，包括字母大小写的匹配</a:t>
            </a:r>
            <a:r>
              <a:rPr lang="zh-CN" altLang="en-US" sz="2000" b="1" dirty="0">
                <a:latin typeface="楷体_GB2312" pitchFamily="49" charset="-122"/>
                <a:ea typeface="楷体_GB2312" pitchFamily="49" charset="-122"/>
              </a:rPr>
              <a:t>；</a:t>
            </a:r>
          </a:p>
          <a:p>
            <a:pPr marL="609600" indent="-609600">
              <a:buFont typeface="Wingdings" panose="05000000000000000000" pitchFamily="2" charset="2"/>
              <a:buAutoNum type="arabicPeriod"/>
            </a:pPr>
            <a:r>
              <a:rPr lang="en-US" altLang="zh-CN" sz="2000" b="1" dirty="0">
                <a:solidFill>
                  <a:schemeClr val="hlink"/>
                </a:solidFill>
                <a:latin typeface="楷体_GB2312" pitchFamily="49" charset="-122"/>
                <a:ea typeface="楷体_GB2312" pitchFamily="49" charset="-122"/>
              </a:rPr>
              <a:t>Java</a:t>
            </a:r>
            <a:r>
              <a:rPr lang="zh-CN" altLang="en-US" sz="2000" b="1" dirty="0">
                <a:solidFill>
                  <a:schemeClr val="hlink"/>
                </a:solidFill>
                <a:latin typeface="楷体_GB2312" pitchFamily="49" charset="-122"/>
                <a:ea typeface="楷体_GB2312" pitchFamily="49" charset="-122"/>
              </a:rPr>
              <a:t>严格区分大小写</a:t>
            </a:r>
            <a:r>
              <a:rPr lang="zh-CN" altLang="en-US" sz="2000" b="1" dirty="0">
                <a:latin typeface="楷体_GB2312" pitchFamily="49" charset="-122"/>
                <a:ea typeface="楷体_GB2312" pitchFamily="49" charset="-122"/>
              </a:rPr>
              <a:t>，例如</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代表了不同的含义；</a:t>
            </a:r>
          </a:p>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语句以分号结束；</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程序中可加注释，用双斜杠</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引导，</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可包含多行注释；</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语句体（类体、方法体、结构体等）以大括号界定。</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保持良好的书写风格，不同级别的语句最好采取缩进的方法来表示它们的差异</a:t>
            </a:r>
            <a:r>
              <a:rPr lang="zh-CN" altLang="en-US" sz="2400" b="1" dirty="0">
                <a:latin typeface="楷体_GB2312" pitchFamily="49" charset="-122"/>
                <a:ea typeface="楷体_GB2312" pitchFamily="49" charset="-122"/>
              </a:rPr>
              <a:t>。</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89778118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 </a:t>
            </a:r>
            <a:endParaRPr lang="en-US" altLang="zh-CN" sz="1400" dirty="0"/>
          </a:p>
        </p:txBody>
      </p:sp>
      <p:sp>
        <p:nvSpPr>
          <p:cNvPr id="77827" name="Rectangle 2"/>
          <p:cNvSpPr>
            <a:spLocks noGrp="1" noChangeArrowheads="1"/>
          </p:cNvSpPr>
          <p:nvPr>
            <p:ph type="title" idx="4294967295"/>
          </p:nvPr>
        </p:nvSpPr>
        <p:spPr/>
        <p:txBody>
          <a:bodyPr/>
          <a:lstStyle/>
          <a:p>
            <a:r>
              <a:rPr lang="zh-CN" altLang="zh-CN"/>
              <a:t>常见错误</a:t>
            </a:r>
          </a:p>
        </p:txBody>
      </p:sp>
      <p:sp>
        <p:nvSpPr>
          <p:cNvPr id="77828" name="Rectangle 3"/>
          <p:cNvSpPr>
            <a:spLocks noGrp="1" noChangeArrowheads="1"/>
          </p:cNvSpPr>
          <p:nvPr>
            <p:ph type="body" idx="4294967295"/>
          </p:nvPr>
        </p:nvSpPr>
        <p:spPr>
          <a:xfrm>
            <a:off x="757238" y="1990725"/>
            <a:ext cx="7777162" cy="4098925"/>
          </a:xfrm>
        </p:spPr>
        <p:txBody>
          <a:bodyPr>
            <a:normAutofit lnSpcReduction="10000"/>
          </a:bodyPr>
          <a:lstStyle/>
          <a:p>
            <a:pPr marL="590550" indent="-590550">
              <a:buFont typeface="Wingdings" panose="05000000000000000000" pitchFamily="2" charset="2"/>
              <a:buAutoNum type="arabicPeriod"/>
            </a:pPr>
            <a:r>
              <a:rPr lang="zh-CN" altLang="en-US" sz="2400" dirty="0"/>
              <a:t>文件扩展名隐藏导致编译失败	</a:t>
            </a:r>
          </a:p>
          <a:p>
            <a:pPr marL="590550" indent="-590550">
              <a:buFont typeface="Wingdings" panose="05000000000000000000" pitchFamily="2" charset="2"/>
              <a:buAutoNum type="arabicPeriod"/>
            </a:pPr>
            <a:r>
              <a:rPr lang="en-US" altLang="zh-CN" sz="2400" dirty="0"/>
              <a:t>class</a:t>
            </a:r>
            <a:r>
              <a:rPr lang="zh-CN" altLang="en-US" sz="2400" dirty="0"/>
              <a:t>写错	</a:t>
            </a:r>
            <a:r>
              <a:rPr lang="en-US" altLang="zh-CN" sz="2400" dirty="0"/>
              <a:t>Class </a:t>
            </a:r>
            <a:r>
              <a:rPr lang="en-US" altLang="zh-CN" sz="2400" dirty="0" err="1"/>
              <a:t>class</a:t>
            </a:r>
            <a:r>
              <a:rPr lang="en-US" altLang="zh-CN" sz="2400" dirty="0"/>
              <a:t>…</a:t>
            </a:r>
          </a:p>
          <a:p>
            <a:pPr marL="590550" indent="-590550">
              <a:buFont typeface="Wingdings" panose="05000000000000000000" pitchFamily="2" charset="2"/>
              <a:buAutoNum type="arabicPeriod"/>
            </a:pPr>
            <a:r>
              <a:rPr lang="zh-CN" altLang="en-US" sz="2400" dirty="0"/>
              <a:t>类名格式有问题	暂时全部使用英文</a:t>
            </a:r>
          </a:p>
          <a:p>
            <a:pPr marL="590550" indent="-590550">
              <a:buFont typeface="Wingdings" panose="05000000000000000000" pitchFamily="2" charset="2"/>
              <a:buAutoNum type="arabicPeriod"/>
            </a:pPr>
            <a:r>
              <a:rPr lang="zh-CN" altLang="en-US" sz="2400" dirty="0"/>
              <a:t>类名后面的大括号匹配不正确</a:t>
            </a:r>
          </a:p>
          <a:p>
            <a:pPr marL="590550" indent="-590550">
              <a:buFont typeface="Wingdings" panose="05000000000000000000" pitchFamily="2" charset="2"/>
              <a:buAutoNum type="arabicPeriod"/>
            </a:pPr>
            <a:r>
              <a:rPr lang="en-US" altLang="zh-CN" sz="2400" dirty="0"/>
              <a:t>main</a:t>
            </a:r>
            <a:r>
              <a:rPr lang="zh-CN" altLang="en-US" sz="2400" dirty="0"/>
              <a:t>方法格式错误	</a:t>
            </a:r>
          </a:p>
          <a:p>
            <a:pPr marL="952500" lvl="1" indent="-495300">
              <a:buFont typeface="Wingdings" panose="05000000000000000000" pitchFamily="2" charset="2"/>
              <a:buNone/>
            </a:pPr>
            <a:r>
              <a:rPr lang="zh-CN" altLang="en-US" sz="2400" dirty="0"/>
              <a:t>	</a:t>
            </a:r>
            <a:r>
              <a:rPr lang="en-US" altLang="zh-CN" sz="2400" dirty="0"/>
              <a:t>public static void main(String [] </a:t>
            </a:r>
            <a:r>
              <a:rPr lang="en-US" altLang="zh-CN" sz="2400" dirty="0" err="1"/>
              <a:t>args</a:t>
            </a:r>
            <a:r>
              <a:rPr lang="en-US" altLang="zh-CN" sz="2400" dirty="0"/>
              <a:t>){ }</a:t>
            </a:r>
          </a:p>
          <a:p>
            <a:pPr marL="590550" indent="-590550">
              <a:buFont typeface="Wingdings" panose="05000000000000000000" pitchFamily="2" charset="2"/>
              <a:buAutoNum type="arabicPeriod"/>
            </a:pPr>
            <a:r>
              <a:rPr lang="en-US" altLang="zh-CN" sz="2400" dirty="0"/>
              <a:t>main</a:t>
            </a:r>
            <a:r>
              <a:rPr lang="zh-CN" altLang="en-US" sz="2400" dirty="0"/>
              <a:t>方法大括号缺失</a:t>
            </a:r>
          </a:p>
          <a:p>
            <a:pPr marL="590550" indent="-590550">
              <a:buFont typeface="Wingdings" panose="05000000000000000000" pitchFamily="2" charset="2"/>
              <a:buAutoNum type="arabicPeriod"/>
            </a:pPr>
            <a:r>
              <a:rPr lang="zh-CN" altLang="en-US" sz="2400" dirty="0"/>
              <a:t>打印语句拼写错误</a:t>
            </a:r>
          </a:p>
          <a:p>
            <a:pPr marL="952500" lvl="1" indent="-495300">
              <a:buFont typeface="Wingdings" panose="05000000000000000000" pitchFamily="2" charset="2"/>
              <a:buNone/>
            </a:pPr>
            <a:r>
              <a:rPr lang="zh-CN" altLang="en-US" sz="2000" dirty="0"/>
              <a:t>	</a:t>
            </a:r>
            <a:r>
              <a:rPr lang="en-US" altLang="zh-CN" sz="2000" dirty="0" err="1"/>
              <a:t>System.out.println</a:t>
            </a:r>
            <a:r>
              <a:rPr lang="en-US" altLang="zh-CN" sz="2000" dirty="0"/>
              <a:t>(“”);</a:t>
            </a:r>
            <a:r>
              <a:rPr lang="en-US" altLang="zh-CN" sz="2300" dirty="0"/>
              <a:t>	</a:t>
            </a:r>
            <a:endParaRPr lang="zh-CN" altLang="en-US" sz="2000" dirty="0"/>
          </a:p>
          <a:p>
            <a:pPr marL="590550" indent="-590550">
              <a:buFont typeface="Wingdings" panose="05000000000000000000" pitchFamily="2" charset="2"/>
              <a:buAutoNum type="arabicPeriod"/>
            </a:pPr>
            <a:r>
              <a:rPr lang="zh-CN" altLang="en-US" sz="2400" dirty="0"/>
              <a:t>引号使用错误，使用成中文全角引号</a:t>
            </a:r>
            <a:endParaRPr lang="en-US" altLang="zh-CN" sz="2800" dirty="0"/>
          </a:p>
          <a:p>
            <a:pPr marL="952500" lvl="1" indent="-495300" eaLnBrk="1" hangingPunct="1">
              <a:lnSpc>
                <a:spcPct val="11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118007660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533400" y="762000"/>
            <a:ext cx="7772400" cy="608013"/>
          </a:xfrm>
        </p:spPr>
        <p:txBody>
          <a:bodyPr>
            <a:normAutofit fontScale="90000"/>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（编译错误</a:t>
            </a:r>
            <a:r>
              <a:rPr lang="zh-CN" altLang="en-US" b="1">
                <a:solidFill>
                  <a:schemeClr val="hlink"/>
                </a:solidFill>
                <a:latin typeface="楷体_GB2312" pitchFamily="49" charset="-122"/>
                <a:ea typeface="楷体_GB2312" pitchFamily="49" charset="-122"/>
              </a:rPr>
              <a:t>）</a:t>
            </a:r>
          </a:p>
        </p:txBody>
      </p:sp>
      <p:sp>
        <p:nvSpPr>
          <p:cNvPr id="563203" name="Rectangle 3"/>
          <p:cNvSpPr>
            <a:spLocks noGrp="1" noChangeArrowheads="1"/>
          </p:cNvSpPr>
          <p:nvPr>
            <p:ph idx="1"/>
          </p:nvPr>
        </p:nvSpPr>
        <p:spPr>
          <a:xfrm>
            <a:off x="685800" y="1752600"/>
            <a:ext cx="7772400" cy="4343400"/>
          </a:xfrm>
          <a:ln w="38100">
            <a:solidFill>
              <a:schemeClr val="hlink"/>
            </a:solidFill>
            <a:miter lim="800000"/>
            <a:headEnd/>
            <a:tailEnd/>
          </a:ln>
        </p:spPr>
        <p:txBody>
          <a:bodyPr>
            <a:normAutofit/>
          </a:bodyPr>
          <a:lstStyle/>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javac: Command not found</a:t>
            </a:r>
          </a:p>
          <a:p>
            <a:pPr lvl="1"/>
            <a:r>
              <a:rPr lang="zh-CN" altLang="en-US" sz="2000" b="1">
                <a:solidFill>
                  <a:srgbClr val="006600"/>
                </a:solidFill>
                <a:latin typeface="楷体_GB2312" pitchFamily="49" charset="-122"/>
                <a:ea typeface="楷体_GB2312" pitchFamily="49" charset="-122"/>
              </a:rPr>
              <a:t>解释：包含</a:t>
            </a:r>
            <a:r>
              <a:rPr lang="en-US" altLang="zh-CN" sz="2000" b="1">
                <a:solidFill>
                  <a:srgbClr val="006600"/>
                </a:solidFill>
                <a:latin typeface="楷体_GB2312" pitchFamily="49" charset="-122"/>
                <a:ea typeface="楷体_GB2312" pitchFamily="49" charset="-122"/>
              </a:rPr>
              <a:t>javac</a:t>
            </a:r>
            <a:r>
              <a:rPr lang="zh-CN" altLang="en-US" sz="2000" b="1">
                <a:solidFill>
                  <a:srgbClr val="006600"/>
                </a:solidFill>
                <a:latin typeface="楷体_GB2312" pitchFamily="49" charset="-122"/>
                <a:ea typeface="楷体_GB2312" pitchFamily="49" charset="-122"/>
              </a:rPr>
              <a:t>编译器的路径变量设置不正确</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HelloWorldApp.java:3: Method printl(java.lang.String) not found in class java.io.PrintStream.System.out.printl(</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Hello World!</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a:t>
            </a:r>
          </a:p>
          <a:p>
            <a:pPr lvl="1"/>
            <a:r>
              <a:rPr lang="zh-CN" altLang="en-US" sz="2000" b="1">
                <a:solidFill>
                  <a:srgbClr val="006600"/>
                </a:solidFill>
                <a:latin typeface="楷体_GB2312" pitchFamily="49" charset="-122"/>
                <a:ea typeface="楷体_GB2312" pitchFamily="49" charset="-122"/>
              </a:rPr>
              <a:t>解释： 键入的方法名</a:t>
            </a:r>
            <a:r>
              <a:rPr lang="en-US" altLang="zh-CN" sz="2000" b="1">
                <a:solidFill>
                  <a:srgbClr val="006600"/>
                </a:solidFill>
                <a:latin typeface="楷体_GB2312" pitchFamily="49" charset="-122"/>
                <a:ea typeface="楷体_GB2312" pitchFamily="49" charset="-122"/>
              </a:rPr>
              <a:t>printl</a:t>
            </a:r>
            <a:r>
              <a:rPr lang="zh-CN" altLang="en-US" sz="2000" b="1">
                <a:solidFill>
                  <a:srgbClr val="006600"/>
                </a:solidFill>
                <a:latin typeface="楷体_GB2312" pitchFamily="49" charset="-122"/>
                <a:ea typeface="楷体_GB2312" pitchFamily="49" charset="-122"/>
              </a:rPr>
              <a:t>不正确，方法</a:t>
            </a:r>
            <a:r>
              <a:rPr lang="en-US" altLang="zh-CN" sz="2000" b="1">
                <a:solidFill>
                  <a:srgbClr val="006600"/>
                </a:solidFill>
                <a:latin typeface="楷体_GB2312" pitchFamily="49" charset="-122"/>
                <a:ea typeface="楷体_GB2312" pitchFamily="49" charset="-122"/>
              </a:rPr>
              <a:t>println()</a:t>
            </a:r>
            <a:r>
              <a:rPr lang="zh-CN" altLang="en-US" sz="2000" b="1">
                <a:solidFill>
                  <a:srgbClr val="006600"/>
                </a:solidFill>
                <a:latin typeface="楷体_GB2312" pitchFamily="49" charset="-122"/>
                <a:ea typeface="楷体_GB2312" pitchFamily="49" charset="-122"/>
              </a:rPr>
              <a:t>的名字被写成</a:t>
            </a:r>
            <a:r>
              <a:rPr lang="en-US" altLang="zh-CN" sz="2000" b="1">
                <a:solidFill>
                  <a:srgbClr val="006600"/>
                </a:solidFill>
                <a:latin typeface="楷体_GB2312" pitchFamily="49" charset="-122"/>
                <a:ea typeface="楷体_GB2312" pitchFamily="49" charset="-122"/>
              </a:rPr>
              <a:t>printl</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HelloWorldApp.java:1: Public class </a:t>
            </a:r>
            <a:r>
              <a:rPr lang="en-US" altLang="zh-CN" sz="2000" b="1">
                <a:solidFill>
                  <a:srgbClr val="0000FF"/>
                </a:solidFill>
                <a:latin typeface="楷体_GB2312" pitchFamily="49" charset="-122"/>
                <a:ea typeface="楷体_GB2312" pitchFamily="49" charset="-122"/>
              </a:rPr>
              <a:t>HelloWorldapp</a:t>
            </a:r>
            <a:r>
              <a:rPr lang="en-US" altLang="zh-CN" sz="2000" b="1">
                <a:solidFill>
                  <a:schemeClr val="hlink"/>
                </a:solidFill>
                <a:latin typeface="楷体_GB2312" pitchFamily="49" charset="-122"/>
                <a:ea typeface="楷体_GB2312" pitchFamily="49" charset="-122"/>
              </a:rPr>
              <a:t> must be defined in a file called </a:t>
            </a:r>
            <a:r>
              <a:rPr lang="en-US" altLang="zh-CN" sz="2000" b="1">
                <a:solidFill>
                  <a:schemeClr val="hlink"/>
                </a:solidFill>
                <a:ea typeface="楷体_GB2312" pitchFamily="49" charset="-122"/>
              </a:rPr>
              <a:t>“</a:t>
            </a:r>
            <a:r>
              <a:rPr lang="en-US" altLang="zh-CN" sz="2000" b="1">
                <a:solidFill>
                  <a:srgbClr val="0000FF"/>
                </a:solidFill>
                <a:latin typeface="楷体_GB2312" pitchFamily="49" charset="-122"/>
                <a:ea typeface="楷体_GB2312" pitchFamily="49" charset="-122"/>
              </a:rPr>
              <a:t>HelloWorldapp.java</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.public class HelloWorldapp{</a:t>
            </a:r>
          </a:p>
          <a:p>
            <a:pPr lvl="1"/>
            <a:r>
              <a:rPr lang="zh-CN" altLang="en-US" sz="2000" b="1">
                <a:solidFill>
                  <a:srgbClr val="006600"/>
                </a:solidFill>
                <a:latin typeface="楷体_GB2312" pitchFamily="49" charset="-122"/>
                <a:ea typeface="楷体_GB2312" pitchFamily="49" charset="-122"/>
              </a:rPr>
              <a:t>解释：文件</a:t>
            </a:r>
            <a:r>
              <a:rPr lang="en-US" altLang="zh-CN" sz="2000" b="1">
                <a:solidFill>
                  <a:srgbClr val="006600"/>
                </a:solidFill>
                <a:latin typeface="楷体_GB2312" pitchFamily="49" charset="-122"/>
                <a:ea typeface="楷体_GB2312" pitchFamily="49" charset="-122"/>
              </a:rPr>
              <a:t>HelloWorldApp.java</a:t>
            </a:r>
            <a:r>
              <a:rPr lang="zh-CN" altLang="en-US" sz="2000" b="1">
                <a:solidFill>
                  <a:srgbClr val="006600"/>
                </a:solidFill>
                <a:latin typeface="楷体_GB2312" pitchFamily="49" charset="-122"/>
                <a:ea typeface="楷体_GB2312" pitchFamily="49" charset="-122"/>
              </a:rPr>
              <a:t>中定义的公有类</a:t>
            </a:r>
            <a:r>
              <a:rPr lang="en-US" altLang="zh-CN" sz="2000" b="1">
                <a:solidFill>
                  <a:srgbClr val="006600"/>
                </a:solidFill>
                <a:latin typeface="楷体_GB2312" pitchFamily="49" charset="-122"/>
                <a:ea typeface="楷体_GB2312" pitchFamily="49" charset="-122"/>
              </a:rPr>
              <a:t>HelloWorldapp</a:t>
            </a:r>
            <a:r>
              <a:rPr lang="zh-CN" altLang="en-US" sz="2000" b="1">
                <a:solidFill>
                  <a:srgbClr val="006600"/>
                </a:solidFill>
                <a:latin typeface="楷体_GB2312" pitchFamily="49" charset="-122"/>
                <a:ea typeface="楷体_GB2312" pitchFamily="49" charset="-122"/>
              </a:rPr>
              <a:t>的名字和文件名不匹配</a:t>
            </a:r>
          </a:p>
        </p:txBody>
      </p:sp>
      <p:sp>
        <p:nvSpPr>
          <p:cNvPr id="7" name="Line 13"/>
          <p:cNvSpPr>
            <a:spLocks noChangeShapeType="1"/>
          </p:cNvSpPr>
          <p:nvPr/>
        </p:nvSpPr>
        <p:spPr bwMode="auto">
          <a:xfrm>
            <a:off x="609600" y="141593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36319106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85800" y="152400"/>
            <a:ext cx="7772400" cy="608013"/>
          </a:xfrm>
        </p:spPr>
        <p:txBody>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（运行时错误）</a:t>
            </a:r>
          </a:p>
        </p:txBody>
      </p:sp>
      <p:sp>
        <p:nvSpPr>
          <p:cNvPr id="564227" name="Rectangle 3"/>
          <p:cNvSpPr>
            <a:spLocks noGrp="1" noChangeArrowheads="1"/>
          </p:cNvSpPr>
          <p:nvPr>
            <p:ph idx="1"/>
          </p:nvPr>
        </p:nvSpPr>
        <p:spPr>
          <a:xfrm>
            <a:off x="304800" y="762000"/>
            <a:ext cx="8534400" cy="5715000"/>
          </a:xfrm>
          <a:ln w="38100">
            <a:solidFill>
              <a:schemeClr val="hlink"/>
            </a:solidFill>
            <a:miter lim="800000"/>
            <a:headEnd/>
            <a:tailEnd/>
          </a:ln>
        </p:spPr>
        <p:txBody>
          <a:bodyPr>
            <a:normAutofit lnSpcReduction="10000"/>
          </a:bodyPr>
          <a:lstStyle/>
          <a:p>
            <a:pPr marL="533400" indent="-533400">
              <a:lnSpc>
                <a:spcPct val="90000"/>
              </a:lnSpc>
            </a:pPr>
            <a:r>
              <a:rPr lang="zh-CN" altLang="en-US" sz="2000" b="1" dirty="0">
                <a:latin typeface="楷体_GB2312" pitchFamily="49" charset="-122"/>
                <a:ea typeface="楷体_GB2312" pitchFamily="49" charset="-122"/>
              </a:rPr>
              <a:t>错误提示内容：</a:t>
            </a:r>
            <a:r>
              <a:rPr lang="en-US" altLang="zh-CN" sz="2000" b="1" dirty="0">
                <a:solidFill>
                  <a:schemeClr val="hlink"/>
                </a:solidFill>
                <a:latin typeface="楷体_GB2312" pitchFamily="49" charset="-122"/>
                <a:ea typeface="楷体_GB2312" pitchFamily="49" charset="-122"/>
              </a:rPr>
              <a:t>Can</a:t>
            </a:r>
            <a:r>
              <a:rPr lang="en-US" altLang="zh-CN" sz="2000" b="1" dirty="0">
                <a:solidFill>
                  <a:schemeClr val="hlink"/>
                </a:solidFill>
                <a:ea typeface="楷体_GB2312" pitchFamily="49" charset="-122"/>
              </a:rPr>
              <a:t>’</a:t>
            </a:r>
            <a:r>
              <a:rPr lang="en-US" altLang="zh-CN" sz="2000" b="1" dirty="0">
                <a:solidFill>
                  <a:schemeClr val="hlink"/>
                </a:solidFill>
                <a:latin typeface="楷体_GB2312" pitchFamily="49" charset="-122"/>
                <a:ea typeface="楷体_GB2312" pitchFamily="49" charset="-122"/>
              </a:rPr>
              <a:t>t find class </a:t>
            </a:r>
            <a:r>
              <a:rPr lang="en-US" altLang="zh-CN" sz="2000" b="1" dirty="0" err="1">
                <a:solidFill>
                  <a:schemeClr val="hlink"/>
                </a:solidFill>
                <a:latin typeface="楷体_GB2312" pitchFamily="49" charset="-122"/>
                <a:ea typeface="楷体_GB2312" pitchFamily="49" charset="-122"/>
              </a:rPr>
              <a:t>HelloWorldApp</a:t>
            </a:r>
            <a:endParaRPr lang="en-US" altLang="zh-CN" sz="2000" b="1" dirty="0">
              <a:solidFill>
                <a:schemeClr val="hlink"/>
              </a:solidFill>
              <a:latin typeface="楷体_GB2312" pitchFamily="49" charset="-122"/>
              <a:ea typeface="楷体_GB2312" pitchFamily="49" charset="-122"/>
            </a:endParaRP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解释：（当键入</a:t>
            </a:r>
            <a:r>
              <a:rPr lang="en-US" altLang="zh-CN" sz="2000" b="1" dirty="0">
                <a:solidFill>
                  <a:srgbClr val="006600"/>
                </a:solidFill>
                <a:latin typeface="楷体_GB2312" pitchFamily="49" charset="-122"/>
                <a:ea typeface="楷体_GB2312" pitchFamily="49" charset="-122"/>
              </a:rPr>
              <a:t>java </a:t>
            </a:r>
            <a:r>
              <a:rPr lang="en-US" altLang="zh-CN" sz="2000" b="1" dirty="0" err="1">
                <a:solidFill>
                  <a:srgbClr val="006600"/>
                </a:solidFill>
                <a:latin typeface="楷体_GB2312" pitchFamily="49" charset="-122"/>
                <a:ea typeface="楷体_GB2312" pitchFamily="49" charset="-122"/>
              </a:rPr>
              <a:t>HelloWorldApp</a:t>
            </a:r>
            <a:r>
              <a:rPr lang="zh-CN" altLang="en-US" sz="2000" b="1" dirty="0">
                <a:solidFill>
                  <a:srgbClr val="006600"/>
                </a:solidFill>
                <a:latin typeface="楷体_GB2312" pitchFamily="49" charset="-122"/>
                <a:ea typeface="楷体_GB2312" pitchFamily="49" charset="-122"/>
              </a:rPr>
              <a:t>时发生该错误。）系统找不到名为</a:t>
            </a:r>
            <a:r>
              <a:rPr lang="en-US" altLang="zh-CN" sz="2000" b="1" dirty="0" err="1">
                <a:solidFill>
                  <a:srgbClr val="006600"/>
                </a:solidFill>
                <a:latin typeface="楷体_GB2312" pitchFamily="49" charset="-122"/>
                <a:ea typeface="楷体_GB2312" pitchFamily="49" charset="-122"/>
              </a:rPr>
              <a:t>HelloWorldApp</a:t>
            </a:r>
            <a:r>
              <a:rPr lang="zh-CN" altLang="en-US" sz="2000" b="1" dirty="0">
                <a:solidFill>
                  <a:srgbClr val="006600"/>
                </a:solidFill>
                <a:latin typeface="楷体_GB2312" pitchFamily="49" charset="-122"/>
                <a:ea typeface="楷体_GB2312" pitchFamily="49" charset="-122"/>
              </a:rPr>
              <a:t>的类文件</a:t>
            </a:r>
          </a:p>
          <a:p>
            <a:pPr marL="533400" indent="-533400">
              <a:lnSpc>
                <a:spcPct val="90000"/>
              </a:lnSpc>
            </a:pPr>
            <a:r>
              <a:rPr lang="zh-CN" altLang="en-US" sz="2000" b="1" dirty="0">
                <a:latin typeface="楷体_GB2312" pitchFamily="49" charset="-122"/>
                <a:ea typeface="楷体_GB2312" pitchFamily="49" charset="-122"/>
              </a:rPr>
              <a:t>错误提示内容：</a:t>
            </a:r>
            <a:r>
              <a:rPr lang="en-US" altLang="zh-CN" sz="2000" b="1" dirty="0">
                <a:solidFill>
                  <a:schemeClr val="hlink"/>
                </a:solidFill>
                <a:latin typeface="楷体_GB2312" pitchFamily="49" charset="-122"/>
                <a:ea typeface="楷体_GB2312" pitchFamily="49" charset="-122"/>
              </a:rPr>
              <a:t>In class </a:t>
            </a:r>
            <a:r>
              <a:rPr lang="en-US" altLang="zh-CN" sz="2000" b="1" dirty="0" err="1">
                <a:solidFill>
                  <a:schemeClr val="hlink"/>
                </a:solidFill>
                <a:latin typeface="楷体_GB2312" pitchFamily="49" charset="-122"/>
                <a:ea typeface="楷体_GB2312" pitchFamily="49" charset="-122"/>
              </a:rPr>
              <a:t>HelloWorldApp</a:t>
            </a:r>
            <a:r>
              <a:rPr lang="en-US" altLang="zh-CN" sz="2000" b="1" dirty="0">
                <a:solidFill>
                  <a:schemeClr val="hlink"/>
                </a:solidFill>
                <a:latin typeface="楷体_GB2312" pitchFamily="49" charset="-122"/>
                <a:ea typeface="楷体_GB2312" pitchFamily="49" charset="-122"/>
              </a:rPr>
              <a:t>: main must be public and static</a:t>
            </a: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解释：如果</a:t>
            </a:r>
            <a:r>
              <a:rPr lang="en-US" altLang="zh-CN" sz="2000" b="1" dirty="0">
                <a:solidFill>
                  <a:srgbClr val="006600"/>
                </a:solidFill>
                <a:latin typeface="楷体_GB2312" pitchFamily="49" charset="-122"/>
                <a:ea typeface="楷体_GB2312" pitchFamily="49" charset="-122"/>
              </a:rPr>
              <a:t>main()</a:t>
            </a:r>
            <a:r>
              <a:rPr lang="zh-CN" altLang="en-US" sz="2000" b="1" dirty="0">
                <a:solidFill>
                  <a:srgbClr val="006600"/>
                </a:solidFill>
                <a:latin typeface="楷体_GB2312" pitchFamily="49" charset="-122"/>
                <a:ea typeface="楷体_GB2312" pitchFamily="49" charset="-122"/>
              </a:rPr>
              <a:t>方法的左侧缺少</a:t>
            </a:r>
            <a:r>
              <a:rPr lang="en-US" altLang="zh-CN" sz="2000" b="1" dirty="0">
                <a:solidFill>
                  <a:srgbClr val="006600"/>
                </a:solidFill>
                <a:latin typeface="楷体_GB2312" pitchFamily="49" charset="-122"/>
                <a:ea typeface="楷体_GB2312" pitchFamily="49" charset="-122"/>
              </a:rPr>
              <a:t>static</a:t>
            </a:r>
            <a:r>
              <a:rPr lang="zh-CN" altLang="en-US" sz="2000" b="1" dirty="0">
                <a:solidFill>
                  <a:srgbClr val="006600"/>
                </a:solidFill>
                <a:latin typeface="楷体_GB2312" pitchFamily="49" charset="-122"/>
                <a:ea typeface="楷体_GB2312" pitchFamily="49" charset="-122"/>
              </a:rPr>
              <a:t>或</a:t>
            </a:r>
            <a:r>
              <a:rPr lang="en-US" altLang="zh-CN" sz="2000" b="1" dirty="0">
                <a:solidFill>
                  <a:srgbClr val="006600"/>
                </a:solidFill>
                <a:latin typeface="楷体_GB2312" pitchFamily="49" charset="-122"/>
                <a:ea typeface="楷体_GB2312" pitchFamily="49" charset="-122"/>
              </a:rPr>
              <a:t>public</a:t>
            </a:r>
            <a:r>
              <a:rPr lang="zh-CN" altLang="en-US" sz="2000" b="1" dirty="0">
                <a:solidFill>
                  <a:srgbClr val="006600"/>
                </a:solidFill>
                <a:latin typeface="楷体_GB2312" pitchFamily="49" charset="-122"/>
                <a:ea typeface="楷体_GB2312" pitchFamily="49" charset="-122"/>
              </a:rPr>
              <a:t>，会发生这个错误</a:t>
            </a:r>
          </a:p>
          <a:p>
            <a:pPr marL="533400" indent="-533400">
              <a:lnSpc>
                <a:spcPct val="90000"/>
              </a:lnSpc>
            </a:pPr>
            <a:r>
              <a:rPr lang="zh-CN" altLang="en-US" sz="2000" b="1" dirty="0">
                <a:latin typeface="楷体_GB2312" pitchFamily="49" charset="-122"/>
                <a:ea typeface="楷体_GB2312" pitchFamily="49" charset="-122"/>
              </a:rPr>
              <a:t>文件中含有的类个数错误</a:t>
            </a:r>
          </a:p>
          <a:p>
            <a:pPr marL="914400" lvl="1" indent="-457200">
              <a:lnSpc>
                <a:spcPct val="90000"/>
              </a:lnSpc>
            </a:pPr>
            <a:r>
              <a:rPr lang="zh-CN" altLang="en-US" sz="2000" b="1" dirty="0">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按照</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规则</a:t>
            </a:r>
            <a:r>
              <a:rPr lang="zh-CN" altLang="en-US" sz="2000" b="1" dirty="0">
                <a:latin typeface="楷体_GB2312" pitchFamily="49" charset="-122"/>
                <a:ea typeface="楷体_GB2312" pitchFamily="49" charset="-122"/>
              </a:rPr>
              <a:t>，</a:t>
            </a:r>
            <a:r>
              <a:rPr lang="zh-CN" altLang="en-US" sz="2000" b="1" dirty="0">
                <a:solidFill>
                  <a:schemeClr val="hlink"/>
                </a:solidFill>
                <a:latin typeface="楷体_GB2312" pitchFamily="49" charset="-122"/>
                <a:ea typeface="楷体_GB2312" pitchFamily="49" charset="-122"/>
              </a:rPr>
              <a:t>在一个源文件中最多只能定义一个公有类</a:t>
            </a:r>
            <a:r>
              <a:rPr lang="zh-CN" altLang="en-US" sz="2000" b="1" dirty="0">
                <a:latin typeface="楷体_GB2312" pitchFamily="49" charset="-122"/>
                <a:ea typeface="楷体_GB2312" pitchFamily="49" charset="-122"/>
              </a:rPr>
              <a:t>，</a:t>
            </a:r>
            <a:r>
              <a:rPr lang="zh-CN" altLang="en-US" sz="2000" b="1" dirty="0">
                <a:solidFill>
                  <a:srgbClr val="006600"/>
                </a:solidFill>
                <a:latin typeface="楷体_GB2312" pitchFamily="49" charset="-122"/>
                <a:ea typeface="楷体_GB2312" pitchFamily="49" charset="-122"/>
              </a:rPr>
              <a:t>否则会发生运行时错误。如果一个应用系统中有多个公有类，则要把它们分别放在各自不同的文件中。</a:t>
            </a:r>
            <a:r>
              <a:rPr lang="zh-CN" altLang="en-US" sz="2000" b="1" dirty="0">
                <a:solidFill>
                  <a:schemeClr val="hlink"/>
                </a:solidFill>
                <a:latin typeface="楷体_GB2312" pitchFamily="49" charset="-122"/>
                <a:ea typeface="楷体_GB2312" pitchFamily="49" charset="-122"/>
              </a:rPr>
              <a:t>文件中非公有类的个数不限</a:t>
            </a:r>
          </a:p>
          <a:p>
            <a:pPr marL="533400" indent="-533400">
              <a:lnSpc>
                <a:spcPct val="90000"/>
              </a:lnSpc>
            </a:pPr>
            <a:r>
              <a:rPr lang="zh-CN" altLang="en-US" sz="2000" b="1" dirty="0">
                <a:latin typeface="楷体_GB2312" pitchFamily="49" charset="-122"/>
                <a:ea typeface="楷体_GB2312" pitchFamily="49" charset="-122"/>
              </a:rPr>
              <a:t>层次错误</a:t>
            </a: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解释：一个</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源文件可以含有三个</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顶层</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元素，这三个元素是：</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一个包说明，即</a:t>
            </a:r>
            <a:r>
              <a:rPr lang="en-US" altLang="zh-CN" sz="2000" b="1" dirty="0">
                <a:latin typeface="楷体_GB2312" pitchFamily="49" charset="-122"/>
                <a:ea typeface="楷体_GB2312" pitchFamily="49" charset="-122"/>
              </a:rPr>
              <a:t>package</a:t>
            </a:r>
            <a:r>
              <a:rPr lang="zh-CN" altLang="en-US" sz="2000" b="1" dirty="0">
                <a:latin typeface="楷体_GB2312" pitchFamily="49" charset="-122"/>
                <a:ea typeface="楷体_GB2312" pitchFamily="49" charset="-122"/>
              </a:rPr>
              <a:t>语句，包说明是可选的。</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任意多个引入语句，即</a:t>
            </a:r>
            <a:r>
              <a:rPr lang="en-US" altLang="zh-CN" sz="2000" b="1" dirty="0">
                <a:latin typeface="楷体_GB2312" pitchFamily="49" charset="-122"/>
                <a:ea typeface="楷体_GB2312" pitchFamily="49" charset="-122"/>
              </a:rPr>
              <a:t>import</a:t>
            </a:r>
            <a:r>
              <a:rPr lang="zh-CN" altLang="en-US" sz="2000" b="1" dirty="0">
                <a:latin typeface="楷体_GB2312" pitchFamily="49" charset="-122"/>
                <a:ea typeface="楷体_GB2312" pitchFamily="49" charset="-122"/>
              </a:rPr>
              <a:t>语句。</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类和接口说明</a:t>
            </a:r>
            <a:endParaRPr lang="zh-CN" altLang="en-US" sz="1600" b="1" dirty="0">
              <a:solidFill>
                <a:schemeClr val="hlink"/>
              </a:solidFill>
              <a:latin typeface="楷体_GB2312" pitchFamily="49" charset="-122"/>
              <a:ea typeface="楷体_GB2312" pitchFamily="49" charset="-122"/>
            </a:endParaRPr>
          </a:p>
        </p:txBody>
      </p:sp>
      <p:sp>
        <p:nvSpPr>
          <p:cNvPr id="7" name="Line 13"/>
          <p:cNvSpPr>
            <a:spLocks noChangeShapeType="1"/>
          </p:cNvSpPr>
          <p:nvPr/>
        </p:nvSpPr>
        <p:spPr bwMode="auto">
          <a:xfrm>
            <a:off x="609600" y="68441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17424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对象的实例化</a:t>
            </a:r>
          </a:p>
        </p:txBody>
      </p:sp>
      <p:sp>
        <p:nvSpPr>
          <p:cNvPr id="9219" name="Rectangle 3"/>
          <p:cNvSpPr>
            <a:spLocks noGrp="1" noChangeArrowheads="1"/>
          </p:cNvSpPr>
          <p:nvPr>
            <p:ph idx="1"/>
          </p:nvPr>
        </p:nvSpPr>
        <p:spPr>
          <a:xfrm>
            <a:off x="628650" y="1825625"/>
            <a:ext cx="7408003" cy="2645707"/>
          </a:xfrm>
        </p:spPr>
        <p:txBody>
          <a:bodyPr/>
          <a:lstStyle/>
          <a:p>
            <a:pPr eaLnBrk="1" hangingPunct="1"/>
            <a:r>
              <a:rPr lang="zh-CN" altLang="en-US" dirty="0"/>
              <a:t>使用 </a:t>
            </a:r>
            <a:r>
              <a:rPr lang="en-US" altLang="zh-CN" dirty="0"/>
              <a:t>new </a:t>
            </a:r>
            <a:r>
              <a:rPr lang="zh-CN" altLang="en-US" dirty="0"/>
              <a:t>操作符进行对象的实例化，为对象分配空间，并返回指向该对象的引用。</a:t>
            </a:r>
          </a:p>
          <a:p>
            <a:r>
              <a:rPr lang="zh-CN" altLang="en-US" dirty="0"/>
              <a:t>类的构造方法负责对新创建的对象进行初始化</a:t>
            </a:r>
            <a:endParaRPr lang="en-US" altLang="zh-CN" dirty="0"/>
          </a:p>
          <a:p>
            <a:r>
              <a:rPr lang="zh-CN" altLang="en-US" dirty="0"/>
              <a:t>格式：</a:t>
            </a:r>
            <a:endParaRPr lang="en-US" altLang="zh-CN" dirty="0"/>
          </a:p>
        </p:txBody>
      </p:sp>
      <p:sp>
        <p:nvSpPr>
          <p:cNvPr id="4" name="Rectangle 3">
            <a:extLst>
              <a:ext uri="{FF2B5EF4-FFF2-40B4-BE49-F238E27FC236}">
                <a16:creationId xmlns:a16="http://schemas.microsoft.com/office/drawing/2014/main" id="{327F485F-BFED-4B27-8DB3-EEBCDE7703E1}"/>
              </a:ext>
            </a:extLst>
          </p:cNvPr>
          <p:cNvSpPr txBox="1">
            <a:spLocks noChangeArrowheads="1"/>
          </p:cNvSpPr>
          <p:nvPr/>
        </p:nvSpPr>
        <p:spPr>
          <a:xfrm>
            <a:off x="930654" y="4471332"/>
            <a:ext cx="6725461" cy="936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500" dirty="0">
                <a:solidFill>
                  <a:srgbClr val="FF00FF"/>
                </a:solidFill>
              </a:rPr>
              <a:t>String</a:t>
            </a:r>
            <a:r>
              <a:rPr lang="en-US" altLang="zh-CN" sz="2500" dirty="0"/>
              <a:t> name= </a:t>
            </a:r>
            <a:r>
              <a:rPr lang="en-US" altLang="zh-CN" sz="2500" b="1" dirty="0">
                <a:solidFill>
                  <a:srgbClr val="FF00FF"/>
                </a:solidFill>
              </a:rPr>
              <a:t>new</a:t>
            </a:r>
            <a:r>
              <a:rPr lang="en-US" altLang="zh-CN" sz="2500" dirty="0"/>
              <a:t> </a:t>
            </a:r>
            <a:r>
              <a:rPr lang="en-US" altLang="zh-CN" sz="2500" dirty="0">
                <a:solidFill>
                  <a:srgbClr val="FF3300"/>
                </a:solidFill>
              </a:rPr>
              <a:t>String</a:t>
            </a:r>
            <a:r>
              <a:rPr lang="en-US" altLang="zh-CN" sz="2500" dirty="0"/>
              <a:t>( </a:t>
            </a:r>
            <a:r>
              <a:rPr lang="en-US" altLang="zh-CN" sz="2500" dirty="0">
                <a:latin typeface="Arial" panose="020B0604020202020204" pitchFamily="34" charset="0"/>
              </a:rPr>
              <a:t>“</a:t>
            </a:r>
            <a:r>
              <a:rPr lang="en-US" altLang="zh-CN" sz="2500" dirty="0" err="1"/>
              <a:t>jame</a:t>
            </a:r>
            <a:r>
              <a:rPr lang="en-US" altLang="zh-CN" sz="2500" dirty="0"/>
              <a:t> </a:t>
            </a:r>
            <a:r>
              <a:rPr lang="en-US" altLang="zh-CN" sz="2500" dirty="0" err="1"/>
              <a:t>golising</a:t>
            </a:r>
            <a:r>
              <a:rPr lang="en-US" altLang="zh-CN" sz="2500" dirty="0">
                <a:latin typeface="Arial" panose="020B0604020202020204" pitchFamily="34" charset="0"/>
              </a:rPr>
              <a:t>”</a:t>
            </a:r>
            <a:r>
              <a:rPr lang="en-US" altLang="zh-CN" sz="2500" dirty="0"/>
              <a:t>) </a:t>
            </a:r>
          </a:p>
          <a:p>
            <a:endParaRPr lang="en-US" altLang="zh-CN" sz="2500" dirty="0"/>
          </a:p>
          <a:p>
            <a:endParaRPr lang="en-US" altLang="zh-CN" sz="2500" dirty="0"/>
          </a:p>
          <a:p>
            <a:endParaRPr lang="en-US" altLang="zh-CN" sz="2500" dirty="0"/>
          </a:p>
          <a:p>
            <a:endParaRPr lang="en-US" altLang="zh-CN" sz="2500" dirty="0"/>
          </a:p>
          <a:p>
            <a:endParaRPr lang="en-US" altLang="zh-CN" sz="2400" dirty="0"/>
          </a:p>
        </p:txBody>
      </p:sp>
      <p:sp>
        <p:nvSpPr>
          <p:cNvPr id="5" name="AutoShape 4">
            <a:extLst>
              <a:ext uri="{FF2B5EF4-FFF2-40B4-BE49-F238E27FC236}">
                <a16:creationId xmlns:a16="http://schemas.microsoft.com/office/drawing/2014/main" id="{1E11F8BD-FBD5-4456-A870-6A39936F3445}"/>
              </a:ext>
            </a:extLst>
          </p:cNvPr>
          <p:cNvSpPr>
            <a:spLocks noChangeArrowheads="1"/>
          </p:cNvSpPr>
          <p:nvPr/>
        </p:nvSpPr>
        <p:spPr bwMode="auto">
          <a:xfrm>
            <a:off x="3915280" y="5247096"/>
            <a:ext cx="2057400" cy="1295400"/>
          </a:xfrm>
          <a:prstGeom prst="wedgeEllipseCallout">
            <a:avLst>
              <a:gd name="adj1" fmla="val -39199"/>
              <a:gd name="adj2" fmla="val -806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latin typeface="Arial" panose="020B0604020202020204" pitchFamily="34" charset="0"/>
              </a:rPr>
              <a:t>类名</a:t>
            </a:r>
            <a:r>
              <a:rPr lang="en-US" altLang="zh-CN" sz="2400">
                <a:latin typeface="Arial" panose="020B0604020202020204" pitchFamily="34" charset="0"/>
              </a:rPr>
              <a:t>/</a:t>
            </a:r>
          </a:p>
          <a:p>
            <a:pPr algn="ctr"/>
            <a:r>
              <a:rPr lang="zh-CN" altLang="en-US" sz="2400">
                <a:latin typeface="Arial" panose="020B0604020202020204" pitchFamily="34" charset="0"/>
              </a:rPr>
              <a:t>构造函数</a:t>
            </a:r>
          </a:p>
        </p:txBody>
      </p:sp>
      <p:sp>
        <p:nvSpPr>
          <p:cNvPr id="6" name="AutoShape 5">
            <a:extLst>
              <a:ext uri="{FF2B5EF4-FFF2-40B4-BE49-F238E27FC236}">
                <a16:creationId xmlns:a16="http://schemas.microsoft.com/office/drawing/2014/main" id="{174F92AF-33C9-470A-A918-5D5CBB6781C1}"/>
              </a:ext>
            </a:extLst>
          </p:cNvPr>
          <p:cNvSpPr>
            <a:spLocks noChangeArrowheads="1"/>
          </p:cNvSpPr>
          <p:nvPr/>
        </p:nvSpPr>
        <p:spPr bwMode="auto">
          <a:xfrm>
            <a:off x="1555876" y="5257621"/>
            <a:ext cx="2057400" cy="838200"/>
          </a:xfrm>
          <a:prstGeom prst="wedgeEllipseCallout">
            <a:avLst>
              <a:gd name="adj1" fmla="val 21681"/>
              <a:gd name="adj2" fmla="val -969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Arial" panose="020B0604020202020204" pitchFamily="34" charset="0"/>
              </a:rPr>
              <a:t>对象运算符</a:t>
            </a:r>
          </a:p>
        </p:txBody>
      </p:sp>
    </p:spTree>
    <p:extLst>
      <p:ext uri="{BB962C8B-B14F-4D97-AF65-F5344CB8AC3E}">
        <p14:creationId xmlns:p14="http://schemas.microsoft.com/office/powerpoint/2010/main" val="150179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t>对象实例化过程</a:t>
            </a:r>
          </a:p>
        </p:txBody>
      </p:sp>
      <p:sp>
        <p:nvSpPr>
          <p:cNvPr id="10243" name="Rectangle 3"/>
          <p:cNvSpPr>
            <a:spLocks noGrp="1" noChangeArrowheads="1"/>
          </p:cNvSpPr>
          <p:nvPr>
            <p:ph idx="1"/>
          </p:nvPr>
        </p:nvSpPr>
        <p:spPr>
          <a:xfrm>
            <a:off x="628650" y="1578199"/>
            <a:ext cx="7886700" cy="4351338"/>
          </a:xfrm>
        </p:spPr>
        <p:txBody>
          <a:bodyPr>
            <a:normAutofit/>
          </a:bodyPr>
          <a:lstStyle/>
          <a:p>
            <a:pPr eaLnBrk="1" hangingPunct="1">
              <a:lnSpc>
                <a:spcPct val="80000"/>
              </a:lnSpc>
              <a:buFont typeface="Wingdings" panose="05000000000000000000" pitchFamily="2" charset="2"/>
              <a:buNone/>
            </a:pPr>
            <a:r>
              <a:rPr kumimoji="1" lang="zh-CN" altLang="en-US" dirty="0"/>
              <a:t>构造与初始化对象的过程（调用</a:t>
            </a:r>
            <a:r>
              <a:rPr kumimoji="1" lang="en-US" altLang="zh-CN" dirty="0"/>
              <a:t>new </a:t>
            </a:r>
            <a:r>
              <a:rPr kumimoji="1" lang="en-US" altLang="zh-CN" dirty="0" err="1"/>
              <a:t>Xxxx</a:t>
            </a:r>
            <a:r>
              <a:rPr kumimoji="1" lang="en-US" altLang="zh-CN" dirty="0"/>
              <a:t>()):</a:t>
            </a:r>
          </a:p>
          <a:p>
            <a:pPr lvl="1" eaLnBrk="1" hangingPunct="1">
              <a:lnSpc>
                <a:spcPct val="80000"/>
              </a:lnSpc>
            </a:pPr>
            <a:r>
              <a:rPr kumimoji="1" lang="en-US" altLang="zh-CN" dirty="0"/>
              <a:t> </a:t>
            </a:r>
            <a:r>
              <a:rPr kumimoji="1" lang="zh-CN" altLang="en-US" dirty="0"/>
              <a:t>开辟内存空间及类成员变量的初始化</a:t>
            </a:r>
            <a:r>
              <a:rPr kumimoji="1" lang="en-US" altLang="zh-CN" dirty="0"/>
              <a:t>:</a:t>
            </a:r>
          </a:p>
          <a:p>
            <a:pPr lvl="1" eaLnBrk="1" hangingPunct="1">
              <a:lnSpc>
                <a:spcPct val="80000"/>
              </a:lnSpc>
              <a:buFont typeface="Wingdings" panose="05000000000000000000" pitchFamily="2" charset="2"/>
              <a:buNone/>
            </a:pPr>
            <a:r>
              <a:rPr kumimoji="1" lang="en-US" altLang="zh-CN" dirty="0"/>
              <a:t>		</a:t>
            </a:r>
            <a:r>
              <a:rPr kumimoji="1" lang="zh-CN" altLang="en-US" dirty="0"/>
              <a:t>数值型：</a:t>
            </a:r>
            <a:r>
              <a:rPr kumimoji="1" lang="en-US" altLang="zh-CN" dirty="0"/>
              <a:t>0</a:t>
            </a:r>
            <a:r>
              <a:rPr kumimoji="1" lang="zh-CN" altLang="en-US" dirty="0"/>
              <a:t>； 布尔型：</a:t>
            </a:r>
            <a:r>
              <a:rPr kumimoji="1" lang="en-US" altLang="zh-CN" dirty="0"/>
              <a:t>false; </a:t>
            </a:r>
          </a:p>
          <a:p>
            <a:pPr lvl="1" eaLnBrk="1" hangingPunct="1">
              <a:lnSpc>
                <a:spcPct val="80000"/>
              </a:lnSpc>
              <a:buFont typeface="Wingdings" panose="05000000000000000000" pitchFamily="2" charset="2"/>
              <a:buNone/>
            </a:pPr>
            <a:r>
              <a:rPr kumimoji="1" lang="en-US" altLang="zh-CN" dirty="0"/>
              <a:t>	</a:t>
            </a:r>
            <a:r>
              <a:rPr kumimoji="1" lang="zh-CN" altLang="en-US" dirty="0"/>
              <a:t>引用型：</a:t>
            </a:r>
            <a:r>
              <a:rPr kumimoji="1" lang="en-US" altLang="zh-CN" dirty="0"/>
              <a:t>null; </a:t>
            </a:r>
            <a:r>
              <a:rPr kumimoji="1" lang="zh-CN" altLang="en-US" dirty="0"/>
              <a:t>字符串型：</a:t>
            </a:r>
            <a:r>
              <a:rPr kumimoji="1" lang="en-US" altLang="zh-CN" dirty="0"/>
              <a:t>null;</a:t>
            </a:r>
          </a:p>
          <a:p>
            <a:pPr lvl="1" eaLnBrk="1" hangingPunct="1">
              <a:lnSpc>
                <a:spcPct val="80000"/>
              </a:lnSpc>
            </a:pPr>
            <a:r>
              <a:rPr kumimoji="1" lang="en-US" altLang="zh-CN" dirty="0"/>
              <a:t> </a:t>
            </a:r>
            <a:r>
              <a:rPr kumimoji="1" lang="zh-CN" altLang="en-US" dirty="0"/>
              <a:t>显式初始化：执行类成员声明时带有的简单 赋值表达式。</a:t>
            </a:r>
          </a:p>
          <a:p>
            <a:pPr lvl="1" eaLnBrk="1" hangingPunct="1">
              <a:lnSpc>
                <a:spcPct val="80000"/>
              </a:lnSpc>
              <a:buFont typeface="Wingdings" panose="05000000000000000000" pitchFamily="2" charset="2"/>
              <a:buNone/>
            </a:pPr>
            <a:r>
              <a:rPr kumimoji="1" lang="zh-CN" altLang="en-US" dirty="0"/>
              <a:t>     </a:t>
            </a:r>
            <a:r>
              <a:rPr kumimoji="1" lang="en-US" altLang="zh-CN" dirty="0"/>
              <a:t>public class Initialized{</a:t>
            </a:r>
          </a:p>
          <a:p>
            <a:pPr lvl="1" eaLnBrk="1" hangingPunct="1">
              <a:lnSpc>
                <a:spcPct val="80000"/>
              </a:lnSpc>
              <a:buFont typeface="Wingdings" panose="05000000000000000000" pitchFamily="2" charset="2"/>
              <a:buNone/>
            </a:pPr>
            <a:r>
              <a:rPr kumimoji="1" lang="en-US" altLang="zh-CN" dirty="0"/>
              <a:t>		private </a:t>
            </a:r>
            <a:r>
              <a:rPr kumimoji="1" lang="en-US" altLang="zh-CN" dirty="0" err="1"/>
              <a:t>int</a:t>
            </a:r>
            <a:r>
              <a:rPr kumimoji="1" lang="en-US" altLang="zh-CN" dirty="0"/>
              <a:t> x = 5 ;</a:t>
            </a:r>
          </a:p>
          <a:p>
            <a:pPr lvl="1" eaLnBrk="1" hangingPunct="1">
              <a:lnSpc>
                <a:spcPct val="80000"/>
              </a:lnSpc>
              <a:buFont typeface="Wingdings" panose="05000000000000000000" pitchFamily="2" charset="2"/>
              <a:buNone/>
            </a:pPr>
            <a:r>
              <a:rPr kumimoji="1" lang="en-US" altLang="zh-CN" dirty="0"/>
              <a:t>		private String name = “Fred”;</a:t>
            </a:r>
          </a:p>
          <a:p>
            <a:pPr lvl="1" eaLnBrk="1" hangingPunct="1">
              <a:lnSpc>
                <a:spcPct val="80000"/>
              </a:lnSpc>
              <a:buFont typeface="Wingdings" panose="05000000000000000000" pitchFamily="2" charset="2"/>
              <a:buNone/>
            </a:pPr>
            <a:r>
              <a:rPr kumimoji="1" lang="en-US" altLang="zh-CN" dirty="0"/>
              <a:t>		… </a:t>
            </a:r>
          </a:p>
          <a:p>
            <a:pPr lvl="1" eaLnBrk="1" hangingPunct="1">
              <a:lnSpc>
                <a:spcPct val="80000"/>
              </a:lnSpc>
              <a:buFont typeface="Wingdings" panose="05000000000000000000" pitchFamily="2" charset="2"/>
              <a:buNone/>
            </a:pPr>
            <a:r>
              <a:rPr kumimoji="1" lang="en-US" altLang="zh-CN" dirty="0"/>
              <a:t>		}</a:t>
            </a:r>
          </a:p>
          <a:p>
            <a:pPr lvl="1" eaLnBrk="1" hangingPunct="1">
              <a:lnSpc>
                <a:spcPct val="80000"/>
              </a:lnSpc>
              <a:buFont typeface="Wingdings" panose="05000000000000000000" pitchFamily="2" charset="2"/>
              <a:buNone/>
            </a:pPr>
            <a:r>
              <a:rPr kumimoji="1" lang="en-US" altLang="zh-CN" dirty="0">
                <a:sym typeface="Wingdings" panose="05000000000000000000" pitchFamily="2" charset="2"/>
              </a:rPr>
              <a:t> </a:t>
            </a:r>
            <a:r>
              <a:rPr kumimoji="1" lang="zh-CN" altLang="en-US" dirty="0"/>
              <a:t>执行构造方法。</a:t>
            </a:r>
          </a:p>
          <a:p>
            <a:pPr lvl="1" eaLnBrk="1" hangingPunct="1">
              <a:lnSpc>
                <a:spcPct val="80000"/>
              </a:lnSpc>
            </a:pPr>
            <a:endParaRPr lang="en-US" altLang="zh-CN" dirty="0"/>
          </a:p>
        </p:txBody>
      </p:sp>
    </p:spTree>
    <p:extLst>
      <p:ext uri="{BB962C8B-B14F-4D97-AF65-F5344CB8AC3E}">
        <p14:creationId xmlns:p14="http://schemas.microsoft.com/office/powerpoint/2010/main" val="212812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28650" y="1690689"/>
            <a:ext cx="7383294" cy="4143983"/>
          </a:xfrm>
        </p:spPr>
        <p:txBody>
          <a:bodyPr/>
          <a:lstStyle/>
          <a:p>
            <a:r>
              <a:rPr lang="en-US" altLang="zh-CN" sz="2400" b="1" dirty="0">
                <a:solidFill>
                  <a:srgbClr val="FF3300"/>
                </a:solidFill>
              </a:rPr>
              <a:t>new</a:t>
            </a:r>
            <a:r>
              <a:rPr lang="zh-CN" altLang="en-US" sz="2400" b="1" dirty="0"/>
              <a:t>这个运算符建立一个新的对象</a:t>
            </a:r>
            <a:r>
              <a:rPr lang="zh-CN" altLang="en-US" sz="2400" dirty="0"/>
              <a:t> ，并返回新对象在内存中的地址 </a:t>
            </a:r>
          </a:p>
          <a:p>
            <a:r>
              <a:rPr lang="en-US" altLang="zh-CN" sz="2400" dirty="0"/>
              <a:t>new</a:t>
            </a:r>
            <a:r>
              <a:rPr lang="zh-CN" altLang="en-US" sz="2400" dirty="0"/>
              <a:t>操作符的本意是</a:t>
            </a:r>
            <a:r>
              <a:rPr lang="zh-CN" altLang="en-US" sz="2400" dirty="0">
                <a:solidFill>
                  <a:srgbClr val="FF3300"/>
                </a:solidFill>
              </a:rPr>
              <a:t>分配内存</a:t>
            </a:r>
            <a:r>
              <a:rPr lang="zh-CN" altLang="en-US" sz="2400" dirty="0"/>
              <a:t>。 </a:t>
            </a:r>
          </a:p>
          <a:p>
            <a:r>
              <a:rPr lang="zh-CN" altLang="en-US" sz="2400" dirty="0"/>
              <a:t>分配完内存之后，再调用构造函数，填充对象的各个域，这一步叫做对象的初始化，</a:t>
            </a:r>
          </a:p>
          <a:p>
            <a:r>
              <a:rPr lang="zh-CN" altLang="en-US" sz="2400" dirty="0"/>
              <a:t>一个对象创建完毕，可以把</a:t>
            </a:r>
            <a:r>
              <a:rPr lang="zh-CN" altLang="en-US" sz="2400" dirty="0">
                <a:solidFill>
                  <a:srgbClr val="FF3300"/>
                </a:solidFill>
              </a:rPr>
              <a:t>他的引用（地址）</a:t>
            </a:r>
            <a:r>
              <a:rPr lang="zh-CN" altLang="en-US" sz="2400" dirty="0"/>
              <a:t>发布到外部，在外部就可以使用这个引用操纵这个对象  </a:t>
            </a:r>
          </a:p>
          <a:p>
            <a:r>
              <a:rPr lang="en-US" altLang="zh-CN" sz="2400" dirty="0"/>
              <a:t>New </a:t>
            </a:r>
            <a:r>
              <a:rPr lang="zh-CN" altLang="en-US" sz="2400" dirty="0"/>
              <a:t>运算符返回对新建对象的引用 </a:t>
            </a:r>
          </a:p>
          <a:p>
            <a:endParaRPr lang="en-US" altLang="zh-CN" sz="2400" dirty="0"/>
          </a:p>
        </p:txBody>
      </p:sp>
      <p:sp>
        <p:nvSpPr>
          <p:cNvPr id="5" name="Rectangle 2"/>
          <p:cNvSpPr>
            <a:spLocks noGrp="1" noChangeArrowheads="1"/>
          </p:cNvSpPr>
          <p:nvPr>
            <p:ph type="title"/>
          </p:nvPr>
        </p:nvSpPr>
        <p:spPr>
          <a:xfrm>
            <a:off x="628650" y="365126"/>
            <a:ext cx="7886700" cy="1325563"/>
          </a:xfrm>
        </p:spPr>
        <p:txBody>
          <a:bodyPr/>
          <a:lstStyle/>
          <a:p>
            <a:pPr eaLnBrk="1" hangingPunct="1"/>
            <a:r>
              <a:rPr lang="zh-CN" altLang="en-US" dirty="0"/>
              <a:t>对象实例化过程</a:t>
            </a:r>
          </a:p>
        </p:txBody>
      </p:sp>
    </p:spTree>
    <p:extLst>
      <p:ext uri="{BB962C8B-B14F-4D97-AF65-F5344CB8AC3E}">
        <p14:creationId xmlns:p14="http://schemas.microsoft.com/office/powerpoint/2010/main" val="87227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课程说明</a:t>
            </a:r>
          </a:p>
        </p:txBody>
      </p:sp>
      <p:sp>
        <p:nvSpPr>
          <p:cNvPr id="3" name="内容占位符 2"/>
          <p:cNvSpPr>
            <a:spLocks noGrp="1"/>
          </p:cNvSpPr>
          <p:nvPr>
            <p:ph idx="1"/>
          </p:nvPr>
        </p:nvSpPr>
        <p:spPr>
          <a:xfrm>
            <a:off x="919106" y="1814867"/>
            <a:ext cx="7020037" cy="3187439"/>
          </a:xfrm>
        </p:spPr>
        <p:txBody>
          <a:bodyPr>
            <a:normAutofit/>
          </a:bodyPr>
          <a:lstStyle/>
          <a:p>
            <a:r>
              <a:rPr lang="zh-CN" altLang="en-US" dirty="0">
                <a:latin typeface="微软雅黑" panose="020B0503020204020204" pitchFamily="34" charset="-122"/>
                <a:ea typeface="微软雅黑" panose="020B0503020204020204" pitchFamily="34" charset="-122"/>
              </a:rPr>
              <a:t>联系方式：</a:t>
            </a:r>
            <a:r>
              <a:rPr lang="en-US" altLang="zh-CN" b="1" u="sng" dirty="0">
                <a:solidFill>
                  <a:srgbClr val="0070C0"/>
                </a:solidFill>
                <a:latin typeface="+mn-ea"/>
              </a:rPr>
              <a:t>xychen@buaa.edu.cn</a:t>
            </a:r>
            <a:endParaRPr lang="zh-CN" altLang="en-US" b="1" u="sng" dirty="0">
              <a:solidFill>
                <a:srgbClr val="0070C0"/>
              </a:solidFill>
              <a:latin typeface="+mn-ea"/>
            </a:endParaRPr>
          </a:p>
          <a:p>
            <a:r>
              <a:rPr lang="zh-CN" altLang="en-US" b="1" dirty="0">
                <a:latin typeface="+mn-ea"/>
              </a:rPr>
              <a:t>公邮：</a:t>
            </a:r>
            <a:r>
              <a:rPr lang="en-US" altLang="zh-CN" b="1" dirty="0">
                <a:latin typeface="+mn-ea"/>
                <a:hlinkClick r:id="rId2"/>
              </a:rPr>
              <a:t>buaaccejava@163.com</a:t>
            </a:r>
            <a:endParaRPr lang="en-US" altLang="zh-CN" b="1" dirty="0">
              <a:latin typeface="+mn-ea"/>
            </a:endParaRPr>
          </a:p>
          <a:p>
            <a:r>
              <a:rPr lang="zh-CN" altLang="en-US" b="1" dirty="0">
                <a:latin typeface="+mn-ea"/>
              </a:rPr>
              <a:t>密码：</a:t>
            </a:r>
            <a:r>
              <a:rPr lang="en-US" altLang="zh-CN" b="1" dirty="0">
                <a:latin typeface="+mn-ea"/>
              </a:rPr>
              <a:t>buaaccejava2019</a:t>
            </a:r>
          </a:p>
          <a:p>
            <a:r>
              <a:rPr lang="zh-CN" altLang="en-US" b="1" dirty="0">
                <a:latin typeface="+mn-ea"/>
              </a:rPr>
              <a:t>提交主题：</a:t>
            </a:r>
            <a:r>
              <a:rPr lang="en-US" altLang="zh-CN" b="1" dirty="0">
                <a:latin typeface="+mn-ea"/>
              </a:rPr>
              <a:t>Homework2_</a:t>
            </a:r>
            <a:r>
              <a:rPr lang="zh-CN" altLang="en-US" b="1" dirty="0">
                <a:latin typeface="+mn-ea"/>
              </a:rPr>
              <a:t>姓名</a:t>
            </a:r>
            <a:r>
              <a:rPr lang="en-US" altLang="zh-CN" b="1" dirty="0">
                <a:latin typeface="+mn-ea"/>
              </a:rPr>
              <a:t>_ID</a:t>
            </a:r>
            <a:endParaRPr lang="zh-CN" altLang="en-US" b="1" dirty="0">
              <a:latin typeface="+mn-ea"/>
            </a:endParaRPr>
          </a:p>
          <a:p>
            <a:r>
              <a:rPr lang="zh-CN" altLang="en-US" b="1" dirty="0">
                <a:latin typeface="+mn-ea"/>
              </a:rPr>
              <a:t>提交主题：</a:t>
            </a:r>
            <a:r>
              <a:rPr lang="en-US" altLang="zh-CN" b="1" dirty="0">
                <a:latin typeface="+mn-ea"/>
              </a:rPr>
              <a:t>Homework3_</a:t>
            </a:r>
            <a:r>
              <a:rPr lang="zh-CN" altLang="en-US" b="1" dirty="0">
                <a:latin typeface="+mn-ea"/>
              </a:rPr>
              <a:t>姓名</a:t>
            </a:r>
            <a:r>
              <a:rPr lang="en-US" altLang="zh-CN" b="1" dirty="0">
                <a:latin typeface="+mn-ea"/>
              </a:rPr>
              <a:t>_ID</a:t>
            </a:r>
          </a:p>
          <a:p>
            <a:r>
              <a:rPr lang="zh-CN" altLang="en-US" b="1" dirty="0">
                <a:latin typeface="+mn-ea"/>
              </a:rPr>
              <a:t>提交主题：</a:t>
            </a:r>
            <a:r>
              <a:rPr lang="en-US" altLang="zh-CN" b="1" dirty="0">
                <a:latin typeface="+mn-ea"/>
              </a:rPr>
              <a:t>Homework4_</a:t>
            </a:r>
            <a:r>
              <a:rPr lang="zh-CN" altLang="en-US" b="1" dirty="0">
                <a:latin typeface="+mn-ea"/>
              </a:rPr>
              <a:t>姓名</a:t>
            </a:r>
            <a:r>
              <a:rPr lang="en-US" altLang="zh-CN" b="1" dirty="0">
                <a:latin typeface="+mn-ea"/>
              </a:rPr>
              <a:t>_ID</a:t>
            </a:r>
          </a:p>
          <a:p>
            <a:endParaRPr lang="zh-CN" altLang="en-US" b="1" dirty="0">
              <a:latin typeface="+mn-ea"/>
            </a:endParaRPr>
          </a:p>
          <a:p>
            <a:endParaRPr lang="zh-CN" altLang="en-US" b="1" dirty="0">
              <a:latin typeface="+mn-ea"/>
            </a:endParaRPr>
          </a:p>
          <a:p>
            <a:endParaRPr lang="zh-CN" altLang="en-US" sz="3200" dirty="0"/>
          </a:p>
        </p:txBody>
      </p:sp>
    </p:spTree>
    <p:extLst>
      <p:ext uri="{BB962C8B-B14F-4D97-AF65-F5344CB8AC3E}">
        <p14:creationId xmlns:p14="http://schemas.microsoft.com/office/powerpoint/2010/main" val="1992132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9" name="Object 5"/>
          <p:cNvGraphicFramePr>
            <a:graphicFrameLocks noGrp="1" noChangeAspect="1"/>
          </p:cNvGraphicFramePr>
          <p:nvPr>
            <p:ph/>
            <p:extLst>
              <p:ext uri="{D42A27DB-BD31-4B8C-83A1-F6EECF244321}">
                <p14:modId xmlns:p14="http://schemas.microsoft.com/office/powerpoint/2010/main" val="3588331162"/>
              </p:ext>
            </p:extLst>
          </p:nvPr>
        </p:nvGraphicFramePr>
        <p:xfrm>
          <a:off x="2055812" y="1811794"/>
          <a:ext cx="5032375" cy="1158875"/>
        </p:xfrm>
        <a:graphic>
          <a:graphicData uri="http://schemas.openxmlformats.org/presentationml/2006/ole">
            <mc:AlternateContent xmlns:mc="http://schemas.openxmlformats.org/markup-compatibility/2006">
              <mc:Choice xmlns:v="urn:schemas-microsoft-com:vml" Requires="v">
                <p:oleObj spid="_x0000_s1026" name="Visio" r:id="rId3" imgW="5662651" imgH="1201522" progId="Visio.Drawing.11">
                  <p:embed/>
                </p:oleObj>
              </mc:Choice>
              <mc:Fallback>
                <p:oleObj name="Visio" r:id="rId3" imgW="5662651" imgH="1201522" progId="Visio.Drawing.11">
                  <p:embed/>
                  <p:pic>
                    <p:nvPicPr>
                      <p:cNvPr id="368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2" y="1811794"/>
                        <a:ext cx="50323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1" name="Text Box 7"/>
          <p:cNvSpPr txBox="1">
            <a:spLocks noChangeArrowheads="1"/>
          </p:cNvSpPr>
          <p:nvPr/>
        </p:nvSpPr>
        <p:spPr bwMode="auto">
          <a:xfrm>
            <a:off x="438150" y="3091774"/>
            <a:ext cx="8077200"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ü"/>
            </a:pPr>
            <a:r>
              <a:rPr lang="zh-CN" altLang="en-US" sz="2800" dirty="0">
                <a:latin typeface="Arial" panose="020B0604020202020204" pitchFamily="34" charset="0"/>
              </a:rPr>
              <a:t>一个</a:t>
            </a:r>
            <a:r>
              <a:rPr lang="zh-CN" altLang="en-US" sz="2800" dirty="0">
                <a:solidFill>
                  <a:srgbClr val="FF00FF"/>
                </a:solidFill>
                <a:latin typeface="Arial" panose="020B0604020202020204" pitchFamily="34" charset="0"/>
              </a:rPr>
              <a:t>对象引用变量</a:t>
            </a:r>
            <a:r>
              <a:rPr lang="zh-CN" altLang="en-US" sz="2800" dirty="0">
                <a:latin typeface="Arial" panose="020B0604020202020204" pitchFamily="34" charset="0"/>
              </a:rPr>
              <a:t>保存的是对象的地址</a:t>
            </a:r>
            <a:r>
              <a:rPr lang="zh-CN" altLang="en-US" dirty="0">
                <a:latin typeface="Arial" panose="020B0604020202020204" pitchFamily="34" charset="0"/>
              </a:rPr>
              <a:t> </a:t>
            </a:r>
          </a:p>
          <a:p>
            <a:pPr>
              <a:spcBef>
                <a:spcPct val="50000"/>
              </a:spcBef>
              <a:buFont typeface="Wingdings" panose="05000000000000000000" pitchFamily="2" charset="2"/>
              <a:buChar char="ü"/>
            </a:pPr>
            <a:endParaRPr lang="zh-CN" altLang="en-US" dirty="0">
              <a:latin typeface="Arial" panose="020B0604020202020204" pitchFamily="34" charset="0"/>
            </a:endParaRPr>
          </a:p>
          <a:p>
            <a:pPr>
              <a:spcBef>
                <a:spcPct val="50000"/>
              </a:spcBef>
              <a:buFont typeface="Wingdings" panose="05000000000000000000" pitchFamily="2" charset="2"/>
              <a:buChar char="ü"/>
            </a:pPr>
            <a:r>
              <a:rPr lang="zh-CN" altLang="en-US" sz="2800" dirty="0">
                <a:latin typeface="Arial" panose="020B0604020202020204" pitchFamily="34" charset="0"/>
              </a:rPr>
              <a:t>因此可以视为指向对象存储单元的</a:t>
            </a:r>
            <a:r>
              <a:rPr lang="zh-CN" altLang="en-US" sz="2800" dirty="0">
                <a:solidFill>
                  <a:srgbClr val="FF00FF"/>
                </a:solidFill>
                <a:latin typeface="Arial" panose="020B0604020202020204" pitchFamily="34" charset="0"/>
              </a:rPr>
              <a:t>指针</a:t>
            </a:r>
            <a:r>
              <a:rPr lang="zh-CN" altLang="en-US" dirty="0">
                <a:solidFill>
                  <a:srgbClr val="FF00FF"/>
                </a:solidFill>
                <a:latin typeface="Arial" panose="020B0604020202020204" pitchFamily="34" charset="0"/>
              </a:rPr>
              <a:t> </a:t>
            </a:r>
          </a:p>
          <a:p>
            <a:pPr>
              <a:spcBef>
                <a:spcPct val="50000"/>
              </a:spcBef>
              <a:buFont typeface="Wingdings" panose="05000000000000000000" pitchFamily="2" charset="2"/>
              <a:buChar char="ü"/>
            </a:pPr>
            <a:endParaRPr lang="zh-CN" altLang="en-US" dirty="0">
              <a:latin typeface="Arial" panose="020B0604020202020204" pitchFamily="34" charset="0"/>
            </a:endParaRPr>
          </a:p>
          <a:p>
            <a:pPr>
              <a:spcBef>
                <a:spcPct val="50000"/>
              </a:spcBef>
              <a:buFont typeface="Wingdings" panose="05000000000000000000" pitchFamily="2" charset="2"/>
              <a:buChar char="ü"/>
            </a:pPr>
            <a:r>
              <a:rPr lang="zh-CN" altLang="en-US" sz="2800" dirty="0">
                <a:latin typeface="Arial" panose="020B0604020202020204" pitchFamily="34" charset="0"/>
              </a:rPr>
              <a:t>对象引用变量指向了一个具体的对象</a:t>
            </a:r>
            <a:r>
              <a:rPr lang="zh-CN" altLang="en-US" dirty="0">
                <a:latin typeface="Arial" panose="020B0604020202020204" pitchFamily="34" charset="0"/>
              </a:rPr>
              <a:t> </a:t>
            </a:r>
          </a:p>
        </p:txBody>
      </p:sp>
      <p:sp>
        <p:nvSpPr>
          <p:cNvPr id="5" name="Rectangle 2"/>
          <p:cNvSpPr txBox="1">
            <a:spLocks noChangeArrowheads="1"/>
          </p:cNvSpPr>
          <p:nvPr/>
        </p:nvSpPr>
        <p:spPr>
          <a:xfrm>
            <a:off x="628650" y="365126"/>
            <a:ext cx="78867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4400" dirty="0">
                <a:latin typeface="+mj-lt"/>
                <a:ea typeface="+mj-ea"/>
                <a:cs typeface="+mj-cs"/>
              </a:rPr>
              <a:t>对象实例化过程</a:t>
            </a:r>
          </a:p>
        </p:txBody>
      </p:sp>
    </p:spTree>
    <p:extLst>
      <p:ext uri="{BB962C8B-B14F-4D97-AF65-F5344CB8AC3E}">
        <p14:creationId xmlns:p14="http://schemas.microsoft.com/office/powerpoint/2010/main" val="370753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200" y="381000"/>
            <a:ext cx="7966953" cy="1000066"/>
          </a:xfrm>
        </p:spPr>
        <p:txBody>
          <a:bodyPr/>
          <a:lstStyle/>
          <a:p>
            <a:pPr marL="0" indent="0">
              <a:spcBef>
                <a:spcPct val="0"/>
              </a:spcBef>
              <a:buNone/>
            </a:pPr>
            <a:r>
              <a:rPr lang="zh-CN" altLang="en-US" sz="4400" dirty="0">
                <a:latin typeface="+mj-lt"/>
                <a:ea typeface="+mj-ea"/>
                <a:cs typeface="+mj-cs"/>
              </a:rPr>
              <a:t>对象别名</a:t>
            </a:r>
            <a:endParaRPr lang="en-US" altLang="zh-CN" dirty="0"/>
          </a:p>
        </p:txBody>
      </p:sp>
      <p:sp>
        <p:nvSpPr>
          <p:cNvPr id="38917" name="Rectangle 5"/>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916" name="Object 4"/>
          <p:cNvGraphicFramePr>
            <a:graphicFrameLocks noChangeAspect="1"/>
          </p:cNvGraphicFramePr>
          <p:nvPr>
            <p:extLst>
              <p:ext uri="{D42A27DB-BD31-4B8C-83A1-F6EECF244321}">
                <p14:modId xmlns:p14="http://schemas.microsoft.com/office/powerpoint/2010/main" val="3064678774"/>
              </p:ext>
            </p:extLst>
          </p:nvPr>
        </p:nvGraphicFramePr>
        <p:xfrm>
          <a:off x="1600200" y="2971800"/>
          <a:ext cx="5334000" cy="2427288"/>
        </p:xfrm>
        <a:graphic>
          <a:graphicData uri="http://schemas.openxmlformats.org/presentationml/2006/ole">
            <mc:AlternateContent xmlns:mc="http://schemas.openxmlformats.org/markup-compatibility/2006">
              <mc:Choice xmlns:v="urn:schemas-microsoft-com:vml" Requires="v">
                <p:oleObj spid="_x0000_s2050" name="Visio" r:id="rId3" imgW="6600880" imgH="2990954" progId="Visio.Drawing.11">
                  <p:embed/>
                </p:oleObj>
              </mc:Choice>
              <mc:Fallback>
                <p:oleObj name="Visio" r:id="rId3" imgW="6600880" imgH="2990954" progId="Visio.Drawing.11">
                  <p:embed/>
                  <p:pic>
                    <p:nvPicPr>
                      <p:cNvPr id="38916" name="Object 4"/>
                      <p:cNvPicPr>
                        <a:picLocks noChangeAspect="1" noChangeArrowheads="1"/>
                      </p:cNvPicPr>
                      <p:nvPr/>
                    </p:nvPicPr>
                    <p:blipFill>
                      <a:blip r:embed="rId4"/>
                      <a:srcRect/>
                      <a:stretch>
                        <a:fillRect/>
                      </a:stretch>
                    </p:blipFill>
                    <p:spPr bwMode="auto">
                      <a:xfrm>
                        <a:off x="1600200" y="2971800"/>
                        <a:ext cx="5334000" cy="242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690663" y="1381067"/>
            <a:ext cx="7324928" cy="99617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altLang="zh-CN" sz="2800" dirty="0">
                <a:solidFill>
                  <a:prstClr val="black"/>
                </a:solidFill>
              </a:rPr>
              <a:t>String book= new String(</a:t>
            </a:r>
            <a:r>
              <a:rPr lang="en-US" altLang="zh-CN" sz="2800" dirty="0">
                <a:solidFill>
                  <a:prstClr val="black"/>
                </a:solidFill>
                <a:latin typeface="Arial" panose="020B0604020202020204" pitchFamily="34" charset="0"/>
              </a:rPr>
              <a:t>“</a:t>
            </a:r>
            <a:r>
              <a:rPr lang="en-US" altLang="zh-CN" sz="2800" dirty="0">
                <a:solidFill>
                  <a:prstClr val="black"/>
                </a:solidFill>
              </a:rPr>
              <a:t>The Long Goodbye </a:t>
            </a:r>
            <a:r>
              <a:rPr lang="en-US" altLang="zh-CN" sz="2800" dirty="0">
                <a:solidFill>
                  <a:prstClr val="black"/>
                </a:solidFill>
                <a:latin typeface="Arial" panose="020B0604020202020204" pitchFamily="34" charset="0"/>
              </a:rPr>
              <a:t>”</a:t>
            </a:r>
            <a:r>
              <a:rPr lang="en-US" altLang="zh-CN" sz="2800" dirty="0">
                <a:solidFill>
                  <a:prstClr val="black"/>
                </a:solidFill>
              </a:rPr>
              <a:t>)</a:t>
            </a:r>
          </a:p>
          <a:p>
            <a:pPr marL="228600" lvl="0" indent="-228600">
              <a:lnSpc>
                <a:spcPct val="90000"/>
              </a:lnSpc>
              <a:spcBef>
                <a:spcPts val="1000"/>
              </a:spcBef>
              <a:buFont typeface="Arial" panose="020B0604020202020204" pitchFamily="34" charset="0"/>
              <a:buChar char="•"/>
            </a:pPr>
            <a:r>
              <a:rPr lang="en-US" altLang="zh-CN" sz="2800" dirty="0">
                <a:solidFill>
                  <a:prstClr val="black"/>
                </a:solidFill>
              </a:rPr>
              <a:t>String name= new String(</a:t>
            </a:r>
            <a:r>
              <a:rPr lang="en-US" altLang="zh-CN" sz="2800" dirty="0">
                <a:solidFill>
                  <a:prstClr val="black"/>
                </a:solidFill>
                <a:latin typeface="Arial" panose="020B0604020202020204" pitchFamily="34" charset="0"/>
              </a:rPr>
              <a:t>”</a:t>
            </a:r>
            <a:r>
              <a:rPr lang="en-US" altLang="zh-CN" sz="2800" dirty="0">
                <a:solidFill>
                  <a:prstClr val="black"/>
                </a:solidFill>
              </a:rPr>
              <a:t> Raymond Chandler</a:t>
            </a:r>
            <a:r>
              <a:rPr lang="en-US" altLang="zh-CN" sz="2800" dirty="0">
                <a:solidFill>
                  <a:prstClr val="black"/>
                </a:solidFill>
                <a:latin typeface="Arial" panose="020B0604020202020204" pitchFamily="34" charset="0"/>
              </a:rPr>
              <a:t>”</a:t>
            </a:r>
            <a:r>
              <a:rPr lang="en-US" altLang="zh-CN" sz="2800" dirty="0">
                <a:solidFill>
                  <a:prstClr val="black"/>
                </a:solidFill>
              </a:rPr>
              <a:t>)</a:t>
            </a:r>
          </a:p>
        </p:txBody>
      </p:sp>
    </p:spTree>
    <p:extLst>
      <p:ext uri="{BB962C8B-B14F-4D97-AF65-F5344CB8AC3E}">
        <p14:creationId xmlns:p14="http://schemas.microsoft.com/office/powerpoint/2010/main" val="1115750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1492021"/>
            <a:ext cx="4878060" cy="1543108"/>
          </a:xfrm>
        </p:spPr>
        <p:txBody>
          <a:bodyPr/>
          <a:lstStyle/>
          <a:p>
            <a:pPr>
              <a:lnSpc>
                <a:spcPct val="90000"/>
              </a:lnSpc>
              <a:buFont typeface="Wingdings" panose="05000000000000000000" pitchFamily="2" charset="2"/>
              <a:buNone/>
            </a:pPr>
            <a:r>
              <a:rPr lang="zh-CN" altLang="en-US" dirty="0"/>
              <a:t>执行下面的操作</a:t>
            </a:r>
            <a:endParaRPr lang="zh-CN" altLang="en-US" b="1" dirty="0"/>
          </a:p>
          <a:p>
            <a:pPr>
              <a:lnSpc>
                <a:spcPct val="90000"/>
              </a:lnSpc>
            </a:pPr>
            <a:r>
              <a:rPr lang="en-US" altLang="zh-CN" sz="2500" b="1" dirty="0"/>
              <a:t>name  =  </a:t>
            </a:r>
            <a:r>
              <a:rPr lang="en-US" altLang="zh-CN" sz="2500" b="1" dirty="0" err="1"/>
              <a:t>num</a:t>
            </a:r>
            <a:r>
              <a:rPr lang="en-US" altLang="zh-CN" sz="2500" b="1" dirty="0"/>
              <a:t>;</a:t>
            </a:r>
          </a:p>
          <a:p>
            <a:pPr>
              <a:lnSpc>
                <a:spcPct val="90000"/>
              </a:lnSpc>
            </a:pPr>
            <a:r>
              <a:rPr lang="zh-CN" altLang="en-US" sz="2500" b="1" dirty="0"/>
              <a:t>物理表示为</a:t>
            </a:r>
            <a:r>
              <a:rPr lang="zh-CN" altLang="en-US" sz="2500" dirty="0"/>
              <a:t> </a:t>
            </a:r>
          </a:p>
        </p:txBody>
      </p:sp>
      <p:sp>
        <p:nvSpPr>
          <p:cNvPr id="39941" name="Rectangle 5"/>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942" name="Text Box 6"/>
          <p:cNvSpPr txBox="1">
            <a:spLocks noChangeArrowheads="1"/>
          </p:cNvSpPr>
          <p:nvPr/>
        </p:nvSpPr>
        <p:spPr bwMode="auto">
          <a:xfrm>
            <a:off x="533400" y="5181600"/>
            <a:ext cx="76962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ü"/>
            </a:pPr>
            <a:r>
              <a:rPr lang="zh-CN" altLang="en-US" sz="2800">
                <a:latin typeface="Arial" panose="020B0604020202020204" pitchFamily="34" charset="0"/>
              </a:rPr>
              <a:t>此时称</a:t>
            </a:r>
            <a:r>
              <a:rPr lang="en-US" altLang="zh-CN" sz="2800">
                <a:latin typeface="Arial" panose="020B0604020202020204" pitchFamily="34" charset="0"/>
              </a:rPr>
              <a:t>num</a:t>
            </a:r>
            <a:r>
              <a:rPr lang="zh-CN" altLang="en-US" sz="2800">
                <a:latin typeface="Arial" panose="020B0604020202020204" pitchFamily="34" charset="0"/>
              </a:rPr>
              <a:t>和</a:t>
            </a:r>
            <a:r>
              <a:rPr lang="en-US" altLang="zh-CN" sz="2800">
                <a:latin typeface="Arial" panose="020B0604020202020204" pitchFamily="34" charset="0"/>
              </a:rPr>
              <a:t>mame</a:t>
            </a:r>
            <a:r>
              <a:rPr lang="zh-CN" altLang="en-US" sz="2800">
                <a:latin typeface="Arial" panose="020B0604020202020204" pitchFamily="34" charset="0"/>
              </a:rPr>
              <a:t>互为对方的别名，指向的是同一个字符串对象的地址</a:t>
            </a:r>
            <a:r>
              <a:rPr lang="zh-CN" altLang="en-US">
                <a:latin typeface="Arial" panose="020B0604020202020204" pitchFamily="34" charset="0"/>
              </a:rPr>
              <a:t>。 </a:t>
            </a:r>
          </a:p>
          <a:p>
            <a:pPr>
              <a:spcBef>
                <a:spcPct val="50000"/>
              </a:spcBef>
              <a:buFont typeface="Wingdings" panose="05000000000000000000" pitchFamily="2" charset="2"/>
              <a:buNone/>
            </a:pPr>
            <a:endParaRPr lang="en-US" altLang="zh-CN">
              <a:latin typeface="Arial" panose="020B0604020202020204" pitchFamily="34" charset="0"/>
            </a:endParaRPr>
          </a:p>
        </p:txBody>
      </p:sp>
      <p:sp>
        <p:nvSpPr>
          <p:cNvPr id="39943" name="Text Box 7"/>
          <p:cNvSpPr txBox="1">
            <a:spLocks noChangeArrowheads="1"/>
          </p:cNvSpPr>
          <p:nvPr/>
        </p:nvSpPr>
        <p:spPr bwMode="auto">
          <a:xfrm>
            <a:off x="4131884" y="744046"/>
            <a:ext cx="394535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Arial" panose="020B0604020202020204" pitchFamily="34" charset="0"/>
              </a:rPr>
              <a:t>“</a:t>
            </a:r>
            <a:r>
              <a:rPr lang="en-US" altLang="zh-CN" sz="2800" dirty="0">
                <a:solidFill>
                  <a:prstClr val="black"/>
                </a:solidFill>
              </a:rPr>
              <a:t>Raymond Chandler</a:t>
            </a:r>
            <a:r>
              <a:rPr lang="en-US" altLang="zh-CN" sz="2800" dirty="0">
                <a:latin typeface="Arial" panose="020B0604020202020204" pitchFamily="34" charset="0"/>
              </a:rPr>
              <a:t>”</a:t>
            </a:r>
            <a:r>
              <a:rPr lang="zh-CN" altLang="en-US" sz="2800" dirty="0">
                <a:latin typeface="Arial" panose="020B0604020202020204" pitchFamily="34" charset="0"/>
              </a:rPr>
              <a:t>这个对象由于没有了对象引用变量，无法使用了 </a:t>
            </a:r>
            <a:r>
              <a:rPr lang="en-US" altLang="zh-CN" sz="2800" dirty="0">
                <a:latin typeface="Arial" panose="020B0604020202020204" pitchFamily="34" charset="0"/>
              </a:rPr>
              <a:t>.</a:t>
            </a:r>
          </a:p>
        </p:txBody>
      </p:sp>
      <p:graphicFrame>
        <p:nvGraphicFramePr>
          <p:cNvPr id="7" name="Object 4"/>
          <p:cNvGraphicFramePr>
            <a:graphicFrameLocks noChangeAspect="1"/>
          </p:cNvGraphicFramePr>
          <p:nvPr>
            <p:extLst>
              <p:ext uri="{D42A27DB-BD31-4B8C-83A1-F6EECF244321}">
                <p14:modId xmlns:p14="http://schemas.microsoft.com/office/powerpoint/2010/main" val="1213004985"/>
              </p:ext>
            </p:extLst>
          </p:nvPr>
        </p:nvGraphicFramePr>
        <p:xfrm>
          <a:off x="2743240" y="2480528"/>
          <a:ext cx="5334000" cy="2427288"/>
        </p:xfrm>
        <a:graphic>
          <a:graphicData uri="http://schemas.openxmlformats.org/presentationml/2006/ole">
            <mc:AlternateContent xmlns:mc="http://schemas.openxmlformats.org/markup-compatibility/2006">
              <mc:Choice xmlns:v="urn:schemas-microsoft-com:vml" Requires="v">
                <p:oleObj spid="_x0000_s3074" name="Visio" r:id="rId3" imgW="6600880" imgH="2990954" progId="Visio.Drawing.11">
                  <p:embed/>
                </p:oleObj>
              </mc:Choice>
              <mc:Fallback>
                <p:oleObj name="Visio" r:id="rId3" imgW="6600880" imgH="2990954" progId="Visio.Drawing.11">
                  <p:embed/>
                  <p:pic>
                    <p:nvPicPr>
                      <p:cNvPr id="7" name="Object 4"/>
                      <p:cNvPicPr>
                        <a:picLocks noChangeAspect="1" noChangeArrowheads="1"/>
                      </p:cNvPicPr>
                      <p:nvPr/>
                    </p:nvPicPr>
                    <p:blipFill>
                      <a:blip r:embed="rId4"/>
                      <a:srcRect/>
                      <a:stretch>
                        <a:fillRect/>
                      </a:stretch>
                    </p:blipFill>
                    <p:spPr bwMode="auto">
                      <a:xfrm>
                        <a:off x="2743240" y="2480528"/>
                        <a:ext cx="5334000" cy="242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a:xfrm>
            <a:off x="457200" y="381000"/>
            <a:ext cx="7966953" cy="1000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zh-CN" altLang="en-US" sz="4400">
                <a:latin typeface="+mj-lt"/>
                <a:ea typeface="+mj-ea"/>
                <a:cs typeface="+mj-cs"/>
              </a:rPr>
              <a:t>对象别名</a:t>
            </a:r>
            <a:endParaRPr lang="en-US" altLang="zh-CN" dirty="0"/>
          </a:p>
        </p:txBody>
      </p:sp>
    </p:spTree>
    <p:extLst>
      <p:ext uri="{BB962C8B-B14F-4D97-AF65-F5344CB8AC3E}">
        <p14:creationId xmlns:p14="http://schemas.microsoft.com/office/powerpoint/2010/main" val="80542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latin typeface="Arial" panose="020B0604020202020204" pitchFamily="34" charset="0"/>
              </a:rPr>
              <a:t>“</a:t>
            </a:r>
            <a:r>
              <a:rPr lang="en-US" altLang="zh-CN"/>
              <a:t>this</a:t>
            </a:r>
            <a:r>
              <a:rPr lang="en-US" altLang="zh-CN">
                <a:latin typeface="Arial" panose="020B0604020202020204" pitchFamily="34" charset="0"/>
              </a:rPr>
              <a:t>”</a:t>
            </a:r>
            <a:r>
              <a:rPr lang="en-US" altLang="zh-CN"/>
              <a:t> </a:t>
            </a:r>
            <a:r>
              <a:rPr lang="zh-CN" altLang="en-US"/>
              <a:t>引用</a:t>
            </a:r>
          </a:p>
        </p:txBody>
      </p:sp>
      <p:sp>
        <p:nvSpPr>
          <p:cNvPr id="20483" name="Rectangle 3"/>
          <p:cNvSpPr>
            <a:spLocks noGrp="1" noChangeArrowheads="1"/>
          </p:cNvSpPr>
          <p:nvPr>
            <p:ph idx="1"/>
          </p:nvPr>
        </p:nvSpPr>
        <p:spPr/>
        <p:txBody>
          <a:bodyPr>
            <a:normAutofit/>
          </a:bodyPr>
          <a:lstStyle/>
          <a:p>
            <a:pPr eaLnBrk="1" hangingPunct="1">
              <a:lnSpc>
                <a:spcPct val="100000"/>
              </a:lnSpc>
              <a:spcBef>
                <a:spcPts val="0"/>
              </a:spcBef>
              <a:buFont typeface="Wingdings" panose="05000000000000000000" pitchFamily="2" charset="2"/>
              <a:buNone/>
            </a:pPr>
            <a:r>
              <a:rPr kumimoji="1" lang="zh-CN" altLang="en-US" sz="2400" dirty="0"/>
              <a:t>关键字</a:t>
            </a:r>
            <a:r>
              <a:rPr kumimoji="1" lang="en-US" altLang="zh-CN" sz="2400" dirty="0"/>
              <a:t>this </a:t>
            </a:r>
            <a:r>
              <a:rPr kumimoji="1" lang="zh-CN" altLang="en-US" sz="2400" dirty="0"/>
              <a:t>用来指向当前对象本身。</a:t>
            </a:r>
          </a:p>
          <a:p>
            <a:pPr eaLnBrk="1" hangingPunct="1">
              <a:lnSpc>
                <a:spcPct val="100000"/>
              </a:lnSpc>
              <a:spcBef>
                <a:spcPts val="0"/>
              </a:spcBef>
              <a:buFont typeface="Wingdings" panose="05000000000000000000" pitchFamily="2" charset="2"/>
              <a:buNone/>
            </a:pPr>
            <a:endParaRPr kumimoji="1" lang="zh-CN" altLang="en-US" sz="2400" dirty="0"/>
          </a:p>
          <a:p>
            <a:pPr eaLnBrk="1" hangingPunct="1">
              <a:lnSpc>
                <a:spcPct val="100000"/>
              </a:lnSpc>
              <a:spcBef>
                <a:spcPts val="0"/>
              </a:spcBef>
              <a:buFont typeface="Wingdings" panose="05000000000000000000" pitchFamily="2" charset="2"/>
              <a:buNone/>
            </a:pPr>
            <a:r>
              <a:rPr kumimoji="1" lang="zh-CN" altLang="en-US" sz="2400" dirty="0"/>
              <a:t>例：	</a:t>
            </a:r>
            <a:r>
              <a:rPr kumimoji="1" lang="en-US" altLang="zh-CN" sz="2400" dirty="0"/>
              <a:t>class Date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private </a:t>
            </a:r>
            <a:r>
              <a:rPr kumimoji="1" lang="en-US" altLang="zh-CN" sz="2400" dirty="0" err="1"/>
              <a:t>int</a:t>
            </a:r>
            <a:r>
              <a:rPr kumimoji="1" lang="en-US" altLang="zh-CN" sz="2400" dirty="0"/>
              <a:t> day, </a:t>
            </a:r>
            <a:r>
              <a:rPr kumimoji="1" lang="en-US" altLang="zh-CN" sz="2400" dirty="0" err="1"/>
              <a:t>month,year</a:t>
            </a:r>
            <a:r>
              <a:rPr kumimoji="1" lang="en-US" altLang="zh-CN" sz="2400" dirty="0"/>
              <a:t>;</a:t>
            </a:r>
          </a:p>
          <a:p>
            <a:pPr eaLnBrk="1" hangingPunct="1">
              <a:lnSpc>
                <a:spcPct val="100000"/>
              </a:lnSpc>
              <a:spcBef>
                <a:spcPts val="0"/>
              </a:spcBef>
              <a:buFont typeface="Wingdings" panose="05000000000000000000" pitchFamily="2" charset="2"/>
              <a:buNone/>
            </a:pPr>
            <a:r>
              <a:rPr kumimoji="1" lang="en-US" altLang="zh-CN" sz="2400" dirty="0"/>
              <a:t>			public Date </a:t>
            </a:r>
            <a:r>
              <a:rPr kumimoji="1" lang="en-US" altLang="zh-CN" sz="2400" dirty="0" err="1"/>
              <a:t>getTommorrow</a:t>
            </a: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this. day++;</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pPr>
            <a:endParaRPr lang="en-US" altLang="zh-CN" sz="2400" dirty="0"/>
          </a:p>
        </p:txBody>
      </p:sp>
    </p:spTree>
    <p:extLst>
      <p:ext uri="{BB962C8B-B14F-4D97-AF65-F5344CB8AC3E}">
        <p14:creationId xmlns:p14="http://schemas.microsoft.com/office/powerpoint/2010/main" val="139118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对象的回收</a:t>
            </a:r>
          </a:p>
        </p:txBody>
      </p:sp>
      <p:sp>
        <p:nvSpPr>
          <p:cNvPr id="11267" name="Rectangle 3"/>
          <p:cNvSpPr>
            <a:spLocks noGrp="1" noChangeArrowheads="1"/>
          </p:cNvSpPr>
          <p:nvPr>
            <p:ph idx="1"/>
          </p:nvPr>
        </p:nvSpPr>
        <p:spPr/>
        <p:txBody>
          <a:bodyPr/>
          <a:lstStyle/>
          <a:p>
            <a:pPr eaLnBrk="1" hangingPunct="1"/>
            <a:r>
              <a:rPr kumimoji="1" lang="zh-CN" altLang="en-US" dirty="0"/>
              <a:t>垃圾收集机制（</a:t>
            </a:r>
            <a:r>
              <a:rPr kumimoji="1" lang="en-US" altLang="zh-CN" dirty="0"/>
              <a:t>garbage collection</a:t>
            </a:r>
            <a:r>
              <a:rPr kumimoji="1" lang="zh-CN" altLang="en-US" dirty="0"/>
              <a:t>）：</a:t>
            </a:r>
            <a:r>
              <a:rPr kumimoji="1" lang="en-US" altLang="zh-CN" dirty="0"/>
              <a:t>Java</a:t>
            </a:r>
            <a:r>
              <a:rPr kumimoji="1" lang="zh-CN" altLang="zh-CN" dirty="0"/>
              <a:t>运行环境当确定</a:t>
            </a:r>
          </a:p>
          <a:p>
            <a:pPr eaLnBrk="1" hangingPunct="1"/>
            <a:r>
              <a:rPr kumimoji="1" lang="zh-CN" altLang="zh-CN" dirty="0"/>
              <a:t>某个对象不再被使用时，将其删除。</a:t>
            </a:r>
          </a:p>
          <a:p>
            <a:pPr lvl="1" eaLnBrk="1" hangingPunct="1"/>
            <a:r>
              <a:rPr kumimoji="1" lang="zh-CN" altLang="en-US" dirty="0">
                <a:sym typeface="Wingdings" panose="05000000000000000000" pitchFamily="2" charset="2"/>
              </a:rPr>
              <a:t>一个对象在没有引用指向它时，可作为垃圾收集。</a:t>
            </a:r>
          </a:p>
          <a:p>
            <a:pPr lvl="1" eaLnBrk="1" hangingPunct="1"/>
            <a:r>
              <a:rPr kumimoji="1" lang="zh-CN" altLang="en-US" dirty="0">
                <a:sym typeface="Wingdings" panose="05000000000000000000" pitchFamily="2" charset="2"/>
              </a:rPr>
              <a:t>垃圾搜集器：</a:t>
            </a:r>
            <a:r>
              <a:rPr kumimoji="1" lang="en-US" altLang="zh-CN" dirty="0">
                <a:sym typeface="Wingdings" panose="05000000000000000000" pitchFamily="2" charset="2"/>
              </a:rPr>
              <a:t>Java</a:t>
            </a:r>
            <a:r>
              <a:rPr kumimoji="1" lang="zh-CN" altLang="en-US" dirty="0">
                <a:sym typeface="Wingdings" panose="05000000000000000000" pitchFamily="2" charset="2"/>
              </a:rPr>
              <a:t>运行环境中的垃圾搜集器周期性地释放不用对象占用的空间。</a:t>
            </a:r>
            <a:endParaRPr kumimoji="1" lang="zh-CN" altLang="zh-CN" dirty="0"/>
          </a:p>
          <a:p>
            <a:pPr eaLnBrk="1" hangingPunct="1"/>
            <a:endParaRPr lang="en-US" altLang="zh-CN" dirty="0"/>
          </a:p>
        </p:txBody>
      </p:sp>
    </p:spTree>
    <p:extLst>
      <p:ext uri="{BB962C8B-B14F-4D97-AF65-F5344CB8AC3E}">
        <p14:creationId xmlns:p14="http://schemas.microsoft.com/office/powerpoint/2010/main" val="237558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871663" y="1431132"/>
            <a:ext cx="25026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dirty="0">
                <a:latin typeface="Times New Roman" panose="02020603050405020304" pitchFamily="18" charset="0"/>
              </a:rPr>
              <a:t>垃圾收集机制</a:t>
            </a:r>
          </a:p>
        </p:txBody>
      </p:sp>
      <p:sp>
        <p:nvSpPr>
          <p:cNvPr id="12291" name="Text Box 5"/>
          <p:cNvSpPr txBox="1">
            <a:spLocks noChangeArrowheads="1"/>
          </p:cNvSpPr>
          <p:nvPr/>
        </p:nvSpPr>
        <p:spPr bwMode="auto">
          <a:xfrm>
            <a:off x="2195514" y="2187179"/>
            <a:ext cx="22752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C++</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sp>
        <p:nvSpPr>
          <p:cNvPr id="12292" name="Text Box 6"/>
          <p:cNvSpPr txBox="1">
            <a:spLocks noChangeArrowheads="1"/>
          </p:cNvSpPr>
          <p:nvPr/>
        </p:nvSpPr>
        <p:spPr bwMode="auto">
          <a:xfrm>
            <a:off x="2171701" y="3714751"/>
            <a:ext cx="23504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Java </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grpSp>
        <p:nvGrpSpPr>
          <p:cNvPr id="2" name="Group 7"/>
          <p:cNvGrpSpPr>
            <a:grpSpLocks/>
          </p:cNvGrpSpPr>
          <p:nvPr/>
        </p:nvGrpSpPr>
        <p:grpSpPr bwMode="auto">
          <a:xfrm>
            <a:off x="4788695" y="1802607"/>
            <a:ext cx="1313259" cy="1397794"/>
            <a:chOff x="3062" y="794"/>
            <a:chExt cx="1103" cy="1174"/>
          </a:xfrm>
        </p:grpSpPr>
        <p:sp>
          <p:nvSpPr>
            <p:cNvPr id="12316" name="Rectangle 8"/>
            <p:cNvSpPr>
              <a:spLocks noChangeArrowheads="1"/>
            </p:cNvSpPr>
            <p:nvPr/>
          </p:nvSpPr>
          <p:spPr bwMode="auto">
            <a:xfrm>
              <a:off x="3120" y="134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17" name="Text Box 9"/>
            <p:cNvSpPr txBox="1">
              <a:spLocks noChangeArrowheads="1"/>
            </p:cNvSpPr>
            <p:nvPr/>
          </p:nvSpPr>
          <p:spPr bwMode="auto">
            <a:xfrm>
              <a:off x="3062" y="794"/>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18" name="Line 10"/>
            <p:cNvSpPr>
              <a:spLocks noChangeShapeType="1"/>
            </p:cNvSpPr>
            <p:nvPr/>
          </p:nvSpPr>
          <p:spPr bwMode="auto">
            <a:xfrm>
              <a:off x="3168" y="105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9" name="Line 11"/>
            <p:cNvSpPr>
              <a:spLocks noChangeShapeType="1"/>
            </p:cNvSpPr>
            <p:nvPr/>
          </p:nvSpPr>
          <p:spPr bwMode="auto">
            <a:xfrm>
              <a:off x="3552" y="100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20" name="Line 12"/>
            <p:cNvSpPr>
              <a:spLocks noChangeShapeType="1"/>
            </p:cNvSpPr>
            <p:nvPr/>
          </p:nvSpPr>
          <p:spPr bwMode="auto">
            <a:xfrm flipH="1">
              <a:off x="3936" y="105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3"/>
          <p:cNvGrpSpPr>
            <a:grpSpLocks/>
          </p:cNvGrpSpPr>
          <p:nvPr/>
        </p:nvGrpSpPr>
        <p:grpSpPr bwMode="auto">
          <a:xfrm>
            <a:off x="6510341" y="2000250"/>
            <a:ext cx="1547813" cy="1127522"/>
            <a:chOff x="4656" y="947"/>
            <a:chExt cx="1300" cy="947"/>
          </a:xfrm>
        </p:grpSpPr>
        <p:sp>
          <p:nvSpPr>
            <p:cNvPr id="12311" name="Text Box 14"/>
            <p:cNvSpPr txBox="1">
              <a:spLocks noChangeArrowheads="1"/>
            </p:cNvSpPr>
            <p:nvPr/>
          </p:nvSpPr>
          <p:spPr bwMode="auto">
            <a:xfrm>
              <a:off x="4656" y="947"/>
              <a:ext cx="67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grpSp>
          <p:nvGrpSpPr>
            <p:cNvPr id="12312" name="Group 15"/>
            <p:cNvGrpSpPr>
              <a:grpSpLocks/>
            </p:cNvGrpSpPr>
            <p:nvPr/>
          </p:nvGrpSpPr>
          <p:grpSpPr bwMode="auto">
            <a:xfrm>
              <a:off x="4896" y="1187"/>
              <a:ext cx="1060" cy="707"/>
              <a:chOff x="4896" y="1187"/>
              <a:chExt cx="1060" cy="707"/>
            </a:xfrm>
          </p:grpSpPr>
          <p:sp>
            <p:nvSpPr>
              <p:cNvPr id="12313" name="Line 16"/>
              <p:cNvSpPr>
                <a:spLocks noChangeShapeType="1"/>
              </p:cNvSpPr>
              <p:nvPr/>
            </p:nvSpPr>
            <p:spPr bwMode="auto">
              <a:xfrm>
                <a:off x="4896" y="1187"/>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4" name="Line 17"/>
              <p:cNvSpPr>
                <a:spLocks noChangeShapeType="1"/>
              </p:cNvSpPr>
              <p:nvPr/>
            </p:nvSpPr>
            <p:spPr bwMode="auto">
              <a:xfrm flipH="1">
                <a:off x="5136" y="1187"/>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5" name="Text Box 18"/>
              <p:cNvSpPr txBox="1">
                <a:spLocks noChangeArrowheads="1"/>
              </p:cNvSpPr>
              <p:nvPr/>
            </p:nvSpPr>
            <p:spPr bwMode="auto">
              <a:xfrm>
                <a:off x="4896" y="1584"/>
                <a:ext cx="10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t>
                </a:r>
                <a:r>
                  <a:rPr kumimoji="1" lang="zh-CN" altLang="en-US">
                    <a:latin typeface="Times New Roman" panose="02020603050405020304" pitchFamily="18" charset="0"/>
                  </a:rPr>
                  <a:t>指针悬空</a:t>
                </a:r>
                <a:r>
                  <a:rPr kumimoji="1" lang="en-US" altLang="zh-CN">
                    <a:latin typeface="Times New Roman" panose="02020603050405020304" pitchFamily="18" charset="0"/>
                  </a:rPr>
                  <a:t>)</a:t>
                </a:r>
              </a:p>
            </p:txBody>
          </p:sp>
        </p:grpSp>
      </p:grpSp>
      <p:grpSp>
        <p:nvGrpSpPr>
          <p:cNvPr id="5" name="Group 19"/>
          <p:cNvGrpSpPr>
            <a:grpSpLocks/>
          </p:cNvGrpSpPr>
          <p:nvPr/>
        </p:nvGrpSpPr>
        <p:grpSpPr bwMode="auto">
          <a:xfrm>
            <a:off x="4629149" y="3829050"/>
            <a:ext cx="1313259" cy="1371600"/>
            <a:chOff x="2928" y="2496"/>
            <a:chExt cx="1103" cy="1152"/>
          </a:xfrm>
        </p:grpSpPr>
        <p:sp>
          <p:nvSpPr>
            <p:cNvPr id="12306" name="Rectangle 20"/>
            <p:cNvSpPr>
              <a:spLocks noChangeArrowheads="1"/>
            </p:cNvSpPr>
            <p:nvPr/>
          </p:nvSpPr>
          <p:spPr bwMode="auto">
            <a:xfrm>
              <a:off x="3024" y="302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7" name="Text Box 21"/>
            <p:cNvSpPr txBox="1">
              <a:spLocks noChangeArrowheads="1"/>
            </p:cNvSpPr>
            <p:nvPr/>
          </p:nvSpPr>
          <p:spPr bwMode="auto">
            <a:xfrm>
              <a:off x="2928" y="2496"/>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08" name="Line 22"/>
            <p:cNvSpPr>
              <a:spLocks noChangeShapeType="1"/>
            </p:cNvSpPr>
            <p:nvPr/>
          </p:nvSpPr>
          <p:spPr bwMode="auto">
            <a:xfrm>
              <a:off x="3034" y="275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9" name="Line 23"/>
            <p:cNvSpPr>
              <a:spLocks noChangeShapeType="1"/>
            </p:cNvSpPr>
            <p:nvPr/>
          </p:nvSpPr>
          <p:spPr bwMode="auto">
            <a:xfrm>
              <a:off x="3418" y="271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0" name="Line 24"/>
            <p:cNvSpPr>
              <a:spLocks noChangeShapeType="1"/>
            </p:cNvSpPr>
            <p:nvPr/>
          </p:nvSpPr>
          <p:spPr bwMode="auto">
            <a:xfrm flipH="1">
              <a:off x="3802" y="2758"/>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 name="Group 25"/>
          <p:cNvGrpSpPr>
            <a:grpSpLocks/>
          </p:cNvGrpSpPr>
          <p:nvPr/>
        </p:nvGrpSpPr>
        <p:grpSpPr bwMode="auto">
          <a:xfrm>
            <a:off x="6572252" y="3886200"/>
            <a:ext cx="1210866" cy="1371600"/>
            <a:chOff x="4560" y="2544"/>
            <a:chExt cx="1017" cy="1152"/>
          </a:xfrm>
        </p:grpSpPr>
        <p:sp>
          <p:nvSpPr>
            <p:cNvPr id="12302" name="Rectangle 26"/>
            <p:cNvSpPr>
              <a:spLocks noChangeArrowheads="1"/>
            </p:cNvSpPr>
            <p:nvPr/>
          </p:nvSpPr>
          <p:spPr bwMode="auto">
            <a:xfrm>
              <a:off x="4800" y="3072"/>
              <a:ext cx="768"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3" name="Text Box 27"/>
            <p:cNvSpPr txBox="1">
              <a:spLocks noChangeArrowheads="1"/>
            </p:cNvSpPr>
            <p:nvPr/>
          </p:nvSpPr>
          <p:spPr bwMode="auto">
            <a:xfrm>
              <a:off x="4560" y="2544"/>
              <a:ext cx="10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sp>
          <p:nvSpPr>
            <p:cNvPr id="12304" name="Line 28"/>
            <p:cNvSpPr>
              <a:spLocks noChangeShapeType="1"/>
            </p:cNvSpPr>
            <p:nvPr/>
          </p:nvSpPr>
          <p:spPr bwMode="auto">
            <a:xfrm>
              <a:off x="5002" y="275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5" name="Line 29"/>
            <p:cNvSpPr>
              <a:spLocks noChangeShapeType="1"/>
            </p:cNvSpPr>
            <p:nvPr/>
          </p:nvSpPr>
          <p:spPr bwMode="auto">
            <a:xfrm flipH="1">
              <a:off x="5386" y="280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17438" name="AutoShape 30"/>
          <p:cNvSpPr>
            <a:spLocks noChangeArrowheads="1"/>
          </p:cNvSpPr>
          <p:nvPr/>
        </p:nvSpPr>
        <p:spPr bwMode="auto">
          <a:xfrm>
            <a:off x="6000750" y="468630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39" name="AutoShape 31"/>
          <p:cNvSpPr>
            <a:spLocks noChangeArrowheads="1"/>
          </p:cNvSpPr>
          <p:nvPr/>
        </p:nvSpPr>
        <p:spPr bwMode="auto">
          <a:xfrm>
            <a:off x="6115050" y="268605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40" name="Rectangle 32"/>
          <p:cNvSpPr>
            <a:spLocks noChangeArrowheads="1"/>
          </p:cNvSpPr>
          <p:nvPr/>
        </p:nvSpPr>
        <p:spPr bwMode="auto">
          <a:xfrm>
            <a:off x="2195513" y="310515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 </a:t>
            </a:r>
            <a:r>
              <a:rPr kumimoji="1" lang="zh-CN" altLang="en-US" b="1">
                <a:latin typeface="Times New Roman" panose="02020603050405020304" pitchFamily="18" charset="0"/>
              </a:rPr>
              <a:t>使用完，将其删除</a:t>
            </a:r>
          </a:p>
          <a:p>
            <a:pPr eaLnBrk="1" hangingPunct="1"/>
            <a:r>
              <a:rPr kumimoji="1" lang="zh-CN" altLang="en-US" b="1">
                <a:latin typeface="Times New Roman" panose="02020603050405020304" pitchFamily="18" charset="0"/>
              </a:rPr>
              <a:t>	</a:t>
            </a:r>
            <a:r>
              <a:rPr kumimoji="1" lang="en-US" altLang="zh-CN" b="1">
                <a:latin typeface="Times New Roman" panose="02020603050405020304" pitchFamily="18" charset="0"/>
              </a:rPr>
              <a:t>delete a;  </a:t>
            </a:r>
          </a:p>
        </p:txBody>
      </p:sp>
      <p:sp>
        <p:nvSpPr>
          <p:cNvPr id="17441" name="Rectangle 33"/>
          <p:cNvSpPr>
            <a:spLocks noChangeArrowheads="1"/>
          </p:cNvSpPr>
          <p:nvPr/>
        </p:nvSpPr>
        <p:spPr bwMode="auto">
          <a:xfrm>
            <a:off x="2228851" y="468630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dirty="0">
                <a:latin typeface="Times New Roman" panose="02020603050405020304" pitchFamily="18" charset="0"/>
              </a:rPr>
              <a:t>//a </a:t>
            </a:r>
            <a:r>
              <a:rPr kumimoji="1" lang="zh-CN" altLang="en-US" b="1" dirty="0">
                <a:latin typeface="Times New Roman" panose="02020603050405020304" pitchFamily="18" charset="0"/>
              </a:rPr>
              <a:t>使用完，将其删除</a:t>
            </a:r>
          </a:p>
          <a:p>
            <a:pPr eaLnBrk="1" hangingPunct="1"/>
            <a:r>
              <a:rPr kumimoji="1" lang="zh-CN" altLang="en-US" b="1" dirty="0">
                <a:latin typeface="Times New Roman" panose="02020603050405020304" pitchFamily="18" charset="0"/>
              </a:rPr>
              <a:t>	 </a:t>
            </a:r>
            <a:r>
              <a:rPr kumimoji="1" lang="en-US" altLang="zh-CN" b="1" dirty="0">
                <a:latin typeface="Times New Roman" panose="02020603050405020304" pitchFamily="18" charset="0"/>
              </a:rPr>
              <a:t>a=  null ;  </a:t>
            </a:r>
          </a:p>
        </p:txBody>
      </p:sp>
      <p:sp>
        <p:nvSpPr>
          <p:cNvPr id="12301" name="AutoShape 34">
            <a:hlinkClick r:id="rId2" action="ppaction://hlinksldjump" highlightClick="1"/>
          </p:cNvPr>
          <p:cNvSpPr>
            <a:spLocks noChangeArrowheads="1"/>
          </p:cNvSpPr>
          <p:nvPr/>
        </p:nvSpPr>
        <p:spPr bwMode="auto">
          <a:xfrm>
            <a:off x="1143000" y="5200650"/>
            <a:ext cx="571500" cy="6286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33" name="Rectangle 2"/>
          <p:cNvSpPr txBox="1">
            <a:spLocks noChangeArrowheads="1"/>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对象的回收</a:t>
            </a:r>
            <a:endParaRPr lang="zh-CN" altLang="en-US" dirty="0"/>
          </a:p>
        </p:txBody>
      </p:sp>
    </p:spTree>
    <p:extLst>
      <p:ext uri="{BB962C8B-B14F-4D97-AF65-F5344CB8AC3E}">
        <p14:creationId xmlns:p14="http://schemas.microsoft.com/office/powerpoint/2010/main" val="3714552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 grpId="0" animBg="1"/>
      <p:bldP spid="17439" grpId="0" animBg="1"/>
      <p:bldP spid="17440" grpId="0" autoUpdateAnimBg="0"/>
      <p:bldP spid="1744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228600"/>
            <a:ext cx="7793038" cy="762000"/>
          </a:xfrm>
        </p:spPr>
        <p:txBody>
          <a:bodyPr/>
          <a:lstStyle/>
          <a:p>
            <a:r>
              <a:rPr lang="zh-CN" altLang="en-US" dirty="0"/>
              <a:t>方法调用</a:t>
            </a:r>
          </a:p>
        </p:txBody>
      </p:sp>
      <p:sp>
        <p:nvSpPr>
          <p:cNvPr id="35843" name="Rectangle 3"/>
          <p:cNvSpPr>
            <a:spLocks noGrp="1" noChangeArrowheads="1"/>
          </p:cNvSpPr>
          <p:nvPr>
            <p:ph type="body" idx="1"/>
          </p:nvPr>
        </p:nvSpPr>
        <p:spPr>
          <a:xfrm>
            <a:off x="914400" y="1066800"/>
            <a:ext cx="8229600" cy="5410200"/>
          </a:xfrm>
        </p:spPr>
        <p:txBody>
          <a:bodyPr>
            <a:normAutofit/>
          </a:bodyPr>
          <a:lstStyle/>
          <a:p>
            <a:pPr>
              <a:lnSpc>
                <a:spcPct val="80000"/>
              </a:lnSpc>
            </a:pPr>
            <a:r>
              <a:rPr lang="zh-CN" altLang="en-US" dirty="0"/>
              <a:t>方法是个</a:t>
            </a:r>
            <a:r>
              <a:rPr lang="zh-CN" altLang="en-US" dirty="0">
                <a:latin typeface="Arial" panose="020B0604020202020204" pitchFamily="34" charset="0"/>
              </a:rPr>
              <a:t>“</a:t>
            </a:r>
            <a:r>
              <a:rPr lang="zh-CN" altLang="en-US" dirty="0"/>
              <a:t>黑匣子</a:t>
            </a:r>
            <a:r>
              <a:rPr lang="zh-CN" altLang="en-US" dirty="0">
                <a:latin typeface="Arial" panose="020B0604020202020204" pitchFamily="34" charset="0"/>
              </a:rPr>
              <a:t>”</a:t>
            </a:r>
            <a:r>
              <a:rPr lang="zh-CN" altLang="en-US" dirty="0"/>
              <a:t>，完成某个特定的应用程序功能，并返回结果</a:t>
            </a:r>
            <a:endParaRPr lang="en-US" altLang="zh-CN" dirty="0"/>
          </a:p>
          <a:p>
            <a:pPr>
              <a:lnSpc>
                <a:spcPct val="80000"/>
              </a:lnSpc>
            </a:pPr>
            <a:r>
              <a:rPr lang="zh-CN" altLang="en-US" dirty="0"/>
              <a:t>方法之间允许相互调用，不需要知道方法的具体实现，提高了效率</a:t>
            </a:r>
          </a:p>
          <a:p>
            <a:pPr>
              <a:lnSpc>
                <a:spcPct val="80000"/>
              </a:lnSpc>
            </a:pPr>
            <a:endParaRPr lang="zh-CN" altLang="en-US" dirty="0"/>
          </a:p>
          <a:p>
            <a:pPr>
              <a:lnSpc>
                <a:spcPct val="80000"/>
              </a:lnSpc>
              <a:buFont typeface="Wingdings" panose="05000000000000000000" pitchFamily="2" charset="2"/>
              <a:buNone/>
            </a:pPr>
            <a:r>
              <a:rPr lang="zh-CN" altLang="en-US" dirty="0"/>
              <a:t>例如：</a:t>
            </a:r>
          </a:p>
          <a:p>
            <a:pPr>
              <a:lnSpc>
                <a:spcPct val="80000"/>
              </a:lnSpc>
              <a:buFont typeface="Wingdings" panose="05000000000000000000" pitchFamily="2" charset="2"/>
              <a:buNone/>
            </a:pPr>
            <a:r>
              <a:rPr lang="zh-CN" altLang="en-US" dirty="0">
                <a:latin typeface="宋体" panose="02010600030101010101" pitchFamily="2" charset="-122"/>
              </a:rPr>
              <a:t>   </a:t>
            </a:r>
            <a:r>
              <a:rPr lang="en-US" altLang="zh-CN" sz="2800" dirty="0">
                <a:latin typeface="宋体" panose="02010600030101010101" pitchFamily="2" charset="-122"/>
              </a:rPr>
              <a:t>//</a:t>
            </a:r>
            <a:r>
              <a:rPr lang="zh-CN" altLang="en-US" sz="2800" dirty="0">
                <a:latin typeface="宋体" panose="02010600030101010101" pitchFamily="2" charset="-122"/>
              </a:rPr>
              <a:t>初始化对象</a:t>
            </a:r>
          </a:p>
          <a:p>
            <a:pPr>
              <a:lnSpc>
                <a:spcPct val="80000"/>
              </a:lnSpc>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Area area=new Area();</a:t>
            </a:r>
          </a:p>
          <a:p>
            <a:pPr>
              <a:lnSpc>
                <a:spcPct val="80000"/>
              </a:lnSpc>
              <a:buFont typeface="Wingdings" panose="05000000000000000000" pitchFamily="2" charset="2"/>
              <a:buNone/>
            </a:pPr>
            <a:r>
              <a:rPr lang="en-US" altLang="zh-CN" dirty="0">
                <a:latin typeface="宋体" panose="02010600030101010101" pitchFamily="2" charset="-122"/>
              </a:rPr>
              <a:t>	//</a:t>
            </a:r>
            <a:r>
              <a:rPr lang="zh-CN" altLang="en-US" dirty="0">
                <a:latin typeface="宋体" panose="02010600030101010101" pitchFamily="2" charset="-122"/>
              </a:rPr>
              <a:t>显示和计算援的面积</a:t>
            </a:r>
          </a:p>
          <a:p>
            <a:pPr>
              <a:lnSpc>
                <a:spcPct val="80000"/>
              </a:lnSpc>
              <a:buFont typeface="Wingdings" panose="05000000000000000000" pitchFamily="2" charset="2"/>
              <a:buNone/>
            </a:pPr>
            <a:r>
              <a:rPr lang="zh-CN" altLang="en-US" dirty="0">
                <a:latin typeface="宋体" panose="02010600030101010101" pitchFamily="2" charset="-122"/>
              </a:rPr>
              <a:t>	</a:t>
            </a:r>
            <a:r>
              <a:rPr lang="en-US" altLang="zh-CN" dirty="0" err="1">
                <a:solidFill>
                  <a:schemeClr val="folHlink"/>
                </a:solidFill>
                <a:latin typeface="宋体" panose="02010600030101010101" pitchFamily="2" charset="-122"/>
              </a:rPr>
              <a:t>area.setRicle</a:t>
            </a:r>
            <a:r>
              <a:rPr lang="en-US" altLang="zh-CN" dirty="0">
                <a:latin typeface="宋体" panose="02010600030101010101" pitchFamily="2" charset="-122"/>
              </a:rPr>
              <a:t>(3);</a:t>
            </a:r>
          </a:p>
          <a:p>
            <a:pPr>
              <a:lnSpc>
                <a:spcPct val="80000"/>
              </a:lnSpc>
              <a:buFont typeface="Wingdings" panose="05000000000000000000" pitchFamily="2" charset="2"/>
              <a:buNone/>
            </a:pPr>
            <a:r>
              <a:rPr lang="en-US" altLang="zh-CN" dirty="0">
                <a:latin typeface="宋体" panose="02010600030101010101" pitchFamily="2" charset="-122"/>
              </a:rPr>
              <a:t>	</a:t>
            </a:r>
            <a:r>
              <a:rPr lang="en-US" altLang="zh-CN" dirty="0">
                <a:solidFill>
                  <a:schemeClr val="hlink"/>
                </a:solidFill>
                <a:latin typeface="宋体" panose="02010600030101010101" pitchFamily="2" charset="-122"/>
              </a:rPr>
              <a:t>radius=</a:t>
            </a:r>
            <a:r>
              <a:rPr lang="en-US" altLang="zh-CN" dirty="0" err="1">
                <a:solidFill>
                  <a:schemeClr val="hlink"/>
                </a:solidFill>
                <a:latin typeface="宋体" panose="02010600030101010101" pitchFamily="2" charset="-122"/>
              </a:rPr>
              <a:t>area.getRadius</a:t>
            </a:r>
            <a:r>
              <a:rPr lang="en-US" altLang="zh-CN" dirty="0">
                <a:solidFill>
                  <a:schemeClr val="hlink"/>
                </a:solidFill>
                <a:latin typeface="宋体" panose="02010600030101010101" pitchFamily="2" charset="-122"/>
              </a:rPr>
              <a:t>();</a:t>
            </a:r>
          </a:p>
          <a:p>
            <a:pPr>
              <a:lnSpc>
                <a:spcPct val="80000"/>
              </a:lnSpc>
              <a:buFont typeface="Wingdings" panose="05000000000000000000" pitchFamily="2" charset="2"/>
              <a:buNone/>
            </a:pPr>
            <a:r>
              <a:rPr lang="en-US" altLang="zh-CN" dirty="0">
                <a:latin typeface="宋体" panose="02010600030101010101" pitchFamily="2" charset="-122"/>
              </a:rPr>
              <a:t>  </a:t>
            </a:r>
          </a:p>
        </p:txBody>
      </p:sp>
      <p:sp>
        <p:nvSpPr>
          <p:cNvPr id="35844" name="AutoShape 4"/>
          <p:cNvSpPr>
            <a:spLocks noChangeArrowheads="1"/>
          </p:cNvSpPr>
          <p:nvPr/>
        </p:nvSpPr>
        <p:spPr bwMode="auto">
          <a:xfrm>
            <a:off x="4800600" y="2590800"/>
            <a:ext cx="2911475"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b="1">
                <a:latin typeface="Arial" panose="020B0604020202020204" pitchFamily="34" charset="0"/>
                <a:ea typeface="黑体" panose="02010609060101010101" pitchFamily="49" charset="-122"/>
              </a:rPr>
              <a:t>对象名</a:t>
            </a:r>
            <a:r>
              <a:rPr lang="en-US" altLang="zh-CN" b="1">
                <a:latin typeface="Arial" panose="020B0604020202020204" pitchFamily="34" charset="0"/>
                <a:ea typeface="黑体" panose="02010609060101010101" pitchFamily="49" charset="-122"/>
              </a:rPr>
              <a:t>.</a:t>
            </a:r>
            <a:r>
              <a:rPr lang="zh-CN" altLang="en-US" b="1">
                <a:latin typeface="Arial" panose="020B0604020202020204" pitchFamily="34" charset="0"/>
                <a:ea typeface="黑体" panose="02010609060101010101" pitchFamily="49" charset="-122"/>
              </a:rPr>
              <a:t>方法名（）</a:t>
            </a:r>
            <a:r>
              <a:rPr lang="en-US" altLang="zh-CN" b="1">
                <a:latin typeface="Arial" panose="020B0604020202020204" pitchFamily="34" charset="0"/>
                <a:ea typeface="黑体" panose="02010609060101010101" pitchFamily="49" charset="-122"/>
              </a:rPr>
              <a:t>;</a:t>
            </a:r>
          </a:p>
        </p:txBody>
      </p:sp>
      <p:sp>
        <p:nvSpPr>
          <p:cNvPr id="35862" name="AutoShape 22"/>
          <p:cNvSpPr>
            <a:spLocks noChangeArrowheads="1"/>
          </p:cNvSpPr>
          <p:nvPr/>
        </p:nvSpPr>
        <p:spPr bwMode="auto">
          <a:xfrm>
            <a:off x="0" y="4495800"/>
            <a:ext cx="1219200" cy="533400"/>
          </a:xfrm>
          <a:prstGeom prst="wedgeEllipseCallout">
            <a:avLst>
              <a:gd name="adj1" fmla="val 76565"/>
              <a:gd name="adj2" fmla="val 934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对象名</a:t>
            </a:r>
          </a:p>
        </p:txBody>
      </p:sp>
      <p:sp>
        <p:nvSpPr>
          <p:cNvPr id="35864" name="AutoShape 24"/>
          <p:cNvSpPr>
            <a:spLocks noChangeArrowheads="1"/>
          </p:cNvSpPr>
          <p:nvPr/>
        </p:nvSpPr>
        <p:spPr bwMode="auto">
          <a:xfrm>
            <a:off x="5105400" y="4648200"/>
            <a:ext cx="1295400" cy="609600"/>
          </a:xfrm>
          <a:prstGeom prst="wedgeEllipseCallout">
            <a:avLst>
              <a:gd name="adj1" fmla="val -162500"/>
              <a:gd name="adj2" fmla="val 34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a:t>方法名</a:t>
            </a:r>
          </a:p>
        </p:txBody>
      </p:sp>
    </p:spTree>
    <p:extLst>
      <p:ext uri="{BB962C8B-B14F-4D97-AF65-F5344CB8AC3E}">
        <p14:creationId xmlns:p14="http://schemas.microsoft.com/office/powerpoint/2010/main" val="422062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278" y="1521997"/>
            <a:ext cx="6751676" cy="4616648"/>
          </a:xfrm>
          <a:prstGeom prst="rect">
            <a:avLst/>
          </a:prstGeom>
        </p:spPr>
        <p:txBody>
          <a:bodyPr wrap="square">
            <a:spAutoFit/>
          </a:bodyPr>
          <a:lstStyle/>
          <a:p>
            <a:r>
              <a:rPr lang="zh-CN" altLang="en-US" sz="2400" dirty="0"/>
              <a:t>传值还是传引用？</a:t>
            </a:r>
          </a:p>
          <a:p>
            <a:r>
              <a:rPr lang="zh-CN" altLang="en-US" dirty="0"/>
              <a:t>为什么会有这样一个问题。</a:t>
            </a:r>
          </a:p>
          <a:p>
            <a:endParaRPr lang="zh-CN" altLang="en-US" dirty="0"/>
          </a:p>
          <a:p>
            <a:r>
              <a:rPr lang="zh-CN" altLang="en-US" dirty="0"/>
              <a:t>问题来源于 </a:t>
            </a:r>
            <a:r>
              <a:rPr lang="en-US" altLang="zh-CN" dirty="0"/>
              <a:t>C</a:t>
            </a:r>
            <a:r>
              <a:rPr lang="zh-CN" altLang="en-US" dirty="0"/>
              <a:t>，而不是 </a:t>
            </a:r>
            <a:r>
              <a:rPr lang="en-US" altLang="zh-CN" dirty="0"/>
              <a:t>Java</a:t>
            </a:r>
            <a:r>
              <a:rPr lang="zh-CN" altLang="en-US" dirty="0"/>
              <a:t>。</a:t>
            </a:r>
          </a:p>
          <a:p>
            <a:endParaRPr lang="zh-CN" altLang="en-US" dirty="0"/>
          </a:p>
          <a:p>
            <a:r>
              <a:rPr lang="zh-CN" altLang="en-US" dirty="0"/>
              <a:t>　　</a:t>
            </a:r>
            <a:r>
              <a:rPr lang="en-US" altLang="zh-CN" dirty="0"/>
              <a:t>C </a:t>
            </a:r>
            <a:r>
              <a:rPr lang="zh-CN" altLang="en-US" dirty="0"/>
              <a:t>语言中有一种数据类型叫做指针，于是将一个数据作为参数传递给某个函数的时候，就有两种方式：传值，或是传指针。 在值传递时，修改函数中的变量值不会改变原有变量的值，但是通过指针却会改变。</a:t>
            </a:r>
          </a:p>
          <a:p>
            <a:endParaRPr lang="zh-CN" altLang="en-US" dirty="0"/>
          </a:p>
          <a:p>
            <a:r>
              <a:rPr lang="zh-CN" altLang="en-US" dirty="0"/>
              <a:t>    </a:t>
            </a:r>
            <a:r>
              <a:rPr lang="en-US" altLang="zh-CN" dirty="0"/>
              <a:t>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t>
            </a:r>
            <a:r>
              <a:rPr lang="en-US" altLang="zh-CN" dirty="0" err="1"/>
              <a:t>a;a</a:t>
            </a:r>
            <a:r>
              <a:rPr lang="en-US" altLang="zh-CN" dirty="0"/>
              <a:t>=</a:t>
            </a:r>
            <a:r>
              <a:rPr lang="en-US" altLang="zh-CN" dirty="0" err="1"/>
              <a:t>b;b</a:t>
            </a:r>
            <a:r>
              <a:rPr lang="en-US" altLang="zh-CN" dirty="0"/>
              <a:t>=c;}</a:t>
            </a:r>
          </a:p>
          <a:p>
            <a:r>
              <a:rPr lang="en-US" altLang="zh-CN" dirty="0"/>
              <a:t>    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c=*a;*a=*b;*b=c; }</a:t>
            </a:r>
          </a:p>
          <a:p>
            <a:r>
              <a:rPr lang="en-US" altLang="zh-CN" dirty="0"/>
              <a:t>    </a:t>
            </a:r>
            <a:r>
              <a:rPr lang="en-US" altLang="zh-CN" dirty="0" err="1"/>
              <a:t>int</a:t>
            </a:r>
            <a:r>
              <a:rPr lang="en-US" altLang="zh-CN" dirty="0"/>
              <a:t> c=10;</a:t>
            </a:r>
          </a:p>
          <a:p>
            <a:r>
              <a:rPr lang="en-US" altLang="zh-CN" dirty="0"/>
              <a:t>    </a:t>
            </a:r>
            <a:r>
              <a:rPr lang="en-US" altLang="zh-CN" dirty="0" err="1"/>
              <a:t>int</a:t>
            </a:r>
            <a:r>
              <a:rPr lang="en-US" altLang="zh-CN" dirty="0"/>
              <a:t> d=20;</a:t>
            </a:r>
          </a:p>
          <a:p>
            <a:r>
              <a:rPr lang="en-US" altLang="zh-CN" dirty="0"/>
              <a:t>    Swap(</a:t>
            </a:r>
            <a:r>
              <a:rPr lang="en-US" altLang="zh-CN" dirty="0" err="1"/>
              <a:t>c,d</a:t>
            </a:r>
            <a:r>
              <a:rPr lang="en-US" altLang="zh-CN" dirty="0"/>
              <a:t>);    //</a:t>
            </a:r>
            <a:r>
              <a:rPr lang="zh-CN" altLang="en-US" dirty="0"/>
              <a:t>不改变 </a:t>
            </a:r>
            <a:r>
              <a:rPr lang="en-US" altLang="zh-CN" dirty="0"/>
              <a:t>c , d </a:t>
            </a:r>
            <a:r>
              <a:rPr lang="zh-CN" altLang="en-US" dirty="0"/>
              <a:t>的值</a:t>
            </a:r>
          </a:p>
          <a:p>
            <a:r>
              <a:rPr lang="zh-CN" altLang="en-US" dirty="0"/>
              <a:t>    </a:t>
            </a:r>
            <a:r>
              <a:rPr lang="en-US" altLang="zh-CN" dirty="0"/>
              <a:t>Swap(&amp;</a:t>
            </a:r>
            <a:r>
              <a:rPr lang="en-US" altLang="zh-CN" dirty="0" err="1"/>
              <a:t>c,&amp;d</a:t>
            </a:r>
            <a:r>
              <a:rPr lang="en-US" altLang="zh-CN" dirty="0"/>
              <a:t>);  //</a:t>
            </a:r>
            <a:r>
              <a:rPr lang="zh-CN" altLang="en-US" dirty="0"/>
              <a:t>改变 </a:t>
            </a:r>
            <a:r>
              <a:rPr lang="en-US" altLang="zh-CN" dirty="0"/>
              <a:t>c , d </a:t>
            </a:r>
            <a:r>
              <a:rPr lang="zh-CN" altLang="en-US" dirty="0"/>
              <a:t>的值</a:t>
            </a:r>
          </a:p>
        </p:txBody>
      </p:sp>
      <p:sp>
        <p:nvSpPr>
          <p:cNvPr id="6" name="Rectangle 2"/>
          <p:cNvSpPr txBox="1">
            <a:spLocks noChangeArrowheads="1"/>
          </p:cNvSpPr>
          <p:nvPr/>
        </p:nvSpPr>
        <p:spPr>
          <a:xfrm>
            <a:off x="744278" y="19643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dirty="0"/>
              <a:t>类成员方法参数传递</a:t>
            </a:r>
          </a:p>
        </p:txBody>
      </p:sp>
    </p:spTree>
    <p:extLst>
      <p:ext uri="{BB962C8B-B14F-4D97-AF65-F5344CB8AC3E}">
        <p14:creationId xmlns:p14="http://schemas.microsoft.com/office/powerpoint/2010/main" val="395690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1144" y="2111333"/>
            <a:ext cx="5520406" cy="1569660"/>
          </a:xfrm>
          <a:prstGeom prst="rect">
            <a:avLst/>
          </a:prstGeom>
        </p:spPr>
        <p:txBody>
          <a:bodyPr wrap="square">
            <a:spAutoFit/>
          </a:bodyPr>
          <a:lstStyle/>
          <a:p>
            <a:r>
              <a:rPr lang="zh-CN" altLang="en-US" sz="3200" dirty="0"/>
              <a:t> </a:t>
            </a:r>
            <a:r>
              <a:rPr lang="en-US" altLang="zh-CN" sz="3200" dirty="0"/>
              <a:t>Java </a:t>
            </a:r>
            <a:r>
              <a:rPr lang="zh-CN" altLang="en-US" sz="3200" dirty="0"/>
              <a:t>中没有指针，</a:t>
            </a:r>
            <a:r>
              <a:rPr lang="en-US" altLang="zh-CN" sz="3200" dirty="0"/>
              <a:t>C </a:t>
            </a:r>
            <a:r>
              <a:rPr lang="zh-CN" altLang="en-US" sz="3200" dirty="0"/>
              <a:t>语言中传值</a:t>
            </a:r>
            <a:r>
              <a:rPr lang="en-US" altLang="zh-CN" sz="3200" dirty="0"/>
              <a:t>/</a:t>
            </a:r>
            <a:r>
              <a:rPr lang="zh-CN" altLang="en-US" sz="3200" dirty="0"/>
              <a:t>传指针的问题就演变成了传值</a:t>
            </a:r>
            <a:r>
              <a:rPr lang="en-US" altLang="zh-CN" sz="3200" dirty="0"/>
              <a:t>/</a:t>
            </a:r>
            <a:r>
              <a:rPr lang="zh-CN" altLang="en-US" sz="3200" dirty="0"/>
              <a:t>传引用的问题</a:t>
            </a:r>
          </a:p>
        </p:txBody>
      </p:sp>
      <p:sp>
        <p:nvSpPr>
          <p:cNvPr id="3" name="标题 3"/>
          <p:cNvSpPr txBox="1">
            <a:spLocks/>
          </p:cNvSpPr>
          <p:nvPr/>
        </p:nvSpPr>
        <p:spPr>
          <a:xfrm>
            <a:off x="628650" y="799151"/>
            <a:ext cx="7886700" cy="7831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传值还是传引用</a:t>
            </a:r>
            <a:endParaRPr lang="zh-CN" altLang="en-US" dirty="0"/>
          </a:p>
        </p:txBody>
      </p:sp>
    </p:spTree>
    <p:extLst>
      <p:ext uri="{BB962C8B-B14F-4D97-AF65-F5344CB8AC3E}">
        <p14:creationId xmlns:p14="http://schemas.microsoft.com/office/powerpoint/2010/main" val="1198017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8706" y="1521997"/>
            <a:ext cx="6879265" cy="1569660"/>
          </a:xfrm>
          <a:prstGeom prst="rect">
            <a:avLst/>
          </a:prstGeom>
        </p:spPr>
        <p:txBody>
          <a:bodyPr wrap="square">
            <a:spAutoFit/>
          </a:bodyPr>
          <a:lstStyle/>
          <a:p>
            <a:r>
              <a:rPr lang="zh-CN" altLang="en-US" sz="3200" dirty="0"/>
              <a:t>如果我有两个 </a:t>
            </a:r>
            <a:r>
              <a:rPr lang="en-US" altLang="zh-CN" sz="3200" dirty="0" err="1"/>
              <a:t>int</a:t>
            </a:r>
            <a:r>
              <a:rPr lang="zh-CN" altLang="en-US" sz="3200" dirty="0"/>
              <a:t>型的变量 </a:t>
            </a:r>
            <a:r>
              <a:rPr lang="en-US" altLang="zh-CN" sz="3200" dirty="0"/>
              <a:t>a </a:t>
            </a:r>
            <a:r>
              <a:rPr lang="zh-CN" altLang="en-US" sz="3200" dirty="0"/>
              <a:t>和 </a:t>
            </a:r>
            <a:r>
              <a:rPr lang="en-US" altLang="zh-CN" sz="3200" dirty="0"/>
              <a:t>b</a:t>
            </a:r>
            <a:r>
              <a:rPr lang="zh-CN" altLang="en-US" sz="3200" dirty="0"/>
              <a:t>，我想写一个方法来交换它们的值，应该怎么办？</a:t>
            </a:r>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java</a:t>
            </a:r>
            <a:r>
              <a:rPr lang="zh-CN" altLang="en-US" dirty="0"/>
              <a:t>如何实现数据</a:t>
            </a:r>
            <a:r>
              <a:rPr lang="en-US" altLang="zh-CN" dirty="0"/>
              <a:t>swap</a:t>
            </a:r>
            <a:endParaRPr lang="zh-CN" altLang="en-US" dirty="0"/>
          </a:p>
        </p:txBody>
      </p:sp>
    </p:spTree>
    <p:extLst>
      <p:ext uri="{BB962C8B-B14F-4D97-AF65-F5344CB8AC3E}">
        <p14:creationId xmlns:p14="http://schemas.microsoft.com/office/powerpoint/2010/main" val="211655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876767"/>
            <a:ext cx="7886700" cy="994172"/>
          </a:xfrm>
        </p:spPr>
        <p:txBody>
          <a:bodyPr>
            <a:normAutofit/>
          </a:bodyPr>
          <a:lstStyle/>
          <a:p>
            <a:pPr algn="ctr"/>
            <a:r>
              <a:rPr lang="en-US" altLang="zh-CN" sz="4000" dirty="0">
                <a:latin typeface="微软雅黑" panose="020B0503020204020204" pitchFamily="34" charset="-122"/>
                <a:ea typeface="微软雅黑" panose="020B0503020204020204" pitchFamily="34" charset="-122"/>
              </a:rPr>
              <a:t>Java </a:t>
            </a:r>
            <a:r>
              <a:rPr lang="zh-CN" altLang="en-US" sz="4000" dirty="0">
                <a:latin typeface="微软雅黑" panose="020B0503020204020204" pitchFamily="34" charset="-122"/>
                <a:ea typeface="微软雅黑" panose="020B0503020204020204" pitchFamily="34" charset="-122"/>
              </a:rPr>
              <a:t>的面向对象</a:t>
            </a:r>
          </a:p>
        </p:txBody>
      </p:sp>
      <p:sp>
        <p:nvSpPr>
          <p:cNvPr id="30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4909979-AD82-438B-8715-03F49D419311}" type="slidenum">
              <a:rPr lang="en-US" altLang="zh-CN"/>
              <a:pPr eaLnBrk="1" hangingPunct="1"/>
              <a:t>3</a:t>
            </a:fld>
            <a:endParaRPr lang="en-US" altLang="zh-CN"/>
          </a:p>
        </p:txBody>
      </p:sp>
    </p:spTree>
    <p:extLst>
      <p:ext uri="{BB962C8B-B14F-4D97-AF65-F5344CB8AC3E}">
        <p14:creationId xmlns:p14="http://schemas.microsoft.com/office/powerpoint/2010/main" val="3258237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a:bodyPr>
          <a:lstStyle/>
          <a:p>
            <a:r>
              <a:rPr lang="en-US" altLang="zh-CN" dirty="0"/>
              <a:t>java</a:t>
            </a:r>
            <a:r>
              <a:rPr lang="zh-CN" altLang="en-US" dirty="0"/>
              <a:t>如何实现数据</a:t>
            </a:r>
            <a:r>
              <a:rPr lang="en-US" altLang="zh-CN" dirty="0"/>
              <a:t>swap</a:t>
            </a:r>
            <a:endParaRPr lang="zh-CN" altLang="en-US" dirty="0"/>
          </a:p>
        </p:txBody>
      </p:sp>
      <p:sp>
        <p:nvSpPr>
          <p:cNvPr id="52228" name="Rectangle 3"/>
          <p:cNvSpPr>
            <a:spLocks noGrp="1" noChangeArrowheads="1"/>
          </p:cNvSpPr>
          <p:nvPr/>
        </p:nvSpPr>
        <p:spPr bwMode="auto">
          <a:xfrm>
            <a:off x="723901" y="1463750"/>
            <a:ext cx="3349874" cy="372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defRPr/>
            </a:pPr>
            <a:r>
              <a:rPr lang="zh-CN" altLang="en-US" sz="2800" dirty="0"/>
              <a:t>第三方变量</a:t>
            </a:r>
            <a:endParaRPr lang="en-US" altLang="zh-CN" sz="2800" dirty="0"/>
          </a:p>
          <a:p>
            <a:pPr marL="914400" lvl="2" indent="0">
              <a:defRPr/>
            </a:pPr>
            <a:r>
              <a:rPr lang="en-US" altLang="zh-CN" sz="2800" dirty="0"/>
              <a:t>temp=a;</a:t>
            </a:r>
          </a:p>
          <a:p>
            <a:pPr marL="914400" lvl="2" indent="0">
              <a:defRPr/>
            </a:pPr>
            <a:r>
              <a:rPr lang="en-US" altLang="zh-CN" sz="2800" dirty="0"/>
              <a:t>a=b;</a:t>
            </a:r>
          </a:p>
          <a:p>
            <a:pPr marL="914400" lvl="2" indent="0">
              <a:defRPr/>
            </a:pPr>
            <a:r>
              <a:rPr lang="en-US" altLang="zh-CN" sz="2800" dirty="0"/>
              <a:t>b=temp;</a:t>
            </a:r>
            <a:endParaRPr lang="zh-CN" altLang="en-US" sz="2800" dirty="0"/>
          </a:p>
          <a:p>
            <a:pPr marL="457200" indent="-457200">
              <a:buFont typeface="Arial" panose="020B0604020202020204" pitchFamily="34" charset="0"/>
              <a:buChar char="•"/>
              <a:defRPr/>
            </a:pPr>
            <a:r>
              <a:rPr lang="zh-CN" altLang="en-US" sz="2800" dirty="0"/>
              <a:t>加法方式</a:t>
            </a:r>
            <a:endParaRPr lang="en-US" altLang="zh-CN" sz="2800" dirty="0"/>
          </a:p>
          <a:p>
            <a:pPr marL="0" indent="0">
              <a:defRPr/>
            </a:pPr>
            <a:r>
              <a:rPr lang="en-US" altLang="zh-CN" sz="2800" dirty="0"/>
              <a:t>	 a = a + b;</a:t>
            </a:r>
          </a:p>
          <a:p>
            <a:pPr marL="0" indent="0">
              <a:defRPr/>
            </a:pPr>
            <a:r>
              <a:rPr lang="en-US" altLang="zh-CN" sz="2800" dirty="0"/>
              <a:t>	 b = a–b;</a:t>
            </a:r>
          </a:p>
          <a:p>
            <a:pPr marL="0" indent="0">
              <a:defRPr/>
            </a:pPr>
            <a:r>
              <a:rPr lang="en-US" altLang="zh-CN" sz="2800" dirty="0"/>
              <a:t>	 a = a–b;</a:t>
            </a:r>
            <a:endParaRPr lang="zh-CN" altLang="en-US" sz="2800" dirty="0"/>
          </a:p>
        </p:txBody>
      </p:sp>
      <p:sp>
        <p:nvSpPr>
          <p:cNvPr id="4" name="Rectangle 3">
            <a:extLst>
              <a:ext uri="{FF2B5EF4-FFF2-40B4-BE49-F238E27FC236}">
                <a16:creationId xmlns:a16="http://schemas.microsoft.com/office/drawing/2014/main" id="{DF359E60-FDB2-4158-807F-25CD82ABA55A}"/>
              </a:ext>
            </a:extLst>
          </p:cNvPr>
          <p:cNvSpPr>
            <a:spLocks noGrp="1" noChangeArrowheads="1"/>
          </p:cNvSpPr>
          <p:nvPr/>
        </p:nvSpPr>
        <p:spPr bwMode="auto">
          <a:xfrm>
            <a:off x="4429387" y="1427268"/>
            <a:ext cx="3349874" cy="3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defRPr/>
            </a:pPr>
            <a:r>
              <a:rPr lang="en-US" altLang="zh-CN" sz="2800" dirty="0"/>
              <a:t>^</a:t>
            </a:r>
            <a:r>
              <a:rPr lang="zh-CN" altLang="en-US" sz="2800" dirty="0"/>
              <a:t>异或位运算符</a:t>
            </a:r>
            <a:endParaRPr lang="en-US" altLang="zh-CN" sz="2800" dirty="0"/>
          </a:p>
          <a:p>
            <a:pPr marL="914400" lvl="2" indent="0">
              <a:defRPr/>
            </a:pPr>
            <a:r>
              <a:rPr lang="en-US" altLang="zh-CN" sz="2800" dirty="0"/>
              <a:t>a=</a:t>
            </a:r>
            <a:r>
              <a:rPr lang="en-US" altLang="zh-CN" sz="2800" dirty="0" err="1"/>
              <a:t>a^b</a:t>
            </a:r>
            <a:r>
              <a:rPr lang="en-US" altLang="zh-CN" sz="2800" dirty="0"/>
              <a:t>;</a:t>
            </a:r>
            <a:br>
              <a:rPr lang="en-US" altLang="zh-CN" sz="2800" dirty="0"/>
            </a:br>
            <a:r>
              <a:rPr lang="en-US" altLang="zh-CN" sz="2800" dirty="0"/>
              <a:t>b=</a:t>
            </a:r>
            <a:r>
              <a:rPr lang="en-US" altLang="zh-CN" sz="2800" dirty="0" err="1"/>
              <a:t>a^b</a:t>
            </a:r>
            <a:r>
              <a:rPr lang="en-US" altLang="zh-CN" sz="2800" dirty="0"/>
              <a:t>;</a:t>
            </a:r>
            <a:br>
              <a:rPr lang="en-US" altLang="zh-CN" sz="2800" dirty="0"/>
            </a:br>
            <a:r>
              <a:rPr lang="en-US" altLang="zh-CN" sz="2800" dirty="0"/>
              <a:t>a=</a:t>
            </a:r>
            <a:r>
              <a:rPr lang="en-US" altLang="zh-CN" sz="2800" dirty="0" err="1"/>
              <a:t>a^b</a:t>
            </a:r>
            <a:r>
              <a:rPr lang="en-US" altLang="zh-CN" sz="2800" dirty="0"/>
              <a:t>;</a:t>
            </a:r>
            <a:endParaRPr lang="zh-CN" altLang="en-US" sz="2800" dirty="0"/>
          </a:p>
          <a:p>
            <a:pPr marL="457200" indent="-457200">
              <a:buFont typeface="Arial" panose="020B0604020202020204" pitchFamily="34" charset="0"/>
              <a:buChar char="•"/>
              <a:defRPr/>
            </a:pPr>
            <a:r>
              <a:rPr lang="zh-CN" altLang="en-US" sz="2800" dirty="0"/>
              <a:t>一句话搞定</a:t>
            </a:r>
          </a:p>
          <a:p>
            <a:pPr marL="0" indent="0">
              <a:defRPr/>
            </a:pPr>
            <a:r>
              <a:rPr lang="en-US" altLang="zh-CN" sz="2800" dirty="0"/>
              <a:t>	a = (</a:t>
            </a:r>
            <a:r>
              <a:rPr lang="en-US" altLang="zh-CN" sz="2800" dirty="0" err="1"/>
              <a:t>a+b</a:t>
            </a:r>
            <a:r>
              <a:rPr lang="en-US" altLang="zh-CN" sz="2800" dirty="0"/>
              <a:t>) - (b=a)</a:t>
            </a:r>
          </a:p>
        </p:txBody>
      </p:sp>
      <p:sp>
        <p:nvSpPr>
          <p:cNvPr id="2" name="矩形 1">
            <a:extLst>
              <a:ext uri="{FF2B5EF4-FFF2-40B4-BE49-F238E27FC236}">
                <a16:creationId xmlns:a16="http://schemas.microsoft.com/office/drawing/2014/main" id="{2284C993-1798-4AB2-B267-A481EB0412CB}"/>
              </a:ext>
            </a:extLst>
          </p:cNvPr>
          <p:cNvSpPr/>
          <p:nvPr/>
        </p:nvSpPr>
        <p:spPr>
          <a:xfrm>
            <a:off x="1237353" y="5192786"/>
            <a:ext cx="6669293" cy="369332"/>
          </a:xfrm>
          <a:prstGeom prst="rect">
            <a:avLst/>
          </a:prstGeom>
        </p:spPr>
        <p:txBody>
          <a:bodyPr wrap="square">
            <a:spAutoFit/>
          </a:bodyPr>
          <a:lstStyle/>
          <a:p>
            <a:r>
              <a:rPr lang="en-US" altLang="zh-CN" dirty="0">
                <a:hlinkClick r:id="rId3"/>
              </a:rPr>
              <a:t>https://blog.csdn.net/do2jiang/article/details/4549679</a:t>
            </a:r>
            <a:endParaRPr lang="zh-CN" altLang="en-US" dirty="0"/>
          </a:p>
        </p:txBody>
      </p:sp>
    </p:spTree>
    <p:extLst>
      <p:ext uri="{BB962C8B-B14F-4D97-AF65-F5344CB8AC3E}">
        <p14:creationId xmlns:p14="http://schemas.microsoft.com/office/powerpoint/2010/main" val="1550521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0913" y="2302173"/>
            <a:ext cx="6291743" cy="1200329"/>
          </a:xfrm>
          <a:prstGeom prst="rect">
            <a:avLst/>
          </a:prstGeom>
        </p:spPr>
        <p:txBody>
          <a:bodyPr wrap="square">
            <a:spAutoFit/>
          </a:bodyPr>
          <a:lstStyle/>
          <a:p>
            <a:r>
              <a:rPr lang="zh-CN" altLang="en-US" sz="2400" dirty="0"/>
              <a:t>通过数组可以方便的实现值类型的数据源的交换，不过还有一种方法是将所有变量封装到一个类里面去，通过引用类型来实现。</a:t>
            </a:r>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如何用方法实现数据</a:t>
            </a:r>
            <a:r>
              <a:rPr lang="en-US" altLang="zh-CN" dirty="0"/>
              <a:t>swap</a:t>
            </a:r>
            <a:endParaRPr lang="zh-CN" altLang="en-US" dirty="0"/>
          </a:p>
        </p:txBody>
      </p:sp>
    </p:spTree>
    <p:extLst>
      <p:ext uri="{BB962C8B-B14F-4D97-AF65-F5344CB8AC3E}">
        <p14:creationId xmlns:p14="http://schemas.microsoft.com/office/powerpoint/2010/main" val="162394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809" y="1286541"/>
            <a:ext cx="7283302" cy="4801314"/>
          </a:xfrm>
          <a:prstGeom prst="rect">
            <a:avLst/>
          </a:prstGeom>
        </p:spPr>
        <p:txBody>
          <a:bodyPr wrap="square">
            <a:spAutoFit/>
          </a:bodyPr>
          <a:lstStyle/>
          <a:p>
            <a:r>
              <a:rPr lang="en-US" altLang="zh-CN" b="1" dirty="0"/>
              <a:t>package test;</a:t>
            </a:r>
          </a:p>
          <a:p>
            <a:r>
              <a:rPr lang="en-US" altLang="zh-CN" b="1" dirty="0"/>
              <a:t>public class Test {</a:t>
            </a:r>
          </a:p>
          <a:p>
            <a:r>
              <a:rPr lang="en-US" altLang="zh-CN" b="1" dirty="0"/>
              <a:t>      public static void Swap(</a:t>
            </a:r>
            <a:r>
              <a:rPr lang="en-US" altLang="zh-CN" b="1" dirty="0" err="1"/>
              <a:t>int</a:t>
            </a:r>
            <a:r>
              <a:rPr lang="en-US" altLang="zh-CN" b="1" dirty="0"/>
              <a:t>[] a){</a:t>
            </a:r>
          </a:p>
          <a:p>
            <a:r>
              <a:rPr lang="en-US" altLang="zh-CN" b="1" dirty="0"/>
              <a:t>         </a:t>
            </a:r>
            <a:r>
              <a:rPr lang="en-US" altLang="zh-CN" b="1" dirty="0" err="1"/>
              <a:t>int</a:t>
            </a:r>
            <a:r>
              <a:rPr lang="en-US" altLang="zh-CN" b="1" dirty="0"/>
              <a:t> c=a[0];</a:t>
            </a:r>
          </a:p>
          <a:p>
            <a:r>
              <a:rPr lang="en-US" altLang="zh-CN" b="1" dirty="0"/>
              <a:t>         a[0]=a[1];</a:t>
            </a:r>
          </a:p>
          <a:p>
            <a:r>
              <a:rPr lang="en-US" altLang="zh-CN" b="1" dirty="0"/>
              <a:t>         a[1]=c;</a:t>
            </a:r>
          </a:p>
          <a:p>
            <a:r>
              <a:rPr lang="en-US" altLang="zh-CN" b="1" dirty="0"/>
              <a:t>      }</a:t>
            </a:r>
          </a:p>
          <a:p>
            <a:endParaRPr lang="en-US" altLang="zh-CN" b="1" dirty="0"/>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err="1"/>
              <a:t>int</a:t>
            </a:r>
            <a:r>
              <a:rPr lang="en-US" altLang="zh-CN" b="1" dirty="0"/>
              <a:t>[] a=new </a:t>
            </a:r>
            <a:r>
              <a:rPr lang="en-US" altLang="zh-CN" b="1" dirty="0" err="1"/>
              <a:t>int</a:t>
            </a:r>
            <a:r>
              <a:rPr lang="en-US" altLang="zh-CN" b="1" dirty="0"/>
              <a:t>[2];</a:t>
            </a:r>
          </a:p>
          <a:p>
            <a:r>
              <a:rPr lang="en-US" altLang="zh-CN" b="1" dirty="0"/>
              <a:t>         a[0]=10;</a:t>
            </a:r>
          </a:p>
          <a:p>
            <a:r>
              <a:rPr lang="en-US" altLang="zh-CN" b="1" dirty="0"/>
              <a:t>         a[1]=20;</a:t>
            </a:r>
          </a:p>
          <a:p>
            <a:r>
              <a:rPr lang="en-US" altLang="zh-CN" b="1" dirty="0"/>
              <a:t>         Swap(a);</a:t>
            </a:r>
          </a:p>
          <a:p>
            <a:r>
              <a:rPr lang="en-US" altLang="zh-CN" b="1" dirty="0"/>
              <a:t>         </a:t>
            </a:r>
            <a:r>
              <a:rPr lang="en-US" altLang="zh-CN" b="1" dirty="0" err="1"/>
              <a:t>System.out.println</a:t>
            </a:r>
            <a:r>
              <a:rPr lang="en-US" altLang="zh-CN" b="1" dirty="0"/>
              <a:t>(a[0]);</a:t>
            </a:r>
          </a:p>
          <a:p>
            <a:r>
              <a:rPr lang="en-US" altLang="zh-CN" b="1" dirty="0"/>
              <a:t>         </a:t>
            </a:r>
            <a:r>
              <a:rPr lang="en-US" altLang="zh-CN" b="1" dirty="0" err="1"/>
              <a:t>System.out.println</a:t>
            </a:r>
            <a:r>
              <a:rPr lang="en-US" altLang="zh-CN" b="1" dirty="0"/>
              <a:t>(a[1]);</a:t>
            </a:r>
          </a:p>
          <a:p>
            <a:r>
              <a:rPr lang="en-US" altLang="zh-CN" b="1" dirty="0"/>
              <a:t>   }</a:t>
            </a:r>
          </a:p>
          <a:p>
            <a:r>
              <a:rPr lang="en-US" altLang="zh-CN" b="1" dirty="0"/>
              <a:t>}</a:t>
            </a:r>
          </a:p>
        </p:txBody>
      </p:sp>
      <p:sp>
        <p:nvSpPr>
          <p:cNvPr id="3" name="标题 3"/>
          <p:cNvSpPr txBox="1">
            <a:spLocks/>
          </p:cNvSpPr>
          <p:nvPr/>
        </p:nvSpPr>
        <p:spPr>
          <a:xfrm>
            <a:off x="485110" y="439555"/>
            <a:ext cx="7886700" cy="8469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java</a:t>
            </a:r>
            <a:r>
              <a:rPr lang="zh-CN" altLang="en-US" dirty="0"/>
              <a:t>如何实现数据</a:t>
            </a:r>
            <a:r>
              <a:rPr lang="en-US" altLang="zh-CN" dirty="0"/>
              <a:t>swap</a:t>
            </a:r>
            <a:endParaRPr lang="zh-CN" altLang="en-US" dirty="0"/>
          </a:p>
        </p:txBody>
      </p:sp>
    </p:spTree>
    <p:extLst>
      <p:ext uri="{BB962C8B-B14F-4D97-AF65-F5344CB8AC3E}">
        <p14:creationId xmlns:p14="http://schemas.microsoft.com/office/powerpoint/2010/main" val="2981741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86808" y="365126"/>
            <a:ext cx="7728541" cy="1325563"/>
          </a:xfrm>
        </p:spPr>
        <p:txBody>
          <a:bodyPr/>
          <a:lstStyle/>
          <a:p>
            <a:r>
              <a:rPr lang="zh-CN" altLang="en-US" dirty="0"/>
              <a:t>对象是如何传递的</a:t>
            </a:r>
          </a:p>
        </p:txBody>
      </p:sp>
      <p:sp>
        <p:nvSpPr>
          <p:cNvPr id="4" name="内容占位符 3"/>
          <p:cNvSpPr>
            <a:spLocks noGrp="1"/>
          </p:cNvSpPr>
          <p:nvPr>
            <p:ph idx="1"/>
          </p:nvPr>
        </p:nvSpPr>
        <p:spPr>
          <a:xfrm>
            <a:off x="786808" y="1825625"/>
            <a:ext cx="7453425" cy="1417305"/>
          </a:xfrm>
        </p:spPr>
        <p:txBody>
          <a:bodyPr>
            <a:normAutofit/>
          </a:bodyPr>
          <a:lstStyle/>
          <a:p>
            <a:r>
              <a:rPr lang="zh-CN" altLang="en-US" sz="3800" dirty="0"/>
              <a:t>“按值传递”</a:t>
            </a:r>
            <a:endParaRPr lang="en-US" altLang="zh-CN" sz="3800" dirty="0"/>
          </a:p>
          <a:p>
            <a:r>
              <a:rPr lang="zh-CN" altLang="en-US" sz="3800" dirty="0"/>
              <a:t>“按引用传递”</a:t>
            </a:r>
            <a:r>
              <a:rPr lang="en-US" altLang="zh-CN" sz="3800" dirty="0"/>
              <a:t>?</a:t>
            </a:r>
          </a:p>
          <a:p>
            <a:endParaRPr lang="zh-CN" altLang="en-US" dirty="0"/>
          </a:p>
        </p:txBody>
      </p:sp>
    </p:spTree>
    <p:extLst>
      <p:ext uri="{BB962C8B-B14F-4D97-AF65-F5344CB8AC3E}">
        <p14:creationId xmlns:p14="http://schemas.microsoft.com/office/powerpoint/2010/main" val="3044925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998" y="751344"/>
            <a:ext cx="6719483" cy="5078313"/>
          </a:xfrm>
          <a:prstGeom prst="rect">
            <a:avLst/>
          </a:prstGeom>
        </p:spPr>
        <p:txBody>
          <a:bodyPr wrap="square">
            <a:spAutoFit/>
          </a:bodyPr>
          <a:lstStyle/>
          <a:p>
            <a:r>
              <a:rPr lang="zh-CN" altLang="en-US" dirty="0"/>
              <a:t>按值传递</a:t>
            </a:r>
          </a:p>
          <a:p>
            <a:endParaRPr lang="en-US" altLang="zh-CN" b="1" dirty="0"/>
          </a:p>
          <a:p>
            <a:r>
              <a:rPr lang="en-US" altLang="zh-CN" b="1" dirty="0"/>
              <a:t>public class Test {</a:t>
            </a:r>
          </a:p>
          <a:p>
            <a:r>
              <a:rPr lang="en-US" altLang="zh-CN" b="1" dirty="0"/>
              <a:t>      public static void Sample(</a:t>
            </a:r>
            <a:r>
              <a:rPr lang="en-US" altLang="zh-CN" b="1" dirty="0" err="1"/>
              <a:t>int</a:t>
            </a:r>
            <a:r>
              <a:rPr lang="en-US" altLang="zh-CN" b="1" dirty="0"/>
              <a:t> a){</a:t>
            </a:r>
          </a:p>
          <a:p>
            <a:r>
              <a:rPr lang="en-US" altLang="zh-CN" b="1" dirty="0"/>
              <a:t>         </a:t>
            </a:r>
            <a:r>
              <a:rPr lang="en-US" altLang="zh-CN" b="1" dirty="0">
                <a:solidFill>
                  <a:srgbClr val="FF0000"/>
                </a:solidFill>
              </a:rPr>
              <a:t>a+=20;</a:t>
            </a:r>
          </a:p>
          <a:p>
            <a:r>
              <a:rPr lang="en-US" altLang="zh-CN" b="1" dirty="0"/>
              <a:t>         </a:t>
            </a:r>
            <a:r>
              <a:rPr lang="en-US" altLang="zh-CN" b="1" dirty="0" err="1"/>
              <a:t>System.out.println</a:t>
            </a:r>
            <a:r>
              <a:rPr lang="en-US" altLang="zh-CN" b="1" dirty="0"/>
              <a:t>("a: "+a);</a:t>
            </a:r>
          </a:p>
          <a:p>
            <a:r>
              <a:rPr lang="en-US" altLang="zh-CN" b="1" dirty="0"/>
              <a:t>      } </a:t>
            </a:r>
          </a:p>
          <a:p>
            <a:endParaRPr lang="en-US" altLang="zh-CN" b="1" dirty="0"/>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err="1">
                <a:solidFill>
                  <a:srgbClr val="FF0000"/>
                </a:solidFill>
              </a:rPr>
              <a:t>int</a:t>
            </a:r>
            <a:r>
              <a:rPr lang="en-US" altLang="zh-CN" b="1" dirty="0">
                <a:solidFill>
                  <a:srgbClr val="FF0000"/>
                </a:solidFill>
              </a:rPr>
              <a:t> b=10;</a:t>
            </a:r>
          </a:p>
          <a:p>
            <a:r>
              <a:rPr lang="en-US" altLang="zh-CN" b="1" dirty="0"/>
              <a:t>         Sample(b);</a:t>
            </a:r>
          </a:p>
          <a:p>
            <a:r>
              <a:rPr lang="en-US" altLang="zh-CN" b="1" dirty="0"/>
              <a:t>         </a:t>
            </a:r>
            <a:r>
              <a:rPr lang="en-US" altLang="zh-CN" b="1" dirty="0" err="1"/>
              <a:t>System.out.println</a:t>
            </a:r>
            <a:r>
              <a:rPr lang="en-US" altLang="zh-CN" b="1" dirty="0"/>
              <a:t>("b: "+b);</a:t>
            </a:r>
          </a:p>
          <a:p>
            <a:r>
              <a:rPr lang="en-US" altLang="zh-CN" b="1" dirty="0"/>
              <a:t>   }</a:t>
            </a:r>
          </a:p>
          <a:p>
            <a:r>
              <a:rPr lang="en-US" altLang="zh-CN" b="1" dirty="0"/>
              <a:t>}</a:t>
            </a:r>
          </a:p>
          <a:p>
            <a:endParaRPr lang="en-US" altLang="zh-CN" dirty="0"/>
          </a:p>
          <a:p>
            <a:r>
              <a:rPr lang="zh-CN" altLang="en-US" dirty="0"/>
              <a:t>运行结果：</a:t>
            </a:r>
          </a:p>
          <a:p>
            <a:r>
              <a:rPr lang="en-US" altLang="zh-CN" dirty="0"/>
              <a:t>a: 30</a:t>
            </a:r>
          </a:p>
          <a:p>
            <a:r>
              <a:rPr lang="en-US" altLang="zh-CN" dirty="0"/>
              <a:t>b: 10</a:t>
            </a:r>
          </a:p>
        </p:txBody>
      </p:sp>
      <p:sp>
        <p:nvSpPr>
          <p:cNvPr id="3" name="矩形 2"/>
          <p:cNvSpPr/>
          <p:nvPr/>
        </p:nvSpPr>
        <p:spPr>
          <a:xfrm>
            <a:off x="5307792" y="1353999"/>
            <a:ext cx="2328531" cy="1200329"/>
          </a:xfrm>
          <a:prstGeom prst="rect">
            <a:avLst/>
          </a:prstGeom>
        </p:spPr>
        <p:txBody>
          <a:bodyPr wrap="square">
            <a:spAutoFit/>
          </a:bodyPr>
          <a:lstStyle/>
          <a:p>
            <a:r>
              <a:rPr lang="zh-CN" altLang="en-US" dirty="0"/>
              <a:t>在这段代码里，修改变量 </a:t>
            </a:r>
            <a:r>
              <a:rPr lang="en-US" altLang="zh-CN" dirty="0"/>
              <a:t>a </a:t>
            </a:r>
            <a:r>
              <a:rPr lang="zh-CN" altLang="en-US" dirty="0"/>
              <a:t>的值，不改变变量 </a:t>
            </a:r>
            <a:r>
              <a:rPr lang="en-US" altLang="zh-CN" dirty="0"/>
              <a:t>b </a:t>
            </a:r>
            <a:r>
              <a:rPr lang="zh-CN" altLang="en-US" dirty="0"/>
              <a:t>的值，所以它是“值传递”。</a:t>
            </a:r>
          </a:p>
        </p:txBody>
      </p:sp>
    </p:spTree>
    <p:extLst>
      <p:ext uri="{BB962C8B-B14F-4D97-AF65-F5344CB8AC3E}">
        <p14:creationId xmlns:p14="http://schemas.microsoft.com/office/powerpoint/2010/main" val="1503677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3134" y="624303"/>
            <a:ext cx="5624623" cy="4801314"/>
          </a:xfrm>
          <a:prstGeom prst="rect">
            <a:avLst/>
          </a:prstGeom>
        </p:spPr>
        <p:txBody>
          <a:bodyPr wrap="square">
            <a:spAutoFit/>
          </a:bodyPr>
          <a:lstStyle/>
          <a:p>
            <a:r>
              <a:rPr lang="zh-CN" altLang="en-US" dirty="0"/>
              <a:t>按引用传递</a:t>
            </a:r>
            <a:endParaRPr lang="en-US" altLang="zh-CN" dirty="0"/>
          </a:p>
          <a:p>
            <a:endParaRPr lang="en-US" altLang="zh-CN" b="1" dirty="0"/>
          </a:p>
          <a:p>
            <a:r>
              <a:rPr lang="en-US" altLang="zh-CN" b="1" dirty="0"/>
              <a:t>public class Test {</a:t>
            </a:r>
          </a:p>
          <a:p>
            <a:r>
              <a:rPr lang="en-US" altLang="zh-CN" b="1" dirty="0"/>
              <a:t>      public static void Sample(</a:t>
            </a:r>
            <a:r>
              <a:rPr lang="en-US" altLang="zh-CN" b="1" dirty="0" err="1"/>
              <a:t>StringBuffer</a:t>
            </a:r>
            <a:r>
              <a:rPr lang="en-US" altLang="zh-CN" b="1" dirty="0"/>
              <a:t> a){</a:t>
            </a:r>
          </a:p>
          <a:p>
            <a:r>
              <a:rPr lang="en-US" altLang="zh-CN" b="1" dirty="0"/>
              <a:t>         </a:t>
            </a:r>
            <a:r>
              <a:rPr lang="en-US" altLang="zh-CN" b="1" dirty="0" err="1">
                <a:solidFill>
                  <a:srgbClr val="FF0000"/>
                </a:solidFill>
              </a:rPr>
              <a:t>a.append</a:t>
            </a:r>
            <a:r>
              <a:rPr lang="en-US" altLang="zh-CN" b="1" dirty="0">
                <a:solidFill>
                  <a:srgbClr val="FF0000"/>
                </a:solidFill>
              </a:rPr>
              <a:t>(" Changed ");</a:t>
            </a:r>
          </a:p>
          <a:p>
            <a:r>
              <a:rPr lang="en-US" altLang="zh-CN" b="1" dirty="0"/>
              <a:t>         </a:t>
            </a:r>
            <a:r>
              <a:rPr lang="en-US" altLang="zh-CN" b="1" dirty="0" err="1"/>
              <a:t>System.out.println</a:t>
            </a:r>
            <a:r>
              <a:rPr lang="en-US" altLang="zh-CN" b="1" dirty="0"/>
              <a:t>("a: "+a);</a:t>
            </a:r>
          </a:p>
          <a:p>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err="1">
                <a:solidFill>
                  <a:srgbClr val="FF0000"/>
                </a:solidFill>
              </a:rPr>
              <a:t>StringBuffer</a:t>
            </a:r>
            <a:r>
              <a:rPr lang="en-US" altLang="zh-CN" b="1" dirty="0">
                <a:solidFill>
                  <a:srgbClr val="FF0000"/>
                </a:solidFill>
              </a:rPr>
              <a:t> b=new </a:t>
            </a:r>
            <a:r>
              <a:rPr lang="en-US" altLang="zh-CN" b="1" dirty="0" err="1">
                <a:solidFill>
                  <a:srgbClr val="FF0000"/>
                </a:solidFill>
              </a:rPr>
              <a:t>StringBuffer</a:t>
            </a:r>
            <a:r>
              <a:rPr lang="en-US" altLang="zh-CN" b="1" dirty="0">
                <a:solidFill>
                  <a:srgbClr val="FF0000"/>
                </a:solidFill>
              </a:rPr>
              <a:t>("This is a test!");</a:t>
            </a:r>
          </a:p>
          <a:p>
            <a:r>
              <a:rPr lang="en-US" altLang="zh-CN" b="1" dirty="0"/>
              <a:t>         Sample(b);</a:t>
            </a:r>
          </a:p>
          <a:p>
            <a:r>
              <a:rPr lang="en-US" altLang="zh-CN" b="1" dirty="0"/>
              <a:t>         </a:t>
            </a:r>
            <a:r>
              <a:rPr lang="en-US" altLang="zh-CN" b="1" dirty="0" err="1"/>
              <a:t>System.out.println</a:t>
            </a:r>
            <a:r>
              <a:rPr lang="en-US" altLang="zh-CN" b="1" dirty="0"/>
              <a:t>("b: "+b);</a:t>
            </a:r>
          </a:p>
          <a:p>
            <a:r>
              <a:rPr lang="en-US" altLang="zh-CN" b="1" dirty="0"/>
              <a:t>   }</a:t>
            </a:r>
          </a:p>
          <a:p>
            <a:r>
              <a:rPr lang="en-US" altLang="zh-CN" b="1" dirty="0"/>
              <a:t>}</a:t>
            </a:r>
          </a:p>
          <a:p>
            <a:endParaRPr lang="en-US" altLang="zh-CN" dirty="0"/>
          </a:p>
          <a:p>
            <a:r>
              <a:rPr lang="zh-CN" altLang="en-US" dirty="0"/>
              <a:t>运行结果：</a:t>
            </a:r>
          </a:p>
          <a:p>
            <a:r>
              <a:rPr lang="en-US" altLang="zh-CN" dirty="0"/>
              <a:t>a: This is a test! Changed</a:t>
            </a:r>
          </a:p>
          <a:p>
            <a:r>
              <a:rPr lang="en-US" altLang="zh-CN" dirty="0"/>
              <a:t>b: This is a test! Changed</a:t>
            </a:r>
          </a:p>
        </p:txBody>
      </p:sp>
      <p:sp>
        <p:nvSpPr>
          <p:cNvPr id="3" name="矩形 2"/>
          <p:cNvSpPr/>
          <p:nvPr/>
        </p:nvSpPr>
        <p:spPr>
          <a:xfrm>
            <a:off x="5552537" y="1155384"/>
            <a:ext cx="2530549" cy="1477328"/>
          </a:xfrm>
          <a:prstGeom prst="rect">
            <a:avLst/>
          </a:prstGeom>
        </p:spPr>
        <p:txBody>
          <a:bodyPr wrap="square">
            <a:spAutoFit/>
          </a:bodyPr>
          <a:lstStyle/>
          <a:p>
            <a:r>
              <a:rPr lang="zh-CN" altLang="en-US" dirty="0"/>
              <a:t>在</a:t>
            </a:r>
            <a:r>
              <a:rPr lang="en-US" altLang="zh-CN" dirty="0"/>
              <a:t>Sample(</a:t>
            </a:r>
            <a:r>
              <a:rPr lang="en-US" altLang="zh-CN" dirty="0" err="1"/>
              <a:t>StringBuffer</a:t>
            </a:r>
            <a:r>
              <a:rPr lang="en-US" altLang="zh-CN" dirty="0"/>
              <a:t>)</a:t>
            </a:r>
            <a:r>
              <a:rPr lang="zh-CN" altLang="en-US" dirty="0"/>
              <a:t>这个函数中，修改了引用 </a:t>
            </a:r>
            <a:r>
              <a:rPr lang="en-US" altLang="zh-CN" dirty="0"/>
              <a:t>a </a:t>
            </a:r>
            <a:r>
              <a:rPr lang="zh-CN" altLang="en-US" dirty="0"/>
              <a:t>的值，同时 </a:t>
            </a:r>
            <a:r>
              <a:rPr lang="en-US" altLang="zh-CN" dirty="0"/>
              <a:t>b </a:t>
            </a:r>
            <a:r>
              <a:rPr lang="zh-CN" altLang="en-US" dirty="0"/>
              <a:t>的值也变化了，所以它是“按引用传递”的！</a:t>
            </a:r>
          </a:p>
        </p:txBody>
      </p:sp>
    </p:spTree>
    <p:extLst>
      <p:ext uri="{BB962C8B-B14F-4D97-AF65-F5344CB8AC3E}">
        <p14:creationId xmlns:p14="http://schemas.microsoft.com/office/powerpoint/2010/main" val="2350210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3134" y="624303"/>
            <a:ext cx="5624623" cy="4524315"/>
          </a:xfrm>
          <a:prstGeom prst="rect">
            <a:avLst/>
          </a:prstGeom>
        </p:spPr>
        <p:txBody>
          <a:bodyPr wrap="square">
            <a:spAutoFit/>
          </a:bodyPr>
          <a:lstStyle/>
          <a:p>
            <a:r>
              <a:rPr lang="zh-CN" altLang="en-US" dirty="0">
                <a:latin typeface="+mn-ea"/>
              </a:rPr>
              <a:t>传递的是引用的“值”</a:t>
            </a:r>
          </a:p>
          <a:p>
            <a:endParaRPr lang="zh-CN" altLang="en-US" dirty="0">
              <a:latin typeface="+mn-ea"/>
            </a:endParaRPr>
          </a:p>
          <a:p>
            <a:r>
              <a:rPr lang="en-US" altLang="zh-CN" b="1" dirty="0"/>
              <a:t>public class Test {</a:t>
            </a:r>
          </a:p>
          <a:p>
            <a:r>
              <a:rPr lang="en-US" altLang="zh-CN" b="1" dirty="0"/>
              <a:t>    public static void Sample(</a:t>
            </a:r>
            <a:r>
              <a:rPr lang="en-US" altLang="zh-CN" b="1" dirty="0" err="1"/>
              <a:t>StringBuffer</a:t>
            </a:r>
            <a:r>
              <a:rPr lang="en-US" altLang="zh-CN" b="1" dirty="0"/>
              <a:t> a){</a:t>
            </a:r>
          </a:p>
          <a:p>
            <a:r>
              <a:rPr lang="en-US" altLang="zh-CN" b="1" dirty="0"/>
              <a:t>        </a:t>
            </a:r>
            <a:r>
              <a:rPr lang="en-US" altLang="zh-CN" b="1" dirty="0">
                <a:solidFill>
                  <a:srgbClr val="FF0000"/>
                </a:solidFill>
              </a:rPr>
              <a:t>a =new </a:t>
            </a:r>
            <a:r>
              <a:rPr lang="en-US" altLang="zh-CN" b="1" dirty="0" err="1">
                <a:solidFill>
                  <a:srgbClr val="FF0000"/>
                </a:solidFill>
              </a:rPr>
              <a:t>StringBuffer</a:t>
            </a:r>
            <a:r>
              <a:rPr lang="en-US" altLang="zh-CN" b="1" dirty="0">
                <a:solidFill>
                  <a:srgbClr val="FF0000"/>
                </a:solidFill>
              </a:rPr>
              <a:t>("This is not a test!");</a:t>
            </a:r>
          </a:p>
          <a:p>
            <a:r>
              <a:rPr lang="en-US" altLang="zh-CN" b="1" dirty="0"/>
              <a:t>        </a:t>
            </a:r>
            <a:r>
              <a:rPr lang="en-US" altLang="zh-CN" b="1" dirty="0" err="1"/>
              <a:t>System.out.println</a:t>
            </a:r>
            <a:r>
              <a:rPr lang="en-US" altLang="zh-CN" b="1" dirty="0"/>
              <a:t>("a: "+a);</a:t>
            </a:r>
          </a:p>
          <a:p>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err="1">
                <a:solidFill>
                  <a:srgbClr val="FF0000"/>
                </a:solidFill>
              </a:rPr>
              <a:t>StringBuffer</a:t>
            </a:r>
            <a:r>
              <a:rPr lang="en-US" altLang="zh-CN" b="1" dirty="0">
                <a:solidFill>
                  <a:srgbClr val="FF0000"/>
                </a:solidFill>
              </a:rPr>
              <a:t> b=new </a:t>
            </a:r>
            <a:r>
              <a:rPr lang="en-US" altLang="zh-CN" b="1" dirty="0" err="1">
                <a:solidFill>
                  <a:srgbClr val="FF0000"/>
                </a:solidFill>
              </a:rPr>
              <a:t>StringBuffer</a:t>
            </a:r>
            <a:r>
              <a:rPr lang="en-US" altLang="zh-CN" b="1" dirty="0">
                <a:solidFill>
                  <a:srgbClr val="FF0000"/>
                </a:solidFill>
              </a:rPr>
              <a:t>("This is a test!");</a:t>
            </a:r>
          </a:p>
          <a:p>
            <a:r>
              <a:rPr lang="en-US" altLang="zh-CN" b="1" dirty="0"/>
              <a:t>        Sample(b);</a:t>
            </a:r>
          </a:p>
          <a:p>
            <a:r>
              <a:rPr lang="en-US" altLang="zh-CN" b="1" dirty="0"/>
              <a:t>        </a:t>
            </a:r>
            <a:r>
              <a:rPr lang="en-US" altLang="zh-CN" b="1" dirty="0" err="1"/>
              <a:t>System.out.println</a:t>
            </a:r>
            <a:r>
              <a:rPr lang="en-US" altLang="zh-CN" b="1" dirty="0"/>
              <a:t>("b: "+b);</a:t>
            </a:r>
          </a:p>
          <a:p>
            <a:r>
              <a:rPr lang="en-US" altLang="zh-CN" b="1" dirty="0"/>
              <a:t>    }</a:t>
            </a:r>
          </a:p>
          <a:p>
            <a:r>
              <a:rPr lang="en-US" altLang="zh-CN" b="1" dirty="0"/>
              <a:t>}</a:t>
            </a:r>
          </a:p>
          <a:p>
            <a:r>
              <a:rPr lang="zh-CN" altLang="en-US" dirty="0">
                <a:latin typeface="+mn-ea"/>
              </a:rPr>
              <a:t>运行结果：</a:t>
            </a:r>
          </a:p>
          <a:p>
            <a:r>
              <a:rPr lang="en-US" altLang="zh-CN" dirty="0">
                <a:latin typeface="+mn-ea"/>
              </a:rPr>
              <a:t>a: This is not a test! Changed</a:t>
            </a:r>
          </a:p>
          <a:p>
            <a:r>
              <a:rPr lang="en-US" altLang="zh-CN" dirty="0">
                <a:latin typeface="+mn-ea"/>
              </a:rPr>
              <a:t>b: This is a test! Changed</a:t>
            </a:r>
          </a:p>
        </p:txBody>
      </p:sp>
      <p:sp>
        <p:nvSpPr>
          <p:cNvPr id="3" name="矩形 2"/>
          <p:cNvSpPr/>
          <p:nvPr/>
        </p:nvSpPr>
        <p:spPr>
          <a:xfrm>
            <a:off x="5656521" y="1138534"/>
            <a:ext cx="2530549" cy="1477328"/>
          </a:xfrm>
          <a:prstGeom prst="rect">
            <a:avLst/>
          </a:prstGeom>
        </p:spPr>
        <p:txBody>
          <a:bodyPr wrap="square">
            <a:spAutoFit/>
          </a:bodyPr>
          <a:lstStyle/>
          <a:p>
            <a:r>
              <a:rPr lang="zh-CN" altLang="en-US" dirty="0"/>
              <a:t>在</a:t>
            </a:r>
            <a:r>
              <a:rPr lang="en-US" altLang="zh-CN" dirty="0"/>
              <a:t>Sample(</a:t>
            </a:r>
            <a:r>
              <a:rPr lang="en-US" altLang="zh-CN" dirty="0" err="1"/>
              <a:t>StringBuffer</a:t>
            </a:r>
            <a:r>
              <a:rPr lang="en-US" altLang="zh-CN" dirty="0"/>
              <a:t>)</a:t>
            </a:r>
            <a:r>
              <a:rPr lang="zh-CN" altLang="en-US" dirty="0"/>
              <a:t>这个函数中，将引用 </a:t>
            </a:r>
            <a:r>
              <a:rPr lang="en-US" altLang="zh-CN" dirty="0"/>
              <a:t>a </a:t>
            </a:r>
            <a:r>
              <a:rPr lang="zh-CN" altLang="en-US" dirty="0"/>
              <a:t>指向新的引用对象，但是 </a:t>
            </a:r>
            <a:r>
              <a:rPr lang="en-US" altLang="zh-CN" dirty="0"/>
              <a:t>b </a:t>
            </a:r>
            <a:r>
              <a:rPr lang="zh-CN" altLang="en-US" dirty="0"/>
              <a:t>并没有改变，所以它传递的是引用的“值”！</a:t>
            </a:r>
          </a:p>
        </p:txBody>
      </p:sp>
    </p:spTree>
    <p:extLst>
      <p:ext uri="{BB962C8B-B14F-4D97-AF65-F5344CB8AC3E}">
        <p14:creationId xmlns:p14="http://schemas.microsoft.com/office/powerpoint/2010/main" val="2758392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3134" y="624303"/>
            <a:ext cx="5624623" cy="5078313"/>
          </a:xfrm>
          <a:prstGeom prst="rect">
            <a:avLst/>
          </a:prstGeom>
        </p:spPr>
        <p:txBody>
          <a:bodyPr wrap="square">
            <a:spAutoFit/>
          </a:bodyPr>
          <a:lstStyle/>
          <a:p>
            <a:r>
              <a:rPr lang="zh-CN" altLang="en-US" dirty="0"/>
              <a:t>是“按引用传递”的？</a:t>
            </a:r>
          </a:p>
          <a:p>
            <a:r>
              <a:rPr lang="en-US" altLang="zh-CN" dirty="0"/>
              <a:t>package test;</a:t>
            </a:r>
          </a:p>
          <a:p>
            <a:endParaRPr lang="en-US" altLang="zh-CN" dirty="0"/>
          </a:p>
          <a:p>
            <a:r>
              <a:rPr lang="en-US" altLang="zh-CN" dirty="0"/>
              <a:t>public class Test {</a:t>
            </a:r>
          </a:p>
          <a:p>
            <a:r>
              <a:rPr lang="en-US" altLang="zh-CN" dirty="0"/>
              <a:t>      public static void Sample(</a:t>
            </a:r>
            <a:r>
              <a:rPr lang="en-US" altLang="zh-CN" dirty="0" err="1"/>
              <a:t>StringBuffer</a:t>
            </a:r>
            <a:r>
              <a:rPr lang="en-US" altLang="zh-CN" dirty="0"/>
              <a:t> a){</a:t>
            </a:r>
          </a:p>
          <a:p>
            <a:r>
              <a:rPr lang="en-US" altLang="zh-CN" dirty="0"/>
              <a:t>         </a:t>
            </a:r>
            <a:r>
              <a:rPr lang="en-US" altLang="zh-CN" dirty="0" err="1"/>
              <a:t>a.append</a:t>
            </a:r>
            <a:r>
              <a:rPr lang="en-US" altLang="zh-CN" dirty="0"/>
              <a:t>(" Changed ");</a:t>
            </a:r>
          </a:p>
          <a:p>
            <a:r>
              <a:rPr lang="en-US" altLang="zh-CN" dirty="0"/>
              <a:t>         </a:t>
            </a:r>
            <a:r>
              <a:rPr lang="en-US" altLang="zh-CN" dirty="0" err="1"/>
              <a:t>System.out.println</a:t>
            </a:r>
            <a:r>
              <a:rPr lang="en-US" altLang="zh-CN" dirty="0"/>
              <a:t>("a: "+a);</a:t>
            </a:r>
          </a:p>
          <a:p>
            <a:r>
              <a:rPr lang="en-US" altLang="zh-CN" dirty="0"/>
              <a:t>      }</a:t>
            </a:r>
          </a:p>
          <a:p>
            <a:r>
              <a:rPr lang="en-US" altLang="zh-CN" dirty="0"/>
              <a:t>      public static void main(String[] </a:t>
            </a:r>
            <a:r>
              <a:rPr lang="en-US" altLang="zh-CN" dirty="0" err="1"/>
              <a:t>args</a:t>
            </a:r>
            <a:r>
              <a:rPr lang="en-US" altLang="zh-CN" dirty="0"/>
              <a:t>){</a:t>
            </a:r>
          </a:p>
          <a:p>
            <a:r>
              <a:rPr lang="en-US" altLang="zh-CN" dirty="0"/>
              <a:t>         </a:t>
            </a:r>
            <a:r>
              <a:rPr lang="en-US" altLang="zh-CN" dirty="0" err="1"/>
              <a:t>StringBuffer</a:t>
            </a:r>
            <a:r>
              <a:rPr lang="en-US" altLang="zh-CN" dirty="0"/>
              <a:t> b=new </a:t>
            </a:r>
            <a:r>
              <a:rPr lang="en-US" altLang="zh-CN" dirty="0" err="1"/>
              <a:t>StringBuffer</a:t>
            </a:r>
            <a:r>
              <a:rPr lang="en-US" altLang="zh-CN" dirty="0"/>
              <a:t>("This is a test!");</a:t>
            </a:r>
          </a:p>
          <a:p>
            <a:r>
              <a:rPr lang="en-US" altLang="zh-CN" dirty="0"/>
              <a:t>         Sample(b);</a:t>
            </a:r>
          </a:p>
          <a:p>
            <a:r>
              <a:rPr lang="en-US" altLang="zh-CN" dirty="0"/>
              <a:t>         </a:t>
            </a:r>
            <a:r>
              <a:rPr lang="en-US" altLang="zh-CN" dirty="0" err="1"/>
              <a:t>System.out.println</a:t>
            </a:r>
            <a:r>
              <a:rPr lang="en-US" altLang="zh-CN" dirty="0"/>
              <a:t>("b: "+b);</a:t>
            </a:r>
          </a:p>
          <a:p>
            <a:r>
              <a:rPr lang="en-US" altLang="zh-CN" dirty="0"/>
              <a:t>   }</a:t>
            </a:r>
          </a:p>
          <a:p>
            <a:r>
              <a:rPr lang="en-US" altLang="zh-CN" dirty="0"/>
              <a:t>}</a:t>
            </a:r>
          </a:p>
          <a:p>
            <a:endParaRPr lang="en-US" altLang="zh-CN" dirty="0"/>
          </a:p>
          <a:p>
            <a:r>
              <a:rPr lang="zh-CN" altLang="en-US" dirty="0"/>
              <a:t>运行结果：</a:t>
            </a:r>
          </a:p>
          <a:p>
            <a:r>
              <a:rPr lang="en-US" altLang="zh-CN" dirty="0"/>
              <a:t>a: This is a test! Changed</a:t>
            </a:r>
          </a:p>
          <a:p>
            <a:r>
              <a:rPr lang="en-US" altLang="zh-CN" dirty="0"/>
              <a:t>b: This is a test! Changed</a:t>
            </a:r>
          </a:p>
        </p:txBody>
      </p:sp>
      <p:sp>
        <p:nvSpPr>
          <p:cNvPr id="3" name="矩形 2"/>
          <p:cNvSpPr/>
          <p:nvPr/>
        </p:nvSpPr>
        <p:spPr>
          <a:xfrm>
            <a:off x="5656521" y="1138534"/>
            <a:ext cx="2530549" cy="1477328"/>
          </a:xfrm>
          <a:prstGeom prst="rect">
            <a:avLst/>
          </a:prstGeom>
        </p:spPr>
        <p:txBody>
          <a:bodyPr wrap="square">
            <a:spAutoFit/>
          </a:bodyPr>
          <a:lstStyle/>
          <a:p>
            <a:r>
              <a:rPr lang="zh-CN" altLang="en-US" dirty="0"/>
              <a:t>在</a:t>
            </a:r>
            <a:r>
              <a:rPr lang="en-US" altLang="zh-CN" dirty="0"/>
              <a:t>Sample(</a:t>
            </a:r>
            <a:r>
              <a:rPr lang="en-US" altLang="zh-CN" dirty="0" err="1"/>
              <a:t>StringBuffer</a:t>
            </a:r>
            <a:r>
              <a:rPr lang="en-US" altLang="zh-CN" dirty="0"/>
              <a:t>)</a:t>
            </a:r>
            <a:r>
              <a:rPr lang="zh-CN" altLang="en-US" dirty="0"/>
              <a:t>这个函数中，修改了引用 </a:t>
            </a:r>
            <a:r>
              <a:rPr lang="en-US" altLang="zh-CN" dirty="0"/>
              <a:t>a </a:t>
            </a:r>
            <a:r>
              <a:rPr lang="zh-CN" altLang="en-US" dirty="0"/>
              <a:t>的值，同时 </a:t>
            </a:r>
            <a:r>
              <a:rPr lang="en-US" altLang="zh-CN" dirty="0"/>
              <a:t>b </a:t>
            </a:r>
            <a:r>
              <a:rPr lang="zh-CN" altLang="en-US" dirty="0"/>
              <a:t>的值也变化了，所以它是“按引用传递”的！</a:t>
            </a:r>
          </a:p>
        </p:txBody>
      </p:sp>
    </p:spTree>
    <p:extLst>
      <p:ext uri="{BB962C8B-B14F-4D97-AF65-F5344CB8AC3E}">
        <p14:creationId xmlns:p14="http://schemas.microsoft.com/office/powerpoint/2010/main" val="1572503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dirty="0">
                <a:solidFill>
                  <a:schemeClr val="tx1"/>
                </a:solidFill>
              </a:rPr>
              <a:t>成员方法</a:t>
            </a:r>
            <a:r>
              <a:rPr kumimoji="1" lang="zh-CN" altLang="en-US" dirty="0"/>
              <a:t>参数传递</a:t>
            </a:r>
            <a:endParaRPr kumimoji="1" lang="zh-CN" altLang="en-US" dirty="0">
              <a:solidFill>
                <a:schemeClr val="tx1"/>
              </a:solidFill>
            </a:endParaRPr>
          </a:p>
        </p:txBody>
      </p:sp>
      <p:sp>
        <p:nvSpPr>
          <p:cNvPr id="16387" name="Rectangle 3"/>
          <p:cNvSpPr>
            <a:spLocks noGrp="1" noChangeArrowheads="1"/>
          </p:cNvSpPr>
          <p:nvPr>
            <p:ph idx="1"/>
          </p:nvPr>
        </p:nvSpPr>
        <p:spPr>
          <a:xfrm>
            <a:off x="1017757" y="1690689"/>
            <a:ext cx="6219622" cy="3105047"/>
          </a:xfrm>
        </p:spPr>
        <p:txBody>
          <a:bodyPr>
            <a:normAutofit/>
          </a:bodyPr>
          <a:lstStyle/>
          <a:p>
            <a:pPr eaLnBrk="1" hangingPunct="1">
              <a:lnSpc>
                <a:spcPct val="90000"/>
              </a:lnSpc>
            </a:pPr>
            <a:r>
              <a:rPr kumimoji="1" lang="zh-CN" altLang="en-US" sz="2400" dirty="0"/>
              <a:t>引用本身也是一种“值“</a:t>
            </a:r>
            <a:endParaRPr kumimoji="1" lang="en-US" altLang="zh-CN" sz="2400" dirty="0"/>
          </a:p>
          <a:p>
            <a:pPr eaLnBrk="1" hangingPunct="1">
              <a:lnSpc>
                <a:spcPct val="90000"/>
              </a:lnSpc>
            </a:pPr>
            <a:r>
              <a:rPr kumimoji="1" lang="zh-CN" altLang="en-US" sz="2400" dirty="0"/>
              <a:t>方法是传值的，方法调用不会改变参数的值。</a:t>
            </a:r>
          </a:p>
          <a:p>
            <a:pPr eaLnBrk="1" hangingPunct="1">
              <a:lnSpc>
                <a:spcPct val="90000"/>
              </a:lnSpc>
            </a:pPr>
            <a:endParaRPr kumimoji="1" lang="zh-CN" altLang="en-US" sz="2400" dirty="0"/>
          </a:p>
          <a:p>
            <a:pPr eaLnBrk="1" hangingPunct="1">
              <a:lnSpc>
                <a:spcPct val="90000"/>
              </a:lnSpc>
            </a:pPr>
            <a:r>
              <a:rPr kumimoji="1" lang="zh-CN" altLang="en-US" sz="2400" dirty="0"/>
              <a:t>当对象作为参数时，参数的值是该对象的引用，  这时对象的内容可以在方法中改变，但是对象的引用不会改变。</a:t>
            </a:r>
          </a:p>
          <a:p>
            <a:pPr eaLnBrk="1" hangingPunct="1">
              <a:lnSpc>
                <a:spcPct val="90000"/>
              </a:lnSpc>
            </a:pPr>
            <a:endParaRPr lang="en-US" altLang="zh-CN" sz="2400" dirty="0"/>
          </a:p>
        </p:txBody>
      </p:sp>
      <p:sp>
        <p:nvSpPr>
          <p:cNvPr id="4" name="矩形 3"/>
          <p:cNvSpPr/>
          <p:nvPr/>
        </p:nvSpPr>
        <p:spPr>
          <a:xfrm>
            <a:off x="1017757" y="4373433"/>
            <a:ext cx="6879265" cy="1200329"/>
          </a:xfrm>
          <a:prstGeom prst="rect">
            <a:avLst/>
          </a:prstGeom>
        </p:spPr>
        <p:txBody>
          <a:bodyPr wrap="square">
            <a:spAutoFit/>
          </a:bodyPr>
          <a:lstStyle/>
          <a:p>
            <a:r>
              <a:rPr lang="zh-CN" altLang="en-US" sz="2400" dirty="0"/>
              <a:t>通常基本数据类型（如</a:t>
            </a:r>
            <a:r>
              <a:rPr lang="en-US" altLang="zh-CN" sz="2400" dirty="0" err="1"/>
              <a:t>int,double</a:t>
            </a:r>
            <a:r>
              <a:rPr lang="zh-CN" altLang="en-US" sz="2400" dirty="0"/>
              <a:t>等）我们认为其是“值传递”，而自定义数据类型（</a:t>
            </a:r>
            <a:r>
              <a:rPr lang="en-US" altLang="zh-CN" sz="2400" dirty="0"/>
              <a:t>class</a:t>
            </a:r>
            <a:r>
              <a:rPr lang="zh-CN" altLang="en-US" sz="2400" dirty="0"/>
              <a:t>）我们认为其是“引用传递”。</a:t>
            </a:r>
          </a:p>
        </p:txBody>
      </p:sp>
    </p:spTree>
    <p:extLst>
      <p:ext uri="{BB962C8B-B14F-4D97-AF65-F5344CB8AC3E}">
        <p14:creationId xmlns:p14="http://schemas.microsoft.com/office/powerpoint/2010/main" val="164296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453962" y="365126"/>
            <a:ext cx="2061387" cy="1325563"/>
          </a:xfrm>
        </p:spPr>
        <p:txBody>
          <a:bodyPr/>
          <a:lstStyle/>
          <a:p>
            <a:pPr eaLnBrk="1" hangingPunct="1"/>
            <a:r>
              <a:rPr lang="zh-CN" altLang="en-US" dirty="0"/>
              <a:t>例程</a:t>
            </a:r>
          </a:p>
        </p:txBody>
      </p:sp>
      <p:sp>
        <p:nvSpPr>
          <p:cNvPr id="17411" name="Rectangle 3"/>
          <p:cNvSpPr>
            <a:spLocks noGrp="1" noChangeArrowheads="1"/>
          </p:cNvSpPr>
          <p:nvPr>
            <p:ph idx="1"/>
          </p:nvPr>
        </p:nvSpPr>
        <p:spPr>
          <a:xfrm>
            <a:off x="426631" y="154819"/>
            <a:ext cx="7886700" cy="6564958"/>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400" b="1" dirty="0"/>
              <a:t>Public class </a:t>
            </a:r>
            <a:r>
              <a:rPr kumimoji="1" lang="en-US" altLang="zh-CN" sz="1400" b="1" dirty="0" err="1"/>
              <a:t>PassTest</a:t>
            </a:r>
            <a:endParaRPr kumimoji="1" lang="en-US" altLang="zh-CN" sz="1400" b="1" dirty="0"/>
          </a:p>
          <a:p>
            <a:pPr eaLnBrk="1" hangingPunct="1">
              <a:lnSpc>
                <a:spcPct val="100000"/>
              </a:lnSpc>
              <a:spcBef>
                <a:spcPts val="0"/>
              </a:spcBef>
              <a:buFont typeface="Wingdings" panose="05000000000000000000" pitchFamily="2" charset="2"/>
              <a:buNone/>
            </a:pP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float </a:t>
            </a:r>
            <a:r>
              <a:rPr kumimoji="1" lang="en-US" altLang="zh-CN" sz="1400" b="1" dirty="0" err="1"/>
              <a: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changeInt</a:t>
            </a:r>
            <a:r>
              <a:rPr kumimoji="1" lang="en-US" altLang="zh-CN" sz="1400" b="1" dirty="0"/>
              <a:t>(</a:t>
            </a:r>
            <a:r>
              <a:rPr kumimoji="1" lang="en-US" altLang="zh-CN" sz="1400" b="1" dirty="0" err="1"/>
              <a:t>int</a:t>
            </a:r>
            <a:r>
              <a:rPr kumimoji="1" lang="en-US" altLang="zh-CN" sz="1400" b="1" dirty="0"/>
              <a:t>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55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changeStr</a:t>
            </a:r>
            <a:r>
              <a:rPr kumimoji="1" lang="en-US" altLang="zh-CN" sz="1400" b="1" dirty="0"/>
              <a:t>(String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new String(</a:t>
            </a:r>
            <a:r>
              <a:rPr kumimoji="1" lang="en-US" altLang="zh-CN" sz="1400" b="1" dirty="0">
                <a:latin typeface="Arial" panose="020B0604020202020204" pitchFamily="34" charset="0"/>
              </a:rPr>
              <a:t>“</a:t>
            </a:r>
            <a:r>
              <a:rPr kumimoji="1" lang="en-US" altLang="zh-CN" sz="1400" b="1" dirty="0"/>
              <a:t>different</a:t>
            </a:r>
            <a:r>
              <a:rPr kumimoji="1" lang="en-US" altLang="zh-CN" sz="1400" b="1" dirty="0">
                <a:latin typeface="Arial" panose="020B0604020202020204" pitchFamily="34" charset="0"/>
              </a:rPr>
              <a: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changeObjValue</a:t>
            </a:r>
            <a:r>
              <a:rPr kumimoji="1" lang="en-US" altLang="zh-CN" sz="1400" b="1" dirty="0"/>
              <a:t>( </a:t>
            </a:r>
            <a:r>
              <a:rPr kumimoji="1" lang="en-US" altLang="zh-CN" sz="1400" b="1" dirty="0" err="1"/>
              <a:t>PassTest</a:t>
            </a:r>
            <a:r>
              <a:rPr kumimoji="1" lang="en-US" altLang="zh-CN" sz="1400" b="1" dirty="0"/>
              <a:t> ref)</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ref.ptValue</a:t>
            </a:r>
            <a:r>
              <a:rPr kumimoji="1" lang="en-US" altLang="zh-CN" sz="1400" b="1" dirty="0"/>
              <a:t> = 99.0f;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static void  main(String </a:t>
            </a:r>
            <a:r>
              <a:rPr kumimoji="1" lang="en-US" altLang="zh-CN" sz="1400" b="1" dirty="0" err="1"/>
              <a:t>args</a:t>
            </a:r>
            <a:r>
              <a:rPr kumimoji="1" lang="en-US" altLang="zh-CN" sz="1400" b="1" dirty="0"/>
              <a:t>[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String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int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PassTest</a:t>
            </a:r>
            <a:r>
              <a:rPr kumimoji="1" lang="en-US" altLang="zh-CN" sz="1400" b="1" dirty="0"/>
              <a:t> </a:t>
            </a:r>
            <a:r>
              <a:rPr kumimoji="1" lang="en-US" altLang="zh-CN" sz="1400" b="1" dirty="0" err="1"/>
              <a:t>pt</a:t>
            </a:r>
            <a:r>
              <a:rPr kumimoji="1" lang="en-US" altLang="zh-CN" sz="1400" b="1" dirty="0"/>
              <a:t>= new </a:t>
            </a:r>
            <a:r>
              <a:rPr kumimoji="1" lang="en-US" altLang="zh-CN" sz="1400" b="1" dirty="0" err="1"/>
              <a:t>PassTest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val</a:t>
            </a:r>
            <a:r>
              <a:rPr kumimoji="1" lang="en-US" altLang="zh-CN" sz="1400" b="1" dirty="0"/>
              <a:t> = 11;</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pt.changeInt</a:t>
            </a:r>
            <a:r>
              <a:rPr kumimoji="1" lang="en-US" altLang="zh-CN" sz="1400" b="1" dirty="0"/>
              <a:t>(</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Int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str</a:t>
            </a:r>
            <a:r>
              <a:rPr kumimoji="1" lang="en-US" altLang="zh-CN" sz="1400" b="1" dirty="0"/>
              <a:t> = new String(</a:t>
            </a:r>
            <a:r>
              <a:rPr kumimoji="1" lang="en-US" altLang="zh-CN" sz="1400" b="1" dirty="0">
                <a:latin typeface="Arial" panose="020B0604020202020204" pitchFamily="34" charset="0"/>
              </a:rPr>
              <a:t>“</a:t>
            </a:r>
            <a:r>
              <a:rPr kumimoji="1" lang="en-US" altLang="zh-CN" sz="1400" b="1" dirty="0"/>
              <a:t>hello</a:t>
            </a:r>
            <a:r>
              <a:rPr kumimoji="1" lang="en-US" altLang="zh-CN" sz="1400" b="1" dirty="0">
                <a:latin typeface="Arial" panose="020B0604020202020204" pitchFamily="34" charset="0"/>
              </a:rPr>
              <a: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pt.changeStr</a:t>
            </a:r>
            <a:r>
              <a:rPr kumimoji="1" lang="en-US" altLang="zh-CN" sz="1400" b="1" dirty="0"/>
              <a:t>(</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str</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pt.ptvalue</a:t>
            </a:r>
            <a:r>
              <a:rPr kumimoji="1" lang="en-US" altLang="zh-CN" sz="1400" b="1" dirty="0"/>
              <a:t> = 101.0f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pt.changeObjValue</a:t>
            </a:r>
            <a:r>
              <a:rPr kumimoji="1" lang="en-US" altLang="zh-CN" sz="1400" b="1" dirty="0"/>
              <a:t>(</a:t>
            </a:r>
            <a:r>
              <a:rPr kumimoji="1" lang="en-US" altLang="zh-CN" sz="1400" b="1" dirty="0" err="1"/>
              <a:t>pt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pt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pt.ptValue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p:txBody>
      </p:sp>
      <p:sp>
        <p:nvSpPr>
          <p:cNvPr id="22532" name="Text Box 4"/>
          <p:cNvSpPr txBox="1">
            <a:spLocks noChangeArrowheads="1"/>
          </p:cNvSpPr>
          <p:nvPr/>
        </p:nvSpPr>
        <p:spPr bwMode="auto">
          <a:xfrm>
            <a:off x="6181089" y="1900996"/>
            <a:ext cx="1976182" cy="12003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dirty="0">
                <a:latin typeface="Times New Roman" panose="02020603050405020304" pitchFamily="18" charset="0"/>
              </a:rPr>
              <a:t>结果：</a:t>
            </a:r>
          </a:p>
          <a:p>
            <a:pPr eaLnBrk="1" hangingPunct="1"/>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Value is : 11</a:t>
            </a:r>
          </a:p>
          <a:p>
            <a:pPr eaLnBrk="1" hangingPunct="1"/>
            <a:r>
              <a:rPr kumimoji="1" lang="en-US" altLang="zh-CN" b="1" dirty="0" err="1">
                <a:latin typeface="Times New Roman" panose="02020603050405020304" pitchFamily="18" charset="0"/>
              </a:rPr>
              <a:t>Str</a:t>
            </a:r>
            <a:r>
              <a:rPr kumimoji="1" lang="en-US" altLang="zh-CN" b="1" dirty="0">
                <a:latin typeface="Times New Roman" panose="02020603050405020304" pitchFamily="18" charset="0"/>
              </a:rPr>
              <a:t> Value is : hello</a:t>
            </a:r>
          </a:p>
          <a:p>
            <a:pPr eaLnBrk="1" hangingPunct="1"/>
            <a:r>
              <a:rPr kumimoji="1" lang="en-US" altLang="zh-CN" b="1" dirty="0" err="1">
                <a:latin typeface="Times New Roman" panose="02020603050405020304" pitchFamily="18" charset="0"/>
              </a:rPr>
              <a:t>pt</a:t>
            </a:r>
            <a:r>
              <a:rPr kumimoji="1" lang="en-US" altLang="zh-CN" b="1" dirty="0">
                <a:latin typeface="Times New Roman" panose="02020603050405020304" pitchFamily="18" charset="0"/>
              </a:rPr>
              <a:t> value is : 99.0f</a:t>
            </a:r>
          </a:p>
        </p:txBody>
      </p:sp>
    </p:spTree>
    <p:extLst>
      <p:ext uri="{BB962C8B-B14F-4D97-AF65-F5344CB8AC3E}">
        <p14:creationId xmlns:p14="http://schemas.microsoft.com/office/powerpoint/2010/main" val="222274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2253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25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253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253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457200" y="728284"/>
            <a:ext cx="7243894" cy="901219"/>
          </a:xfrm>
        </p:spPr>
        <p:txBody>
          <a:bodyPr/>
          <a:lstStyle/>
          <a:p>
            <a:r>
              <a:rPr lang="en-US" altLang="zh-CN" b="1" dirty="0"/>
              <a:t>OO</a:t>
            </a:r>
            <a:r>
              <a:rPr lang="en-US" altLang="zh-CN" dirty="0"/>
              <a:t> </a:t>
            </a:r>
            <a:r>
              <a:rPr lang="zh-CN" altLang="en-US" dirty="0"/>
              <a:t>的核心问题</a:t>
            </a:r>
          </a:p>
        </p:txBody>
      </p:sp>
      <p:sp>
        <p:nvSpPr>
          <p:cNvPr id="3" name="内容占位符 2"/>
          <p:cNvSpPr>
            <a:spLocks noGrp="1"/>
          </p:cNvSpPr>
          <p:nvPr>
            <p:ph idx="1"/>
          </p:nvPr>
        </p:nvSpPr>
        <p:spPr>
          <a:xfrm>
            <a:off x="539750" y="1629503"/>
            <a:ext cx="7547237" cy="3873675"/>
          </a:xfrm>
        </p:spPr>
        <p:txBody>
          <a:bodyPr>
            <a:normAutofit/>
          </a:bodyPr>
          <a:lstStyle/>
          <a:p>
            <a:pPr>
              <a:lnSpc>
                <a:spcPct val="110000"/>
              </a:lnSpc>
              <a:defRPr/>
            </a:pPr>
            <a:r>
              <a:rPr lang="zh-CN" altLang="en-US" dirty="0"/>
              <a:t>代码重用是面向对象程序设计语言的基本驱动</a:t>
            </a:r>
            <a:endParaRPr lang="en-US" altLang="zh-CN" dirty="0"/>
          </a:p>
          <a:p>
            <a:pPr>
              <a:lnSpc>
                <a:spcPct val="110000"/>
              </a:lnSpc>
              <a:defRPr/>
            </a:pPr>
            <a:r>
              <a:rPr lang="zh-CN" altLang="en-US" dirty="0"/>
              <a:t>抽象是面向对象程序设计语言的基本特征</a:t>
            </a:r>
            <a:endParaRPr lang="en-US" altLang="zh-CN" dirty="0"/>
          </a:p>
          <a:p>
            <a:pPr>
              <a:lnSpc>
                <a:spcPct val="110000"/>
              </a:lnSpc>
              <a:defRPr/>
            </a:pPr>
            <a:r>
              <a:rPr lang="zh-CN" altLang="en-US" dirty="0"/>
              <a:t>封装是面向对象程序设计语言的核心</a:t>
            </a:r>
            <a:endParaRPr lang="en-US" altLang="zh-CN" dirty="0"/>
          </a:p>
          <a:p>
            <a:pPr>
              <a:lnSpc>
                <a:spcPct val="110000"/>
              </a:lnSpc>
              <a:defRPr/>
            </a:pPr>
            <a:r>
              <a:rPr lang="zh-CN" altLang="en-US" dirty="0"/>
              <a:t>继承是面向对象程序设计语言的核心</a:t>
            </a:r>
            <a:endParaRPr lang="en-US" altLang="zh-CN" dirty="0"/>
          </a:p>
          <a:p>
            <a:pPr>
              <a:lnSpc>
                <a:spcPct val="110000"/>
              </a:lnSpc>
              <a:defRPr/>
            </a:pPr>
            <a:r>
              <a:rPr lang="en-US" altLang="zh-CN" dirty="0"/>
              <a:t>(</a:t>
            </a:r>
            <a:r>
              <a:rPr lang="zh-CN" altLang="en-US" dirty="0"/>
              <a:t>多态</a:t>
            </a:r>
            <a:r>
              <a:rPr lang="en-US" altLang="zh-CN" dirty="0"/>
              <a:t>)</a:t>
            </a:r>
            <a:r>
              <a:rPr lang="zh-CN" altLang="en-US" dirty="0"/>
              <a:t>动态束定是重要实现手段</a:t>
            </a:r>
            <a:endParaRPr lang="en-US" altLang="zh-CN" dirty="0"/>
          </a:p>
        </p:txBody>
      </p:sp>
    </p:spTree>
    <p:extLst>
      <p:ext uri="{BB962C8B-B14F-4D97-AF65-F5344CB8AC3E}">
        <p14:creationId xmlns:p14="http://schemas.microsoft.com/office/powerpoint/2010/main" val="1238169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类定义举例</a:t>
            </a:r>
          </a:p>
        </p:txBody>
      </p:sp>
      <p:sp>
        <p:nvSpPr>
          <p:cNvPr id="6147" name="Rectangle 3"/>
          <p:cNvSpPr>
            <a:spLocks noGrp="1" noChangeArrowheads="1"/>
          </p:cNvSpPr>
          <p:nvPr>
            <p:ph idx="1"/>
          </p:nvPr>
        </p:nvSpPr>
        <p:spPr>
          <a:xfrm>
            <a:off x="628650" y="1690689"/>
            <a:ext cx="7886700" cy="4351338"/>
          </a:xfrm>
        </p:spPr>
        <p:txBody>
          <a:bodyPr>
            <a:normAutofit/>
          </a:bodyPr>
          <a:lstStyle/>
          <a:p>
            <a:pPr marL="228600" lvl="1">
              <a:lnSpc>
                <a:spcPct val="110000"/>
              </a:lnSpc>
              <a:spcBef>
                <a:spcPts val="0"/>
              </a:spcBef>
              <a:buNone/>
            </a:pPr>
            <a:r>
              <a:rPr kumimoji="1" lang="en-US" altLang="zh-CN" sz="2000" b="1" dirty="0"/>
              <a:t>Class Worker{</a:t>
            </a:r>
          </a:p>
          <a:p>
            <a:pPr marL="228600" lvl="1">
              <a:lnSpc>
                <a:spcPct val="110000"/>
              </a:lnSpc>
              <a:spcBef>
                <a:spcPts val="0"/>
              </a:spcBef>
              <a:buNone/>
            </a:pPr>
            <a:r>
              <a:rPr kumimoji="1" lang="en-US" altLang="zh-CN" sz="2000" b="1" dirty="0"/>
              <a:t>		String name;</a:t>
            </a:r>
          </a:p>
          <a:p>
            <a:pPr marL="228600" lvl="1">
              <a:lnSpc>
                <a:spcPct val="110000"/>
              </a:lnSpc>
              <a:spcBef>
                <a:spcPts val="0"/>
              </a:spcBef>
              <a:buNone/>
            </a:pPr>
            <a:r>
              <a:rPr kumimoji="1" lang="en-US" altLang="zh-CN" sz="2000" b="1" dirty="0"/>
              <a:t>		String designation;</a:t>
            </a:r>
          </a:p>
          <a:p>
            <a:pPr marL="228600" lvl="1">
              <a:lnSpc>
                <a:spcPct val="110000"/>
              </a:lnSpc>
              <a:spcBef>
                <a:spcPts val="0"/>
              </a:spcBef>
              <a:buNone/>
            </a:pPr>
            <a:r>
              <a:rPr kumimoji="1" lang="en-US" altLang="zh-CN" sz="2000" b="1" dirty="0"/>
              <a:t>		String department;</a:t>
            </a:r>
          </a:p>
          <a:p>
            <a:pPr marL="228600" lvl="1">
              <a:lnSpc>
                <a:spcPct val="110000"/>
              </a:lnSpc>
              <a:spcBef>
                <a:spcPts val="0"/>
              </a:spcBef>
              <a:buNone/>
            </a:pPr>
            <a:r>
              <a:rPr kumimoji="1" lang="en-US" altLang="zh-CN" sz="2000" b="1" dirty="0"/>
              <a:t>		int age;</a:t>
            </a:r>
          </a:p>
          <a:p>
            <a:pPr marL="228600" lvl="1">
              <a:lnSpc>
                <a:spcPct val="110000"/>
              </a:lnSpc>
              <a:spcBef>
                <a:spcPts val="0"/>
              </a:spcBef>
              <a:buNone/>
            </a:pPr>
            <a:r>
              <a:rPr kumimoji="1" lang="en-US" altLang="zh-CN" sz="2000" b="1" dirty="0"/>
              <a:t>		double height;</a:t>
            </a:r>
          </a:p>
          <a:p>
            <a:pPr marL="228600" lvl="1">
              <a:lnSpc>
                <a:spcPct val="110000"/>
              </a:lnSpc>
              <a:spcBef>
                <a:spcPts val="0"/>
              </a:spcBef>
              <a:buNone/>
            </a:pPr>
            <a:r>
              <a:rPr kumimoji="1" lang="en-US" altLang="zh-CN" sz="2000" b="1" dirty="0"/>
              <a:t>		void print( )</a:t>
            </a:r>
          </a:p>
          <a:p>
            <a:pPr marL="228600" lvl="1">
              <a:lnSpc>
                <a:spcPct val="110000"/>
              </a:lnSpc>
              <a:spcBef>
                <a:spcPts val="0"/>
              </a:spcBef>
              <a:buNone/>
            </a:pPr>
            <a:r>
              <a:rPr kumimoji="1" lang="en-US" altLang="zh-CN" sz="2000" b="1" dirty="0"/>
              <a:t>		{  </a:t>
            </a:r>
          </a:p>
          <a:p>
            <a:pPr marL="228600" lvl="1">
              <a:lnSpc>
                <a:spcPct val="110000"/>
              </a:lnSpc>
              <a:spcBef>
                <a:spcPts val="0"/>
              </a:spcBef>
              <a:buNone/>
            </a:pPr>
            <a:r>
              <a:rPr kumimoji="1" lang="en-US" altLang="zh-CN" sz="2000" b="1" dirty="0"/>
              <a:t>		        </a:t>
            </a:r>
            <a:r>
              <a:rPr kumimoji="1" lang="en-US" altLang="zh-CN" sz="2000" b="1" dirty="0" err="1"/>
              <a:t>System.out.println</a:t>
            </a:r>
            <a:r>
              <a:rPr kumimoji="1" lang="en-US" altLang="zh-CN" sz="2000" b="1" dirty="0"/>
              <a:t>(</a:t>
            </a:r>
            <a:r>
              <a:rPr kumimoji="1" lang="en-US" altLang="zh-CN" sz="2000" b="1" dirty="0" err="1"/>
              <a:t>name+“is</a:t>
            </a:r>
            <a:r>
              <a:rPr kumimoji="1" lang="en-US" altLang="zh-CN" sz="2000" b="1" dirty="0"/>
              <a:t>”+</a:t>
            </a:r>
          </a:p>
          <a:p>
            <a:pPr marL="228600" lvl="1">
              <a:lnSpc>
                <a:spcPct val="110000"/>
              </a:lnSpc>
              <a:spcBef>
                <a:spcPts val="0"/>
              </a:spcBef>
              <a:buNone/>
            </a:pPr>
            <a:r>
              <a:rPr kumimoji="1" lang="en-US" altLang="zh-CN" sz="2000" b="1" dirty="0"/>
              <a:t>		        </a:t>
            </a:r>
            <a:r>
              <a:rPr kumimoji="1" lang="en-US" altLang="zh-CN" sz="2000" b="1" dirty="0" err="1"/>
              <a:t>designation+“at”+department</a:t>
            </a:r>
            <a:r>
              <a:rPr kumimoji="1" lang="en-US" altLang="zh-CN" sz="2000" b="1" dirty="0"/>
              <a:t>);</a:t>
            </a:r>
          </a:p>
          <a:p>
            <a:pPr marL="228600" lvl="1">
              <a:lnSpc>
                <a:spcPct val="110000"/>
              </a:lnSpc>
              <a:spcBef>
                <a:spcPts val="0"/>
              </a:spcBef>
              <a:buNone/>
            </a:pPr>
            <a:r>
              <a:rPr kumimoji="1" lang="en-US" altLang="zh-CN" sz="2000" b="1" dirty="0"/>
              <a:t>		}</a:t>
            </a:r>
          </a:p>
          <a:p>
            <a:pPr marL="228600" lvl="1">
              <a:lnSpc>
                <a:spcPct val="110000"/>
              </a:lnSpc>
              <a:spcBef>
                <a:spcPts val="0"/>
              </a:spcBef>
              <a:buNone/>
            </a:pPr>
            <a:r>
              <a:rPr kumimoji="1" lang="en-US" altLang="zh-CN" sz="2000" b="1" dirty="0"/>
              <a:t>}</a:t>
            </a:r>
          </a:p>
          <a:p>
            <a:pPr marL="228600" lvl="1">
              <a:lnSpc>
                <a:spcPct val="110000"/>
              </a:lnSpc>
              <a:spcBef>
                <a:spcPts val="0"/>
              </a:spcBef>
              <a:buNone/>
            </a:pPr>
            <a:endParaRPr kumimoji="1" lang="en-US" altLang="zh-CN" sz="2000" b="1" dirty="0"/>
          </a:p>
        </p:txBody>
      </p:sp>
    </p:spTree>
    <p:extLst>
      <p:ext uri="{BB962C8B-B14F-4D97-AF65-F5344CB8AC3E}">
        <p14:creationId xmlns:p14="http://schemas.microsoft.com/office/powerpoint/2010/main" val="452960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对象创建与调用举例</a:t>
            </a:r>
          </a:p>
        </p:txBody>
      </p:sp>
      <p:sp>
        <p:nvSpPr>
          <p:cNvPr id="7171" name="Rectangle 3"/>
          <p:cNvSpPr>
            <a:spLocks noGrp="1" noChangeArrowheads="1"/>
          </p:cNvSpPr>
          <p:nvPr>
            <p:ph idx="1"/>
          </p:nvPr>
        </p:nvSpPr>
        <p:spPr>
          <a:xfrm>
            <a:off x="628650" y="1825625"/>
            <a:ext cx="7466726" cy="3115491"/>
          </a:xfrm>
        </p:spPr>
        <p:txBody>
          <a:bodyPr/>
          <a:lstStyle/>
          <a:p>
            <a:pPr lvl="1">
              <a:buNone/>
            </a:pPr>
            <a:r>
              <a:rPr kumimoji="1" lang="en-US" altLang="zh-CN" sz="3200" dirty="0"/>
              <a:t>Worker employee = new Worker ( );</a:t>
            </a:r>
          </a:p>
          <a:p>
            <a:pPr lvl="1" eaLnBrk="1" hangingPunct="1">
              <a:buFont typeface="Wingdings" panose="05000000000000000000" pitchFamily="2" charset="2"/>
              <a:buNone/>
            </a:pPr>
            <a:r>
              <a:rPr kumimoji="1" lang="en-US" altLang="zh-CN" sz="3200" dirty="0"/>
              <a:t>employee. name = </a:t>
            </a:r>
            <a:r>
              <a:rPr kumimoji="1" lang="en-US" altLang="zh-CN" sz="3200" dirty="0">
                <a:latin typeface="Arial" panose="020B0604020202020204" pitchFamily="34" charset="0"/>
              </a:rPr>
              <a:t>“</a:t>
            </a:r>
            <a:r>
              <a:rPr kumimoji="1" lang="en-US" altLang="zh-CN" sz="3200" dirty="0"/>
              <a:t> Robert </a:t>
            </a:r>
            <a:r>
              <a:rPr kumimoji="1" lang="en-US" altLang="zh-CN" sz="3200" dirty="0" err="1"/>
              <a:t>Javaman</a:t>
            </a:r>
            <a:r>
              <a:rPr kumimoji="1" lang="en-US" altLang="zh-CN" sz="3200" dirty="0">
                <a:latin typeface="Arial" panose="020B0604020202020204" pitchFamily="34" charset="0"/>
              </a:rPr>
              <a:t>”</a:t>
            </a:r>
            <a:r>
              <a:rPr kumimoji="1" lang="en-US" altLang="zh-CN" sz="3200" dirty="0"/>
              <a:t>;</a:t>
            </a:r>
          </a:p>
          <a:p>
            <a:pPr lvl="1" eaLnBrk="1" hangingPunct="1">
              <a:buFont typeface="Wingdings" panose="05000000000000000000" pitchFamily="2" charset="2"/>
              <a:buNone/>
            </a:pPr>
            <a:r>
              <a:rPr kumimoji="1" lang="en-US" altLang="zh-CN" sz="3200" dirty="0"/>
              <a:t>employee. designation = </a:t>
            </a:r>
            <a:r>
              <a:rPr kumimoji="1" lang="en-US" altLang="zh-CN" sz="3200" dirty="0">
                <a:latin typeface="Arial" panose="020B0604020202020204" pitchFamily="34" charset="0"/>
              </a:rPr>
              <a:t>“</a:t>
            </a:r>
            <a:r>
              <a:rPr kumimoji="1" lang="en-US" altLang="zh-CN" sz="3200" dirty="0"/>
              <a:t>Manager</a:t>
            </a:r>
            <a:r>
              <a:rPr kumimoji="1" lang="en-US" altLang="zh-CN" sz="3200" dirty="0">
                <a:latin typeface="Arial" panose="020B0604020202020204" pitchFamily="34" charset="0"/>
              </a:rPr>
              <a:t>”</a:t>
            </a:r>
            <a:r>
              <a:rPr kumimoji="1" lang="en-US" altLang="zh-CN" sz="3200" dirty="0"/>
              <a:t>;</a:t>
            </a:r>
          </a:p>
          <a:p>
            <a:pPr lvl="1" eaLnBrk="1" hangingPunct="1">
              <a:buFont typeface="Wingdings" panose="05000000000000000000" pitchFamily="2" charset="2"/>
              <a:buNone/>
            </a:pPr>
            <a:r>
              <a:rPr kumimoji="1" lang="en-US" altLang="zh-CN" sz="3200" dirty="0"/>
              <a:t>employee. department = </a:t>
            </a:r>
            <a:r>
              <a:rPr kumimoji="1" lang="en-US" altLang="zh-CN" sz="3200" dirty="0">
                <a:latin typeface="Arial" panose="020B0604020202020204" pitchFamily="34" charset="0"/>
              </a:rPr>
              <a:t>“</a:t>
            </a:r>
            <a:r>
              <a:rPr kumimoji="1" lang="en-US" altLang="zh-CN" sz="3200" dirty="0"/>
              <a:t>Coffee shop</a:t>
            </a:r>
            <a:r>
              <a:rPr kumimoji="1" lang="en-US" altLang="zh-CN" sz="3200" dirty="0">
                <a:latin typeface="Arial" panose="020B0604020202020204" pitchFamily="34" charset="0"/>
              </a:rPr>
              <a:t>”</a:t>
            </a:r>
            <a:r>
              <a:rPr kumimoji="1" lang="en-US" altLang="zh-CN" sz="3200" dirty="0"/>
              <a:t>;</a:t>
            </a:r>
          </a:p>
          <a:p>
            <a:pPr lvl="1" eaLnBrk="1" hangingPunct="1">
              <a:buFont typeface="Wingdings" panose="05000000000000000000" pitchFamily="2" charset="2"/>
              <a:buNone/>
            </a:pPr>
            <a:r>
              <a:rPr kumimoji="1" lang="en-US" altLang="zh-CN" sz="3200" dirty="0"/>
              <a:t>employee. print( );   </a:t>
            </a:r>
          </a:p>
          <a:p>
            <a:pPr eaLnBrk="1" hangingPunct="1"/>
            <a:endParaRPr kumimoji="1" lang="en-US" altLang="zh-CN" sz="1950" dirty="0"/>
          </a:p>
          <a:p>
            <a:pPr eaLnBrk="1" hangingPunct="1">
              <a:buFont typeface="Wingdings" panose="05000000000000000000" pitchFamily="2" charset="2"/>
              <a:buNone/>
            </a:pPr>
            <a:endParaRPr lang="en-US" altLang="zh-CN" dirty="0"/>
          </a:p>
        </p:txBody>
      </p:sp>
    </p:spTree>
    <p:extLst>
      <p:ext uri="{BB962C8B-B14F-4D97-AF65-F5344CB8AC3E}">
        <p14:creationId xmlns:p14="http://schemas.microsoft.com/office/powerpoint/2010/main" val="3306334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t>类变量</a:t>
            </a:r>
            <a:r>
              <a:rPr lang="en-US" altLang="zh-CN" dirty="0"/>
              <a:t>(</a:t>
            </a:r>
            <a:r>
              <a:rPr lang="zh-CN" altLang="en-US" dirty="0"/>
              <a:t>静态变量</a:t>
            </a:r>
            <a:r>
              <a:rPr lang="en-US" altLang="zh-CN" dirty="0"/>
              <a:t>)</a:t>
            </a:r>
            <a:endParaRPr lang="zh-CN" altLang="en-US" dirty="0"/>
          </a:p>
        </p:txBody>
      </p:sp>
      <p:sp>
        <p:nvSpPr>
          <p:cNvPr id="41987" name="内容占位符 2"/>
          <p:cNvSpPr>
            <a:spLocks noGrp="1"/>
          </p:cNvSpPr>
          <p:nvPr>
            <p:ph idx="1"/>
          </p:nvPr>
        </p:nvSpPr>
        <p:spPr>
          <a:xfrm>
            <a:off x="785813" y="1857375"/>
            <a:ext cx="7696200" cy="4098925"/>
          </a:xfrm>
        </p:spPr>
        <p:txBody>
          <a:bodyPr>
            <a:normAutofit lnSpcReduction="10000"/>
          </a:bodyPr>
          <a:lstStyle/>
          <a:p>
            <a:pPr marL="342900" lvl="1" indent="-342900">
              <a:buClr>
                <a:schemeClr val="tx1"/>
              </a:buClr>
              <a:buSzPct val="70000"/>
              <a:buFont typeface="Wingdings" pitchFamily="2" charset="2"/>
              <a:buChar char="l"/>
              <a:defRPr/>
            </a:pPr>
            <a:r>
              <a:rPr lang="zh-CN" altLang="en-US" sz="2800" dirty="0">
                <a:cs typeface="+mn-cs"/>
              </a:rPr>
              <a:t>为什么需要类变量</a:t>
            </a:r>
            <a:endParaRPr lang="en-US" altLang="zh-CN" sz="2800" dirty="0">
              <a:cs typeface="+mn-cs"/>
            </a:endParaRPr>
          </a:p>
          <a:p>
            <a:pPr>
              <a:buFont typeface="Wingdings" panose="05000000000000000000" pitchFamily="2" charset="2"/>
              <a:buChar char="ü"/>
            </a:pPr>
            <a:r>
              <a:rPr lang="zh-CN" altLang="en-US" dirty="0"/>
              <a:t>在类中声明静态变量，可以是公开也可以是私有的。</a:t>
            </a:r>
          </a:p>
          <a:p>
            <a:pPr>
              <a:buFont typeface="Wingdings" panose="05000000000000000000" pitchFamily="2" charset="2"/>
              <a:buNone/>
            </a:pPr>
            <a:r>
              <a:rPr lang="zh-CN" altLang="en-US" dirty="0"/>
              <a:t>     </a:t>
            </a:r>
            <a:r>
              <a:rPr lang="en-US" altLang="zh-CN" dirty="0"/>
              <a:t>public   static  </a:t>
            </a:r>
            <a:r>
              <a:rPr lang="zh-CN" altLang="en-US" dirty="0"/>
              <a:t>变量类型  变量名；</a:t>
            </a:r>
          </a:p>
          <a:p>
            <a:pPr>
              <a:buFont typeface="Wingdings" panose="05000000000000000000" pitchFamily="2" charset="2"/>
              <a:buNone/>
            </a:pPr>
            <a:r>
              <a:rPr lang="zh-CN" altLang="en-US" dirty="0"/>
              <a:t>     </a:t>
            </a:r>
            <a:r>
              <a:rPr lang="en-US" altLang="zh-CN" dirty="0"/>
              <a:t>private  static  </a:t>
            </a:r>
            <a:r>
              <a:rPr lang="zh-CN" altLang="en-US" dirty="0"/>
              <a:t>变量类型  变量名；</a:t>
            </a:r>
          </a:p>
          <a:p>
            <a:pPr>
              <a:buFont typeface="Wingdings" panose="05000000000000000000" pitchFamily="2" charset="2"/>
              <a:buChar char="ü"/>
            </a:pPr>
            <a:r>
              <a:rPr lang="zh-CN" altLang="en-US" dirty="0"/>
              <a:t>范围</a:t>
            </a:r>
            <a:r>
              <a:rPr lang="en-US" altLang="zh-CN" dirty="0"/>
              <a:t>:</a:t>
            </a:r>
            <a:r>
              <a:rPr lang="zh-CN" altLang="en-US" dirty="0"/>
              <a:t>由类的所有实例对象所共享，对于类的所有对象只存在一个静态变量实体。</a:t>
            </a:r>
          </a:p>
          <a:p>
            <a:pPr>
              <a:buFont typeface="Wingdings" panose="05000000000000000000" pitchFamily="2" charset="2"/>
              <a:buChar char="ü"/>
            </a:pPr>
            <a:r>
              <a:rPr lang="zh-CN" altLang="en-US" dirty="0"/>
              <a:t>类变量是在程序加载的时候创建的，是优先类的所有对象的创建</a:t>
            </a:r>
            <a:endParaRPr lang="en-US" altLang="zh-CN" sz="2300" dirty="0"/>
          </a:p>
        </p:txBody>
      </p:sp>
    </p:spTree>
    <p:extLst>
      <p:ext uri="{BB962C8B-B14F-4D97-AF65-F5344CB8AC3E}">
        <p14:creationId xmlns:p14="http://schemas.microsoft.com/office/powerpoint/2010/main" val="1070326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a:t>static</a:t>
            </a:r>
            <a:r>
              <a:rPr lang="zh-CN" altLang="en-US"/>
              <a:t>关键字</a:t>
            </a:r>
          </a:p>
        </p:txBody>
      </p:sp>
      <p:sp>
        <p:nvSpPr>
          <p:cNvPr id="41987" name="内容占位符 2"/>
          <p:cNvSpPr>
            <a:spLocks noGrp="1"/>
          </p:cNvSpPr>
          <p:nvPr>
            <p:ph idx="1"/>
          </p:nvPr>
        </p:nvSpPr>
        <p:spPr>
          <a:xfrm>
            <a:off x="785813" y="1857375"/>
            <a:ext cx="7696200" cy="4098925"/>
          </a:xfrm>
        </p:spPr>
        <p:txBody>
          <a:bodyPr>
            <a:normAutofit lnSpcReduction="10000"/>
          </a:bodyPr>
          <a:lstStyle/>
          <a:p>
            <a:pPr marL="342900" lvl="1" indent="-342900">
              <a:buClr>
                <a:schemeClr val="tx1"/>
              </a:buClr>
              <a:buSzPct val="70000"/>
              <a:buFont typeface="Wingdings" pitchFamily="2" charset="2"/>
              <a:buChar char="l"/>
              <a:defRPr/>
            </a:pPr>
            <a:r>
              <a:rPr lang="zh-CN" altLang="en-US" sz="2800" dirty="0">
                <a:cs typeface="+mn-cs"/>
              </a:rPr>
              <a:t>用来修饰成员变量和成员方法，使他们变成类变量和类方法</a:t>
            </a:r>
            <a:endParaRPr lang="en-US" altLang="zh-CN" sz="2800" dirty="0">
              <a:cs typeface="+mn-cs"/>
            </a:endParaRPr>
          </a:p>
          <a:p>
            <a:pPr>
              <a:defRPr/>
            </a:pPr>
            <a:r>
              <a:rPr lang="en-US" altLang="zh-CN" sz="2800" dirty="0"/>
              <a:t>static</a:t>
            </a:r>
            <a:r>
              <a:rPr lang="zh-CN" altLang="en-US" sz="2800" dirty="0"/>
              <a:t>关键字特点</a:t>
            </a:r>
            <a:endParaRPr lang="en-US" altLang="zh-CN" sz="2800" dirty="0"/>
          </a:p>
          <a:p>
            <a:pPr lvl="1">
              <a:defRPr/>
            </a:pPr>
            <a:r>
              <a:rPr lang="zh-CN" altLang="en-US" sz="2300" dirty="0"/>
              <a:t>随着类的加载而加载</a:t>
            </a:r>
          </a:p>
          <a:p>
            <a:pPr lvl="1">
              <a:defRPr/>
            </a:pPr>
            <a:r>
              <a:rPr lang="zh-CN" altLang="en-US" sz="2300" dirty="0"/>
              <a:t>优先于对象存在</a:t>
            </a:r>
          </a:p>
          <a:p>
            <a:pPr lvl="1">
              <a:defRPr/>
            </a:pPr>
            <a:r>
              <a:rPr lang="zh-CN" altLang="en-US" sz="2300" dirty="0"/>
              <a:t>被类的所有对象共享</a:t>
            </a:r>
            <a:endParaRPr lang="en-US" altLang="zh-CN" sz="2300" dirty="0"/>
          </a:p>
          <a:p>
            <a:pPr lvl="2">
              <a:defRPr/>
            </a:pPr>
            <a:r>
              <a:rPr lang="zh-CN" altLang="en-US" sz="1900" dirty="0"/>
              <a:t>这也是我们判断是否使用静态关键字的条件</a:t>
            </a:r>
          </a:p>
          <a:p>
            <a:pPr lvl="1">
              <a:defRPr/>
            </a:pPr>
            <a:r>
              <a:rPr lang="zh-CN" altLang="en-US" sz="2300" dirty="0"/>
              <a:t>可以通过类名调用</a:t>
            </a:r>
            <a:endParaRPr lang="en-US" altLang="zh-CN" sz="2300" dirty="0"/>
          </a:p>
          <a:p>
            <a:pPr>
              <a:defRPr/>
            </a:pPr>
            <a:r>
              <a:rPr lang="en-US" altLang="zh-CN" sz="2800" dirty="0"/>
              <a:t>static</a:t>
            </a:r>
            <a:r>
              <a:rPr lang="zh-CN" altLang="en-US" sz="2800" dirty="0"/>
              <a:t>关键字注意事项</a:t>
            </a:r>
            <a:endParaRPr lang="en-US" altLang="zh-CN" sz="2800" dirty="0"/>
          </a:p>
          <a:p>
            <a:pPr lvl="1">
              <a:defRPr/>
            </a:pPr>
            <a:r>
              <a:rPr lang="zh-CN" altLang="en-US" sz="2300" dirty="0"/>
              <a:t>在静态方法中是没有</a:t>
            </a:r>
            <a:r>
              <a:rPr lang="en-US" altLang="zh-CN" sz="2300" dirty="0"/>
              <a:t>this</a:t>
            </a:r>
            <a:r>
              <a:rPr lang="zh-CN" altLang="en-US" sz="2300" dirty="0"/>
              <a:t>关键字的</a:t>
            </a:r>
          </a:p>
          <a:p>
            <a:pPr lvl="1">
              <a:defRPr/>
            </a:pPr>
            <a:r>
              <a:rPr lang="zh-CN" altLang="en-US" sz="2300" dirty="0"/>
              <a:t>静态方法只能访问静态的成员变量和静态的成员方法</a:t>
            </a:r>
            <a:endParaRPr lang="en-US" altLang="zh-CN" sz="2300" dirty="0"/>
          </a:p>
        </p:txBody>
      </p:sp>
    </p:spTree>
    <p:extLst>
      <p:ext uri="{BB962C8B-B14F-4D97-AF65-F5344CB8AC3E}">
        <p14:creationId xmlns:p14="http://schemas.microsoft.com/office/powerpoint/2010/main" val="3062337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1466850" y="1829104"/>
            <a:ext cx="18288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Rectangle 5"/>
          <p:cNvSpPr>
            <a:spLocks noChangeArrowheads="1"/>
          </p:cNvSpPr>
          <p:nvPr/>
        </p:nvSpPr>
        <p:spPr bwMode="auto">
          <a:xfrm>
            <a:off x="1847850" y="2133904"/>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t>实例变量</a:t>
            </a:r>
          </a:p>
        </p:txBody>
      </p:sp>
      <p:sp>
        <p:nvSpPr>
          <p:cNvPr id="16390" name="Oval 6"/>
          <p:cNvSpPr>
            <a:spLocks noChangeArrowheads="1"/>
          </p:cNvSpPr>
          <p:nvPr/>
        </p:nvSpPr>
        <p:spPr bwMode="auto">
          <a:xfrm>
            <a:off x="1847850" y="2652713"/>
            <a:ext cx="1066800" cy="5479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t>静态变量</a:t>
            </a:r>
          </a:p>
        </p:txBody>
      </p:sp>
      <p:sp>
        <p:nvSpPr>
          <p:cNvPr id="16391" name="Rectangle 7"/>
          <p:cNvSpPr>
            <a:spLocks noChangeArrowheads="1"/>
          </p:cNvSpPr>
          <p:nvPr/>
        </p:nvSpPr>
        <p:spPr bwMode="auto">
          <a:xfrm>
            <a:off x="1924050" y="3353104"/>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392" name="Text Box 8"/>
          <p:cNvSpPr txBox="1">
            <a:spLocks noChangeArrowheads="1"/>
          </p:cNvSpPr>
          <p:nvPr/>
        </p:nvSpPr>
        <p:spPr bwMode="auto">
          <a:xfrm>
            <a:off x="628650" y="2591104"/>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类</a:t>
            </a:r>
          </a:p>
        </p:txBody>
      </p:sp>
      <p:sp>
        <p:nvSpPr>
          <p:cNvPr id="16394" name="Line 10"/>
          <p:cNvSpPr>
            <a:spLocks noChangeShapeType="1"/>
          </p:cNvSpPr>
          <p:nvPr/>
        </p:nvSpPr>
        <p:spPr bwMode="auto">
          <a:xfrm flipV="1">
            <a:off x="3295650" y="2057704"/>
            <a:ext cx="1524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5" name="Line 11"/>
          <p:cNvSpPr>
            <a:spLocks noChangeShapeType="1"/>
          </p:cNvSpPr>
          <p:nvPr/>
        </p:nvSpPr>
        <p:spPr bwMode="auto">
          <a:xfrm>
            <a:off x="3295650" y="3124504"/>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Line 13"/>
          <p:cNvSpPr>
            <a:spLocks noChangeShapeType="1"/>
          </p:cNvSpPr>
          <p:nvPr/>
        </p:nvSpPr>
        <p:spPr bwMode="auto">
          <a:xfrm>
            <a:off x="3295650" y="3810304"/>
            <a:ext cx="1752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8" name="Rectangle 14"/>
          <p:cNvSpPr>
            <a:spLocks noChangeArrowheads="1"/>
          </p:cNvSpPr>
          <p:nvPr/>
        </p:nvSpPr>
        <p:spPr bwMode="auto">
          <a:xfrm>
            <a:off x="4972050" y="15243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0" name="Rectangle 16"/>
          <p:cNvSpPr>
            <a:spLocks noChangeArrowheads="1"/>
          </p:cNvSpPr>
          <p:nvPr/>
        </p:nvSpPr>
        <p:spPr bwMode="auto">
          <a:xfrm>
            <a:off x="5048250" y="17529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1" name="Rectangle 17"/>
          <p:cNvSpPr>
            <a:spLocks noChangeArrowheads="1"/>
          </p:cNvSpPr>
          <p:nvPr/>
        </p:nvSpPr>
        <p:spPr bwMode="auto">
          <a:xfrm>
            <a:off x="6267450" y="18291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02" name="Text Box 18"/>
          <p:cNvSpPr txBox="1">
            <a:spLocks noChangeArrowheads="1"/>
          </p:cNvSpPr>
          <p:nvPr/>
        </p:nvSpPr>
        <p:spPr bwMode="auto">
          <a:xfrm>
            <a:off x="7334250" y="19053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1</a:t>
            </a:r>
          </a:p>
        </p:txBody>
      </p:sp>
      <p:sp>
        <p:nvSpPr>
          <p:cNvPr id="16403" name="Rectangle 19"/>
          <p:cNvSpPr>
            <a:spLocks noChangeArrowheads="1"/>
          </p:cNvSpPr>
          <p:nvPr/>
        </p:nvSpPr>
        <p:spPr bwMode="auto">
          <a:xfrm>
            <a:off x="5048250" y="28197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4" name="Rectangle 20"/>
          <p:cNvSpPr>
            <a:spLocks noChangeArrowheads="1"/>
          </p:cNvSpPr>
          <p:nvPr/>
        </p:nvSpPr>
        <p:spPr bwMode="auto">
          <a:xfrm>
            <a:off x="5124450" y="30483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5" name="Rectangle 21"/>
          <p:cNvSpPr>
            <a:spLocks noChangeArrowheads="1"/>
          </p:cNvSpPr>
          <p:nvPr/>
        </p:nvSpPr>
        <p:spPr bwMode="auto">
          <a:xfrm>
            <a:off x="6343650" y="31245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06" name="Text Box 22"/>
          <p:cNvSpPr txBox="1">
            <a:spLocks noChangeArrowheads="1"/>
          </p:cNvSpPr>
          <p:nvPr/>
        </p:nvSpPr>
        <p:spPr bwMode="auto">
          <a:xfrm>
            <a:off x="7410450" y="32007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2</a:t>
            </a:r>
          </a:p>
        </p:txBody>
      </p:sp>
      <p:sp>
        <p:nvSpPr>
          <p:cNvPr id="16407" name="Rectangle 23"/>
          <p:cNvSpPr>
            <a:spLocks noChangeArrowheads="1"/>
          </p:cNvSpPr>
          <p:nvPr/>
        </p:nvSpPr>
        <p:spPr bwMode="auto">
          <a:xfrm>
            <a:off x="4895850" y="43437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8" name="Rectangle 24"/>
          <p:cNvSpPr>
            <a:spLocks noChangeArrowheads="1"/>
          </p:cNvSpPr>
          <p:nvPr/>
        </p:nvSpPr>
        <p:spPr bwMode="auto">
          <a:xfrm>
            <a:off x="4972050" y="45723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9" name="Rectangle 25"/>
          <p:cNvSpPr>
            <a:spLocks noChangeArrowheads="1"/>
          </p:cNvSpPr>
          <p:nvPr/>
        </p:nvSpPr>
        <p:spPr bwMode="auto">
          <a:xfrm>
            <a:off x="6191250" y="46485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10" name="Text Box 26"/>
          <p:cNvSpPr txBox="1">
            <a:spLocks noChangeArrowheads="1"/>
          </p:cNvSpPr>
          <p:nvPr/>
        </p:nvSpPr>
        <p:spPr bwMode="auto">
          <a:xfrm>
            <a:off x="7258050" y="47247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3</a:t>
            </a:r>
          </a:p>
        </p:txBody>
      </p:sp>
      <p:sp>
        <p:nvSpPr>
          <p:cNvPr id="16411" name="Oval 27"/>
          <p:cNvSpPr>
            <a:spLocks noChangeArrowheads="1"/>
          </p:cNvSpPr>
          <p:nvPr/>
        </p:nvSpPr>
        <p:spPr bwMode="auto">
          <a:xfrm>
            <a:off x="3981450" y="2286304"/>
            <a:ext cx="533400" cy="1905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静态</a:t>
            </a:r>
          </a:p>
          <a:p>
            <a:pPr algn="ctr"/>
            <a:r>
              <a:rPr lang="zh-CN" altLang="en-US"/>
              <a:t>变量</a:t>
            </a:r>
          </a:p>
        </p:txBody>
      </p:sp>
      <p:sp>
        <p:nvSpPr>
          <p:cNvPr id="25" name="标题 1"/>
          <p:cNvSpPr>
            <a:spLocks noGrp="1"/>
          </p:cNvSpPr>
          <p:nvPr>
            <p:ph type="title"/>
          </p:nvPr>
        </p:nvSpPr>
        <p:spPr>
          <a:xfrm>
            <a:off x="628650" y="365126"/>
            <a:ext cx="7886700" cy="763587"/>
          </a:xfrm>
        </p:spPr>
        <p:txBody>
          <a:bodyPr/>
          <a:lstStyle/>
          <a:p>
            <a:r>
              <a:rPr lang="zh-CN" altLang="en-US" dirty="0"/>
              <a:t>类变量</a:t>
            </a:r>
          </a:p>
        </p:txBody>
      </p:sp>
    </p:spTree>
    <p:extLst>
      <p:ext uri="{BB962C8B-B14F-4D97-AF65-F5344CB8AC3E}">
        <p14:creationId xmlns:p14="http://schemas.microsoft.com/office/powerpoint/2010/main" val="3706800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2" name="Text Box 28"/>
          <p:cNvSpPr txBox="1">
            <a:spLocks noChangeArrowheads="1"/>
          </p:cNvSpPr>
          <p:nvPr/>
        </p:nvSpPr>
        <p:spPr bwMode="auto">
          <a:xfrm>
            <a:off x="914400" y="1755403"/>
            <a:ext cx="672181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zh-CN" altLang="en-US" sz="2800" dirty="0"/>
              <a:t>程序第一次引用含有静态变量的类时，为静态变量分配存储空间</a:t>
            </a:r>
          </a:p>
          <a:p>
            <a:pPr marL="457200" indent="-457200">
              <a:spcBef>
                <a:spcPct val="50000"/>
              </a:spcBef>
              <a:buFont typeface="Arial" panose="020B0604020202020204" pitchFamily="34" charset="0"/>
              <a:buChar char="•"/>
            </a:pPr>
            <a:r>
              <a:rPr lang="zh-CN" altLang="en-US" sz="2800" dirty="0"/>
              <a:t>类变量</a:t>
            </a:r>
            <a:r>
              <a:rPr lang="en-US" altLang="zh-CN" sz="2800" dirty="0"/>
              <a:t>—</a:t>
            </a:r>
            <a:r>
              <a:rPr lang="zh-CN" altLang="en-US" sz="2800" dirty="0"/>
              <a:t>静态变量可以作为一个</a:t>
            </a:r>
            <a:r>
              <a:rPr lang="zh-CN" altLang="en-US" sz="2800" dirty="0">
                <a:solidFill>
                  <a:schemeClr val="folHlink"/>
                </a:solidFill>
              </a:rPr>
              <a:t>类对象的计数器</a:t>
            </a:r>
            <a:r>
              <a:rPr lang="zh-CN" altLang="en-US" sz="2800" dirty="0"/>
              <a:t>，</a:t>
            </a:r>
            <a:r>
              <a:rPr lang="zh-CN" altLang="en-US" sz="2800" dirty="0">
                <a:solidFill>
                  <a:srgbClr val="FF0000"/>
                </a:solidFill>
              </a:rPr>
              <a:t>静态变量不能在方法中定义</a:t>
            </a:r>
          </a:p>
        </p:txBody>
      </p:sp>
      <p:sp>
        <p:nvSpPr>
          <p:cNvPr id="25" name="标题 1"/>
          <p:cNvSpPr>
            <a:spLocks noGrp="1"/>
          </p:cNvSpPr>
          <p:nvPr>
            <p:ph type="title"/>
          </p:nvPr>
        </p:nvSpPr>
        <p:spPr>
          <a:xfrm>
            <a:off x="657833" y="608318"/>
            <a:ext cx="6355810" cy="957835"/>
          </a:xfrm>
        </p:spPr>
        <p:txBody>
          <a:bodyPr/>
          <a:lstStyle/>
          <a:p>
            <a:r>
              <a:rPr lang="zh-CN" altLang="en-US" dirty="0"/>
              <a:t>类变量</a:t>
            </a:r>
          </a:p>
        </p:txBody>
      </p:sp>
    </p:spTree>
    <p:extLst>
      <p:ext uri="{BB962C8B-B14F-4D97-AF65-F5344CB8AC3E}">
        <p14:creationId xmlns:p14="http://schemas.microsoft.com/office/powerpoint/2010/main" val="432113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ChangeArrowheads="1"/>
          </p:cNvSpPr>
          <p:nvPr/>
        </p:nvSpPr>
        <p:spPr bwMode="auto">
          <a:xfrm>
            <a:off x="254068" y="1237681"/>
            <a:ext cx="3748797" cy="3485321"/>
          </a:xfrm>
          <a:prstGeom prst="rect">
            <a:avLst/>
          </a:prstGeom>
          <a:noFill/>
          <a:ln w="31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lnSpc>
                <a:spcPct val="90000"/>
              </a:lnSpc>
              <a:spcBef>
                <a:spcPct val="20000"/>
              </a:spcBef>
              <a:buClr>
                <a:schemeClr val="tx1"/>
              </a:buClr>
              <a:buFont typeface="+mj-lt"/>
              <a:buAutoNum type="arabicPeriod"/>
            </a:pPr>
            <a:r>
              <a:rPr lang="en-US" altLang="zh-CN" sz="2000" b="1" dirty="0">
                <a:latin typeface="+mn-ea"/>
                <a:ea typeface="+mn-ea"/>
                <a:cs typeface="Courier New" panose="02070309020205020404" pitchFamily="49" charset="0"/>
              </a:rPr>
              <a:t>Public class </a:t>
            </a:r>
            <a:r>
              <a:rPr lang="en-US" altLang="zh-CN" sz="2000" b="1" dirty="0" err="1">
                <a:latin typeface="+mn-ea"/>
                <a:ea typeface="+mn-ea"/>
                <a:cs typeface="Courier New" panose="02070309020205020404" pitchFamily="49" charset="0"/>
              </a:rPr>
              <a:t>StaticDemo</a:t>
            </a:r>
            <a:r>
              <a:rPr lang="en-US" altLang="zh-CN" sz="2000" b="1" dirty="0">
                <a:latin typeface="+mn-ea"/>
                <a:ea typeface="+mn-ea"/>
                <a:cs typeface="Courier New" panose="02070309020205020404" pitchFamily="49" charset="0"/>
              </a:rPr>
              <a:t> </a:t>
            </a:r>
          </a:p>
          <a:p>
            <a:pPr marL="457200" indent="-457200" algn="just">
              <a:lnSpc>
                <a:spcPct val="90000"/>
              </a:lnSpc>
              <a:spcBef>
                <a:spcPct val="20000"/>
              </a:spcBef>
              <a:buClr>
                <a:schemeClr val="tx1"/>
              </a:buClr>
              <a:buFont typeface="+mj-lt"/>
              <a:buAutoNum type="arabicPeriod"/>
            </a:pPr>
            <a:r>
              <a:rPr lang="en-US" altLang="zh-CN" sz="2000" b="1" dirty="0">
                <a:latin typeface="+mn-ea"/>
                <a:ea typeface="+mn-ea"/>
                <a:cs typeface="Courier New" panose="02070309020205020404" pitchFamily="49" charset="0"/>
              </a:rPr>
              <a:t>{</a:t>
            </a:r>
          </a:p>
          <a:p>
            <a:pPr marL="457200" indent="-457200" algn="just">
              <a:lnSpc>
                <a:spcPct val="90000"/>
              </a:lnSpc>
              <a:spcBef>
                <a:spcPct val="20000"/>
              </a:spcBef>
              <a:buClr>
                <a:schemeClr val="tx1"/>
              </a:buClr>
              <a:buFont typeface="+mj-lt"/>
              <a:buAutoNum type="arabicPeriod"/>
            </a:pPr>
            <a:r>
              <a:rPr lang="en-US" altLang="zh-CN" sz="2000" b="1" dirty="0">
                <a:latin typeface="+mn-ea"/>
                <a:ea typeface="+mn-ea"/>
              </a:rPr>
              <a:t>   //</a:t>
            </a:r>
            <a:r>
              <a:rPr lang="zh-CN" altLang="en-US" sz="2000" b="1" dirty="0">
                <a:latin typeface="+mn-ea"/>
                <a:ea typeface="+mn-ea"/>
              </a:rPr>
              <a:t>定义一个静态变量</a:t>
            </a:r>
            <a:endParaRPr lang="zh-CN" altLang="en-US" sz="2000" b="1" dirty="0">
              <a:latin typeface="+mn-ea"/>
              <a:ea typeface="+mn-ea"/>
              <a:cs typeface="Courier New" panose="02070309020205020404" pitchFamily="49" charset="0"/>
            </a:endParaRPr>
          </a:p>
          <a:p>
            <a:pPr marL="457200" indent="-457200" algn="just">
              <a:lnSpc>
                <a:spcPct val="90000"/>
              </a:lnSpc>
              <a:spcBef>
                <a:spcPct val="20000"/>
              </a:spcBef>
              <a:buClr>
                <a:schemeClr val="tx1"/>
              </a:buClr>
              <a:buFont typeface="+mj-lt"/>
              <a:buAutoNum type="arabicPeriod"/>
            </a:pPr>
            <a:r>
              <a:rPr lang="en-US" altLang="zh-CN" sz="2000" b="1" dirty="0">
                <a:latin typeface="+mn-ea"/>
                <a:ea typeface="+mn-ea"/>
                <a:cs typeface="Courier New" panose="02070309020205020404" pitchFamily="49" charset="0"/>
              </a:rPr>
              <a:t>public </a:t>
            </a:r>
            <a:r>
              <a:rPr lang="en-US" altLang="zh-CN" sz="2000" b="1" dirty="0">
                <a:solidFill>
                  <a:srgbClr val="FF0000"/>
                </a:solidFill>
                <a:latin typeface="+mn-ea"/>
                <a:ea typeface="+mn-ea"/>
                <a:cs typeface="Courier New" panose="02070309020205020404" pitchFamily="49" charset="0"/>
              </a:rPr>
              <a:t>static</a:t>
            </a:r>
            <a:r>
              <a:rPr lang="en-US" altLang="zh-CN" sz="2000" b="1" dirty="0">
                <a:latin typeface="+mn-ea"/>
                <a:ea typeface="+mn-ea"/>
                <a:cs typeface="Courier New" panose="02070309020205020404" pitchFamily="49" charset="0"/>
              </a:rPr>
              <a:t> int x = 0;</a:t>
            </a:r>
          </a:p>
          <a:p>
            <a:pPr marL="457200" indent="-457200" algn="just">
              <a:lnSpc>
                <a:spcPct val="90000"/>
              </a:lnSpc>
              <a:spcBef>
                <a:spcPct val="20000"/>
              </a:spcBef>
              <a:buClr>
                <a:schemeClr val="tx1"/>
              </a:buClr>
              <a:buFont typeface="+mj-lt"/>
              <a:buAutoNum type="arabicPeriod"/>
            </a:pPr>
            <a:r>
              <a:rPr lang="en-US" altLang="zh-CN" sz="2000" b="1" dirty="0">
                <a:latin typeface="+mn-ea"/>
                <a:ea typeface="+mn-ea"/>
                <a:cs typeface="Courier New" panose="02070309020205020404" pitchFamily="49" charset="0"/>
              </a:rPr>
              <a:t>  public Static Demo( )</a:t>
            </a:r>
          </a:p>
          <a:p>
            <a:pPr marL="457200" indent="-457200" algn="just">
              <a:lnSpc>
                <a:spcPct val="90000"/>
              </a:lnSpc>
              <a:spcBef>
                <a:spcPct val="20000"/>
              </a:spcBef>
              <a:buClr>
                <a:schemeClr val="tx1"/>
              </a:buClr>
              <a:buFont typeface="+mj-lt"/>
              <a:buAutoNum type="arabicPeriod"/>
            </a:pPr>
            <a:r>
              <a:rPr lang="en-US" altLang="zh-CN" sz="2000" b="1" dirty="0">
                <a:latin typeface="+mn-ea"/>
                <a:ea typeface="+mn-ea"/>
                <a:cs typeface="Courier New" panose="02070309020205020404" pitchFamily="49" charset="0"/>
              </a:rPr>
              <a:t>  {</a:t>
            </a:r>
          </a:p>
          <a:p>
            <a:pPr marL="457200" indent="-457200" algn="just">
              <a:lnSpc>
                <a:spcPct val="90000"/>
              </a:lnSpc>
              <a:spcBef>
                <a:spcPct val="20000"/>
              </a:spcBef>
              <a:buClr>
                <a:schemeClr val="tx1"/>
              </a:buClr>
              <a:buFont typeface="+mj-lt"/>
              <a:buAutoNum type="arabicPeriod"/>
            </a:pPr>
            <a:r>
              <a:rPr lang="en-US" altLang="zh-CN" sz="2000" b="1" dirty="0">
                <a:latin typeface="+mn-ea"/>
                <a:ea typeface="+mn-ea"/>
                <a:cs typeface="Courier New" panose="02070309020205020404" pitchFamily="49" charset="0"/>
              </a:rPr>
              <a:t>    </a:t>
            </a:r>
            <a:r>
              <a:rPr lang="en-US" altLang="zh-CN" sz="2000" b="1" dirty="0">
                <a:solidFill>
                  <a:srgbClr val="FF0000"/>
                </a:solidFill>
                <a:latin typeface="+mn-ea"/>
                <a:ea typeface="+mn-ea"/>
                <a:cs typeface="Courier New" panose="02070309020205020404" pitchFamily="49" charset="0"/>
              </a:rPr>
              <a:t>x++;</a:t>
            </a:r>
          </a:p>
          <a:p>
            <a:pPr marL="457200" indent="-457200" algn="just">
              <a:lnSpc>
                <a:spcPct val="90000"/>
              </a:lnSpc>
              <a:spcBef>
                <a:spcPct val="20000"/>
              </a:spcBef>
              <a:buClr>
                <a:schemeClr val="tx1"/>
              </a:buClr>
              <a:buFont typeface="+mj-lt"/>
              <a:buAutoNum type="arabicPeriod"/>
            </a:pPr>
            <a:r>
              <a:rPr lang="en-US" altLang="zh-CN" sz="2000" b="1" dirty="0">
                <a:latin typeface="+mn-ea"/>
                <a:ea typeface="+mn-ea"/>
                <a:cs typeface="Courier New" panose="02070309020205020404" pitchFamily="49" charset="0"/>
              </a:rPr>
              <a:t>  }</a:t>
            </a:r>
          </a:p>
          <a:p>
            <a:pPr marL="457200" indent="-457200" algn="just">
              <a:lnSpc>
                <a:spcPct val="90000"/>
              </a:lnSpc>
              <a:spcBef>
                <a:spcPct val="20000"/>
              </a:spcBef>
              <a:buClr>
                <a:schemeClr val="tx1"/>
              </a:buClr>
              <a:buFont typeface="+mj-lt"/>
              <a:buAutoNum type="arabicPeriod"/>
            </a:pPr>
            <a:r>
              <a:rPr lang="en-US" altLang="zh-CN" sz="2000" b="1" dirty="0">
                <a:latin typeface="+mn-ea"/>
                <a:ea typeface="+mn-ea"/>
                <a:cs typeface="Courier New" panose="02070309020205020404" pitchFamily="49" charset="0"/>
              </a:rPr>
              <a:t>}</a:t>
            </a:r>
            <a:endParaRPr lang="zh-CN" altLang="zh-CN" sz="2000" b="1" dirty="0">
              <a:latin typeface="+mn-ea"/>
              <a:ea typeface="+mn-ea"/>
              <a:cs typeface="Courier New" panose="02070309020205020404" pitchFamily="49" charset="0"/>
            </a:endParaRPr>
          </a:p>
        </p:txBody>
      </p:sp>
      <p:sp>
        <p:nvSpPr>
          <p:cNvPr id="17414" name="Rectangle 6"/>
          <p:cNvSpPr>
            <a:spLocks noChangeArrowheads="1"/>
          </p:cNvSpPr>
          <p:nvPr/>
        </p:nvSpPr>
        <p:spPr bwMode="auto">
          <a:xfrm>
            <a:off x="4147698" y="1371905"/>
            <a:ext cx="4800600" cy="4392613"/>
          </a:xfrm>
          <a:prstGeom prst="rect">
            <a:avLst/>
          </a:prstGeom>
          <a:noFill/>
          <a:ln w="31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tx1"/>
              </a:buClr>
              <a:buFont typeface="+mj-lt"/>
              <a:buAutoNum type="arabicPeriod"/>
            </a:pPr>
            <a:r>
              <a:rPr lang="en-US" altLang="zh-CN" b="1" dirty="0">
                <a:latin typeface="+mn-ea"/>
                <a:ea typeface="+mn-ea"/>
                <a:cs typeface="Courier New" panose="02070309020205020404" pitchFamily="49" charset="0"/>
              </a:rPr>
              <a:t>public class </a:t>
            </a:r>
            <a:r>
              <a:rPr lang="en-US" altLang="zh-CN" b="1" dirty="0" err="1">
                <a:latin typeface="+mn-ea"/>
                <a:ea typeface="+mn-ea"/>
                <a:cs typeface="Courier New" panose="02070309020205020404" pitchFamily="49" charset="0"/>
              </a:rPr>
              <a:t>test</a:t>
            </a:r>
            <a:r>
              <a:rPr lang="en-US" altLang="zh-CN" b="1" dirty="0" err="1">
                <a:latin typeface="+mn-ea"/>
                <a:ea typeface="+mn-ea"/>
              </a:rPr>
              <a:t>Static</a:t>
            </a:r>
            <a:r>
              <a:rPr lang="en-US" altLang="zh-CN" b="1" dirty="0">
                <a:latin typeface="+mn-ea"/>
                <a:ea typeface="+mn-ea"/>
                <a:cs typeface="Courier New" panose="02070309020205020404" pitchFamily="49" charset="0"/>
              </a:rPr>
              <a:t> </a:t>
            </a:r>
          </a:p>
          <a:p>
            <a:pPr algn="just">
              <a:lnSpc>
                <a:spcPct val="90000"/>
              </a:lnSpc>
              <a:spcBef>
                <a:spcPct val="20000"/>
              </a:spcBef>
              <a:buClr>
                <a:schemeClr val="tx1"/>
              </a:buClr>
              <a:buFont typeface="+mj-lt"/>
              <a:buAutoNum type="arabicPeriod"/>
            </a:pPr>
            <a:r>
              <a:rPr lang="en-US" altLang="zh-CN" b="1" dirty="0">
                <a:latin typeface="+mn-ea"/>
                <a:ea typeface="+mn-ea"/>
                <a:cs typeface="Courier New" panose="02070309020205020404" pitchFamily="49" charset="0"/>
              </a:rPr>
              <a:t>{</a:t>
            </a:r>
          </a:p>
          <a:p>
            <a:pPr algn="just">
              <a:lnSpc>
                <a:spcPct val="90000"/>
              </a:lnSpc>
              <a:spcBef>
                <a:spcPct val="20000"/>
              </a:spcBef>
              <a:buClr>
                <a:schemeClr val="tx1"/>
              </a:buClr>
              <a:buFont typeface="+mj-lt"/>
              <a:buAutoNum type="arabicPeriod"/>
            </a:pPr>
            <a:r>
              <a:rPr lang="en-US" altLang="zh-CN" b="1" dirty="0">
                <a:latin typeface="+mn-ea"/>
                <a:ea typeface="+mn-ea"/>
                <a:cs typeface="Courier New" panose="02070309020205020404" pitchFamily="49" charset="0"/>
              </a:rPr>
              <a:t>public static void main(String </a:t>
            </a:r>
            <a:r>
              <a:rPr lang="en-US" altLang="zh-CN" b="1" dirty="0" err="1">
                <a:latin typeface="+mn-ea"/>
                <a:ea typeface="+mn-ea"/>
                <a:cs typeface="Courier New" panose="02070309020205020404" pitchFamily="49" charset="0"/>
              </a:rPr>
              <a:t>args</a:t>
            </a:r>
            <a:r>
              <a:rPr lang="en-US" altLang="zh-CN" b="1" dirty="0">
                <a:latin typeface="+mn-ea"/>
                <a:ea typeface="+mn-ea"/>
                <a:cs typeface="Courier New" panose="02070309020205020404" pitchFamily="49" charset="0"/>
              </a:rPr>
              <a:t>[])</a:t>
            </a:r>
          </a:p>
          <a:p>
            <a:pPr algn="just">
              <a:lnSpc>
                <a:spcPct val="90000"/>
              </a:lnSpc>
              <a:spcBef>
                <a:spcPct val="20000"/>
              </a:spcBef>
              <a:buClr>
                <a:schemeClr val="tx1"/>
              </a:buClr>
              <a:buFont typeface="+mj-lt"/>
              <a:buAutoNum type="arabicPeriod"/>
            </a:pPr>
            <a:r>
              <a:rPr lang="en-US" altLang="zh-CN" b="1" dirty="0">
                <a:latin typeface="+mn-ea"/>
                <a:ea typeface="+mn-ea"/>
                <a:cs typeface="Courier New" panose="02070309020205020404" pitchFamily="49" charset="0"/>
              </a:rPr>
              <a:t>  {</a:t>
            </a:r>
          </a:p>
          <a:p>
            <a:pPr>
              <a:buFont typeface="+mj-lt"/>
              <a:buAutoNum type="arabicPeriod"/>
            </a:pPr>
            <a:r>
              <a:rPr lang="en-US" altLang="zh-CN" b="1" dirty="0">
                <a:latin typeface="+mn-ea"/>
                <a:ea typeface="+mn-ea"/>
                <a:cs typeface="Courier New" panose="02070309020205020404" pitchFamily="49" charset="0"/>
              </a:rPr>
              <a:t>    </a:t>
            </a:r>
            <a:r>
              <a:rPr lang="en-US" altLang="zh-CN" b="1" dirty="0" err="1">
                <a:latin typeface="+mn-ea"/>
                <a:ea typeface="+mn-ea"/>
              </a:rPr>
              <a:t>StaticDemo</a:t>
            </a:r>
            <a:r>
              <a:rPr lang="en-US" altLang="zh-CN" b="1" dirty="0">
                <a:latin typeface="+mn-ea"/>
                <a:ea typeface="+mn-ea"/>
              </a:rPr>
              <a:t> d1 = new </a:t>
            </a:r>
            <a:r>
              <a:rPr lang="en-US" altLang="zh-CN" b="1" dirty="0" err="1">
                <a:latin typeface="+mn-ea"/>
                <a:ea typeface="+mn-ea"/>
              </a:rPr>
              <a:t>StaticDemo</a:t>
            </a:r>
            <a:r>
              <a:rPr lang="en-US" altLang="zh-CN" b="1" dirty="0">
                <a:latin typeface="+mn-ea"/>
                <a:ea typeface="+mn-ea"/>
              </a:rPr>
              <a:t>();</a:t>
            </a:r>
          </a:p>
          <a:p>
            <a:pPr>
              <a:buFont typeface="+mj-lt"/>
              <a:buAutoNum type="arabicPeriod"/>
            </a:pPr>
            <a:r>
              <a:rPr lang="en-US" altLang="zh-CN" b="1" dirty="0">
                <a:latin typeface="+mn-ea"/>
                <a:ea typeface="+mn-ea"/>
              </a:rPr>
              <a:t>    </a:t>
            </a:r>
            <a:r>
              <a:rPr lang="en-US" altLang="zh-CN" b="1" dirty="0" err="1">
                <a:latin typeface="+mn-ea"/>
                <a:ea typeface="+mn-ea"/>
              </a:rPr>
              <a:t>StaticDemo</a:t>
            </a:r>
            <a:r>
              <a:rPr lang="en-US" altLang="zh-CN" b="1" dirty="0">
                <a:latin typeface="+mn-ea"/>
                <a:ea typeface="+mn-ea"/>
              </a:rPr>
              <a:t> d2 = new </a:t>
            </a:r>
            <a:r>
              <a:rPr lang="en-US" altLang="zh-CN" b="1" dirty="0" err="1">
                <a:latin typeface="+mn-ea"/>
                <a:ea typeface="+mn-ea"/>
              </a:rPr>
              <a:t>StaticDemo</a:t>
            </a:r>
            <a:r>
              <a:rPr lang="en-US" altLang="zh-CN" b="1" dirty="0">
                <a:latin typeface="+mn-ea"/>
                <a:ea typeface="+mn-ea"/>
              </a:rPr>
              <a:t>();</a:t>
            </a:r>
          </a:p>
          <a:p>
            <a:pPr>
              <a:buFont typeface="+mj-lt"/>
              <a:buAutoNum type="arabicPeriod"/>
            </a:pPr>
            <a:r>
              <a:rPr lang="fr-FR" altLang="zh-CN" b="1" dirty="0">
                <a:solidFill>
                  <a:srgbClr val="FF3300"/>
                </a:solidFill>
                <a:latin typeface="+mn-ea"/>
                <a:ea typeface="+mn-ea"/>
              </a:rPr>
              <a:t>    d1.x = 100 ;</a:t>
            </a:r>
          </a:p>
          <a:p>
            <a:pPr>
              <a:buFont typeface="+mj-lt"/>
              <a:buAutoNum type="arabicPeriod"/>
            </a:pPr>
            <a:r>
              <a:rPr lang="fr-FR" altLang="zh-CN" b="1" dirty="0">
                <a:solidFill>
                  <a:srgbClr val="FF3300"/>
                </a:solidFill>
                <a:latin typeface="+mn-ea"/>
                <a:ea typeface="+mn-ea"/>
              </a:rPr>
              <a:t>    d2.x = 200;</a:t>
            </a:r>
          </a:p>
          <a:p>
            <a:pPr>
              <a:buFont typeface="+mj-lt"/>
              <a:buAutoNum type="arabicPeriod"/>
            </a:pPr>
            <a:r>
              <a:rPr lang="fr-FR" altLang="zh-CN" b="1" dirty="0">
                <a:solidFill>
                  <a:srgbClr val="FF3300"/>
                </a:solidFill>
                <a:latin typeface="+mn-ea"/>
                <a:ea typeface="+mn-ea"/>
              </a:rPr>
              <a:t>    </a:t>
            </a:r>
            <a:r>
              <a:rPr lang="fr-FR" altLang="zh-CN" b="1" dirty="0">
                <a:latin typeface="+mn-ea"/>
                <a:ea typeface="+mn-ea"/>
              </a:rPr>
              <a:t> System.out.println("x</a:t>
            </a:r>
            <a:r>
              <a:rPr lang="zh-CN" altLang="fr-FR" b="1" dirty="0">
                <a:latin typeface="+mn-ea"/>
                <a:ea typeface="+mn-ea"/>
              </a:rPr>
              <a:t>的值是</a:t>
            </a:r>
            <a:r>
              <a:rPr lang="fr-FR" altLang="zh-CN" b="1" dirty="0">
                <a:latin typeface="+mn-ea"/>
                <a:ea typeface="+mn-ea"/>
              </a:rPr>
              <a:t>"+d1.x );</a:t>
            </a:r>
          </a:p>
          <a:p>
            <a:pPr>
              <a:buFont typeface="+mj-lt"/>
              <a:buAutoNum type="arabicPeriod"/>
            </a:pPr>
            <a:r>
              <a:rPr lang="fr-FR" altLang="zh-CN" b="1" dirty="0">
                <a:latin typeface="+mn-ea"/>
                <a:ea typeface="+mn-ea"/>
              </a:rPr>
              <a:t>      </a:t>
            </a:r>
            <a:r>
              <a:rPr lang="fr-FR" altLang="zh-CN" b="1" dirty="0">
                <a:solidFill>
                  <a:schemeClr val="folHlink"/>
                </a:solidFill>
                <a:latin typeface="+mn-ea"/>
                <a:ea typeface="+mn-ea"/>
              </a:rPr>
              <a:t>StaticDemo.x=300;</a:t>
            </a:r>
          </a:p>
          <a:p>
            <a:pPr>
              <a:buFont typeface="+mj-lt"/>
              <a:buAutoNum type="arabicPeriod"/>
            </a:pPr>
            <a:r>
              <a:rPr lang="fr-FR" altLang="zh-CN" b="1" dirty="0">
                <a:latin typeface="+mn-ea"/>
                <a:ea typeface="+mn-ea"/>
              </a:rPr>
              <a:t>    System.out.println("x</a:t>
            </a:r>
            <a:r>
              <a:rPr lang="zh-CN" altLang="fr-FR" b="1" dirty="0">
                <a:latin typeface="+mn-ea"/>
                <a:ea typeface="+mn-ea"/>
              </a:rPr>
              <a:t>的值是</a:t>
            </a:r>
            <a:r>
              <a:rPr lang="fr-FR" altLang="zh-CN" b="1" dirty="0">
                <a:latin typeface="+mn-ea"/>
                <a:ea typeface="+mn-ea"/>
              </a:rPr>
              <a:t>"+d1.x ); </a:t>
            </a:r>
            <a:endParaRPr lang="en-US" altLang="zh-CN" b="1" dirty="0">
              <a:latin typeface="+mn-ea"/>
              <a:ea typeface="+mn-ea"/>
              <a:cs typeface="Courier New" panose="02070309020205020404" pitchFamily="49" charset="0"/>
            </a:endParaRPr>
          </a:p>
          <a:p>
            <a:pPr algn="just">
              <a:lnSpc>
                <a:spcPct val="90000"/>
              </a:lnSpc>
              <a:spcBef>
                <a:spcPct val="20000"/>
              </a:spcBef>
              <a:buClr>
                <a:schemeClr val="tx1"/>
              </a:buClr>
              <a:buFont typeface="+mj-lt"/>
              <a:buAutoNum type="arabicPeriod"/>
            </a:pPr>
            <a:r>
              <a:rPr lang="en-US" altLang="zh-CN" b="1" dirty="0">
                <a:latin typeface="+mn-ea"/>
                <a:ea typeface="+mn-ea"/>
                <a:cs typeface="Courier New" panose="02070309020205020404" pitchFamily="49" charset="0"/>
              </a:rPr>
              <a:t>  }</a:t>
            </a:r>
          </a:p>
          <a:p>
            <a:pPr algn="just">
              <a:lnSpc>
                <a:spcPct val="90000"/>
              </a:lnSpc>
              <a:spcBef>
                <a:spcPct val="20000"/>
              </a:spcBef>
              <a:buClr>
                <a:schemeClr val="tx1"/>
              </a:buClr>
              <a:buFont typeface="+mj-lt"/>
              <a:buAutoNum type="arabicPeriod"/>
            </a:pPr>
            <a:r>
              <a:rPr lang="en-US" altLang="zh-CN" b="1" dirty="0">
                <a:latin typeface="+mn-ea"/>
                <a:ea typeface="+mn-ea"/>
                <a:cs typeface="Courier New" panose="02070309020205020404" pitchFamily="49" charset="0"/>
              </a:rPr>
              <a:t>}</a:t>
            </a:r>
            <a:endParaRPr lang="zh-CN" altLang="zh-CN" b="1" dirty="0">
              <a:latin typeface="+mn-ea"/>
              <a:ea typeface="+mn-ea"/>
              <a:cs typeface="Courier New" panose="02070309020205020404" pitchFamily="49" charset="0"/>
            </a:endParaRPr>
          </a:p>
        </p:txBody>
      </p:sp>
      <p:sp>
        <p:nvSpPr>
          <p:cNvPr id="5" name="标题 1"/>
          <p:cNvSpPr>
            <a:spLocks noGrp="1"/>
          </p:cNvSpPr>
          <p:nvPr>
            <p:ph type="title"/>
          </p:nvPr>
        </p:nvSpPr>
        <p:spPr>
          <a:xfrm>
            <a:off x="657833" y="608318"/>
            <a:ext cx="7886700" cy="763587"/>
          </a:xfrm>
        </p:spPr>
        <p:txBody>
          <a:bodyPr/>
          <a:lstStyle/>
          <a:p>
            <a:r>
              <a:rPr lang="zh-CN" altLang="en-US" dirty="0"/>
              <a:t>类变量引用</a:t>
            </a:r>
          </a:p>
        </p:txBody>
      </p:sp>
      <p:sp>
        <p:nvSpPr>
          <p:cNvPr id="2" name="矩形 1">
            <a:extLst>
              <a:ext uri="{FF2B5EF4-FFF2-40B4-BE49-F238E27FC236}">
                <a16:creationId xmlns:a16="http://schemas.microsoft.com/office/drawing/2014/main" id="{74511DAD-DE07-4448-8595-A8AFF72B2082}"/>
              </a:ext>
            </a:extLst>
          </p:cNvPr>
          <p:cNvSpPr/>
          <p:nvPr/>
        </p:nvSpPr>
        <p:spPr>
          <a:xfrm>
            <a:off x="377504" y="4378369"/>
            <a:ext cx="3254929" cy="830997"/>
          </a:xfrm>
          <a:prstGeom prst="rect">
            <a:avLst/>
          </a:prstGeom>
        </p:spPr>
        <p:txBody>
          <a:bodyPr wrap="square">
            <a:spAutoFit/>
          </a:bodyPr>
          <a:lstStyle/>
          <a:p>
            <a:r>
              <a:rPr lang="zh-CN" altLang="en-US" sz="2400" dirty="0"/>
              <a:t>通过引用类的任一实例</a:t>
            </a:r>
          </a:p>
          <a:p>
            <a:r>
              <a:rPr lang="zh-CN" altLang="en-US" sz="2400" dirty="0"/>
              <a:t>通过类的名称引用</a:t>
            </a:r>
          </a:p>
        </p:txBody>
      </p:sp>
    </p:spTree>
    <p:extLst>
      <p:ext uri="{BB962C8B-B14F-4D97-AF65-F5344CB8AC3E}">
        <p14:creationId xmlns:p14="http://schemas.microsoft.com/office/powerpoint/2010/main" val="2831763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Rot="1" noChangeArrowheads="1"/>
          </p:cNvSpPr>
          <p:nvPr>
            <p:ph type="body" idx="1"/>
          </p:nvPr>
        </p:nvSpPr>
        <p:spPr>
          <a:xfrm>
            <a:off x="599467" y="1371905"/>
            <a:ext cx="7588858" cy="4315831"/>
          </a:xfrm>
        </p:spPr>
        <p:txBody>
          <a:bodyPr/>
          <a:lstStyle/>
          <a:p>
            <a:r>
              <a:rPr lang="zh-CN" altLang="en-US" sz="2800" dirty="0"/>
              <a:t>类方法可以通过类名来引用，使用静态方法时不用实例化对象，例如</a:t>
            </a:r>
            <a:r>
              <a:rPr lang="en-US" altLang="zh-CN" sz="2800" dirty="0"/>
              <a:t>Math</a:t>
            </a:r>
            <a:r>
              <a:rPr lang="zh-CN" altLang="en-US" sz="2800" dirty="0"/>
              <a:t>类说提供的方法</a:t>
            </a:r>
          </a:p>
          <a:p>
            <a:pPr marL="0" indent="0">
              <a:buNone/>
            </a:pPr>
            <a:r>
              <a:rPr lang="en-US" altLang="zh-CN" sz="2800" dirty="0" err="1"/>
              <a:t>System.out.println</a:t>
            </a:r>
            <a:r>
              <a:rPr lang="en-US" altLang="zh-CN" sz="2800" dirty="0"/>
              <a:t>(“</a:t>
            </a:r>
            <a:r>
              <a:rPr lang="en-US" altLang="zh-CN" sz="2800" dirty="0" err="1"/>
              <a:t>squuare</a:t>
            </a:r>
            <a:r>
              <a:rPr lang="en-US" altLang="zh-CN" sz="2800" dirty="0"/>
              <a:t> is ”+</a:t>
            </a:r>
            <a:r>
              <a:rPr lang="en-US" altLang="zh-CN" sz="2800" dirty="0" err="1">
                <a:solidFill>
                  <a:schemeClr val="folHlink"/>
                </a:solidFill>
              </a:rPr>
              <a:t>Math.sqrt</a:t>
            </a:r>
            <a:r>
              <a:rPr lang="en-US" altLang="zh-CN" sz="2800" dirty="0">
                <a:solidFill>
                  <a:schemeClr val="folHlink"/>
                </a:solidFill>
              </a:rPr>
              <a:t>(27))</a:t>
            </a:r>
          </a:p>
          <a:p>
            <a:r>
              <a:rPr lang="zh-CN" altLang="en-US" sz="2800" dirty="0">
                <a:solidFill>
                  <a:schemeClr val="folHlink"/>
                </a:solidFill>
              </a:rPr>
              <a:t>注意：</a:t>
            </a:r>
            <a:r>
              <a:rPr lang="zh-CN" altLang="en-US" sz="2800" b="1" dirty="0">
                <a:solidFill>
                  <a:schemeClr val="folHlink"/>
                </a:solidFill>
              </a:rPr>
              <a:t>在静态方法中不能引用类的实例变量（成员变量）</a:t>
            </a:r>
            <a:r>
              <a:rPr lang="zh-CN" altLang="en-US" sz="2800" dirty="0">
                <a:solidFill>
                  <a:schemeClr val="folHlink"/>
                </a:solidFill>
              </a:rPr>
              <a:t>，</a:t>
            </a:r>
            <a:r>
              <a:rPr lang="zh-CN" altLang="en-US" sz="2800" dirty="0"/>
              <a:t>实例变量仅仅存在于类的实例化对象中。也不能</a:t>
            </a:r>
            <a:r>
              <a:rPr lang="zh-CN" altLang="en-US" sz="2800" dirty="0">
                <a:solidFill>
                  <a:srgbClr val="FF0000"/>
                </a:solidFill>
              </a:rPr>
              <a:t>直接调用一般方法</a:t>
            </a:r>
            <a:r>
              <a:rPr lang="en-US" altLang="zh-CN" sz="2800" dirty="0"/>
              <a:t>.</a:t>
            </a:r>
          </a:p>
          <a:p>
            <a:endParaRPr lang="en-US" altLang="zh-CN" sz="2800" dirty="0"/>
          </a:p>
          <a:p>
            <a:r>
              <a:rPr lang="zh-CN" altLang="en-US" sz="2800" dirty="0"/>
              <a:t>在静态方法中</a:t>
            </a:r>
            <a:r>
              <a:rPr lang="zh-CN" altLang="en-US" sz="2800" b="1" dirty="0">
                <a:solidFill>
                  <a:srgbClr val="FF0000"/>
                </a:solidFill>
              </a:rPr>
              <a:t>可以引用静态变量和静态方法</a:t>
            </a:r>
          </a:p>
        </p:txBody>
      </p:sp>
      <p:sp>
        <p:nvSpPr>
          <p:cNvPr id="3" name="标题 1"/>
          <p:cNvSpPr>
            <a:spLocks noGrp="1"/>
          </p:cNvSpPr>
          <p:nvPr>
            <p:ph type="title"/>
          </p:nvPr>
        </p:nvSpPr>
        <p:spPr>
          <a:xfrm>
            <a:off x="657833" y="608318"/>
            <a:ext cx="7886700" cy="763587"/>
          </a:xfrm>
        </p:spPr>
        <p:txBody>
          <a:bodyPr/>
          <a:lstStyle/>
          <a:p>
            <a:r>
              <a:rPr lang="zh-CN" altLang="en-US" dirty="0"/>
              <a:t>类方法（静态方法）</a:t>
            </a:r>
          </a:p>
        </p:txBody>
      </p:sp>
    </p:spTree>
    <p:extLst>
      <p:ext uri="{BB962C8B-B14F-4D97-AF65-F5344CB8AC3E}">
        <p14:creationId xmlns:p14="http://schemas.microsoft.com/office/powerpoint/2010/main" val="844641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solidFill>
                  <a:prstClr val="black"/>
                </a:solidFill>
              </a:rPr>
              <a:t>类方法</a:t>
            </a:r>
            <a:endParaRPr lang="en-US" altLang="zh-CN" sz="3600" dirty="0"/>
          </a:p>
        </p:txBody>
      </p:sp>
      <p:sp>
        <p:nvSpPr>
          <p:cNvPr id="20483" name="Rectangle 3"/>
          <p:cNvSpPr>
            <a:spLocks noGrp="1" noChangeArrowheads="1"/>
          </p:cNvSpPr>
          <p:nvPr>
            <p:ph type="body" idx="1"/>
          </p:nvPr>
        </p:nvSpPr>
        <p:spPr>
          <a:xfrm>
            <a:off x="972834" y="1573955"/>
            <a:ext cx="6439643" cy="4359915"/>
          </a:xfrm>
          <a:noFill/>
          <a:ln w="3175">
            <a:noFill/>
            <a:miter lim="800000"/>
            <a:headEnd/>
            <a:tailEnd/>
          </a:ln>
          <a:extLst>
            <a:ext uri="{909E8E84-426E-40DD-AFC4-6F175D3DCCD1}">
              <a14:hiddenFill xmlns:a14="http://schemas.microsoft.com/office/drawing/2010/main">
                <a:solidFill>
                  <a:srgbClr val="99CC00"/>
                </a:solidFill>
              </a14:hiddenFill>
            </a:ext>
          </a:extLst>
        </p:spPr>
        <p:txBody>
          <a:bodyPr>
            <a:normAutofit fontScale="92500" lnSpcReduction="10000"/>
          </a:bodyPr>
          <a:lstStyle/>
          <a:p>
            <a:pPr marL="533400" indent="-533400">
              <a:lnSpc>
                <a:spcPct val="80000"/>
              </a:lnSpc>
              <a:buFont typeface="Wingdings" panose="05000000000000000000" pitchFamily="2" charset="2"/>
              <a:buAutoNum type="arabicPeriod"/>
            </a:pPr>
            <a:r>
              <a:rPr lang="zh-CN" altLang="zh-CN" sz="2800" b="1" dirty="0">
                <a:latin typeface="+mn-ea"/>
              </a:rPr>
              <a:t>class StaticFun </a:t>
            </a:r>
            <a:endParaRPr lang="en-US" altLang="zh-CN" sz="2800" b="1" dirty="0">
              <a:latin typeface="+mn-ea"/>
            </a:endParaRPr>
          </a:p>
          <a:p>
            <a:pPr marL="533400" indent="-533400">
              <a:lnSpc>
                <a:spcPct val="80000"/>
              </a:lnSpc>
              <a:buFont typeface="Wingdings" panose="05000000000000000000" pitchFamily="2" charset="2"/>
              <a:buAutoNum type="arabicPeriod"/>
            </a:pPr>
            <a:r>
              <a:rPr lang="zh-CN" altLang="zh-CN" sz="2800" b="1" dirty="0">
                <a:latin typeface="+mn-ea"/>
              </a:rPr>
              <a:t>{</a:t>
            </a:r>
          </a:p>
          <a:p>
            <a:pPr marL="533400" indent="-533400">
              <a:lnSpc>
                <a:spcPct val="80000"/>
              </a:lnSpc>
              <a:buFont typeface="Wingdings" panose="05000000000000000000" pitchFamily="2" charset="2"/>
              <a:buAutoNum type="arabicPeriod"/>
            </a:pPr>
            <a:r>
              <a:rPr lang="zh-CN" altLang="zh-CN" sz="2800" b="1" dirty="0">
                <a:latin typeface="+mn-ea"/>
              </a:rPr>
              <a:t>  static int i = 10;</a:t>
            </a:r>
          </a:p>
          <a:p>
            <a:pPr marL="533400" indent="-533400">
              <a:lnSpc>
                <a:spcPct val="80000"/>
              </a:lnSpc>
              <a:buFont typeface="Wingdings" panose="05000000000000000000" pitchFamily="2" charset="2"/>
              <a:buAutoNum type="arabicPeriod"/>
            </a:pPr>
            <a:r>
              <a:rPr lang="zh-CN" altLang="zh-CN" sz="2800" b="1" dirty="0">
                <a:latin typeface="+mn-ea"/>
              </a:rPr>
              <a:t>  int j;</a:t>
            </a:r>
          </a:p>
          <a:p>
            <a:pPr marL="533400" indent="-533400">
              <a:lnSpc>
                <a:spcPct val="80000"/>
              </a:lnSpc>
              <a:buFont typeface="Wingdings" panose="05000000000000000000" pitchFamily="2" charset="2"/>
              <a:buAutoNum type="arabicPeriod"/>
            </a:pPr>
            <a:r>
              <a:rPr lang="zh-CN" altLang="zh-CN" sz="2800" b="1" dirty="0">
                <a:latin typeface="+mn-ea"/>
              </a:rPr>
              <a:t>  static void setValue(int x) </a:t>
            </a:r>
            <a:endParaRPr lang="en-US" altLang="zh-CN" sz="2800" b="1" dirty="0">
              <a:latin typeface="+mn-ea"/>
            </a:endParaRPr>
          </a:p>
          <a:p>
            <a:pPr marL="533400" indent="-533400">
              <a:lnSpc>
                <a:spcPct val="80000"/>
              </a:lnSpc>
              <a:buFont typeface="Wingdings" panose="05000000000000000000" pitchFamily="2" charset="2"/>
              <a:buAutoNum type="arabicPeriod"/>
            </a:pPr>
            <a:r>
              <a:rPr lang="en-US" altLang="zh-CN" sz="2800" b="1" dirty="0">
                <a:latin typeface="+mn-ea"/>
              </a:rPr>
              <a:t>  </a:t>
            </a:r>
            <a:r>
              <a:rPr lang="zh-CN" altLang="zh-CN" sz="2800" b="1" dirty="0">
                <a:latin typeface="+mn-ea"/>
              </a:rPr>
              <a:t>{</a:t>
            </a:r>
          </a:p>
          <a:p>
            <a:pPr marL="533400" indent="-533400">
              <a:lnSpc>
                <a:spcPct val="80000"/>
              </a:lnSpc>
              <a:buFont typeface="Wingdings" panose="05000000000000000000" pitchFamily="2" charset="2"/>
              <a:buAutoNum type="arabicPeriod"/>
            </a:pPr>
            <a:r>
              <a:rPr lang="zh-CN" altLang="zh-CN" sz="2800" b="1" dirty="0">
                <a:latin typeface="+mn-ea"/>
              </a:rPr>
              <a:t>    </a:t>
            </a:r>
            <a:r>
              <a:rPr lang="zh-CN" altLang="zh-CN" sz="2800" b="1" dirty="0">
                <a:solidFill>
                  <a:srgbClr val="FF0000"/>
                </a:solidFill>
                <a:latin typeface="+mn-ea"/>
              </a:rPr>
              <a:t>j=x;</a:t>
            </a:r>
            <a:r>
              <a:rPr lang="en-US" altLang="zh-CN" sz="2800" b="1" dirty="0">
                <a:solidFill>
                  <a:srgbClr val="FF0000"/>
                </a:solidFill>
                <a:latin typeface="+mn-ea"/>
              </a:rPr>
              <a:t>//</a:t>
            </a:r>
            <a:r>
              <a:rPr lang="zh-CN" altLang="en-US" sz="2800" b="1" dirty="0">
                <a:solidFill>
                  <a:srgbClr val="FF0000"/>
                </a:solidFill>
                <a:latin typeface="+mn-ea"/>
              </a:rPr>
              <a:t>出错</a:t>
            </a:r>
            <a:endParaRPr lang="zh-CN" altLang="zh-CN" sz="2800" b="1" dirty="0">
              <a:solidFill>
                <a:srgbClr val="FF0000"/>
              </a:solidFill>
              <a:latin typeface="+mn-ea"/>
            </a:endParaRPr>
          </a:p>
          <a:p>
            <a:pPr marL="533400" indent="-533400">
              <a:lnSpc>
                <a:spcPct val="80000"/>
              </a:lnSpc>
              <a:buFont typeface="Wingdings" panose="05000000000000000000" pitchFamily="2" charset="2"/>
              <a:buAutoNum type="arabicPeriod"/>
            </a:pPr>
            <a:r>
              <a:rPr lang="zh-CN" altLang="zh-CN" sz="2800" b="1" dirty="0">
                <a:latin typeface="+mn-ea"/>
              </a:rPr>
              <a:t>    System.out.println(" "+ i);</a:t>
            </a:r>
          </a:p>
          <a:p>
            <a:pPr marL="533400" indent="-533400">
              <a:lnSpc>
                <a:spcPct val="80000"/>
              </a:lnSpc>
              <a:buFont typeface="Wingdings" panose="05000000000000000000" pitchFamily="2" charset="2"/>
              <a:buAutoNum type="arabicPeriod"/>
            </a:pPr>
            <a:r>
              <a:rPr lang="zh-CN" altLang="zh-CN" sz="2800" b="1" dirty="0">
                <a:latin typeface="+mn-ea"/>
              </a:rPr>
              <a:t>  }</a:t>
            </a:r>
          </a:p>
          <a:p>
            <a:pPr marL="533400" indent="-533400">
              <a:lnSpc>
                <a:spcPct val="80000"/>
              </a:lnSpc>
              <a:buFont typeface="Wingdings" panose="05000000000000000000" pitchFamily="2" charset="2"/>
              <a:buAutoNum type="arabicPeriod"/>
            </a:pPr>
            <a:r>
              <a:rPr lang="zh-CN" altLang="zh-CN" sz="2800" b="1" dirty="0">
                <a:latin typeface="+mn-ea"/>
              </a:rPr>
              <a:t>}</a:t>
            </a:r>
          </a:p>
        </p:txBody>
      </p:sp>
    </p:spTree>
    <p:extLst>
      <p:ext uri="{BB962C8B-B14F-4D97-AF65-F5344CB8AC3E}">
        <p14:creationId xmlns:p14="http://schemas.microsoft.com/office/powerpoint/2010/main" val="3237366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301625" y="493712"/>
            <a:ext cx="8540750" cy="5870575"/>
          </a:xfrm>
        </p:spPr>
        <p:txBody>
          <a:bodyPr>
            <a:normAutofit lnSpcReduction="10000"/>
          </a:bodyPr>
          <a:lstStyle/>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public class </a:t>
            </a:r>
            <a:r>
              <a:rPr lang="en-US" altLang="zh-CN" sz="2600" b="1" dirty="0" err="1">
                <a:latin typeface="等线" panose="02010600030101010101" pitchFamily="2" charset="-122"/>
                <a:ea typeface="等线" panose="02010600030101010101" pitchFamily="2" charset="-122"/>
              </a:rPr>
              <a:t>StaticMethod</a:t>
            </a:r>
            <a:r>
              <a:rPr lang="en-US" altLang="zh-CN" sz="2600" b="1" dirty="0">
                <a:latin typeface="等线" panose="02010600030101010101" pitchFamily="2" charset="-122"/>
                <a:ea typeface="等线" panose="02010600030101010101" pitchFamily="2" charset="-122"/>
              </a:rPr>
              <a:t> </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static int base=6;//</a:t>
            </a:r>
            <a:r>
              <a:rPr lang="zh-CN" altLang="en-US" sz="2600" b="1" dirty="0">
                <a:latin typeface="等线" panose="02010600030101010101" pitchFamily="2" charset="-122"/>
                <a:ea typeface="等线" panose="02010600030101010101" pitchFamily="2" charset="-122"/>
              </a:rPr>
              <a:t>设置类的静态变量</a:t>
            </a:r>
          </a:p>
          <a:p>
            <a:pPr marL="533400" indent="-533400">
              <a:lnSpc>
                <a:spcPct val="80000"/>
              </a:lnSpc>
              <a:buFont typeface="Wingdings" panose="05000000000000000000" pitchFamily="2" charset="2"/>
              <a:buAutoNum type="arabicPeriod"/>
            </a:pPr>
            <a:r>
              <a:rPr lang="zh-CN" altLang="en-US" sz="2600" b="1" dirty="0">
                <a:latin typeface="等线" panose="02010600030101010101" pitchFamily="2" charset="-122"/>
                <a:ea typeface="等线" panose="02010600030101010101" pitchFamily="2" charset="-122"/>
              </a:rPr>
              <a:t> </a:t>
            </a:r>
            <a:r>
              <a:rPr lang="en-US" altLang="zh-CN" sz="2600" b="1" dirty="0">
                <a:latin typeface="等线" panose="02010600030101010101" pitchFamily="2" charset="-122"/>
                <a:ea typeface="等线" panose="02010600030101010101" pitchFamily="2" charset="-122"/>
              </a:rPr>
              <a:t>public int variable=7;</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public static void staticMethod1(int a)</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a:t>
            </a:r>
            <a:r>
              <a:rPr lang="en-US" altLang="zh-CN" sz="2600" b="1" dirty="0" err="1">
                <a:latin typeface="等线" panose="02010600030101010101" pitchFamily="2" charset="-122"/>
                <a:ea typeface="等线" panose="02010600030101010101" pitchFamily="2" charset="-122"/>
              </a:rPr>
              <a:t>StaticMethod</a:t>
            </a:r>
            <a:r>
              <a:rPr lang="en-US" altLang="zh-CN" sz="2600" b="1" dirty="0">
                <a:latin typeface="等线" panose="02010600030101010101" pitchFamily="2" charset="-122"/>
                <a:ea typeface="等线" panose="02010600030101010101" pitchFamily="2" charset="-122"/>
              </a:rPr>
              <a:t> obj=new </a:t>
            </a:r>
            <a:r>
              <a:rPr lang="en-US" altLang="zh-CN" sz="2600" b="1" dirty="0" err="1">
                <a:latin typeface="等线" panose="02010600030101010101" pitchFamily="2" charset="-122"/>
                <a:ea typeface="等线" panose="02010600030101010101" pitchFamily="2" charset="-122"/>
              </a:rPr>
              <a:t>StaticMethod</a:t>
            </a:r>
            <a:r>
              <a:rPr lang="en-US" altLang="zh-CN" sz="2600" b="1" dirty="0">
                <a:latin typeface="等线" panose="02010600030101010101" pitchFamily="2" charset="-122"/>
                <a:ea typeface="等线" panose="02010600030101010101" pitchFamily="2" charset="-122"/>
              </a:rPr>
              <a:t>();</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a:t>
            </a:r>
            <a:r>
              <a:rPr lang="zh-CN" altLang="en-US" sz="2600" b="1" dirty="0">
                <a:latin typeface="等线" panose="02010600030101010101" pitchFamily="2" charset="-122"/>
                <a:ea typeface="等线" panose="02010600030101010101" pitchFamily="2" charset="-122"/>
              </a:rPr>
              <a:t>在静态方法中可以实例化对象</a:t>
            </a:r>
          </a:p>
          <a:p>
            <a:pPr marL="533400" indent="-533400">
              <a:lnSpc>
                <a:spcPct val="80000"/>
              </a:lnSpc>
              <a:buFont typeface="Wingdings" panose="05000000000000000000" pitchFamily="2" charset="2"/>
              <a:buAutoNum type="arabicPeriod"/>
            </a:pPr>
            <a:r>
              <a:rPr lang="zh-CN" altLang="en-US" sz="2600" b="1" dirty="0">
                <a:latin typeface="等线" panose="02010600030101010101" pitchFamily="2" charset="-122"/>
                <a:ea typeface="等线" panose="02010600030101010101" pitchFamily="2" charset="-122"/>
              </a:rPr>
              <a:t> </a:t>
            </a:r>
            <a:r>
              <a:rPr lang="en-US" altLang="zh-CN" sz="2600" b="1" dirty="0" err="1">
                <a:latin typeface="等线" panose="02010600030101010101" pitchFamily="2" charset="-122"/>
                <a:ea typeface="等线" panose="02010600030101010101" pitchFamily="2" charset="-122"/>
              </a:rPr>
              <a:t>obj.commMethod</a:t>
            </a:r>
            <a:r>
              <a:rPr lang="en-US" altLang="zh-CN" sz="2600" b="1" dirty="0">
                <a:latin typeface="等线" panose="02010600030101010101" pitchFamily="2" charset="-122"/>
                <a:ea typeface="等线" panose="02010600030101010101" pitchFamily="2" charset="-122"/>
              </a:rPr>
              <a:t>(a);</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StaticMethod.staticMethod2(</a:t>
            </a:r>
            <a:r>
              <a:rPr lang="en-US" altLang="zh-CN" sz="2600" b="1" dirty="0" err="1">
                <a:latin typeface="等线" panose="02010600030101010101" pitchFamily="2" charset="-122"/>
                <a:ea typeface="等线" panose="02010600030101010101" pitchFamily="2" charset="-122"/>
              </a:rPr>
              <a:t>a+StaticMethod.base</a:t>
            </a:r>
            <a:r>
              <a:rPr lang="en-US" altLang="zh-CN" sz="2600" b="1" dirty="0">
                <a:latin typeface="等线" panose="02010600030101010101" pitchFamily="2" charset="-122"/>
                <a:ea typeface="等线" panose="02010600030101010101" pitchFamily="2" charset="-122"/>
              </a:rPr>
              <a:t>) ;</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staticMethod2(</a:t>
            </a:r>
            <a:r>
              <a:rPr lang="en-US" altLang="zh-CN" sz="2600" b="1" dirty="0" err="1">
                <a:latin typeface="等线" panose="02010600030101010101" pitchFamily="2" charset="-122"/>
                <a:ea typeface="等线" panose="02010600030101010101" pitchFamily="2" charset="-122"/>
              </a:rPr>
              <a:t>a+base</a:t>
            </a:r>
            <a:r>
              <a:rPr lang="en-US" altLang="zh-CN" sz="2600" b="1" dirty="0">
                <a:latin typeface="等线" panose="02010600030101010101" pitchFamily="2" charset="-122"/>
                <a:ea typeface="等线" panose="02010600030101010101" pitchFamily="2" charset="-122"/>
              </a:rPr>
              <a:t>);</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a:t>
            </a:r>
            <a:r>
              <a:rPr lang="en-US" altLang="zh-CN" sz="2600" b="1" dirty="0" err="1">
                <a:latin typeface="等线" panose="02010600030101010101" pitchFamily="2" charset="-122"/>
                <a:ea typeface="等线" panose="02010600030101010101" pitchFamily="2" charset="-122"/>
              </a:rPr>
              <a:t>System.out.println</a:t>
            </a:r>
            <a:r>
              <a:rPr lang="en-US" altLang="zh-CN" sz="2600" b="1" dirty="0">
                <a:latin typeface="等线" panose="02010600030101010101" pitchFamily="2" charset="-122"/>
                <a:ea typeface="等线" panose="02010600030101010101" pitchFamily="2" charset="-122"/>
              </a:rPr>
              <a:t>("</a:t>
            </a:r>
            <a:r>
              <a:rPr lang="zh-CN" altLang="en-US" sz="2600" b="1" dirty="0">
                <a:latin typeface="等线" panose="02010600030101010101" pitchFamily="2" charset="-122"/>
                <a:ea typeface="等线" panose="02010600030101010101" pitchFamily="2" charset="-122"/>
              </a:rPr>
              <a:t>类方法</a:t>
            </a:r>
            <a:r>
              <a:rPr lang="en-US" altLang="zh-CN" sz="2600" b="1" dirty="0">
                <a:latin typeface="等线" panose="02010600030101010101" pitchFamily="2" charset="-122"/>
                <a:ea typeface="等线" panose="02010600030101010101" pitchFamily="2" charset="-122"/>
              </a:rPr>
              <a:t>staticMethod1</a:t>
            </a:r>
            <a:r>
              <a:rPr lang="zh-CN" altLang="en-US" sz="2600" b="1" dirty="0">
                <a:latin typeface="等线" panose="02010600030101010101" pitchFamily="2" charset="-122"/>
                <a:ea typeface="等线" panose="02010600030101010101" pitchFamily="2" charset="-122"/>
              </a:rPr>
              <a:t>中调用</a:t>
            </a:r>
            <a:r>
              <a:rPr lang="en-US" altLang="zh-CN" sz="2600" b="1" dirty="0">
                <a:latin typeface="等线" panose="02010600030101010101" pitchFamily="2" charset="-122"/>
                <a:ea typeface="等线" panose="02010600030101010101" pitchFamily="2" charset="-122"/>
              </a:rPr>
              <a:t>"+a);</a:t>
            </a:r>
          </a:p>
          <a:p>
            <a:pPr marL="533400" indent="-533400">
              <a:lnSpc>
                <a:spcPct val="80000"/>
              </a:lnSpc>
              <a:buFont typeface="Wingdings" panose="05000000000000000000" pitchFamily="2" charset="2"/>
              <a:buAutoNum type="arabicPeriod"/>
            </a:pPr>
            <a:r>
              <a:rPr lang="en-US" altLang="zh-CN" sz="2600" b="1" dirty="0">
                <a:latin typeface="等线" panose="02010600030101010101" pitchFamily="2" charset="-122"/>
                <a:ea typeface="等线" panose="02010600030101010101" pitchFamily="2" charset="-122"/>
              </a:rPr>
              <a:t> }</a:t>
            </a:r>
          </a:p>
        </p:txBody>
      </p:sp>
    </p:spTree>
    <p:extLst>
      <p:ext uri="{BB962C8B-B14F-4D97-AF65-F5344CB8AC3E}">
        <p14:creationId xmlns:p14="http://schemas.microsoft.com/office/powerpoint/2010/main" val="290485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ear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349500"/>
            <a:ext cx="2232025" cy="2232025"/>
          </a:xfrm>
          <a:prstGeom prst="rect">
            <a:avLst/>
          </a:prstGeom>
          <a:noFill/>
          <a:extLst>
            <a:ext uri="{909E8E84-426E-40DD-AFC4-6F175D3DCCD1}">
              <a14:hiddenFill xmlns:a14="http://schemas.microsoft.com/office/drawing/2010/main">
                <a:solidFill>
                  <a:srgbClr val="FFFFFF"/>
                </a:solidFill>
              </a14:hiddenFill>
            </a:ext>
          </a:extLst>
        </p:spPr>
      </p:pic>
      <p:sp>
        <p:nvSpPr>
          <p:cNvPr id="21507" name="Rectangle 3"/>
          <p:cNvSpPr>
            <a:spLocks noGrp="1" noChangeArrowheads="1"/>
          </p:cNvSpPr>
          <p:nvPr>
            <p:ph type="title"/>
          </p:nvPr>
        </p:nvSpPr>
        <p:spPr>
          <a:xfrm>
            <a:off x="1066800" y="1676400"/>
            <a:ext cx="8229600" cy="636588"/>
          </a:xfrm>
        </p:spPr>
        <p:txBody>
          <a:bodyPr/>
          <a:lstStyle/>
          <a:p>
            <a:endParaRPr lang="zh-CN" altLang="zh-CN" sz="2400"/>
          </a:p>
        </p:txBody>
      </p:sp>
      <p:grpSp>
        <p:nvGrpSpPr>
          <p:cNvPr id="21508" name="Group 4"/>
          <p:cNvGrpSpPr>
            <a:grpSpLocks/>
          </p:cNvGrpSpPr>
          <p:nvPr/>
        </p:nvGrpSpPr>
        <p:grpSpPr bwMode="auto">
          <a:xfrm>
            <a:off x="304800" y="1524000"/>
            <a:ext cx="8316913" cy="3959225"/>
            <a:chOff x="521" y="1389"/>
            <a:chExt cx="5239" cy="2494"/>
          </a:xfrm>
        </p:grpSpPr>
        <p:pic>
          <p:nvPicPr>
            <p:cNvPr id="21509" name="Picture 5" descr="objects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389"/>
              <a:ext cx="5239" cy="2494"/>
            </a:xfrm>
            <a:prstGeom prst="rect">
              <a:avLst/>
            </a:prstGeom>
            <a:noFill/>
            <a:extLst>
              <a:ext uri="{909E8E84-426E-40DD-AFC4-6F175D3DCCD1}">
                <a14:hiddenFill xmlns:a14="http://schemas.microsoft.com/office/drawing/2010/main">
                  <a:solidFill>
                    <a:srgbClr val="FFFFFF"/>
                  </a:solidFill>
                </a14:hiddenFill>
              </a:ext>
            </a:extLst>
          </p:spPr>
        </p:pic>
        <p:grpSp>
          <p:nvGrpSpPr>
            <p:cNvPr id="21510" name="Group 6"/>
            <p:cNvGrpSpPr>
              <a:grpSpLocks/>
            </p:cNvGrpSpPr>
            <p:nvPr/>
          </p:nvGrpSpPr>
          <p:grpSpPr bwMode="auto">
            <a:xfrm>
              <a:off x="748" y="1449"/>
              <a:ext cx="4695" cy="1673"/>
              <a:chOff x="748" y="1540"/>
              <a:chExt cx="4695" cy="1673"/>
            </a:xfrm>
          </p:grpSpPr>
          <p:sp>
            <p:nvSpPr>
              <p:cNvPr id="21511" name="Rectangle 7"/>
              <p:cNvSpPr>
                <a:spLocks noChangeArrowheads="1"/>
              </p:cNvSpPr>
              <p:nvPr/>
            </p:nvSpPr>
            <p:spPr bwMode="auto">
              <a:xfrm>
                <a:off x="748" y="1623"/>
                <a:ext cx="635" cy="19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名胜             </a:t>
                </a:r>
              </a:p>
            </p:txBody>
          </p:sp>
          <p:sp>
            <p:nvSpPr>
              <p:cNvPr id="21512" name="Rectangle 8"/>
              <p:cNvSpPr>
                <a:spLocks noChangeArrowheads="1"/>
              </p:cNvSpPr>
              <p:nvPr/>
            </p:nvSpPr>
            <p:spPr bwMode="auto">
              <a:xfrm>
                <a:off x="3923" y="1842"/>
                <a:ext cx="726" cy="18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solidFill>
                      <a:schemeClr val="bg1"/>
                    </a:solidFill>
                    <a:latin typeface="Arial" panose="020B0604020202020204" pitchFamily="34" charset="0"/>
                    <a:ea typeface="黑体" panose="02010609060101010101" pitchFamily="49" charset="-122"/>
                  </a:rPr>
                  <a:t>人</a:t>
                </a:r>
              </a:p>
            </p:txBody>
          </p:sp>
          <p:sp>
            <p:nvSpPr>
              <p:cNvPr id="21513" name="Rectangle 9"/>
              <p:cNvSpPr>
                <a:spLocks noChangeArrowheads="1"/>
              </p:cNvSpPr>
              <p:nvPr/>
            </p:nvSpPr>
            <p:spPr bwMode="auto">
              <a:xfrm>
                <a:off x="793" y="3022"/>
                <a:ext cx="1134" cy="191"/>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物品             </a:t>
                </a:r>
              </a:p>
            </p:txBody>
          </p:sp>
          <p:sp>
            <p:nvSpPr>
              <p:cNvPr id="21514" name="Rectangle 10"/>
              <p:cNvSpPr>
                <a:spLocks noChangeArrowheads="1"/>
              </p:cNvSpPr>
              <p:nvPr/>
            </p:nvSpPr>
            <p:spPr bwMode="auto">
              <a:xfrm>
                <a:off x="3946" y="1540"/>
                <a:ext cx="1497" cy="238"/>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黑体" panose="02010609060101010101" pitchFamily="49" charset="-122"/>
                    <a:ea typeface="黑体" panose="02010609060101010101" pitchFamily="49" charset="-122"/>
                  </a:rPr>
                  <a:t>        </a:t>
                </a:r>
                <a:r>
                  <a:rPr lang="zh-CN" altLang="en-US" b="1">
                    <a:solidFill>
                      <a:schemeClr val="bg1"/>
                    </a:solidFill>
                    <a:latin typeface="黑体" panose="02010609060101010101" pitchFamily="49" charset="-122"/>
                    <a:ea typeface="黑体" panose="02010609060101010101" pitchFamily="49" charset="-122"/>
                  </a:rPr>
                  <a:t>动物 ，植物</a:t>
                </a:r>
                <a:r>
                  <a:rPr lang="en-US" altLang="zh-CN" b="1">
                    <a:solidFill>
                      <a:schemeClr val="bg1"/>
                    </a:solidFill>
                    <a:latin typeface="Arial" panose="020B0604020202020204" pitchFamily="34" charset="0"/>
                    <a:ea typeface="黑体" panose="02010609060101010101" pitchFamily="49" charset="-122"/>
                  </a:rPr>
                  <a:t>……</a:t>
                </a:r>
                <a:r>
                  <a:rPr lang="en-US" altLang="zh-CN" b="1">
                    <a:solidFill>
                      <a:schemeClr val="bg1"/>
                    </a:solidFill>
                    <a:latin typeface="黑体" panose="02010609060101010101" pitchFamily="49" charset="-122"/>
                    <a:ea typeface="黑体" panose="02010609060101010101" pitchFamily="49" charset="-122"/>
                  </a:rPr>
                  <a:t>        </a:t>
                </a:r>
                <a:r>
                  <a:rPr lang="en-US" altLang="zh-CN" b="1">
                    <a:solidFill>
                      <a:schemeClr val="bg1"/>
                    </a:solidFill>
                    <a:latin typeface="Arial" panose="020B0604020202020204" pitchFamily="34" charset="0"/>
                  </a:rPr>
                  <a:t> </a:t>
                </a:r>
              </a:p>
            </p:txBody>
          </p:sp>
        </p:grpSp>
        <p:grpSp>
          <p:nvGrpSpPr>
            <p:cNvPr id="21515" name="Group 11"/>
            <p:cNvGrpSpPr>
              <a:grpSpLocks/>
            </p:cNvGrpSpPr>
            <p:nvPr/>
          </p:nvGrpSpPr>
          <p:grpSpPr bwMode="auto">
            <a:xfrm>
              <a:off x="657" y="1550"/>
              <a:ext cx="4854" cy="1245"/>
              <a:chOff x="657" y="1550"/>
              <a:chExt cx="4854" cy="1245"/>
            </a:xfrm>
          </p:grpSpPr>
          <p:pic>
            <p:nvPicPr>
              <p:cNvPr id="21516" name="Picture 12" descr="big b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 y="1550"/>
                <a:ext cx="780" cy="1200"/>
              </a:xfrm>
              <a:prstGeom prst="rect">
                <a:avLst/>
              </a:prstGeom>
              <a:noFill/>
              <a:extLst>
                <a:ext uri="{909E8E84-426E-40DD-AFC4-6F175D3DCCD1}">
                  <a14:hiddenFill xmlns:a14="http://schemas.microsoft.com/office/drawing/2010/main">
                    <a:solidFill>
                      <a:srgbClr val="FFFFFF"/>
                    </a:solidFill>
                  </a14:hiddenFill>
                </a:ext>
              </a:extLst>
            </p:spPr>
          </p:pic>
          <p:pic>
            <p:nvPicPr>
              <p:cNvPr id="21517" name="Picture 13" descr="great w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796"/>
                <a:ext cx="1384" cy="954"/>
              </a:xfrm>
              <a:prstGeom prst="rect">
                <a:avLst/>
              </a:prstGeom>
              <a:noFill/>
              <a:extLst>
                <a:ext uri="{909E8E84-426E-40DD-AFC4-6F175D3DCCD1}">
                  <a14:hiddenFill xmlns:a14="http://schemas.microsoft.com/office/drawing/2010/main">
                    <a:solidFill>
                      <a:srgbClr val="FFFFFF"/>
                    </a:solidFill>
                  </a14:hiddenFill>
                </a:ext>
              </a:extLst>
            </p:spPr>
          </p:pic>
          <p:pic>
            <p:nvPicPr>
              <p:cNvPr id="21518" name="Picture 14" descr="temp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 y="1640"/>
                <a:ext cx="862" cy="1110"/>
              </a:xfrm>
              <a:prstGeom prst="rect">
                <a:avLst/>
              </a:prstGeom>
              <a:noFill/>
              <a:extLst>
                <a:ext uri="{909E8E84-426E-40DD-AFC4-6F175D3DCCD1}">
                  <a14:hiddenFill xmlns:a14="http://schemas.microsoft.com/office/drawing/2010/main">
                    <a:solidFill>
                      <a:srgbClr val="FFFFFF"/>
                    </a:solidFill>
                  </a14:hiddenFill>
                </a:ext>
              </a:extLst>
            </p:spPr>
          </p:pic>
          <p:pic>
            <p:nvPicPr>
              <p:cNvPr id="21519" name="Picture 15" descr="贝克汉姆"/>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933"/>
                <a:ext cx="726" cy="862"/>
              </a:xfrm>
              <a:prstGeom prst="rect">
                <a:avLst/>
              </a:prstGeom>
              <a:noFill/>
              <a:extLst>
                <a:ext uri="{909E8E84-426E-40DD-AFC4-6F175D3DCCD1}">
                  <a14:hiddenFill xmlns:a14="http://schemas.microsoft.com/office/drawing/2010/main">
                    <a:solidFill>
                      <a:srgbClr val="FFFFFF"/>
                    </a:solidFill>
                  </a14:hiddenFill>
                </a:ext>
              </a:extLst>
            </p:spPr>
          </p:pic>
          <p:pic>
            <p:nvPicPr>
              <p:cNvPr id="21520" name="Picture 16" descr="xiaotia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1751"/>
                <a:ext cx="862" cy="10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521" name="Rectangle 17"/>
          <p:cNvSpPr>
            <a:spLocks noChangeArrowheads="1"/>
          </p:cNvSpPr>
          <p:nvPr/>
        </p:nvSpPr>
        <p:spPr bwMode="auto">
          <a:xfrm>
            <a:off x="520700" y="625664"/>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chemeClr val="tx2"/>
                </a:solidFill>
                <a:effectLst>
                  <a:outerShdw blurRad="38100" dist="38100" dir="2700000" algn="tl">
                    <a:srgbClr val="C0C0C0"/>
                  </a:outerShdw>
                </a:effectLst>
                <a:latin typeface="Arial" panose="020B0604020202020204" pitchFamily="34" charset="0"/>
              </a:rPr>
              <a:t>万物皆对象</a:t>
            </a:r>
          </a:p>
        </p:txBody>
      </p:sp>
    </p:spTree>
    <p:extLst>
      <p:ext uri="{BB962C8B-B14F-4D97-AF65-F5344CB8AC3E}">
        <p14:creationId xmlns:p14="http://schemas.microsoft.com/office/powerpoint/2010/main" val="2609655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301625" y="671119"/>
            <a:ext cx="8540750" cy="5428056"/>
          </a:xfrm>
        </p:spPr>
        <p:txBody>
          <a:bodyPr>
            <a:normAutofit lnSpcReduction="10000"/>
          </a:bodyPr>
          <a:lstStyle/>
          <a:p>
            <a:pPr marL="609600" indent="-609600">
              <a:lnSpc>
                <a:spcPct val="80000"/>
              </a:lnSpc>
              <a:buFont typeface="Wingdings 2" panose="05020102010507070707" pitchFamily="18" charset="2"/>
              <a:buAutoNum type="arabicPeriod"/>
            </a:pPr>
            <a:r>
              <a:rPr lang="en-US" altLang="zh-CN" sz="2800" b="1" dirty="0">
                <a:latin typeface="+mn-ea"/>
              </a:rPr>
              <a:t>public void </a:t>
            </a:r>
            <a:r>
              <a:rPr lang="en-US" altLang="zh-CN" sz="2800" b="1" dirty="0" err="1">
                <a:latin typeface="+mn-ea"/>
              </a:rPr>
              <a:t>commMethod</a:t>
            </a:r>
            <a:r>
              <a:rPr lang="en-US" altLang="zh-CN" sz="2800" b="1" dirty="0">
                <a:latin typeface="+mn-ea"/>
              </a:rPr>
              <a:t>(int a)</a:t>
            </a:r>
          </a:p>
          <a:p>
            <a:pPr marL="609600" indent="-609600">
              <a:lnSpc>
                <a:spcPct val="80000"/>
              </a:lnSpc>
              <a:buFont typeface="Wingdings 2" panose="05020102010507070707" pitchFamily="18" charset="2"/>
              <a:buAutoNum type="arabicPeriod"/>
            </a:pPr>
            <a:r>
              <a:rPr lang="en-US" altLang="zh-CN" sz="2800" b="1" dirty="0">
                <a:latin typeface="+mn-ea"/>
              </a:rPr>
              <a:t> {</a:t>
            </a:r>
          </a:p>
          <a:p>
            <a:pPr marL="609600" indent="-609600">
              <a:lnSpc>
                <a:spcPct val="80000"/>
              </a:lnSpc>
              <a:buFont typeface="Wingdings 2" panose="05020102010507070707" pitchFamily="18" charset="2"/>
              <a:buAutoNum type="arabicPeriod"/>
            </a:pPr>
            <a:r>
              <a:rPr lang="en-US" altLang="zh-CN" sz="2800" b="1" dirty="0">
                <a:latin typeface="+mn-ea"/>
              </a:rPr>
              <a:t> </a:t>
            </a:r>
            <a:r>
              <a:rPr lang="en-US" altLang="zh-CN" sz="2800" b="1" dirty="0" err="1">
                <a:latin typeface="+mn-ea"/>
              </a:rPr>
              <a:t>System.</a:t>
            </a:r>
            <a:r>
              <a:rPr lang="en-US" altLang="zh-CN" sz="2800" b="1" i="1" dirty="0" err="1">
                <a:latin typeface="+mn-ea"/>
              </a:rPr>
              <a:t>out</a:t>
            </a:r>
            <a:r>
              <a:rPr lang="en-US" altLang="zh-CN" sz="2800" b="1" dirty="0" err="1">
                <a:latin typeface="+mn-ea"/>
              </a:rPr>
              <a:t>.println</a:t>
            </a:r>
            <a:r>
              <a:rPr lang="en-US" altLang="zh-CN" sz="2800" b="1" dirty="0">
                <a:latin typeface="+mn-ea"/>
              </a:rPr>
              <a:t>("</a:t>
            </a:r>
            <a:r>
              <a:rPr lang="zh-CN" altLang="en-US" sz="2800" b="1" dirty="0">
                <a:latin typeface="+mn-ea"/>
              </a:rPr>
              <a:t>非类方法可以使用类变量</a:t>
            </a:r>
            <a:r>
              <a:rPr lang="en-US" altLang="zh-CN" sz="2800" b="1" dirty="0">
                <a:latin typeface="+mn-ea"/>
              </a:rPr>
              <a:t>"+</a:t>
            </a:r>
            <a:r>
              <a:rPr lang="en-US" altLang="zh-CN" sz="2800" b="1" dirty="0" err="1">
                <a:latin typeface="+mn-ea"/>
              </a:rPr>
              <a:t>StaticMethod.</a:t>
            </a:r>
            <a:r>
              <a:rPr lang="en-US" altLang="zh-CN" sz="2800" b="1" i="1" dirty="0" err="1">
                <a:latin typeface="+mn-ea"/>
              </a:rPr>
              <a:t>base</a:t>
            </a:r>
            <a:r>
              <a:rPr lang="en-US" altLang="zh-CN" sz="2800" b="1" dirty="0">
                <a:latin typeface="+mn-ea"/>
              </a:rPr>
              <a:t>);</a:t>
            </a:r>
          </a:p>
          <a:p>
            <a:pPr marL="609600" indent="-609600">
              <a:lnSpc>
                <a:spcPct val="80000"/>
              </a:lnSpc>
              <a:buFont typeface="Wingdings 2" panose="05020102010507070707" pitchFamily="18" charset="2"/>
              <a:buAutoNum type="arabicPeriod"/>
            </a:pPr>
            <a:r>
              <a:rPr lang="en-US" altLang="zh-CN" sz="2800" b="1" dirty="0">
                <a:latin typeface="+mn-ea"/>
              </a:rPr>
              <a:t> StaticMethod.</a:t>
            </a:r>
            <a:r>
              <a:rPr lang="en-US" altLang="zh-CN" sz="2800" b="1" i="1" dirty="0">
                <a:latin typeface="+mn-ea"/>
              </a:rPr>
              <a:t>staticMethod2</a:t>
            </a:r>
            <a:r>
              <a:rPr lang="en-US" altLang="zh-CN" sz="2800" b="1" dirty="0">
                <a:latin typeface="+mn-ea"/>
              </a:rPr>
              <a:t>(variable) ;</a:t>
            </a:r>
          </a:p>
          <a:p>
            <a:pPr marL="609600" indent="-609600">
              <a:lnSpc>
                <a:spcPct val="80000"/>
              </a:lnSpc>
              <a:buFont typeface="Wingdings 2" panose="05020102010507070707" pitchFamily="18" charset="2"/>
              <a:buAutoNum type="arabicPeriod"/>
            </a:pPr>
            <a:r>
              <a:rPr lang="en-US" altLang="zh-CN" sz="2800" b="1" dirty="0">
                <a:latin typeface="+mn-ea"/>
              </a:rPr>
              <a:t> </a:t>
            </a:r>
            <a:r>
              <a:rPr lang="en-US" altLang="zh-CN" sz="2800" b="1" dirty="0" err="1">
                <a:latin typeface="+mn-ea"/>
              </a:rPr>
              <a:t>System.</a:t>
            </a:r>
            <a:r>
              <a:rPr lang="en-US" altLang="zh-CN" sz="2800" b="1" i="1" dirty="0" err="1">
                <a:latin typeface="+mn-ea"/>
              </a:rPr>
              <a:t>out</a:t>
            </a:r>
            <a:r>
              <a:rPr lang="en-US" altLang="zh-CN" sz="2800" b="1" dirty="0" err="1">
                <a:latin typeface="+mn-ea"/>
              </a:rPr>
              <a:t>.println</a:t>
            </a:r>
            <a:r>
              <a:rPr lang="en-US" altLang="zh-CN" sz="2800" b="1" dirty="0">
                <a:latin typeface="+mn-ea"/>
              </a:rPr>
              <a:t>("</a:t>
            </a:r>
            <a:r>
              <a:rPr lang="en-US" altLang="zh-CN" sz="2800" b="1" dirty="0" err="1">
                <a:latin typeface="+mn-ea"/>
              </a:rPr>
              <a:t>commMethod</a:t>
            </a:r>
            <a:r>
              <a:rPr lang="zh-CN" altLang="en-US" sz="2800" b="1" dirty="0">
                <a:latin typeface="+mn-ea"/>
              </a:rPr>
              <a:t>方法中调用</a:t>
            </a:r>
            <a:r>
              <a:rPr lang="en-US" altLang="zh-CN" sz="2800" b="1" dirty="0">
                <a:latin typeface="+mn-ea"/>
              </a:rPr>
              <a:t>"+a);</a:t>
            </a:r>
          </a:p>
          <a:p>
            <a:pPr marL="609600" indent="-609600">
              <a:lnSpc>
                <a:spcPct val="80000"/>
              </a:lnSpc>
              <a:buFont typeface="Wingdings 2" panose="05020102010507070707" pitchFamily="18" charset="2"/>
              <a:buAutoNum type="arabicPeriod"/>
            </a:pPr>
            <a:r>
              <a:rPr lang="en-US" altLang="zh-CN" sz="2800" b="1" dirty="0">
                <a:latin typeface="+mn-ea"/>
              </a:rPr>
              <a:t> }</a:t>
            </a:r>
          </a:p>
          <a:p>
            <a:pPr marL="609600" indent="-609600">
              <a:lnSpc>
                <a:spcPct val="80000"/>
              </a:lnSpc>
              <a:buFont typeface="Wingdings 2" panose="05020102010507070707" pitchFamily="18" charset="2"/>
              <a:buAutoNum type="arabicPeriod"/>
            </a:pPr>
            <a:r>
              <a:rPr lang="en-US" altLang="zh-CN" sz="2800" b="1" dirty="0">
                <a:latin typeface="+mn-ea"/>
              </a:rPr>
              <a:t> public static void staticMethod2(int a)</a:t>
            </a:r>
          </a:p>
          <a:p>
            <a:pPr marL="609600" indent="-609600">
              <a:lnSpc>
                <a:spcPct val="80000"/>
              </a:lnSpc>
              <a:buFont typeface="Wingdings 2" panose="05020102010507070707" pitchFamily="18" charset="2"/>
              <a:buAutoNum type="arabicPeriod"/>
            </a:pPr>
            <a:r>
              <a:rPr lang="en-US" altLang="zh-CN" sz="2800" b="1" dirty="0">
                <a:latin typeface="+mn-ea"/>
              </a:rPr>
              <a:t> {</a:t>
            </a:r>
          </a:p>
          <a:p>
            <a:pPr marL="609600" indent="-609600">
              <a:lnSpc>
                <a:spcPct val="80000"/>
              </a:lnSpc>
              <a:buFont typeface="Wingdings 2" panose="05020102010507070707" pitchFamily="18" charset="2"/>
              <a:buAutoNum type="arabicPeriod"/>
            </a:pPr>
            <a:r>
              <a:rPr lang="en-US" altLang="zh-CN" sz="2800" b="1" dirty="0">
                <a:latin typeface="+mn-ea"/>
              </a:rPr>
              <a:t> </a:t>
            </a:r>
            <a:r>
              <a:rPr lang="en-US" altLang="zh-CN" sz="2800" b="1" dirty="0" err="1">
                <a:latin typeface="+mn-ea"/>
              </a:rPr>
              <a:t>System.</a:t>
            </a:r>
            <a:r>
              <a:rPr lang="en-US" altLang="zh-CN" sz="2800" b="1" i="1" dirty="0" err="1">
                <a:latin typeface="+mn-ea"/>
              </a:rPr>
              <a:t>out</a:t>
            </a:r>
            <a:r>
              <a:rPr lang="en-US" altLang="zh-CN" sz="2800" b="1" dirty="0" err="1">
                <a:latin typeface="+mn-ea"/>
              </a:rPr>
              <a:t>.println</a:t>
            </a:r>
            <a:r>
              <a:rPr lang="en-US" altLang="zh-CN" sz="2800" b="1" dirty="0">
                <a:latin typeface="+mn-ea"/>
              </a:rPr>
              <a:t>("</a:t>
            </a:r>
            <a:r>
              <a:rPr lang="zh-CN" altLang="en-US" sz="2800" b="1" dirty="0">
                <a:latin typeface="+mn-ea"/>
              </a:rPr>
              <a:t>类方法</a:t>
            </a:r>
            <a:r>
              <a:rPr lang="en-US" altLang="zh-CN" sz="2800" b="1" dirty="0">
                <a:latin typeface="+mn-ea"/>
              </a:rPr>
              <a:t>staticMethod2</a:t>
            </a:r>
            <a:r>
              <a:rPr lang="zh-CN" altLang="en-US" sz="2800" b="1" dirty="0">
                <a:latin typeface="+mn-ea"/>
              </a:rPr>
              <a:t>中调用</a:t>
            </a:r>
            <a:r>
              <a:rPr lang="en-US" altLang="zh-CN" sz="2800" b="1" dirty="0">
                <a:latin typeface="+mn-ea"/>
              </a:rPr>
              <a:t>"+a); </a:t>
            </a:r>
          </a:p>
          <a:p>
            <a:pPr marL="609600" indent="-609600">
              <a:lnSpc>
                <a:spcPct val="80000"/>
              </a:lnSpc>
              <a:buFont typeface="Wingdings 2" panose="05020102010507070707" pitchFamily="18" charset="2"/>
              <a:buAutoNum type="arabicPeriod"/>
            </a:pPr>
            <a:r>
              <a:rPr lang="en-US" altLang="zh-CN" sz="2800" b="1" dirty="0">
                <a:latin typeface="+mn-ea"/>
              </a:rPr>
              <a:t> }</a:t>
            </a:r>
          </a:p>
        </p:txBody>
      </p:sp>
    </p:spTree>
    <p:extLst>
      <p:ext uri="{BB962C8B-B14F-4D97-AF65-F5344CB8AC3E}">
        <p14:creationId xmlns:p14="http://schemas.microsoft.com/office/powerpoint/2010/main" val="3657366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452336"/>
            <a:ext cx="8540750" cy="838200"/>
          </a:xfrm>
        </p:spPr>
        <p:txBody>
          <a:bodyPr>
            <a:normAutofit/>
          </a:bodyPr>
          <a:lstStyle/>
          <a:p>
            <a:r>
              <a:rPr lang="zh-CN" altLang="en-US" dirty="0"/>
              <a:t>关于类变量的总结</a:t>
            </a:r>
          </a:p>
        </p:txBody>
      </p:sp>
      <p:sp>
        <p:nvSpPr>
          <p:cNvPr id="30723" name="Rectangle 3"/>
          <p:cNvSpPr>
            <a:spLocks noGrp="1" noRot="1" noChangeArrowheads="1"/>
          </p:cNvSpPr>
          <p:nvPr>
            <p:ph type="body" idx="1"/>
          </p:nvPr>
        </p:nvSpPr>
        <p:spPr>
          <a:xfrm>
            <a:off x="301625" y="1702340"/>
            <a:ext cx="8540750" cy="4396835"/>
          </a:xfrm>
        </p:spPr>
        <p:txBody>
          <a:bodyPr/>
          <a:lstStyle/>
          <a:p>
            <a:pPr>
              <a:buFont typeface="Wingdings 2" panose="05020102010507070707" pitchFamily="18" charset="2"/>
              <a:buNone/>
            </a:pPr>
            <a:r>
              <a:rPr lang="en-US" altLang="zh-CN" dirty="0"/>
              <a:t>1</a:t>
            </a:r>
            <a:r>
              <a:rPr lang="zh-CN" altLang="en-US" dirty="0"/>
              <a:t>）</a:t>
            </a:r>
            <a:r>
              <a:rPr lang="zh-CN" altLang="en-US" sz="2800" dirty="0"/>
              <a:t>当对象中出现共享数据时，该数据就被静态所修饰</a:t>
            </a:r>
            <a:r>
              <a:rPr lang="en-US" altLang="zh-CN" sz="2800" dirty="0"/>
              <a:t>—</a:t>
            </a:r>
            <a:r>
              <a:rPr lang="zh-CN" altLang="en-US" sz="2800" dirty="0"/>
              <a:t>定义为</a:t>
            </a:r>
            <a:r>
              <a:rPr lang="en-US" altLang="zh-CN" sz="2800" dirty="0"/>
              <a:t>static</a:t>
            </a:r>
          </a:p>
          <a:p>
            <a:pPr>
              <a:buFont typeface="Wingdings 2" panose="05020102010507070707" pitchFamily="18" charset="2"/>
              <a:buNone/>
            </a:pPr>
            <a:r>
              <a:rPr lang="en-US" altLang="zh-CN" sz="2800" dirty="0"/>
              <a:t>2) </a:t>
            </a:r>
            <a:r>
              <a:rPr lang="zh-CN" altLang="en-US" sz="2800" dirty="0"/>
              <a:t>静态变量是属于类，引用时直接用</a:t>
            </a:r>
            <a:r>
              <a:rPr lang="zh-CN" altLang="en-US" sz="2800" dirty="0">
                <a:solidFill>
                  <a:schemeClr val="folHlink"/>
                </a:solidFill>
              </a:rPr>
              <a:t>类名</a:t>
            </a:r>
            <a:r>
              <a:rPr lang="en-US" altLang="zh-CN" sz="2800" dirty="0">
                <a:solidFill>
                  <a:schemeClr val="folHlink"/>
                </a:solidFill>
              </a:rPr>
              <a:t>.</a:t>
            </a:r>
            <a:r>
              <a:rPr lang="zh-CN" altLang="en-US" sz="2800" dirty="0">
                <a:solidFill>
                  <a:schemeClr val="folHlink"/>
                </a:solidFill>
              </a:rPr>
              <a:t>静态变量名</a:t>
            </a:r>
            <a:r>
              <a:rPr lang="zh-CN" altLang="en-US" sz="2800" dirty="0"/>
              <a:t>就可以了。在创建对象时不会创建静态成员变量。</a:t>
            </a:r>
          </a:p>
          <a:p>
            <a:pPr>
              <a:buFont typeface="Wingdings 2" panose="05020102010507070707" pitchFamily="18" charset="2"/>
              <a:buNone/>
            </a:pPr>
            <a:r>
              <a:rPr lang="en-US" altLang="zh-CN" sz="2800" dirty="0"/>
              <a:t>3</a:t>
            </a:r>
            <a:r>
              <a:rPr lang="zh-CN" altLang="en-US" sz="2800" dirty="0"/>
              <a:t>）静态变量可以在类的任何方法中引用，作用相当于</a:t>
            </a:r>
            <a:r>
              <a:rPr lang="en-US" altLang="zh-CN" sz="2800" dirty="0"/>
              <a:t>c</a:t>
            </a:r>
            <a:r>
              <a:rPr lang="zh-CN" altLang="en-US" sz="2800" dirty="0"/>
              <a:t>语言中的全局变量。</a:t>
            </a:r>
          </a:p>
          <a:p>
            <a:pPr>
              <a:buFont typeface="Wingdings 2" panose="05020102010507070707" pitchFamily="18" charset="2"/>
              <a:buNone/>
            </a:pPr>
            <a:r>
              <a:rPr lang="en-US" altLang="zh-CN" sz="2800" dirty="0"/>
              <a:t>4</a:t>
            </a:r>
            <a:r>
              <a:rPr lang="zh-CN" altLang="en-US" sz="2800" dirty="0"/>
              <a:t>）在静态变量的定义中可以加</a:t>
            </a:r>
            <a:r>
              <a:rPr lang="en-US" altLang="zh-CN" sz="2800" dirty="0"/>
              <a:t>private</a:t>
            </a:r>
            <a:r>
              <a:rPr lang="zh-CN" altLang="en-US" sz="2800" dirty="0"/>
              <a:t>来确定该变量的使用权限</a:t>
            </a:r>
          </a:p>
        </p:txBody>
      </p:sp>
    </p:spTree>
    <p:extLst>
      <p:ext uri="{BB962C8B-B14F-4D97-AF65-F5344CB8AC3E}">
        <p14:creationId xmlns:p14="http://schemas.microsoft.com/office/powerpoint/2010/main" val="272917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body" idx="1"/>
          </p:nvPr>
        </p:nvSpPr>
        <p:spPr>
          <a:xfrm>
            <a:off x="603183" y="1290536"/>
            <a:ext cx="7636145" cy="4332051"/>
          </a:xfrm>
        </p:spPr>
        <p:txBody>
          <a:bodyPr>
            <a:normAutofit/>
          </a:bodyPr>
          <a:lstStyle/>
          <a:p>
            <a:pPr>
              <a:lnSpc>
                <a:spcPct val="90000"/>
              </a:lnSpc>
              <a:buFont typeface="Wingdings 2" panose="05020102010507070707" pitchFamily="18" charset="2"/>
              <a:buNone/>
            </a:pPr>
            <a:r>
              <a:rPr lang="en-US" altLang="zh-CN" sz="2800" dirty="0"/>
              <a:t>1</a:t>
            </a:r>
            <a:r>
              <a:rPr lang="zh-CN" altLang="en-US" sz="2800" dirty="0"/>
              <a:t>）类的某个方法内部没有访问到类的成员数据（对象特有数据）那么该功能就可以定义成静态的。</a:t>
            </a:r>
          </a:p>
          <a:p>
            <a:pPr>
              <a:lnSpc>
                <a:spcPct val="90000"/>
              </a:lnSpc>
              <a:buFont typeface="Wingdings 2" panose="05020102010507070707" pitchFamily="18" charset="2"/>
              <a:buNone/>
            </a:pPr>
            <a:r>
              <a:rPr lang="en-US" altLang="zh-CN" sz="2800" dirty="0"/>
              <a:t>2</a:t>
            </a:r>
            <a:r>
              <a:rPr lang="zh-CN" altLang="en-US" sz="2800" dirty="0"/>
              <a:t>）可以直接被类名所调用</a:t>
            </a:r>
          </a:p>
          <a:p>
            <a:pPr>
              <a:lnSpc>
                <a:spcPct val="90000"/>
              </a:lnSpc>
              <a:buFont typeface="Wingdings 2" panose="05020102010507070707" pitchFamily="18" charset="2"/>
              <a:buNone/>
            </a:pPr>
            <a:r>
              <a:rPr lang="en-US" altLang="zh-CN" sz="2800" dirty="0"/>
              <a:t>3</a:t>
            </a:r>
            <a:r>
              <a:rPr lang="zh-CN" altLang="en-US" sz="2800" dirty="0"/>
              <a:t>）静态方法只能访问静态成员（变量和方法）</a:t>
            </a:r>
            <a:r>
              <a:rPr lang="zh-CN" altLang="en-US" dirty="0"/>
              <a:t>。</a:t>
            </a:r>
          </a:p>
          <a:p>
            <a:pPr>
              <a:lnSpc>
                <a:spcPct val="90000"/>
              </a:lnSpc>
              <a:buFont typeface="Wingdings 2" panose="05020102010507070707" pitchFamily="18" charset="2"/>
              <a:buNone/>
            </a:pPr>
            <a:r>
              <a:rPr lang="en-US" altLang="zh-CN" dirty="0"/>
              <a:t>4</a:t>
            </a:r>
            <a:r>
              <a:rPr lang="zh-CN" altLang="en-US" dirty="0"/>
              <a:t>）</a:t>
            </a:r>
            <a:r>
              <a:rPr lang="zh-CN" altLang="en-US" sz="2800" dirty="0"/>
              <a:t>在静态方法中不能使用</a:t>
            </a:r>
            <a:r>
              <a:rPr lang="en-US" altLang="zh-CN" sz="2800" dirty="0"/>
              <a:t>this</a:t>
            </a:r>
          </a:p>
          <a:p>
            <a:pPr>
              <a:lnSpc>
                <a:spcPct val="90000"/>
              </a:lnSpc>
              <a:buFont typeface="Wingdings 2" panose="05020102010507070707" pitchFamily="18" charset="2"/>
              <a:buNone/>
            </a:pPr>
            <a:r>
              <a:rPr lang="en-US" altLang="zh-CN" sz="2800" dirty="0"/>
              <a:t>5</a:t>
            </a:r>
            <a:r>
              <a:rPr lang="zh-CN" altLang="en-US" sz="2800" dirty="0"/>
              <a:t>）非静态方法既能访问静态成员，又可以访问非静态成员（变量</a:t>
            </a:r>
            <a:r>
              <a:rPr lang="zh-CN" altLang="en-US" sz="2800"/>
              <a:t>和方）。</a:t>
            </a:r>
            <a:r>
              <a:rPr lang="zh-CN" altLang="en-US" sz="2800" dirty="0"/>
              <a:t> </a:t>
            </a:r>
          </a:p>
        </p:txBody>
      </p:sp>
      <p:sp>
        <p:nvSpPr>
          <p:cNvPr id="3" name="Rectangle 2"/>
          <p:cNvSpPr>
            <a:spLocks noGrp="1" noRot="1" noChangeArrowheads="1"/>
          </p:cNvSpPr>
          <p:nvPr>
            <p:ph type="title"/>
          </p:nvPr>
        </p:nvSpPr>
        <p:spPr>
          <a:xfrm>
            <a:off x="301625" y="452336"/>
            <a:ext cx="8540750" cy="838200"/>
          </a:xfrm>
        </p:spPr>
        <p:txBody>
          <a:bodyPr>
            <a:normAutofit/>
          </a:bodyPr>
          <a:lstStyle/>
          <a:p>
            <a:r>
              <a:rPr lang="zh-CN" altLang="en-US" dirty="0"/>
              <a:t>关于类方法的总结</a:t>
            </a:r>
          </a:p>
        </p:txBody>
      </p:sp>
    </p:spTree>
    <p:extLst>
      <p:ext uri="{BB962C8B-B14F-4D97-AF65-F5344CB8AC3E}">
        <p14:creationId xmlns:p14="http://schemas.microsoft.com/office/powerpoint/2010/main" val="1874816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a:t>类变量和成员变量的区别</a:t>
            </a:r>
          </a:p>
        </p:txBody>
      </p:sp>
      <p:sp>
        <p:nvSpPr>
          <p:cNvPr id="45059" name="内容占位符 2"/>
          <p:cNvSpPr>
            <a:spLocks noGrp="1"/>
          </p:cNvSpPr>
          <p:nvPr>
            <p:ph idx="1"/>
          </p:nvPr>
        </p:nvSpPr>
        <p:spPr>
          <a:xfrm>
            <a:off x="785813" y="1857375"/>
            <a:ext cx="7696200" cy="4098925"/>
          </a:xfrm>
        </p:spPr>
        <p:txBody>
          <a:bodyPr>
            <a:normAutofit lnSpcReduction="10000"/>
          </a:bodyPr>
          <a:lstStyle/>
          <a:p>
            <a:r>
              <a:rPr lang="zh-CN" altLang="en-US" sz="2300" dirty="0"/>
              <a:t>所属不同</a:t>
            </a:r>
            <a:endParaRPr lang="en-US" altLang="zh-CN" sz="2300" dirty="0"/>
          </a:p>
          <a:p>
            <a:pPr lvl="1"/>
            <a:r>
              <a:rPr lang="zh-CN" altLang="en-US" sz="1900" dirty="0"/>
              <a:t>静态变量属于类，所以也称为为类变量</a:t>
            </a:r>
            <a:endParaRPr lang="en-US" altLang="zh-CN" sz="1900" dirty="0"/>
          </a:p>
          <a:p>
            <a:pPr lvl="1"/>
            <a:r>
              <a:rPr lang="zh-CN" altLang="en-US" sz="1900" dirty="0"/>
              <a:t>成员变量属于对象，所以也称为实例变量</a:t>
            </a:r>
            <a:r>
              <a:rPr lang="en-US" altLang="zh-CN" sz="1900" dirty="0"/>
              <a:t>(</a:t>
            </a:r>
            <a:r>
              <a:rPr lang="zh-CN" altLang="en-US" sz="1900" dirty="0"/>
              <a:t>对象变量</a:t>
            </a:r>
            <a:r>
              <a:rPr lang="en-US" altLang="zh-CN" sz="1900" dirty="0"/>
              <a:t>)</a:t>
            </a:r>
          </a:p>
          <a:p>
            <a:r>
              <a:rPr lang="zh-CN" altLang="en-US" sz="2300" dirty="0"/>
              <a:t>内存中位置不同</a:t>
            </a:r>
            <a:endParaRPr lang="en-US" altLang="zh-CN" sz="2300" dirty="0"/>
          </a:p>
          <a:p>
            <a:pPr lvl="1"/>
            <a:r>
              <a:rPr lang="zh-CN" altLang="en-US" sz="1900" dirty="0"/>
              <a:t>静态变量存储于方法区的静态区</a:t>
            </a:r>
            <a:endParaRPr lang="en-US" altLang="zh-CN" sz="1900" dirty="0"/>
          </a:p>
          <a:p>
            <a:pPr lvl="1"/>
            <a:r>
              <a:rPr lang="zh-CN" altLang="en-US" sz="1900" dirty="0"/>
              <a:t>成员变量存储于堆内存</a:t>
            </a:r>
            <a:endParaRPr lang="en-US" altLang="zh-CN" sz="1900" dirty="0"/>
          </a:p>
          <a:p>
            <a:r>
              <a:rPr lang="zh-CN" altLang="en-US" sz="2300" dirty="0"/>
              <a:t>内存出现时间不同</a:t>
            </a:r>
            <a:endParaRPr lang="en-US" altLang="zh-CN" sz="2300" dirty="0"/>
          </a:p>
          <a:p>
            <a:pPr lvl="1"/>
            <a:r>
              <a:rPr lang="zh-CN" altLang="en-US" sz="1900" dirty="0"/>
              <a:t>静态变量随着类的加载而加载，随着类的消失而消失</a:t>
            </a:r>
            <a:endParaRPr lang="en-US" altLang="zh-CN" sz="1900" dirty="0"/>
          </a:p>
          <a:p>
            <a:pPr lvl="1"/>
            <a:r>
              <a:rPr lang="zh-CN" altLang="en-US" sz="1900" dirty="0"/>
              <a:t>成员变量随着对象的创建而存在，随着对象的消失而消失</a:t>
            </a:r>
            <a:endParaRPr lang="en-US" altLang="zh-CN" sz="1900" dirty="0"/>
          </a:p>
          <a:p>
            <a:r>
              <a:rPr lang="zh-CN" altLang="en-US" sz="2300" dirty="0"/>
              <a:t>调用不同</a:t>
            </a:r>
            <a:endParaRPr lang="en-US" altLang="zh-CN" sz="2300" dirty="0"/>
          </a:p>
          <a:p>
            <a:pPr lvl="1"/>
            <a:r>
              <a:rPr lang="zh-CN" altLang="en-US" sz="1900" dirty="0"/>
              <a:t>静态变量可以通过类名调用，也可以通过对象调用</a:t>
            </a:r>
            <a:endParaRPr lang="en-US" altLang="zh-CN" sz="1900" dirty="0"/>
          </a:p>
          <a:p>
            <a:pPr lvl="1"/>
            <a:r>
              <a:rPr lang="zh-CN" altLang="en-US" sz="1900" dirty="0"/>
              <a:t>成员变量只能通过对象名调用</a:t>
            </a:r>
            <a:endParaRPr lang="en-US" altLang="zh-CN" sz="1900" dirty="0"/>
          </a:p>
          <a:p>
            <a:pPr lvl="1"/>
            <a:endParaRPr lang="en-US" altLang="zh-CN" sz="1900" dirty="0"/>
          </a:p>
          <a:p>
            <a:pPr lvl="1"/>
            <a:endParaRPr lang="en-US" altLang="zh-CN" sz="2300" dirty="0"/>
          </a:p>
          <a:p>
            <a:pPr lvl="1"/>
            <a:endParaRPr lang="en-US" altLang="zh-CN" sz="2300" dirty="0"/>
          </a:p>
        </p:txBody>
      </p:sp>
    </p:spTree>
    <p:extLst>
      <p:ext uri="{BB962C8B-B14F-4D97-AF65-F5344CB8AC3E}">
        <p14:creationId xmlns:p14="http://schemas.microsoft.com/office/powerpoint/2010/main" val="3527905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543187" y="1371600"/>
            <a:ext cx="7772400" cy="4979565"/>
          </a:xfrm>
        </p:spPr>
        <p:txBody>
          <a:bodyPr>
            <a:normAutofit lnSpcReduction="10000"/>
          </a:bodyPr>
          <a:lstStyle/>
          <a:p>
            <a:pPr>
              <a:lnSpc>
                <a:spcPct val="90000"/>
              </a:lnSpc>
            </a:pPr>
            <a:r>
              <a:rPr lang="zh-CN" altLang="en-US" sz="2800" dirty="0"/>
              <a:t>根据类所创建的每一个对象具有类中所定义的所有实例变量（对象的属性）的副本和方法</a:t>
            </a:r>
          </a:p>
          <a:p>
            <a:pPr>
              <a:lnSpc>
                <a:spcPct val="90000"/>
              </a:lnSpc>
            </a:pPr>
            <a:r>
              <a:rPr lang="zh-CN" altLang="en-US" sz="2800" dirty="0"/>
              <a:t>在类中还可以定义</a:t>
            </a:r>
            <a:r>
              <a:rPr lang="zh-CN" altLang="en-US" sz="2800" dirty="0">
                <a:solidFill>
                  <a:schemeClr val="hlink"/>
                </a:solidFill>
              </a:rPr>
              <a:t>类变量，</a:t>
            </a:r>
            <a:r>
              <a:rPr lang="zh-CN" altLang="en-US" sz="2800" dirty="0"/>
              <a:t>对于所有根据这个类创建的对象，都只有一个类变量存在</a:t>
            </a:r>
          </a:p>
          <a:p>
            <a:pPr>
              <a:lnSpc>
                <a:spcPct val="90000"/>
              </a:lnSpc>
            </a:pPr>
            <a:r>
              <a:rPr lang="zh-CN" altLang="en-US" sz="2800" dirty="0"/>
              <a:t>每个对象都访问这个变量</a:t>
            </a:r>
          </a:p>
          <a:p>
            <a:pPr>
              <a:lnSpc>
                <a:spcPct val="90000"/>
              </a:lnSpc>
            </a:pPr>
            <a:r>
              <a:rPr lang="zh-CN" altLang="en-US" sz="2800" dirty="0"/>
              <a:t>只有当所有类的对象都销毁了，类变量才消失。否则将一直存在</a:t>
            </a:r>
          </a:p>
          <a:p>
            <a:pPr>
              <a:lnSpc>
                <a:spcPct val="90000"/>
              </a:lnSpc>
            </a:pPr>
            <a:r>
              <a:rPr lang="zh-CN" altLang="en-US" sz="2800" dirty="0"/>
              <a:t>类变量的典型用法是保存所有对象都可以使用的数据</a:t>
            </a:r>
          </a:p>
          <a:p>
            <a:pPr>
              <a:lnSpc>
                <a:spcPct val="90000"/>
              </a:lnSpc>
            </a:pPr>
            <a:r>
              <a:rPr lang="zh-CN" altLang="en-US" sz="2800" dirty="0"/>
              <a:t>修改或访问类变量的方法称为</a:t>
            </a:r>
            <a:r>
              <a:rPr lang="zh-CN" altLang="en-US" sz="2800" dirty="0">
                <a:solidFill>
                  <a:schemeClr val="hlink"/>
                </a:solidFill>
              </a:rPr>
              <a:t>类方法</a:t>
            </a:r>
            <a:r>
              <a:rPr lang="zh-CN" altLang="en-US" sz="2800" dirty="0"/>
              <a:t>，也叫</a:t>
            </a:r>
            <a:r>
              <a:rPr lang="zh-CN" altLang="en-US" sz="2800" dirty="0">
                <a:solidFill>
                  <a:schemeClr val="hlink"/>
                </a:solidFill>
              </a:rPr>
              <a:t>静态方法，使用</a:t>
            </a:r>
            <a:r>
              <a:rPr lang="en-US" altLang="zh-CN" sz="2800" dirty="0">
                <a:solidFill>
                  <a:schemeClr val="hlink"/>
                </a:solidFill>
              </a:rPr>
              <a:t>static </a:t>
            </a:r>
            <a:r>
              <a:rPr lang="zh-CN" altLang="en-US" sz="2800" dirty="0">
                <a:solidFill>
                  <a:schemeClr val="hlink"/>
                </a:solidFill>
              </a:rPr>
              <a:t>进行声明。</a:t>
            </a:r>
          </a:p>
          <a:p>
            <a:pPr>
              <a:lnSpc>
                <a:spcPct val="90000"/>
              </a:lnSpc>
              <a:buFont typeface="Wingdings" panose="05000000000000000000" pitchFamily="2" charset="2"/>
              <a:buNone/>
            </a:pPr>
            <a:r>
              <a:rPr lang="zh-CN" altLang="en-US" sz="2400" dirty="0"/>
              <a:t>    </a:t>
            </a:r>
            <a:r>
              <a:rPr lang="en-US" altLang="zh-CN" sz="2400" dirty="0"/>
              <a:t>public static void main (String[] </a:t>
            </a:r>
            <a:r>
              <a:rPr lang="en-US" altLang="zh-CN" sz="2400" dirty="0" err="1"/>
              <a:t>args</a:t>
            </a:r>
            <a:r>
              <a:rPr lang="en-US" altLang="zh-CN" sz="2400" dirty="0"/>
              <a:t>)</a:t>
            </a:r>
          </a:p>
        </p:txBody>
      </p:sp>
      <p:sp>
        <p:nvSpPr>
          <p:cNvPr id="6" name="Rectangle 2">
            <a:extLst>
              <a:ext uri="{FF2B5EF4-FFF2-40B4-BE49-F238E27FC236}">
                <a16:creationId xmlns:a16="http://schemas.microsoft.com/office/drawing/2014/main" id="{B11C8E3B-5DC7-4B0F-B1AA-D974B284ECAD}"/>
              </a:ext>
            </a:extLst>
          </p:cNvPr>
          <p:cNvSpPr txBox="1">
            <a:spLocks noRot="1" noChangeArrowheads="1"/>
          </p:cNvSpPr>
          <p:nvPr/>
        </p:nvSpPr>
        <p:spPr>
          <a:xfrm>
            <a:off x="301625" y="228600"/>
            <a:ext cx="85407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静态变量和静态方法的应用</a:t>
            </a:r>
            <a:endParaRPr lang="zh-CN" altLang="en-US" dirty="0"/>
          </a:p>
        </p:txBody>
      </p:sp>
    </p:spTree>
    <p:extLst>
      <p:ext uri="{BB962C8B-B14F-4D97-AF65-F5344CB8AC3E}">
        <p14:creationId xmlns:p14="http://schemas.microsoft.com/office/powerpoint/2010/main" val="3799435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a:t>main</a:t>
            </a:r>
            <a:r>
              <a:rPr lang="zh-CN" altLang="en-US"/>
              <a:t>方法是静态的</a:t>
            </a:r>
          </a:p>
        </p:txBody>
      </p:sp>
      <p:sp>
        <p:nvSpPr>
          <p:cNvPr id="46083" name="内容占位符 2"/>
          <p:cNvSpPr>
            <a:spLocks noGrp="1"/>
          </p:cNvSpPr>
          <p:nvPr>
            <p:ph idx="1"/>
          </p:nvPr>
        </p:nvSpPr>
        <p:spPr>
          <a:xfrm>
            <a:off x="727090" y="1690689"/>
            <a:ext cx="7225673" cy="3678265"/>
          </a:xfrm>
        </p:spPr>
        <p:txBody>
          <a:bodyPr>
            <a:normAutofit lnSpcReduction="10000"/>
          </a:bodyPr>
          <a:lstStyle/>
          <a:p>
            <a:pPr marL="0" indent="0">
              <a:lnSpc>
                <a:spcPct val="110000"/>
              </a:lnSpc>
              <a:spcBef>
                <a:spcPts val="0"/>
              </a:spcBef>
              <a:buNone/>
            </a:pPr>
            <a:r>
              <a:rPr lang="en-US" altLang="zh-CN" dirty="0">
                <a:latin typeface="宋体" panose="02010600030101010101" pitchFamily="2" charset="-122"/>
              </a:rPr>
              <a:t>Main</a:t>
            </a:r>
            <a:r>
              <a:rPr lang="zh-CN" altLang="en-US" dirty="0">
                <a:latin typeface="宋体" panose="02010600030101010101" pitchFamily="2" charset="-122"/>
              </a:rPr>
              <a:t>方法是一个非常有名的静态的方法</a:t>
            </a:r>
            <a:r>
              <a:rPr lang="en-US" altLang="zh-CN" dirty="0">
                <a:latin typeface="宋体" panose="02010600030101010101" pitchFamily="2" charset="-122"/>
              </a:rPr>
              <a:t>,</a:t>
            </a:r>
            <a:r>
              <a:rPr lang="zh-CN" altLang="en-US" dirty="0">
                <a:latin typeface="宋体" panose="02010600030101010101" pitchFamily="2" charset="-122"/>
              </a:rPr>
              <a:t>没有它</a:t>
            </a:r>
            <a:r>
              <a:rPr lang="en-US" altLang="zh-CN" dirty="0">
                <a:latin typeface="宋体" panose="02010600030101010101" pitchFamily="2" charset="-122"/>
              </a:rPr>
              <a:t>java</a:t>
            </a:r>
            <a:r>
              <a:rPr lang="zh-CN" altLang="en-US" dirty="0">
                <a:latin typeface="宋体" panose="02010600030101010101" pitchFamily="2" charset="-122"/>
              </a:rPr>
              <a:t>程序是无法运行的</a:t>
            </a:r>
          </a:p>
          <a:p>
            <a:pPr marL="0" indent="0">
              <a:lnSpc>
                <a:spcPct val="110000"/>
              </a:lnSpc>
              <a:spcBef>
                <a:spcPts val="0"/>
              </a:spcBef>
              <a:buNone/>
            </a:pPr>
            <a:r>
              <a:rPr lang="en-US" altLang="zh-CN" sz="2800" b="1" dirty="0"/>
              <a:t>public static void main(String[] </a:t>
            </a:r>
            <a:r>
              <a:rPr lang="en-US" altLang="zh-CN" sz="2800" b="1" dirty="0" err="1"/>
              <a:t>args</a:t>
            </a:r>
            <a:r>
              <a:rPr lang="en-US" altLang="zh-CN" sz="2800" b="1" dirty="0"/>
              <a:t>)</a:t>
            </a:r>
            <a:r>
              <a:rPr lang="en-US" altLang="zh-CN" sz="2800" dirty="0"/>
              <a:t> {}</a:t>
            </a:r>
          </a:p>
          <a:p>
            <a:pPr lvl="1">
              <a:lnSpc>
                <a:spcPct val="110000"/>
              </a:lnSpc>
              <a:spcBef>
                <a:spcPts val="0"/>
              </a:spcBef>
            </a:pPr>
            <a:r>
              <a:rPr lang="en-US" altLang="zh-CN" sz="2300" dirty="0"/>
              <a:t>public </a:t>
            </a:r>
            <a:r>
              <a:rPr lang="zh-CN" altLang="en-US" sz="2300" dirty="0"/>
              <a:t>被 </a:t>
            </a:r>
            <a:r>
              <a:rPr lang="en-US" altLang="zh-CN" sz="2300" dirty="0"/>
              <a:t>jvm</a:t>
            </a:r>
            <a:r>
              <a:rPr lang="zh-CN" altLang="en-US" sz="2300" dirty="0"/>
              <a:t>调用，访问权限足够大。</a:t>
            </a:r>
            <a:endParaRPr lang="en-US" altLang="zh-CN" sz="2300" dirty="0"/>
          </a:p>
          <a:p>
            <a:pPr lvl="1">
              <a:lnSpc>
                <a:spcPct val="110000"/>
              </a:lnSpc>
              <a:spcBef>
                <a:spcPts val="0"/>
              </a:spcBef>
            </a:pPr>
            <a:r>
              <a:rPr lang="en-US" altLang="zh-CN" sz="2300" dirty="0"/>
              <a:t>static </a:t>
            </a:r>
            <a:r>
              <a:rPr lang="zh-CN" altLang="en-US" sz="2300" dirty="0"/>
              <a:t>被 </a:t>
            </a:r>
            <a:r>
              <a:rPr lang="en-US" altLang="zh-CN" sz="2300" dirty="0"/>
              <a:t>jvm</a:t>
            </a:r>
            <a:r>
              <a:rPr lang="zh-CN" altLang="en-US" sz="2300" dirty="0"/>
              <a:t>调用，不用创建对象，直接类名访问</a:t>
            </a:r>
            <a:endParaRPr lang="en-US" altLang="zh-CN" sz="2300" dirty="0"/>
          </a:p>
          <a:p>
            <a:pPr lvl="1">
              <a:lnSpc>
                <a:spcPct val="110000"/>
              </a:lnSpc>
              <a:spcBef>
                <a:spcPts val="0"/>
              </a:spcBef>
            </a:pPr>
            <a:r>
              <a:rPr lang="en-US" altLang="zh-CN" sz="2300" dirty="0"/>
              <a:t>void</a:t>
            </a:r>
            <a:r>
              <a:rPr lang="zh-CN" altLang="en-US" sz="2300" dirty="0"/>
              <a:t>被 </a:t>
            </a:r>
            <a:r>
              <a:rPr lang="en-US" altLang="zh-CN" sz="2300" dirty="0"/>
              <a:t>jvm</a:t>
            </a:r>
            <a:r>
              <a:rPr lang="zh-CN" altLang="en-US" sz="2300" dirty="0"/>
              <a:t>调用，不需要给</a:t>
            </a:r>
            <a:r>
              <a:rPr lang="en-US" altLang="zh-CN" sz="2300" dirty="0"/>
              <a:t>jvm</a:t>
            </a:r>
            <a:r>
              <a:rPr lang="zh-CN" altLang="en-US" sz="2300" dirty="0"/>
              <a:t>返回值</a:t>
            </a:r>
            <a:endParaRPr lang="en-US" altLang="zh-CN" sz="2300" dirty="0"/>
          </a:p>
          <a:p>
            <a:pPr lvl="1">
              <a:lnSpc>
                <a:spcPct val="110000"/>
              </a:lnSpc>
              <a:spcBef>
                <a:spcPts val="0"/>
              </a:spcBef>
            </a:pPr>
            <a:r>
              <a:rPr lang="en-US" altLang="zh-CN" sz="2300" dirty="0"/>
              <a:t>main </a:t>
            </a:r>
            <a:r>
              <a:rPr lang="zh-CN" altLang="en-US" sz="2300" dirty="0"/>
              <a:t>一个通用的名称，虽然不是关键字，但是被</a:t>
            </a:r>
            <a:r>
              <a:rPr lang="en-US" altLang="zh-CN" sz="2300" dirty="0"/>
              <a:t>jvm</a:t>
            </a:r>
            <a:r>
              <a:rPr lang="zh-CN" altLang="en-US" sz="2300" dirty="0"/>
              <a:t>识别</a:t>
            </a:r>
            <a:endParaRPr lang="en-US" altLang="zh-CN" sz="2300" dirty="0"/>
          </a:p>
          <a:p>
            <a:pPr lvl="1">
              <a:lnSpc>
                <a:spcPct val="110000"/>
              </a:lnSpc>
              <a:spcBef>
                <a:spcPts val="0"/>
              </a:spcBef>
            </a:pPr>
            <a:r>
              <a:rPr lang="en-US" altLang="zh-CN" sz="2300" dirty="0"/>
              <a:t>String[] </a:t>
            </a:r>
            <a:r>
              <a:rPr lang="en-US" altLang="zh-CN" sz="2300" dirty="0" err="1"/>
              <a:t>args</a:t>
            </a:r>
            <a:r>
              <a:rPr lang="zh-CN" altLang="en-US" sz="2300" dirty="0"/>
              <a:t> 用于接收键盘录入的字符串参数</a:t>
            </a:r>
            <a:endParaRPr lang="en-US" altLang="zh-CN" sz="2300" dirty="0"/>
          </a:p>
          <a:p>
            <a:pPr marL="0" indent="0">
              <a:lnSpc>
                <a:spcPct val="110000"/>
              </a:lnSpc>
              <a:spcBef>
                <a:spcPts val="0"/>
              </a:spcBef>
              <a:buNone/>
            </a:pPr>
            <a:endParaRPr lang="en-US" altLang="zh-CN" sz="2300" dirty="0"/>
          </a:p>
        </p:txBody>
      </p:sp>
    </p:spTree>
    <p:extLst>
      <p:ext uri="{BB962C8B-B14F-4D97-AF65-F5344CB8AC3E}">
        <p14:creationId xmlns:p14="http://schemas.microsoft.com/office/powerpoint/2010/main" val="3219255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5305C-C42A-4AFD-8DC4-5A6B46827680}"/>
              </a:ext>
            </a:extLst>
          </p:cNvPr>
          <p:cNvSpPr>
            <a:spLocks noGrp="1"/>
          </p:cNvSpPr>
          <p:nvPr>
            <p:ph type="title"/>
          </p:nvPr>
        </p:nvSpPr>
        <p:spPr/>
        <p:txBody>
          <a:bodyPr/>
          <a:lstStyle/>
          <a:p>
            <a:r>
              <a:rPr lang="en-US" altLang="zh-CN" dirty="0"/>
              <a:t>Java</a:t>
            </a:r>
            <a:r>
              <a:rPr lang="zh-CN" altLang="en-US" dirty="0"/>
              <a:t>内存管理机制</a:t>
            </a:r>
          </a:p>
        </p:txBody>
      </p:sp>
      <p:pic>
        <p:nvPicPr>
          <p:cNvPr id="27650" name="Picture 2" descr="https://images0.cnblogs.com/i/288799/201405/281630330728961.jpg">
            <a:extLst>
              <a:ext uri="{FF2B5EF4-FFF2-40B4-BE49-F238E27FC236}">
                <a16:creationId xmlns:a16="http://schemas.microsoft.com/office/drawing/2014/main" id="{A348D09B-44A3-4603-9A9D-5BD25A6FC2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30"/>
          <a:stretch/>
        </p:blipFill>
        <p:spPr bwMode="auto">
          <a:xfrm>
            <a:off x="875251" y="1690689"/>
            <a:ext cx="3696749" cy="4404790"/>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a:extLst>
              <a:ext uri="{FF2B5EF4-FFF2-40B4-BE49-F238E27FC236}">
                <a16:creationId xmlns:a16="http://schemas.microsoft.com/office/drawing/2014/main" id="{C1D6F5A7-8EC1-4903-85C9-16FA89CF0984}"/>
              </a:ext>
            </a:extLst>
          </p:cNvPr>
          <p:cNvSpPr>
            <a:spLocks noGrp="1"/>
          </p:cNvSpPr>
          <p:nvPr>
            <p:ph idx="1"/>
          </p:nvPr>
        </p:nvSpPr>
        <p:spPr>
          <a:xfrm>
            <a:off x="4818601" y="2174561"/>
            <a:ext cx="3593808" cy="2925945"/>
          </a:xfrm>
        </p:spPr>
        <p:txBody>
          <a:bodyPr>
            <a:normAutofit/>
          </a:bodyPr>
          <a:lstStyle/>
          <a:p>
            <a:pPr marL="0" indent="0">
              <a:buNone/>
            </a:pPr>
            <a:r>
              <a:rPr lang="zh-CN" altLang="en-US" sz="3200" dirty="0"/>
              <a:t>编译</a:t>
            </a:r>
            <a:endParaRPr lang="en-US" altLang="zh-CN" sz="3200" dirty="0"/>
          </a:p>
          <a:p>
            <a:pPr marL="0" indent="0">
              <a:buNone/>
            </a:pPr>
            <a:r>
              <a:rPr lang="zh-CN" altLang="en-US" sz="3200" dirty="0"/>
              <a:t>加载字节码</a:t>
            </a:r>
            <a:endParaRPr lang="en-US" altLang="zh-CN" sz="3200" dirty="0"/>
          </a:p>
          <a:p>
            <a:pPr marL="0" indent="0">
              <a:buNone/>
            </a:pPr>
            <a:r>
              <a:rPr lang="zh-CN" altLang="en-US" sz="3200" dirty="0"/>
              <a:t>执行</a:t>
            </a:r>
          </a:p>
          <a:p>
            <a:pPr marL="0" indent="0">
              <a:buNone/>
            </a:pPr>
            <a:endParaRPr lang="en-US" altLang="zh-CN" sz="3200" dirty="0"/>
          </a:p>
          <a:p>
            <a:pPr marL="0" indent="0">
              <a:buNone/>
            </a:pPr>
            <a:r>
              <a:rPr lang="zh-CN" altLang="en-US" sz="3200" b="1" dirty="0"/>
              <a:t>管理运行时数据区</a:t>
            </a:r>
            <a:endParaRPr lang="en-US" altLang="zh-CN" sz="3200" b="1" dirty="0"/>
          </a:p>
        </p:txBody>
      </p:sp>
    </p:spTree>
    <p:extLst>
      <p:ext uri="{BB962C8B-B14F-4D97-AF65-F5344CB8AC3E}">
        <p14:creationId xmlns:p14="http://schemas.microsoft.com/office/powerpoint/2010/main" val="2113221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5305C-C42A-4AFD-8DC4-5A6B46827680}"/>
              </a:ext>
            </a:extLst>
          </p:cNvPr>
          <p:cNvSpPr>
            <a:spLocks noGrp="1"/>
          </p:cNvSpPr>
          <p:nvPr>
            <p:ph type="title"/>
          </p:nvPr>
        </p:nvSpPr>
        <p:spPr/>
        <p:txBody>
          <a:bodyPr/>
          <a:lstStyle/>
          <a:p>
            <a:r>
              <a:rPr lang="en-US" altLang="zh-CN" dirty="0"/>
              <a:t>Java</a:t>
            </a:r>
            <a:r>
              <a:rPr lang="zh-CN" altLang="en-US" dirty="0"/>
              <a:t>内存管理机制</a:t>
            </a:r>
          </a:p>
        </p:txBody>
      </p:sp>
      <p:pic>
        <p:nvPicPr>
          <p:cNvPr id="28674" name="Picture 2" descr="https://images0.cnblogs.com/i/288799/201405/281726404166686.jpg">
            <a:extLst>
              <a:ext uri="{FF2B5EF4-FFF2-40B4-BE49-F238E27FC236}">
                <a16:creationId xmlns:a16="http://schemas.microsoft.com/office/drawing/2014/main" id="{9A032F5C-6B7D-4962-BD53-7E06F715D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429"/>
          <a:stretch/>
        </p:blipFill>
        <p:spPr bwMode="auto">
          <a:xfrm>
            <a:off x="1733179" y="1690689"/>
            <a:ext cx="5677642" cy="3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065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5305C-C42A-4AFD-8DC4-5A6B46827680}"/>
              </a:ext>
            </a:extLst>
          </p:cNvPr>
          <p:cNvSpPr>
            <a:spLocks noGrp="1"/>
          </p:cNvSpPr>
          <p:nvPr>
            <p:ph type="title"/>
          </p:nvPr>
        </p:nvSpPr>
        <p:spPr/>
        <p:txBody>
          <a:bodyPr/>
          <a:lstStyle/>
          <a:p>
            <a:r>
              <a:rPr lang="zh-CN" altLang="en-US" dirty="0"/>
              <a:t>堆栈数据结构</a:t>
            </a:r>
          </a:p>
        </p:txBody>
      </p:sp>
      <p:pic>
        <p:nvPicPr>
          <p:cNvPr id="26628" name="Picture 4" descr="https://img-blog.csdn.net/20160304164626537">
            <a:extLst>
              <a:ext uri="{FF2B5EF4-FFF2-40B4-BE49-F238E27FC236}">
                <a16:creationId xmlns:a16="http://schemas.microsoft.com/office/drawing/2014/main" id="{D00EDF04-8930-4BD0-ADAC-B21AC8112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702" y="2155886"/>
            <a:ext cx="22955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https://img-blog.csdn.net/20180701201845613?watermark/2/text/aHR0cHM6Ly9ibG9nLmNzZG4ubmV0L0szNDZLMzQ2/font/5a6L5L2T/fontsize/400/fill/I0JBQkFCMA==/dissolve/70">
            <a:extLst>
              <a:ext uri="{FF2B5EF4-FFF2-40B4-BE49-F238E27FC236}">
                <a16:creationId xmlns:a16="http://schemas.microsoft.com/office/drawing/2014/main" id="{8D667E46-5D98-4D07-9CF0-7E1F84372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111" y="1909894"/>
            <a:ext cx="2095500" cy="1981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ECA1C202-0763-414A-92FC-046812CB29A7}"/>
              </a:ext>
            </a:extLst>
          </p:cNvPr>
          <p:cNvSpPr/>
          <p:nvPr/>
        </p:nvSpPr>
        <p:spPr>
          <a:xfrm>
            <a:off x="717260" y="4410950"/>
            <a:ext cx="7302616" cy="954107"/>
          </a:xfrm>
          <a:prstGeom prst="rect">
            <a:avLst/>
          </a:prstGeom>
        </p:spPr>
        <p:txBody>
          <a:bodyPr wrap="square">
            <a:spAutoFit/>
          </a:bodyPr>
          <a:lstStyle/>
          <a:p>
            <a:r>
              <a:rPr lang="zh-CN" altLang="en-US" sz="2800" dirty="0"/>
              <a:t>堆：堆可以被看成是一棵树，如：堆排序。</a:t>
            </a:r>
          </a:p>
          <a:p>
            <a:r>
              <a:rPr lang="zh-CN" altLang="en-US" sz="2800" dirty="0"/>
              <a:t>栈：一种先进后出的数据结构。</a:t>
            </a:r>
          </a:p>
        </p:txBody>
      </p:sp>
    </p:spTree>
    <p:extLst>
      <p:ext uri="{BB962C8B-B14F-4D97-AF65-F5344CB8AC3E}">
        <p14:creationId xmlns:p14="http://schemas.microsoft.com/office/powerpoint/2010/main" val="1648797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50DC8-8176-457A-9BEB-5AB2D4972351}"/>
              </a:ext>
            </a:extLst>
          </p:cNvPr>
          <p:cNvSpPr>
            <a:spLocks noGrp="1"/>
          </p:cNvSpPr>
          <p:nvPr>
            <p:ph type="title"/>
          </p:nvPr>
        </p:nvSpPr>
        <p:spPr/>
        <p:txBody>
          <a:bodyPr/>
          <a:lstStyle/>
          <a:p>
            <a:r>
              <a:rPr lang="zh-CN" altLang="en-US" dirty="0"/>
              <a:t>堆栈存储管理</a:t>
            </a:r>
          </a:p>
        </p:txBody>
      </p:sp>
      <p:sp>
        <p:nvSpPr>
          <p:cNvPr id="3" name="内容占位符 2">
            <a:extLst>
              <a:ext uri="{FF2B5EF4-FFF2-40B4-BE49-F238E27FC236}">
                <a16:creationId xmlns:a16="http://schemas.microsoft.com/office/drawing/2014/main" id="{D10991DF-B8AA-482C-B99C-D4D6C70A01F1}"/>
              </a:ext>
            </a:extLst>
          </p:cNvPr>
          <p:cNvSpPr>
            <a:spLocks noGrp="1"/>
          </p:cNvSpPr>
          <p:nvPr>
            <p:ph idx="1"/>
          </p:nvPr>
        </p:nvSpPr>
        <p:spPr>
          <a:xfrm>
            <a:off x="628650" y="1825625"/>
            <a:ext cx="7340891" cy="3929223"/>
          </a:xfrm>
        </p:spPr>
        <p:txBody>
          <a:bodyPr>
            <a:normAutofit/>
          </a:bodyPr>
          <a:lstStyle/>
          <a:p>
            <a:r>
              <a:rPr lang="zh-CN" altLang="en-US" sz="3200" dirty="0"/>
              <a:t>栈：由操作系统自动分配释放 ，存放函数的</a:t>
            </a:r>
            <a:r>
              <a:rPr lang="zh-CN" altLang="en-US" sz="3200" dirty="0">
                <a:hlinkClick r:id="rId2"/>
              </a:rPr>
              <a:t>参数值</a:t>
            </a:r>
            <a:r>
              <a:rPr lang="zh-CN" altLang="en-US" sz="3200" dirty="0"/>
              <a:t>，</a:t>
            </a:r>
            <a:r>
              <a:rPr lang="zh-CN" altLang="en-US" sz="3200" dirty="0">
                <a:hlinkClick r:id="rId3"/>
              </a:rPr>
              <a:t>局部变量</a:t>
            </a:r>
            <a:r>
              <a:rPr lang="zh-CN" altLang="en-US" sz="3200" dirty="0"/>
              <a:t>的值等。其操作方式类似于数据结构中的栈。</a:t>
            </a:r>
          </a:p>
          <a:p>
            <a:r>
              <a:rPr lang="zh-CN" altLang="en-US" sz="3200" dirty="0"/>
              <a:t>堆： 一般由程序员分配释放， 若程序员不释放，程序结束时可能由</a:t>
            </a:r>
            <a:r>
              <a:rPr lang="en-US" altLang="zh-CN" sz="3200" dirty="0"/>
              <a:t>OS</a:t>
            </a:r>
            <a:r>
              <a:rPr lang="zh-CN" altLang="en-US" sz="3200" dirty="0"/>
              <a:t>回收，分配方式倒是类似于链表。</a:t>
            </a:r>
          </a:p>
        </p:txBody>
      </p:sp>
    </p:spTree>
    <p:extLst>
      <p:ext uri="{BB962C8B-B14F-4D97-AF65-F5344CB8AC3E}">
        <p14:creationId xmlns:p14="http://schemas.microsoft.com/office/powerpoint/2010/main" val="247740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0"/>
            <a:ext cx="5334000" cy="765175"/>
          </a:xfrm>
        </p:spPr>
        <p:txBody>
          <a:bodyPr/>
          <a:lstStyle/>
          <a:p>
            <a:r>
              <a:rPr lang="zh-CN" altLang="en-US" sz="2800" dirty="0"/>
              <a:t>对象的属性和方法</a:t>
            </a:r>
          </a:p>
        </p:txBody>
      </p:sp>
      <p:sp>
        <p:nvSpPr>
          <p:cNvPr id="24579" name="Rectangle 3"/>
          <p:cNvSpPr>
            <a:spLocks noGrp="1" noChangeArrowheads="1"/>
          </p:cNvSpPr>
          <p:nvPr>
            <p:ph type="body" sz="half" idx="1"/>
          </p:nvPr>
        </p:nvSpPr>
        <p:spPr>
          <a:xfrm>
            <a:off x="323850" y="836613"/>
            <a:ext cx="7559675" cy="4525962"/>
          </a:xfrm>
        </p:spPr>
        <p:txBody>
          <a:bodyPr/>
          <a:lstStyle/>
          <a:p>
            <a:r>
              <a:rPr lang="en-US" altLang="zh-CN"/>
              <a:t>F360 Spider</a:t>
            </a:r>
            <a:r>
              <a:rPr lang="zh-CN" altLang="en-US"/>
              <a:t>的属性和方法</a:t>
            </a:r>
          </a:p>
          <a:p>
            <a:endParaRPr lang="zh-CN" altLang="en-US"/>
          </a:p>
          <a:p>
            <a:endParaRPr lang="zh-CN" altLang="en-US"/>
          </a:p>
          <a:p>
            <a:endParaRPr lang="zh-CN" altLang="en-US"/>
          </a:p>
          <a:p>
            <a:endParaRPr lang="zh-CN" altLang="en-US"/>
          </a:p>
          <a:p>
            <a:r>
              <a:rPr lang="zh-CN" altLang="en-US"/>
              <a:t>列出小狗对象的属性和方法</a:t>
            </a:r>
          </a:p>
        </p:txBody>
      </p:sp>
      <p:sp>
        <p:nvSpPr>
          <p:cNvPr id="24580" name="AutoShape 4"/>
          <p:cNvSpPr>
            <a:spLocks noChangeArrowheads="1"/>
          </p:cNvSpPr>
          <p:nvPr/>
        </p:nvSpPr>
        <p:spPr bwMode="auto">
          <a:xfrm>
            <a:off x="5473700" y="571500"/>
            <a:ext cx="2735263" cy="2836863"/>
          </a:xfrm>
          <a:prstGeom prst="roundRect">
            <a:avLst>
              <a:gd name="adj" fmla="val 6616"/>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dirty="0">
                <a:solidFill>
                  <a:srgbClr val="0000FF"/>
                </a:solidFill>
                <a:latin typeface="Arial" panose="020B0604020202020204" pitchFamily="34" charset="0"/>
                <a:ea typeface="黑体" panose="02010609060101010101" pitchFamily="49" charset="-122"/>
              </a:rPr>
              <a:t>属性：</a:t>
            </a:r>
          </a:p>
          <a:p>
            <a:r>
              <a:rPr lang="zh-CN" altLang="en-US" b="1" dirty="0">
                <a:latin typeface="Arial" panose="020B0604020202020204" pitchFamily="34" charset="0"/>
                <a:ea typeface="黑体" panose="02010609060101010101" pitchFamily="49" charset="-122"/>
              </a:rPr>
              <a:t>  品牌：法拉利</a:t>
            </a:r>
          </a:p>
          <a:p>
            <a:r>
              <a:rPr lang="zh-CN" altLang="en-US" b="1" dirty="0">
                <a:latin typeface="Arial" panose="020B0604020202020204" pitchFamily="34" charset="0"/>
                <a:ea typeface="黑体" panose="02010609060101010101" pitchFamily="49" charset="-122"/>
              </a:rPr>
              <a:t>  型号：</a:t>
            </a:r>
            <a:r>
              <a:rPr lang="en-US" altLang="zh-CN" b="1" dirty="0">
                <a:latin typeface="Arial" panose="020B0604020202020204" pitchFamily="34" charset="0"/>
                <a:ea typeface="黑体" panose="02010609060101010101" pitchFamily="49" charset="-122"/>
              </a:rPr>
              <a:t>F360 Spider</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颜色：黄色</a:t>
            </a:r>
          </a:p>
          <a:p>
            <a:r>
              <a:rPr lang="zh-CN" altLang="en-US" b="1" dirty="0">
                <a:latin typeface="Arial" panose="020B0604020202020204" pitchFamily="34" charset="0"/>
                <a:ea typeface="黑体" panose="02010609060101010101" pitchFamily="49" charset="-122"/>
              </a:rPr>
              <a:t>  价格：</a:t>
            </a:r>
            <a:r>
              <a:rPr lang="en-US" altLang="zh-CN" b="1" dirty="0">
                <a:latin typeface="Arial" panose="020B0604020202020204" pitchFamily="34" charset="0"/>
                <a:ea typeface="黑体" panose="02010609060101010101" pitchFamily="49" charset="-122"/>
              </a:rPr>
              <a:t>380</a:t>
            </a:r>
            <a:r>
              <a:rPr lang="zh-CN" altLang="en-US" b="1" dirty="0">
                <a:latin typeface="Arial" panose="020B0604020202020204" pitchFamily="34" charset="0"/>
                <a:ea typeface="黑体" panose="02010609060101010101" pitchFamily="49" charset="-122"/>
              </a:rPr>
              <a:t>万元</a:t>
            </a:r>
          </a:p>
          <a:p>
            <a:r>
              <a:rPr lang="zh-CN" altLang="en-US" b="1" dirty="0">
                <a:solidFill>
                  <a:srgbClr val="0000FF"/>
                </a:solidFill>
                <a:latin typeface="Arial" panose="020B0604020202020204" pitchFamily="34" charset="0"/>
                <a:ea typeface="黑体" panose="02010609060101010101" pitchFamily="49" charset="-122"/>
              </a:rPr>
              <a:t>方法：</a:t>
            </a:r>
          </a:p>
          <a:p>
            <a:r>
              <a:rPr lang="zh-CN" altLang="en-US" b="1" dirty="0">
                <a:latin typeface="Arial" panose="020B0604020202020204" pitchFamily="34" charset="0"/>
                <a:ea typeface="黑体" panose="02010609060101010101" pitchFamily="49" charset="-122"/>
              </a:rPr>
              <a:t>  发动</a:t>
            </a:r>
          </a:p>
          <a:p>
            <a:r>
              <a:rPr lang="zh-CN" altLang="en-US" b="1" dirty="0">
                <a:latin typeface="Arial" panose="020B0604020202020204" pitchFamily="34" charset="0"/>
                <a:ea typeface="黑体" panose="02010609060101010101" pitchFamily="49" charset="-122"/>
              </a:rPr>
              <a:t>  停止</a:t>
            </a:r>
          </a:p>
          <a:p>
            <a:r>
              <a:rPr lang="zh-CN" altLang="en-US" b="1" dirty="0">
                <a:latin typeface="Arial" panose="020B0604020202020204" pitchFamily="34" charset="0"/>
                <a:ea typeface="黑体" panose="02010609060101010101" pitchFamily="49" charset="-122"/>
              </a:rPr>
              <a:t>  加速</a:t>
            </a:r>
          </a:p>
        </p:txBody>
      </p:sp>
      <p:sp>
        <p:nvSpPr>
          <p:cNvPr id="24581" name="AutoShape 5"/>
          <p:cNvSpPr>
            <a:spLocks noChangeArrowheads="1"/>
          </p:cNvSpPr>
          <p:nvPr/>
        </p:nvSpPr>
        <p:spPr bwMode="auto">
          <a:xfrm>
            <a:off x="5473700" y="4292600"/>
            <a:ext cx="2735263" cy="1800225"/>
          </a:xfrm>
          <a:prstGeom prst="roundRect">
            <a:avLst>
              <a:gd name="adj" fmla="val 6171"/>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a:solidFill>
                  <a:srgbClr val="0000FF"/>
                </a:solidFill>
                <a:latin typeface="Arial" panose="020B0604020202020204" pitchFamily="34" charset="0"/>
                <a:ea typeface="黑体" panose="02010609060101010101" pitchFamily="49" charset="-122"/>
              </a:rPr>
              <a:t>属性：</a:t>
            </a:r>
            <a:r>
              <a:rPr lang="zh-CN" altLang="en-US" b="1">
                <a:latin typeface="Arial" panose="020B0604020202020204" pitchFamily="34" charset="0"/>
                <a:ea typeface="黑体" panose="02010609060101010101" pitchFamily="49" charset="-122"/>
              </a:rPr>
              <a:t>  </a:t>
            </a:r>
          </a:p>
          <a:p>
            <a:r>
              <a:rPr lang="zh-CN" altLang="en-US" b="1">
                <a:latin typeface="Arial" panose="020B0604020202020204" pitchFamily="34" charset="0"/>
                <a:ea typeface="黑体" panose="02010609060101010101" pitchFamily="49" charset="-122"/>
              </a:rPr>
              <a:t>  颜色：黑色</a:t>
            </a:r>
          </a:p>
          <a:p>
            <a:r>
              <a:rPr lang="zh-CN" altLang="en-US" b="1">
                <a:solidFill>
                  <a:srgbClr val="0000FF"/>
                </a:solidFill>
                <a:latin typeface="Arial" panose="020B0604020202020204" pitchFamily="34" charset="0"/>
                <a:ea typeface="黑体" panose="02010609060101010101" pitchFamily="49" charset="-122"/>
              </a:rPr>
              <a:t>方法：</a:t>
            </a:r>
            <a:r>
              <a:rPr lang="zh-CN" altLang="en-US" b="1">
                <a:latin typeface="Arial" panose="020B0604020202020204" pitchFamily="34" charset="0"/>
                <a:ea typeface="黑体" panose="02010609060101010101" pitchFamily="49" charset="-122"/>
              </a:rPr>
              <a:t> </a:t>
            </a:r>
          </a:p>
          <a:p>
            <a:r>
              <a:rPr lang="zh-CN" altLang="en-US" b="1">
                <a:latin typeface="Arial" panose="020B0604020202020204" pitchFamily="34" charset="0"/>
                <a:ea typeface="黑体" panose="02010609060101010101" pitchFamily="49" charset="-122"/>
              </a:rPr>
              <a:t>  叫</a:t>
            </a:r>
          </a:p>
          <a:p>
            <a:r>
              <a:rPr lang="zh-CN" altLang="en-US" b="1">
                <a:latin typeface="Arial" panose="020B0604020202020204" pitchFamily="34" charset="0"/>
                <a:ea typeface="黑体" panose="02010609060101010101" pitchFamily="49" charset="-122"/>
              </a:rPr>
              <a:t>  跑</a:t>
            </a:r>
          </a:p>
          <a:p>
            <a:r>
              <a:rPr lang="zh-CN" altLang="en-US" b="1">
                <a:latin typeface="Arial" panose="020B0604020202020204" pitchFamily="34" charset="0"/>
                <a:ea typeface="黑体" panose="02010609060101010101" pitchFamily="49" charset="-122"/>
              </a:rPr>
              <a:t>  吃</a:t>
            </a:r>
          </a:p>
        </p:txBody>
      </p:sp>
      <p:pic>
        <p:nvPicPr>
          <p:cNvPr id="24582" name="Picture 6" descr="法拉利"/>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9" y="1484313"/>
            <a:ext cx="2309812" cy="1732672"/>
          </a:xfrm>
          <a:prstGeom prst="rect">
            <a:avLst/>
          </a:prstGeom>
          <a:noFill/>
          <a:extLst>
            <a:ext uri="{909E8E84-426E-40DD-AFC4-6F175D3DCCD1}">
              <a14:hiddenFill xmlns:a14="http://schemas.microsoft.com/office/drawing/2010/main">
                <a:solidFill>
                  <a:srgbClr val="FFFFFF"/>
                </a:solidFill>
              </a14:hiddenFill>
            </a:ext>
          </a:extLst>
        </p:spPr>
      </p:pic>
      <p:pic>
        <p:nvPicPr>
          <p:cNvPr id="2458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4292600"/>
            <a:ext cx="2236788" cy="17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196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50DC8-8176-457A-9BEB-5AB2D4972351}"/>
              </a:ext>
            </a:extLst>
          </p:cNvPr>
          <p:cNvSpPr>
            <a:spLocks noGrp="1"/>
          </p:cNvSpPr>
          <p:nvPr>
            <p:ph type="title"/>
          </p:nvPr>
        </p:nvSpPr>
        <p:spPr/>
        <p:txBody>
          <a:bodyPr/>
          <a:lstStyle/>
          <a:p>
            <a:r>
              <a:rPr lang="en-US" altLang="zh-CN" dirty="0"/>
              <a:t>C\C++</a:t>
            </a:r>
            <a:r>
              <a:rPr lang="zh-CN" altLang="en-US" dirty="0"/>
              <a:t>的内存管理</a:t>
            </a:r>
          </a:p>
        </p:txBody>
      </p:sp>
      <p:sp>
        <p:nvSpPr>
          <p:cNvPr id="3" name="内容占位符 2">
            <a:extLst>
              <a:ext uri="{FF2B5EF4-FFF2-40B4-BE49-F238E27FC236}">
                <a16:creationId xmlns:a16="http://schemas.microsoft.com/office/drawing/2014/main" id="{D10991DF-B8AA-482C-B99C-D4D6C70A01F1}"/>
              </a:ext>
            </a:extLst>
          </p:cNvPr>
          <p:cNvSpPr>
            <a:spLocks noGrp="1"/>
          </p:cNvSpPr>
          <p:nvPr>
            <p:ph idx="1"/>
          </p:nvPr>
        </p:nvSpPr>
        <p:spPr>
          <a:xfrm>
            <a:off x="733774" y="1690689"/>
            <a:ext cx="7676451" cy="3753053"/>
          </a:xfrm>
        </p:spPr>
        <p:txBody>
          <a:bodyPr>
            <a:normAutofit/>
          </a:bodyPr>
          <a:lstStyle/>
          <a:p>
            <a:r>
              <a:rPr lang="zh-CN" altLang="en-US" sz="3200" dirty="0"/>
              <a:t>栈区：以函数为单位，函数内局部变量的存储单元都可以在栈上创建。</a:t>
            </a:r>
          </a:p>
          <a:p>
            <a:r>
              <a:rPr lang="zh-CN" altLang="en-US" sz="3200" dirty="0"/>
              <a:t>堆区：由</a:t>
            </a:r>
            <a:r>
              <a:rPr lang="en-US" altLang="zh-CN" sz="3200" dirty="0"/>
              <a:t>new</a:t>
            </a:r>
            <a:r>
              <a:rPr lang="zh-CN" altLang="en-US" sz="3200" dirty="0"/>
              <a:t>分配的内存块，他们的释放编译器不去管，由我们的应用程序去控制，一般一个</a:t>
            </a:r>
            <a:r>
              <a:rPr lang="en-US" altLang="zh-CN" sz="3200" dirty="0"/>
              <a:t>new</a:t>
            </a:r>
            <a:r>
              <a:rPr lang="zh-CN" altLang="en-US" sz="3200" dirty="0"/>
              <a:t>就要对应一个</a:t>
            </a:r>
            <a:r>
              <a:rPr lang="en-US" altLang="zh-CN" sz="3200" dirty="0"/>
              <a:t>delete</a:t>
            </a:r>
            <a:r>
              <a:rPr lang="zh-CN" altLang="en-US" sz="3200" dirty="0"/>
              <a:t>。</a:t>
            </a:r>
          </a:p>
        </p:txBody>
      </p:sp>
    </p:spTree>
    <p:extLst>
      <p:ext uri="{BB962C8B-B14F-4D97-AF65-F5344CB8AC3E}">
        <p14:creationId xmlns:p14="http://schemas.microsoft.com/office/powerpoint/2010/main" val="2496616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5305C-C42A-4AFD-8DC4-5A6B46827680}"/>
              </a:ext>
            </a:extLst>
          </p:cNvPr>
          <p:cNvSpPr>
            <a:spLocks noGrp="1"/>
          </p:cNvSpPr>
          <p:nvPr>
            <p:ph type="title"/>
          </p:nvPr>
        </p:nvSpPr>
        <p:spPr/>
        <p:txBody>
          <a:bodyPr/>
          <a:lstStyle/>
          <a:p>
            <a:r>
              <a:rPr lang="en-US" altLang="zh-CN" dirty="0"/>
              <a:t>Java</a:t>
            </a:r>
            <a:r>
              <a:rPr lang="zh-CN" altLang="en-US" dirty="0"/>
              <a:t>内存管理机制</a:t>
            </a:r>
          </a:p>
        </p:txBody>
      </p:sp>
      <p:pic>
        <p:nvPicPr>
          <p:cNvPr id="28674" name="Picture 2" descr="https://images0.cnblogs.com/i/288799/201405/281726404166686.jpg">
            <a:extLst>
              <a:ext uri="{FF2B5EF4-FFF2-40B4-BE49-F238E27FC236}">
                <a16:creationId xmlns:a16="http://schemas.microsoft.com/office/drawing/2014/main" id="{9A032F5C-6B7D-4962-BD53-7E06F715D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429"/>
          <a:stretch/>
        </p:blipFill>
        <p:spPr bwMode="auto">
          <a:xfrm>
            <a:off x="1733179" y="1690689"/>
            <a:ext cx="5677642" cy="3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99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en-US" altLang="zh-CN" dirty="0">
                <a:latin typeface="+mn-ea"/>
              </a:rPr>
              <a:t>JVM</a:t>
            </a:r>
            <a:r>
              <a:rPr lang="zh-CN" altLang="en-US" dirty="0">
                <a:latin typeface="+mn-ea"/>
              </a:rPr>
              <a:t>栈</a:t>
            </a:r>
            <a:endParaRPr lang="zh-CN" altLang="en-US" dirty="0"/>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905749" y="1590022"/>
            <a:ext cx="7332502" cy="4206772"/>
          </a:xfrm>
        </p:spPr>
        <p:txBody>
          <a:bodyPr/>
          <a:lstStyle/>
          <a:p>
            <a:pPr marL="0" indent="0">
              <a:buNone/>
            </a:pPr>
            <a:r>
              <a:rPr lang="zh-CN" altLang="en-US" b="1" dirty="0">
                <a:latin typeface="+mn-ea"/>
              </a:rPr>
              <a:t>栈帧</a:t>
            </a:r>
            <a:r>
              <a:rPr lang="zh-CN" altLang="en-US" dirty="0">
                <a:latin typeface="+mn-ea"/>
              </a:rPr>
              <a:t>  ：</a:t>
            </a:r>
            <a:endParaRPr lang="en-US" altLang="zh-CN" dirty="0">
              <a:latin typeface="+mn-ea"/>
            </a:endParaRPr>
          </a:p>
          <a:p>
            <a:r>
              <a:rPr lang="zh-CN" altLang="en-US" dirty="0">
                <a:latin typeface="+mn-ea"/>
              </a:rPr>
              <a:t>一个栈帧随着一个方法的调用开始而创建，这个方法调用完成而销毁。栈帧内存放者方法中的局部变量，操作数栈等数据。</a:t>
            </a:r>
            <a:endParaRPr lang="en-US" altLang="zh-CN" dirty="0">
              <a:latin typeface="+mn-ea"/>
            </a:endParaRPr>
          </a:p>
          <a:p>
            <a:pPr marL="0" indent="0">
              <a:buNone/>
            </a:pPr>
            <a:r>
              <a:rPr lang="en-US" altLang="zh-CN" b="1" dirty="0">
                <a:latin typeface="+mn-ea"/>
              </a:rPr>
              <a:t>JVM</a:t>
            </a:r>
            <a:r>
              <a:rPr lang="zh-CN" altLang="en-US" b="1" dirty="0">
                <a:latin typeface="+mn-ea"/>
              </a:rPr>
              <a:t>栈</a:t>
            </a:r>
            <a:r>
              <a:rPr lang="zh-CN" altLang="en-US" dirty="0">
                <a:latin typeface="+mn-ea"/>
              </a:rPr>
              <a:t>：</a:t>
            </a:r>
          </a:p>
          <a:p>
            <a:r>
              <a:rPr lang="en-US" altLang="zh-CN" dirty="0">
                <a:latin typeface="+mn-ea"/>
              </a:rPr>
              <a:t>JVM</a:t>
            </a:r>
            <a:r>
              <a:rPr lang="zh-CN" altLang="en-US" dirty="0">
                <a:latin typeface="+mn-ea"/>
              </a:rPr>
              <a:t>栈（</a:t>
            </a:r>
            <a:r>
              <a:rPr lang="en-US" altLang="zh-CN" dirty="0">
                <a:latin typeface="+mn-ea"/>
              </a:rPr>
              <a:t>Java </a:t>
            </a:r>
            <a:r>
              <a:rPr lang="en-US" altLang="zh-CN" dirty="0" err="1">
                <a:latin typeface="+mn-ea"/>
              </a:rPr>
              <a:t>Vitual</a:t>
            </a:r>
            <a:r>
              <a:rPr lang="en-US" altLang="zh-CN" dirty="0">
                <a:latin typeface="+mn-ea"/>
              </a:rPr>
              <a:t> Machine Stack)</a:t>
            </a:r>
            <a:r>
              <a:rPr lang="zh-CN" altLang="en-US" dirty="0">
                <a:latin typeface="+mn-ea"/>
              </a:rPr>
              <a:t>也称作</a:t>
            </a:r>
            <a:r>
              <a:rPr lang="en-US" altLang="zh-CN" dirty="0">
                <a:latin typeface="+mn-ea"/>
              </a:rPr>
              <a:t>java</a:t>
            </a:r>
            <a:r>
              <a:rPr lang="zh-CN" altLang="en-US" dirty="0">
                <a:latin typeface="+mn-ea"/>
              </a:rPr>
              <a:t>栈，</a:t>
            </a:r>
            <a:r>
              <a:rPr lang="en-US" altLang="zh-CN" dirty="0">
                <a:latin typeface="+mn-ea"/>
              </a:rPr>
              <a:t>JVM</a:t>
            </a:r>
            <a:r>
              <a:rPr lang="zh-CN" altLang="en-US" dirty="0">
                <a:latin typeface="+mn-ea"/>
              </a:rPr>
              <a:t>栈只对栈帧进行存储，压栈和出栈操作。</a:t>
            </a:r>
            <a:r>
              <a:rPr lang="en-US" altLang="zh-CN" dirty="0">
                <a:latin typeface="+mn-ea"/>
              </a:rPr>
              <a:t>Java</a:t>
            </a:r>
            <a:r>
              <a:rPr lang="zh-CN" altLang="en-US" dirty="0">
                <a:latin typeface="+mn-ea"/>
              </a:rPr>
              <a:t>栈是</a:t>
            </a:r>
            <a:r>
              <a:rPr lang="en-US" altLang="zh-CN" dirty="0">
                <a:latin typeface="+mn-ea"/>
              </a:rPr>
              <a:t>Java</a:t>
            </a:r>
            <a:r>
              <a:rPr lang="zh-CN" altLang="en-US" dirty="0">
                <a:latin typeface="+mn-ea"/>
              </a:rPr>
              <a:t>方法执行的内存模型。</a:t>
            </a:r>
          </a:p>
        </p:txBody>
      </p:sp>
    </p:spTree>
    <p:extLst>
      <p:ext uri="{BB962C8B-B14F-4D97-AF65-F5344CB8AC3E}">
        <p14:creationId xmlns:p14="http://schemas.microsoft.com/office/powerpoint/2010/main" val="19286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93A25-C6F1-4B0B-9821-FBC68CD1DAFB}"/>
              </a:ext>
            </a:extLst>
          </p:cNvPr>
          <p:cNvSpPr>
            <a:spLocks noGrp="1"/>
          </p:cNvSpPr>
          <p:nvPr>
            <p:ph type="title"/>
          </p:nvPr>
        </p:nvSpPr>
        <p:spPr/>
        <p:txBody>
          <a:bodyPr/>
          <a:lstStyle/>
          <a:p>
            <a:r>
              <a:rPr lang="en-US" altLang="zh-CN" dirty="0">
                <a:latin typeface="+mn-ea"/>
                <a:ea typeface="+mn-ea"/>
              </a:rPr>
              <a:t>JVM</a:t>
            </a:r>
            <a:r>
              <a:rPr lang="zh-CN" altLang="en-US" dirty="0">
                <a:latin typeface="+mn-ea"/>
                <a:ea typeface="+mn-ea"/>
              </a:rPr>
              <a:t>栈</a:t>
            </a:r>
            <a:endParaRPr lang="en-US" altLang="zh-CN" dirty="0">
              <a:latin typeface="+mn-ea"/>
              <a:ea typeface="+mn-ea"/>
            </a:endParaRPr>
          </a:p>
        </p:txBody>
      </p:sp>
      <p:pic>
        <p:nvPicPr>
          <p:cNvPr id="23554" name="Picture 2" descr="preview">
            <a:extLst>
              <a:ext uri="{FF2B5EF4-FFF2-40B4-BE49-F238E27FC236}">
                <a16:creationId xmlns:a16="http://schemas.microsoft.com/office/drawing/2014/main" id="{3D231892-1D3F-4E7A-8312-79A043399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788" y="1690689"/>
            <a:ext cx="48224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69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D6F3F-F813-4063-AB3D-3122615B7624}"/>
              </a:ext>
            </a:extLst>
          </p:cNvPr>
          <p:cNvSpPr>
            <a:spLocks noGrp="1"/>
          </p:cNvSpPr>
          <p:nvPr>
            <p:ph type="title"/>
          </p:nvPr>
        </p:nvSpPr>
        <p:spPr/>
        <p:txBody>
          <a:bodyPr/>
          <a:lstStyle/>
          <a:p>
            <a:r>
              <a:rPr lang="en-US" altLang="zh-CN" dirty="0">
                <a:latin typeface="+mn-ea"/>
              </a:rPr>
              <a:t>JVM</a:t>
            </a:r>
            <a:r>
              <a:rPr lang="zh-CN" altLang="en-US" dirty="0">
                <a:latin typeface="+mn-ea"/>
              </a:rPr>
              <a:t>栈</a:t>
            </a:r>
            <a:endParaRPr lang="zh-CN" altLang="en-US" dirty="0"/>
          </a:p>
        </p:txBody>
      </p:sp>
      <p:sp>
        <p:nvSpPr>
          <p:cNvPr id="3" name="内容占位符 2">
            <a:extLst>
              <a:ext uri="{FF2B5EF4-FFF2-40B4-BE49-F238E27FC236}">
                <a16:creationId xmlns:a16="http://schemas.microsoft.com/office/drawing/2014/main" id="{B501F940-DA16-4111-9F8D-B8AF6636A76E}"/>
              </a:ext>
            </a:extLst>
          </p:cNvPr>
          <p:cNvSpPr>
            <a:spLocks noGrp="1"/>
          </p:cNvSpPr>
          <p:nvPr>
            <p:ph idx="1"/>
          </p:nvPr>
        </p:nvSpPr>
        <p:spPr/>
        <p:txBody>
          <a:bodyPr/>
          <a:lstStyle/>
          <a:p>
            <a:r>
              <a:rPr lang="zh-CN" altLang="en-US" b="1" dirty="0"/>
              <a:t>局部变量表：</a:t>
            </a:r>
            <a:r>
              <a:rPr lang="zh-CN" altLang="en-US" dirty="0"/>
              <a:t>存放了编译器可知的各种基本数据类型、对象引用。</a:t>
            </a:r>
            <a:endParaRPr lang="en-US" altLang="zh-CN" dirty="0"/>
          </a:p>
          <a:p>
            <a:r>
              <a:rPr lang="en-US" altLang="zh-CN" dirty="0"/>
              <a:t>JVM</a:t>
            </a:r>
            <a:r>
              <a:rPr lang="zh-CN" altLang="en-US" dirty="0"/>
              <a:t>会为当前方法创建一个</a:t>
            </a:r>
            <a:r>
              <a:rPr lang="en-US" altLang="zh-CN" dirty="0"/>
              <a:t>size</a:t>
            </a:r>
            <a:r>
              <a:rPr lang="zh-CN" altLang="en-US" dirty="0"/>
              <a:t>相对应的栈帧，然后把它</a:t>
            </a:r>
            <a:r>
              <a:rPr lang="en-US" altLang="zh-CN" dirty="0"/>
              <a:t>push</a:t>
            </a:r>
            <a:r>
              <a:rPr lang="zh-CN" altLang="en-US" dirty="0"/>
              <a:t>到栈顶。</a:t>
            </a:r>
            <a:br>
              <a:rPr lang="zh-CN" altLang="en-US" dirty="0"/>
            </a:br>
            <a:endParaRPr lang="zh-CN" altLang="en-US" dirty="0"/>
          </a:p>
        </p:txBody>
      </p:sp>
    </p:spTree>
    <p:extLst>
      <p:ext uri="{BB962C8B-B14F-4D97-AF65-F5344CB8AC3E}">
        <p14:creationId xmlns:p14="http://schemas.microsoft.com/office/powerpoint/2010/main" val="800167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en-US" altLang="zh-CN" dirty="0">
                <a:latin typeface="+mn-ea"/>
              </a:rPr>
              <a:t>JVM</a:t>
            </a:r>
            <a:r>
              <a:rPr lang="zh-CN" altLang="en-US" dirty="0">
                <a:latin typeface="+mn-ea"/>
              </a:rPr>
              <a:t>栈</a:t>
            </a:r>
            <a:endParaRPr lang="zh-CN" altLang="en-US" dirty="0"/>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628650" y="1690689"/>
            <a:ext cx="7156333" cy="4047381"/>
          </a:xfrm>
        </p:spPr>
        <p:txBody>
          <a:bodyPr>
            <a:normAutofit/>
          </a:bodyPr>
          <a:lstStyle/>
          <a:p>
            <a:pPr>
              <a:lnSpc>
                <a:spcPct val="100000"/>
              </a:lnSpc>
              <a:spcBef>
                <a:spcPts val="0"/>
              </a:spcBef>
            </a:pPr>
            <a:r>
              <a:rPr lang="zh-CN" altLang="en-US" dirty="0"/>
              <a:t>每个线程包含一个</a:t>
            </a:r>
            <a:r>
              <a:rPr lang="en-US" altLang="zh-CN" dirty="0"/>
              <a:t>JVM</a:t>
            </a:r>
            <a:r>
              <a:rPr lang="zh-CN" altLang="en-US" dirty="0"/>
              <a:t>栈区</a:t>
            </a:r>
            <a:r>
              <a:rPr lang="en-US" altLang="zh-CN" dirty="0"/>
              <a:t>,</a:t>
            </a:r>
            <a:r>
              <a:rPr lang="zh-CN" altLang="en-US" dirty="0"/>
              <a:t>栈中只保存基础数据类型的对象和自定义对象的引用</a:t>
            </a:r>
            <a:r>
              <a:rPr lang="en-US" altLang="zh-CN" dirty="0"/>
              <a:t>(</a:t>
            </a:r>
            <a:r>
              <a:rPr lang="zh-CN" altLang="en-US" dirty="0"/>
              <a:t>不是对象</a:t>
            </a:r>
            <a:r>
              <a:rPr lang="en-US" altLang="zh-CN" dirty="0"/>
              <a:t>)</a:t>
            </a:r>
            <a:r>
              <a:rPr lang="zh-CN" altLang="en-US" dirty="0"/>
              <a:t>。 </a:t>
            </a:r>
            <a:endParaRPr lang="en-US" altLang="zh-CN" dirty="0"/>
          </a:p>
          <a:p>
            <a:pPr>
              <a:lnSpc>
                <a:spcPct val="100000"/>
              </a:lnSpc>
              <a:spcBef>
                <a:spcPts val="0"/>
              </a:spcBef>
            </a:pPr>
            <a:r>
              <a:rPr lang="zh-CN" altLang="en-US" dirty="0"/>
              <a:t>栈中的数据</a:t>
            </a:r>
            <a:r>
              <a:rPr lang="en-US" altLang="zh-CN" dirty="0"/>
              <a:t>(</a:t>
            </a:r>
            <a:r>
              <a:rPr lang="zh-CN" altLang="en-US" dirty="0"/>
              <a:t>基础数据类型和对象引用</a:t>
            </a:r>
            <a:r>
              <a:rPr lang="en-US" altLang="zh-CN" dirty="0"/>
              <a:t>)</a:t>
            </a:r>
            <a:r>
              <a:rPr lang="zh-CN" altLang="en-US" dirty="0"/>
              <a:t>都是私有的，其他栈不能访问。 </a:t>
            </a:r>
            <a:endParaRPr lang="en-US" altLang="zh-CN" dirty="0"/>
          </a:p>
          <a:p>
            <a:pPr>
              <a:lnSpc>
                <a:spcPct val="100000"/>
              </a:lnSpc>
              <a:spcBef>
                <a:spcPts val="0"/>
              </a:spcBef>
            </a:pPr>
            <a:r>
              <a:rPr lang="zh-CN" altLang="en-US" dirty="0"/>
              <a:t>栈分为</a:t>
            </a:r>
            <a:r>
              <a:rPr lang="en-US" altLang="zh-CN" dirty="0"/>
              <a:t>3</a:t>
            </a:r>
            <a:r>
              <a:rPr lang="zh-CN" altLang="en-US" dirty="0"/>
              <a:t>个部分：基本类型变量，执行环境上下文，操作指令区</a:t>
            </a:r>
            <a:r>
              <a:rPr lang="en-US" altLang="zh-CN" dirty="0"/>
              <a:t>(</a:t>
            </a:r>
            <a:r>
              <a:rPr lang="zh-CN" altLang="en-US" dirty="0"/>
              <a:t>存放操作指令</a:t>
            </a:r>
            <a:r>
              <a:rPr lang="en-US" altLang="zh-CN" dirty="0"/>
              <a:t>). </a:t>
            </a:r>
            <a:br>
              <a:rPr lang="zh-CN" altLang="en-US" dirty="0"/>
            </a:br>
            <a:endParaRPr lang="zh-CN" altLang="en-US" dirty="0"/>
          </a:p>
        </p:txBody>
      </p:sp>
    </p:spTree>
    <p:extLst>
      <p:ext uri="{BB962C8B-B14F-4D97-AF65-F5344CB8AC3E}">
        <p14:creationId xmlns:p14="http://schemas.microsoft.com/office/powerpoint/2010/main" val="13146382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en-US" altLang="zh-CN" dirty="0">
                <a:latin typeface="+mn-ea"/>
              </a:rPr>
              <a:t>JVM</a:t>
            </a:r>
            <a:r>
              <a:rPr lang="zh-CN" altLang="en-US" dirty="0">
                <a:latin typeface="+mn-ea"/>
              </a:rPr>
              <a:t>栈</a:t>
            </a:r>
            <a:endParaRPr lang="zh-CN" altLang="en-US" dirty="0"/>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628650" y="1690689"/>
            <a:ext cx="7886700" cy="4486274"/>
          </a:xfrm>
        </p:spPr>
        <p:txBody>
          <a:bodyPr>
            <a:normAutofit/>
          </a:bodyPr>
          <a:lstStyle/>
          <a:p>
            <a:pPr>
              <a:lnSpc>
                <a:spcPct val="150000"/>
              </a:lnSpc>
              <a:spcBef>
                <a:spcPts val="0"/>
              </a:spcBef>
            </a:pPr>
            <a:r>
              <a:rPr lang="zh-CN" altLang="en-US" dirty="0"/>
              <a:t>在函数中定义的一些基本类型的变量数据和对象的引用变量都在函数的栈内存中分配。 </a:t>
            </a:r>
            <a:endParaRPr lang="en-US" altLang="zh-CN" dirty="0"/>
          </a:p>
          <a:p>
            <a:pPr>
              <a:lnSpc>
                <a:spcPct val="150000"/>
              </a:lnSpc>
              <a:spcBef>
                <a:spcPts val="0"/>
              </a:spcBef>
            </a:pPr>
            <a:r>
              <a:rPr lang="zh-CN" altLang="en-US" dirty="0"/>
              <a:t>当在一段代码块定义一个变量时，</a:t>
            </a:r>
            <a:r>
              <a:rPr lang="en-US" altLang="zh-CN" dirty="0"/>
              <a:t>Java</a:t>
            </a:r>
            <a:r>
              <a:rPr lang="zh-CN" altLang="en-US" dirty="0"/>
              <a:t>就在栈中为这个变量分配内存空间，当该变量退出该作用域后，</a:t>
            </a:r>
            <a:r>
              <a:rPr lang="en-US" altLang="zh-CN" dirty="0"/>
              <a:t>Java</a:t>
            </a:r>
            <a:r>
              <a:rPr lang="zh-CN" altLang="en-US" dirty="0"/>
              <a:t>会自动释放掉为该变量所分配的内存空间，该内存空间可以立即被另作他用</a:t>
            </a:r>
          </a:p>
        </p:txBody>
      </p:sp>
    </p:spTree>
    <p:extLst>
      <p:ext uri="{BB962C8B-B14F-4D97-AF65-F5344CB8AC3E}">
        <p14:creationId xmlns:p14="http://schemas.microsoft.com/office/powerpoint/2010/main" val="9633103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zh-CN" altLang="en-US" dirty="0">
                <a:latin typeface="+mn-ea"/>
              </a:rPr>
              <a:t>堆区</a:t>
            </a:r>
            <a:r>
              <a:rPr lang="en-US" altLang="zh-CN" dirty="0">
                <a:latin typeface="+mn-ea"/>
              </a:rPr>
              <a:t>(</a:t>
            </a:r>
            <a:r>
              <a:rPr lang="en-US" altLang="zh-CN" dirty="0"/>
              <a:t>heap)</a:t>
            </a:r>
            <a:endParaRPr lang="zh-CN" altLang="en-US" dirty="0"/>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628650" y="1690689"/>
            <a:ext cx="7886700" cy="4486274"/>
          </a:xfrm>
        </p:spPr>
        <p:txBody>
          <a:bodyPr>
            <a:normAutofit/>
          </a:bodyPr>
          <a:lstStyle/>
          <a:p>
            <a:r>
              <a:rPr lang="zh-CN" altLang="en-US" sz="3200" dirty="0"/>
              <a:t>用来存放对象和数组（特殊的对象）。</a:t>
            </a:r>
            <a:endParaRPr lang="en-US" altLang="zh-CN" sz="3200" dirty="0"/>
          </a:p>
          <a:p>
            <a:r>
              <a:rPr lang="zh-CN" altLang="en-US" sz="3200" dirty="0"/>
              <a:t>堆内存随着</a:t>
            </a:r>
            <a:r>
              <a:rPr lang="en-US" altLang="zh-CN" sz="3200" dirty="0"/>
              <a:t>JVM</a:t>
            </a:r>
            <a:r>
              <a:rPr lang="zh-CN" altLang="en-US" sz="3200" dirty="0"/>
              <a:t>启动而创建，由多个线程共享</a:t>
            </a:r>
            <a:endParaRPr lang="en-US" altLang="zh-CN" sz="3200" dirty="0"/>
          </a:p>
          <a:p>
            <a:r>
              <a:rPr lang="zh-CN" altLang="en-US" sz="3200" dirty="0"/>
              <a:t>对堆区的对象进行自动垃圾回收</a:t>
            </a:r>
            <a:endParaRPr lang="en-US" altLang="zh-CN" sz="3200" dirty="0"/>
          </a:p>
          <a:p>
            <a:r>
              <a:rPr lang="zh-CN" altLang="en-US" sz="3200" dirty="0"/>
              <a:t>堆内存剩余的内存不足以满足于对象创建，</a:t>
            </a:r>
            <a:r>
              <a:rPr lang="en-US" altLang="zh-CN" sz="3200" dirty="0"/>
              <a:t>JVM</a:t>
            </a:r>
            <a:r>
              <a:rPr lang="zh-CN" altLang="en-US" sz="3200" dirty="0"/>
              <a:t>会抛出</a:t>
            </a:r>
            <a:r>
              <a:rPr lang="en-US" altLang="zh-CN" sz="3200" dirty="0" err="1"/>
              <a:t>OutOfMemoryError</a:t>
            </a:r>
            <a:r>
              <a:rPr lang="zh-CN" altLang="en-US" sz="3200" dirty="0"/>
              <a:t>错误</a:t>
            </a:r>
          </a:p>
        </p:txBody>
      </p:sp>
    </p:spTree>
    <p:extLst>
      <p:ext uri="{BB962C8B-B14F-4D97-AF65-F5344CB8AC3E}">
        <p14:creationId xmlns:p14="http://schemas.microsoft.com/office/powerpoint/2010/main" val="20575690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zh-CN" altLang="en-US" dirty="0"/>
              <a:t>堆区</a:t>
            </a:r>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628650" y="1690689"/>
            <a:ext cx="7642895" cy="3653098"/>
          </a:xfrm>
        </p:spPr>
        <p:txBody>
          <a:bodyPr>
            <a:normAutofit/>
          </a:bodyPr>
          <a:lstStyle/>
          <a:p>
            <a:r>
              <a:rPr lang="zh-CN" altLang="en-US" dirty="0"/>
              <a:t>存储的全部是对象，堆区只存放对象本身 </a:t>
            </a:r>
            <a:endParaRPr lang="en-US" altLang="zh-CN" dirty="0"/>
          </a:p>
          <a:p>
            <a:r>
              <a:rPr lang="zh-CN" altLang="en-US" dirty="0"/>
              <a:t>只有一个堆区，被所有线程共享</a:t>
            </a:r>
            <a:endParaRPr lang="en-US" altLang="zh-CN" dirty="0"/>
          </a:p>
          <a:p>
            <a:r>
              <a:rPr lang="zh-CN" altLang="en-US" dirty="0"/>
              <a:t>优势是可以动态地分配内存大小，生存期也不必事先告诉编译器</a:t>
            </a:r>
            <a:endParaRPr lang="en-US" altLang="zh-CN" dirty="0"/>
          </a:p>
          <a:p>
            <a:r>
              <a:rPr lang="en-US" altLang="zh-CN" dirty="0"/>
              <a:t>Java</a:t>
            </a:r>
            <a:r>
              <a:rPr lang="zh-CN" altLang="en-US" dirty="0"/>
              <a:t>的垃圾收集器会自动收走这些不再使用的数据。 </a:t>
            </a:r>
            <a:endParaRPr lang="en-US" altLang="zh-CN" dirty="0"/>
          </a:p>
          <a:p>
            <a:r>
              <a:rPr lang="zh-CN" altLang="en-US" dirty="0"/>
              <a:t>缺点是存取速度慢。</a:t>
            </a:r>
          </a:p>
        </p:txBody>
      </p:sp>
    </p:spTree>
    <p:extLst>
      <p:ext uri="{BB962C8B-B14F-4D97-AF65-F5344CB8AC3E}">
        <p14:creationId xmlns:p14="http://schemas.microsoft.com/office/powerpoint/2010/main" val="28523871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122C4-CD51-4E0A-AA4E-E7394E9F2045}"/>
              </a:ext>
            </a:extLst>
          </p:cNvPr>
          <p:cNvSpPr>
            <a:spLocks noGrp="1"/>
          </p:cNvSpPr>
          <p:nvPr>
            <p:ph type="title"/>
          </p:nvPr>
        </p:nvSpPr>
        <p:spPr/>
        <p:txBody>
          <a:bodyPr/>
          <a:lstStyle/>
          <a:p>
            <a:r>
              <a:rPr lang="zh-CN" altLang="en-US" dirty="0"/>
              <a:t>方法区</a:t>
            </a:r>
          </a:p>
        </p:txBody>
      </p:sp>
      <p:sp>
        <p:nvSpPr>
          <p:cNvPr id="3" name="内容占位符 2">
            <a:extLst>
              <a:ext uri="{FF2B5EF4-FFF2-40B4-BE49-F238E27FC236}">
                <a16:creationId xmlns:a16="http://schemas.microsoft.com/office/drawing/2014/main" id="{B748CA5D-2F83-4E40-A61E-6D21CECB1DD9}"/>
              </a:ext>
            </a:extLst>
          </p:cNvPr>
          <p:cNvSpPr>
            <a:spLocks noGrp="1"/>
          </p:cNvSpPr>
          <p:nvPr>
            <p:ph idx="1"/>
          </p:nvPr>
        </p:nvSpPr>
        <p:spPr>
          <a:xfrm>
            <a:off x="628650" y="1518407"/>
            <a:ext cx="7886700" cy="4658556"/>
          </a:xfrm>
        </p:spPr>
        <p:txBody>
          <a:bodyPr>
            <a:normAutofit/>
          </a:bodyPr>
          <a:lstStyle/>
          <a:p>
            <a:r>
              <a:rPr lang="zh-CN" altLang="en-US" dirty="0"/>
              <a:t>各个线程共享的区域。在方法区中，存储了每个类的信息（包括类的名称、方法信息、字段信息）、静态变量、常量以及编译器编译后的代码等。</a:t>
            </a:r>
          </a:p>
          <a:p>
            <a:r>
              <a:rPr lang="zh-CN" altLang="en-US" dirty="0"/>
              <a:t>域信息 </a:t>
            </a:r>
            <a:br>
              <a:rPr lang="zh-CN" altLang="en-US" dirty="0"/>
            </a:br>
            <a:r>
              <a:rPr lang="en-US" altLang="zh-CN" dirty="0"/>
              <a:t>jvm</a:t>
            </a:r>
            <a:r>
              <a:rPr lang="zh-CN" altLang="en-US" dirty="0"/>
              <a:t>必须在方法区中保存类型的所有域的相关信息以及域的声明顺序， </a:t>
            </a:r>
            <a:br>
              <a:rPr lang="zh-CN" altLang="en-US" dirty="0"/>
            </a:br>
            <a:r>
              <a:rPr lang="zh-CN" altLang="en-US" dirty="0"/>
              <a:t>域的相关信息包括：域名 域类型 域修饰符等</a:t>
            </a:r>
          </a:p>
        </p:txBody>
      </p:sp>
    </p:spTree>
    <p:extLst>
      <p:ext uri="{BB962C8B-B14F-4D97-AF65-F5344CB8AC3E}">
        <p14:creationId xmlns:p14="http://schemas.microsoft.com/office/powerpoint/2010/main" val="283818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dirty="0">
                <a:solidFill>
                  <a:schemeClr val="tx1"/>
                </a:solidFill>
              </a:rPr>
              <a:t>类组成</a:t>
            </a:r>
          </a:p>
        </p:txBody>
      </p:sp>
      <p:sp>
        <p:nvSpPr>
          <p:cNvPr id="16387" name="Rectangle 3"/>
          <p:cNvSpPr>
            <a:spLocks noGrp="1" noChangeArrowheads="1"/>
          </p:cNvSpPr>
          <p:nvPr>
            <p:ph idx="1"/>
          </p:nvPr>
        </p:nvSpPr>
        <p:spPr>
          <a:xfrm>
            <a:off x="949662" y="1854808"/>
            <a:ext cx="5976431" cy="3018749"/>
          </a:xfrm>
        </p:spPr>
        <p:txBody>
          <a:bodyPr>
            <a:normAutofit/>
          </a:bodyPr>
          <a:lstStyle/>
          <a:p>
            <a:pPr eaLnBrk="1" hangingPunct="1">
              <a:lnSpc>
                <a:spcPct val="90000"/>
              </a:lnSpc>
            </a:pPr>
            <a:r>
              <a:rPr kumimoji="1" lang="zh-CN" altLang="en-US" sz="3200" dirty="0"/>
              <a:t>构造方法（可缺省）</a:t>
            </a:r>
            <a:endParaRPr kumimoji="1" lang="en-US" altLang="zh-CN" sz="3200" dirty="0"/>
          </a:p>
          <a:p>
            <a:pPr eaLnBrk="1" hangingPunct="1">
              <a:lnSpc>
                <a:spcPct val="90000"/>
              </a:lnSpc>
            </a:pPr>
            <a:r>
              <a:rPr kumimoji="1" lang="zh-CN" altLang="en-US" sz="3200" dirty="0"/>
              <a:t>成员变量</a:t>
            </a:r>
          </a:p>
          <a:p>
            <a:pPr eaLnBrk="1" hangingPunct="1">
              <a:lnSpc>
                <a:spcPct val="90000"/>
              </a:lnSpc>
            </a:pPr>
            <a:r>
              <a:rPr kumimoji="1" lang="zh-CN" altLang="en-US" sz="3200" dirty="0"/>
              <a:t>成员方法</a:t>
            </a:r>
            <a:endParaRPr lang="en-US" altLang="zh-CN" sz="3200" dirty="0"/>
          </a:p>
        </p:txBody>
      </p:sp>
    </p:spTree>
    <p:extLst>
      <p:ext uri="{BB962C8B-B14F-4D97-AF65-F5344CB8AC3E}">
        <p14:creationId xmlns:p14="http://schemas.microsoft.com/office/powerpoint/2010/main" val="13477532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122C4-CD51-4E0A-AA4E-E7394E9F2045}"/>
              </a:ext>
            </a:extLst>
          </p:cNvPr>
          <p:cNvSpPr>
            <a:spLocks noGrp="1"/>
          </p:cNvSpPr>
          <p:nvPr>
            <p:ph type="title"/>
          </p:nvPr>
        </p:nvSpPr>
        <p:spPr/>
        <p:txBody>
          <a:bodyPr/>
          <a:lstStyle/>
          <a:p>
            <a:r>
              <a:rPr lang="zh-CN" altLang="en-US" dirty="0"/>
              <a:t>方法区</a:t>
            </a:r>
          </a:p>
        </p:txBody>
      </p:sp>
      <p:sp>
        <p:nvSpPr>
          <p:cNvPr id="3" name="内容占位符 2">
            <a:extLst>
              <a:ext uri="{FF2B5EF4-FFF2-40B4-BE49-F238E27FC236}">
                <a16:creationId xmlns:a16="http://schemas.microsoft.com/office/drawing/2014/main" id="{B748CA5D-2F83-4E40-A61E-6D21CECB1DD9}"/>
              </a:ext>
            </a:extLst>
          </p:cNvPr>
          <p:cNvSpPr>
            <a:spLocks noGrp="1"/>
          </p:cNvSpPr>
          <p:nvPr>
            <p:ph idx="1"/>
          </p:nvPr>
        </p:nvSpPr>
        <p:spPr>
          <a:xfrm>
            <a:off x="628650" y="1518407"/>
            <a:ext cx="7617728" cy="4555222"/>
          </a:xfrm>
        </p:spPr>
        <p:txBody>
          <a:bodyPr>
            <a:normAutofit lnSpcReduction="10000"/>
          </a:bodyPr>
          <a:lstStyle/>
          <a:p>
            <a:pPr marL="0" indent="0">
              <a:buNone/>
            </a:pPr>
            <a:r>
              <a:rPr lang="zh-CN" altLang="en-US" b="1" dirty="0"/>
              <a:t>常量池</a:t>
            </a:r>
            <a:endParaRPr lang="en-US" altLang="zh-CN" b="1" dirty="0"/>
          </a:p>
          <a:p>
            <a:r>
              <a:rPr lang="zh-CN" altLang="en-US" dirty="0"/>
              <a:t>在</a:t>
            </a:r>
            <a:r>
              <a:rPr lang="en-US" altLang="zh-CN" dirty="0"/>
              <a:t>Class</a:t>
            </a:r>
            <a:r>
              <a:rPr lang="zh-CN" altLang="en-US" dirty="0"/>
              <a:t>文件中除了类的字段、方法、接口等描述信息外，还有一项信息是常量池，用来存储编译期间生成的字面量和符号引用。</a:t>
            </a:r>
            <a:endParaRPr lang="en-US" altLang="zh-CN" dirty="0"/>
          </a:p>
          <a:p>
            <a:pPr marL="0" indent="0">
              <a:buNone/>
            </a:pPr>
            <a:r>
              <a:rPr lang="zh-CN" altLang="en-US" dirty="0"/>
              <a:t>（</a:t>
            </a:r>
            <a:r>
              <a:rPr lang="en-US" altLang="zh-CN" dirty="0"/>
              <a:t>String</a:t>
            </a:r>
            <a:r>
              <a:rPr lang="zh-CN" altLang="en-US" dirty="0"/>
              <a:t>有常量池）</a:t>
            </a:r>
            <a:endParaRPr lang="en-US" altLang="zh-CN" dirty="0"/>
          </a:p>
          <a:p>
            <a:pPr marL="0" indent="0">
              <a:buNone/>
            </a:pPr>
            <a:r>
              <a:rPr lang="zh-CN" altLang="en-US" b="1" dirty="0"/>
              <a:t>运行时常量池</a:t>
            </a:r>
            <a:endParaRPr lang="zh-CN" altLang="en-US" dirty="0"/>
          </a:p>
          <a:p>
            <a:r>
              <a:rPr lang="zh-CN" altLang="en-US" dirty="0"/>
              <a:t>是每一个类或接口的常量池的运行时表示形式，在类和接口被加载到</a:t>
            </a:r>
            <a:r>
              <a:rPr lang="en-US" altLang="zh-CN" dirty="0"/>
              <a:t>JVM</a:t>
            </a:r>
            <a:r>
              <a:rPr lang="zh-CN" altLang="en-US" dirty="0"/>
              <a:t>后，对应的运行时常量池就被创建出来</a:t>
            </a:r>
            <a:endParaRPr lang="en-US" altLang="zh-CN" dirty="0"/>
          </a:p>
          <a:p>
            <a:r>
              <a:rPr lang="zh-CN" altLang="en-US" dirty="0"/>
              <a:t>在运行期间也可将新的常量放入运行时常量池中</a:t>
            </a:r>
          </a:p>
        </p:txBody>
      </p:sp>
    </p:spTree>
    <p:extLst>
      <p:ext uri="{BB962C8B-B14F-4D97-AF65-F5344CB8AC3E}">
        <p14:creationId xmlns:p14="http://schemas.microsoft.com/office/powerpoint/2010/main" val="22250651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0679F-9AC0-45E8-9F16-6BF8D2AC8962}"/>
              </a:ext>
            </a:extLst>
          </p:cNvPr>
          <p:cNvSpPr>
            <a:spLocks noGrp="1"/>
          </p:cNvSpPr>
          <p:nvPr>
            <p:ph type="title"/>
          </p:nvPr>
        </p:nvSpPr>
        <p:spPr/>
        <p:txBody>
          <a:bodyPr/>
          <a:lstStyle/>
          <a:p>
            <a:r>
              <a:rPr lang="zh-CN" altLang="en-US" dirty="0"/>
              <a:t>方法区</a:t>
            </a:r>
          </a:p>
        </p:txBody>
      </p:sp>
      <p:sp>
        <p:nvSpPr>
          <p:cNvPr id="3" name="内容占位符 2">
            <a:extLst>
              <a:ext uri="{FF2B5EF4-FFF2-40B4-BE49-F238E27FC236}">
                <a16:creationId xmlns:a16="http://schemas.microsoft.com/office/drawing/2014/main" id="{B9556B70-C396-482E-A7C6-893BCA83225D}"/>
              </a:ext>
            </a:extLst>
          </p:cNvPr>
          <p:cNvSpPr>
            <a:spLocks noGrp="1"/>
          </p:cNvSpPr>
          <p:nvPr>
            <p:ph idx="1"/>
          </p:nvPr>
        </p:nvSpPr>
        <p:spPr>
          <a:xfrm>
            <a:off x="628650" y="1825625"/>
            <a:ext cx="7668062" cy="4281560"/>
          </a:xfrm>
        </p:spPr>
        <p:txBody>
          <a:bodyPr>
            <a:normAutofit/>
          </a:bodyPr>
          <a:lstStyle/>
          <a:p>
            <a:r>
              <a:rPr lang="zh-CN" altLang="en-US" sz="3200" dirty="0"/>
              <a:t>方法区同样存在垃圾收集</a:t>
            </a:r>
            <a:endParaRPr lang="en-US" altLang="zh-CN" sz="3200" dirty="0"/>
          </a:p>
          <a:p>
            <a:r>
              <a:rPr lang="zh-CN" altLang="en-US" sz="3200" dirty="0"/>
              <a:t>方法区是被所有线程共享的，所以必须考虑数据的线程安全（当多个线程共同访问）</a:t>
            </a:r>
            <a:endParaRPr lang="en-US" altLang="zh-CN" sz="3200" dirty="0"/>
          </a:p>
          <a:p>
            <a:r>
              <a:rPr lang="zh-CN" altLang="en-US" sz="3200" dirty="0"/>
              <a:t>方法区也不必是连续的。方法区可以在堆</a:t>
            </a:r>
            <a:r>
              <a:rPr lang="en-US" altLang="zh-CN" sz="3200" dirty="0"/>
              <a:t>(</a:t>
            </a:r>
            <a:r>
              <a:rPr lang="zh-CN" altLang="en-US" sz="3200" dirty="0"/>
              <a:t>甚至是虚拟机自己的堆</a:t>
            </a:r>
            <a:r>
              <a:rPr lang="en-US" altLang="zh-CN" sz="3200" dirty="0"/>
              <a:t>)</a:t>
            </a:r>
            <a:r>
              <a:rPr lang="zh-CN" altLang="en-US" sz="3200" dirty="0"/>
              <a:t>中分配</a:t>
            </a:r>
            <a:endParaRPr lang="en-US" altLang="zh-CN" sz="3200" dirty="0"/>
          </a:p>
          <a:p>
            <a:r>
              <a:rPr lang="zh-CN" altLang="en-US" sz="3200" dirty="0"/>
              <a:t>方法区的大小不必是固定的</a:t>
            </a:r>
          </a:p>
        </p:txBody>
      </p:sp>
    </p:spTree>
    <p:extLst>
      <p:ext uri="{BB962C8B-B14F-4D97-AF65-F5344CB8AC3E}">
        <p14:creationId xmlns:p14="http://schemas.microsoft.com/office/powerpoint/2010/main" val="2646593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617BE-0F5B-475D-94C7-EED7527F5681}"/>
              </a:ext>
            </a:extLst>
          </p:cNvPr>
          <p:cNvSpPr>
            <a:spLocks noGrp="1"/>
          </p:cNvSpPr>
          <p:nvPr>
            <p:ph type="title"/>
          </p:nvPr>
        </p:nvSpPr>
        <p:spPr/>
        <p:txBody>
          <a:bodyPr/>
          <a:lstStyle/>
          <a:p>
            <a:r>
              <a:rPr lang="zh-CN" altLang="en-US" dirty="0"/>
              <a:t>本地方法栈 </a:t>
            </a:r>
          </a:p>
        </p:txBody>
      </p:sp>
      <p:sp>
        <p:nvSpPr>
          <p:cNvPr id="3" name="内容占位符 2">
            <a:extLst>
              <a:ext uri="{FF2B5EF4-FFF2-40B4-BE49-F238E27FC236}">
                <a16:creationId xmlns:a16="http://schemas.microsoft.com/office/drawing/2014/main" id="{09DA3471-BA48-4509-A823-2FDDC4E9441F}"/>
              </a:ext>
            </a:extLst>
          </p:cNvPr>
          <p:cNvSpPr>
            <a:spLocks noGrp="1"/>
          </p:cNvSpPr>
          <p:nvPr>
            <p:ph idx="1"/>
          </p:nvPr>
        </p:nvSpPr>
        <p:spPr>
          <a:xfrm>
            <a:off x="771525" y="1783680"/>
            <a:ext cx="7600950" cy="4122169"/>
          </a:xfrm>
        </p:spPr>
        <p:txBody>
          <a:bodyPr>
            <a:normAutofit lnSpcReduction="10000"/>
          </a:bodyPr>
          <a:lstStyle/>
          <a:p>
            <a:pPr>
              <a:lnSpc>
                <a:spcPct val="120000"/>
              </a:lnSpc>
              <a:spcBef>
                <a:spcPts val="0"/>
              </a:spcBef>
            </a:pPr>
            <a:r>
              <a:rPr lang="zh-CN" altLang="en-US" dirty="0">
                <a:latin typeface="+mn-ea"/>
              </a:rPr>
              <a:t>本地方法</a:t>
            </a:r>
            <a:r>
              <a:rPr lang="en-US" altLang="zh-CN" dirty="0">
                <a:latin typeface="+mn-ea"/>
              </a:rPr>
              <a:t>:</a:t>
            </a:r>
            <a:r>
              <a:rPr lang="zh-CN" altLang="en-US" dirty="0">
                <a:latin typeface="+mn-ea"/>
              </a:rPr>
              <a:t>使用非</a:t>
            </a:r>
            <a:r>
              <a:rPr lang="en-US" altLang="zh-CN" dirty="0">
                <a:latin typeface="+mn-ea"/>
              </a:rPr>
              <a:t>Java</a:t>
            </a:r>
            <a:r>
              <a:rPr lang="zh-CN" altLang="en-US" dirty="0">
                <a:latin typeface="+mn-ea"/>
              </a:rPr>
              <a:t>语言实现的方法，通常指</a:t>
            </a:r>
            <a:r>
              <a:rPr lang="en-US" altLang="zh-CN" dirty="0">
                <a:latin typeface="+mn-ea"/>
              </a:rPr>
              <a:t>C</a:t>
            </a:r>
            <a:r>
              <a:rPr lang="zh-CN" altLang="en-US" dirty="0">
                <a:latin typeface="+mn-ea"/>
              </a:rPr>
              <a:t>或者</a:t>
            </a:r>
            <a:r>
              <a:rPr lang="en-US" altLang="zh-CN" dirty="0">
                <a:latin typeface="+mn-ea"/>
              </a:rPr>
              <a:t>C++</a:t>
            </a:r>
          </a:p>
          <a:p>
            <a:pPr>
              <a:lnSpc>
                <a:spcPct val="120000"/>
              </a:lnSpc>
              <a:spcBef>
                <a:spcPts val="0"/>
              </a:spcBef>
            </a:pPr>
            <a:r>
              <a:rPr lang="zh-CN" altLang="en-US" dirty="0">
                <a:latin typeface="+mn-ea"/>
              </a:rPr>
              <a:t>本地方法栈也叫</a:t>
            </a:r>
            <a:r>
              <a:rPr lang="en-US" altLang="zh-CN" dirty="0">
                <a:latin typeface="+mn-ea"/>
              </a:rPr>
              <a:t>C</a:t>
            </a:r>
            <a:r>
              <a:rPr lang="zh-CN" altLang="en-US" dirty="0">
                <a:latin typeface="+mn-ea"/>
              </a:rPr>
              <a:t>栈，现在一般和</a:t>
            </a:r>
            <a:r>
              <a:rPr lang="en-US" altLang="zh-CN" dirty="0">
                <a:latin typeface="+mn-ea"/>
              </a:rPr>
              <a:t>JVM</a:t>
            </a:r>
            <a:r>
              <a:rPr lang="zh-CN" altLang="en-US" dirty="0">
                <a:latin typeface="+mn-ea"/>
              </a:rPr>
              <a:t>栈合二为一</a:t>
            </a:r>
            <a:endParaRPr lang="en-US" altLang="zh-CN" dirty="0">
              <a:latin typeface="+mn-ea"/>
            </a:endParaRPr>
          </a:p>
          <a:p>
            <a:pPr>
              <a:lnSpc>
                <a:spcPct val="120000"/>
              </a:lnSpc>
              <a:spcBef>
                <a:spcPts val="0"/>
              </a:spcBef>
            </a:pPr>
            <a:r>
              <a:rPr lang="en-US" altLang="zh-CN" dirty="0">
                <a:latin typeface="+mn-ea"/>
              </a:rPr>
              <a:t>JVM</a:t>
            </a:r>
            <a:r>
              <a:rPr lang="zh-CN" altLang="en-US" dirty="0">
                <a:latin typeface="+mn-ea"/>
              </a:rPr>
              <a:t>可以不支持本地方法执行，也就是可以没有这个区域</a:t>
            </a:r>
            <a:endParaRPr lang="en-US" altLang="zh-CN" dirty="0">
              <a:latin typeface="+mn-ea"/>
            </a:endParaRPr>
          </a:p>
          <a:p>
            <a:pPr>
              <a:lnSpc>
                <a:spcPct val="120000"/>
              </a:lnSpc>
              <a:spcBef>
                <a:spcPts val="0"/>
              </a:spcBef>
            </a:pPr>
            <a:r>
              <a:rPr lang="zh-CN" altLang="en-US" dirty="0">
                <a:latin typeface="+mn-ea"/>
              </a:rPr>
              <a:t>本地方法栈大小可以设置为固定值或者动态增加 </a:t>
            </a:r>
          </a:p>
        </p:txBody>
      </p:sp>
    </p:spTree>
    <p:extLst>
      <p:ext uri="{BB962C8B-B14F-4D97-AF65-F5344CB8AC3E}">
        <p14:creationId xmlns:p14="http://schemas.microsoft.com/office/powerpoint/2010/main" val="3339270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85E46-4412-4D11-8154-27A199A7AA7D}"/>
              </a:ext>
            </a:extLst>
          </p:cNvPr>
          <p:cNvSpPr>
            <a:spLocks noGrp="1"/>
          </p:cNvSpPr>
          <p:nvPr>
            <p:ph type="title"/>
          </p:nvPr>
        </p:nvSpPr>
        <p:spPr/>
        <p:txBody>
          <a:bodyPr/>
          <a:lstStyle/>
          <a:p>
            <a:r>
              <a:rPr lang="zh-CN" altLang="en-US" dirty="0"/>
              <a:t>程序计数器 </a:t>
            </a:r>
          </a:p>
        </p:txBody>
      </p:sp>
      <p:sp>
        <p:nvSpPr>
          <p:cNvPr id="3" name="内容占位符 2">
            <a:extLst>
              <a:ext uri="{FF2B5EF4-FFF2-40B4-BE49-F238E27FC236}">
                <a16:creationId xmlns:a16="http://schemas.microsoft.com/office/drawing/2014/main" id="{D526F262-A46D-4E3C-AED6-777607432868}"/>
              </a:ext>
            </a:extLst>
          </p:cNvPr>
          <p:cNvSpPr>
            <a:spLocks noGrp="1"/>
          </p:cNvSpPr>
          <p:nvPr>
            <p:ph idx="1"/>
          </p:nvPr>
        </p:nvSpPr>
        <p:spPr>
          <a:xfrm>
            <a:off x="628650" y="1825625"/>
            <a:ext cx="7886700" cy="3828555"/>
          </a:xfrm>
        </p:spPr>
        <p:txBody>
          <a:bodyPr>
            <a:normAutofit/>
          </a:bodyPr>
          <a:lstStyle/>
          <a:p>
            <a:pPr>
              <a:lnSpc>
                <a:spcPct val="100000"/>
              </a:lnSpc>
              <a:spcBef>
                <a:spcPts val="0"/>
              </a:spcBef>
            </a:pPr>
            <a:r>
              <a:rPr lang="zh-CN" altLang="en-US" sz="3200" dirty="0">
                <a:latin typeface="等线" panose="02010600030101010101" pitchFamily="2" charset="-122"/>
                <a:ea typeface="等线" panose="02010600030101010101" pitchFamily="2" charset="-122"/>
              </a:rPr>
              <a:t>用来记录当前正在执行的指令</a:t>
            </a:r>
            <a:endParaRPr lang="en-US" altLang="zh-CN" sz="3200" dirty="0">
              <a:latin typeface="等线" panose="02010600030101010101" pitchFamily="2" charset="-122"/>
              <a:ea typeface="等线" panose="02010600030101010101" pitchFamily="2" charset="-122"/>
            </a:endParaRPr>
          </a:p>
          <a:p>
            <a:pPr>
              <a:lnSpc>
                <a:spcPct val="100000"/>
              </a:lnSpc>
              <a:spcBef>
                <a:spcPts val="0"/>
              </a:spcBef>
            </a:pPr>
            <a:r>
              <a:rPr lang="zh-CN" altLang="en-US" sz="3200" dirty="0">
                <a:latin typeface="等线" panose="02010600030101010101" pitchFamily="2" charset="-122"/>
                <a:ea typeface="等线" panose="02010600030101010101" pitchFamily="2" charset="-122"/>
              </a:rPr>
              <a:t>程序计数器是线程私有，当一个新的线程创建时，程序计数器也会创建</a:t>
            </a:r>
            <a:endParaRPr lang="en-US" altLang="zh-CN" sz="3200" dirty="0">
              <a:latin typeface="等线" panose="02010600030101010101" pitchFamily="2" charset="-122"/>
              <a:ea typeface="等线" panose="02010600030101010101" pitchFamily="2" charset="-122"/>
            </a:endParaRPr>
          </a:p>
          <a:p>
            <a:pPr>
              <a:lnSpc>
                <a:spcPct val="100000"/>
              </a:lnSpc>
              <a:spcBef>
                <a:spcPts val="0"/>
              </a:spcBef>
            </a:pPr>
            <a:r>
              <a:rPr lang="zh-CN" altLang="en-US" sz="3200" dirty="0">
                <a:latin typeface="等线" panose="02010600030101010101" pitchFamily="2" charset="-122"/>
                <a:ea typeface="等线" panose="02010600030101010101" pitchFamily="2" charset="-122"/>
              </a:rPr>
              <a:t>如果当前正在执行的方法是本地方法，程序计数器的值为</a:t>
            </a:r>
            <a:r>
              <a:rPr lang="en-US" altLang="zh-CN" sz="3200" dirty="0">
                <a:latin typeface="等线" panose="02010600030101010101" pitchFamily="2" charset="-122"/>
                <a:ea typeface="等线" panose="02010600030101010101" pitchFamily="2" charset="-122"/>
              </a:rPr>
              <a:t>undefined</a:t>
            </a:r>
            <a:r>
              <a:rPr lang="zh-CN" altLang="en-US" sz="3200" dirty="0">
                <a:latin typeface="等线" panose="02010600030101010101" pitchFamily="2" charset="-122"/>
                <a:ea typeface="等线" panose="02010600030101010101" pitchFamily="2" charset="-122"/>
              </a:rPr>
              <a:t>。</a:t>
            </a:r>
            <a:endParaRPr lang="en-US" altLang="zh-CN" sz="3200" dirty="0">
              <a:latin typeface="等线" panose="02010600030101010101" pitchFamily="2" charset="-122"/>
              <a:ea typeface="等线" panose="02010600030101010101" pitchFamily="2" charset="-122"/>
            </a:endParaRPr>
          </a:p>
          <a:p>
            <a:pPr>
              <a:lnSpc>
                <a:spcPct val="100000"/>
              </a:lnSpc>
              <a:spcBef>
                <a:spcPts val="0"/>
              </a:spcBef>
            </a:pPr>
            <a:r>
              <a:rPr lang="zh-CN" altLang="en-US" sz="3200" dirty="0">
                <a:latin typeface="等线" panose="02010600030101010101" pitchFamily="2" charset="-122"/>
                <a:ea typeface="等线" panose="02010600030101010101" pitchFamily="2" charset="-122"/>
              </a:rPr>
              <a:t>不抛出</a:t>
            </a:r>
            <a:r>
              <a:rPr lang="en-US" altLang="zh-CN" sz="3200" dirty="0" err="1">
                <a:latin typeface="等线" panose="02010600030101010101" pitchFamily="2" charset="-122"/>
                <a:ea typeface="等线" panose="02010600030101010101" pitchFamily="2" charset="-122"/>
              </a:rPr>
              <a:t>OutOfMemoryError</a:t>
            </a:r>
            <a:endParaRPr lang="zh-CN" altLang="en-US" sz="3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92040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DA4B3-7DE3-494A-B020-9F2197374DB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719E204-696E-436B-B0B9-225EE9BAE25C}"/>
              </a:ext>
            </a:extLst>
          </p:cNvPr>
          <p:cNvSpPr>
            <a:spLocks noGrp="1"/>
          </p:cNvSpPr>
          <p:nvPr>
            <p:ph idx="1"/>
          </p:nvPr>
        </p:nvSpPr>
        <p:spPr>
          <a:xfrm>
            <a:off x="1090569" y="1825625"/>
            <a:ext cx="4379054" cy="3962779"/>
          </a:xfrm>
        </p:spPr>
        <p:txBody>
          <a:bodyPr/>
          <a:lstStyle/>
          <a:p>
            <a:r>
              <a:rPr lang="zh-CN" altLang="en-US" b="1" dirty="0"/>
              <a:t>线程私有的：</a:t>
            </a:r>
            <a:endParaRPr lang="zh-CN" altLang="en-US" dirty="0"/>
          </a:p>
          <a:p>
            <a:pPr marL="457200" lvl="1" indent="0">
              <a:buNone/>
            </a:pPr>
            <a:r>
              <a:rPr lang="zh-CN" altLang="en-US" dirty="0"/>
              <a:t>程序计数器</a:t>
            </a:r>
          </a:p>
          <a:p>
            <a:pPr marL="457200" lvl="1" indent="0">
              <a:buNone/>
            </a:pPr>
            <a:r>
              <a:rPr lang="en-US" altLang="zh-CN" dirty="0"/>
              <a:t>jvm</a:t>
            </a:r>
            <a:r>
              <a:rPr lang="zh-CN" altLang="en-US" dirty="0"/>
              <a:t>栈</a:t>
            </a:r>
          </a:p>
          <a:p>
            <a:pPr marL="457200" lvl="1" indent="0">
              <a:buNone/>
            </a:pPr>
            <a:r>
              <a:rPr lang="zh-CN" altLang="en-US" dirty="0"/>
              <a:t>本地方法栈</a:t>
            </a:r>
          </a:p>
          <a:p>
            <a:r>
              <a:rPr lang="zh-CN" altLang="en-US" b="1" dirty="0"/>
              <a:t>线程共享的：</a:t>
            </a:r>
            <a:endParaRPr lang="zh-CN" altLang="en-US" dirty="0"/>
          </a:p>
          <a:p>
            <a:pPr marL="457200" lvl="1" indent="0">
              <a:buNone/>
            </a:pPr>
            <a:r>
              <a:rPr lang="zh-CN" altLang="en-US" dirty="0"/>
              <a:t>堆</a:t>
            </a:r>
          </a:p>
          <a:p>
            <a:pPr marL="457200" lvl="1" indent="0">
              <a:buNone/>
            </a:pPr>
            <a:r>
              <a:rPr lang="zh-CN" altLang="en-US" dirty="0"/>
              <a:t>方法区</a:t>
            </a:r>
          </a:p>
          <a:p>
            <a:pPr marL="457200" lvl="1" indent="0">
              <a:buNone/>
            </a:pPr>
            <a:r>
              <a:rPr lang="zh-CN" altLang="en-US" dirty="0"/>
              <a:t>直接内存</a:t>
            </a:r>
          </a:p>
          <a:p>
            <a:endParaRPr lang="zh-CN" altLang="en-US" dirty="0"/>
          </a:p>
        </p:txBody>
      </p:sp>
    </p:spTree>
    <p:extLst>
      <p:ext uri="{BB962C8B-B14F-4D97-AF65-F5344CB8AC3E}">
        <p14:creationId xmlns:p14="http://schemas.microsoft.com/office/powerpoint/2010/main" val="39677780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normAutofit/>
          </a:bodyPr>
          <a:lstStyle/>
          <a:p>
            <a:pPr algn="l"/>
            <a:r>
              <a:rPr lang="zh-CN" altLang="en-US" dirty="0"/>
              <a:t>静态变量和静态方法的应用</a:t>
            </a:r>
          </a:p>
        </p:txBody>
      </p:sp>
      <p:sp>
        <p:nvSpPr>
          <p:cNvPr id="21507" name="Rectangle 3"/>
          <p:cNvSpPr>
            <a:spLocks noGrp="1" noRot="1" noChangeArrowheads="1"/>
          </p:cNvSpPr>
          <p:nvPr>
            <p:ph type="body" sz="half" idx="1"/>
          </p:nvPr>
        </p:nvSpPr>
        <p:spPr>
          <a:xfrm>
            <a:off x="593455" y="1371600"/>
            <a:ext cx="7569033" cy="1243668"/>
          </a:xfrm>
        </p:spPr>
        <p:txBody>
          <a:bodyPr>
            <a:normAutofit fontScale="92500" lnSpcReduction="10000"/>
          </a:bodyPr>
          <a:lstStyle/>
          <a:p>
            <a:pPr>
              <a:buFont typeface="Wingdings 2" panose="05020102010507070707" pitchFamily="18" charset="2"/>
              <a:buNone/>
            </a:pPr>
            <a:r>
              <a:rPr lang="zh-CN" altLang="en-US" sz="2400" dirty="0"/>
              <a:t> 在</a:t>
            </a:r>
            <a:r>
              <a:rPr lang="en-US" altLang="zh-CN" sz="2400" dirty="0"/>
              <a:t>Math</a:t>
            </a:r>
            <a:r>
              <a:rPr lang="zh-CN" altLang="en-US" sz="2400" dirty="0"/>
              <a:t>类中包含了很多常用的静态的数学方法</a:t>
            </a:r>
            <a:endParaRPr lang="en-US" altLang="zh-CN" sz="2400" dirty="0"/>
          </a:p>
          <a:p>
            <a:pPr>
              <a:buFont typeface="Wingdings 2" panose="05020102010507070707" pitchFamily="18" charset="2"/>
              <a:buNone/>
            </a:pPr>
            <a:r>
              <a:rPr lang="en-US" altLang="zh-CN" sz="2400" dirty="0"/>
              <a:t>		</a:t>
            </a:r>
            <a:r>
              <a:rPr lang="zh-CN" altLang="en-US" sz="2400" dirty="0"/>
              <a:t>例如：</a:t>
            </a:r>
            <a:r>
              <a:rPr lang="en-US" altLang="zh-CN" sz="2400" dirty="0" err="1"/>
              <a:t>Math.sqrt</a:t>
            </a:r>
            <a:r>
              <a:rPr lang="en-US" altLang="zh-CN" sz="2400" dirty="0"/>
              <a:t>(x</a:t>
            </a:r>
            <a:r>
              <a:rPr lang="zh-CN" altLang="en-US" sz="2400" dirty="0"/>
              <a:t>）</a:t>
            </a:r>
            <a:r>
              <a:rPr lang="nl-NL" altLang="zh-CN" sz="2400" dirty="0"/>
              <a:t>Math.exp(x)  Math.log(x)</a:t>
            </a:r>
            <a:endParaRPr lang="en-US" altLang="zh-CN" sz="2400" dirty="0"/>
          </a:p>
          <a:p>
            <a:pPr>
              <a:buFont typeface="Wingdings 2" panose="05020102010507070707" pitchFamily="18" charset="2"/>
              <a:buNone/>
            </a:pPr>
            <a:r>
              <a:rPr lang="zh-CN" altLang="en-US" sz="2400" dirty="0"/>
              <a:t>但用户经常会用到下面的数学公式</a:t>
            </a:r>
          </a:p>
          <a:p>
            <a:pPr>
              <a:buFont typeface="Wingdings 2" panose="05020102010507070707" pitchFamily="18" charset="2"/>
              <a:buNone/>
            </a:pPr>
            <a:endParaRPr lang="en-US" altLang="zh-CN" sz="2400" dirty="0"/>
          </a:p>
        </p:txBody>
      </p:sp>
      <p:graphicFrame>
        <p:nvGraphicFramePr>
          <p:cNvPr id="21509" name="Object 5"/>
          <p:cNvGraphicFramePr>
            <a:graphicFrameLocks noGrp="1" noChangeAspect="1"/>
          </p:cNvGraphicFramePr>
          <p:nvPr>
            <p:ph sz="half" idx="2"/>
            <p:extLst>
              <p:ext uri="{D42A27DB-BD31-4B8C-83A1-F6EECF244321}">
                <p14:modId xmlns:p14="http://schemas.microsoft.com/office/powerpoint/2010/main" val="459224369"/>
              </p:ext>
            </p:extLst>
          </p:nvPr>
        </p:nvGraphicFramePr>
        <p:xfrm>
          <a:off x="981512" y="2615268"/>
          <a:ext cx="6781800" cy="3127375"/>
        </p:xfrm>
        <a:graphic>
          <a:graphicData uri="http://schemas.openxmlformats.org/presentationml/2006/ole">
            <mc:AlternateContent xmlns:mc="http://schemas.openxmlformats.org/markup-compatibility/2006">
              <mc:Choice xmlns:v="urn:schemas-microsoft-com:vml" Requires="v">
                <p:oleObj spid="_x0000_s4098" name="Equation" r:id="rId3" imgW="2145960" imgH="1726920" progId="Equation.DSMT4">
                  <p:embed/>
                </p:oleObj>
              </mc:Choice>
              <mc:Fallback>
                <p:oleObj name="Equation" r:id="rId3" imgW="2145960" imgH="1726920" progId="Equation.DSMT4">
                  <p:embed/>
                  <p:pic>
                    <p:nvPicPr>
                      <p:cNvPr id="215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512" y="2615268"/>
                        <a:ext cx="6781800" cy="31273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00218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body" idx="1"/>
          </p:nvPr>
        </p:nvSpPr>
        <p:spPr>
          <a:xfrm>
            <a:off x="1002017" y="1716931"/>
            <a:ext cx="6816522" cy="3400353"/>
          </a:xfrm>
        </p:spPr>
        <p:txBody>
          <a:bodyPr>
            <a:normAutofit fontScale="92500" lnSpcReduction="10000"/>
          </a:bodyPr>
          <a:lstStyle/>
          <a:p>
            <a:pPr marL="0" indent="0">
              <a:buNone/>
            </a:pPr>
            <a:r>
              <a:rPr lang="zh-CN" altLang="en-US" sz="2800" dirty="0"/>
              <a:t>需求：</a:t>
            </a:r>
            <a:endParaRPr lang="en-US" altLang="zh-CN" sz="2800" dirty="0"/>
          </a:p>
          <a:p>
            <a:pPr marL="609600" indent="-609600"/>
            <a:r>
              <a:rPr lang="zh-CN" altLang="en-US" sz="2800" dirty="0"/>
              <a:t>静态常量是</a:t>
            </a:r>
            <a:r>
              <a:rPr lang="en-US" altLang="zh-CN" sz="2800" dirty="0"/>
              <a:t>log</a:t>
            </a:r>
            <a:r>
              <a:rPr lang="en-US" altLang="zh-CN" sz="2800" baseline="-25000" dirty="0"/>
              <a:t>e</a:t>
            </a:r>
            <a:r>
              <a:rPr lang="en-US" altLang="zh-CN" sz="2800" dirty="0"/>
              <a:t>10</a:t>
            </a:r>
          </a:p>
          <a:p>
            <a:pPr marL="609600" indent="-609600"/>
            <a:r>
              <a:rPr lang="zh-CN" altLang="en-US" dirty="0"/>
              <a:t>建立</a:t>
            </a:r>
            <a:r>
              <a:rPr lang="en-US" altLang="zh-CN" dirty="0"/>
              <a:t>4</a:t>
            </a:r>
            <a:r>
              <a:rPr lang="zh-CN" altLang="en-US" dirty="0"/>
              <a:t>个不同的静态方法</a:t>
            </a:r>
            <a:r>
              <a:rPr lang="en-US" altLang="zh-CN" dirty="0"/>
              <a:t>,</a:t>
            </a:r>
            <a:r>
              <a:rPr lang="zh-CN" altLang="en-US" dirty="0"/>
              <a:t>完成运算</a:t>
            </a:r>
            <a:endParaRPr lang="en-US" altLang="zh-CN" dirty="0"/>
          </a:p>
          <a:p>
            <a:pPr marL="609600" indent="-609600"/>
            <a:r>
              <a:rPr lang="zh-CN" altLang="en-US" dirty="0"/>
              <a:t>四个数学公式与任何实例变量无关</a:t>
            </a:r>
            <a:r>
              <a:rPr lang="en-US" altLang="zh-CN" dirty="0"/>
              <a:t>,</a:t>
            </a:r>
            <a:r>
              <a:rPr lang="zh-CN" altLang="en-US" dirty="0"/>
              <a:t>只与用户输入的数值有关</a:t>
            </a:r>
          </a:p>
          <a:p>
            <a:pPr marL="609600" indent="-609600"/>
            <a:endParaRPr lang="en-US" altLang="zh-CN" sz="2800" dirty="0"/>
          </a:p>
          <a:p>
            <a:pPr marL="0" indent="0">
              <a:buNone/>
            </a:pPr>
            <a:r>
              <a:rPr lang="en-US" altLang="zh-CN" dirty="0"/>
              <a:t>M</a:t>
            </a:r>
            <a:r>
              <a:rPr lang="en-US" altLang="zh-CN" sz="2800" dirty="0"/>
              <a:t>ath</a:t>
            </a:r>
            <a:r>
              <a:rPr lang="zh-CN" altLang="en-US" sz="2800" dirty="0"/>
              <a:t>中的指数、对数函数为：</a:t>
            </a:r>
            <a:endParaRPr lang="en-US" altLang="zh-CN" sz="2800" dirty="0"/>
          </a:p>
          <a:p>
            <a:pPr marL="0" indent="0">
              <a:buNone/>
            </a:pPr>
            <a:r>
              <a:rPr lang="en-US" altLang="zh-CN" sz="2800" dirty="0"/>
              <a:t>	</a:t>
            </a:r>
            <a:r>
              <a:rPr lang="en-US" altLang="zh-CN" sz="2800" dirty="0" err="1"/>
              <a:t>M</a:t>
            </a:r>
            <a:r>
              <a:rPr lang="en-US" altLang="zh-CN" dirty="0" err="1"/>
              <a:t>ath.exp</a:t>
            </a:r>
            <a:r>
              <a:rPr lang="en-US" altLang="zh-CN" dirty="0"/>
              <a:t>(x)</a:t>
            </a:r>
            <a:r>
              <a:rPr lang="en-US" altLang="zh-CN" b="1" dirty="0">
                <a:latin typeface="等线" panose="02010600030101010101" pitchFamily="2" charset="-122"/>
              </a:rPr>
              <a:t> Math.log(x)</a:t>
            </a:r>
            <a:endParaRPr lang="zh-CN" altLang="en-US" dirty="0"/>
          </a:p>
          <a:p>
            <a:pPr marL="609600" indent="-609600"/>
            <a:endParaRPr lang="en-US" altLang="zh-CN" sz="2800" dirty="0"/>
          </a:p>
        </p:txBody>
      </p:sp>
      <p:sp>
        <p:nvSpPr>
          <p:cNvPr id="3" name="Rectangle 2"/>
          <p:cNvSpPr>
            <a:spLocks noGrp="1" noRot="1" noChangeArrowheads="1"/>
          </p:cNvSpPr>
          <p:nvPr>
            <p:ph type="title"/>
          </p:nvPr>
        </p:nvSpPr>
        <p:spPr>
          <a:xfrm>
            <a:off x="1002017" y="296694"/>
            <a:ext cx="7081669" cy="1133272"/>
          </a:xfrm>
        </p:spPr>
        <p:txBody>
          <a:bodyPr>
            <a:normAutofit/>
          </a:bodyPr>
          <a:lstStyle/>
          <a:p>
            <a:pPr algn="l"/>
            <a:r>
              <a:rPr lang="zh-CN" altLang="en-US" dirty="0"/>
              <a:t>静态变量和静态方法的应用</a:t>
            </a:r>
          </a:p>
        </p:txBody>
      </p:sp>
    </p:spTree>
    <p:extLst>
      <p:ext uri="{BB962C8B-B14F-4D97-AF65-F5344CB8AC3E}">
        <p14:creationId xmlns:p14="http://schemas.microsoft.com/office/powerpoint/2010/main" val="2673653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body" idx="1"/>
          </p:nvPr>
        </p:nvSpPr>
        <p:spPr>
          <a:xfrm>
            <a:off x="1002017" y="1848612"/>
            <a:ext cx="6573242" cy="2402732"/>
          </a:xfrm>
        </p:spPr>
        <p:txBody>
          <a:bodyPr>
            <a:normAutofit/>
          </a:bodyPr>
          <a:lstStyle/>
          <a:p>
            <a:pPr marL="0" indent="0">
              <a:buNone/>
            </a:pPr>
            <a:r>
              <a:rPr lang="en-US" altLang="zh-CN" sz="2800" dirty="0"/>
              <a:t>Public static double </a:t>
            </a:r>
            <a:r>
              <a:rPr lang="en-US" altLang="zh-CN" sz="2800" dirty="0" err="1"/>
              <a:t>sinh</a:t>
            </a:r>
            <a:r>
              <a:rPr lang="en-US" altLang="zh-CN" sz="2800" dirty="0"/>
              <a:t>(double x)</a:t>
            </a:r>
          </a:p>
          <a:p>
            <a:pPr marL="609600" indent="-609600">
              <a:buFont typeface="Wingdings" panose="05000000000000000000" pitchFamily="2" charset="2"/>
              <a:buNone/>
            </a:pPr>
            <a:r>
              <a:rPr lang="en-US" altLang="zh-CN" sz="2800" dirty="0"/>
              <a:t>{</a:t>
            </a:r>
          </a:p>
          <a:p>
            <a:pPr marL="609600" indent="-609600">
              <a:buFont typeface="Wingdings" panose="05000000000000000000" pitchFamily="2" charset="2"/>
              <a:buNone/>
            </a:pPr>
            <a:r>
              <a:rPr lang="en-US" altLang="zh-CN" dirty="0"/>
              <a:t>	</a:t>
            </a:r>
            <a:r>
              <a:rPr lang="en-US" altLang="zh-CN" sz="2800" dirty="0"/>
              <a:t>return ((</a:t>
            </a:r>
            <a:r>
              <a:rPr lang="en-US" altLang="zh-CN" sz="2800" dirty="0" err="1"/>
              <a:t>Math.exp</a:t>
            </a:r>
            <a:r>
              <a:rPr lang="en-US" altLang="zh-CN" sz="2800" dirty="0"/>
              <a:t>(x)- </a:t>
            </a:r>
            <a:r>
              <a:rPr lang="en-US" altLang="zh-CN" sz="2800" dirty="0" err="1"/>
              <a:t>Math.exp</a:t>
            </a:r>
            <a:r>
              <a:rPr lang="en-US" altLang="zh-CN" sz="2800" dirty="0"/>
              <a:t>(-x))/2.);</a:t>
            </a:r>
          </a:p>
          <a:p>
            <a:pPr marL="609600" indent="-609600">
              <a:buFont typeface="Wingdings" panose="05000000000000000000" pitchFamily="2" charset="2"/>
              <a:buNone/>
            </a:pPr>
            <a:r>
              <a:rPr lang="en-US" altLang="zh-CN" sz="2800" dirty="0"/>
              <a:t>}</a:t>
            </a:r>
          </a:p>
        </p:txBody>
      </p:sp>
      <p:sp>
        <p:nvSpPr>
          <p:cNvPr id="5" name="Rectangle 2"/>
          <p:cNvSpPr>
            <a:spLocks noGrp="1" noRot="1" noChangeArrowheads="1"/>
          </p:cNvSpPr>
          <p:nvPr>
            <p:ph type="title"/>
          </p:nvPr>
        </p:nvSpPr>
        <p:spPr>
          <a:xfrm>
            <a:off x="1002017" y="345332"/>
            <a:ext cx="7081669" cy="1133272"/>
          </a:xfrm>
        </p:spPr>
        <p:txBody>
          <a:bodyPr>
            <a:normAutofit/>
          </a:bodyPr>
          <a:lstStyle/>
          <a:p>
            <a:pPr algn="l"/>
            <a:r>
              <a:rPr lang="zh-CN" altLang="en-US" dirty="0"/>
              <a:t>静态变量和静态方法的应用</a:t>
            </a:r>
          </a:p>
        </p:txBody>
      </p:sp>
    </p:spTree>
    <p:extLst>
      <p:ext uri="{BB962C8B-B14F-4D97-AF65-F5344CB8AC3E}">
        <p14:creationId xmlns:p14="http://schemas.microsoft.com/office/powerpoint/2010/main" val="29874923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sz="half" idx="1"/>
          </p:nvPr>
        </p:nvSpPr>
        <p:spPr>
          <a:xfrm>
            <a:off x="593454" y="1503726"/>
            <a:ext cx="7519413" cy="486241"/>
          </a:xfrm>
        </p:spPr>
        <p:txBody>
          <a:bodyPr/>
          <a:lstStyle/>
          <a:p>
            <a:pPr>
              <a:buNone/>
            </a:pPr>
            <a:r>
              <a:rPr lang="zh-CN" altLang="en-US" sz="2400" dirty="0">
                <a:latin typeface="宋体" panose="02010600030101010101" pitchFamily="2" charset="-122"/>
              </a:rPr>
              <a:t>建立一个包，包含所创建的扩展的数学类</a:t>
            </a:r>
            <a:endParaRPr lang="en-US" altLang="zh-CN" sz="2400" dirty="0"/>
          </a:p>
        </p:txBody>
      </p:sp>
      <p:graphicFrame>
        <p:nvGraphicFramePr>
          <p:cNvPr id="21509" name="Object 5"/>
          <p:cNvGraphicFramePr>
            <a:graphicFrameLocks noGrp="1" noChangeAspect="1"/>
          </p:cNvGraphicFramePr>
          <p:nvPr>
            <p:ph sz="half" idx="2"/>
            <p:extLst>
              <p:ext uri="{D42A27DB-BD31-4B8C-83A1-F6EECF244321}">
                <p14:modId xmlns:p14="http://schemas.microsoft.com/office/powerpoint/2010/main" val="3653255912"/>
              </p:ext>
            </p:extLst>
          </p:nvPr>
        </p:nvGraphicFramePr>
        <p:xfrm>
          <a:off x="962261" y="2122094"/>
          <a:ext cx="6781800" cy="3505200"/>
        </p:xfrm>
        <a:graphic>
          <a:graphicData uri="http://schemas.openxmlformats.org/presentationml/2006/ole">
            <mc:AlternateContent xmlns:mc="http://schemas.openxmlformats.org/markup-compatibility/2006">
              <mc:Choice xmlns:v="urn:schemas-microsoft-com:vml" Requires="v">
                <p:oleObj spid="_x0000_s5122" name="Equation" r:id="rId3" imgW="2145960" imgH="1726920" progId="Equation.DSMT4">
                  <p:embed/>
                </p:oleObj>
              </mc:Choice>
              <mc:Fallback>
                <p:oleObj name="Equation" r:id="rId3" imgW="2145960" imgH="1726920" progId="Equation.DSMT4">
                  <p:embed/>
                  <p:pic>
                    <p:nvPicPr>
                      <p:cNvPr id="215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261" y="2122094"/>
                        <a:ext cx="6781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a:extLst>
              <a:ext uri="{FF2B5EF4-FFF2-40B4-BE49-F238E27FC236}">
                <a16:creationId xmlns:a16="http://schemas.microsoft.com/office/drawing/2014/main" id="{9A3FE342-7447-4AB9-8CC8-B2708FA6432D}"/>
              </a:ext>
            </a:extLst>
          </p:cNvPr>
          <p:cNvSpPr>
            <a:spLocks noGrp="1" noRot="1" noChangeArrowheads="1"/>
          </p:cNvSpPr>
          <p:nvPr>
            <p:ph type="title"/>
          </p:nvPr>
        </p:nvSpPr>
        <p:spPr>
          <a:xfrm>
            <a:off x="301625" y="228600"/>
            <a:ext cx="7659527" cy="1143000"/>
          </a:xfrm>
        </p:spPr>
        <p:txBody>
          <a:bodyPr>
            <a:normAutofit/>
          </a:bodyPr>
          <a:lstStyle/>
          <a:p>
            <a:pPr algn="l"/>
            <a:r>
              <a:rPr lang="zh-CN" altLang="en-US" dirty="0"/>
              <a:t>静态变量和静态方法的应用</a:t>
            </a:r>
          </a:p>
        </p:txBody>
      </p:sp>
    </p:spTree>
    <p:extLst>
      <p:ext uri="{BB962C8B-B14F-4D97-AF65-F5344CB8AC3E}">
        <p14:creationId xmlns:p14="http://schemas.microsoft.com/office/powerpoint/2010/main" val="3985150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body" idx="1"/>
          </p:nvPr>
        </p:nvSpPr>
        <p:spPr>
          <a:xfrm>
            <a:off x="967501" y="640359"/>
            <a:ext cx="7208998" cy="5718175"/>
          </a:xfrm>
        </p:spPr>
        <p:txBody>
          <a:bodyPr>
            <a:normAutofit fontScale="62500" lnSpcReduction="20000"/>
          </a:bodyPr>
          <a:lstStyle/>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a:t>
            </a:r>
            <a:r>
              <a:rPr lang="zh-CN" altLang="en-US" sz="2000" b="1" dirty="0">
                <a:latin typeface="等线" panose="02010600030101010101" pitchFamily="2" charset="-122"/>
                <a:ea typeface="等线" panose="02010600030101010101" pitchFamily="2" charset="-122"/>
              </a:rPr>
              <a:t>建立一个包，包含所创建的扩展的数学类</a:t>
            </a:r>
          </a:p>
          <a:p>
            <a:pPr>
              <a:lnSpc>
                <a:spcPct val="80000"/>
              </a:lnSpc>
              <a:buFont typeface="Wingdings" panose="05000000000000000000" pitchFamily="2" charset="2"/>
              <a:buAutoNum type="arabicPeriod"/>
            </a:pPr>
            <a:r>
              <a:rPr lang="en-US" altLang="zh-CN" sz="2000" b="1" dirty="0">
                <a:solidFill>
                  <a:srgbClr val="FF0000"/>
                </a:solidFill>
                <a:latin typeface="等线" panose="02010600030101010101" pitchFamily="2" charset="-122"/>
                <a:ea typeface="等线" panose="02010600030101010101" pitchFamily="2" charset="-122"/>
              </a:rPr>
              <a:t>package </a:t>
            </a:r>
            <a:r>
              <a:rPr lang="en-US" altLang="zh-CN" sz="2000" b="1" dirty="0" err="1">
                <a:solidFill>
                  <a:srgbClr val="FF0000"/>
                </a:solidFill>
                <a:latin typeface="等线" panose="02010600030101010101" pitchFamily="2" charset="-122"/>
                <a:ea typeface="等线" panose="02010600030101010101" pitchFamily="2" charset="-122"/>
              </a:rPr>
              <a:t>com.math</a:t>
            </a:r>
            <a:r>
              <a:rPr lang="en-US" altLang="zh-CN" sz="2000" b="1" dirty="0">
                <a:solidFill>
                  <a:srgbClr val="FF0000"/>
                </a:solidFill>
                <a:latin typeface="等线" panose="02010600030101010101" pitchFamily="2" charset="-122"/>
                <a:ea typeface="等线" panose="02010600030101010101" pitchFamily="2" charset="-122"/>
              </a:rPr>
              <a:t>;</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public class </a:t>
            </a:r>
            <a:r>
              <a:rPr lang="en-US" altLang="zh-CN" sz="2000" b="1" dirty="0" err="1">
                <a:latin typeface="等线" panose="02010600030101010101" pitchFamily="2" charset="-122"/>
                <a:ea typeface="等线" panose="02010600030101010101" pitchFamily="2" charset="-122"/>
              </a:rPr>
              <a:t>ExMath</a:t>
            </a:r>
            <a:r>
              <a:rPr lang="en-US" altLang="zh-CN" sz="2000" b="1" dirty="0">
                <a:latin typeface="等线" panose="02010600030101010101" pitchFamily="2" charset="-122"/>
                <a:ea typeface="等线" panose="02010600030101010101" pitchFamily="2" charset="-122"/>
              </a:rPr>
              <a:t>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r>
              <a:rPr lang="zh-CN" altLang="en-US" sz="2000" b="1" dirty="0">
                <a:latin typeface="等线" panose="02010600030101010101" pitchFamily="2" charset="-122"/>
                <a:ea typeface="等线" panose="02010600030101010101" pitchFamily="2" charset="-122"/>
              </a:rPr>
              <a:t>定义类变量</a:t>
            </a:r>
          </a:p>
          <a:p>
            <a:pPr>
              <a:lnSpc>
                <a:spcPct val="80000"/>
              </a:lnSpc>
              <a:buFont typeface="Wingdings" panose="05000000000000000000" pitchFamily="2" charset="2"/>
              <a:buAutoNum type="arabicPeriod"/>
            </a:pPr>
            <a:r>
              <a:rPr lang="zh-CN" altLang="en-US" sz="2000" b="1" dirty="0">
                <a:latin typeface="等线" panose="02010600030101010101" pitchFamily="2" charset="-122"/>
                <a:ea typeface="等线" panose="02010600030101010101" pitchFamily="2" charset="-122"/>
              </a:rPr>
              <a:t>	</a:t>
            </a:r>
            <a:r>
              <a:rPr lang="en-US" altLang="zh-CN" sz="2000" b="1" dirty="0">
                <a:solidFill>
                  <a:srgbClr val="FF0000"/>
                </a:solidFill>
                <a:latin typeface="等线" panose="02010600030101010101" pitchFamily="2" charset="-122"/>
                <a:ea typeface="等线" panose="02010600030101010101" pitchFamily="2" charset="-122"/>
              </a:rPr>
              <a:t>final static private double LOGE_10=2.3025850929</a:t>
            </a:r>
            <a:r>
              <a:rPr lang="en-US" altLang="zh-CN" sz="2000" b="1" dirty="0">
                <a:latin typeface="等线" panose="02010600030101010101" pitchFamily="2" charset="-122"/>
                <a:ea typeface="等线" panose="02010600030101010101" pitchFamily="2" charset="-122"/>
              </a:rPr>
              <a:t>;</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r>
              <a:rPr lang="zh-CN" altLang="en-US" sz="2000" b="1" dirty="0">
                <a:latin typeface="等线" panose="02010600030101010101" pitchFamily="2" charset="-122"/>
                <a:ea typeface="等线" panose="02010600030101010101" pitchFamily="2" charset="-122"/>
              </a:rPr>
              <a:t>定义</a:t>
            </a:r>
            <a:r>
              <a:rPr lang="en-US" altLang="zh-CN" sz="2000" b="1" dirty="0">
                <a:latin typeface="等线" panose="02010600030101010101" pitchFamily="2" charset="-122"/>
                <a:ea typeface="等线" panose="02010600030101010101" pitchFamily="2" charset="-122"/>
              </a:rPr>
              <a:t>4</a:t>
            </a:r>
            <a:r>
              <a:rPr lang="zh-CN" altLang="en-US" sz="2000" b="1" dirty="0">
                <a:latin typeface="等线" panose="02010600030101010101" pitchFamily="2" charset="-122"/>
                <a:ea typeface="等线" panose="02010600030101010101" pitchFamily="2" charset="-122"/>
              </a:rPr>
              <a:t>种类方法</a:t>
            </a:r>
          </a:p>
          <a:p>
            <a:pPr>
              <a:lnSpc>
                <a:spcPct val="80000"/>
              </a:lnSpc>
              <a:buFont typeface="Wingdings" panose="05000000000000000000" pitchFamily="2" charset="2"/>
              <a:buAutoNum type="arabicPeriod"/>
            </a:pPr>
            <a:r>
              <a:rPr lang="zh-CN" altLang="en-US" sz="2000" b="1" dirty="0">
                <a:latin typeface="等线" panose="02010600030101010101" pitchFamily="2" charset="-122"/>
                <a:ea typeface="等线" panose="02010600030101010101" pitchFamily="2" charset="-122"/>
              </a:rPr>
              <a:t>	</a:t>
            </a:r>
            <a:r>
              <a:rPr lang="en-US" altLang="zh-CN" sz="2000" b="1" dirty="0">
                <a:solidFill>
                  <a:srgbClr val="FF0000"/>
                </a:solidFill>
                <a:latin typeface="等线" panose="02010600030101010101" pitchFamily="2" charset="-122"/>
                <a:ea typeface="等线" panose="02010600030101010101" pitchFamily="2" charset="-122"/>
              </a:rPr>
              <a:t>public static double </a:t>
            </a:r>
            <a:r>
              <a:rPr lang="en-US" altLang="zh-CN" sz="2000" b="1" dirty="0" err="1">
                <a:solidFill>
                  <a:srgbClr val="FF0000"/>
                </a:solidFill>
                <a:latin typeface="等线" panose="02010600030101010101" pitchFamily="2" charset="-122"/>
                <a:ea typeface="等线" panose="02010600030101010101" pitchFamily="2" charset="-122"/>
              </a:rPr>
              <a:t>sinh</a:t>
            </a:r>
            <a:r>
              <a:rPr lang="en-US" altLang="zh-CN" sz="2000" b="1" dirty="0">
                <a:solidFill>
                  <a:srgbClr val="FF0000"/>
                </a:solidFill>
                <a:latin typeface="等线" panose="02010600030101010101" pitchFamily="2" charset="-122"/>
                <a:ea typeface="等线" panose="02010600030101010101" pitchFamily="2" charset="-122"/>
              </a:rPr>
              <a:t>(double x)</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return((</a:t>
            </a:r>
            <a:r>
              <a:rPr lang="en-US" altLang="zh-CN" sz="2000" b="1" dirty="0" err="1">
                <a:latin typeface="等线" panose="02010600030101010101" pitchFamily="2" charset="-122"/>
                <a:ea typeface="等线" panose="02010600030101010101" pitchFamily="2" charset="-122"/>
              </a:rPr>
              <a:t>Math.exp</a:t>
            </a:r>
            <a:r>
              <a:rPr lang="en-US" altLang="zh-CN" sz="2000" b="1" dirty="0">
                <a:latin typeface="等线" panose="02010600030101010101" pitchFamily="2" charset="-122"/>
                <a:ea typeface="等线" panose="02010600030101010101" pitchFamily="2" charset="-122"/>
              </a:rPr>
              <a:t>(x)- </a:t>
            </a:r>
            <a:r>
              <a:rPr lang="en-US" altLang="zh-CN" sz="2000" b="1" dirty="0" err="1">
                <a:latin typeface="等线" panose="02010600030101010101" pitchFamily="2" charset="-122"/>
                <a:ea typeface="等线" panose="02010600030101010101" pitchFamily="2" charset="-122"/>
              </a:rPr>
              <a:t>Math.exp</a:t>
            </a:r>
            <a:r>
              <a:rPr lang="en-US" altLang="zh-CN" sz="2000" b="1" dirty="0">
                <a:latin typeface="等线" panose="02010600030101010101" pitchFamily="2" charset="-122"/>
                <a:ea typeface="等线" panose="02010600030101010101" pitchFamily="2" charset="-122"/>
              </a:rPr>
              <a:t>(-x))/2.);</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public static double </a:t>
            </a:r>
            <a:r>
              <a:rPr lang="en-US" altLang="zh-CN" sz="2000" b="1" dirty="0" err="1">
                <a:latin typeface="等线" panose="02010600030101010101" pitchFamily="2" charset="-122"/>
                <a:ea typeface="等线" panose="02010600030101010101" pitchFamily="2" charset="-122"/>
              </a:rPr>
              <a:t>cosh</a:t>
            </a:r>
            <a:r>
              <a:rPr lang="en-US" altLang="zh-CN" sz="2000" b="1" dirty="0">
                <a:latin typeface="等线" panose="02010600030101010101" pitchFamily="2" charset="-122"/>
                <a:ea typeface="等线" panose="02010600030101010101" pitchFamily="2" charset="-122"/>
              </a:rPr>
              <a:t>(double x)</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return((</a:t>
            </a:r>
            <a:r>
              <a:rPr lang="en-US" altLang="zh-CN" sz="2000" b="1" dirty="0" err="1">
                <a:latin typeface="等线" panose="02010600030101010101" pitchFamily="2" charset="-122"/>
                <a:ea typeface="等线" panose="02010600030101010101" pitchFamily="2" charset="-122"/>
              </a:rPr>
              <a:t>Math.exp</a:t>
            </a:r>
            <a:r>
              <a:rPr lang="en-US" altLang="zh-CN" sz="2000" b="1" dirty="0">
                <a:latin typeface="等线" panose="02010600030101010101" pitchFamily="2" charset="-122"/>
                <a:ea typeface="等线" panose="02010600030101010101" pitchFamily="2" charset="-122"/>
              </a:rPr>
              <a:t>(x)+ </a:t>
            </a:r>
            <a:r>
              <a:rPr lang="en-US" altLang="zh-CN" sz="2000" b="1" dirty="0" err="1">
                <a:latin typeface="等线" panose="02010600030101010101" pitchFamily="2" charset="-122"/>
                <a:ea typeface="等线" panose="02010600030101010101" pitchFamily="2" charset="-122"/>
              </a:rPr>
              <a:t>Math.exp</a:t>
            </a:r>
            <a:r>
              <a:rPr lang="en-US" altLang="zh-CN" sz="2000" b="1" dirty="0">
                <a:latin typeface="等线" panose="02010600030101010101" pitchFamily="2" charset="-122"/>
                <a:ea typeface="等线" panose="02010600030101010101" pitchFamily="2" charset="-122"/>
              </a:rPr>
              <a:t>(-x))/2.);</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public static double </a:t>
            </a:r>
            <a:r>
              <a:rPr lang="en-US" altLang="zh-CN" sz="2000" b="1" dirty="0" err="1">
                <a:latin typeface="等线" panose="02010600030101010101" pitchFamily="2" charset="-122"/>
                <a:ea typeface="等线" panose="02010600030101010101" pitchFamily="2" charset="-122"/>
              </a:rPr>
              <a:t>tanh</a:t>
            </a:r>
            <a:r>
              <a:rPr lang="en-US" altLang="zh-CN" sz="2000" b="1" dirty="0">
                <a:latin typeface="等线" panose="02010600030101010101" pitchFamily="2" charset="-122"/>
                <a:ea typeface="等线" panose="02010600030101010101" pitchFamily="2" charset="-122"/>
              </a:rPr>
              <a:t>(double x)</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return(</a:t>
            </a:r>
            <a:r>
              <a:rPr lang="en-US" altLang="zh-CN" sz="2000" b="1" dirty="0" err="1">
                <a:latin typeface="等线" panose="02010600030101010101" pitchFamily="2" charset="-122"/>
                <a:ea typeface="等线" panose="02010600030101010101" pitchFamily="2" charset="-122"/>
              </a:rPr>
              <a:t>Math.exp</a:t>
            </a:r>
            <a:r>
              <a:rPr lang="en-US" altLang="zh-CN" sz="2000" b="1" dirty="0">
                <a:latin typeface="等线" panose="02010600030101010101" pitchFamily="2" charset="-122"/>
                <a:ea typeface="等线" panose="02010600030101010101" pitchFamily="2" charset="-122"/>
              </a:rPr>
              <a:t>(x)- </a:t>
            </a:r>
            <a:r>
              <a:rPr lang="en-US" altLang="zh-CN" sz="2000" b="1" dirty="0" err="1">
                <a:latin typeface="等线" panose="02010600030101010101" pitchFamily="2" charset="-122"/>
                <a:ea typeface="等线" panose="02010600030101010101" pitchFamily="2" charset="-122"/>
              </a:rPr>
              <a:t>Math.exp</a:t>
            </a:r>
            <a:r>
              <a:rPr lang="en-US" altLang="zh-CN" sz="2000" b="1" dirty="0">
                <a:latin typeface="等线" panose="02010600030101010101" pitchFamily="2" charset="-122"/>
                <a:ea typeface="等线" panose="02010600030101010101" pitchFamily="2" charset="-122"/>
              </a:rPr>
              <a:t>(-x))/(</a:t>
            </a:r>
            <a:r>
              <a:rPr lang="en-US" altLang="zh-CN" sz="2000" b="1" dirty="0" err="1">
                <a:latin typeface="等线" panose="02010600030101010101" pitchFamily="2" charset="-122"/>
                <a:ea typeface="等线" panose="02010600030101010101" pitchFamily="2" charset="-122"/>
              </a:rPr>
              <a:t>Math.exp</a:t>
            </a:r>
            <a:r>
              <a:rPr lang="en-US" altLang="zh-CN" sz="2000" b="1" dirty="0">
                <a:latin typeface="等线" panose="02010600030101010101" pitchFamily="2" charset="-122"/>
                <a:ea typeface="等线" panose="02010600030101010101" pitchFamily="2" charset="-122"/>
              </a:rPr>
              <a:t>(x)+ </a:t>
            </a:r>
            <a:r>
              <a:rPr lang="en-US" altLang="zh-CN" sz="2000" b="1" dirty="0" err="1">
                <a:latin typeface="等线" panose="02010600030101010101" pitchFamily="2" charset="-122"/>
                <a:ea typeface="等线" panose="02010600030101010101" pitchFamily="2" charset="-122"/>
              </a:rPr>
              <a:t>Math.exp</a:t>
            </a:r>
            <a:r>
              <a:rPr lang="en-US" altLang="zh-CN" sz="2000" b="1" dirty="0">
                <a:latin typeface="等线" panose="02010600030101010101" pitchFamily="2" charset="-122"/>
                <a:ea typeface="等线" panose="02010600030101010101" pitchFamily="2" charset="-122"/>
              </a:rPr>
              <a:t>(-x));</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public static double log10(double x)</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return(Math.log(x)/LOGE_10);</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	}</a:t>
            </a:r>
          </a:p>
          <a:p>
            <a:pPr>
              <a:lnSpc>
                <a:spcPct val="80000"/>
              </a:lnSpc>
              <a:buFont typeface="Wingdings" panose="05000000000000000000" pitchFamily="2" charset="2"/>
              <a:buAutoNum type="arabicPeriod"/>
            </a:pPr>
            <a:r>
              <a:rPr lang="en-US" altLang="zh-CN" sz="2000" b="1"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274780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dirty="0">
                <a:solidFill>
                  <a:schemeClr val="tx1"/>
                </a:solidFill>
              </a:rPr>
              <a:t>类</a:t>
            </a:r>
            <a:r>
              <a:rPr kumimoji="1" lang="zh-CN" altLang="en-US" dirty="0"/>
              <a:t>的</a:t>
            </a:r>
            <a:r>
              <a:rPr kumimoji="1" lang="zh-CN" altLang="en-US" dirty="0">
                <a:solidFill>
                  <a:schemeClr val="tx1"/>
                </a:solidFill>
              </a:rPr>
              <a:t>定义</a:t>
            </a:r>
          </a:p>
        </p:txBody>
      </p:sp>
      <p:sp>
        <p:nvSpPr>
          <p:cNvPr id="16387" name="Rectangle 3"/>
          <p:cNvSpPr>
            <a:spLocks noGrp="1" noChangeArrowheads="1"/>
          </p:cNvSpPr>
          <p:nvPr>
            <p:ph idx="1"/>
          </p:nvPr>
        </p:nvSpPr>
        <p:spPr>
          <a:xfrm>
            <a:off x="842659" y="1690689"/>
            <a:ext cx="6453086" cy="3972060"/>
          </a:xfrm>
        </p:spPr>
        <p:txBody>
          <a:bodyPr>
            <a:noAutofit/>
          </a:bodyPr>
          <a:lstStyle/>
          <a:p>
            <a:pPr>
              <a:buNone/>
            </a:pPr>
            <a:r>
              <a:rPr kumimoji="1" lang="zh-CN" altLang="en-US" sz="2400" dirty="0"/>
              <a:t>一般格式：</a:t>
            </a:r>
          </a:p>
          <a:p>
            <a:pPr>
              <a:buNone/>
            </a:pPr>
            <a:r>
              <a:rPr kumimoji="1" lang="en-US" altLang="zh-CN" sz="2400" dirty="0"/>
              <a:t>&lt;modifiers&gt; class &lt;name&gt;  ([&lt;</a:t>
            </a:r>
            <a:r>
              <a:rPr kumimoji="1" lang="en-US" altLang="zh-CN" sz="2400" dirty="0" err="1"/>
              <a:t>argument_list</a:t>
            </a:r>
            <a:r>
              <a:rPr kumimoji="1" lang="en-US" altLang="zh-CN" sz="2400" dirty="0"/>
              <a:t>]{&lt;block&gt;}</a:t>
            </a:r>
          </a:p>
          <a:p>
            <a:pPr>
              <a:buNone/>
            </a:pPr>
            <a:endParaRPr kumimoji="1" lang="en-US" altLang="zh-CN" sz="2400" dirty="0"/>
          </a:p>
          <a:p>
            <a:pPr>
              <a:buNone/>
            </a:pPr>
            <a:r>
              <a:rPr kumimoji="1" lang="zh-CN" altLang="en-US" sz="2400" dirty="0"/>
              <a:t>构造方法定义： </a:t>
            </a:r>
          </a:p>
          <a:p>
            <a:pPr>
              <a:buNone/>
            </a:pPr>
            <a:r>
              <a:rPr kumimoji="1" lang="en-US" altLang="zh-CN" sz="2400" dirty="0"/>
              <a:t>class </a:t>
            </a:r>
            <a:r>
              <a:rPr kumimoji="1" lang="zh-CN" altLang="en-US" sz="2400" dirty="0"/>
              <a:t>类名 </a:t>
            </a:r>
            <a:r>
              <a:rPr kumimoji="1" lang="en-US" altLang="zh-CN" sz="2400" dirty="0"/>
              <a:t>{</a:t>
            </a:r>
          </a:p>
          <a:p>
            <a:pPr marL="457200" lvl="1" indent="0">
              <a:buNone/>
            </a:pPr>
            <a:r>
              <a:rPr kumimoji="1" lang="zh-CN" altLang="en-US" sz="2000" dirty="0"/>
              <a:t>构造方法（可缺省）</a:t>
            </a:r>
            <a:endParaRPr kumimoji="1" lang="en-US" altLang="zh-CN" sz="2000" dirty="0"/>
          </a:p>
          <a:p>
            <a:pPr marL="457200" lvl="1" indent="0">
              <a:buNone/>
            </a:pPr>
            <a:r>
              <a:rPr kumimoji="1" lang="zh-CN" altLang="en-US" sz="2000" dirty="0"/>
              <a:t>成员变量</a:t>
            </a:r>
          </a:p>
          <a:p>
            <a:pPr marL="457200" lvl="1" indent="0">
              <a:buNone/>
            </a:pPr>
            <a:r>
              <a:rPr kumimoji="1" lang="zh-CN" altLang="en-US" sz="2000" dirty="0"/>
              <a:t>成员方法</a:t>
            </a:r>
            <a:endParaRPr lang="en-US" altLang="zh-CN" sz="2000" dirty="0"/>
          </a:p>
          <a:p>
            <a:pPr>
              <a:buNone/>
            </a:pPr>
            <a:r>
              <a:rPr kumimoji="1" lang="en-US" altLang="zh-CN" sz="2400" dirty="0"/>
              <a:t>}</a:t>
            </a:r>
          </a:p>
        </p:txBody>
      </p:sp>
    </p:spTree>
    <p:extLst>
      <p:ext uri="{BB962C8B-B14F-4D97-AF65-F5344CB8AC3E}">
        <p14:creationId xmlns:p14="http://schemas.microsoft.com/office/powerpoint/2010/main" val="42610507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body" idx="1"/>
          </p:nvPr>
        </p:nvSpPr>
        <p:spPr>
          <a:xfrm>
            <a:off x="620596" y="777380"/>
            <a:ext cx="7902808" cy="5078136"/>
          </a:xfrm>
        </p:spPr>
        <p:txBody>
          <a:bodyPr>
            <a:normAutofit/>
          </a:bodyPr>
          <a:lstStyle/>
          <a:p>
            <a:pPr marL="381000" indent="-381000">
              <a:lnSpc>
                <a:spcPct val="80000"/>
              </a:lnSpc>
              <a:buFont typeface="Wingdings" panose="05000000000000000000" pitchFamily="2" charset="2"/>
              <a:buAutoNum type="arabicPeriod"/>
            </a:pPr>
            <a:r>
              <a:rPr lang="en-US" altLang="zh-CN" sz="2400" b="1" dirty="0">
                <a:solidFill>
                  <a:srgbClr val="FF0000"/>
                </a:solidFill>
                <a:latin typeface="等线" panose="02010600030101010101" pitchFamily="2" charset="-122"/>
                <a:ea typeface="等线" panose="02010600030101010101" pitchFamily="2" charset="-122"/>
              </a:rPr>
              <a:t>import </a:t>
            </a:r>
            <a:r>
              <a:rPr lang="en-US" altLang="zh-CN" sz="2400" b="1" dirty="0" err="1">
                <a:solidFill>
                  <a:srgbClr val="FF0000"/>
                </a:solidFill>
                <a:latin typeface="等线" panose="02010600030101010101" pitchFamily="2" charset="-122"/>
                <a:ea typeface="等线" panose="02010600030101010101" pitchFamily="2" charset="-122"/>
              </a:rPr>
              <a:t>com.math</a:t>
            </a:r>
            <a:r>
              <a:rPr lang="en-US" altLang="zh-CN" sz="2400" b="1" dirty="0">
                <a:solidFill>
                  <a:srgbClr val="FF0000"/>
                </a:solidFill>
                <a:latin typeface="等线" panose="02010600030101010101" pitchFamily="2" charset="-122"/>
                <a:ea typeface="等线" panose="02010600030101010101" pitchFamily="2" charset="-122"/>
              </a:rPr>
              <a:t>.*;</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public class </a:t>
            </a:r>
            <a:r>
              <a:rPr lang="en-US" altLang="zh-CN" sz="2400" b="1" dirty="0" err="1">
                <a:latin typeface="等线" panose="02010600030101010101" pitchFamily="2" charset="-122"/>
                <a:ea typeface="等线" panose="02010600030101010101" pitchFamily="2" charset="-122"/>
              </a:rPr>
              <a:t>TestExMath</a:t>
            </a:r>
            <a:r>
              <a:rPr lang="en-US" altLang="zh-CN" sz="2400" b="1" dirty="0">
                <a:latin typeface="等线" panose="02010600030101010101" pitchFamily="2" charset="-122"/>
                <a:ea typeface="等线" panose="02010600030101010101" pitchFamily="2" charset="-122"/>
              </a:rPr>
              <a:t> {</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	</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public static void main(String[] </a:t>
            </a:r>
            <a:r>
              <a:rPr lang="en-US" altLang="zh-CN" sz="2400" b="1" dirty="0" err="1">
                <a:latin typeface="等线" panose="02010600030101010101" pitchFamily="2" charset="-122"/>
                <a:ea typeface="等线" panose="02010600030101010101" pitchFamily="2" charset="-122"/>
              </a:rPr>
              <a:t>args</a:t>
            </a:r>
            <a:r>
              <a:rPr lang="en-US" altLang="zh-CN" sz="2400" b="1" dirty="0">
                <a:latin typeface="等线" panose="02010600030101010101" pitchFamily="2" charset="-122"/>
                <a:ea typeface="等线" panose="02010600030101010101" pitchFamily="2" charset="-122"/>
              </a:rPr>
              <a:t>)</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		  </a:t>
            </a:r>
          </a:p>
          <a:p>
            <a:pPr marL="381000" indent="-381000">
              <a:lnSpc>
                <a:spcPct val="80000"/>
              </a:lnSpc>
              <a:buFont typeface="Wingdings" panose="05000000000000000000" pitchFamily="2" charset="2"/>
              <a:buAutoNum type="arabicPeriod"/>
            </a:pPr>
            <a:r>
              <a:rPr lang="en-US" altLang="zh-CN" b="1" dirty="0">
                <a:latin typeface="等线" panose="02010600030101010101" pitchFamily="2" charset="-122"/>
                <a:ea typeface="等线" panose="02010600030101010101" pitchFamily="2" charset="-122"/>
              </a:rPr>
              <a:t>   </a:t>
            </a:r>
            <a:r>
              <a:rPr lang="en-US" altLang="zh-CN" sz="2400" b="1" dirty="0" err="1">
                <a:latin typeface="等线" panose="02010600030101010101" pitchFamily="2" charset="-122"/>
                <a:ea typeface="等线" panose="02010600030101010101" pitchFamily="2" charset="-122"/>
              </a:rPr>
              <a:t>System.out.println</a:t>
            </a:r>
            <a:r>
              <a:rPr lang="en-US" altLang="zh-CN" sz="2400" b="1" dirty="0">
                <a:latin typeface="等线" panose="02010600030101010101" pitchFamily="2" charset="-122"/>
                <a:ea typeface="等线" panose="02010600030101010101" pitchFamily="2" charset="-122"/>
              </a:rPr>
              <a:t>("</a:t>
            </a:r>
            <a:r>
              <a:rPr lang="en-US" altLang="zh-CN" sz="2400" b="1" dirty="0" err="1">
                <a:latin typeface="等线" panose="02010600030101010101" pitchFamily="2" charset="-122"/>
                <a:ea typeface="等线" panose="02010600030101010101" pitchFamily="2" charset="-122"/>
              </a:rPr>
              <a:t>sinh</a:t>
            </a:r>
            <a:r>
              <a:rPr lang="en-US" altLang="zh-CN" sz="2400" b="1" dirty="0">
                <a:latin typeface="等线" panose="02010600030101010101" pitchFamily="2" charset="-122"/>
                <a:ea typeface="等线" panose="02010600030101010101" pitchFamily="2" charset="-122"/>
              </a:rPr>
              <a:t>(1)</a:t>
            </a:r>
            <a:r>
              <a:rPr lang="zh-CN" altLang="en-US" sz="2400" b="1" dirty="0">
                <a:latin typeface="等线" panose="02010600030101010101" pitchFamily="2" charset="-122"/>
                <a:ea typeface="等线" panose="02010600030101010101" pitchFamily="2" charset="-122"/>
              </a:rPr>
              <a:t>是</a:t>
            </a:r>
            <a:r>
              <a:rPr lang="en-US" altLang="zh-CN" sz="2400" b="1" dirty="0">
                <a:latin typeface="等线" panose="02010600030101010101" pitchFamily="2" charset="-122"/>
                <a:ea typeface="等线" panose="02010600030101010101" pitchFamily="2" charset="-122"/>
              </a:rPr>
              <a:t>"+</a:t>
            </a:r>
            <a:r>
              <a:rPr lang="en-US" altLang="zh-CN" sz="2400" b="1" dirty="0" err="1">
                <a:latin typeface="等线" panose="02010600030101010101" pitchFamily="2" charset="-122"/>
                <a:ea typeface="等线" panose="02010600030101010101" pitchFamily="2" charset="-122"/>
              </a:rPr>
              <a:t>ExMath.sinh</a:t>
            </a:r>
            <a:r>
              <a:rPr lang="en-US" altLang="zh-CN" sz="2400" b="1" dirty="0">
                <a:latin typeface="等线" panose="02010600030101010101" pitchFamily="2" charset="-122"/>
                <a:ea typeface="等线" panose="02010600030101010101" pitchFamily="2" charset="-122"/>
              </a:rPr>
              <a:t>(1));</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   </a:t>
            </a:r>
            <a:r>
              <a:rPr lang="en-US" altLang="zh-CN" sz="2400" b="1" dirty="0" err="1">
                <a:latin typeface="等线" panose="02010600030101010101" pitchFamily="2" charset="-122"/>
                <a:ea typeface="等线" panose="02010600030101010101" pitchFamily="2" charset="-122"/>
              </a:rPr>
              <a:t>System.out.println</a:t>
            </a:r>
            <a:r>
              <a:rPr lang="en-US" altLang="zh-CN" sz="2400" b="1" dirty="0">
                <a:latin typeface="等线" panose="02010600030101010101" pitchFamily="2" charset="-122"/>
                <a:ea typeface="等线" panose="02010600030101010101" pitchFamily="2" charset="-122"/>
              </a:rPr>
              <a:t>("</a:t>
            </a:r>
            <a:r>
              <a:rPr lang="en-US" altLang="zh-CN" sz="2400" b="1" dirty="0" err="1">
                <a:latin typeface="等线" panose="02010600030101010101" pitchFamily="2" charset="-122"/>
                <a:ea typeface="等线" panose="02010600030101010101" pitchFamily="2" charset="-122"/>
              </a:rPr>
              <a:t>cosh</a:t>
            </a:r>
            <a:r>
              <a:rPr lang="en-US" altLang="zh-CN" sz="2400" b="1" dirty="0">
                <a:latin typeface="等线" panose="02010600030101010101" pitchFamily="2" charset="-122"/>
                <a:ea typeface="等线" panose="02010600030101010101" pitchFamily="2" charset="-122"/>
              </a:rPr>
              <a:t>(10)</a:t>
            </a:r>
            <a:r>
              <a:rPr lang="zh-CN" altLang="en-US" sz="2400" b="1" dirty="0">
                <a:latin typeface="等线" panose="02010600030101010101" pitchFamily="2" charset="-122"/>
                <a:ea typeface="等线" panose="02010600030101010101" pitchFamily="2" charset="-122"/>
              </a:rPr>
              <a:t>是</a:t>
            </a:r>
            <a:r>
              <a:rPr lang="en-US" altLang="zh-CN" sz="2400" b="1" dirty="0">
                <a:latin typeface="等线" panose="02010600030101010101" pitchFamily="2" charset="-122"/>
                <a:ea typeface="等线" panose="02010600030101010101" pitchFamily="2" charset="-122"/>
              </a:rPr>
              <a:t>"+</a:t>
            </a:r>
            <a:r>
              <a:rPr lang="en-US" altLang="zh-CN" sz="2400" b="1" dirty="0" err="1">
                <a:latin typeface="等线" panose="02010600030101010101" pitchFamily="2" charset="-122"/>
                <a:ea typeface="等线" panose="02010600030101010101" pitchFamily="2" charset="-122"/>
              </a:rPr>
              <a:t>ExMath.cosh</a:t>
            </a:r>
            <a:r>
              <a:rPr lang="en-US" altLang="zh-CN" sz="2400" b="1" dirty="0">
                <a:latin typeface="等线" panose="02010600030101010101" pitchFamily="2" charset="-122"/>
                <a:ea typeface="等线" panose="02010600030101010101" pitchFamily="2" charset="-122"/>
              </a:rPr>
              <a:t>(10));</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   </a:t>
            </a:r>
            <a:r>
              <a:rPr lang="en-US" altLang="zh-CN" sz="2400" b="1" dirty="0" err="1">
                <a:latin typeface="等线" panose="02010600030101010101" pitchFamily="2" charset="-122"/>
                <a:ea typeface="等线" panose="02010600030101010101" pitchFamily="2" charset="-122"/>
              </a:rPr>
              <a:t>System.out.println</a:t>
            </a:r>
            <a:r>
              <a:rPr lang="en-US" altLang="zh-CN" sz="2400" b="1" dirty="0">
                <a:latin typeface="等线" panose="02010600030101010101" pitchFamily="2" charset="-122"/>
                <a:ea typeface="等线" panose="02010600030101010101" pitchFamily="2" charset="-122"/>
              </a:rPr>
              <a:t>("tanh(10)</a:t>
            </a:r>
            <a:r>
              <a:rPr lang="zh-CN" altLang="en-US" sz="2400" b="1" dirty="0">
                <a:latin typeface="等线" panose="02010600030101010101" pitchFamily="2" charset="-122"/>
                <a:ea typeface="等线" panose="02010600030101010101" pitchFamily="2" charset="-122"/>
              </a:rPr>
              <a:t>是</a:t>
            </a:r>
            <a:r>
              <a:rPr lang="en-US" altLang="zh-CN" sz="2400" b="1" dirty="0">
                <a:latin typeface="等线" panose="02010600030101010101" pitchFamily="2" charset="-122"/>
                <a:ea typeface="等线" panose="02010600030101010101" pitchFamily="2" charset="-122"/>
              </a:rPr>
              <a:t>"+</a:t>
            </a:r>
            <a:r>
              <a:rPr lang="en-US" altLang="zh-CN" sz="2400" b="1" dirty="0" err="1">
                <a:latin typeface="等线" panose="02010600030101010101" pitchFamily="2" charset="-122"/>
                <a:ea typeface="等线" panose="02010600030101010101" pitchFamily="2" charset="-122"/>
              </a:rPr>
              <a:t>ExMath.tanh</a:t>
            </a:r>
            <a:r>
              <a:rPr lang="en-US" altLang="zh-CN" sz="2400" b="1" dirty="0">
                <a:latin typeface="等线" panose="02010600030101010101" pitchFamily="2" charset="-122"/>
                <a:ea typeface="等线" panose="02010600030101010101" pitchFamily="2" charset="-122"/>
              </a:rPr>
              <a:t>(10));</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   </a:t>
            </a:r>
            <a:r>
              <a:rPr lang="en-US" altLang="zh-CN" sz="2400" b="1" dirty="0" err="1">
                <a:latin typeface="等线" panose="02010600030101010101" pitchFamily="2" charset="-122"/>
                <a:ea typeface="等线" panose="02010600030101010101" pitchFamily="2" charset="-122"/>
              </a:rPr>
              <a:t>System.out.println</a:t>
            </a:r>
            <a:r>
              <a:rPr lang="en-US" altLang="zh-CN" sz="2400" b="1" dirty="0">
                <a:latin typeface="等线" panose="02010600030101010101" pitchFamily="2" charset="-122"/>
                <a:ea typeface="等线" panose="02010600030101010101" pitchFamily="2" charset="-122"/>
              </a:rPr>
              <a:t>("log10(1)</a:t>
            </a:r>
            <a:r>
              <a:rPr lang="zh-CN" altLang="en-US" sz="2400" b="1" dirty="0">
                <a:latin typeface="等线" panose="02010600030101010101" pitchFamily="2" charset="-122"/>
                <a:ea typeface="等线" panose="02010600030101010101" pitchFamily="2" charset="-122"/>
              </a:rPr>
              <a:t>是</a:t>
            </a:r>
            <a:r>
              <a:rPr lang="en-US" altLang="zh-CN" sz="2400" b="1" dirty="0">
                <a:latin typeface="等线" panose="02010600030101010101" pitchFamily="2" charset="-122"/>
                <a:ea typeface="等线" panose="02010600030101010101" pitchFamily="2" charset="-122"/>
              </a:rPr>
              <a:t>"+ExMath.log10(1));</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	}</a:t>
            </a:r>
          </a:p>
          <a:p>
            <a:pPr marL="381000" indent="-381000">
              <a:lnSpc>
                <a:spcPct val="80000"/>
              </a:lnSpc>
              <a:buFont typeface="Wingdings" panose="05000000000000000000" pitchFamily="2" charset="2"/>
              <a:buAutoNum type="arabicPeriod"/>
            </a:pPr>
            <a:r>
              <a:rPr lang="en-US" altLang="zh-CN" sz="2400" b="1"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18365675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778213" y="1352145"/>
            <a:ext cx="7295745" cy="4182893"/>
          </a:xfrm>
        </p:spPr>
        <p:txBody>
          <a:bodyPr/>
          <a:lstStyle/>
          <a:p>
            <a:pPr>
              <a:buFont typeface="Wingdings" panose="05000000000000000000" pitchFamily="2" charset="2"/>
              <a:buNone/>
            </a:pPr>
            <a:r>
              <a:rPr lang="en-US" altLang="zh-CN" sz="2500" dirty="0"/>
              <a:t>Java</a:t>
            </a:r>
            <a:r>
              <a:rPr lang="zh-CN" altLang="en-US" sz="2500" dirty="0"/>
              <a:t>语言由一个标准类库支持，可以直接使用</a:t>
            </a:r>
            <a:r>
              <a:rPr lang="en-US" altLang="zh-CN" sz="2500" dirty="0"/>
              <a:t>	</a:t>
            </a:r>
            <a:r>
              <a:rPr lang="en-US" altLang="zh-CN" sz="2500" dirty="0" err="1"/>
              <a:t>java.lang</a:t>
            </a:r>
            <a:endParaRPr lang="zh-CN" altLang="en-US" sz="2500" dirty="0"/>
          </a:p>
          <a:p>
            <a:r>
              <a:rPr lang="zh-CN" altLang="en-US" sz="2500" dirty="0"/>
              <a:t>类库由一组支持程序开发的类组成，一个编译器或开发环境是由一个类库为基础</a:t>
            </a:r>
          </a:p>
          <a:p>
            <a:r>
              <a:rPr lang="zh-CN" altLang="en-US" sz="2500" dirty="0"/>
              <a:t>类库也可以从第三方获得</a:t>
            </a:r>
          </a:p>
          <a:p>
            <a:r>
              <a:rPr lang="zh-CN" altLang="en-US" sz="2500" dirty="0"/>
              <a:t>类库通常由相关的类簇构成，通常称为</a:t>
            </a:r>
            <a:r>
              <a:rPr lang="en-US" altLang="zh-CN" sz="2500" dirty="0"/>
              <a:t>Java API</a:t>
            </a:r>
            <a:r>
              <a:rPr lang="zh-CN" altLang="en-US" sz="2500" dirty="0"/>
              <a:t>，也称为应用程序接口</a:t>
            </a:r>
          </a:p>
          <a:p>
            <a:r>
              <a:rPr lang="en-US" altLang="zh-CN" sz="2500" dirty="0"/>
              <a:t>Java</a:t>
            </a:r>
            <a:r>
              <a:rPr lang="zh-CN" altLang="en-US" sz="2500" dirty="0"/>
              <a:t>的标准类库的类还被划分成包，每个类属于一个具体的包。</a:t>
            </a:r>
          </a:p>
        </p:txBody>
      </p:sp>
      <p:sp>
        <p:nvSpPr>
          <p:cNvPr id="3" name="矩形 2"/>
          <p:cNvSpPr/>
          <p:nvPr/>
        </p:nvSpPr>
        <p:spPr>
          <a:xfrm>
            <a:off x="778213" y="452495"/>
            <a:ext cx="5218433" cy="769441"/>
          </a:xfrm>
          <a:prstGeom prst="rect">
            <a:avLst/>
          </a:prstGeom>
        </p:spPr>
        <p:txBody>
          <a:bodyPr wrap="square">
            <a:spAutoFit/>
          </a:bodyPr>
          <a:lstStyle/>
          <a:p>
            <a:r>
              <a:rPr lang="zh-CN" altLang="en-US" sz="4400" dirty="0">
                <a:solidFill>
                  <a:prstClr val="black"/>
                </a:solidFill>
                <a:latin typeface="Calibri Light" panose="020F0302020204030204"/>
                <a:ea typeface="等线 Light" panose="02010600030101010101" pitchFamily="2" charset="-122"/>
                <a:cs typeface="+mj-cs"/>
              </a:rPr>
              <a:t>类库</a:t>
            </a:r>
            <a:endParaRPr lang="zh-CN" altLang="en-US" sz="4400" dirty="0">
              <a:latin typeface="+mj-lt"/>
              <a:ea typeface="+mj-ea"/>
              <a:cs typeface="+mj-cs"/>
            </a:endParaRPr>
          </a:p>
        </p:txBody>
      </p:sp>
    </p:spTree>
    <p:extLst>
      <p:ext uri="{BB962C8B-B14F-4D97-AF65-F5344CB8AC3E}">
        <p14:creationId xmlns:p14="http://schemas.microsoft.com/office/powerpoint/2010/main" val="17304568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DBBC6718-7E36-49D9-B04A-E29D37E92974}"/>
              </a:ext>
            </a:extLst>
          </p:cNvPr>
          <p:cNvSpPr>
            <a:spLocks noGrp="1"/>
          </p:cNvSpPr>
          <p:nvPr>
            <p:ph type="title"/>
          </p:nvPr>
        </p:nvSpPr>
        <p:spPr/>
        <p:txBody>
          <a:bodyPr/>
          <a:lstStyle/>
          <a:p>
            <a:r>
              <a:rPr lang="zh-CN" altLang="en-US" dirty="0"/>
              <a:t>包</a:t>
            </a:r>
            <a:r>
              <a:rPr lang="en-US" altLang="zh-CN" dirty="0"/>
              <a:t>(package)</a:t>
            </a:r>
            <a:endParaRPr lang="zh-CN" altLang="en-US" dirty="0"/>
          </a:p>
        </p:txBody>
      </p:sp>
      <p:sp>
        <p:nvSpPr>
          <p:cNvPr id="52227" name="内容占位符 2">
            <a:extLst>
              <a:ext uri="{FF2B5EF4-FFF2-40B4-BE49-F238E27FC236}">
                <a16:creationId xmlns:a16="http://schemas.microsoft.com/office/drawing/2014/main" id="{ECC6C3C2-6F44-4D7E-9A77-521A67ED3524}"/>
              </a:ext>
            </a:extLst>
          </p:cNvPr>
          <p:cNvSpPr>
            <a:spLocks noGrp="1"/>
          </p:cNvSpPr>
          <p:nvPr>
            <p:ph idx="1"/>
          </p:nvPr>
        </p:nvSpPr>
        <p:spPr>
          <a:xfrm>
            <a:off x="930654" y="1892026"/>
            <a:ext cx="6233543" cy="1738310"/>
          </a:xfrm>
        </p:spPr>
        <p:txBody>
          <a:bodyPr/>
          <a:lstStyle/>
          <a:p>
            <a:r>
              <a:rPr lang="zh-CN" altLang="en-US" sz="2800" dirty="0"/>
              <a:t>包的概述</a:t>
            </a:r>
            <a:endParaRPr lang="en-US" altLang="zh-CN" sz="2800" dirty="0"/>
          </a:p>
          <a:p>
            <a:pPr lvl="1"/>
            <a:r>
              <a:rPr lang="zh-CN" altLang="en-US" sz="2300" dirty="0"/>
              <a:t>其实就是文件夹</a:t>
            </a:r>
            <a:endParaRPr lang="en-US" altLang="zh-CN" sz="2300" dirty="0"/>
          </a:p>
          <a:p>
            <a:pPr lvl="1"/>
            <a:r>
              <a:rPr lang="zh-CN" altLang="en-US" sz="2300" dirty="0"/>
              <a:t>作用：对类进行分类管理</a:t>
            </a:r>
            <a:endParaRPr lang="en-US" altLang="zh-CN" sz="2300" dirty="0"/>
          </a:p>
          <a:p>
            <a:pPr lvl="1"/>
            <a:r>
              <a:rPr lang="zh-CN" altLang="en-US" sz="2300" dirty="0"/>
              <a:t>包的范围大于类，小于类库</a:t>
            </a:r>
            <a:endParaRPr lang="en-US" altLang="zh-CN" sz="23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590D2A8F-14E1-4D21-BEE3-B2F866F2CA64}"/>
              </a:ext>
            </a:extLst>
          </p:cNvPr>
          <p:cNvSpPr>
            <a:spLocks noGrp="1"/>
          </p:cNvSpPr>
          <p:nvPr>
            <p:ph type="title"/>
          </p:nvPr>
        </p:nvSpPr>
        <p:spPr/>
        <p:txBody>
          <a:bodyPr/>
          <a:lstStyle/>
          <a:p>
            <a:r>
              <a:rPr lang="zh-CN" altLang="en-US"/>
              <a:t>包的定义及注意事项</a:t>
            </a:r>
          </a:p>
        </p:txBody>
      </p:sp>
      <p:sp>
        <p:nvSpPr>
          <p:cNvPr id="53251" name="内容占位符 2">
            <a:extLst>
              <a:ext uri="{FF2B5EF4-FFF2-40B4-BE49-F238E27FC236}">
                <a16:creationId xmlns:a16="http://schemas.microsoft.com/office/drawing/2014/main" id="{6D301376-7965-4F20-A928-66247A0EDF12}"/>
              </a:ext>
            </a:extLst>
          </p:cNvPr>
          <p:cNvSpPr>
            <a:spLocks noGrp="1"/>
          </p:cNvSpPr>
          <p:nvPr>
            <p:ph idx="1"/>
          </p:nvPr>
        </p:nvSpPr>
        <p:spPr>
          <a:xfrm>
            <a:off x="628650" y="1825625"/>
            <a:ext cx="7517060" cy="4013113"/>
          </a:xfrm>
        </p:spPr>
        <p:txBody>
          <a:bodyPr/>
          <a:lstStyle/>
          <a:p>
            <a:r>
              <a:rPr lang="zh-CN" altLang="en-US" sz="2800" dirty="0"/>
              <a:t>定义包的格式</a:t>
            </a:r>
            <a:endParaRPr lang="en-US" altLang="zh-CN" sz="2800" dirty="0"/>
          </a:p>
          <a:p>
            <a:pPr lvl="1"/>
            <a:r>
              <a:rPr lang="en-US" altLang="zh-CN" sz="2300" dirty="0"/>
              <a:t>package </a:t>
            </a:r>
            <a:r>
              <a:rPr lang="zh-CN" altLang="en-US" sz="2300" dirty="0"/>
              <a:t>包名</a:t>
            </a:r>
            <a:r>
              <a:rPr lang="en-US" altLang="zh-CN" sz="2300" dirty="0"/>
              <a:t>;</a:t>
            </a:r>
          </a:p>
          <a:p>
            <a:pPr lvl="2"/>
            <a:r>
              <a:rPr lang="zh-CN" altLang="en-US" sz="1900" dirty="0"/>
              <a:t>多级包用</a:t>
            </a:r>
            <a:r>
              <a:rPr lang="en-US" altLang="zh-CN" sz="1900" dirty="0"/>
              <a:t>.</a:t>
            </a:r>
            <a:r>
              <a:rPr lang="zh-CN" altLang="en-US" sz="1900" dirty="0"/>
              <a:t>分开即可</a:t>
            </a:r>
            <a:endParaRPr lang="en-US" altLang="zh-CN" sz="1900" dirty="0"/>
          </a:p>
          <a:p>
            <a:pPr lvl="1"/>
            <a:r>
              <a:rPr lang="zh-CN" altLang="en-US" sz="2300" dirty="0"/>
              <a:t>注意事项：</a:t>
            </a:r>
            <a:endParaRPr lang="en-US" altLang="zh-CN" sz="2300" dirty="0"/>
          </a:p>
          <a:p>
            <a:pPr lvl="2"/>
            <a:r>
              <a:rPr lang="en-US" altLang="zh-CN" sz="1900" dirty="0"/>
              <a:t>package</a:t>
            </a:r>
            <a:r>
              <a:rPr lang="zh-CN" altLang="en-US" sz="1900" dirty="0"/>
              <a:t>语句必须是程序的第一条可执行的代码</a:t>
            </a:r>
            <a:endParaRPr lang="en-US" altLang="zh-CN" sz="1900" dirty="0"/>
          </a:p>
          <a:p>
            <a:pPr lvl="2"/>
            <a:r>
              <a:rPr lang="en-US" altLang="zh-CN" sz="1900" dirty="0"/>
              <a:t>package</a:t>
            </a:r>
            <a:r>
              <a:rPr lang="zh-CN" altLang="en-US" sz="1900" dirty="0"/>
              <a:t>语句在一个</a:t>
            </a:r>
            <a:r>
              <a:rPr lang="en-US" altLang="zh-CN" sz="1900" dirty="0"/>
              <a:t>java</a:t>
            </a:r>
            <a:r>
              <a:rPr lang="zh-CN" altLang="en-US" sz="1900" dirty="0"/>
              <a:t>文件中只能有一个</a:t>
            </a:r>
            <a:endParaRPr lang="en-US" altLang="zh-CN" sz="1900" dirty="0"/>
          </a:p>
          <a:p>
            <a:pPr lvl="2"/>
            <a:r>
              <a:rPr lang="zh-CN" altLang="en-US" sz="1900" dirty="0"/>
              <a:t>如果没有</a:t>
            </a:r>
            <a:r>
              <a:rPr lang="en-US" altLang="zh-CN" sz="1900" dirty="0"/>
              <a:t>package</a:t>
            </a:r>
            <a:r>
              <a:rPr lang="zh-CN" altLang="en-US" sz="1900" dirty="0"/>
              <a:t>，默认表示无包名（默认包，和</a:t>
            </a:r>
            <a:r>
              <a:rPr lang="en-US" altLang="zh-CN" sz="1900" dirty="0"/>
              <a:t>Main</a:t>
            </a:r>
            <a:r>
              <a:rPr lang="zh-CN" altLang="en-US" sz="1900" dirty="0"/>
              <a:t>在同一文件夹可以被访问）</a:t>
            </a:r>
            <a:endParaRPr lang="en-US" altLang="zh-CN" sz="19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363995F5-3817-4BEE-BA26-81B77CB50A45}"/>
              </a:ext>
            </a:extLst>
          </p:cNvPr>
          <p:cNvSpPr>
            <a:spLocks noGrp="1"/>
          </p:cNvSpPr>
          <p:nvPr>
            <p:ph type="title"/>
          </p:nvPr>
        </p:nvSpPr>
        <p:spPr/>
        <p:txBody>
          <a:bodyPr/>
          <a:lstStyle/>
          <a:p>
            <a:r>
              <a:rPr lang="zh-CN" altLang="en-US"/>
              <a:t>带包的类的编译和运行</a:t>
            </a:r>
          </a:p>
        </p:txBody>
      </p:sp>
      <p:sp>
        <p:nvSpPr>
          <p:cNvPr id="54275" name="内容占位符 2">
            <a:extLst>
              <a:ext uri="{FF2B5EF4-FFF2-40B4-BE49-F238E27FC236}">
                <a16:creationId xmlns:a16="http://schemas.microsoft.com/office/drawing/2014/main" id="{EB72B7C6-D905-4196-B6D4-1A1643FE8D92}"/>
              </a:ext>
            </a:extLst>
          </p:cNvPr>
          <p:cNvSpPr>
            <a:spLocks noGrp="1"/>
          </p:cNvSpPr>
          <p:nvPr>
            <p:ph idx="1"/>
          </p:nvPr>
        </p:nvSpPr>
        <p:spPr/>
        <p:txBody>
          <a:bodyPr/>
          <a:lstStyle/>
          <a:p>
            <a:r>
              <a:rPr lang="zh-CN" altLang="en-US" sz="2800" dirty="0"/>
              <a:t>手动式</a:t>
            </a:r>
            <a:endParaRPr lang="en-US" altLang="zh-CN" sz="2800" dirty="0"/>
          </a:p>
          <a:p>
            <a:pPr lvl="1"/>
            <a:r>
              <a:rPr lang="en-US" altLang="zh-CN" sz="2300" dirty="0"/>
              <a:t>a:javac</a:t>
            </a:r>
            <a:r>
              <a:rPr lang="zh-CN" altLang="en-US" sz="2300" dirty="0"/>
              <a:t>编译当前类文件。</a:t>
            </a:r>
          </a:p>
          <a:p>
            <a:pPr lvl="1"/>
            <a:r>
              <a:rPr lang="en-US" altLang="zh-CN" sz="2300" dirty="0"/>
              <a:t>b:</a:t>
            </a:r>
            <a:r>
              <a:rPr lang="zh-CN" altLang="en-US" sz="2300" dirty="0"/>
              <a:t>手动建立包对应的文件夹。</a:t>
            </a:r>
          </a:p>
          <a:p>
            <a:pPr lvl="1"/>
            <a:r>
              <a:rPr lang="en-US" altLang="zh-CN" sz="2300" dirty="0"/>
              <a:t>c:</a:t>
            </a:r>
            <a:r>
              <a:rPr lang="zh-CN" altLang="en-US" sz="2300" dirty="0"/>
              <a:t>把</a:t>
            </a:r>
            <a:r>
              <a:rPr lang="en-US" altLang="zh-CN" sz="2300" dirty="0"/>
              <a:t>a</a:t>
            </a:r>
            <a:r>
              <a:rPr lang="zh-CN" altLang="en-US" sz="2300" dirty="0"/>
              <a:t>步骤的</a:t>
            </a:r>
            <a:r>
              <a:rPr lang="en-US" altLang="zh-CN" sz="2300" dirty="0"/>
              <a:t>class</a:t>
            </a:r>
            <a:r>
              <a:rPr lang="zh-CN" altLang="en-US" sz="2300" dirty="0"/>
              <a:t>文件放到</a:t>
            </a:r>
            <a:r>
              <a:rPr lang="en-US" altLang="zh-CN" sz="2300" dirty="0"/>
              <a:t>b</a:t>
            </a:r>
            <a:r>
              <a:rPr lang="zh-CN" altLang="en-US" sz="2300" dirty="0"/>
              <a:t>步骤的最终文件夹下。</a:t>
            </a:r>
          </a:p>
          <a:p>
            <a:pPr lvl="1"/>
            <a:r>
              <a:rPr lang="en-US" altLang="zh-CN" sz="2300" dirty="0"/>
              <a:t>d:</a:t>
            </a:r>
            <a:r>
              <a:rPr lang="zh-CN" altLang="en-US" sz="2300" dirty="0"/>
              <a:t>通过</a:t>
            </a:r>
            <a:r>
              <a:rPr lang="en-US" altLang="zh-CN" sz="2300" dirty="0"/>
              <a:t>java</a:t>
            </a:r>
            <a:r>
              <a:rPr lang="zh-CN" altLang="en-US" sz="2300" dirty="0"/>
              <a:t>命令执行。注意了：需要带包名称的执行</a:t>
            </a:r>
          </a:p>
          <a:p>
            <a:pPr lvl="2"/>
            <a:r>
              <a:rPr lang="en-US" altLang="zh-CN" sz="1900" dirty="0"/>
              <a:t>java </a:t>
            </a:r>
            <a:r>
              <a:rPr lang="en-US" altLang="zh-CN" sz="1900" dirty="0" err="1"/>
              <a:t>cn.itcast.HelloWorld</a:t>
            </a:r>
            <a:endParaRPr lang="en-US" altLang="zh-CN" sz="1900" dirty="0"/>
          </a:p>
          <a:p>
            <a:r>
              <a:rPr lang="zh-CN" altLang="en-US" sz="2800" dirty="0"/>
              <a:t>自动式</a:t>
            </a:r>
            <a:endParaRPr lang="en-US" altLang="zh-CN" sz="2800" dirty="0"/>
          </a:p>
          <a:p>
            <a:pPr lvl="1"/>
            <a:r>
              <a:rPr lang="en-US" altLang="zh-CN" sz="2300" dirty="0"/>
              <a:t>a:javac</a:t>
            </a:r>
            <a:r>
              <a:rPr lang="zh-CN" altLang="en-US" sz="2300" dirty="0"/>
              <a:t>编译的时候带上</a:t>
            </a:r>
            <a:r>
              <a:rPr lang="en-US" altLang="zh-CN" sz="2300" dirty="0"/>
              <a:t>-d</a:t>
            </a:r>
            <a:r>
              <a:rPr lang="zh-CN" altLang="en-US" sz="2300" dirty="0"/>
              <a:t>即可</a:t>
            </a:r>
          </a:p>
          <a:p>
            <a:pPr lvl="2"/>
            <a:r>
              <a:rPr lang="en-US" altLang="zh-CN" sz="1900" dirty="0" err="1"/>
              <a:t>javac</a:t>
            </a:r>
            <a:r>
              <a:rPr lang="en-US" altLang="zh-CN" sz="1900" dirty="0"/>
              <a:t> -d . HelloWorld.java</a:t>
            </a:r>
          </a:p>
          <a:p>
            <a:pPr lvl="1"/>
            <a:r>
              <a:rPr lang="en-US" altLang="zh-CN" sz="2300" dirty="0"/>
              <a:t>b:</a:t>
            </a:r>
            <a:r>
              <a:rPr lang="zh-CN" altLang="en-US" sz="2300" dirty="0"/>
              <a:t>通过</a:t>
            </a:r>
            <a:r>
              <a:rPr lang="en-US" altLang="zh-CN" sz="2300" dirty="0"/>
              <a:t>java</a:t>
            </a:r>
            <a:r>
              <a:rPr lang="zh-CN" altLang="en-US" sz="2300" dirty="0"/>
              <a:t>命令执行。和手动式一样</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DF508648-101F-4D10-ACC5-CF617C8C731C}"/>
              </a:ext>
            </a:extLst>
          </p:cNvPr>
          <p:cNvSpPr>
            <a:spLocks noGrp="1"/>
          </p:cNvSpPr>
          <p:nvPr>
            <p:ph type="title"/>
          </p:nvPr>
        </p:nvSpPr>
        <p:spPr/>
        <p:txBody>
          <a:bodyPr/>
          <a:lstStyle/>
          <a:p>
            <a:r>
              <a:rPr lang="zh-CN" altLang="en-US"/>
              <a:t>不同包下类之间的访问</a:t>
            </a:r>
          </a:p>
        </p:txBody>
      </p:sp>
      <p:sp>
        <p:nvSpPr>
          <p:cNvPr id="55299" name="内容占位符 2">
            <a:extLst>
              <a:ext uri="{FF2B5EF4-FFF2-40B4-BE49-F238E27FC236}">
                <a16:creationId xmlns:a16="http://schemas.microsoft.com/office/drawing/2014/main" id="{2B5C79E1-A999-4D46-A2E1-94B62132EEB7}"/>
              </a:ext>
            </a:extLst>
          </p:cNvPr>
          <p:cNvSpPr>
            <a:spLocks noGrp="1"/>
          </p:cNvSpPr>
          <p:nvPr>
            <p:ph idx="1"/>
          </p:nvPr>
        </p:nvSpPr>
        <p:spPr/>
        <p:txBody>
          <a:bodyPr/>
          <a:lstStyle/>
          <a:p>
            <a:r>
              <a:rPr lang="zh-CN" altLang="en-US" sz="2800"/>
              <a:t>定义两个类：</a:t>
            </a:r>
            <a:r>
              <a:rPr lang="en-US" altLang="zh-CN" sz="2800"/>
              <a:t>Demo,Test</a:t>
            </a:r>
            <a:r>
              <a:rPr lang="zh-CN" altLang="en-US" sz="2800"/>
              <a:t>。</a:t>
            </a:r>
            <a:endParaRPr lang="en-US" altLang="zh-CN" sz="2800"/>
          </a:p>
          <a:p>
            <a:pPr lvl="1"/>
            <a:r>
              <a:rPr lang="en-US" altLang="zh-CN" sz="2300"/>
              <a:t>Demo</a:t>
            </a:r>
          </a:p>
          <a:p>
            <a:pPr lvl="2"/>
            <a:r>
              <a:rPr lang="zh-CN" altLang="en-US" sz="1900"/>
              <a:t>求和方法</a:t>
            </a:r>
            <a:r>
              <a:rPr lang="en-US" altLang="zh-CN" sz="1900"/>
              <a:t>(sum)</a:t>
            </a:r>
          </a:p>
          <a:p>
            <a:pPr lvl="1"/>
            <a:r>
              <a:rPr lang="en-US" altLang="zh-CN" sz="2300"/>
              <a:t>Test</a:t>
            </a:r>
          </a:p>
          <a:p>
            <a:pPr lvl="2"/>
            <a:r>
              <a:rPr lang="zh-CN" altLang="en-US" sz="1900"/>
              <a:t>测试方法</a:t>
            </a:r>
            <a:r>
              <a:rPr lang="en-US" altLang="zh-CN" sz="1900"/>
              <a:t>(main)</a:t>
            </a:r>
            <a:endParaRPr lang="zh-CN" altLang="en-US" sz="19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FB5225EA-ECB0-48A9-9BD5-D6D3FC31FE4C}"/>
              </a:ext>
            </a:extLst>
          </p:cNvPr>
          <p:cNvSpPr>
            <a:spLocks noGrp="1"/>
          </p:cNvSpPr>
          <p:nvPr>
            <p:ph type="title"/>
          </p:nvPr>
        </p:nvSpPr>
        <p:spPr/>
        <p:txBody>
          <a:bodyPr/>
          <a:lstStyle/>
          <a:p>
            <a:r>
              <a:rPr lang="zh-CN" altLang="en-US"/>
              <a:t>导包</a:t>
            </a:r>
          </a:p>
        </p:txBody>
      </p:sp>
      <p:sp>
        <p:nvSpPr>
          <p:cNvPr id="18435" name="内容占位符 2">
            <a:extLst>
              <a:ext uri="{FF2B5EF4-FFF2-40B4-BE49-F238E27FC236}">
                <a16:creationId xmlns:a16="http://schemas.microsoft.com/office/drawing/2014/main" id="{20AFD419-BF89-43E9-9209-481A6AC5F4B2}"/>
              </a:ext>
            </a:extLst>
          </p:cNvPr>
          <p:cNvSpPr>
            <a:spLocks noGrp="1"/>
          </p:cNvSpPr>
          <p:nvPr>
            <p:ph idx="1"/>
          </p:nvPr>
        </p:nvSpPr>
        <p:spPr/>
        <p:txBody>
          <a:bodyPr/>
          <a:lstStyle/>
          <a:p>
            <a:pPr>
              <a:defRPr/>
            </a:pPr>
            <a:r>
              <a:rPr lang="zh-CN" altLang="en-US" sz="2800" dirty="0"/>
              <a:t>导包概述</a:t>
            </a:r>
            <a:endParaRPr lang="en-US" altLang="zh-CN" sz="2800" dirty="0"/>
          </a:p>
          <a:p>
            <a:pPr lvl="1">
              <a:defRPr/>
            </a:pPr>
            <a:r>
              <a:rPr lang="zh-CN" altLang="en-US" sz="2300" dirty="0"/>
              <a:t>不同包下的类之间的访问，我们发现，每次使用不同包下的类的时候，都需要加包的全路径。比较麻烦。这个时候，</a:t>
            </a:r>
            <a:r>
              <a:rPr lang="en-US" altLang="zh-CN" sz="2300" dirty="0"/>
              <a:t>java</a:t>
            </a:r>
            <a:r>
              <a:rPr lang="zh-CN" altLang="en-US" sz="2300" dirty="0"/>
              <a:t>就提供了导包的功能。</a:t>
            </a:r>
            <a:endParaRPr lang="en-US" altLang="zh-CN" sz="2300" dirty="0"/>
          </a:p>
          <a:p>
            <a:pPr>
              <a:defRPr/>
            </a:pPr>
            <a:r>
              <a:rPr lang="zh-CN" altLang="en-US" sz="2800" dirty="0"/>
              <a:t>导包格式</a:t>
            </a:r>
            <a:endParaRPr lang="en-US" altLang="zh-CN" sz="2800" dirty="0"/>
          </a:p>
          <a:p>
            <a:pPr lvl="1">
              <a:defRPr/>
            </a:pPr>
            <a:r>
              <a:rPr lang="en-US" altLang="zh-CN" sz="2300" dirty="0"/>
              <a:t>import </a:t>
            </a:r>
            <a:r>
              <a:rPr lang="zh-CN" altLang="en-US" sz="2300" dirty="0"/>
              <a:t>包名</a:t>
            </a:r>
            <a:r>
              <a:rPr lang="en-US" altLang="zh-CN" sz="2300" dirty="0"/>
              <a:t>;</a:t>
            </a:r>
          </a:p>
          <a:p>
            <a:pPr lvl="1">
              <a:defRPr/>
            </a:pPr>
            <a:r>
              <a:rPr lang="zh-CN" altLang="en-US" sz="2300" dirty="0"/>
              <a:t>注意：</a:t>
            </a:r>
            <a:endParaRPr lang="en-US" altLang="zh-CN" sz="2300" dirty="0"/>
          </a:p>
          <a:p>
            <a:pPr lvl="2">
              <a:defRPr/>
            </a:pPr>
            <a:r>
              <a:rPr lang="zh-CN" altLang="en-US" sz="1900" dirty="0"/>
              <a:t>这种方式导入是到类的名称。</a:t>
            </a:r>
            <a:endParaRPr lang="en-US" altLang="zh-CN" sz="1900" dirty="0"/>
          </a:p>
          <a:p>
            <a:pPr lvl="2">
              <a:defRPr/>
            </a:pPr>
            <a:r>
              <a:rPr lang="zh-CN" altLang="en-US" sz="1900" dirty="0"/>
              <a:t>虽然可以最后写</a:t>
            </a:r>
            <a:r>
              <a:rPr lang="en-US" altLang="zh-CN" sz="1900" dirty="0"/>
              <a:t>*</a:t>
            </a:r>
            <a:r>
              <a:rPr lang="zh-CN" altLang="en-US" sz="1900" dirty="0"/>
              <a:t>，但是不建议。</a:t>
            </a:r>
            <a:endParaRPr lang="en-US" altLang="zh-CN" sz="1900" dirty="0"/>
          </a:p>
          <a:p>
            <a:pPr marL="342900" lvl="2" indent="-342900">
              <a:buSzPct val="70000"/>
              <a:buFont typeface="Wingdings" pitchFamily="2" charset="2"/>
              <a:buChar char="l"/>
              <a:defRPr/>
            </a:pPr>
            <a:r>
              <a:rPr lang="en-US" altLang="zh-CN" sz="2800" dirty="0" err="1">
                <a:cs typeface="+mn-cs"/>
              </a:rPr>
              <a:t>package,import,class</a:t>
            </a:r>
            <a:r>
              <a:rPr lang="zh-CN" altLang="en-US" sz="2800" dirty="0">
                <a:cs typeface="+mn-cs"/>
              </a:rPr>
              <a:t>有没有顺序关系</a:t>
            </a:r>
            <a:r>
              <a:rPr lang="en-US" altLang="zh-CN" sz="2800" dirty="0">
                <a:cs typeface="+mn-cs"/>
              </a:rPr>
              <a:t>(</a:t>
            </a:r>
            <a:r>
              <a:rPr lang="zh-CN" altLang="en-US" sz="2800" dirty="0">
                <a:cs typeface="+mn-cs"/>
              </a:rPr>
              <a:t>面试题</a:t>
            </a:r>
            <a:r>
              <a:rPr lang="en-US" altLang="zh-CN" sz="2800" dirty="0">
                <a:cs typeface="+mn-cs"/>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E4D5ED68-4761-4E09-B5C9-7F66B7216629}"/>
              </a:ext>
            </a:extLst>
          </p:cNvPr>
          <p:cNvSpPr>
            <a:spLocks noGrp="1" noChangeArrowheads="1"/>
          </p:cNvSpPr>
          <p:nvPr>
            <p:ph type="body" idx="1"/>
          </p:nvPr>
        </p:nvSpPr>
        <p:spPr>
          <a:xfrm>
            <a:off x="1235279" y="1426128"/>
            <a:ext cx="6673442" cy="4288974"/>
          </a:xfrm>
        </p:spPr>
        <p:txBody>
          <a:bodyPr/>
          <a:lstStyle/>
          <a:p>
            <a:pPr>
              <a:buFont typeface="Wingdings" panose="05000000000000000000" pitchFamily="2" charset="2"/>
              <a:buNone/>
            </a:pPr>
            <a:r>
              <a:rPr lang="en-US" altLang="zh-CN" dirty="0"/>
              <a:t>  Import </a:t>
            </a:r>
            <a:r>
              <a:rPr lang="zh-CN" altLang="en-US" dirty="0"/>
              <a:t>声明</a:t>
            </a:r>
          </a:p>
          <a:p>
            <a:r>
              <a:rPr lang="zh-CN" altLang="en-US" sz="2500" dirty="0"/>
              <a:t>每当编写完一个</a:t>
            </a:r>
            <a:r>
              <a:rPr lang="en-US" altLang="zh-CN" sz="2500" dirty="0"/>
              <a:t>java</a:t>
            </a:r>
            <a:r>
              <a:rPr lang="zh-CN" altLang="en-US" sz="2500" dirty="0"/>
              <a:t>程序，</a:t>
            </a:r>
            <a:r>
              <a:rPr lang="en-US" altLang="zh-CN" sz="2500" dirty="0" err="1"/>
              <a:t>java.lang</a:t>
            </a:r>
            <a:r>
              <a:rPr lang="zh-CN" altLang="en-US" sz="2500" dirty="0"/>
              <a:t>包中的类将自动成为可用类</a:t>
            </a:r>
          </a:p>
          <a:p>
            <a:r>
              <a:rPr lang="zh-CN" altLang="en-US" sz="2500" dirty="0"/>
              <a:t>但要是有其他包中的类，就需要完整的声明相应类的引用</a:t>
            </a:r>
          </a:p>
          <a:p>
            <a:r>
              <a:rPr lang="en-US" altLang="zh-CN" sz="2500" dirty="0"/>
              <a:t>Import </a:t>
            </a:r>
            <a:r>
              <a:rPr lang="en-US" altLang="zh-CN" sz="2500" dirty="0" err="1"/>
              <a:t>java.util.Scanner</a:t>
            </a:r>
            <a:r>
              <a:rPr lang="en-US" altLang="zh-CN" sz="2500" dirty="0"/>
              <a:t>;</a:t>
            </a:r>
          </a:p>
          <a:p>
            <a:pPr>
              <a:buFont typeface="Wingdings" panose="05000000000000000000" pitchFamily="2" charset="2"/>
              <a:buNone/>
            </a:pPr>
            <a:r>
              <a:rPr lang="en-US" altLang="zh-CN" sz="2500" dirty="0"/>
              <a:t>   </a:t>
            </a:r>
            <a:r>
              <a:rPr lang="zh-CN" altLang="en-US" sz="2500" dirty="0"/>
              <a:t>或 </a:t>
            </a:r>
            <a:r>
              <a:rPr lang="en-US" altLang="zh-CN" sz="2500" dirty="0"/>
              <a:t>Import </a:t>
            </a:r>
            <a:r>
              <a:rPr lang="en-US" altLang="zh-CN" sz="2500" dirty="0" err="1"/>
              <a:t>java.util</a:t>
            </a:r>
            <a:r>
              <a:rPr lang="en-US" altLang="zh-CN" sz="2500" dirty="0"/>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EDFF0EA8-431D-41FE-8DB3-4660E1E5B2B7}"/>
              </a:ext>
            </a:extLst>
          </p:cNvPr>
          <p:cNvSpPr>
            <a:spLocks noGrp="1" noChangeArrowheads="1"/>
          </p:cNvSpPr>
          <p:nvPr>
            <p:ph type="body" idx="1"/>
          </p:nvPr>
        </p:nvSpPr>
        <p:spPr>
          <a:xfrm>
            <a:off x="769690" y="1174458"/>
            <a:ext cx="7604620" cy="5378741"/>
          </a:xfrm>
        </p:spPr>
        <p:txBody>
          <a:bodyPr/>
          <a:lstStyle/>
          <a:p>
            <a:pPr>
              <a:lnSpc>
                <a:spcPct val="90000"/>
              </a:lnSpc>
              <a:buFont typeface="Wingdings" panose="05000000000000000000" pitchFamily="2" charset="2"/>
              <a:buNone/>
            </a:pPr>
            <a:r>
              <a:rPr lang="en-US" altLang="zh-CN" sz="2500" dirty="0" err="1"/>
              <a:t>Java.applet</a:t>
            </a:r>
            <a:r>
              <a:rPr lang="en-US" altLang="zh-CN" sz="2500" dirty="0"/>
              <a:t> : </a:t>
            </a:r>
            <a:r>
              <a:rPr lang="zh-CN" altLang="en-US" sz="2500" dirty="0"/>
              <a:t>创建通过</a:t>
            </a:r>
            <a:r>
              <a:rPr lang="en-US" altLang="zh-CN" sz="2500" dirty="0"/>
              <a:t>web</a:t>
            </a:r>
            <a:r>
              <a:rPr lang="zh-CN" altLang="en-US" sz="2500" dirty="0"/>
              <a:t>传送的小程序</a:t>
            </a:r>
          </a:p>
          <a:p>
            <a:pPr>
              <a:lnSpc>
                <a:spcPct val="90000"/>
              </a:lnSpc>
              <a:buFont typeface="Wingdings" panose="05000000000000000000" pitchFamily="2" charset="2"/>
              <a:buNone/>
            </a:pPr>
            <a:r>
              <a:rPr lang="en-US" altLang="zh-CN" sz="2500" dirty="0" err="1"/>
              <a:t>Java.beans</a:t>
            </a:r>
            <a:r>
              <a:rPr lang="en-US" altLang="zh-CN" sz="2500" dirty="0"/>
              <a:t>:  </a:t>
            </a:r>
            <a:r>
              <a:rPr lang="zh-CN" altLang="en-US" sz="2500" dirty="0"/>
              <a:t>定义软件组件</a:t>
            </a:r>
          </a:p>
          <a:p>
            <a:pPr>
              <a:lnSpc>
                <a:spcPct val="90000"/>
              </a:lnSpc>
              <a:buFont typeface="Wingdings" panose="05000000000000000000" pitchFamily="2" charset="2"/>
              <a:buNone/>
            </a:pPr>
            <a:r>
              <a:rPr lang="en-US" altLang="zh-CN" sz="2500" dirty="0" err="1"/>
              <a:t>Java.awt</a:t>
            </a:r>
            <a:r>
              <a:rPr lang="en-US" altLang="zh-CN" sz="2500" dirty="0"/>
              <a:t>:  </a:t>
            </a:r>
            <a:r>
              <a:rPr lang="zh-CN" altLang="en-US" sz="2500" dirty="0"/>
              <a:t>绘图和建立图形用户界面的工具</a:t>
            </a:r>
          </a:p>
          <a:p>
            <a:pPr>
              <a:lnSpc>
                <a:spcPct val="90000"/>
              </a:lnSpc>
              <a:buFont typeface="Wingdings" panose="05000000000000000000" pitchFamily="2" charset="2"/>
              <a:buNone/>
            </a:pPr>
            <a:r>
              <a:rPr lang="en-US" altLang="zh-CN" sz="2500" dirty="0"/>
              <a:t>Java.io:  </a:t>
            </a:r>
            <a:r>
              <a:rPr lang="zh-CN" altLang="en-US" sz="2500" dirty="0"/>
              <a:t>实现各种输入和输出操作</a:t>
            </a:r>
          </a:p>
          <a:p>
            <a:pPr>
              <a:lnSpc>
                <a:spcPct val="90000"/>
              </a:lnSpc>
              <a:buFont typeface="Wingdings" panose="05000000000000000000" pitchFamily="2" charset="2"/>
              <a:buNone/>
            </a:pPr>
            <a:r>
              <a:rPr lang="en-US" altLang="zh-CN" sz="2500" dirty="0" err="1"/>
              <a:t>Java.lang</a:t>
            </a:r>
            <a:r>
              <a:rPr lang="en-US" altLang="zh-CN" sz="2500" dirty="0"/>
              <a:t>:</a:t>
            </a:r>
            <a:r>
              <a:rPr lang="zh-CN" altLang="en-US" sz="2500" dirty="0"/>
              <a:t>实现一些通用功能，自动包含于</a:t>
            </a:r>
            <a:r>
              <a:rPr lang="en-US" altLang="zh-CN" sz="2500" dirty="0"/>
              <a:t>java</a:t>
            </a:r>
            <a:r>
              <a:rPr lang="zh-CN" altLang="en-US" sz="2500" dirty="0"/>
              <a:t>中</a:t>
            </a:r>
          </a:p>
          <a:p>
            <a:pPr>
              <a:lnSpc>
                <a:spcPct val="90000"/>
              </a:lnSpc>
              <a:buFont typeface="Wingdings" panose="05000000000000000000" pitchFamily="2" charset="2"/>
              <a:buNone/>
            </a:pPr>
            <a:r>
              <a:rPr lang="en-US" altLang="zh-CN" sz="2500" dirty="0" err="1"/>
              <a:t>Java.math</a:t>
            </a:r>
            <a:r>
              <a:rPr lang="en-US" altLang="zh-CN" sz="2500" dirty="0"/>
              <a:t>: </a:t>
            </a:r>
            <a:r>
              <a:rPr lang="zh-CN" altLang="en-US" sz="2500" dirty="0"/>
              <a:t>计算</a:t>
            </a:r>
          </a:p>
          <a:p>
            <a:pPr>
              <a:lnSpc>
                <a:spcPct val="90000"/>
              </a:lnSpc>
              <a:buFont typeface="Wingdings" panose="05000000000000000000" pitchFamily="2" charset="2"/>
              <a:buNone/>
            </a:pPr>
            <a:r>
              <a:rPr lang="en-US" altLang="zh-CN" sz="2500" dirty="0"/>
              <a:t>Java.net: </a:t>
            </a:r>
            <a:r>
              <a:rPr lang="zh-CN" altLang="en-US" sz="2500" dirty="0"/>
              <a:t>实现网络间通讯</a:t>
            </a:r>
          </a:p>
          <a:p>
            <a:pPr>
              <a:lnSpc>
                <a:spcPct val="90000"/>
              </a:lnSpc>
              <a:buFont typeface="Wingdings" panose="05000000000000000000" pitchFamily="2" charset="2"/>
              <a:buNone/>
            </a:pPr>
            <a:r>
              <a:rPr lang="en-US" altLang="zh-CN" sz="2500" dirty="0" err="1"/>
              <a:t>Java.security</a:t>
            </a:r>
            <a:r>
              <a:rPr lang="zh-CN" altLang="en-US" sz="2500" dirty="0"/>
              <a:t>：执行安全限制</a:t>
            </a:r>
          </a:p>
          <a:p>
            <a:pPr>
              <a:lnSpc>
                <a:spcPct val="90000"/>
              </a:lnSpc>
              <a:buFont typeface="Wingdings" panose="05000000000000000000" pitchFamily="2" charset="2"/>
              <a:buNone/>
            </a:pPr>
            <a:r>
              <a:rPr lang="en-US" altLang="zh-CN" sz="2500" dirty="0" err="1"/>
              <a:t>Java.sql</a:t>
            </a:r>
            <a:r>
              <a:rPr lang="en-US" altLang="zh-CN" sz="2500" dirty="0"/>
              <a:t>:</a:t>
            </a:r>
            <a:r>
              <a:rPr lang="zh-CN" altLang="en-US" sz="2500" dirty="0"/>
              <a:t>与数据库交互</a:t>
            </a:r>
          </a:p>
          <a:p>
            <a:pPr>
              <a:lnSpc>
                <a:spcPct val="90000"/>
              </a:lnSpc>
              <a:buFont typeface="Wingdings" panose="05000000000000000000" pitchFamily="2" charset="2"/>
              <a:buNone/>
            </a:pPr>
            <a:r>
              <a:rPr lang="en-US" altLang="zh-CN" sz="2500" dirty="0" err="1"/>
              <a:t>Java.util</a:t>
            </a:r>
            <a:r>
              <a:rPr lang="en-US" altLang="zh-CN" sz="2500" dirty="0"/>
              <a:t>:</a:t>
            </a:r>
            <a:r>
              <a:rPr lang="zh-CN" altLang="en-US" sz="2500" dirty="0"/>
              <a:t>一般实用的功能（数组、日期、</a:t>
            </a:r>
            <a:r>
              <a:rPr lang="en-US" altLang="zh-CN" sz="2500" dirty="0"/>
              <a:t>scanner</a:t>
            </a:r>
            <a:r>
              <a:rPr lang="zh-CN" altLang="en-US" sz="2500" dirty="0"/>
              <a:t>）</a:t>
            </a:r>
          </a:p>
          <a:p>
            <a:pPr>
              <a:lnSpc>
                <a:spcPct val="90000"/>
              </a:lnSpc>
              <a:buFont typeface="Wingdings" panose="05000000000000000000" pitchFamily="2" charset="2"/>
              <a:buNone/>
            </a:pPr>
            <a:r>
              <a:rPr lang="en-US" altLang="zh-CN" sz="2500" dirty="0" err="1"/>
              <a:t>Javax.swing</a:t>
            </a:r>
            <a:r>
              <a:rPr lang="en-US" altLang="zh-CN" sz="2500" dirty="0"/>
              <a:t>:</a:t>
            </a:r>
            <a:r>
              <a:rPr lang="zh-CN" altLang="en-US" sz="2500" dirty="0"/>
              <a:t>扩展图形用户界面</a:t>
            </a:r>
            <a:endParaRPr lang="en-US" altLang="zh-CN" dirty="0"/>
          </a:p>
        </p:txBody>
      </p:sp>
      <p:sp>
        <p:nvSpPr>
          <p:cNvPr id="2" name="矩形 1">
            <a:extLst>
              <a:ext uri="{FF2B5EF4-FFF2-40B4-BE49-F238E27FC236}">
                <a16:creationId xmlns:a16="http://schemas.microsoft.com/office/drawing/2014/main" id="{BE235322-7804-447D-A697-2D281D777A0F}"/>
              </a:ext>
            </a:extLst>
          </p:cNvPr>
          <p:cNvSpPr/>
          <p:nvPr/>
        </p:nvSpPr>
        <p:spPr>
          <a:xfrm>
            <a:off x="457200" y="397538"/>
            <a:ext cx="2441694" cy="701731"/>
          </a:xfrm>
          <a:prstGeom prst="rect">
            <a:avLst/>
          </a:prstGeom>
        </p:spPr>
        <p:txBody>
          <a:bodyPr wrap="none">
            <a:spAutoFit/>
          </a:bodyPr>
          <a:lstStyle/>
          <a:p>
            <a:pPr>
              <a:lnSpc>
                <a:spcPct val="90000"/>
              </a:lnSpc>
            </a:pPr>
            <a:r>
              <a:rPr lang="zh-CN" altLang="en-US" sz="4400" dirty="0">
                <a:latin typeface="+mj-lt"/>
                <a:ea typeface="+mj-ea"/>
                <a:cs typeface="+mj-cs"/>
              </a:rPr>
              <a:t>常用的包</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kumimoji="1" lang="zh-CN" altLang="en-US" dirty="0">
                <a:solidFill>
                  <a:schemeClr val="tx1"/>
                </a:solidFill>
              </a:rPr>
              <a:t>三大特性</a:t>
            </a:r>
          </a:p>
        </p:txBody>
      </p:sp>
      <p:sp>
        <p:nvSpPr>
          <p:cNvPr id="4099" name="Rectangle 3"/>
          <p:cNvSpPr>
            <a:spLocks noGrp="1" noChangeArrowheads="1"/>
          </p:cNvSpPr>
          <p:nvPr>
            <p:ph idx="1"/>
          </p:nvPr>
        </p:nvSpPr>
        <p:spPr/>
        <p:txBody>
          <a:bodyPr/>
          <a:lstStyle/>
          <a:p>
            <a:pPr eaLnBrk="1" hangingPunct="1"/>
            <a:r>
              <a:rPr kumimoji="1" lang="zh-CN" altLang="en-US" dirty="0"/>
              <a:t>面向对象程序语言三个关键特点：</a:t>
            </a:r>
          </a:p>
          <a:p>
            <a:pPr eaLnBrk="1" hangingPunct="1"/>
            <a:endParaRPr kumimoji="1" lang="zh-CN" altLang="en-US" dirty="0"/>
          </a:p>
          <a:p>
            <a:pPr lvl="1" eaLnBrk="1" hangingPunct="1"/>
            <a:r>
              <a:rPr kumimoji="1" lang="zh-CN" altLang="en-US" dirty="0"/>
              <a:t>封装 </a:t>
            </a:r>
            <a:r>
              <a:rPr kumimoji="1" lang="en-US" altLang="zh-CN" dirty="0"/>
              <a:t>( Encapsulation )</a:t>
            </a:r>
          </a:p>
          <a:p>
            <a:pPr lvl="1" eaLnBrk="1" hangingPunct="1"/>
            <a:endParaRPr kumimoji="1" lang="en-US" altLang="zh-CN" dirty="0"/>
          </a:p>
          <a:p>
            <a:pPr lvl="1" eaLnBrk="1" hangingPunct="1"/>
            <a:r>
              <a:rPr kumimoji="1" lang="zh-CN" altLang="en-US" dirty="0"/>
              <a:t>多态 </a:t>
            </a:r>
            <a:r>
              <a:rPr kumimoji="1" lang="en-US" altLang="zh-CN" dirty="0"/>
              <a:t>( Polymorphism )</a:t>
            </a:r>
          </a:p>
          <a:p>
            <a:pPr lvl="1" eaLnBrk="1" hangingPunct="1"/>
            <a:endParaRPr kumimoji="1" lang="en-US" altLang="zh-CN" dirty="0"/>
          </a:p>
          <a:p>
            <a:pPr lvl="1" eaLnBrk="1" hangingPunct="1"/>
            <a:r>
              <a:rPr kumimoji="1" lang="zh-CN" altLang="en-US" dirty="0"/>
              <a:t>继承 </a:t>
            </a:r>
            <a:r>
              <a:rPr kumimoji="1" lang="en-US" altLang="zh-CN" dirty="0"/>
              <a:t>( Inheritance )</a:t>
            </a:r>
          </a:p>
        </p:txBody>
      </p:sp>
    </p:spTree>
    <p:extLst>
      <p:ext uri="{BB962C8B-B14F-4D97-AF65-F5344CB8AC3E}">
        <p14:creationId xmlns:p14="http://schemas.microsoft.com/office/powerpoint/2010/main" val="119569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类的构造方法定义</a:t>
            </a:r>
          </a:p>
        </p:txBody>
      </p:sp>
      <p:sp>
        <p:nvSpPr>
          <p:cNvPr id="14339" name="Rectangle 3"/>
          <p:cNvSpPr>
            <a:spLocks noGrp="1" noChangeArrowheads="1"/>
          </p:cNvSpPr>
          <p:nvPr>
            <p:ph idx="1"/>
          </p:nvPr>
        </p:nvSpPr>
        <p:spPr>
          <a:xfrm>
            <a:off x="1358225" y="1690689"/>
            <a:ext cx="5207946" cy="4351338"/>
          </a:xfrm>
        </p:spPr>
        <p:txBody>
          <a:bodyPr>
            <a:normAutofit fontScale="92500" lnSpcReduction="10000"/>
          </a:bodyPr>
          <a:lstStyle/>
          <a:p>
            <a:pPr>
              <a:buNone/>
            </a:pPr>
            <a:r>
              <a:rPr kumimoji="1" lang="zh-CN" altLang="en-US" sz="2200" dirty="0"/>
              <a:t>一般格式：</a:t>
            </a:r>
          </a:p>
          <a:p>
            <a:pPr>
              <a:buNone/>
            </a:pPr>
            <a:r>
              <a:rPr kumimoji="1" lang="en-US" altLang="zh-CN" sz="2050" dirty="0"/>
              <a:t>&lt;modifiers&gt; &lt;name&gt;  ([&lt;</a:t>
            </a:r>
            <a:r>
              <a:rPr kumimoji="1" lang="en-US" altLang="zh-CN" sz="2050" dirty="0" err="1"/>
              <a:t>argument_list</a:t>
            </a:r>
            <a:r>
              <a:rPr kumimoji="1" lang="en-US" altLang="zh-CN" sz="2050" dirty="0"/>
              <a:t>]{&lt;block&gt;}</a:t>
            </a:r>
          </a:p>
          <a:p>
            <a:pPr eaLnBrk="1" hangingPunct="1">
              <a:buFont typeface="Wingdings" panose="05000000000000000000" pitchFamily="2" charset="2"/>
              <a:buNone/>
            </a:pPr>
            <a:r>
              <a:rPr kumimoji="1" lang="zh-CN" altLang="en-US" dirty="0"/>
              <a:t>构造方法定义： </a:t>
            </a:r>
          </a:p>
          <a:p>
            <a:pPr eaLnBrk="1" hangingPunct="1">
              <a:buFont typeface="Wingdings" panose="05000000000000000000" pitchFamily="2" charset="2"/>
              <a:buNone/>
            </a:pPr>
            <a:r>
              <a:rPr kumimoji="1" lang="en-US" altLang="zh-CN" dirty="0"/>
              <a:t>public   </a:t>
            </a:r>
            <a:r>
              <a:rPr kumimoji="1" lang="zh-CN" altLang="en-US" dirty="0"/>
              <a:t>类名（参数）</a:t>
            </a:r>
          </a:p>
          <a:p>
            <a:pPr eaLnBrk="1" hangingPunct="1">
              <a:buFont typeface="Wingdings" panose="05000000000000000000" pitchFamily="2" charset="2"/>
              <a:buNone/>
            </a:pPr>
            <a:r>
              <a:rPr kumimoji="1" lang="en-US" altLang="zh-CN" dirty="0"/>
              <a:t>{</a:t>
            </a:r>
          </a:p>
          <a:p>
            <a:pPr eaLnBrk="1" hangingPunct="1">
              <a:buFont typeface="Wingdings" panose="05000000000000000000" pitchFamily="2" charset="2"/>
              <a:buNone/>
            </a:pPr>
            <a:r>
              <a:rPr kumimoji="1" lang="en-US" altLang="zh-CN" dirty="0"/>
              <a:t> 		… </a:t>
            </a:r>
          </a:p>
          <a:p>
            <a:pPr eaLnBrk="1" hangingPunct="1">
              <a:buFont typeface="Wingdings" panose="05000000000000000000" pitchFamily="2" charset="2"/>
              <a:buNone/>
            </a:pPr>
            <a:r>
              <a:rPr kumimoji="1" lang="en-US" altLang="zh-CN" dirty="0"/>
              <a:t>}</a:t>
            </a:r>
          </a:p>
          <a:p>
            <a:pPr eaLnBrk="1" hangingPunct="1">
              <a:buFont typeface="Wingdings" panose="05000000000000000000" pitchFamily="2" charset="2"/>
              <a:buNone/>
            </a:pPr>
            <a:r>
              <a:rPr kumimoji="1" lang="zh-CN" altLang="en-US" u="sng" dirty="0"/>
              <a:t>注意：</a:t>
            </a:r>
          </a:p>
          <a:p>
            <a:pPr lvl="1" eaLnBrk="1" hangingPunct="1">
              <a:buFont typeface="Wingdings" panose="05000000000000000000" pitchFamily="2" charset="2"/>
              <a:buNone/>
            </a:pPr>
            <a:r>
              <a:rPr kumimoji="1" lang="zh-CN" altLang="en-US" dirty="0"/>
              <a:t>方法名必须与类名相同。</a:t>
            </a:r>
          </a:p>
          <a:p>
            <a:pPr lvl="1" eaLnBrk="1" hangingPunct="1">
              <a:buFont typeface="Wingdings" panose="05000000000000000000" pitchFamily="2" charset="2"/>
              <a:buNone/>
            </a:pPr>
            <a:r>
              <a:rPr kumimoji="1" lang="zh-CN" altLang="en-US" dirty="0"/>
              <a:t>不能带返回类型。</a:t>
            </a:r>
          </a:p>
          <a:p>
            <a:pPr eaLnBrk="1" hangingPunct="1"/>
            <a:endParaRPr kumimoji="1" lang="zh-CN" altLang="en-US" dirty="0"/>
          </a:p>
          <a:p>
            <a:pPr eaLnBrk="1" hangingPunct="1"/>
            <a:endParaRPr lang="en-US" altLang="zh-CN" dirty="0"/>
          </a:p>
        </p:txBody>
      </p:sp>
    </p:spTree>
    <p:extLst>
      <p:ext uri="{BB962C8B-B14F-4D97-AF65-F5344CB8AC3E}">
        <p14:creationId xmlns:p14="http://schemas.microsoft.com/office/powerpoint/2010/main" val="25399033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dirty="0">
                <a:solidFill>
                  <a:schemeClr val="tx1"/>
                </a:solidFill>
              </a:rPr>
              <a:t>数据隐藏与封装</a:t>
            </a:r>
          </a:p>
        </p:txBody>
      </p:sp>
      <p:sp>
        <p:nvSpPr>
          <p:cNvPr id="18435" name="Rectangle 3"/>
          <p:cNvSpPr>
            <a:spLocks noGrp="1" noChangeArrowheads="1"/>
          </p:cNvSpPr>
          <p:nvPr>
            <p:ph idx="1"/>
          </p:nvPr>
        </p:nvSpPr>
        <p:spPr/>
        <p:txBody>
          <a:bodyPr/>
          <a:lstStyle/>
          <a:p>
            <a:pPr eaLnBrk="1" hangingPunct="1"/>
            <a:r>
              <a:rPr kumimoji="1" lang="zh-CN" altLang="en-US" sz="1950" dirty="0"/>
              <a:t>数据隐藏：使用</a:t>
            </a:r>
            <a:r>
              <a:rPr kumimoji="1" lang="en-US" altLang="zh-CN" sz="1950" dirty="0"/>
              <a:t>private</a:t>
            </a:r>
            <a:r>
              <a:rPr kumimoji="1" lang="zh-CN" altLang="en-US" sz="1950" dirty="0"/>
              <a:t>定义的成员变量，只能在成员方法中使用，其它方法中禁止使用。</a:t>
            </a:r>
          </a:p>
          <a:p>
            <a:pPr eaLnBrk="1" hangingPunct="1">
              <a:buFont typeface="Wingdings" panose="05000000000000000000" pitchFamily="2" charset="2"/>
              <a:buNone/>
            </a:pPr>
            <a:r>
              <a:rPr kumimoji="1" lang="zh-CN" altLang="en-US" sz="1950" dirty="0"/>
              <a:t>	优点： 保证对象中数据的一致性。</a:t>
            </a:r>
          </a:p>
          <a:p>
            <a:pPr eaLnBrk="1" hangingPunct="1"/>
            <a:endParaRPr kumimoji="1" lang="zh-CN" altLang="en-US" sz="1950" dirty="0"/>
          </a:p>
          <a:p>
            <a:pPr eaLnBrk="1" hangingPunct="1"/>
            <a:r>
              <a:rPr kumimoji="1" lang="zh-CN" altLang="en-US" sz="1950" dirty="0"/>
              <a:t>封装：基本数据和对数据进行的操作方法的结合。</a:t>
            </a:r>
          </a:p>
          <a:p>
            <a:pPr eaLnBrk="1" hangingPunct="1">
              <a:buFont typeface="Wingdings" panose="05000000000000000000" pitchFamily="2" charset="2"/>
              <a:buNone/>
            </a:pPr>
            <a:r>
              <a:rPr kumimoji="1" lang="zh-CN" altLang="en-US" sz="1950" dirty="0"/>
              <a:t>	优点：</a:t>
            </a:r>
          </a:p>
          <a:p>
            <a:pPr lvl="1" eaLnBrk="1" hangingPunct="1"/>
            <a:r>
              <a:rPr kumimoji="1" lang="zh-CN" altLang="en-US" sz="1650" dirty="0"/>
              <a:t>隐藏类中具体实现的细节。</a:t>
            </a:r>
          </a:p>
          <a:p>
            <a:pPr lvl="1" eaLnBrk="1" hangingPunct="1"/>
            <a:r>
              <a:rPr kumimoji="1" lang="zh-CN" altLang="en-US" sz="1650" dirty="0"/>
              <a:t>强迫程序员使用统一的接口访问数据。</a:t>
            </a:r>
          </a:p>
          <a:p>
            <a:pPr lvl="1" eaLnBrk="1" hangingPunct="1"/>
            <a:r>
              <a:rPr kumimoji="1" lang="zh-CN" altLang="en-US" sz="1650" dirty="0"/>
              <a:t>使代码可维护性好。</a:t>
            </a:r>
          </a:p>
          <a:p>
            <a:pPr eaLnBrk="1" hangingPunct="1"/>
            <a:endParaRPr lang="en-US" altLang="zh-CN" sz="1950" dirty="0"/>
          </a:p>
        </p:txBody>
      </p:sp>
    </p:spTree>
    <p:extLst>
      <p:ext uri="{BB962C8B-B14F-4D97-AF65-F5344CB8AC3E}">
        <p14:creationId xmlns:p14="http://schemas.microsoft.com/office/powerpoint/2010/main" val="30880970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997085" y="2015449"/>
            <a:ext cx="6579140" cy="3240932"/>
          </a:xfrm>
        </p:spPr>
        <p:txBody>
          <a:bodyPr>
            <a:normAutofit fontScale="92500" lnSpcReduction="20000"/>
          </a:bodyPr>
          <a:lstStyle/>
          <a:p>
            <a:pPr>
              <a:buFont typeface="Wingdings" panose="05000000000000000000" pitchFamily="2" charset="2"/>
              <a:buNone/>
            </a:pPr>
            <a:r>
              <a:rPr lang="zh-CN" altLang="en-US" sz="2800" dirty="0"/>
              <a:t>封装</a:t>
            </a:r>
          </a:p>
          <a:p>
            <a:pPr>
              <a:lnSpc>
                <a:spcPct val="120000"/>
              </a:lnSpc>
              <a:spcBef>
                <a:spcPts val="0"/>
              </a:spcBef>
            </a:pPr>
            <a:r>
              <a:rPr lang="zh-CN" altLang="en-US" dirty="0"/>
              <a:t>对象同时具有</a:t>
            </a:r>
            <a:r>
              <a:rPr lang="zh-CN" altLang="en-US" dirty="0">
                <a:solidFill>
                  <a:srgbClr val="FF3300"/>
                </a:solidFill>
              </a:rPr>
              <a:t>属性</a:t>
            </a:r>
            <a:r>
              <a:rPr lang="zh-CN" altLang="en-US" dirty="0"/>
              <a:t>和</a:t>
            </a:r>
            <a:r>
              <a:rPr lang="zh-CN" altLang="en-US" dirty="0">
                <a:solidFill>
                  <a:srgbClr val="FF3300"/>
                </a:solidFill>
              </a:rPr>
              <a:t>方法</a:t>
            </a:r>
            <a:r>
              <a:rPr lang="zh-CN" altLang="en-US" dirty="0"/>
              <a:t>两项特性</a:t>
            </a:r>
          </a:p>
          <a:p>
            <a:pPr>
              <a:lnSpc>
                <a:spcPct val="120000"/>
              </a:lnSpc>
              <a:spcBef>
                <a:spcPts val="0"/>
              </a:spcBef>
            </a:pPr>
            <a:r>
              <a:rPr lang="zh-CN" altLang="en-US" dirty="0"/>
              <a:t>对象的属性和方法通常被</a:t>
            </a:r>
            <a:r>
              <a:rPr lang="zh-CN" altLang="en-US" dirty="0">
                <a:solidFill>
                  <a:srgbClr val="0000FF"/>
                </a:solidFill>
              </a:rPr>
              <a:t>封装</a:t>
            </a:r>
            <a:r>
              <a:rPr lang="zh-CN" altLang="en-US" dirty="0"/>
              <a:t>在一起，共同体现事物的特性， 二者相辅相承，不能分割</a:t>
            </a:r>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r>
              <a:rPr lang="zh-CN" altLang="en-US" dirty="0"/>
              <a:t>类与</a:t>
            </a:r>
            <a:r>
              <a:rPr lang="en-US" altLang="zh-CN" dirty="0"/>
              <a:t>c</a:t>
            </a:r>
            <a:r>
              <a:rPr lang="zh-CN" altLang="en-US" dirty="0"/>
              <a:t>中所学的结构体的区别？</a:t>
            </a:r>
          </a:p>
        </p:txBody>
      </p:sp>
      <p:sp>
        <p:nvSpPr>
          <p:cNvPr id="3" name="Rectangle 2"/>
          <p:cNvSpPr>
            <a:spLocks noGrp="1" noChangeArrowheads="1"/>
          </p:cNvSpPr>
          <p:nvPr>
            <p:ph type="title"/>
          </p:nvPr>
        </p:nvSpPr>
        <p:spPr>
          <a:xfrm>
            <a:off x="628650" y="365126"/>
            <a:ext cx="7886700" cy="1325563"/>
          </a:xfrm>
        </p:spPr>
        <p:txBody>
          <a:bodyPr/>
          <a:lstStyle/>
          <a:p>
            <a:pPr eaLnBrk="1" hangingPunct="1"/>
            <a:r>
              <a:rPr kumimoji="1" lang="zh-CN" altLang="en-US" dirty="0">
                <a:solidFill>
                  <a:schemeClr val="tx1"/>
                </a:solidFill>
              </a:rPr>
              <a:t>数据隐藏与封装</a:t>
            </a:r>
          </a:p>
        </p:txBody>
      </p:sp>
    </p:spTree>
    <p:extLst>
      <p:ext uri="{BB962C8B-B14F-4D97-AF65-F5344CB8AC3E}">
        <p14:creationId xmlns:p14="http://schemas.microsoft.com/office/powerpoint/2010/main" val="31656871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kumimoji="1" lang="zh-CN" altLang="en-US">
                <a:solidFill>
                  <a:schemeClr val="tx1"/>
                </a:solidFill>
              </a:rPr>
              <a:t>数据隐藏与封装举例</a:t>
            </a:r>
          </a:p>
        </p:txBody>
      </p:sp>
      <p:sp>
        <p:nvSpPr>
          <p:cNvPr id="19459"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pPr>
            <a:r>
              <a:rPr kumimoji="1" lang="en-US" altLang="zh-CN" sz="1275" dirty="0"/>
              <a:t>Class Date</a:t>
            </a:r>
          </a:p>
          <a:p>
            <a:pPr eaLnBrk="1" hangingPunct="1">
              <a:lnSpc>
                <a:spcPct val="80000"/>
              </a:lnSpc>
              <a:buFont typeface="Wingdings" panose="05000000000000000000" pitchFamily="2" charset="2"/>
              <a:buNone/>
            </a:pPr>
            <a:r>
              <a:rPr kumimoji="1" lang="en-US" altLang="zh-CN" sz="1275" dirty="0"/>
              <a:t>{</a:t>
            </a:r>
          </a:p>
          <a:p>
            <a:pPr eaLnBrk="1" hangingPunct="1">
              <a:lnSpc>
                <a:spcPct val="80000"/>
              </a:lnSpc>
              <a:buFont typeface="Wingdings" panose="05000000000000000000" pitchFamily="2" charset="2"/>
              <a:buNone/>
            </a:pPr>
            <a:r>
              <a:rPr kumimoji="1" lang="en-US" altLang="zh-CN" sz="1275" dirty="0"/>
              <a:t>	private int  day, month, year;</a:t>
            </a:r>
          </a:p>
          <a:p>
            <a:pPr eaLnBrk="1" hangingPunct="1">
              <a:lnSpc>
                <a:spcPct val="80000"/>
              </a:lnSpc>
              <a:buFont typeface="Wingdings" panose="05000000000000000000" pitchFamily="2" charset="2"/>
              <a:buNone/>
            </a:pPr>
            <a:r>
              <a:rPr kumimoji="1" lang="en-US" altLang="zh-CN" sz="1275" dirty="0"/>
              <a:t>	void </a:t>
            </a:r>
            <a:r>
              <a:rPr kumimoji="1" lang="en-US" altLang="zh-CN" sz="1275" dirty="0" err="1"/>
              <a:t>setDate</a:t>
            </a:r>
            <a:r>
              <a:rPr kumimoji="1" lang="en-US" altLang="zh-CN" sz="1275" dirty="0"/>
              <a:t>( int a, int b, int c)</a:t>
            </a:r>
          </a:p>
          <a:p>
            <a:pPr eaLnBrk="1" hangingPunct="1">
              <a:lnSpc>
                <a:spcPct val="80000"/>
              </a:lnSpc>
              <a:buFont typeface="Wingdings" panose="05000000000000000000" pitchFamily="2" charset="2"/>
              <a:buNone/>
            </a:pPr>
            <a:r>
              <a:rPr kumimoji="1" lang="en-US" altLang="zh-CN" sz="1275" dirty="0"/>
              <a:t>	{</a:t>
            </a:r>
          </a:p>
          <a:p>
            <a:pPr eaLnBrk="1" hangingPunct="1">
              <a:lnSpc>
                <a:spcPct val="80000"/>
              </a:lnSpc>
              <a:buFont typeface="Wingdings" panose="05000000000000000000" pitchFamily="2" charset="2"/>
              <a:buNone/>
            </a:pPr>
            <a:r>
              <a:rPr kumimoji="1" lang="en-US" altLang="zh-CN" sz="1275" dirty="0"/>
              <a:t>		day = a;</a:t>
            </a:r>
          </a:p>
          <a:p>
            <a:pPr eaLnBrk="1" hangingPunct="1">
              <a:lnSpc>
                <a:spcPct val="80000"/>
              </a:lnSpc>
              <a:buFont typeface="Wingdings" panose="05000000000000000000" pitchFamily="2" charset="2"/>
              <a:buNone/>
            </a:pPr>
            <a:r>
              <a:rPr kumimoji="1" lang="en-US" altLang="zh-CN" sz="1275" dirty="0"/>
              <a:t>		month = b;</a:t>
            </a:r>
          </a:p>
          <a:p>
            <a:pPr eaLnBrk="1" hangingPunct="1">
              <a:lnSpc>
                <a:spcPct val="80000"/>
              </a:lnSpc>
              <a:buFont typeface="Wingdings" panose="05000000000000000000" pitchFamily="2" charset="2"/>
              <a:buNone/>
            </a:pPr>
            <a:r>
              <a:rPr kumimoji="1" lang="en-US" altLang="zh-CN" sz="1275" dirty="0"/>
              <a:t>		year = c ;</a:t>
            </a:r>
          </a:p>
          <a:p>
            <a:pPr eaLnBrk="1" hangingPunct="1">
              <a:lnSpc>
                <a:spcPct val="80000"/>
              </a:lnSpc>
              <a:buFont typeface="Wingdings" panose="05000000000000000000" pitchFamily="2" charset="2"/>
              <a:buNone/>
            </a:pPr>
            <a:r>
              <a:rPr kumimoji="1" lang="en-US" altLang="zh-CN" sz="1275" dirty="0"/>
              <a:t>	}</a:t>
            </a:r>
          </a:p>
          <a:p>
            <a:pPr eaLnBrk="1" hangingPunct="1">
              <a:lnSpc>
                <a:spcPct val="80000"/>
              </a:lnSpc>
              <a:buFont typeface="Wingdings" panose="05000000000000000000" pitchFamily="2" charset="2"/>
              <a:buNone/>
            </a:pPr>
            <a:r>
              <a:rPr kumimoji="1" lang="en-US" altLang="zh-CN" sz="1275" dirty="0"/>
              <a:t>}</a:t>
            </a:r>
          </a:p>
          <a:p>
            <a:pPr eaLnBrk="1" hangingPunct="1">
              <a:lnSpc>
                <a:spcPct val="80000"/>
              </a:lnSpc>
              <a:buFont typeface="Wingdings" panose="05000000000000000000" pitchFamily="2" charset="2"/>
              <a:buNone/>
            </a:pPr>
            <a:r>
              <a:rPr kumimoji="1" lang="en-US" altLang="zh-CN" sz="1275" dirty="0"/>
              <a:t>…</a:t>
            </a:r>
          </a:p>
          <a:p>
            <a:pPr eaLnBrk="1" hangingPunct="1">
              <a:lnSpc>
                <a:spcPct val="80000"/>
              </a:lnSpc>
              <a:buFont typeface="Wingdings" panose="05000000000000000000" pitchFamily="2" charset="2"/>
              <a:buNone/>
            </a:pPr>
            <a:r>
              <a:rPr kumimoji="1" lang="en-US" altLang="zh-CN" sz="1275" dirty="0"/>
              <a:t>Date d1;</a:t>
            </a:r>
          </a:p>
          <a:p>
            <a:pPr eaLnBrk="1" hangingPunct="1">
              <a:lnSpc>
                <a:spcPct val="80000"/>
              </a:lnSpc>
              <a:buFont typeface="Wingdings" panose="05000000000000000000" pitchFamily="2" charset="2"/>
              <a:buNone/>
            </a:pPr>
            <a:r>
              <a:rPr kumimoji="1" lang="en-US" altLang="zh-CN" sz="1275" dirty="0"/>
              <a:t>d1.new Date( );</a:t>
            </a:r>
          </a:p>
          <a:p>
            <a:pPr eaLnBrk="1" hangingPunct="1">
              <a:lnSpc>
                <a:spcPct val="80000"/>
              </a:lnSpc>
              <a:buFont typeface="Wingdings" panose="05000000000000000000" pitchFamily="2" charset="2"/>
              <a:buNone/>
            </a:pPr>
            <a:r>
              <a:rPr kumimoji="1" lang="en-US" altLang="zh-CN" sz="1275" dirty="0"/>
              <a:t>d1.setDate(30,9,2001);</a:t>
            </a:r>
          </a:p>
          <a:p>
            <a:pPr eaLnBrk="1" hangingPunct="1">
              <a:lnSpc>
                <a:spcPct val="80000"/>
              </a:lnSpc>
              <a:buFont typeface="Wingdings" panose="05000000000000000000" pitchFamily="2" charset="2"/>
              <a:buNone/>
            </a:pPr>
            <a:r>
              <a:rPr kumimoji="1" lang="en-US" altLang="zh-CN" sz="1275" dirty="0"/>
              <a:t>...</a:t>
            </a:r>
          </a:p>
          <a:p>
            <a:pPr eaLnBrk="1" hangingPunct="1">
              <a:lnSpc>
                <a:spcPct val="80000"/>
              </a:lnSpc>
              <a:buFont typeface="Wingdings" panose="05000000000000000000" pitchFamily="2" charset="2"/>
              <a:buNone/>
            </a:pPr>
            <a:endParaRPr lang="en-US" altLang="zh-CN" sz="1275" dirty="0"/>
          </a:p>
        </p:txBody>
      </p:sp>
    </p:spTree>
    <p:extLst>
      <p:ext uri="{BB962C8B-B14F-4D97-AF65-F5344CB8AC3E}">
        <p14:creationId xmlns:p14="http://schemas.microsoft.com/office/powerpoint/2010/main" val="37289931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116550A2-26DB-4B7F-820C-690E4315B528}"/>
              </a:ext>
            </a:extLst>
          </p:cNvPr>
          <p:cNvSpPr>
            <a:spLocks noGrp="1"/>
          </p:cNvSpPr>
          <p:nvPr>
            <p:ph type="title"/>
          </p:nvPr>
        </p:nvSpPr>
        <p:spPr/>
        <p:txBody>
          <a:bodyPr/>
          <a:lstStyle/>
          <a:p>
            <a:r>
              <a:rPr lang="zh-CN" altLang="en-US"/>
              <a:t>权限修饰符</a:t>
            </a:r>
          </a:p>
        </p:txBody>
      </p:sp>
      <p:graphicFrame>
        <p:nvGraphicFramePr>
          <p:cNvPr id="6" name="Group 3">
            <a:extLst>
              <a:ext uri="{FF2B5EF4-FFF2-40B4-BE49-F238E27FC236}">
                <a16:creationId xmlns:a16="http://schemas.microsoft.com/office/drawing/2014/main" id="{49E11AA0-1859-4929-9D0E-EE4CD29B9A5F}"/>
              </a:ext>
            </a:extLst>
          </p:cNvPr>
          <p:cNvGraphicFramePr>
            <a:graphicFrameLocks noGrp="1"/>
          </p:cNvGraphicFramePr>
          <p:nvPr>
            <p:ph idx="1"/>
          </p:nvPr>
        </p:nvGraphicFramePr>
        <p:xfrm>
          <a:off x="785813" y="2000250"/>
          <a:ext cx="7686675" cy="4032250"/>
        </p:xfrm>
        <a:graphic>
          <a:graphicData uri="http://schemas.openxmlformats.org/drawingml/2006/table">
            <a:tbl>
              <a:tblPr/>
              <a:tblGrid>
                <a:gridCol w="1152525">
                  <a:extLst>
                    <a:ext uri="{9D8B030D-6E8A-4147-A177-3AD203B41FA5}">
                      <a16:colId xmlns:a16="http://schemas.microsoft.com/office/drawing/2014/main" val="20000"/>
                    </a:ext>
                  </a:extLst>
                </a:gridCol>
                <a:gridCol w="1633538">
                  <a:extLst>
                    <a:ext uri="{9D8B030D-6E8A-4147-A177-3AD203B41FA5}">
                      <a16:colId xmlns:a16="http://schemas.microsoft.com/office/drawing/2014/main" val="20001"/>
                    </a:ext>
                  </a:extLst>
                </a:gridCol>
                <a:gridCol w="1633537">
                  <a:extLst>
                    <a:ext uri="{9D8B030D-6E8A-4147-A177-3AD203B41FA5}">
                      <a16:colId xmlns:a16="http://schemas.microsoft.com/office/drawing/2014/main" val="20002"/>
                    </a:ext>
                  </a:extLst>
                </a:gridCol>
                <a:gridCol w="1633538">
                  <a:extLst>
                    <a:ext uri="{9D8B030D-6E8A-4147-A177-3AD203B41FA5}">
                      <a16:colId xmlns:a16="http://schemas.microsoft.com/office/drawing/2014/main" val="20003"/>
                    </a:ext>
                  </a:extLst>
                </a:gridCol>
                <a:gridCol w="1633537">
                  <a:extLst>
                    <a:ext uri="{9D8B030D-6E8A-4147-A177-3AD203B41FA5}">
                      <a16:colId xmlns:a16="http://schemas.microsoft.com/office/drawing/2014/main" val="20004"/>
                    </a:ext>
                  </a:extLst>
                </a:gridCol>
              </a:tblGrid>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public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protected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700" b="0" i="0" u="none" strike="noStrike" cap="none" normalizeH="0" baseline="0" dirty="0">
                          <a:ln>
                            <a:noFill/>
                          </a:ln>
                          <a:solidFill>
                            <a:schemeClr val="tx1"/>
                          </a:solidFill>
                          <a:effectLst/>
                          <a:latin typeface="Arial" pitchFamily="34" charset="0"/>
                          <a:ea typeface="宋体" pitchFamily="2" charset="-122"/>
                        </a:rPr>
                        <a:t>默认</a:t>
                      </a: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private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同一类中</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同一包</a:t>
                      </a:r>
                      <a:r>
                        <a:rPr kumimoji="0" lang="zh-CN" altLang="en-US" sz="1600" b="0" i="0" u="none" strike="noStrike" cap="none" normalizeH="0" baseline="0" dirty="0">
                          <a:ln>
                            <a:noFill/>
                          </a:ln>
                          <a:solidFill>
                            <a:schemeClr val="tx1"/>
                          </a:solidFill>
                          <a:effectLst/>
                          <a:latin typeface="Arial" pitchFamily="34" charset="0"/>
                          <a:ea typeface="宋体" pitchFamily="2" charset="-122"/>
                        </a:rPr>
                        <a:t>子类</a:t>
                      </a:r>
                      <a:r>
                        <a:rPr kumimoji="0" lang="en-US" altLang="zh-CN" sz="1600" b="0" i="0" u="none" strike="noStrike" cap="none" normalizeH="0" baseline="0" dirty="0">
                          <a:ln>
                            <a:noFill/>
                          </a:ln>
                          <a:solidFill>
                            <a:schemeClr val="tx1"/>
                          </a:solidFill>
                          <a:effectLst/>
                          <a:latin typeface="Arial" pitchFamily="34" charset="0"/>
                          <a:ea typeface="宋体" pitchFamily="2" charset="-122"/>
                        </a:rPr>
                        <a:t>,</a:t>
                      </a:r>
                      <a:r>
                        <a:rPr kumimoji="0" lang="zh-CN" altLang="en-US" sz="1600" b="0" i="0" u="none" strike="noStrike" cap="none" normalizeH="0" baseline="0" dirty="0">
                          <a:ln>
                            <a:noFill/>
                          </a:ln>
                          <a:solidFill>
                            <a:schemeClr val="tx1"/>
                          </a:solidFill>
                          <a:effectLst/>
                          <a:latin typeface="Arial" pitchFamily="34" charset="0"/>
                          <a:ea typeface="宋体" pitchFamily="2" charset="-122"/>
                        </a:rPr>
                        <a:t>其他类</a:t>
                      </a:r>
                      <a:endParaRPr kumimoji="0" lang="zh-CN"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Arial" pitchFamily="34" charset="0"/>
                          <a:ea typeface="宋体" pitchFamily="2" charset="-122"/>
                        </a:rPr>
                        <a:t>不同包</a:t>
                      </a: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子类</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不同包</a:t>
                      </a: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Arial" pitchFamily="34" charset="0"/>
                          <a:ea typeface="宋体" pitchFamily="2" charset="-122"/>
                        </a:rPr>
                        <a:t>其他类</a:t>
                      </a:r>
                      <a:endParaRPr kumimoji="0" lang="zh-CN"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40031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57200" y="762000"/>
            <a:ext cx="8229600" cy="5364163"/>
          </a:xfrm>
        </p:spPr>
        <p:txBody>
          <a:bodyPr/>
          <a:lstStyle/>
          <a:p>
            <a:pPr>
              <a:buFont typeface="Wingdings" panose="05000000000000000000" pitchFamily="2" charset="2"/>
              <a:buNone/>
            </a:pPr>
            <a:r>
              <a:rPr lang="zh-CN" altLang="en-US" sz="2800" dirty="0"/>
              <a:t>对象和类的关系</a:t>
            </a:r>
          </a:p>
          <a:p>
            <a:endParaRPr lang="zh-CN" altLang="en-US" sz="2500" dirty="0"/>
          </a:p>
          <a:p>
            <a:r>
              <a:rPr lang="zh-CN" altLang="en-US" sz="2800" dirty="0"/>
              <a:t>类是生成对象的软件蓝图，是一种软件结构。</a:t>
            </a:r>
          </a:p>
          <a:p>
            <a:r>
              <a:rPr lang="zh-CN" altLang="en-US" sz="2800" dirty="0"/>
              <a:t>他</a:t>
            </a:r>
            <a:r>
              <a:rPr lang="zh-CN" altLang="en-US" sz="2800" dirty="0">
                <a:solidFill>
                  <a:srgbClr val="FF3300"/>
                </a:solidFill>
              </a:rPr>
              <a:t>定义</a:t>
            </a:r>
            <a:r>
              <a:rPr lang="zh-CN" altLang="en-US" sz="2800" dirty="0"/>
              <a:t>了包含在对象中的</a:t>
            </a:r>
            <a:r>
              <a:rPr lang="zh-CN" altLang="en-US" sz="2800" dirty="0">
                <a:solidFill>
                  <a:srgbClr val="FF3300"/>
                </a:solidFill>
              </a:rPr>
              <a:t>属性（实例变量）的数目和数据类型</a:t>
            </a:r>
          </a:p>
          <a:p>
            <a:pPr>
              <a:buFont typeface="Wingdings" panose="05000000000000000000" pitchFamily="2" charset="2"/>
              <a:buNone/>
            </a:pPr>
            <a:r>
              <a:rPr lang="zh-CN" altLang="en-US" sz="2800" dirty="0">
                <a:solidFill>
                  <a:srgbClr val="FF3300"/>
                </a:solidFill>
              </a:rPr>
              <a:t>思考：是否需要在类中给出属性具体的值？</a:t>
            </a:r>
          </a:p>
          <a:p>
            <a:r>
              <a:rPr lang="zh-CN" altLang="en-US" sz="2800" dirty="0"/>
              <a:t>定义了对象中的</a:t>
            </a:r>
            <a:r>
              <a:rPr lang="zh-CN" altLang="en-US" sz="2800" b="1" dirty="0">
                <a:solidFill>
                  <a:srgbClr val="FF3300"/>
                </a:solidFill>
              </a:rPr>
              <a:t>实例方法</a:t>
            </a:r>
          </a:p>
          <a:p>
            <a:pPr>
              <a:buFont typeface="Wingdings" panose="05000000000000000000" pitchFamily="2" charset="2"/>
              <a:buNone/>
            </a:pPr>
            <a:r>
              <a:rPr lang="zh-CN" altLang="en-US" sz="2800" dirty="0"/>
              <a:t>例如</a:t>
            </a:r>
            <a:r>
              <a:rPr lang="en-US" altLang="zh-CN" sz="2800" dirty="0"/>
              <a:t>F360 Spider</a:t>
            </a:r>
            <a:r>
              <a:rPr lang="zh-CN" altLang="en-US" sz="2800" dirty="0"/>
              <a:t>的属性共有</a:t>
            </a:r>
            <a:r>
              <a:rPr lang="en-US" altLang="zh-CN" sz="2800" dirty="0"/>
              <a:t>4</a:t>
            </a:r>
            <a:r>
              <a:rPr lang="zh-CN" altLang="en-US" sz="2800" dirty="0"/>
              <a:t>个，其中品牌、颜色、型号是字符串类型；价格是浮点型；</a:t>
            </a:r>
          </a:p>
          <a:p>
            <a:pPr>
              <a:buFont typeface="Wingdings" panose="05000000000000000000" pitchFamily="2" charset="2"/>
              <a:buNone/>
            </a:pPr>
            <a:r>
              <a:rPr lang="zh-CN" altLang="en-US" sz="2800" dirty="0"/>
              <a:t> </a:t>
            </a:r>
            <a:r>
              <a:rPr lang="en-US" altLang="zh-CN" sz="2800" dirty="0"/>
              <a:t>F360 Spider</a:t>
            </a:r>
            <a:r>
              <a:rPr lang="zh-CN" altLang="en-US" sz="2800" dirty="0"/>
              <a:t>的方法：发动、停止、加速</a:t>
            </a:r>
          </a:p>
          <a:p>
            <a:pPr>
              <a:buFont typeface="Wingdings" panose="05000000000000000000" pitchFamily="2" charset="2"/>
              <a:buNone/>
            </a:pPr>
            <a:endParaRPr lang="zh-CN" altLang="en-US" sz="2800" dirty="0"/>
          </a:p>
          <a:p>
            <a:endParaRPr lang="en-US" altLang="zh-CN" sz="2500" dirty="0"/>
          </a:p>
        </p:txBody>
      </p:sp>
    </p:spTree>
    <p:extLst>
      <p:ext uri="{BB962C8B-B14F-4D97-AF65-F5344CB8AC3E}">
        <p14:creationId xmlns:p14="http://schemas.microsoft.com/office/powerpoint/2010/main" val="2791481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182688" y="609600"/>
            <a:ext cx="7772400" cy="5522913"/>
          </a:xfrm>
        </p:spPr>
        <p:txBody>
          <a:bodyPr/>
          <a:lstStyle/>
          <a:p>
            <a:r>
              <a:rPr lang="zh-CN" altLang="en-US" sz="2800"/>
              <a:t>注意：类是对象的蓝图，而不是对象本身。</a:t>
            </a:r>
          </a:p>
          <a:p>
            <a:r>
              <a:rPr lang="zh-CN" altLang="en-US" sz="2800" b="1">
                <a:solidFill>
                  <a:srgbClr val="CC00FF"/>
                </a:solidFill>
              </a:rPr>
              <a:t>类描述了对象的外观和行为</a:t>
            </a:r>
          </a:p>
          <a:p>
            <a:r>
              <a:rPr lang="zh-CN" altLang="en-US" sz="2800"/>
              <a:t>每一个对象根据一个特定的类所提供的蓝图进行</a:t>
            </a:r>
            <a:r>
              <a:rPr lang="zh-CN" altLang="en-US" sz="2800">
                <a:solidFill>
                  <a:srgbClr val="FF3300"/>
                </a:solidFill>
              </a:rPr>
              <a:t>创建或实例化</a:t>
            </a:r>
            <a:r>
              <a:rPr lang="zh-CN" altLang="en-US" sz="2800"/>
              <a:t>。</a:t>
            </a:r>
          </a:p>
          <a:p>
            <a:pPr>
              <a:buFont typeface="Wingdings" panose="05000000000000000000" pitchFamily="2" charset="2"/>
              <a:buNone/>
            </a:pPr>
            <a:r>
              <a:rPr lang="zh-CN" altLang="en-US" sz="2500"/>
              <a:t>例如：</a:t>
            </a:r>
          </a:p>
          <a:p>
            <a:pPr>
              <a:buFont typeface="Wingdings" panose="05000000000000000000" pitchFamily="2" charset="2"/>
              <a:buNone/>
            </a:pPr>
            <a:r>
              <a:rPr lang="en-US" altLang="zh-CN" sz="2100"/>
              <a:t>1.</a:t>
            </a:r>
            <a:r>
              <a:rPr lang="en-US" altLang="zh-CN" sz="2100">
                <a:solidFill>
                  <a:srgbClr val="FF3300"/>
                </a:solidFill>
              </a:rPr>
              <a:t>BufferedReader </a:t>
            </a:r>
            <a:r>
              <a:rPr lang="en-US" altLang="zh-CN" sz="2100"/>
              <a:t>in1=</a:t>
            </a:r>
            <a:r>
              <a:rPr lang="en-US" altLang="zh-CN" sz="2100">
                <a:solidFill>
                  <a:srgbClr val="FF33CC"/>
                </a:solidFill>
              </a:rPr>
              <a:t>new</a:t>
            </a:r>
            <a:r>
              <a:rPr lang="en-US" altLang="zh-CN" sz="2100"/>
              <a:t> BufferedReader(</a:t>
            </a:r>
          </a:p>
          <a:p>
            <a:pPr>
              <a:buFont typeface="Wingdings" panose="05000000000000000000" pitchFamily="2" charset="2"/>
              <a:buNone/>
            </a:pPr>
            <a:r>
              <a:rPr lang="en-US" altLang="zh-CN" sz="2100"/>
              <a:t>                    new InputStreamReader(System.in))</a:t>
            </a:r>
          </a:p>
          <a:p>
            <a:pPr>
              <a:buFont typeface="Wingdings" panose="05000000000000000000" pitchFamily="2" charset="2"/>
              <a:buNone/>
            </a:pPr>
            <a:r>
              <a:rPr lang="en-US" altLang="zh-CN" sz="2100"/>
              <a:t>           Str=in1 </a:t>
            </a:r>
            <a:r>
              <a:rPr lang="en-US" altLang="zh-CN" sz="2100">
                <a:solidFill>
                  <a:srgbClr val="FF33CC"/>
                </a:solidFill>
              </a:rPr>
              <a:t>.readline( );</a:t>
            </a:r>
          </a:p>
          <a:p>
            <a:pPr>
              <a:buFont typeface="Wingdings" panose="05000000000000000000" pitchFamily="2" charset="2"/>
              <a:buNone/>
            </a:pPr>
            <a:r>
              <a:rPr lang="en-US" altLang="zh-CN" sz="2100"/>
              <a:t>2.</a:t>
            </a:r>
            <a:r>
              <a:rPr lang="en-US" altLang="zh-CN"/>
              <a:t> </a:t>
            </a:r>
            <a:r>
              <a:rPr lang="en-US" altLang="zh-CN" sz="2100"/>
              <a:t>Double D1=new Double(sum)</a:t>
            </a:r>
          </a:p>
          <a:p>
            <a:pPr>
              <a:buFont typeface="Wingdings" panose="05000000000000000000" pitchFamily="2" charset="2"/>
              <a:buNone/>
            </a:pPr>
            <a:r>
              <a:rPr lang="en-US" altLang="zh-CN" sz="2100"/>
              <a:t>              str=D1.toString();</a:t>
            </a:r>
          </a:p>
          <a:p>
            <a:r>
              <a:rPr lang="zh-CN" altLang="en-US" sz="2500"/>
              <a:t>可以利用同一个类创建多个不同的对象。</a:t>
            </a:r>
          </a:p>
        </p:txBody>
      </p:sp>
    </p:spTree>
    <p:extLst>
      <p:ext uri="{BB962C8B-B14F-4D97-AF65-F5344CB8AC3E}">
        <p14:creationId xmlns:p14="http://schemas.microsoft.com/office/powerpoint/2010/main" val="28097839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kumimoji="1" lang="zh-CN" altLang="en-US">
                <a:solidFill>
                  <a:schemeClr val="tx1"/>
                </a:solidFill>
              </a:rPr>
              <a:t>抽象数据类型</a:t>
            </a:r>
          </a:p>
        </p:txBody>
      </p:sp>
      <p:sp>
        <p:nvSpPr>
          <p:cNvPr id="5123" name="Rectangle 3"/>
          <p:cNvSpPr>
            <a:spLocks noGrp="1" noChangeArrowheads="1"/>
          </p:cNvSpPr>
          <p:nvPr>
            <p:ph idx="1"/>
          </p:nvPr>
        </p:nvSpPr>
        <p:spPr>
          <a:xfrm>
            <a:off x="628650" y="1825625"/>
            <a:ext cx="6968652" cy="3709413"/>
          </a:xfrm>
        </p:spPr>
        <p:txBody>
          <a:bodyPr/>
          <a:lstStyle/>
          <a:p>
            <a:pPr eaLnBrk="1" hangingPunct="1"/>
            <a:r>
              <a:rPr kumimoji="1" lang="zh-CN" altLang="en-US" sz="1950" dirty="0"/>
              <a:t>基本数据类型和聚集类型的变量与一些操作（如</a:t>
            </a:r>
            <a:r>
              <a:rPr kumimoji="1" lang="en-US" altLang="zh-CN" sz="1950" dirty="0"/>
              <a:t>+, -</a:t>
            </a:r>
            <a:r>
              <a:rPr kumimoji="1" lang="zh-CN" altLang="en-US" sz="1950" dirty="0"/>
              <a:t>）之间不需特殊的联系。</a:t>
            </a:r>
          </a:p>
          <a:p>
            <a:pPr eaLnBrk="1" hangingPunct="1"/>
            <a:endParaRPr kumimoji="1" lang="zh-CN" altLang="en-US" sz="1950" dirty="0"/>
          </a:p>
          <a:p>
            <a:pPr eaLnBrk="1" hangingPunct="1"/>
            <a:r>
              <a:rPr kumimoji="1" lang="zh-CN" altLang="en-US" sz="1950" dirty="0"/>
              <a:t>在面向对象语言中，在数据类型的声明与操作     这些数据的代码声明之间建立紧密联系，这种     联系通常描述为一种抽象数据类型。</a:t>
            </a:r>
          </a:p>
          <a:p>
            <a:pPr eaLnBrk="1" hangingPunct="1"/>
            <a:endParaRPr kumimoji="1" lang="zh-CN" altLang="en-US" sz="1950" dirty="0"/>
          </a:p>
          <a:p>
            <a:pPr eaLnBrk="1" hangingPunct="1"/>
            <a:r>
              <a:rPr kumimoji="1" lang="zh-CN" altLang="en-US" sz="1950" dirty="0"/>
              <a:t>在</a:t>
            </a:r>
            <a:r>
              <a:rPr kumimoji="1" lang="en-US" altLang="zh-CN" sz="1950" dirty="0"/>
              <a:t>Java</a:t>
            </a:r>
            <a:r>
              <a:rPr kumimoji="1" lang="zh-CN" altLang="en-US" sz="1950" dirty="0"/>
              <a:t>中，抽象数据类型的概念用类来实现。</a:t>
            </a:r>
          </a:p>
        </p:txBody>
      </p:sp>
    </p:spTree>
    <p:extLst>
      <p:ext uri="{BB962C8B-B14F-4D97-AF65-F5344CB8AC3E}">
        <p14:creationId xmlns:p14="http://schemas.microsoft.com/office/powerpoint/2010/main" val="23034416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重载</a:t>
            </a:r>
            <a:r>
              <a:rPr lang="en-US" altLang="zh-CN"/>
              <a:t>(Overloading)</a:t>
            </a:r>
          </a:p>
        </p:txBody>
      </p:sp>
      <p:sp>
        <p:nvSpPr>
          <p:cNvPr id="21507"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950"/>
              <a:t>含义：在同一个类中一个方法名被用来定义多个</a:t>
            </a:r>
          </a:p>
          <a:p>
            <a:pPr eaLnBrk="1" hangingPunct="1">
              <a:lnSpc>
                <a:spcPct val="90000"/>
              </a:lnSpc>
              <a:buFont typeface="Wingdings" panose="05000000000000000000" pitchFamily="2" charset="2"/>
              <a:buNone/>
            </a:pPr>
            <a:r>
              <a:rPr kumimoji="1" lang="zh-CN" altLang="en-US" sz="1950"/>
              <a:t>             方法。</a:t>
            </a:r>
          </a:p>
          <a:p>
            <a:pPr eaLnBrk="1" hangingPunct="1">
              <a:lnSpc>
                <a:spcPct val="90000"/>
              </a:lnSpc>
              <a:buFont typeface="Wingdings" panose="05000000000000000000" pitchFamily="2" charset="2"/>
              <a:buNone/>
            </a:pPr>
            <a:r>
              <a:rPr kumimoji="1" lang="zh-CN" altLang="en-US" sz="1950"/>
              <a:t> </a:t>
            </a:r>
            <a:r>
              <a:rPr kumimoji="1" lang="en-US" altLang="zh-CN" sz="1950"/>
              <a:t>class Screen {</a:t>
            </a:r>
          </a:p>
          <a:p>
            <a:pPr eaLnBrk="1" hangingPunct="1">
              <a:lnSpc>
                <a:spcPct val="90000"/>
              </a:lnSpc>
              <a:buFont typeface="Wingdings" panose="05000000000000000000" pitchFamily="2" charset="2"/>
              <a:buNone/>
            </a:pPr>
            <a:r>
              <a:rPr kumimoji="1" lang="en-US" altLang="zh-CN" sz="1950"/>
              <a:t>		public void print( int i){ … }</a:t>
            </a:r>
          </a:p>
          <a:p>
            <a:pPr eaLnBrk="1" hangingPunct="1">
              <a:lnSpc>
                <a:spcPct val="90000"/>
              </a:lnSpc>
              <a:buFont typeface="Wingdings" panose="05000000000000000000" pitchFamily="2" charset="2"/>
              <a:buNone/>
            </a:pPr>
            <a:r>
              <a:rPr kumimoji="1" lang="en-US" altLang="zh-CN" sz="1950"/>
              <a:t>		public void print( float i){ … }</a:t>
            </a:r>
          </a:p>
          <a:p>
            <a:pPr eaLnBrk="1" hangingPunct="1">
              <a:lnSpc>
                <a:spcPct val="90000"/>
              </a:lnSpc>
              <a:buFont typeface="Wingdings" panose="05000000000000000000" pitchFamily="2" charset="2"/>
              <a:buNone/>
            </a:pPr>
            <a:r>
              <a:rPr kumimoji="1" lang="en-US" altLang="zh-CN" sz="1950"/>
              <a:t> 		public void print( String str ){ … }</a:t>
            </a:r>
          </a:p>
          <a:p>
            <a:pPr eaLnBrk="1" hangingPunct="1">
              <a:lnSpc>
                <a:spcPct val="90000"/>
              </a:lnSpc>
              <a:buFont typeface="Wingdings" panose="05000000000000000000" pitchFamily="2" charset="2"/>
              <a:buNone/>
            </a:pPr>
            <a:r>
              <a:rPr kumimoji="1" lang="en-US" altLang="zh-CN" sz="1950"/>
              <a:t>		}</a:t>
            </a:r>
          </a:p>
          <a:p>
            <a:pPr eaLnBrk="1" hangingPunct="1">
              <a:lnSpc>
                <a:spcPct val="90000"/>
              </a:lnSpc>
              <a:buFont typeface="Wingdings" panose="05000000000000000000" pitchFamily="2" charset="2"/>
              <a:buNone/>
            </a:pPr>
            <a:r>
              <a:rPr kumimoji="1" lang="zh-CN" altLang="en-US" sz="1950"/>
              <a:t>重载必须遵守原则：</a:t>
            </a:r>
          </a:p>
          <a:p>
            <a:pPr lvl="1" eaLnBrk="1" hangingPunct="1">
              <a:lnSpc>
                <a:spcPct val="90000"/>
              </a:lnSpc>
              <a:buFont typeface="Wingdings" panose="05000000000000000000" pitchFamily="2" charset="2"/>
              <a:buNone/>
            </a:pPr>
            <a:r>
              <a:rPr kumimoji="1" lang="zh-CN" altLang="en-US" sz="1650"/>
              <a:t>参数表必须不同，以此区分不同方法体。</a:t>
            </a:r>
          </a:p>
          <a:p>
            <a:pPr lvl="1" eaLnBrk="1" hangingPunct="1">
              <a:lnSpc>
                <a:spcPct val="90000"/>
              </a:lnSpc>
              <a:buFont typeface="Wingdings" panose="05000000000000000000" pitchFamily="2" charset="2"/>
              <a:buNone/>
            </a:pPr>
            <a:r>
              <a:rPr kumimoji="1" lang="zh-CN" altLang="en-US" sz="1650"/>
              <a:t>返回类型、修饰符可相同或不相同。</a:t>
            </a:r>
          </a:p>
          <a:p>
            <a:pPr eaLnBrk="1" hangingPunct="1">
              <a:lnSpc>
                <a:spcPct val="9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42620546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zh-CN" altLang="en-US" dirty="0">
                <a:solidFill>
                  <a:schemeClr val="tx1"/>
                </a:solidFill>
              </a:rPr>
              <a:t>激活重载的构造方法</a:t>
            </a:r>
          </a:p>
        </p:txBody>
      </p:sp>
      <p:sp>
        <p:nvSpPr>
          <p:cNvPr id="22531" name="Rectangle 3"/>
          <p:cNvSpPr>
            <a:spLocks noGrp="1" noChangeArrowheads="1"/>
          </p:cNvSpPr>
          <p:nvPr>
            <p:ph idx="1"/>
          </p:nvPr>
        </p:nvSpPr>
        <p:spPr>
          <a:xfrm>
            <a:off x="817581" y="1423487"/>
            <a:ext cx="6385335" cy="4912767"/>
          </a:xfrm>
        </p:spPr>
        <p:txBody>
          <a:bodyPr>
            <a:noAutofit/>
          </a:bodyPr>
          <a:lstStyle/>
          <a:p>
            <a:pPr eaLnBrk="1" hangingPunct="1">
              <a:lnSpc>
                <a:spcPct val="110000"/>
              </a:lnSpc>
              <a:spcBef>
                <a:spcPts val="0"/>
              </a:spcBef>
              <a:buFont typeface="Wingdings" panose="05000000000000000000" pitchFamily="2" charset="2"/>
              <a:buNone/>
            </a:pPr>
            <a:r>
              <a:rPr kumimoji="1" lang="en-US" altLang="zh-CN" sz="1600" dirty="0"/>
              <a:t>class Employee</a:t>
            </a:r>
          </a:p>
          <a:p>
            <a:pPr eaLnBrk="1" hangingPunct="1">
              <a:lnSpc>
                <a:spcPct val="110000"/>
              </a:lnSpc>
              <a:spcBef>
                <a:spcPts val="0"/>
              </a:spcBef>
              <a:buFont typeface="Wingdings" panose="05000000000000000000" pitchFamily="2" charset="2"/>
              <a:buNone/>
            </a:pPr>
            <a:r>
              <a:rPr kumimoji="1" lang="en-US" altLang="zh-CN" sz="1600" dirty="0"/>
              <a:t>{</a:t>
            </a:r>
          </a:p>
          <a:p>
            <a:pPr eaLnBrk="1" hangingPunct="1">
              <a:lnSpc>
                <a:spcPct val="110000"/>
              </a:lnSpc>
              <a:spcBef>
                <a:spcPts val="0"/>
              </a:spcBef>
              <a:buFont typeface="Wingdings" panose="05000000000000000000" pitchFamily="2" charset="2"/>
              <a:buNone/>
            </a:pPr>
            <a:r>
              <a:rPr kumimoji="1" lang="en-US" altLang="zh-CN" sz="1600" dirty="0"/>
              <a:t>	private String name;</a:t>
            </a:r>
          </a:p>
          <a:p>
            <a:pPr eaLnBrk="1" hangingPunct="1">
              <a:lnSpc>
                <a:spcPct val="110000"/>
              </a:lnSpc>
              <a:spcBef>
                <a:spcPts val="0"/>
              </a:spcBef>
              <a:buFont typeface="Wingdings" panose="05000000000000000000" pitchFamily="2" charset="2"/>
              <a:buNone/>
            </a:pPr>
            <a:r>
              <a:rPr kumimoji="1" lang="en-US" altLang="zh-CN" sz="1600" dirty="0"/>
              <a:t>	private </a:t>
            </a:r>
            <a:r>
              <a:rPr kumimoji="1" lang="en-US" altLang="zh-CN" sz="1600" dirty="0" err="1"/>
              <a:t>int</a:t>
            </a:r>
            <a:r>
              <a:rPr kumimoji="1" lang="en-US" altLang="zh-CN" sz="1600" dirty="0"/>
              <a:t> salary;</a:t>
            </a:r>
          </a:p>
          <a:p>
            <a:pPr eaLnBrk="1" hangingPunct="1">
              <a:lnSpc>
                <a:spcPct val="110000"/>
              </a:lnSpc>
              <a:spcBef>
                <a:spcPts val="0"/>
              </a:spcBef>
              <a:buFont typeface="Wingdings" panose="05000000000000000000" pitchFamily="2" charset="2"/>
              <a:buNone/>
            </a:pPr>
            <a:r>
              <a:rPr kumimoji="1" lang="en-US" altLang="zh-CN" sz="1600" dirty="0"/>
              <a:t>	public Employee(String n, </a:t>
            </a:r>
            <a:r>
              <a:rPr kumimoji="1" lang="en-US" altLang="zh-CN" sz="1600" dirty="0" err="1"/>
              <a:t>int</a:t>
            </a:r>
            <a:r>
              <a:rPr kumimoji="1" lang="en-US" altLang="zh-CN" sz="1600" dirty="0"/>
              <a:t> s)</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name = n ;</a:t>
            </a:r>
          </a:p>
          <a:p>
            <a:pPr eaLnBrk="1" hangingPunct="1">
              <a:lnSpc>
                <a:spcPct val="110000"/>
              </a:lnSpc>
              <a:spcBef>
                <a:spcPts val="0"/>
              </a:spcBef>
              <a:buFont typeface="Wingdings" panose="05000000000000000000" pitchFamily="2" charset="2"/>
              <a:buNone/>
            </a:pPr>
            <a:r>
              <a:rPr kumimoji="1" lang="en-US" altLang="zh-CN" sz="1600" dirty="0"/>
              <a:t>		salary = s;</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public Employee( String n)</a:t>
            </a:r>
          </a:p>
          <a:p>
            <a:pPr eaLnBrk="1" hangingPunct="1">
              <a:lnSpc>
                <a:spcPct val="110000"/>
              </a:lnSpc>
              <a:spcBef>
                <a:spcPts val="0"/>
              </a:spcBef>
              <a:buFont typeface="Wingdings" panose="05000000000000000000" pitchFamily="2" charset="2"/>
              <a:buNone/>
            </a:pP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this(n,0);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public Employee( )</a:t>
            </a:r>
          </a:p>
          <a:p>
            <a:pPr eaLnBrk="1" hangingPunct="1">
              <a:lnSpc>
                <a:spcPct val="110000"/>
              </a:lnSpc>
              <a:spcBef>
                <a:spcPts val="0"/>
              </a:spcBef>
              <a:buFont typeface="Wingdings" panose="05000000000000000000" pitchFamily="2" charset="2"/>
              <a:buNone/>
            </a:pP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this(“Unknown”);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p:txBody>
      </p:sp>
      <p:sp>
        <p:nvSpPr>
          <p:cNvPr id="2" name="矩形 1"/>
          <p:cNvSpPr/>
          <p:nvPr/>
        </p:nvSpPr>
        <p:spPr>
          <a:xfrm>
            <a:off x="5701552" y="1804204"/>
            <a:ext cx="2130015" cy="923330"/>
          </a:xfrm>
          <a:prstGeom prst="rect">
            <a:avLst/>
          </a:prstGeom>
        </p:spPr>
        <p:txBody>
          <a:bodyPr wrap="square">
            <a:spAutoFit/>
          </a:bodyPr>
          <a:lstStyle/>
          <a:p>
            <a:r>
              <a:rPr lang="zh-CN" altLang="en-US" dirty="0"/>
              <a:t>在一个构造方法中可以利用另一个构造方法。</a:t>
            </a:r>
          </a:p>
        </p:txBody>
      </p:sp>
    </p:spTree>
    <p:extLst>
      <p:ext uri="{BB962C8B-B14F-4D97-AF65-F5344CB8AC3E}">
        <p14:creationId xmlns:p14="http://schemas.microsoft.com/office/powerpoint/2010/main" val="15076750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子类</a:t>
            </a:r>
          </a:p>
        </p:txBody>
      </p:sp>
      <p:sp>
        <p:nvSpPr>
          <p:cNvPr id="23555" name="Text Box 4"/>
          <p:cNvSpPr txBox="1">
            <a:spLocks noChangeArrowheads="1"/>
          </p:cNvSpPr>
          <p:nvPr/>
        </p:nvSpPr>
        <p:spPr bwMode="auto">
          <a:xfrm>
            <a:off x="541917" y="1580366"/>
            <a:ext cx="64387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800" b="1" dirty="0">
                <a:latin typeface="Times New Roman" panose="02020603050405020304" pitchFamily="18" charset="0"/>
              </a:rPr>
              <a:t>子类表示类之间一种“属于”</a:t>
            </a:r>
            <a:r>
              <a:rPr kumimoji="1" lang="en-US" altLang="zh-CN" sz="2800" b="1" dirty="0">
                <a:latin typeface="Times New Roman" panose="02020603050405020304" pitchFamily="18" charset="0"/>
              </a:rPr>
              <a:t>( is a )</a:t>
            </a:r>
            <a:r>
              <a:rPr kumimoji="1" lang="zh-CN" altLang="en-US" sz="2800" b="1" dirty="0">
                <a:latin typeface="Times New Roman" panose="02020603050405020304" pitchFamily="18" charset="0"/>
              </a:rPr>
              <a:t>关系。</a:t>
            </a:r>
          </a:p>
          <a:p>
            <a:pPr eaLnBrk="1" hangingPunct="1">
              <a:lnSpc>
                <a:spcPct val="120000"/>
              </a:lnSpc>
            </a:pPr>
            <a:r>
              <a:rPr kumimoji="1" lang="zh-CN" altLang="en-US" b="1" dirty="0">
                <a:latin typeface="Times New Roman" panose="02020603050405020304" pitchFamily="18" charset="0"/>
              </a:rPr>
              <a:t>例：</a:t>
            </a:r>
            <a:r>
              <a:rPr kumimoji="1" lang="en-US" altLang="zh-CN" b="1" dirty="0">
                <a:latin typeface="Times New Roman" panose="02020603050405020304" pitchFamily="18" charset="0"/>
              </a:rPr>
              <a:t>public class Employee {</a:t>
            </a:r>
          </a:p>
          <a:p>
            <a:pPr eaLnBrk="1" hangingPunct="1">
              <a:lnSpc>
                <a:spcPct val="120000"/>
              </a:lnSpc>
            </a:pPr>
            <a:r>
              <a:rPr kumimoji="1" lang="en-US" altLang="zh-CN" b="1" dirty="0">
                <a:latin typeface="Times New Roman" panose="02020603050405020304" pitchFamily="18" charset="0"/>
              </a:rPr>
              <a:t>	String  name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hireDate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dateofBirth</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String </a:t>
            </a:r>
            <a:r>
              <a:rPr kumimoji="1" lang="en-US" altLang="zh-CN" b="1" dirty="0" err="1">
                <a:latin typeface="Times New Roman" panose="02020603050405020304" pitchFamily="18" charset="0"/>
              </a:rPr>
              <a:t>jobTitle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grade ;</a:t>
            </a:r>
          </a:p>
          <a:p>
            <a:pPr eaLnBrk="1" hangingPunct="1">
              <a:lnSpc>
                <a:spcPct val="120000"/>
              </a:lnSpc>
            </a:pP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p>
        </p:txBody>
      </p:sp>
      <p:sp>
        <p:nvSpPr>
          <p:cNvPr id="28677" name="Text Box 5"/>
          <p:cNvSpPr txBox="1">
            <a:spLocks noChangeArrowheads="1"/>
          </p:cNvSpPr>
          <p:nvPr/>
        </p:nvSpPr>
        <p:spPr bwMode="auto">
          <a:xfrm>
            <a:off x="4305245" y="2550927"/>
            <a:ext cx="36663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b="1" dirty="0">
                <a:latin typeface="Times New Roman" panose="02020603050405020304" pitchFamily="18" charset="0"/>
              </a:rPr>
              <a:t>public class Manager {</a:t>
            </a:r>
          </a:p>
          <a:p>
            <a:pPr eaLnBrk="1" hangingPunct="1">
              <a:lnSpc>
                <a:spcPct val="120000"/>
              </a:lnSpc>
            </a:pPr>
            <a:r>
              <a:rPr kumimoji="1" lang="en-US" altLang="zh-CN" b="1" dirty="0">
                <a:latin typeface="Times New Roman" panose="02020603050405020304" pitchFamily="18" charset="0"/>
              </a:rPr>
              <a:t>	String  name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hireDate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dateofBirth</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String </a:t>
            </a:r>
            <a:r>
              <a:rPr kumimoji="1" lang="en-US" altLang="zh-CN" b="1" dirty="0" err="1">
                <a:latin typeface="Times New Roman" panose="02020603050405020304" pitchFamily="18" charset="0"/>
              </a:rPr>
              <a:t>jobTitle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grade ;</a:t>
            </a:r>
          </a:p>
          <a:p>
            <a:pPr eaLnBrk="1" hangingPunct="1">
              <a:lnSpc>
                <a:spcPct val="120000"/>
              </a:lnSpc>
            </a:pPr>
            <a:r>
              <a:rPr kumimoji="1" lang="en-US" altLang="zh-CN" b="1" dirty="0">
                <a:latin typeface="Times New Roman" panose="02020603050405020304" pitchFamily="18" charset="0"/>
              </a:rPr>
              <a:t>	</a:t>
            </a:r>
            <a:r>
              <a:rPr kumimoji="1" lang="en-US" altLang="zh-CN" b="1" i="1" dirty="0">
                <a:latin typeface="Times New Roman" panose="02020603050405020304" pitchFamily="18" charset="0"/>
              </a:rPr>
              <a:t>String department ;</a:t>
            </a:r>
          </a:p>
          <a:p>
            <a:pPr eaLnBrk="1" hangingPunct="1">
              <a:lnSpc>
                <a:spcPct val="120000"/>
              </a:lnSpc>
            </a:pPr>
            <a:r>
              <a:rPr kumimoji="1" lang="en-US" altLang="zh-CN" b="1" dirty="0">
                <a:latin typeface="Times New Roman" panose="02020603050405020304" pitchFamily="18" charset="0"/>
              </a:rPr>
              <a:t>	</a:t>
            </a:r>
            <a:r>
              <a:rPr kumimoji="1" lang="en-US" altLang="zh-CN" b="1" i="1" dirty="0">
                <a:latin typeface="Times New Roman" panose="02020603050405020304" pitchFamily="18" charset="0"/>
              </a:rPr>
              <a:t>Employee [ ] subordinates</a:t>
            </a:r>
            <a:r>
              <a:rPr kumimoji="1" lang="en-US" altLang="zh-CN" b="1" dirty="0">
                <a:latin typeface="Times New Roman" panose="02020603050405020304" pitchFamily="18" charset="0"/>
              </a:rPr>
              <a:t>;</a:t>
            </a:r>
          </a:p>
          <a:p>
            <a:pPr eaLnBrk="1" hangingPunct="1">
              <a:lnSpc>
                <a:spcPct val="120000"/>
              </a:lnSpc>
            </a:pP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p>
          <a:p>
            <a:pPr eaLnBrk="1" hangingPunct="1"/>
            <a:endParaRPr kumimoji="1" lang="en-US" altLang="zh-CN" sz="2400" dirty="0">
              <a:latin typeface="Times New Roman" panose="02020603050405020304" pitchFamily="18" charset="0"/>
            </a:endParaRPr>
          </a:p>
        </p:txBody>
      </p:sp>
    </p:spTree>
    <p:extLst>
      <p:ext uri="{BB962C8B-B14F-4D97-AF65-F5344CB8AC3E}">
        <p14:creationId xmlns:p14="http://schemas.microsoft.com/office/powerpoint/2010/main" val="1476729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2241</TotalTime>
  <Words>8797</Words>
  <Application>Microsoft Office PowerPoint</Application>
  <PresentationFormat>全屏显示(4:3)</PresentationFormat>
  <Paragraphs>1614</Paragraphs>
  <Slides>167</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167</vt:i4>
      </vt:variant>
    </vt:vector>
  </HeadingPairs>
  <TitlesOfParts>
    <vt:vector size="183" baseType="lpstr">
      <vt:lpstr>等线</vt:lpstr>
      <vt:lpstr>黑体</vt:lpstr>
      <vt:lpstr>楷体_GB2312</vt:lpstr>
      <vt:lpstr>宋体</vt:lpstr>
      <vt:lpstr>微软雅黑</vt:lpstr>
      <vt:lpstr>Arial</vt:lpstr>
      <vt:lpstr>Calibri</vt:lpstr>
      <vt:lpstr>Calibri Light</vt:lpstr>
      <vt:lpstr>Times New Roman</vt:lpstr>
      <vt:lpstr>Verdana</vt:lpstr>
      <vt:lpstr>Wingdings</vt:lpstr>
      <vt:lpstr>Wingdings 2</vt:lpstr>
      <vt:lpstr>Office 主题​​</vt:lpstr>
      <vt:lpstr>Visio</vt:lpstr>
      <vt:lpstr>Microsoft Visio 2003-2010 绘图</vt:lpstr>
      <vt:lpstr>Equation</vt:lpstr>
      <vt:lpstr>JAVA语言程序设计</vt:lpstr>
      <vt:lpstr>课程说明</vt:lpstr>
      <vt:lpstr>Java 的面向对象</vt:lpstr>
      <vt:lpstr>OO 的核心问题</vt:lpstr>
      <vt:lpstr>PowerPoint 演示文稿</vt:lpstr>
      <vt:lpstr>对象的属性和方法</vt:lpstr>
      <vt:lpstr>类组成</vt:lpstr>
      <vt:lpstr>类的定义</vt:lpstr>
      <vt:lpstr>类的构造方法定义</vt:lpstr>
      <vt:lpstr>缺省构造方法</vt:lpstr>
      <vt:lpstr>类的成员变量定义</vt:lpstr>
      <vt:lpstr>引用变量</vt:lpstr>
      <vt:lpstr>类的成员方法定义</vt:lpstr>
      <vt:lpstr>变量作用域</vt:lpstr>
      <vt:lpstr>方法的返回值</vt:lpstr>
      <vt:lpstr>创建对象</vt:lpstr>
      <vt:lpstr>对象的实例化</vt:lpstr>
      <vt:lpstr>对象实例化过程</vt:lpstr>
      <vt:lpstr>对象实例化过程</vt:lpstr>
      <vt:lpstr>PowerPoint 演示文稿</vt:lpstr>
      <vt:lpstr>PowerPoint 演示文稿</vt:lpstr>
      <vt:lpstr>PowerPoint 演示文稿</vt:lpstr>
      <vt:lpstr>“this” 引用</vt:lpstr>
      <vt:lpstr>对象的回收</vt:lpstr>
      <vt:lpstr>PowerPoint 演示文稿</vt:lpstr>
      <vt:lpstr>方法调用</vt:lpstr>
      <vt:lpstr>PowerPoint 演示文稿</vt:lpstr>
      <vt:lpstr>PowerPoint 演示文稿</vt:lpstr>
      <vt:lpstr>PowerPoint 演示文稿</vt:lpstr>
      <vt:lpstr>java如何实现数据swap</vt:lpstr>
      <vt:lpstr>PowerPoint 演示文稿</vt:lpstr>
      <vt:lpstr>PowerPoint 演示文稿</vt:lpstr>
      <vt:lpstr>对象是如何传递的</vt:lpstr>
      <vt:lpstr>PowerPoint 演示文稿</vt:lpstr>
      <vt:lpstr>PowerPoint 演示文稿</vt:lpstr>
      <vt:lpstr>PowerPoint 演示文稿</vt:lpstr>
      <vt:lpstr>PowerPoint 演示文稿</vt:lpstr>
      <vt:lpstr>成员方法参数传递</vt:lpstr>
      <vt:lpstr>例程</vt:lpstr>
      <vt:lpstr>类定义举例</vt:lpstr>
      <vt:lpstr>对象创建与调用举例</vt:lpstr>
      <vt:lpstr>类变量(静态变量)</vt:lpstr>
      <vt:lpstr>static关键字</vt:lpstr>
      <vt:lpstr>类变量</vt:lpstr>
      <vt:lpstr>类变量</vt:lpstr>
      <vt:lpstr>类变量引用</vt:lpstr>
      <vt:lpstr>类方法（静态方法）</vt:lpstr>
      <vt:lpstr>类方法</vt:lpstr>
      <vt:lpstr>PowerPoint 演示文稿</vt:lpstr>
      <vt:lpstr>PowerPoint 演示文稿</vt:lpstr>
      <vt:lpstr>关于类变量的总结</vt:lpstr>
      <vt:lpstr>关于类方法的总结</vt:lpstr>
      <vt:lpstr>类变量和成员变量的区别</vt:lpstr>
      <vt:lpstr>PowerPoint 演示文稿</vt:lpstr>
      <vt:lpstr>main方法是静态的</vt:lpstr>
      <vt:lpstr>Java内存管理机制</vt:lpstr>
      <vt:lpstr>Java内存管理机制</vt:lpstr>
      <vt:lpstr>堆栈数据结构</vt:lpstr>
      <vt:lpstr>堆栈存储管理</vt:lpstr>
      <vt:lpstr>C\C++的内存管理</vt:lpstr>
      <vt:lpstr>Java内存管理机制</vt:lpstr>
      <vt:lpstr>JVM栈</vt:lpstr>
      <vt:lpstr>JVM栈</vt:lpstr>
      <vt:lpstr>JVM栈</vt:lpstr>
      <vt:lpstr>JVM栈</vt:lpstr>
      <vt:lpstr>JVM栈</vt:lpstr>
      <vt:lpstr>堆区(heap)</vt:lpstr>
      <vt:lpstr>堆区</vt:lpstr>
      <vt:lpstr>方法区</vt:lpstr>
      <vt:lpstr>方法区</vt:lpstr>
      <vt:lpstr>方法区</vt:lpstr>
      <vt:lpstr>本地方法栈 </vt:lpstr>
      <vt:lpstr>程序计数器 </vt:lpstr>
      <vt:lpstr>总结</vt:lpstr>
      <vt:lpstr>静态变量和静态方法的应用</vt:lpstr>
      <vt:lpstr>静态变量和静态方法的应用</vt:lpstr>
      <vt:lpstr>静态变量和静态方法的应用</vt:lpstr>
      <vt:lpstr>静态变量和静态方法的应用</vt:lpstr>
      <vt:lpstr>PowerPoint 演示文稿</vt:lpstr>
      <vt:lpstr>PowerPoint 演示文稿</vt:lpstr>
      <vt:lpstr>PowerPoint 演示文稿</vt:lpstr>
      <vt:lpstr>包(package)</vt:lpstr>
      <vt:lpstr>包的定义及注意事项</vt:lpstr>
      <vt:lpstr>带包的类的编译和运行</vt:lpstr>
      <vt:lpstr>不同包下类之间的访问</vt:lpstr>
      <vt:lpstr>导包</vt:lpstr>
      <vt:lpstr>PowerPoint 演示文稿</vt:lpstr>
      <vt:lpstr>PowerPoint 演示文稿</vt:lpstr>
      <vt:lpstr>三大特性</vt:lpstr>
      <vt:lpstr>数据隐藏与封装</vt:lpstr>
      <vt:lpstr>数据隐藏与封装</vt:lpstr>
      <vt:lpstr>数据隐藏与封装举例</vt:lpstr>
      <vt:lpstr>权限修饰符</vt:lpstr>
      <vt:lpstr>PowerPoint 演示文稿</vt:lpstr>
      <vt:lpstr>PowerPoint 演示文稿</vt:lpstr>
      <vt:lpstr>抽象数据类型</vt:lpstr>
      <vt:lpstr>重载(Overloading)</vt:lpstr>
      <vt:lpstr>激活重载的构造方法</vt:lpstr>
      <vt:lpstr>子类</vt:lpstr>
      <vt:lpstr>Extends 保留字</vt:lpstr>
      <vt:lpstr>子类</vt:lpstr>
      <vt:lpstr>构造不同类型数据的集合</vt:lpstr>
      <vt:lpstr>单继承</vt:lpstr>
      <vt:lpstr>多态</vt:lpstr>
      <vt:lpstr>Super 关键字</vt:lpstr>
      <vt:lpstr>“instanceof”及类型强制转换</vt:lpstr>
      <vt:lpstr>重写（Overriding methods)</vt:lpstr>
      <vt:lpstr>Overriding 例子</vt:lpstr>
      <vt:lpstr>方法重写的规则</vt:lpstr>
      <vt:lpstr>调用父类的构造方法</vt:lpstr>
      <vt:lpstr>调用父类构造方法</vt:lpstr>
      <vt:lpstr>抽象类</vt:lpstr>
      <vt:lpstr>抽象类（续）</vt:lpstr>
      <vt:lpstr>接口（interface）</vt:lpstr>
      <vt:lpstr>接口（续）</vt:lpstr>
      <vt:lpstr>接口（续）</vt:lpstr>
      <vt:lpstr>接口示例</vt:lpstr>
      <vt:lpstr>interface 的使用</vt:lpstr>
      <vt:lpstr>interface 中注意问题</vt:lpstr>
      <vt:lpstr>interface 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OO语言</vt:lpstr>
      <vt:lpstr>OO语言</vt:lpstr>
      <vt:lpstr>OO语言</vt:lpstr>
      <vt:lpstr>OO 语言</vt:lpstr>
      <vt:lpstr>OO 语言</vt:lpstr>
      <vt:lpstr>OO 语言机制需求</vt:lpstr>
      <vt:lpstr>OO 语言需要提供的新机制</vt:lpstr>
      <vt:lpstr>面向对象的编程思想</vt:lpstr>
      <vt:lpstr>面向对象的编程思想</vt:lpstr>
      <vt:lpstr>面向对象程序语言设计的关注点</vt:lpstr>
      <vt:lpstr>PowerPoint 演示文稿</vt:lpstr>
      <vt:lpstr>面向对象程序语言设计的关注点</vt:lpstr>
      <vt:lpstr>数组</vt:lpstr>
      <vt:lpstr>数组的结构</vt:lpstr>
      <vt:lpstr>数组</vt:lpstr>
      <vt:lpstr>数组声明</vt:lpstr>
      <vt:lpstr>数组的声明</vt:lpstr>
      <vt:lpstr>数组的创建与初始化</vt:lpstr>
      <vt:lpstr>数组的初始化</vt:lpstr>
      <vt:lpstr>对象数组</vt:lpstr>
      <vt:lpstr>多维数组</vt:lpstr>
      <vt:lpstr>数组拷贝</vt:lpstr>
      <vt:lpstr>数组拷贝</vt:lpstr>
      <vt:lpstr>Java 程序一般规范</vt:lpstr>
      <vt:lpstr>注意事项(总结)</vt:lpstr>
      <vt:lpstr>常见错误</vt:lpstr>
      <vt:lpstr>常见错误（编译错误）</vt:lpstr>
      <vt:lpstr>常见错误（运行时错误）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陈 旭阳</dc:creator>
  <cp:lastModifiedBy>陈 旭阳</cp:lastModifiedBy>
  <cp:revision>169</cp:revision>
  <dcterms:created xsi:type="dcterms:W3CDTF">2019-02-27T13:14:05Z</dcterms:created>
  <dcterms:modified xsi:type="dcterms:W3CDTF">2019-04-20T22:00:45Z</dcterms:modified>
</cp:coreProperties>
</file>