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2"/>
  </p:notesMasterIdLst>
  <p:sldIdLst>
    <p:sldId id="356" r:id="rId2"/>
    <p:sldId id="256" r:id="rId3"/>
    <p:sldId id="261" r:id="rId4"/>
    <p:sldId id="645" r:id="rId5"/>
    <p:sldId id="644" r:id="rId6"/>
    <p:sldId id="675" r:id="rId7"/>
    <p:sldId id="686" r:id="rId8"/>
    <p:sldId id="688" r:id="rId9"/>
    <p:sldId id="690" r:id="rId10"/>
    <p:sldId id="695" r:id="rId11"/>
    <p:sldId id="635" r:id="rId12"/>
    <p:sldId id="682" r:id="rId13"/>
    <p:sldId id="659" r:id="rId14"/>
    <p:sldId id="661" r:id="rId15"/>
    <p:sldId id="665" r:id="rId16"/>
    <p:sldId id="666" r:id="rId17"/>
    <p:sldId id="683" r:id="rId18"/>
    <p:sldId id="733" r:id="rId19"/>
    <p:sldId id="738" r:id="rId20"/>
    <p:sldId id="734" r:id="rId21"/>
    <p:sldId id="735" r:id="rId22"/>
    <p:sldId id="736" r:id="rId23"/>
    <p:sldId id="737" r:id="rId24"/>
    <p:sldId id="722" r:id="rId25"/>
    <p:sldId id="723" r:id="rId26"/>
    <p:sldId id="732" r:id="rId27"/>
    <p:sldId id="724" r:id="rId28"/>
    <p:sldId id="728" r:id="rId29"/>
    <p:sldId id="729" r:id="rId30"/>
    <p:sldId id="730" r:id="rId31"/>
    <p:sldId id="725" r:id="rId32"/>
    <p:sldId id="739" r:id="rId33"/>
    <p:sldId id="740" r:id="rId34"/>
    <p:sldId id="727" r:id="rId35"/>
    <p:sldId id="726" r:id="rId36"/>
    <p:sldId id="731" r:id="rId37"/>
    <p:sldId id="543" r:id="rId38"/>
    <p:sldId id="747" r:id="rId39"/>
    <p:sldId id="657" r:id="rId40"/>
    <p:sldId id="713" r:id="rId41"/>
    <p:sldId id="758" r:id="rId42"/>
    <p:sldId id="759" r:id="rId43"/>
    <p:sldId id="714" r:id="rId44"/>
    <p:sldId id="760" r:id="rId45"/>
    <p:sldId id="716" r:id="rId46"/>
    <p:sldId id="761" r:id="rId47"/>
    <p:sldId id="717" r:id="rId48"/>
    <p:sldId id="712" r:id="rId49"/>
    <p:sldId id="711" r:id="rId50"/>
    <p:sldId id="771" r:id="rId51"/>
    <p:sldId id="715" r:id="rId52"/>
    <p:sldId id="762" r:id="rId53"/>
    <p:sldId id="763" r:id="rId54"/>
    <p:sldId id="764" r:id="rId55"/>
    <p:sldId id="271" r:id="rId56"/>
    <p:sldId id="749" r:id="rId57"/>
    <p:sldId id="576" r:id="rId58"/>
    <p:sldId id="772" r:id="rId59"/>
    <p:sldId id="778" r:id="rId60"/>
    <p:sldId id="773" r:id="rId61"/>
    <p:sldId id="774" r:id="rId62"/>
    <p:sldId id="718" r:id="rId63"/>
    <p:sldId id="258" r:id="rId64"/>
    <p:sldId id="776" r:id="rId65"/>
    <p:sldId id="777" r:id="rId66"/>
    <p:sldId id="272" r:id="rId67"/>
    <p:sldId id="775" r:id="rId68"/>
    <p:sldId id="274" r:id="rId69"/>
    <p:sldId id="275" r:id="rId70"/>
    <p:sldId id="259" r:id="rId71"/>
    <p:sldId id="779" r:id="rId72"/>
    <p:sldId id="782" r:id="rId73"/>
    <p:sldId id="783" r:id="rId74"/>
    <p:sldId id="784" r:id="rId75"/>
    <p:sldId id="260" r:id="rId76"/>
    <p:sldId id="754" r:id="rId77"/>
    <p:sldId id="263" r:id="rId78"/>
    <p:sldId id="780" r:id="rId79"/>
    <p:sldId id="781" r:id="rId80"/>
    <p:sldId id="267" r:id="rId81"/>
    <p:sldId id="264" r:id="rId82"/>
    <p:sldId id="265" r:id="rId83"/>
    <p:sldId id="268" r:id="rId84"/>
    <p:sldId id="266" r:id="rId85"/>
    <p:sldId id="269" r:id="rId86"/>
    <p:sldId id="270" r:id="rId87"/>
    <p:sldId id="755" r:id="rId88"/>
    <p:sldId id="273" r:id="rId89"/>
    <p:sldId id="757" r:id="rId90"/>
    <p:sldId id="279" r:id="rId91"/>
    <p:sldId id="280" r:id="rId92"/>
    <p:sldId id="741" r:id="rId93"/>
    <p:sldId id="719" r:id="rId94"/>
    <p:sldId id="720" r:id="rId95"/>
    <p:sldId id="721" r:id="rId96"/>
    <p:sldId id="742" r:id="rId97"/>
    <p:sldId id="743" r:id="rId98"/>
    <p:sldId id="744" r:id="rId99"/>
    <p:sldId id="745" r:id="rId100"/>
    <p:sldId id="746" r:id="rId101"/>
    <p:sldId id="700" r:id="rId102"/>
    <p:sldId id="750" r:id="rId103"/>
    <p:sldId id="751" r:id="rId104"/>
    <p:sldId id="752" r:id="rId105"/>
    <p:sldId id="753" r:id="rId106"/>
    <p:sldId id="281" r:id="rId107"/>
    <p:sldId id="282" r:id="rId108"/>
    <p:sldId id="283" r:id="rId109"/>
    <p:sldId id="284" r:id="rId110"/>
    <p:sldId id="285" r:id="rId111"/>
    <p:sldId id="286" r:id="rId112"/>
    <p:sldId id="287" r:id="rId113"/>
    <p:sldId id="288" r:id="rId114"/>
    <p:sldId id="289" r:id="rId115"/>
    <p:sldId id="290" r:id="rId116"/>
    <p:sldId id="291" r:id="rId117"/>
    <p:sldId id="292" r:id="rId118"/>
    <p:sldId id="293" r:id="rId119"/>
    <p:sldId id="294" r:id="rId120"/>
    <p:sldId id="295" r:id="rId121"/>
    <p:sldId id="296" r:id="rId122"/>
    <p:sldId id="297" r:id="rId123"/>
    <p:sldId id="298" r:id="rId124"/>
    <p:sldId id="646" r:id="rId125"/>
    <p:sldId id="685" r:id="rId126"/>
    <p:sldId id="647" r:id="rId127"/>
    <p:sldId id="648" r:id="rId128"/>
    <p:sldId id="649" r:id="rId129"/>
    <p:sldId id="650" r:id="rId130"/>
    <p:sldId id="651" r:id="rId131"/>
    <p:sldId id="652" r:id="rId132"/>
    <p:sldId id="653" r:id="rId133"/>
    <p:sldId id="654" r:id="rId134"/>
    <p:sldId id="655" r:id="rId135"/>
    <p:sldId id="656" r:id="rId136"/>
    <p:sldId id="299" r:id="rId137"/>
    <p:sldId id="300" r:id="rId138"/>
    <p:sldId id="301" r:id="rId139"/>
    <p:sldId id="302" r:id="rId140"/>
    <p:sldId id="303" r:id="rId141"/>
    <p:sldId id="304" r:id="rId142"/>
    <p:sldId id="609" r:id="rId143"/>
    <p:sldId id="610" r:id="rId144"/>
    <p:sldId id="611" r:id="rId145"/>
    <p:sldId id="612" r:id="rId146"/>
    <p:sldId id="613" r:id="rId147"/>
    <p:sldId id="614" r:id="rId148"/>
    <p:sldId id="615" r:id="rId149"/>
    <p:sldId id="616" r:id="rId150"/>
    <p:sldId id="617" r:id="rId151"/>
    <p:sldId id="618" r:id="rId152"/>
    <p:sldId id="619" r:id="rId153"/>
    <p:sldId id="620" r:id="rId154"/>
    <p:sldId id="582" r:id="rId155"/>
    <p:sldId id="583" r:id="rId156"/>
    <p:sldId id="584" r:id="rId157"/>
    <p:sldId id="585" r:id="rId158"/>
    <p:sldId id="586" r:id="rId159"/>
    <p:sldId id="587" r:id="rId160"/>
    <p:sldId id="588" r:id="rId161"/>
    <p:sldId id="589" r:id="rId162"/>
    <p:sldId id="590" r:id="rId163"/>
    <p:sldId id="591" r:id="rId164"/>
    <p:sldId id="592" r:id="rId165"/>
    <p:sldId id="537" r:id="rId166"/>
    <p:sldId id="538" r:id="rId167"/>
    <p:sldId id="357" r:id="rId168"/>
    <p:sldId id="539" r:id="rId169"/>
    <p:sldId id="540" r:id="rId170"/>
    <p:sldId id="427" r:id="rId1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644" autoAdjust="0"/>
    <p:restoredTop sz="77506" autoAdjust="0"/>
  </p:normalViewPr>
  <p:slideViewPr>
    <p:cSldViewPr snapToGrid="0">
      <p:cViewPr varScale="1">
        <p:scale>
          <a:sx n="73" d="100"/>
          <a:sy n="73" d="100"/>
        </p:scale>
        <p:origin x="1416" y="66"/>
      </p:cViewPr>
      <p:guideLst/>
    </p:cSldViewPr>
  </p:slideViewPr>
  <p:outlineViewPr>
    <p:cViewPr>
      <p:scale>
        <a:sx n="33" d="100"/>
        <a:sy n="33" d="100"/>
      </p:scale>
      <p:origin x="0" y="-53310"/>
    </p:cViewPr>
  </p:outlineViewPr>
  <p:notesTextViewPr>
    <p:cViewPr>
      <p:scale>
        <a:sx n="1" d="1"/>
        <a:sy n="1" d="1"/>
      </p:scale>
      <p:origin x="0" y="0"/>
    </p:cViewPr>
  </p:notesTextViewPr>
  <p:sorterViewPr>
    <p:cViewPr>
      <p:scale>
        <a:sx n="100" d="100"/>
        <a:sy n="100" d="100"/>
      </p:scale>
      <p:origin x="0" y="-2706"/>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microsoft.com/office/2016/11/relationships/changesInfo" Target="changesInfos/changesInfo1.xml"/><Relationship Id="rId172"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theme" Target="theme/theme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tableStyles" Target="tableStyle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陈 旭阳" userId="50b30272cb4d088b" providerId="LiveId" clId="{86045DE4-7530-49BC-9D5A-1F078880470B}"/>
    <pc:docChg chg="undo custSel addSld delSld modSld sldOrd">
      <pc:chgData name="陈 旭阳" userId="50b30272cb4d088b" providerId="LiveId" clId="{86045DE4-7530-49BC-9D5A-1F078880470B}" dt="2019-04-20T22:00:29.086" v="2501" actId="6549"/>
      <pc:docMkLst>
        <pc:docMk/>
      </pc:docMkLst>
      <pc:sldChg chg="add">
        <pc:chgData name="陈 旭阳" userId="50b30272cb4d088b" providerId="LiveId" clId="{86045DE4-7530-49BC-9D5A-1F078880470B}" dt="2019-04-20T19:03:57.629" v="689"/>
        <pc:sldMkLst>
          <pc:docMk/>
          <pc:sldMk cId="2303441621" sldId="258"/>
        </pc:sldMkLst>
      </pc:sldChg>
      <pc:sldChg chg="modSp add">
        <pc:chgData name="陈 旭阳" userId="50b30272cb4d088b" providerId="LiveId" clId="{86045DE4-7530-49BC-9D5A-1F078880470B}" dt="2019-04-20T19:08:08.444" v="711" actId="115"/>
        <pc:sldMkLst>
          <pc:docMk/>
          <pc:sldMk cId="3088097064" sldId="271"/>
        </pc:sldMkLst>
        <pc:spChg chg="mod">
          <ac:chgData name="陈 旭阳" userId="50b30272cb4d088b" providerId="LiveId" clId="{86045DE4-7530-49BC-9D5A-1F078880470B}" dt="2019-04-20T19:08:08.444" v="711" actId="115"/>
          <ac:spMkLst>
            <pc:docMk/>
            <pc:sldMk cId="3088097064" sldId="271"/>
            <ac:spMk id="18435" creationId="{00000000-0000-0000-0000-000000000000}"/>
          </ac:spMkLst>
        </pc:spChg>
      </pc:sldChg>
      <pc:sldChg chg="add">
        <pc:chgData name="陈 旭阳" userId="50b30272cb4d088b" providerId="LiveId" clId="{86045DE4-7530-49BC-9D5A-1F078880470B}" dt="2019-04-20T19:03:57.629" v="689"/>
        <pc:sldMkLst>
          <pc:docMk/>
          <pc:sldMk cId="3728993165" sldId="272"/>
        </pc:sldMkLst>
      </pc:sldChg>
      <pc:sldChg chg="add">
        <pc:chgData name="陈 旭阳" userId="50b30272cb4d088b" providerId="LiveId" clId="{86045DE4-7530-49BC-9D5A-1F078880470B}" dt="2019-04-20T19:03:57.629" v="689"/>
        <pc:sldMkLst>
          <pc:docMk/>
          <pc:sldMk cId="4262054623" sldId="274"/>
        </pc:sldMkLst>
      </pc:sldChg>
      <pc:sldChg chg="add">
        <pc:chgData name="陈 旭阳" userId="50b30272cb4d088b" providerId="LiveId" clId="{86045DE4-7530-49BC-9D5A-1F078880470B}" dt="2019-04-20T19:03:57.629" v="689"/>
        <pc:sldMkLst>
          <pc:docMk/>
          <pc:sldMk cId="1507675040" sldId="275"/>
        </pc:sldMkLst>
      </pc:sldChg>
      <pc:sldChg chg="add">
        <pc:chgData name="陈 旭阳" userId="50b30272cb4d088b" providerId="LiveId" clId="{86045DE4-7530-49BC-9D5A-1F078880470B}" dt="2019-04-20T19:03:57.629" v="689"/>
        <pc:sldMkLst>
          <pc:docMk/>
          <pc:sldMk cId="1476729463" sldId="276"/>
        </pc:sldMkLst>
      </pc:sldChg>
      <pc:sldChg chg="add">
        <pc:chgData name="陈 旭阳" userId="50b30272cb4d088b" providerId="LiveId" clId="{86045DE4-7530-49BC-9D5A-1F078880470B}" dt="2019-04-20T19:03:57.629" v="689"/>
        <pc:sldMkLst>
          <pc:docMk/>
          <pc:sldMk cId="1387571144" sldId="277"/>
        </pc:sldMkLst>
      </pc:sldChg>
      <pc:sldChg chg="add">
        <pc:chgData name="陈 旭阳" userId="50b30272cb4d088b" providerId="LiveId" clId="{86045DE4-7530-49BC-9D5A-1F078880470B}" dt="2019-04-20T19:03:57.629" v="689"/>
        <pc:sldMkLst>
          <pc:docMk/>
          <pc:sldMk cId="881952255" sldId="278"/>
        </pc:sldMkLst>
      </pc:sldChg>
      <pc:sldChg chg="add">
        <pc:chgData name="陈 旭阳" userId="50b30272cb4d088b" providerId="LiveId" clId="{86045DE4-7530-49BC-9D5A-1F078880470B}" dt="2019-04-20T19:03:57.629" v="689"/>
        <pc:sldMkLst>
          <pc:docMk/>
          <pc:sldMk cId="3638393851" sldId="279"/>
        </pc:sldMkLst>
      </pc:sldChg>
      <pc:sldChg chg="add">
        <pc:chgData name="陈 旭阳" userId="50b30272cb4d088b" providerId="LiveId" clId="{86045DE4-7530-49BC-9D5A-1F078880470B}" dt="2019-04-20T19:03:57.629" v="689"/>
        <pc:sldMkLst>
          <pc:docMk/>
          <pc:sldMk cId="2094335765" sldId="280"/>
        </pc:sldMkLst>
      </pc:sldChg>
      <pc:sldChg chg="add">
        <pc:chgData name="陈 旭阳" userId="50b30272cb4d088b" providerId="LiveId" clId="{86045DE4-7530-49BC-9D5A-1F078880470B}" dt="2019-04-20T19:03:57.629" v="689"/>
        <pc:sldMkLst>
          <pc:docMk/>
          <pc:sldMk cId="889065731" sldId="281"/>
        </pc:sldMkLst>
      </pc:sldChg>
      <pc:sldChg chg="add">
        <pc:chgData name="陈 旭阳" userId="50b30272cb4d088b" providerId="LiveId" clId="{86045DE4-7530-49BC-9D5A-1F078880470B}" dt="2019-04-20T19:03:57.629" v="689"/>
        <pc:sldMkLst>
          <pc:docMk/>
          <pc:sldMk cId="2165114615" sldId="282"/>
        </pc:sldMkLst>
      </pc:sldChg>
      <pc:sldChg chg="add">
        <pc:chgData name="陈 旭阳" userId="50b30272cb4d088b" providerId="LiveId" clId="{86045DE4-7530-49BC-9D5A-1F078880470B}" dt="2019-04-20T19:03:57.629" v="689"/>
        <pc:sldMkLst>
          <pc:docMk/>
          <pc:sldMk cId="2436609687" sldId="283"/>
        </pc:sldMkLst>
      </pc:sldChg>
      <pc:sldChg chg="add">
        <pc:chgData name="陈 旭阳" userId="50b30272cb4d088b" providerId="LiveId" clId="{86045DE4-7530-49BC-9D5A-1F078880470B}" dt="2019-04-20T19:03:57.629" v="689"/>
        <pc:sldMkLst>
          <pc:docMk/>
          <pc:sldMk cId="2048238316" sldId="284"/>
        </pc:sldMkLst>
      </pc:sldChg>
      <pc:sldChg chg="add">
        <pc:chgData name="陈 旭阳" userId="50b30272cb4d088b" providerId="LiveId" clId="{86045DE4-7530-49BC-9D5A-1F078880470B}" dt="2019-04-20T19:03:57.629" v="689"/>
        <pc:sldMkLst>
          <pc:docMk/>
          <pc:sldMk cId="2555250351" sldId="285"/>
        </pc:sldMkLst>
      </pc:sldChg>
      <pc:sldChg chg="add">
        <pc:chgData name="陈 旭阳" userId="50b30272cb4d088b" providerId="LiveId" clId="{86045DE4-7530-49BC-9D5A-1F078880470B}" dt="2019-04-20T19:03:57.629" v="689"/>
        <pc:sldMkLst>
          <pc:docMk/>
          <pc:sldMk cId="3764069237" sldId="286"/>
        </pc:sldMkLst>
      </pc:sldChg>
      <pc:sldChg chg="add">
        <pc:chgData name="陈 旭阳" userId="50b30272cb4d088b" providerId="LiveId" clId="{86045DE4-7530-49BC-9D5A-1F078880470B}" dt="2019-04-20T19:03:57.629" v="689"/>
        <pc:sldMkLst>
          <pc:docMk/>
          <pc:sldMk cId="449050590" sldId="287"/>
        </pc:sldMkLst>
      </pc:sldChg>
      <pc:sldChg chg="add">
        <pc:chgData name="陈 旭阳" userId="50b30272cb4d088b" providerId="LiveId" clId="{86045DE4-7530-49BC-9D5A-1F078880470B}" dt="2019-04-20T19:03:57.629" v="689"/>
        <pc:sldMkLst>
          <pc:docMk/>
          <pc:sldMk cId="1982473850" sldId="288"/>
        </pc:sldMkLst>
      </pc:sldChg>
      <pc:sldChg chg="add">
        <pc:chgData name="陈 旭阳" userId="50b30272cb4d088b" providerId="LiveId" clId="{86045DE4-7530-49BC-9D5A-1F078880470B}" dt="2019-04-20T19:03:57.629" v="689"/>
        <pc:sldMkLst>
          <pc:docMk/>
          <pc:sldMk cId="167621330" sldId="289"/>
        </pc:sldMkLst>
      </pc:sldChg>
      <pc:sldChg chg="add">
        <pc:chgData name="陈 旭阳" userId="50b30272cb4d088b" providerId="LiveId" clId="{86045DE4-7530-49BC-9D5A-1F078880470B}" dt="2019-04-20T19:03:57.629" v="689"/>
        <pc:sldMkLst>
          <pc:docMk/>
          <pc:sldMk cId="283490974" sldId="290"/>
        </pc:sldMkLst>
      </pc:sldChg>
      <pc:sldChg chg="add">
        <pc:chgData name="陈 旭阳" userId="50b30272cb4d088b" providerId="LiveId" clId="{86045DE4-7530-49BC-9D5A-1F078880470B}" dt="2019-04-20T19:03:57.629" v="689"/>
        <pc:sldMkLst>
          <pc:docMk/>
          <pc:sldMk cId="3186325603" sldId="291"/>
        </pc:sldMkLst>
      </pc:sldChg>
      <pc:sldChg chg="add">
        <pc:chgData name="陈 旭阳" userId="50b30272cb4d088b" providerId="LiveId" clId="{86045DE4-7530-49BC-9D5A-1F078880470B}" dt="2019-04-20T19:03:57.629" v="689"/>
        <pc:sldMkLst>
          <pc:docMk/>
          <pc:sldMk cId="224764523" sldId="292"/>
        </pc:sldMkLst>
      </pc:sldChg>
      <pc:sldChg chg="add">
        <pc:chgData name="陈 旭阳" userId="50b30272cb4d088b" providerId="LiveId" clId="{86045DE4-7530-49BC-9D5A-1F078880470B}" dt="2019-04-20T19:03:57.629" v="689"/>
        <pc:sldMkLst>
          <pc:docMk/>
          <pc:sldMk cId="1408615028" sldId="293"/>
        </pc:sldMkLst>
      </pc:sldChg>
      <pc:sldChg chg="add">
        <pc:chgData name="陈 旭阳" userId="50b30272cb4d088b" providerId="LiveId" clId="{86045DE4-7530-49BC-9D5A-1F078880470B}" dt="2019-04-20T19:03:57.629" v="689"/>
        <pc:sldMkLst>
          <pc:docMk/>
          <pc:sldMk cId="741492215" sldId="294"/>
        </pc:sldMkLst>
      </pc:sldChg>
      <pc:sldChg chg="add">
        <pc:chgData name="陈 旭阳" userId="50b30272cb4d088b" providerId="LiveId" clId="{86045DE4-7530-49BC-9D5A-1F078880470B}" dt="2019-04-20T19:03:57.629" v="689"/>
        <pc:sldMkLst>
          <pc:docMk/>
          <pc:sldMk cId="1915850768" sldId="295"/>
        </pc:sldMkLst>
      </pc:sldChg>
      <pc:sldChg chg="add">
        <pc:chgData name="陈 旭阳" userId="50b30272cb4d088b" providerId="LiveId" clId="{86045DE4-7530-49BC-9D5A-1F078880470B}" dt="2019-04-20T19:03:57.629" v="689"/>
        <pc:sldMkLst>
          <pc:docMk/>
          <pc:sldMk cId="3036334685" sldId="296"/>
        </pc:sldMkLst>
      </pc:sldChg>
      <pc:sldChg chg="add">
        <pc:chgData name="陈 旭阳" userId="50b30272cb4d088b" providerId="LiveId" clId="{86045DE4-7530-49BC-9D5A-1F078880470B}" dt="2019-04-20T19:03:57.629" v="689"/>
        <pc:sldMkLst>
          <pc:docMk/>
          <pc:sldMk cId="2998535573" sldId="297"/>
        </pc:sldMkLst>
      </pc:sldChg>
      <pc:sldChg chg="add">
        <pc:chgData name="陈 旭阳" userId="50b30272cb4d088b" providerId="LiveId" clId="{86045DE4-7530-49BC-9D5A-1F078880470B}" dt="2019-04-20T19:03:57.629" v="689"/>
        <pc:sldMkLst>
          <pc:docMk/>
          <pc:sldMk cId="168199943" sldId="298"/>
        </pc:sldMkLst>
      </pc:sldChg>
      <pc:sldChg chg="add">
        <pc:chgData name="陈 旭阳" userId="50b30272cb4d088b" providerId="LiveId" clId="{86045DE4-7530-49BC-9D5A-1F078880470B}" dt="2019-04-20T19:03:57.629" v="689"/>
        <pc:sldMkLst>
          <pc:docMk/>
          <pc:sldMk cId="1195692446" sldId="543"/>
        </pc:sldMkLst>
      </pc:sldChg>
      <pc:sldChg chg="modSp add">
        <pc:chgData name="陈 旭阳" userId="50b30272cb4d088b" providerId="LiveId" clId="{86045DE4-7530-49BC-9D5A-1F078880470B}" dt="2019-04-20T19:08:21.404" v="712" actId="948"/>
        <pc:sldMkLst>
          <pc:docMk/>
          <pc:sldMk cId="3165687100" sldId="576"/>
        </pc:sldMkLst>
        <pc:spChg chg="mod">
          <ac:chgData name="陈 旭阳" userId="50b30272cb4d088b" providerId="LiveId" clId="{86045DE4-7530-49BC-9D5A-1F078880470B}" dt="2019-04-20T19:08:21.404" v="712" actId="948"/>
          <ac:spMkLst>
            <pc:docMk/>
            <pc:sldMk cId="3165687100" sldId="576"/>
            <ac:spMk id="25603" creationId="{00000000-0000-0000-0000-000000000000}"/>
          </ac:spMkLst>
        </pc:spChg>
      </pc:sldChg>
      <pc:sldChg chg="add">
        <pc:chgData name="陈 旭阳" userId="50b30272cb4d088b" providerId="LiveId" clId="{86045DE4-7530-49BC-9D5A-1F078880470B}" dt="2019-04-20T19:03:57.629" v="689"/>
        <pc:sldMkLst>
          <pc:docMk/>
          <pc:sldMk cId="279148159" sldId="577"/>
        </pc:sldMkLst>
      </pc:sldChg>
      <pc:sldChg chg="add">
        <pc:chgData name="陈 旭阳" userId="50b30272cb4d088b" providerId="LiveId" clId="{86045DE4-7530-49BC-9D5A-1F078880470B}" dt="2019-04-20T19:03:57.629" v="689"/>
        <pc:sldMkLst>
          <pc:docMk/>
          <pc:sldMk cId="2809783915" sldId="578"/>
        </pc:sldMkLst>
      </pc:sldChg>
      <pc:sldChg chg="ord">
        <pc:chgData name="陈 旭阳" userId="50b30272cb4d088b" providerId="LiveId" clId="{86045DE4-7530-49BC-9D5A-1F078880470B}" dt="2019-04-20T18:57:35.325" v="618"/>
        <pc:sldMkLst>
          <pc:docMk/>
          <pc:sldMk cId="1070326306" sldId="635"/>
        </pc:sldMkLst>
      </pc:sldChg>
      <pc:sldChg chg="modSp add ord">
        <pc:chgData name="陈 旭阳" userId="50b30272cb4d088b" providerId="LiveId" clId="{86045DE4-7530-49BC-9D5A-1F078880470B}" dt="2019-04-20T19:59:01.861" v="1062"/>
        <pc:sldMkLst>
          <pc:docMk/>
          <pc:sldMk cId="1730456888" sldId="657"/>
        </pc:sldMkLst>
        <pc:spChg chg="mod">
          <ac:chgData name="陈 旭阳" userId="50b30272cb4d088b" providerId="LiveId" clId="{86045DE4-7530-49BC-9D5A-1F078880470B}" dt="2019-04-20T19:58:48.096" v="1061"/>
          <ac:spMkLst>
            <pc:docMk/>
            <pc:sldMk cId="1730456888" sldId="657"/>
            <ac:spMk id="3" creationId="{00000000-0000-0000-0000-000000000000}"/>
          </ac:spMkLst>
        </pc:spChg>
        <pc:spChg chg="mod">
          <ac:chgData name="陈 旭阳" userId="50b30272cb4d088b" providerId="LiveId" clId="{86045DE4-7530-49BC-9D5A-1F078880470B}" dt="2019-04-20T19:55:25.613" v="1028" actId="20577"/>
          <ac:spMkLst>
            <pc:docMk/>
            <pc:sldMk cId="1730456888" sldId="657"/>
            <ac:spMk id="53251" creationId="{00000000-0000-0000-0000-000000000000}"/>
          </ac:spMkLst>
        </pc:spChg>
      </pc:sldChg>
      <pc:sldChg chg="modSp">
        <pc:chgData name="陈 旭阳" userId="50b30272cb4d088b" providerId="LiveId" clId="{86045DE4-7530-49BC-9D5A-1F078880470B}" dt="2019-04-20T18:35:18.081" v="528" actId="20577"/>
        <pc:sldMkLst>
          <pc:docMk/>
          <pc:sldMk cId="844641008" sldId="661"/>
        </pc:sldMkLst>
        <pc:spChg chg="mod">
          <ac:chgData name="陈 旭阳" userId="50b30272cb4d088b" providerId="LiveId" clId="{86045DE4-7530-49BC-9D5A-1F078880470B}" dt="2019-04-20T18:35:18.081" v="528" actId="20577"/>
          <ac:spMkLst>
            <pc:docMk/>
            <pc:sldMk cId="844641008" sldId="661"/>
            <ac:spMk id="18435" creationId="{00000000-0000-0000-0000-000000000000}"/>
          </ac:spMkLst>
        </pc:spChg>
      </pc:sldChg>
      <pc:sldChg chg="modSp add">
        <pc:chgData name="陈 旭阳" userId="50b30272cb4d088b" providerId="LiveId" clId="{86045DE4-7530-49BC-9D5A-1F078880470B}" dt="2019-04-20T16:56:23.055" v="317" actId="20577"/>
        <pc:sldMkLst>
          <pc:docMk/>
          <pc:sldMk cId="1391184033" sldId="675"/>
        </pc:sldMkLst>
        <pc:spChg chg="mod">
          <ac:chgData name="陈 旭阳" userId="50b30272cb4d088b" providerId="LiveId" clId="{86045DE4-7530-49BC-9D5A-1F078880470B}" dt="2019-04-20T16:56:23.055" v="317" actId="20577"/>
          <ac:spMkLst>
            <pc:docMk/>
            <pc:sldMk cId="1391184033" sldId="675"/>
            <ac:spMk id="20483" creationId="{00000000-0000-0000-0000-000000000000}"/>
          </ac:spMkLst>
        </pc:spChg>
      </pc:sldChg>
      <pc:sldChg chg="ord">
        <pc:chgData name="陈 旭阳" userId="50b30272cb4d088b" providerId="LiveId" clId="{86045DE4-7530-49BC-9D5A-1F078880470B}" dt="2019-04-20T18:57:30.756" v="617"/>
        <pc:sldMkLst>
          <pc:docMk/>
          <pc:sldMk cId="3062337481" sldId="682"/>
        </pc:sldMkLst>
      </pc:sldChg>
      <pc:sldChg chg="modSp">
        <pc:chgData name="陈 旭阳" userId="50b30272cb4d088b" providerId="LiveId" clId="{86045DE4-7530-49BC-9D5A-1F078880470B}" dt="2019-04-20T18:56:10.317" v="595"/>
        <pc:sldMkLst>
          <pc:docMk/>
          <pc:sldMk cId="3527905362" sldId="683"/>
        </pc:sldMkLst>
        <pc:spChg chg="mod">
          <ac:chgData name="陈 旭阳" userId="50b30272cb4d088b" providerId="LiveId" clId="{86045DE4-7530-49BC-9D5A-1F078880470B}" dt="2019-04-20T18:56:10.317" v="595"/>
          <ac:spMkLst>
            <pc:docMk/>
            <pc:sldMk cId="3527905362" sldId="683"/>
            <ac:spMk id="45058" creationId="{00000000-0000-0000-0000-000000000000}"/>
          </ac:spMkLst>
        </pc:spChg>
      </pc:sldChg>
      <pc:sldChg chg="modSp">
        <pc:chgData name="陈 旭阳" userId="50b30272cb4d088b" providerId="LiveId" clId="{86045DE4-7530-49BC-9D5A-1F078880470B}" dt="2019-04-20T19:22:27.530" v="979" actId="113"/>
        <pc:sldMkLst>
          <pc:docMk/>
          <pc:sldMk cId="2981741668" sldId="690"/>
        </pc:sldMkLst>
        <pc:spChg chg="mod">
          <ac:chgData name="陈 旭阳" userId="50b30272cb4d088b" providerId="LiveId" clId="{86045DE4-7530-49BC-9D5A-1F078880470B}" dt="2019-04-20T19:22:27.530" v="979" actId="113"/>
          <ac:spMkLst>
            <pc:docMk/>
            <pc:sldMk cId="2981741668" sldId="690"/>
            <ac:spMk id="2" creationId="{00000000-0000-0000-0000-000000000000}"/>
          </ac:spMkLst>
        </pc:spChg>
      </pc:sldChg>
      <pc:sldChg chg="modSp">
        <pc:chgData name="陈 旭阳" userId="50b30272cb4d088b" providerId="LiveId" clId="{86045DE4-7530-49BC-9D5A-1F078880470B}" dt="2019-04-20T18:33:27.098" v="511"/>
        <pc:sldMkLst>
          <pc:docMk/>
          <pc:sldMk cId="164296453" sldId="695"/>
        </pc:sldMkLst>
        <pc:spChg chg="mod">
          <ac:chgData name="陈 旭阳" userId="50b30272cb4d088b" providerId="LiveId" clId="{86045DE4-7530-49BC-9D5A-1F078880470B}" dt="2019-04-20T17:06:12.416" v="322" actId="20577"/>
          <ac:spMkLst>
            <pc:docMk/>
            <pc:sldMk cId="164296453" sldId="695"/>
            <ac:spMk id="16386" creationId="{00000000-0000-0000-0000-000000000000}"/>
          </ac:spMkLst>
        </pc:spChg>
        <pc:spChg chg="mod">
          <ac:chgData name="陈 旭阳" userId="50b30272cb4d088b" providerId="LiveId" clId="{86045DE4-7530-49BC-9D5A-1F078880470B}" dt="2019-04-20T18:33:27.098" v="511"/>
          <ac:spMkLst>
            <pc:docMk/>
            <pc:sldMk cId="164296453" sldId="695"/>
            <ac:spMk id="16387" creationId="{00000000-0000-0000-0000-000000000000}"/>
          </ac:spMkLst>
        </pc:spChg>
      </pc:sldChg>
      <pc:sldChg chg="addSp modSp add">
        <pc:chgData name="陈 旭阳" userId="50b30272cb4d088b" providerId="LiveId" clId="{86045DE4-7530-49BC-9D5A-1F078880470B}" dt="2019-04-20T19:40:55.795" v="993" actId="1076"/>
        <pc:sldMkLst>
          <pc:docMk/>
          <pc:sldMk cId="0" sldId="711"/>
        </pc:sldMkLst>
        <pc:spChg chg="add mod">
          <ac:chgData name="陈 旭阳" userId="50b30272cb4d088b" providerId="LiveId" clId="{86045DE4-7530-49BC-9D5A-1F078880470B}" dt="2019-04-20T19:40:44.028" v="989" actId="1076"/>
          <ac:spMkLst>
            <pc:docMk/>
            <pc:sldMk cId="0" sldId="711"/>
            <ac:spMk id="2" creationId="{BE235322-7804-447D-A697-2D281D777A0F}"/>
          </ac:spMkLst>
        </pc:spChg>
        <pc:spChg chg="mod">
          <ac:chgData name="陈 旭阳" userId="50b30272cb4d088b" providerId="LiveId" clId="{86045DE4-7530-49BC-9D5A-1F078880470B}" dt="2019-04-20T19:40:55.795" v="993" actId="1076"/>
          <ac:spMkLst>
            <pc:docMk/>
            <pc:sldMk cId="0" sldId="711"/>
            <ac:spMk id="54275" creationId="{EDFF0EA8-431D-41FE-8DB3-4660E1E5B2B7}"/>
          </ac:spMkLst>
        </pc:spChg>
      </pc:sldChg>
      <pc:sldChg chg="modSp add ord">
        <pc:chgData name="陈 旭阳" userId="50b30272cb4d088b" providerId="LiveId" clId="{86045DE4-7530-49BC-9D5A-1F078880470B}" dt="2019-04-20T19:53:01.230" v="1004"/>
        <pc:sldMkLst>
          <pc:docMk/>
          <pc:sldMk cId="0" sldId="712"/>
        </pc:sldMkLst>
        <pc:spChg chg="mod">
          <ac:chgData name="陈 旭阳" userId="50b30272cb4d088b" providerId="LiveId" clId="{86045DE4-7530-49BC-9D5A-1F078880470B}" dt="2019-04-20T19:40:08.604" v="984" actId="1076"/>
          <ac:spMkLst>
            <pc:docMk/>
            <pc:sldMk cId="0" sldId="712"/>
            <ac:spMk id="55299" creationId="{E4D5ED68-4761-4E09-B5C9-7F66B7216629}"/>
          </ac:spMkLst>
        </pc:spChg>
      </pc:sldChg>
      <pc:sldChg chg="delSp modSp add ord">
        <pc:chgData name="陈 旭阳" userId="50b30272cb4d088b" providerId="LiveId" clId="{86045DE4-7530-49BC-9D5A-1F078880470B}" dt="2019-04-20T20:03:43.803" v="1123"/>
        <pc:sldMkLst>
          <pc:docMk/>
          <pc:sldMk cId="0" sldId="713"/>
        </pc:sldMkLst>
        <pc:spChg chg="mod">
          <ac:chgData name="陈 旭阳" userId="50b30272cb4d088b" providerId="LiveId" clId="{86045DE4-7530-49BC-9D5A-1F078880470B}" dt="2019-04-20T19:53:49.597" v="1008" actId="6549"/>
          <ac:spMkLst>
            <pc:docMk/>
            <pc:sldMk cId="0" sldId="713"/>
            <ac:spMk id="52226" creationId="{DBBC6718-7E36-49D9-B04A-E29D37E92974}"/>
          </ac:spMkLst>
        </pc:spChg>
        <pc:spChg chg="mod">
          <ac:chgData name="陈 旭阳" userId="50b30272cb4d088b" providerId="LiveId" clId="{86045DE4-7530-49BC-9D5A-1F078880470B}" dt="2019-04-20T20:03:43.803" v="1123"/>
          <ac:spMkLst>
            <pc:docMk/>
            <pc:sldMk cId="0" sldId="713"/>
            <ac:spMk id="52227" creationId="{ECC6C3C2-6F44-4D7E-9A77-521A67ED3524}"/>
          </ac:spMkLst>
        </pc:spChg>
        <pc:spChg chg="del">
          <ac:chgData name="陈 旭阳" userId="50b30272cb4d088b" providerId="LiveId" clId="{86045DE4-7530-49BC-9D5A-1F078880470B}" dt="2019-04-20T19:52:12.932" v="995" actId="478"/>
          <ac:spMkLst>
            <pc:docMk/>
            <pc:sldMk cId="0" sldId="713"/>
            <ac:spMk id="52228" creationId="{4E40D61B-3FA9-4486-8E8B-3788A3CE71AF}"/>
          </ac:spMkLst>
        </pc:spChg>
      </pc:sldChg>
      <pc:sldChg chg="delSp modSp add">
        <pc:chgData name="陈 旭阳" userId="50b30272cb4d088b" providerId="LiveId" clId="{86045DE4-7530-49BC-9D5A-1F078880470B}" dt="2019-04-20T20:26:19.444" v="1272" actId="14100"/>
        <pc:sldMkLst>
          <pc:docMk/>
          <pc:sldMk cId="0" sldId="714"/>
        </pc:sldMkLst>
        <pc:spChg chg="mod">
          <ac:chgData name="陈 旭阳" userId="50b30272cb4d088b" providerId="LiveId" clId="{86045DE4-7530-49BC-9D5A-1F078880470B}" dt="2019-04-20T20:26:19.444" v="1272" actId="14100"/>
          <ac:spMkLst>
            <pc:docMk/>
            <pc:sldMk cId="0" sldId="714"/>
            <ac:spMk id="53251" creationId="{6D301376-7965-4F20-A928-66247A0EDF12}"/>
          </ac:spMkLst>
        </pc:spChg>
        <pc:spChg chg="del">
          <ac:chgData name="陈 旭阳" userId="50b30272cb4d088b" providerId="LiveId" clId="{86045DE4-7530-49BC-9D5A-1F078880470B}" dt="2019-04-20T19:52:15.565" v="996" actId="478"/>
          <ac:spMkLst>
            <pc:docMk/>
            <pc:sldMk cId="0" sldId="714"/>
            <ac:spMk id="53252" creationId="{714EAC22-2305-4B9F-9DB8-3372AB3B4EF6}"/>
          </ac:spMkLst>
        </pc:spChg>
      </pc:sldChg>
      <pc:sldChg chg="delSp add">
        <pc:chgData name="陈 旭阳" userId="50b30272cb4d088b" providerId="LiveId" clId="{86045DE4-7530-49BC-9D5A-1F078880470B}" dt="2019-04-20T19:52:17.845" v="998" actId="478"/>
        <pc:sldMkLst>
          <pc:docMk/>
          <pc:sldMk cId="0" sldId="716"/>
        </pc:sldMkLst>
        <pc:spChg chg="del">
          <ac:chgData name="陈 旭阳" userId="50b30272cb4d088b" providerId="LiveId" clId="{86045DE4-7530-49BC-9D5A-1F078880470B}" dt="2019-04-20T19:52:17.845" v="998" actId="478"/>
          <ac:spMkLst>
            <pc:docMk/>
            <pc:sldMk cId="0" sldId="716"/>
            <ac:spMk id="55300" creationId="{C09BD9B1-AA9A-4CB8-9F6A-6E10F2DB1AE8}"/>
          </ac:spMkLst>
        </pc:spChg>
      </pc:sldChg>
      <pc:sldChg chg="delSp add">
        <pc:chgData name="陈 旭阳" userId="50b30272cb4d088b" providerId="LiveId" clId="{86045DE4-7530-49BC-9D5A-1F078880470B}" dt="2019-04-20T19:52:18.837" v="999" actId="478"/>
        <pc:sldMkLst>
          <pc:docMk/>
          <pc:sldMk cId="0" sldId="717"/>
        </pc:sldMkLst>
        <pc:spChg chg="del">
          <ac:chgData name="陈 旭阳" userId="50b30272cb4d088b" providerId="LiveId" clId="{86045DE4-7530-49BC-9D5A-1F078880470B}" dt="2019-04-20T19:52:18.837" v="999" actId="478"/>
          <ac:spMkLst>
            <pc:docMk/>
            <pc:sldMk cId="0" sldId="717"/>
            <ac:spMk id="56324" creationId="{EBA079F7-161E-4F9F-BF0B-D1536ED3782E}"/>
          </ac:spMkLst>
        </pc:spChg>
      </pc:sldChg>
      <pc:sldChg chg="delSp add del">
        <pc:chgData name="陈 旭阳" userId="50b30272cb4d088b" providerId="LiveId" clId="{86045DE4-7530-49BC-9D5A-1F078880470B}" dt="2019-04-20T19:52:26.930" v="1001" actId="2696"/>
        <pc:sldMkLst>
          <pc:docMk/>
          <pc:sldMk cId="2384003147" sldId="718"/>
        </pc:sldMkLst>
        <pc:spChg chg="del">
          <ac:chgData name="陈 旭阳" userId="50b30272cb4d088b" providerId="LiveId" clId="{86045DE4-7530-49BC-9D5A-1F078880470B}" dt="2019-04-20T19:52:19.796" v="1000" actId="478"/>
          <ac:spMkLst>
            <pc:docMk/>
            <pc:sldMk cId="2384003147" sldId="718"/>
            <ac:spMk id="57347" creationId="{F232BA13-255A-4429-9DA8-27BF5A7FCE84}"/>
          </ac:spMkLst>
        </pc:spChg>
      </pc:sldChg>
      <pc:sldChg chg="modSp add ord">
        <pc:chgData name="陈 旭阳" userId="50b30272cb4d088b" providerId="LiveId" clId="{86045DE4-7530-49BC-9D5A-1F078880470B}" dt="2019-04-20T21:58:42.542" v="2490" actId="6549"/>
        <pc:sldMkLst>
          <pc:docMk/>
          <pc:sldMk cId="19286950" sldId="722"/>
        </pc:sldMkLst>
        <pc:spChg chg="mod">
          <ac:chgData name="陈 旭阳" userId="50b30272cb4d088b" providerId="LiveId" clId="{86045DE4-7530-49BC-9D5A-1F078880470B}" dt="2019-04-20T20:48:07.021" v="1602"/>
          <ac:spMkLst>
            <pc:docMk/>
            <pc:sldMk cId="19286950" sldId="722"/>
            <ac:spMk id="2" creationId="{20F97333-D3F6-474D-83BD-8C88301C69BF}"/>
          </ac:spMkLst>
        </pc:spChg>
        <pc:spChg chg="mod">
          <ac:chgData name="陈 旭阳" userId="50b30272cb4d088b" providerId="LiveId" clId="{86045DE4-7530-49BC-9D5A-1F078880470B}" dt="2019-04-20T21:58:42.542" v="2490" actId="6549"/>
          <ac:spMkLst>
            <pc:docMk/>
            <pc:sldMk cId="19286950" sldId="722"/>
            <ac:spMk id="3" creationId="{335D35A2-8EB6-4DDF-92F3-D01AB0EF8922}"/>
          </ac:spMkLst>
        </pc:spChg>
      </pc:sldChg>
      <pc:sldChg chg="addSp delSp modSp add ord">
        <pc:chgData name="陈 旭阳" userId="50b30272cb4d088b" providerId="LiveId" clId="{86045DE4-7530-49BC-9D5A-1F078880470B}" dt="2019-04-20T21:40:50.220" v="2319" actId="1076"/>
        <pc:sldMkLst>
          <pc:docMk/>
          <pc:sldMk cId="205416982" sldId="723"/>
        </pc:sldMkLst>
        <pc:spChg chg="mod">
          <ac:chgData name="陈 旭阳" userId="50b30272cb4d088b" providerId="LiveId" clId="{86045DE4-7530-49BC-9D5A-1F078880470B}" dt="2019-04-20T20:47:38.452" v="1599" actId="113"/>
          <ac:spMkLst>
            <pc:docMk/>
            <pc:sldMk cId="205416982" sldId="723"/>
            <ac:spMk id="2" creationId="{61793A25-C6F1-4B0B-9821-FBC68CD1DAFB}"/>
          </ac:spMkLst>
        </pc:spChg>
        <pc:spChg chg="del">
          <ac:chgData name="陈 旭阳" userId="50b30272cb4d088b" providerId="LiveId" clId="{86045DE4-7530-49BC-9D5A-1F078880470B}" dt="2019-04-20T20:31:20.841" v="1339"/>
          <ac:spMkLst>
            <pc:docMk/>
            <pc:sldMk cId="205416982" sldId="723"/>
            <ac:spMk id="3" creationId="{C28C2135-7F13-4E10-ACF7-7B50B4A04D42}"/>
          </ac:spMkLst>
        </pc:spChg>
        <pc:picChg chg="add mod">
          <ac:chgData name="陈 旭阳" userId="50b30272cb4d088b" providerId="LiveId" clId="{86045DE4-7530-49BC-9D5A-1F078880470B}" dt="2019-04-20T21:40:50.220" v="2319" actId="1076"/>
          <ac:picMkLst>
            <pc:docMk/>
            <pc:sldMk cId="205416982" sldId="723"/>
            <ac:picMk id="23554" creationId="{3D231892-1D3F-4E7A-8312-79A043399D81}"/>
          </ac:picMkLst>
        </pc:picChg>
      </pc:sldChg>
      <pc:sldChg chg="modSp add ord">
        <pc:chgData name="陈 旭阳" userId="50b30272cb4d088b" providerId="LiveId" clId="{86045DE4-7530-49BC-9D5A-1F078880470B}" dt="2019-04-20T22:00:29.086" v="2501" actId="6549"/>
        <pc:sldMkLst>
          <pc:docMk/>
          <pc:sldMk cId="1314638261" sldId="724"/>
        </pc:sldMkLst>
        <pc:spChg chg="mod">
          <ac:chgData name="陈 旭阳" userId="50b30272cb4d088b" providerId="LiveId" clId="{86045DE4-7530-49BC-9D5A-1F078880470B}" dt="2019-04-20T20:47:43.684" v="1600"/>
          <ac:spMkLst>
            <pc:docMk/>
            <pc:sldMk cId="1314638261" sldId="724"/>
            <ac:spMk id="2" creationId="{20F97333-D3F6-474D-83BD-8C88301C69BF}"/>
          </ac:spMkLst>
        </pc:spChg>
        <pc:spChg chg="mod">
          <ac:chgData name="陈 旭阳" userId="50b30272cb4d088b" providerId="LiveId" clId="{86045DE4-7530-49BC-9D5A-1F078880470B}" dt="2019-04-20T22:00:29.086" v="2501" actId="6549"/>
          <ac:spMkLst>
            <pc:docMk/>
            <pc:sldMk cId="1314638261" sldId="724"/>
            <ac:spMk id="3" creationId="{335D35A2-8EB6-4DDF-92F3-D01AB0EF8922}"/>
          </ac:spMkLst>
        </pc:spChg>
      </pc:sldChg>
      <pc:sldChg chg="modSp add">
        <pc:chgData name="陈 旭阳" userId="50b30272cb4d088b" providerId="LiveId" clId="{86045DE4-7530-49BC-9D5A-1F078880470B}" dt="2019-04-20T21:53:10.395" v="2427"/>
        <pc:sldMkLst>
          <pc:docMk/>
          <pc:sldMk cId="2838189589" sldId="725"/>
        </pc:sldMkLst>
        <pc:spChg chg="mod">
          <ac:chgData name="陈 旭阳" userId="50b30272cb4d088b" providerId="LiveId" clId="{86045DE4-7530-49BC-9D5A-1F078880470B}" dt="2019-04-20T20:57:16.613" v="1762" actId="113"/>
          <ac:spMkLst>
            <pc:docMk/>
            <pc:sldMk cId="2838189589" sldId="725"/>
            <ac:spMk id="2" creationId="{BE2122C4-CD51-4E0A-AA4E-E7394E9F2045}"/>
          </ac:spMkLst>
        </pc:spChg>
        <pc:spChg chg="mod">
          <ac:chgData name="陈 旭阳" userId="50b30272cb4d088b" providerId="LiveId" clId="{86045DE4-7530-49BC-9D5A-1F078880470B}" dt="2019-04-20T21:53:10.395" v="2427"/>
          <ac:spMkLst>
            <pc:docMk/>
            <pc:sldMk cId="2838189589" sldId="725"/>
            <ac:spMk id="3" creationId="{B748CA5D-2F83-4E40-A61E-6D21CECB1DD9}"/>
          </ac:spMkLst>
        </pc:spChg>
      </pc:sldChg>
      <pc:sldChg chg="modSp add">
        <pc:chgData name="陈 旭阳" userId="50b30272cb4d088b" providerId="LiveId" clId="{86045DE4-7530-49BC-9D5A-1F078880470B}" dt="2019-04-20T20:57:36.558" v="1765" actId="948"/>
        <pc:sldMkLst>
          <pc:docMk/>
          <pc:sldMk cId="892040777" sldId="726"/>
        </pc:sldMkLst>
        <pc:spChg chg="mod">
          <ac:chgData name="陈 旭阳" userId="50b30272cb4d088b" providerId="LiveId" clId="{86045DE4-7530-49BC-9D5A-1F078880470B}" dt="2019-04-20T20:57:23.776" v="1764" actId="113"/>
          <ac:spMkLst>
            <pc:docMk/>
            <pc:sldMk cId="892040777" sldId="726"/>
            <ac:spMk id="2" creationId="{11F85E46-4412-4D11-8154-27A199A7AA7D}"/>
          </ac:spMkLst>
        </pc:spChg>
        <pc:spChg chg="mod">
          <ac:chgData name="陈 旭阳" userId="50b30272cb4d088b" providerId="LiveId" clId="{86045DE4-7530-49BC-9D5A-1F078880470B}" dt="2019-04-20T20:57:36.558" v="1765" actId="948"/>
          <ac:spMkLst>
            <pc:docMk/>
            <pc:sldMk cId="892040777" sldId="726"/>
            <ac:spMk id="3" creationId="{D526F262-A46D-4E3C-AED6-777607432868}"/>
          </ac:spMkLst>
        </pc:spChg>
      </pc:sldChg>
      <pc:sldChg chg="modSp add">
        <pc:chgData name="陈 旭阳" userId="50b30272cb4d088b" providerId="LiveId" clId="{86045DE4-7530-49BC-9D5A-1F078880470B}" dt="2019-04-20T20:57:20.677" v="1763" actId="113"/>
        <pc:sldMkLst>
          <pc:docMk/>
          <pc:sldMk cId="3339270071" sldId="727"/>
        </pc:sldMkLst>
        <pc:spChg chg="mod">
          <ac:chgData name="陈 旭阳" userId="50b30272cb4d088b" providerId="LiveId" clId="{86045DE4-7530-49BC-9D5A-1F078880470B}" dt="2019-04-20T20:57:20.677" v="1763" actId="113"/>
          <ac:spMkLst>
            <pc:docMk/>
            <pc:sldMk cId="3339270071" sldId="727"/>
            <ac:spMk id="2" creationId="{188617BE-0F5B-475D-94C7-EED7527F5681}"/>
          </ac:spMkLst>
        </pc:spChg>
        <pc:spChg chg="mod">
          <ac:chgData name="陈 旭阳" userId="50b30272cb4d088b" providerId="LiveId" clId="{86045DE4-7530-49BC-9D5A-1F078880470B}" dt="2019-04-20T20:47:16.996" v="1597" actId="1076"/>
          <ac:spMkLst>
            <pc:docMk/>
            <pc:sldMk cId="3339270071" sldId="727"/>
            <ac:spMk id="3" creationId="{09DA3471-BA48-4509-A823-2FDDC4E9441F}"/>
          </ac:spMkLst>
        </pc:spChg>
      </pc:sldChg>
      <pc:sldChg chg="modSp add">
        <pc:chgData name="陈 旭阳" userId="50b30272cb4d088b" providerId="LiveId" clId="{86045DE4-7530-49BC-9D5A-1F078880470B}" dt="2019-04-20T21:12:01.886" v="1897" actId="20577"/>
        <pc:sldMkLst>
          <pc:docMk/>
          <pc:sldMk cId="963310308" sldId="728"/>
        </pc:sldMkLst>
        <pc:spChg chg="mod">
          <ac:chgData name="陈 旭阳" userId="50b30272cb4d088b" providerId="LiveId" clId="{86045DE4-7530-49BC-9D5A-1F078880470B}" dt="2019-04-20T21:12:01.886" v="1897" actId="20577"/>
          <ac:spMkLst>
            <pc:docMk/>
            <pc:sldMk cId="963310308" sldId="728"/>
            <ac:spMk id="3" creationId="{335D35A2-8EB6-4DDF-92F3-D01AB0EF8922}"/>
          </ac:spMkLst>
        </pc:spChg>
      </pc:sldChg>
      <pc:sldChg chg="modSp add">
        <pc:chgData name="陈 旭阳" userId="50b30272cb4d088b" providerId="LiveId" clId="{86045DE4-7530-49BC-9D5A-1F078880470B}" dt="2019-04-20T21:47:44.550" v="2415" actId="20577"/>
        <pc:sldMkLst>
          <pc:docMk/>
          <pc:sldMk cId="2057569015" sldId="729"/>
        </pc:sldMkLst>
        <pc:spChg chg="mod">
          <ac:chgData name="陈 旭阳" userId="50b30272cb4d088b" providerId="LiveId" clId="{86045DE4-7530-49BC-9D5A-1F078880470B}" dt="2019-04-20T21:08:32.077" v="1822" actId="20577"/>
          <ac:spMkLst>
            <pc:docMk/>
            <pc:sldMk cId="2057569015" sldId="729"/>
            <ac:spMk id="2" creationId="{20F97333-D3F6-474D-83BD-8C88301C69BF}"/>
          </ac:spMkLst>
        </pc:spChg>
        <pc:spChg chg="mod">
          <ac:chgData name="陈 旭阳" userId="50b30272cb4d088b" providerId="LiveId" clId="{86045DE4-7530-49BC-9D5A-1F078880470B}" dt="2019-04-20T21:47:44.550" v="2415" actId="20577"/>
          <ac:spMkLst>
            <pc:docMk/>
            <pc:sldMk cId="2057569015" sldId="729"/>
            <ac:spMk id="3" creationId="{335D35A2-8EB6-4DDF-92F3-D01AB0EF8922}"/>
          </ac:spMkLst>
        </pc:spChg>
      </pc:sldChg>
      <pc:sldChg chg="modSp add">
        <pc:chgData name="陈 旭阳" userId="50b30272cb4d088b" providerId="LiveId" clId="{86045DE4-7530-49BC-9D5A-1F078880470B}" dt="2019-04-20T21:47:30.547" v="2413" actId="12"/>
        <pc:sldMkLst>
          <pc:docMk/>
          <pc:sldMk cId="2852387166" sldId="730"/>
        </pc:sldMkLst>
        <pc:spChg chg="mod">
          <ac:chgData name="陈 旭阳" userId="50b30272cb4d088b" providerId="LiveId" clId="{86045DE4-7530-49BC-9D5A-1F078880470B}" dt="2019-04-20T20:53:31.070" v="1701" actId="20577"/>
          <ac:spMkLst>
            <pc:docMk/>
            <pc:sldMk cId="2852387166" sldId="730"/>
            <ac:spMk id="2" creationId="{20F97333-D3F6-474D-83BD-8C88301C69BF}"/>
          </ac:spMkLst>
        </pc:spChg>
        <pc:spChg chg="mod">
          <ac:chgData name="陈 旭阳" userId="50b30272cb4d088b" providerId="LiveId" clId="{86045DE4-7530-49BC-9D5A-1F078880470B}" dt="2019-04-20T21:47:30.547" v="2413" actId="12"/>
          <ac:spMkLst>
            <pc:docMk/>
            <pc:sldMk cId="2852387166" sldId="730"/>
            <ac:spMk id="3" creationId="{335D35A2-8EB6-4DDF-92F3-D01AB0EF8922}"/>
          </ac:spMkLst>
        </pc:spChg>
      </pc:sldChg>
      <pc:sldChg chg="modSp add">
        <pc:chgData name="陈 旭阳" userId="50b30272cb4d088b" providerId="LiveId" clId="{86045DE4-7530-49BC-9D5A-1F078880470B}" dt="2019-04-20T21:57:06.068" v="2489" actId="14100"/>
        <pc:sldMkLst>
          <pc:docMk/>
          <pc:sldMk cId="3967778055" sldId="731"/>
        </pc:sldMkLst>
        <pc:spChg chg="mod">
          <ac:chgData name="陈 旭阳" userId="50b30272cb4d088b" providerId="LiveId" clId="{86045DE4-7530-49BC-9D5A-1F078880470B}" dt="2019-04-20T21:47:10.393" v="2412"/>
          <ac:spMkLst>
            <pc:docMk/>
            <pc:sldMk cId="3967778055" sldId="731"/>
            <ac:spMk id="2" creationId="{1F3DA4B3-7DE3-494A-B020-9F2197374DB8}"/>
          </ac:spMkLst>
        </pc:spChg>
        <pc:spChg chg="mod">
          <ac:chgData name="陈 旭阳" userId="50b30272cb4d088b" providerId="LiveId" clId="{86045DE4-7530-49BC-9D5A-1F078880470B}" dt="2019-04-20T21:57:06.068" v="2489" actId="14100"/>
          <ac:spMkLst>
            <pc:docMk/>
            <pc:sldMk cId="3967778055" sldId="731"/>
            <ac:spMk id="3" creationId="{8719E204-696E-436B-B0B9-225EE9BAE25C}"/>
          </ac:spMkLst>
        </pc:spChg>
      </pc:sldChg>
      <pc:sldChg chg="modSp add">
        <pc:chgData name="陈 旭阳" userId="50b30272cb4d088b" providerId="LiveId" clId="{86045DE4-7530-49BC-9D5A-1F078880470B}" dt="2019-04-20T22:00:10.545" v="2493" actId="6549"/>
        <pc:sldMkLst>
          <pc:docMk/>
          <pc:sldMk cId="800167913" sldId="732"/>
        </pc:sldMkLst>
        <pc:spChg chg="mod">
          <ac:chgData name="陈 旭阳" userId="50b30272cb4d088b" providerId="LiveId" clId="{86045DE4-7530-49BC-9D5A-1F078880470B}" dt="2019-04-20T21:06:20.349" v="1803"/>
          <ac:spMkLst>
            <pc:docMk/>
            <pc:sldMk cId="800167913" sldId="732"/>
            <ac:spMk id="2" creationId="{4DBD6F3F-F813-4063-AB3D-3122615B7624}"/>
          </ac:spMkLst>
        </pc:spChg>
        <pc:spChg chg="mod">
          <ac:chgData name="陈 旭阳" userId="50b30272cb4d088b" providerId="LiveId" clId="{86045DE4-7530-49BC-9D5A-1F078880470B}" dt="2019-04-20T22:00:10.545" v="2493" actId="6549"/>
          <ac:spMkLst>
            <pc:docMk/>
            <pc:sldMk cId="800167913" sldId="732"/>
            <ac:spMk id="3" creationId="{B501F940-DA16-4111-9F8D-B8AF6636A76E}"/>
          </ac:spMkLst>
        </pc:spChg>
      </pc:sldChg>
      <pc:sldChg chg="addSp delSp modSp add ord">
        <pc:chgData name="陈 旭阳" userId="50b30272cb4d088b" providerId="LiveId" clId="{86045DE4-7530-49BC-9D5A-1F078880470B}" dt="2019-04-20T21:39:48.476" v="2315" actId="1076"/>
        <pc:sldMkLst>
          <pc:docMk/>
          <pc:sldMk cId="2113221290" sldId="733"/>
        </pc:sldMkLst>
        <pc:spChg chg="add mod">
          <ac:chgData name="陈 旭阳" userId="50b30272cb4d088b" providerId="LiveId" clId="{86045DE4-7530-49BC-9D5A-1F078880470B}" dt="2019-04-20T21:39:48.476" v="2315" actId="1076"/>
          <ac:spMkLst>
            <pc:docMk/>
            <pc:sldMk cId="2113221290" sldId="733"/>
            <ac:spMk id="5" creationId="{C1D6F5A7-8EC1-4903-85C9-16FA89CF0984}"/>
          </ac:spMkLst>
        </pc:spChg>
        <pc:picChg chg="del">
          <ac:chgData name="陈 旭阳" userId="50b30272cb4d088b" providerId="LiveId" clId="{86045DE4-7530-49BC-9D5A-1F078880470B}" dt="2019-04-20T21:35:20.334" v="2151" actId="478"/>
          <ac:picMkLst>
            <pc:docMk/>
            <pc:sldMk cId="2113221290" sldId="733"/>
            <ac:picMk id="7170" creationId="{793C1789-368B-46F3-9321-C95318002643}"/>
          </ac:picMkLst>
        </pc:picChg>
        <pc:picChg chg="add mod">
          <ac:chgData name="陈 旭阳" userId="50b30272cb4d088b" providerId="LiveId" clId="{86045DE4-7530-49BC-9D5A-1F078880470B}" dt="2019-04-20T21:37:18.820" v="2235" actId="1076"/>
          <ac:picMkLst>
            <pc:docMk/>
            <pc:sldMk cId="2113221290" sldId="733"/>
            <ac:picMk id="27650" creationId="{A348D09B-44A3-4603-9A9D-5BD25A6FC219}"/>
          </ac:picMkLst>
        </pc:picChg>
      </pc:sldChg>
      <pc:sldChg chg="addSp delSp modSp add">
        <pc:chgData name="陈 旭阳" userId="50b30272cb4d088b" providerId="LiveId" clId="{86045DE4-7530-49BC-9D5A-1F078880470B}" dt="2019-04-20T21:26:30.124" v="2086" actId="1076"/>
        <pc:sldMkLst>
          <pc:docMk/>
          <pc:sldMk cId="1648797153" sldId="734"/>
        </pc:sldMkLst>
        <pc:spChg chg="mod">
          <ac:chgData name="陈 旭阳" userId="50b30272cb4d088b" providerId="LiveId" clId="{86045DE4-7530-49BC-9D5A-1F078880470B}" dt="2019-04-20T21:25:48.217" v="2071"/>
          <ac:spMkLst>
            <pc:docMk/>
            <pc:sldMk cId="1648797153" sldId="734"/>
            <ac:spMk id="2" creationId="{7045305C-C42A-4AFD-8DC4-5A6B46827680}"/>
          </ac:spMkLst>
        </pc:spChg>
        <pc:spChg chg="add mod">
          <ac:chgData name="陈 旭阳" userId="50b30272cb4d088b" providerId="LiveId" clId="{86045DE4-7530-49BC-9D5A-1F078880470B}" dt="2019-04-20T21:26:25.287" v="2084" actId="404"/>
          <ac:spMkLst>
            <pc:docMk/>
            <pc:sldMk cId="1648797153" sldId="734"/>
            <ac:spMk id="3" creationId="{ECA1C202-0763-414A-92FC-046812CB29A7}"/>
          </ac:spMkLst>
        </pc:spChg>
        <pc:picChg chg="del">
          <ac:chgData name="陈 旭阳" userId="50b30272cb4d088b" providerId="LiveId" clId="{86045DE4-7530-49BC-9D5A-1F078880470B}" dt="2019-04-20T21:13:16.846" v="1918" actId="478"/>
          <ac:picMkLst>
            <pc:docMk/>
            <pc:sldMk cId="1648797153" sldId="734"/>
            <ac:picMk id="7170" creationId="{793C1789-368B-46F3-9321-C95318002643}"/>
          </ac:picMkLst>
        </pc:picChg>
        <pc:picChg chg="add del mod">
          <ac:chgData name="陈 旭阳" userId="50b30272cb4d088b" providerId="LiveId" clId="{86045DE4-7530-49BC-9D5A-1F078880470B}" dt="2019-04-20T21:15:46.085" v="1925" actId="478"/>
          <ac:picMkLst>
            <pc:docMk/>
            <pc:sldMk cId="1648797153" sldId="734"/>
            <ac:picMk id="26626" creationId="{55B9E9C7-5763-416D-A992-23020B54BEB4}"/>
          </ac:picMkLst>
        </pc:picChg>
        <pc:picChg chg="add mod">
          <ac:chgData name="陈 旭阳" userId="50b30272cb4d088b" providerId="LiveId" clId="{86045DE4-7530-49BC-9D5A-1F078880470B}" dt="2019-04-20T21:26:30.124" v="2086" actId="1076"/>
          <ac:picMkLst>
            <pc:docMk/>
            <pc:sldMk cId="1648797153" sldId="734"/>
            <ac:picMk id="26628" creationId="{D00EDF04-8930-4BD0-ADAC-B21AC81123EB}"/>
          </ac:picMkLst>
        </pc:picChg>
        <pc:picChg chg="add mod">
          <ac:chgData name="陈 旭阳" userId="50b30272cb4d088b" providerId="LiveId" clId="{86045DE4-7530-49BC-9D5A-1F078880470B}" dt="2019-04-20T21:26:27.396" v="2085" actId="1076"/>
          <ac:picMkLst>
            <pc:docMk/>
            <pc:sldMk cId="1648797153" sldId="734"/>
            <ac:picMk id="26630" creationId="{8D667E46-5D98-4D07-9CF0-7E1F843722CB}"/>
          </ac:picMkLst>
        </pc:picChg>
      </pc:sldChg>
      <pc:sldChg chg="modSp add">
        <pc:chgData name="陈 旭阳" userId="50b30272cb4d088b" providerId="LiveId" clId="{86045DE4-7530-49BC-9D5A-1F078880470B}" dt="2019-04-20T21:26:41.032" v="2095"/>
        <pc:sldMkLst>
          <pc:docMk/>
          <pc:sldMk cId="2477407612" sldId="735"/>
        </pc:sldMkLst>
        <pc:spChg chg="mod">
          <ac:chgData name="陈 旭阳" userId="50b30272cb4d088b" providerId="LiveId" clId="{86045DE4-7530-49BC-9D5A-1F078880470B}" dt="2019-04-20T21:26:41.032" v="2095"/>
          <ac:spMkLst>
            <pc:docMk/>
            <pc:sldMk cId="2477407612" sldId="735"/>
            <ac:spMk id="2" creationId="{F2050DC8-8176-457A-9BEB-5AB2D4972351}"/>
          </ac:spMkLst>
        </pc:spChg>
        <pc:spChg chg="mod">
          <ac:chgData name="陈 旭阳" userId="50b30272cb4d088b" providerId="LiveId" clId="{86045DE4-7530-49BC-9D5A-1F078880470B}" dt="2019-04-20T21:25:07.375" v="2018" actId="403"/>
          <ac:spMkLst>
            <pc:docMk/>
            <pc:sldMk cId="2477407612" sldId="735"/>
            <ac:spMk id="3" creationId="{D10991DF-B8AA-482C-B99C-D4D6C70A01F1}"/>
          </ac:spMkLst>
        </pc:spChg>
      </pc:sldChg>
      <pc:sldChg chg="modSp add">
        <pc:chgData name="陈 旭阳" userId="50b30272cb4d088b" providerId="LiveId" clId="{86045DE4-7530-49BC-9D5A-1F078880470B}" dt="2019-04-20T21:30:00.693" v="2149" actId="1076"/>
        <pc:sldMkLst>
          <pc:docMk/>
          <pc:sldMk cId="2496616779" sldId="736"/>
        </pc:sldMkLst>
        <pc:spChg chg="mod">
          <ac:chgData name="陈 旭阳" userId="50b30272cb4d088b" providerId="LiveId" clId="{86045DE4-7530-49BC-9D5A-1F078880470B}" dt="2019-04-20T21:25:40.760" v="2058"/>
          <ac:spMkLst>
            <pc:docMk/>
            <pc:sldMk cId="2496616779" sldId="736"/>
            <ac:spMk id="2" creationId="{F2050DC8-8176-457A-9BEB-5AB2D4972351}"/>
          </ac:spMkLst>
        </pc:spChg>
        <pc:spChg chg="mod">
          <ac:chgData name="陈 旭阳" userId="50b30272cb4d088b" providerId="LiveId" clId="{86045DE4-7530-49BC-9D5A-1F078880470B}" dt="2019-04-20T21:30:00.693" v="2149" actId="1076"/>
          <ac:spMkLst>
            <pc:docMk/>
            <pc:sldMk cId="2496616779" sldId="736"/>
            <ac:spMk id="3" creationId="{D10991DF-B8AA-482C-B99C-D4D6C70A01F1}"/>
          </ac:spMkLst>
        </pc:spChg>
      </pc:sldChg>
      <pc:sldChg chg="addSp delSp modSp add">
        <pc:chgData name="陈 旭阳" userId="50b30272cb4d088b" providerId="LiveId" clId="{86045DE4-7530-49BC-9D5A-1F078880470B}" dt="2019-04-20T21:36:07.261" v="2167" actId="1076"/>
        <pc:sldMkLst>
          <pc:docMk/>
          <pc:sldMk cId="1517599556" sldId="737"/>
        </pc:sldMkLst>
        <pc:picChg chg="del mod">
          <ac:chgData name="陈 旭阳" userId="50b30272cb4d088b" providerId="LiveId" clId="{86045DE4-7530-49BC-9D5A-1F078880470B}" dt="2019-04-20T21:35:52.734" v="2161" actId="478"/>
          <ac:picMkLst>
            <pc:docMk/>
            <pc:sldMk cId="1517599556" sldId="737"/>
            <ac:picMk id="7170" creationId="{793C1789-368B-46F3-9321-C95318002643}"/>
          </ac:picMkLst>
        </pc:picChg>
        <pc:picChg chg="add mod">
          <ac:chgData name="陈 旭阳" userId="50b30272cb4d088b" providerId="LiveId" clId="{86045DE4-7530-49BC-9D5A-1F078880470B}" dt="2019-04-20T21:36:07.261" v="2167" actId="1076"/>
          <ac:picMkLst>
            <pc:docMk/>
            <pc:sldMk cId="1517599556" sldId="737"/>
            <ac:picMk id="28674" creationId="{9A032F5C-6B7D-4962-BD53-7E06F715D7B5}"/>
          </ac:picMkLst>
        </pc:picChg>
      </pc:sldChg>
      <pc:sldChg chg="add">
        <pc:chgData name="陈 旭阳" userId="50b30272cb4d088b" providerId="LiveId" clId="{86045DE4-7530-49BC-9D5A-1F078880470B}" dt="2019-04-20T21:40:03.443" v="2318"/>
        <pc:sldMkLst>
          <pc:docMk/>
          <pc:sldMk cId="2183065872" sldId="738"/>
        </pc:sldMkLst>
      </pc:sldChg>
      <pc:sldChg chg="modSp add">
        <pc:chgData name="陈 旭阳" userId="50b30272cb4d088b" providerId="LiveId" clId="{86045DE4-7530-49BC-9D5A-1F078880470B}" dt="2019-04-20T21:46:07.703" v="2402" actId="5793"/>
        <pc:sldMkLst>
          <pc:docMk/>
          <pc:sldMk cId="2225065155" sldId="739"/>
        </pc:sldMkLst>
        <pc:spChg chg="mod">
          <ac:chgData name="陈 旭阳" userId="50b30272cb4d088b" providerId="LiveId" clId="{86045DE4-7530-49BC-9D5A-1F078880470B}" dt="2019-04-20T21:46:07.703" v="2402" actId="5793"/>
          <ac:spMkLst>
            <pc:docMk/>
            <pc:sldMk cId="2225065155" sldId="739"/>
            <ac:spMk id="3" creationId="{B748CA5D-2F83-4E40-A61E-6D21CECB1DD9}"/>
          </ac:spMkLst>
        </pc:spChg>
      </pc:sldChg>
      <pc:sldChg chg="modSp add">
        <pc:chgData name="陈 旭阳" userId="50b30272cb4d088b" providerId="LiveId" clId="{86045DE4-7530-49BC-9D5A-1F078880470B}" dt="2019-04-20T21:56:29.533" v="2487" actId="14100"/>
        <pc:sldMkLst>
          <pc:docMk/>
          <pc:sldMk cId="2646593221" sldId="740"/>
        </pc:sldMkLst>
        <pc:spChg chg="mod">
          <ac:chgData name="陈 旭阳" userId="50b30272cb4d088b" providerId="LiveId" clId="{86045DE4-7530-49BC-9D5A-1F078880470B}" dt="2019-04-20T21:54:31.572" v="2430"/>
          <ac:spMkLst>
            <pc:docMk/>
            <pc:sldMk cId="2646593221" sldId="740"/>
            <ac:spMk id="2" creationId="{8350679F-9AC0-45E8-9F16-6BF8D2AC8962}"/>
          </ac:spMkLst>
        </pc:spChg>
        <pc:spChg chg="mod">
          <ac:chgData name="陈 旭阳" userId="50b30272cb4d088b" providerId="LiveId" clId="{86045DE4-7530-49BC-9D5A-1F078880470B}" dt="2019-04-20T21:56:29.533" v="2487" actId="14100"/>
          <ac:spMkLst>
            <pc:docMk/>
            <pc:sldMk cId="2646593221" sldId="740"/>
            <ac:spMk id="3" creationId="{B9556B70-C396-482E-A7C6-893BCA83225D}"/>
          </ac:spMkLst>
        </pc:spChg>
      </pc:sldChg>
    </pc:docChg>
  </pc:docChgLst>
  <pc:docChgLst>
    <pc:chgData name="陈 旭阳" userId="50b30272cb4d088b" providerId="LiveId" clId="{F1424E95-AEE0-432E-B1B0-F69A853B6896}"/>
    <pc:docChg chg="undo custSel addSld delSld modSld sldOrd">
      <pc:chgData name="陈 旭阳" userId="50b30272cb4d088b" providerId="LiveId" clId="{F1424E95-AEE0-432E-B1B0-F69A853B6896}" dt="2019-04-26T14:55:20.975" v="496"/>
      <pc:docMkLst>
        <pc:docMk/>
      </pc:docMkLst>
      <pc:sldChg chg="add">
        <pc:chgData name="陈 旭阳" userId="50b30272cb4d088b" providerId="LiveId" clId="{F1424E95-AEE0-432E-B1B0-F69A853B6896}" dt="2019-04-26T11:05:52.877" v="307"/>
        <pc:sldMkLst>
          <pc:docMk/>
          <pc:sldMk cId="0" sldId="259"/>
        </pc:sldMkLst>
      </pc:sldChg>
      <pc:sldChg chg="del">
        <pc:chgData name="陈 旭阳" userId="50b30272cb4d088b" providerId="LiveId" clId="{F1424E95-AEE0-432E-B1B0-F69A853B6896}" dt="2019-04-26T01:06:18.113" v="42" actId="2696"/>
        <pc:sldMkLst>
          <pc:docMk/>
          <pc:sldMk cId="452960406" sldId="259"/>
        </pc:sldMkLst>
      </pc:sldChg>
      <pc:sldChg chg="modSp add">
        <pc:chgData name="陈 旭阳" userId="50b30272cb4d088b" providerId="LiveId" clId="{F1424E95-AEE0-432E-B1B0-F69A853B6896}" dt="2019-04-26T11:06:43.220" v="316" actId="14"/>
        <pc:sldMkLst>
          <pc:docMk/>
          <pc:sldMk cId="0" sldId="260"/>
        </pc:sldMkLst>
        <pc:spChg chg="mod">
          <ac:chgData name="陈 旭阳" userId="50b30272cb4d088b" providerId="LiveId" clId="{F1424E95-AEE0-432E-B1B0-F69A853B6896}" dt="2019-04-26T11:06:35.204" v="308" actId="6549"/>
          <ac:spMkLst>
            <pc:docMk/>
            <pc:sldMk cId="0" sldId="260"/>
            <ac:spMk id="19458" creationId="{C13436E3-7347-475A-91BF-CBB05A5CA674}"/>
          </ac:spMkLst>
        </pc:spChg>
        <pc:spChg chg="mod">
          <ac:chgData name="陈 旭阳" userId="50b30272cb4d088b" providerId="LiveId" clId="{F1424E95-AEE0-432E-B1B0-F69A853B6896}" dt="2019-04-26T11:06:43.220" v="316" actId="14"/>
          <ac:spMkLst>
            <pc:docMk/>
            <pc:sldMk cId="0" sldId="260"/>
            <ac:spMk id="19459" creationId="{A28FCA03-E569-4693-934E-948327017C30}"/>
          </ac:spMkLst>
        </pc:spChg>
      </pc:sldChg>
      <pc:sldChg chg="del">
        <pc:chgData name="陈 旭阳" userId="50b30272cb4d088b" providerId="LiveId" clId="{F1424E95-AEE0-432E-B1B0-F69A853B6896}" dt="2019-04-26T01:06:20.724" v="43" actId="2696"/>
        <pc:sldMkLst>
          <pc:docMk/>
          <pc:sldMk cId="3306334122" sldId="260"/>
        </pc:sldMkLst>
      </pc:sldChg>
      <pc:sldChg chg="addSp delSp modSp">
        <pc:chgData name="陈 旭阳" userId="50b30272cb4d088b" providerId="LiveId" clId="{F1424E95-AEE0-432E-B1B0-F69A853B6896}" dt="2019-04-26T10:40:33.440" v="217" actId="14100"/>
        <pc:sldMkLst>
          <pc:docMk/>
          <pc:sldMk cId="1288679577" sldId="261"/>
        </pc:sldMkLst>
        <pc:spChg chg="add del mod">
          <ac:chgData name="陈 旭阳" userId="50b30272cb4d088b" providerId="LiveId" clId="{F1424E95-AEE0-432E-B1B0-F69A853B6896}" dt="2019-04-26T10:40:07.065" v="197" actId="478"/>
          <ac:spMkLst>
            <pc:docMk/>
            <pc:sldMk cId="1288679577" sldId="261"/>
            <ac:spMk id="6" creationId="{A5E7F3C9-A200-4DF4-B838-9586DD1E9F90}"/>
          </ac:spMkLst>
        </pc:spChg>
        <pc:spChg chg="add mod">
          <ac:chgData name="陈 旭阳" userId="50b30272cb4d088b" providerId="LiveId" clId="{F1424E95-AEE0-432E-B1B0-F69A853B6896}" dt="2019-04-26T10:40:27.717" v="216" actId="27636"/>
          <ac:spMkLst>
            <pc:docMk/>
            <pc:sldMk cId="1288679577" sldId="261"/>
            <ac:spMk id="7" creationId="{183C40F0-A83A-45B1-BB4D-D2FE54F2FC4C}"/>
          </ac:spMkLst>
        </pc:spChg>
        <pc:spChg chg="mod">
          <ac:chgData name="陈 旭阳" userId="50b30272cb4d088b" providerId="LiveId" clId="{F1424E95-AEE0-432E-B1B0-F69A853B6896}" dt="2019-04-26T10:40:33.440" v="217" actId="14100"/>
          <ac:spMkLst>
            <pc:docMk/>
            <pc:sldMk cId="1288679577" sldId="261"/>
            <ac:spMk id="8194" creationId="{00000000-0000-0000-0000-000000000000}"/>
          </ac:spMkLst>
        </pc:spChg>
        <pc:spChg chg="del mod">
          <ac:chgData name="陈 旭阳" userId="50b30272cb4d088b" providerId="LiveId" clId="{F1424E95-AEE0-432E-B1B0-F69A853B6896}" dt="2019-04-26T10:40:02.187" v="196" actId="478"/>
          <ac:spMkLst>
            <pc:docMk/>
            <pc:sldMk cId="1288679577" sldId="261"/>
            <ac:spMk id="8195" creationId="{00000000-0000-0000-0000-000000000000}"/>
          </ac:spMkLst>
        </pc:spChg>
      </pc:sldChg>
      <pc:sldChg chg="del">
        <pc:chgData name="陈 旭阳" userId="50b30272cb4d088b" providerId="LiveId" clId="{F1424E95-AEE0-432E-B1B0-F69A853B6896}" dt="2019-04-26T01:03:49.454" v="12" actId="2696"/>
        <pc:sldMkLst>
          <pc:docMk/>
          <pc:sldMk cId="1501793615" sldId="262"/>
        </pc:sldMkLst>
      </pc:sldChg>
      <pc:sldChg chg="add">
        <pc:chgData name="陈 旭阳" userId="50b30272cb4d088b" providerId="LiveId" clId="{F1424E95-AEE0-432E-B1B0-F69A853B6896}" dt="2019-04-26T11:05:52.877" v="307"/>
        <pc:sldMkLst>
          <pc:docMk/>
          <pc:sldMk cId="0" sldId="263"/>
        </pc:sldMkLst>
      </pc:sldChg>
      <pc:sldChg chg="del">
        <pc:chgData name="陈 旭阳" userId="50b30272cb4d088b" providerId="LiveId" clId="{F1424E95-AEE0-432E-B1B0-F69A853B6896}" dt="2019-04-26T01:03:50.687" v="13" actId="2696"/>
        <pc:sldMkLst>
          <pc:docMk/>
          <pc:sldMk cId="2128128371" sldId="263"/>
        </pc:sldMkLst>
      </pc:sldChg>
      <pc:sldChg chg="add">
        <pc:chgData name="陈 旭阳" userId="50b30272cb4d088b" providerId="LiveId" clId="{F1424E95-AEE0-432E-B1B0-F69A853B6896}" dt="2019-04-26T11:05:52.877" v="307"/>
        <pc:sldMkLst>
          <pc:docMk/>
          <pc:sldMk cId="0" sldId="264"/>
        </pc:sldMkLst>
      </pc:sldChg>
      <pc:sldChg chg="add">
        <pc:chgData name="陈 旭阳" userId="50b30272cb4d088b" providerId="LiveId" clId="{F1424E95-AEE0-432E-B1B0-F69A853B6896}" dt="2019-04-26T11:05:52.877" v="307"/>
        <pc:sldMkLst>
          <pc:docMk/>
          <pc:sldMk cId="0" sldId="265"/>
        </pc:sldMkLst>
      </pc:sldChg>
      <pc:sldChg chg="add">
        <pc:chgData name="陈 旭阳" userId="50b30272cb4d088b" providerId="LiveId" clId="{F1424E95-AEE0-432E-B1B0-F69A853B6896}" dt="2019-04-26T11:05:52.877" v="307"/>
        <pc:sldMkLst>
          <pc:docMk/>
          <pc:sldMk cId="0" sldId="266"/>
        </pc:sldMkLst>
      </pc:sldChg>
      <pc:sldChg chg="add">
        <pc:chgData name="陈 旭阳" userId="50b30272cb4d088b" providerId="LiveId" clId="{F1424E95-AEE0-432E-B1B0-F69A853B6896}" dt="2019-04-26T11:05:52.877" v="307"/>
        <pc:sldMkLst>
          <pc:docMk/>
          <pc:sldMk cId="0" sldId="267"/>
        </pc:sldMkLst>
      </pc:sldChg>
      <pc:sldChg chg="del">
        <pc:chgData name="陈 旭阳" userId="50b30272cb4d088b" providerId="LiveId" clId="{F1424E95-AEE0-432E-B1B0-F69A853B6896}" dt="2019-04-26T01:03:36.214" v="6" actId="2696"/>
        <pc:sldMkLst>
          <pc:docMk/>
          <pc:sldMk cId="2539903326" sldId="267"/>
        </pc:sldMkLst>
      </pc:sldChg>
      <pc:sldChg chg="add">
        <pc:chgData name="陈 旭阳" userId="50b30272cb4d088b" providerId="LiveId" clId="{F1424E95-AEE0-432E-B1B0-F69A853B6896}" dt="2019-04-26T11:05:52.877" v="307"/>
        <pc:sldMkLst>
          <pc:docMk/>
          <pc:sldMk cId="0" sldId="268"/>
        </pc:sldMkLst>
      </pc:sldChg>
      <pc:sldChg chg="del">
        <pc:chgData name="陈 旭阳" userId="50b30272cb4d088b" providerId="LiveId" clId="{F1424E95-AEE0-432E-B1B0-F69A853B6896}" dt="2019-04-26T01:03:32.831" v="5" actId="2696"/>
        <pc:sldMkLst>
          <pc:docMk/>
          <pc:sldMk cId="2208945809" sldId="268"/>
        </pc:sldMkLst>
      </pc:sldChg>
      <pc:sldChg chg="add">
        <pc:chgData name="陈 旭阳" userId="50b30272cb4d088b" providerId="LiveId" clId="{F1424E95-AEE0-432E-B1B0-F69A853B6896}" dt="2019-04-26T11:05:52.877" v="307"/>
        <pc:sldMkLst>
          <pc:docMk/>
          <pc:sldMk cId="0" sldId="269"/>
        </pc:sldMkLst>
      </pc:sldChg>
      <pc:sldChg chg="del">
        <pc:chgData name="陈 旭阳" userId="50b30272cb4d088b" providerId="LiveId" clId="{F1424E95-AEE0-432E-B1B0-F69A853B6896}" dt="2019-04-26T10:40:36.955" v="218" actId="2696"/>
        <pc:sldMkLst>
          <pc:docMk/>
          <pc:sldMk cId="1347753214" sldId="269"/>
        </pc:sldMkLst>
      </pc:sldChg>
      <pc:sldChg chg="add">
        <pc:chgData name="陈 旭阳" userId="50b30272cb4d088b" providerId="LiveId" clId="{F1424E95-AEE0-432E-B1B0-F69A853B6896}" dt="2019-04-26T11:05:52.877" v="307"/>
        <pc:sldMkLst>
          <pc:docMk/>
          <pc:sldMk cId="0" sldId="270"/>
        </pc:sldMkLst>
      </pc:sldChg>
      <pc:sldChg chg="del">
        <pc:chgData name="陈 旭阳" userId="50b30272cb4d088b" providerId="LiveId" clId="{F1424E95-AEE0-432E-B1B0-F69A853B6896}" dt="2019-04-26T01:06:08.069" v="41" actId="2696"/>
        <pc:sldMkLst>
          <pc:docMk/>
          <pc:sldMk cId="2222741751" sldId="270"/>
        </pc:sldMkLst>
      </pc:sldChg>
      <pc:sldChg chg="addSp delSp modSp">
        <pc:chgData name="陈 旭阳" userId="50b30272cb4d088b" providerId="LiveId" clId="{F1424E95-AEE0-432E-B1B0-F69A853B6896}" dt="2019-04-26T14:22:09.332" v="364" actId="1076"/>
        <pc:sldMkLst>
          <pc:docMk/>
          <pc:sldMk cId="3088097064" sldId="271"/>
        </pc:sldMkLst>
        <pc:spChg chg="add del mod">
          <ac:chgData name="陈 旭阳" userId="50b30272cb4d088b" providerId="LiveId" clId="{F1424E95-AEE0-432E-B1B0-F69A853B6896}" dt="2019-04-26T14:22:02.302" v="362" actId="478"/>
          <ac:spMkLst>
            <pc:docMk/>
            <pc:sldMk cId="3088097064" sldId="271"/>
            <ac:spMk id="3" creationId="{E216DB89-50C5-42E9-A994-1992C051E95B}"/>
          </ac:spMkLst>
        </pc:spChg>
        <pc:spChg chg="mod">
          <ac:chgData name="陈 旭阳" userId="50b30272cb4d088b" providerId="LiveId" clId="{F1424E95-AEE0-432E-B1B0-F69A853B6896}" dt="2019-04-26T14:22:09.332" v="364" actId="1076"/>
          <ac:spMkLst>
            <pc:docMk/>
            <pc:sldMk cId="3088097064" sldId="271"/>
            <ac:spMk id="18434" creationId="{00000000-0000-0000-0000-000000000000}"/>
          </ac:spMkLst>
        </pc:spChg>
        <pc:spChg chg="del mod">
          <ac:chgData name="陈 旭阳" userId="50b30272cb4d088b" providerId="LiveId" clId="{F1424E95-AEE0-432E-B1B0-F69A853B6896}" dt="2019-04-26T14:22:00.334" v="361" actId="478"/>
          <ac:spMkLst>
            <pc:docMk/>
            <pc:sldMk cId="3088097064" sldId="271"/>
            <ac:spMk id="18435" creationId="{00000000-0000-0000-0000-000000000000}"/>
          </ac:spMkLst>
        </pc:spChg>
      </pc:sldChg>
      <pc:sldChg chg="modSp">
        <pc:chgData name="陈 旭阳" userId="50b30272cb4d088b" providerId="LiveId" clId="{F1424E95-AEE0-432E-B1B0-F69A853B6896}" dt="2019-04-26T14:32:53.369" v="441" actId="20577"/>
        <pc:sldMkLst>
          <pc:docMk/>
          <pc:sldMk cId="3728993165" sldId="272"/>
        </pc:sldMkLst>
        <pc:spChg chg="mod">
          <ac:chgData name="陈 旭阳" userId="50b30272cb4d088b" providerId="LiveId" clId="{F1424E95-AEE0-432E-B1B0-F69A853B6896}" dt="2019-04-26T14:32:53.369" v="441" actId="20577"/>
          <ac:spMkLst>
            <pc:docMk/>
            <pc:sldMk cId="3728993165" sldId="272"/>
            <ac:spMk id="19459" creationId="{00000000-0000-0000-0000-000000000000}"/>
          </ac:spMkLst>
        </pc:spChg>
      </pc:sldChg>
      <pc:sldChg chg="add">
        <pc:chgData name="陈 旭阳" userId="50b30272cb4d088b" providerId="LiveId" clId="{F1424E95-AEE0-432E-B1B0-F69A853B6896}" dt="2019-04-26T11:05:52.877" v="307"/>
        <pc:sldMkLst>
          <pc:docMk/>
          <pc:sldMk cId="0" sldId="273"/>
        </pc:sldMkLst>
      </pc:sldChg>
      <pc:sldChg chg="modSp">
        <pc:chgData name="陈 旭阳" userId="50b30272cb4d088b" providerId="LiveId" clId="{F1424E95-AEE0-432E-B1B0-F69A853B6896}" dt="2019-04-26T02:07:10.354" v="146" actId="403"/>
        <pc:sldMkLst>
          <pc:docMk/>
          <pc:sldMk cId="2165114615" sldId="282"/>
        </pc:sldMkLst>
        <pc:spChg chg="mod">
          <ac:chgData name="陈 旭阳" userId="50b30272cb4d088b" providerId="LiveId" clId="{F1424E95-AEE0-432E-B1B0-F69A853B6896}" dt="2019-04-26T02:07:10.354" v="146" actId="403"/>
          <ac:spMkLst>
            <pc:docMk/>
            <pc:sldMk cId="2165114615" sldId="282"/>
            <ac:spMk id="29699" creationId="{00000000-0000-0000-0000-000000000000}"/>
          </ac:spMkLst>
        </pc:spChg>
      </pc:sldChg>
      <pc:sldChg chg="modSp">
        <pc:chgData name="陈 旭阳" userId="50b30272cb4d088b" providerId="LiveId" clId="{F1424E95-AEE0-432E-B1B0-F69A853B6896}" dt="2019-04-26T02:07:39.174" v="149"/>
        <pc:sldMkLst>
          <pc:docMk/>
          <pc:sldMk cId="2436609687" sldId="283"/>
        </pc:sldMkLst>
        <pc:spChg chg="mod">
          <ac:chgData name="陈 旭阳" userId="50b30272cb4d088b" providerId="LiveId" clId="{F1424E95-AEE0-432E-B1B0-F69A853B6896}" dt="2019-04-26T02:07:39.174" v="149"/>
          <ac:spMkLst>
            <pc:docMk/>
            <pc:sldMk cId="2436609687" sldId="283"/>
            <ac:spMk id="30722" creationId="{00000000-0000-0000-0000-000000000000}"/>
          </ac:spMkLst>
        </pc:spChg>
      </pc:sldChg>
      <pc:sldChg chg="add del">
        <pc:chgData name="陈 旭阳" userId="50b30272cb4d088b" providerId="LiveId" clId="{F1424E95-AEE0-432E-B1B0-F69A853B6896}" dt="2019-04-26T14:13:11.618" v="319" actId="2696"/>
        <pc:sldMkLst>
          <pc:docMk/>
          <pc:sldMk cId="1992132823" sldId="427"/>
        </pc:sldMkLst>
      </pc:sldChg>
      <pc:sldChg chg="add">
        <pc:chgData name="陈 旭阳" userId="50b30272cb4d088b" providerId="LiveId" clId="{F1424E95-AEE0-432E-B1B0-F69A853B6896}" dt="2019-04-26T14:13:14.824" v="320"/>
        <pc:sldMkLst>
          <pc:docMk/>
          <pc:sldMk cId="2307035039" sldId="427"/>
        </pc:sldMkLst>
      </pc:sldChg>
      <pc:sldChg chg="del">
        <pc:chgData name="陈 旭阳" userId="50b30272cb4d088b" providerId="LiveId" clId="{F1424E95-AEE0-432E-B1B0-F69A853B6896}" dt="2019-04-26T01:05:19.090" v="31" actId="2696"/>
        <pc:sldMkLst>
          <pc:docMk/>
          <pc:sldMk cId="1550521044" sldId="501"/>
        </pc:sldMkLst>
      </pc:sldChg>
      <pc:sldChg chg="addSp delSp modSp">
        <pc:chgData name="陈 旭阳" userId="50b30272cb4d088b" providerId="LiveId" clId="{F1424E95-AEE0-432E-B1B0-F69A853B6896}" dt="2019-04-26T02:25:41.653" v="174"/>
        <pc:sldMkLst>
          <pc:docMk/>
          <pc:sldMk cId="1195692446" sldId="543"/>
        </pc:sldMkLst>
        <pc:spChg chg="add del mod">
          <ac:chgData name="陈 旭阳" userId="50b30272cb4d088b" providerId="LiveId" clId="{F1424E95-AEE0-432E-B1B0-F69A853B6896}" dt="2019-04-26T02:25:15.295" v="164" actId="478"/>
          <ac:spMkLst>
            <pc:docMk/>
            <pc:sldMk cId="1195692446" sldId="543"/>
            <ac:spMk id="6" creationId="{3CEDE8E1-2945-4D75-82C8-3FCD1B089AFD}"/>
          </ac:spMkLst>
        </pc:spChg>
        <pc:spChg chg="mod">
          <ac:chgData name="陈 旭阳" userId="50b30272cb4d088b" providerId="LiveId" clId="{F1424E95-AEE0-432E-B1B0-F69A853B6896}" dt="2019-04-26T02:25:41.653" v="174"/>
          <ac:spMkLst>
            <pc:docMk/>
            <pc:sldMk cId="1195692446" sldId="543"/>
            <ac:spMk id="4098" creationId="{00000000-0000-0000-0000-000000000000}"/>
          </ac:spMkLst>
        </pc:spChg>
        <pc:spChg chg="del mod">
          <ac:chgData name="陈 旭阳" userId="50b30272cb4d088b" providerId="LiveId" clId="{F1424E95-AEE0-432E-B1B0-F69A853B6896}" dt="2019-04-26T02:25:12.626" v="163" actId="478"/>
          <ac:spMkLst>
            <pc:docMk/>
            <pc:sldMk cId="1195692446" sldId="543"/>
            <ac:spMk id="4099" creationId="{00000000-0000-0000-0000-000000000000}"/>
          </ac:spMkLst>
        </pc:spChg>
      </pc:sldChg>
      <pc:sldChg chg="del">
        <pc:chgData name="陈 旭阳" userId="50b30272cb4d088b" providerId="LiveId" clId="{F1424E95-AEE0-432E-B1B0-F69A853B6896}" dt="2019-04-26T01:03:19.905" v="0" actId="2696"/>
        <pc:sldMkLst>
          <pc:docMk/>
          <pc:sldMk cId="1238169784" sldId="552"/>
        </pc:sldMkLst>
      </pc:sldChg>
      <pc:sldChg chg="del">
        <pc:chgData name="陈 旭阳" userId="50b30272cb4d088b" providerId="LiveId" clId="{F1424E95-AEE0-432E-B1B0-F69A853B6896}" dt="2019-04-26T01:03:21.944" v="1" actId="2696"/>
        <pc:sldMkLst>
          <pc:docMk/>
          <pc:sldMk cId="2609655567" sldId="574"/>
        </pc:sldMkLst>
      </pc:sldChg>
      <pc:sldChg chg="del">
        <pc:chgData name="陈 旭阳" userId="50b30272cb4d088b" providerId="LiveId" clId="{F1424E95-AEE0-432E-B1B0-F69A853B6896}" dt="2019-04-26T01:03:22.784" v="2" actId="2696"/>
        <pc:sldMkLst>
          <pc:docMk/>
          <pc:sldMk cId="1089196793" sldId="575"/>
        </pc:sldMkLst>
      </pc:sldChg>
      <pc:sldChg chg="modSp">
        <pc:chgData name="陈 旭阳" userId="50b30272cb4d088b" providerId="LiveId" clId="{F1424E95-AEE0-432E-B1B0-F69A853B6896}" dt="2019-04-26T14:26:31.009" v="405" actId="6549"/>
        <pc:sldMkLst>
          <pc:docMk/>
          <pc:sldMk cId="3165687100" sldId="576"/>
        </pc:sldMkLst>
        <pc:spChg chg="mod">
          <ac:chgData name="陈 旭阳" userId="50b30272cb4d088b" providerId="LiveId" clId="{F1424E95-AEE0-432E-B1B0-F69A853B6896}" dt="2019-04-26T14:24:34.743" v="399" actId="6549"/>
          <ac:spMkLst>
            <pc:docMk/>
            <pc:sldMk cId="3165687100" sldId="576"/>
            <ac:spMk id="3" creationId="{00000000-0000-0000-0000-000000000000}"/>
          </ac:spMkLst>
        </pc:spChg>
        <pc:spChg chg="mod">
          <ac:chgData name="陈 旭阳" userId="50b30272cb4d088b" providerId="LiveId" clId="{F1424E95-AEE0-432E-B1B0-F69A853B6896}" dt="2019-04-26T14:26:31.009" v="405" actId="6549"/>
          <ac:spMkLst>
            <pc:docMk/>
            <pc:sldMk cId="3165687100" sldId="576"/>
            <ac:spMk id="25603" creationId="{00000000-0000-0000-0000-000000000000}"/>
          </ac:spMkLst>
        </pc:spChg>
      </pc:sldChg>
      <pc:sldChg chg="del">
        <pc:chgData name="陈 旭阳" userId="50b30272cb4d088b" providerId="LiveId" clId="{F1424E95-AEE0-432E-B1B0-F69A853B6896}" dt="2019-04-26T01:03:40.367" v="9" actId="2696"/>
        <pc:sldMkLst>
          <pc:docMk/>
          <pc:sldMk cId="4057132567" sldId="631"/>
        </pc:sldMkLst>
      </pc:sldChg>
      <pc:sldChg chg="del">
        <pc:chgData name="陈 旭阳" userId="50b30272cb4d088b" providerId="LiveId" clId="{F1424E95-AEE0-432E-B1B0-F69A853B6896}" dt="2019-04-26T01:03:36.879" v="7" actId="2696"/>
        <pc:sldMkLst>
          <pc:docMk/>
          <pc:sldMk cId="3323947707" sldId="632"/>
        </pc:sldMkLst>
      </pc:sldChg>
      <pc:sldChg chg="del">
        <pc:chgData name="陈 旭阳" userId="50b30272cb4d088b" providerId="LiveId" clId="{F1424E95-AEE0-432E-B1B0-F69A853B6896}" dt="2019-04-26T01:03:29.532" v="4" actId="2696"/>
        <pc:sldMkLst>
          <pc:docMk/>
          <pc:sldMk cId="4261050726" sldId="633"/>
        </pc:sldMkLst>
      </pc:sldChg>
      <pc:sldChg chg="modSp">
        <pc:chgData name="陈 旭阳" userId="50b30272cb4d088b" providerId="LiveId" clId="{F1424E95-AEE0-432E-B1B0-F69A853B6896}" dt="2019-04-26T01:09:25.583" v="73" actId="12"/>
        <pc:sldMkLst>
          <pc:docMk/>
          <pc:sldMk cId="1070326306" sldId="635"/>
        </pc:sldMkLst>
        <pc:spChg chg="mod">
          <ac:chgData name="陈 旭阳" userId="50b30272cb4d088b" providerId="LiveId" clId="{F1424E95-AEE0-432E-B1B0-F69A853B6896}" dt="2019-04-26T01:09:25.583" v="73" actId="12"/>
          <ac:spMkLst>
            <pc:docMk/>
            <pc:sldMk cId="1070326306" sldId="635"/>
            <ac:spMk id="41987" creationId="{00000000-0000-0000-0000-000000000000}"/>
          </ac:spMkLst>
        </pc:spChg>
      </pc:sldChg>
      <pc:sldChg chg="del">
        <pc:chgData name="陈 旭阳" userId="50b30272cb4d088b" providerId="LiveId" clId="{F1424E95-AEE0-432E-B1B0-F69A853B6896}" dt="2019-04-26T01:04:02.048" v="14" actId="2696"/>
        <pc:sldMkLst>
          <pc:docMk/>
          <pc:sldMk cId="3707530807" sldId="641"/>
        </pc:sldMkLst>
      </pc:sldChg>
      <pc:sldChg chg="del">
        <pc:chgData name="陈 旭阳" userId="50b30272cb4d088b" providerId="LiveId" clId="{F1424E95-AEE0-432E-B1B0-F69A853B6896}" dt="2019-04-26T01:03:37.988" v="8" actId="2696"/>
        <pc:sldMkLst>
          <pc:docMk/>
          <pc:sldMk cId="2466006885" sldId="642"/>
        </pc:sldMkLst>
      </pc:sldChg>
      <pc:sldChg chg="del">
        <pc:chgData name="陈 旭阳" userId="50b30272cb4d088b" providerId="LiveId" clId="{F1424E95-AEE0-432E-B1B0-F69A853B6896}" dt="2019-04-26T01:04:26.190" v="18" actId="2696"/>
        <pc:sldMkLst>
          <pc:docMk/>
          <pc:sldMk cId="1115750163" sldId="643"/>
        </pc:sldMkLst>
      </pc:sldChg>
      <pc:sldChg chg="modSp ord">
        <pc:chgData name="陈 旭阳" userId="50b30272cb4d088b" providerId="LiveId" clId="{F1424E95-AEE0-432E-B1B0-F69A853B6896}" dt="2019-04-26T10:42:06.017" v="232"/>
        <pc:sldMkLst>
          <pc:docMk/>
          <pc:sldMk cId="805423565" sldId="644"/>
        </pc:sldMkLst>
        <pc:spChg chg="mod">
          <ac:chgData name="陈 旭阳" userId="50b30272cb4d088b" providerId="LiveId" clId="{F1424E95-AEE0-432E-B1B0-F69A853B6896}" dt="2019-04-26T01:04:46.269" v="30" actId="20577"/>
          <ac:spMkLst>
            <pc:docMk/>
            <pc:sldMk cId="805423565" sldId="644"/>
            <ac:spMk id="39939" creationId="{00000000-0000-0000-0000-000000000000}"/>
          </ac:spMkLst>
        </pc:spChg>
      </pc:sldChg>
      <pc:sldChg chg="modSp">
        <pc:chgData name="陈 旭阳" userId="50b30272cb4d088b" providerId="LiveId" clId="{F1424E95-AEE0-432E-B1B0-F69A853B6896}" dt="2019-04-26T10:41:12.017" v="230" actId="20577"/>
        <pc:sldMkLst>
          <pc:docMk/>
          <pc:sldMk cId="872271812" sldId="645"/>
        </pc:sldMkLst>
        <pc:spChg chg="mod">
          <ac:chgData name="陈 旭阳" userId="50b30272cb4d088b" providerId="LiveId" clId="{F1424E95-AEE0-432E-B1B0-F69A853B6896}" dt="2019-04-26T10:41:12.017" v="230" actId="20577"/>
          <ac:spMkLst>
            <pc:docMk/>
            <pc:sldMk cId="872271812" sldId="645"/>
            <ac:spMk id="34819" creationId="{00000000-0000-0000-0000-000000000000}"/>
          </ac:spMkLst>
        </pc:spChg>
      </pc:sldChg>
      <pc:sldChg chg="modSp ord">
        <pc:chgData name="陈 旭阳" userId="50b30272cb4d088b" providerId="LiveId" clId="{F1424E95-AEE0-432E-B1B0-F69A853B6896}" dt="2019-04-26T14:20:07.678" v="357" actId="20577"/>
        <pc:sldMkLst>
          <pc:docMk/>
          <pc:sldMk cId="1730456888" sldId="657"/>
        </pc:sldMkLst>
        <pc:spChg chg="mod">
          <ac:chgData name="陈 旭阳" userId="50b30272cb4d088b" providerId="LiveId" clId="{F1424E95-AEE0-432E-B1B0-F69A853B6896}" dt="2019-04-26T14:20:07.678" v="357" actId="20577"/>
          <ac:spMkLst>
            <pc:docMk/>
            <pc:sldMk cId="1730456888" sldId="657"/>
            <ac:spMk id="53251" creationId="{00000000-0000-0000-0000-000000000000}"/>
          </ac:spMkLst>
        </pc:spChg>
      </pc:sldChg>
      <pc:sldChg chg="add del">
        <pc:chgData name="陈 旭阳" userId="50b30272cb4d088b" providerId="LiveId" clId="{F1424E95-AEE0-432E-B1B0-F69A853B6896}" dt="2019-04-26T01:07:54.462" v="61" actId="2696"/>
        <pc:sldMkLst>
          <pc:docMk/>
          <pc:sldMk cId="2831763884" sldId="660"/>
        </pc:sldMkLst>
      </pc:sldChg>
      <pc:sldChg chg="del">
        <pc:chgData name="陈 旭阳" userId="50b30272cb4d088b" providerId="LiveId" clId="{F1424E95-AEE0-432E-B1B0-F69A853B6896}" dt="2019-04-26T01:06:54.422" v="44" actId="2696"/>
        <pc:sldMkLst>
          <pc:docMk/>
          <pc:sldMk cId="3237366160" sldId="662"/>
        </pc:sldMkLst>
      </pc:sldChg>
      <pc:sldChg chg="del">
        <pc:chgData name="陈 旭阳" userId="50b30272cb4d088b" providerId="LiveId" clId="{F1424E95-AEE0-432E-B1B0-F69A853B6896}" dt="2019-04-26T01:06:55.584" v="45" actId="2696"/>
        <pc:sldMkLst>
          <pc:docMk/>
          <pc:sldMk cId="2904851277" sldId="663"/>
        </pc:sldMkLst>
      </pc:sldChg>
      <pc:sldChg chg="del">
        <pc:chgData name="陈 旭阳" userId="50b30272cb4d088b" providerId="LiveId" clId="{F1424E95-AEE0-432E-B1B0-F69A853B6896}" dt="2019-04-26T01:08:08.005" v="62" actId="2696"/>
        <pc:sldMkLst>
          <pc:docMk/>
          <pc:sldMk cId="3657366788" sldId="664"/>
        </pc:sldMkLst>
      </pc:sldChg>
      <pc:sldChg chg="del">
        <pc:chgData name="陈 旭阳" userId="50b30272cb4d088b" providerId="LiveId" clId="{F1424E95-AEE0-432E-B1B0-F69A853B6896}" dt="2019-04-26T02:23:18.744" v="153" actId="2696"/>
        <pc:sldMkLst>
          <pc:docMk/>
          <pc:sldMk cId="3700218244" sldId="667"/>
        </pc:sldMkLst>
      </pc:sldChg>
      <pc:sldChg chg="del">
        <pc:chgData name="陈 旭阳" userId="50b30272cb4d088b" providerId="LiveId" clId="{F1424E95-AEE0-432E-B1B0-F69A853B6896}" dt="2019-04-26T02:23:20.449" v="154" actId="2696"/>
        <pc:sldMkLst>
          <pc:docMk/>
          <pc:sldMk cId="2673653208" sldId="668"/>
        </pc:sldMkLst>
      </pc:sldChg>
      <pc:sldChg chg="delSp modSp del">
        <pc:chgData name="陈 旭阳" userId="50b30272cb4d088b" providerId="LiveId" clId="{F1424E95-AEE0-432E-B1B0-F69A853B6896}" dt="2019-04-26T01:08:55.275" v="68" actId="2696"/>
        <pc:sldMkLst>
          <pc:docMk/>
          <pc:sldMk cId="432113975" sldId="671"/>
        </pc:sldMkLst>
        <pc:spChg chg="del mod">
          <ac:chgData name="陈 旭阳" userId="50b30272cb4d088b" providerId="LiveId" clId="{F1424E95-AEE0-432E-B1B0-F69A853B6896}" dt="2019-04-26T01:08:48.718" v="65"/>
          <ac:spMkLst>
            <pc:docMk/>
            <pc:sldMk cId="432113975" sldId="671"/>
            <ac:spMk id="16412" creationId="{00000000-0000-0000-0000-000000000000}"/>
          </ac:spMkLst>
        </pc:spChg>
      </pc:sldChg>
      <pc:sldChg chg="del">
        <pc:chgData name="陈 旭阳" userId="50b30272cb4d088b" providerId="LiveId" clId="{F1424E95-AEE0-432E-B1B0-F69A853B6896}" dt="2019-04-26T01:10:00.605" v="75" actId="2696"/>
        <pc:sldMkLst>
          <pc:docMk/>
          <pc:sldMk cId="3799435910" sldId="672"/>
        </pc:sldMkLst>
      </pc:sldChg>
      <pc:sldChg chg="del">
        <pc:chgData name="陈 旭阳" userId="50b30272cb4d088b" providerId="LiveId" clId="{F1424E95-AEE0-432E-B1B0-F69A853B6896}" dt="2019-04-26T02:23:17.541" v="152" actId="2696"/>
        <pc:sldMkLst>
          <pc:docMk/>
          <pc:sldMk cId="2987492382" sldId="674"/>
        </pc:sldMkLst>
      </pc:sldChg>
      <pc:sldChg chg="ord">
        <pc:chgData name="陈 旭阳" userId="50b30272cb4d088b" providerId="LiveId" clId="{F1424E95-AEE0-432E-B1B0-F69A853B6896}" dt="2019-04-26T10:48:24.265" v="267"/>
        <pc:sldMkLst>
          <pc:docMk/>
          <pc:sldMk cId="1391184033" sldId="675"/>
        </pc:sldMkLst>
      </pc:sldChg>
      <pc:sldChg chg="del">
        <pc:chgData name="陈 旭阳" userId="50b30272cb4d088b" providerId="LiveId" clId="{F1424E95-AEE0-432E-B1B0-F69A853B6896}" dt="2019-04-26T02:23:16.288" v="151" actId="2696"/>
        <pc:sldMkLst>
          <pc:docMk/>
          <pc:sldMk cId="2747806729" sldId="677"/>
        </pc:sldMkLst>
      </pc:sldChg>
      <pc:sldChg chg="del">
        <pc:chgData name="陈 旭阳" userId="50b30272cb4d088b" providerId="LiveId" clId="{F1424E95-AEE0-432E-B1B0-F69A853B6896}" dt="2019-04-26T02:23:15.111" v="150" actId="2696"/>
        <pc:sldMkLst>
          <pc:docMk/>
          <pc:sldMk cId="1836567533" sldId="678"/>
        </pc:sldMkLst>
      </pc:sldChg>
      <pc:sldChg chg="del">
        <pc:chgData name="陈 旭阳" userId="50b30272cb4d088b" providerId="LiveId" clId="{F1424E95-AEE0-432E-B1B0-F69A853B6896}" dt="2019-04-26T02:23:21.759" v="155" actId="2696"/>
        <pc:sldMkLst>
          <pc:docMk/>
          <pc:sldMk cId="3985150266" sldId="679"/>
        </pc:sldMkLst>
      </pc:sldChg>
      <pc:sldChg chg="del">
        <pc:chgData name="陈 旭阳" userId="50b30272cb4d088b" providerId="LiveId" clId="{F1424E95-AEE0-432E-B1B0-F69A853B6896}" dt="2019-04-26T01:04:17.103" v="17" actId="2696"/>
        <pc:sldMkLst>
          <pc:docMk/>
          <pc:sldMk cId="2375584672" sldId="680"/>
        </pc:sldMkLst>
      </pc:sldChg>
      <pc:sldChg chg="del">
        <pc:chgData name="陈 旭阳" userId="50b30272cb4d088b" providerId="LiveId" clId="{F1424E95-AEE0-432E-B1B0-F69A853B6896}" dt="2019-04-26T01:04:11.759" v="16" actId="2696"/>
        <pc:sldMkLst>
          <pc:docMk/>
          <pc:sldMk cId="3714552248" sldId="681"/>
        </pc:sldMkLst>
      </pc:sldChg>
      <pc:sldChg chg="del">
        <pc:chgData name="陈 旭阳" userId="50b30272cb4d088b" providerId="LiveId" clId="{F1424E95-AEE0-432E-B1B0-F69A853B6896}" dt="2019-04-26T01:09:58.967" v="74" actId="2696"/>
        <pc:sldMkLst>
          <pc:docMk/>
          <pc:sldMk cId="3219255584" sldId="684"/>
        </pc:sldMkLst>
      </pc:sldChg>
      <pc:sldChg chg="addSp modSp">
        <pc:chgData name="陈 旭阳" userId="50b30272cb4d088b" providerId="LiveId" clId="{F1424E95-AEE0-432E-B1B0-F69A853B6896}" dt="2019-04-26T10:46:25.760" v="255" actId="1076"/>
        <pc:sldMkLst>
          <pc:docMk/>
          <pc:sldMk cId="3956906254" sldId="686"/>
        </pc:sldMkLst>
        <pc:spChg chg="mod">
          <ac:chgData name="陈 旭阳" userId="50b30272cb4d088b" providerId="LiveId" clId="{F1424E95-AEE0-432E-B1B0-F69A853B6896}" dt="2019-04-26T10:46:25.760" v="255" actId="1076"/>
          <ac:spMkLst>
            <pc:docMk/>
            <pc:sldMk cId="3956906254" sldId="686"/>
            <ac:spMk id="2" creationId="{00000000-0000-0000-0000-000000000000}"/>
          </ac:spMkLst>
        </pc:spChg>
        <pc:spChg chg="add mod">
          <ac:chgData name="陈 旭阳" userId="50b30272cb4d088b" providerId="LiveId" clId="{F1424E95-AEE0-432E-B1B0-F69A853B6896}" dt="2019-04-26T10:46:21.935" v="254" actId="1076"/>
          <ac:spMkLst>
            <pc:docMk/>
            <pc:sldMk cId="3956906254" sldId="686"/>
            <ac:spMk id="7" creationId="{31F7F854-8082-4A26-A16C-61C8F9269410}"/>
          </ac:spMkLst>
        </pc:spChg>
      </pc:sldChg>
      <pc:sldChg chg="del">
        <pc:chgData name="陈 旭阳" userId="50b30272cb4d088b" providerId="LiveId" clId="{F1424E95-AEE0-432E-B1B0-F69A853B6896}" dt="2019-04-26T10:42:51.793" v="241" actId="2696"/>
        <pc:sldMkLst>
          <pc:docMk/>
          <pc:sldMk cId="1198017737" sldId="687"/>
        </pc:sldMkLst>
      </pc:sldChg>
      <pc:sldChg chg="addSp modSp add del modAnim">
        <pc:chgData name="陈 旭阳" userId="50b30272cb4d088b" providerId="LiveId" clId="{F1424E95-AEE0-432E-B1B0-F69A853B6896}" dt="2019-04-26T01:05:35.667" v="35" actId="1076"/>
        <pc:sldMkLst>
          <pc:docMk/>
          <pc:sldMk cId="2116556416" sldId="688"/>
        </pc:sldMkLst>
        <pc:spChg chg="add mod">
          <ac:chgData name="陈 旭阳" userId="50b30272cb4d088b" providerId="LiveId" clId="{F1424E95-AEE0-432E-B1B0-F69A853B6896}" dt="2019-04-26T01:05:35.667" v="35" actId="1076"/>
          <ac:spMkLst>
            <pc:docMk/>
            <pc:sldMk cId="2116556416" sldId="688"/>
            <ac:spMk id="4" creationId="{208BEC6E-1029-42D5-AF37-43D32EE7D07A}"/>
          </ac:spMkLst>
        </pc:spChg>
      </pc:sldChg>
      <pc:sldChg chg="del">
        <pc:chgData name="陈 旭阳" userId="50b30272cb4d088b" providerId="LiveId" clId="{F1424E95-AEE0-432E-B1B0-F69A853B6896}" dt="2019-04-26T01:05:37.460" v="36" actId="2696"/>
        <pc:sldMkLst>
          <pc:docMk/>
          <pc:sldMk cId="1623944185" sldId="689"/>
        </pc:sldMkLst>
      </pc:sldChg>
      <pc:sldChg chg="addSp delSp modSp del">
        <pc:chgData name="陈 旭阳" userId="50b30272cb4d088b" providerId="LiveId" clId="{F1424E95-AEE0-432E-B1B0-F69A853B6896}" dt="2019-04-26T10:46:32.401" v="256" actId="2696"/>
        <pc:sldMkLst>
          <pc:docMk/>
          <pc:sldMk cId="3044925853" sldId="691"/>
        </pc:sldMkLst>
        <pc:spChg chg="del">
          <ac:chgData name="陈 旭阳" userId="50b30272cb4d088b" providerId="LiveId" clId="{F1424E95-AEE0-432E-B1B0-F69A853B6896}" dt="2019-04-26T10:45:25.732" v="242"/>
          <ac:spMkLst>
            <pc:docMk/>
            <pc:sldMk cId="3044925853" sldId="691"/>
            <ac:spMk id="4" creationId="{00000000-0000-0000-0000-000000000000}"/>
          </ac:spMkLst>
        </pc:spChg>
        <pc:spChg chg="add mod">
          <ac:chgData name="陈 旭阳" userId="50b30272cb4d088b" providerId="LiveId" clId="{F1424E95-AEE0-432E-B1B0-F69A853B6896}" dt="2019-04-26T10:45:25.732" v="242"/>
          <ac:spMkLst>
            <pc:docMk/>
            <pc:sldMk cId="3044925853" sldId="691"/>
            <ac:spMk id="7" creationId="{878B17DC-DBDC-420D-A868-48DFD94EF158}"/>
          </ac:spMkLst>
        </pc:spChg>
      </pc:sldChg>
      <pc:sldChg chg="del">
        <pc:chgData name="陈 旭阳" userId="50b30272cb4d088b" providerId="LiveId" clId="{F1424E95-AEE0-432E-B1B0-F69A853B6896}" dt="2019-04-26T01:06:01.214" v="39" actId="2696"/>
        <pc:sldMkLst>
          <pc:docMk/>
          <pc:sldMk cId="1503677369" sldId="692"/>
        </pc:sldMkLst>
      </pc:sldChg>
      <pc:sldChg chg="del">
        <pc:chgData name="陈 旭阳" userId="50b30272cb4d088b" providerId="LiveId" clId="{F1424E95-AEE0-432E-B1B0-F69A853B6896}" dt="2019-04-26T01:06:00.140" v="38" actId="2696"/>
        <pc:sldMkLst>
          <pc:docMk/>
          <pc:sldMk cId="2758392057" sldId="693"/>
        </pc:sldMkLst>
      </pc:sldChg>
      <pc:sldChg chg="add">
        <pc:chgData name="陈 旭阳" userId="50b30272cb4d088b" providerId="LiveId" clId="{F1424E95-AEE0-432E-B1B0-F69A853B6896}" dt="2019-04-26T10:56:14.233" v="306"/>
        <pc:sldMkLst>
          <pc:docMk/>
          <pc:sldMk cId="2451547600" sldId="700"/>
        </pc:sldMkLst>
      </pc:sldChg>
      <pc:sldChg chg="delSp modSp add del modTransition">
        <pc:chgData name="陈 旭阳" userId="50b30272cb4d088b" providerId="LiveId" clId="{F1424E95-AEE0-432E-B1B0-F69A853B6896}" dt="2019-04-26T10:56:05.003" v="305" actId="2696"/>
        <pc:sldMkLst>
          <pc:docMk/>
          <pc:sldMk cId="2451547600" sldId="700"/>
        </pc:sldMkLst>
        <pc:spChg chg="mod">
          <ac:chgData name="陈 旭阳" userId="50b30272cb4d088b" providerId="LiveId" clId="{F1424E95-AEE0-432E-B1B0-F69A853B6896}" dt="2019-04-26T10:55:02.793" v="279" actId="6549"/>
          <ac:spMkLst>
            <pc:docMk/>
            <pc:sldMk cId="2451547600" sldId="700"/>
            <ac:spMk id="736258" creationId="{0F128AE1-446D-4E14-B969-F608F9406A39}"/>
          </ac:spMkLst>
        </pc:spChg>
        <pc:spChg chg="del">
          <ac:chgData name="陈 旭阳" userId="50b30272cb4d088b" providerId="LiveId" clId="{F1424E95-AEE0-432E-B1B0-F69A853B6896}" dt="2019-04-26T10:54:55.465" v="275" actId="478"/>
          <ac:spMkLst>
            <pc:docMk/>
            <pc:sldMk cId="2451547600" sldId="700"/>
            <ac:spMk id="736259" creationId="{9E016758-80A7-4C69-9840-A3A45986094A}"/>
          </ac:spMkLst>
        </pc:spChg>
      </pc:sldChg>
      <pc:sldChg chg="del">
        <pc:chgData name="陈 旭阳" userId="50b30272cb4d088b" providerId="LiveId" clId="{F1424E95-AEE0-432E-B1B0-F69A853B6896}" dt="2019-04-26T01:03:42.701" v="11" actId="2696"/>
        <pc:sldMkLst>
          <pc:docMk/>
          <pc:sldMk cId="1782586309" sldId="701"/>
        </pc:sldMkLst>
      </pc:sldChg>
      <pc:sldChg chg="del">
        <pc:chgData name="陈 旭阳" userId="50b30272cb4d088b" providerId="LiveId" clId="{F1424E95-AEE0-432E-B1B0-F69A853B6896}" dt="2019-04-26T01:03:41.553" v="10" actId="2696"/>
        <pc:sldMkLst>
          <pc:docMk/>
          <pc:sldMk cId="191414704" sldId="707"/>
        </pc:sldMkLst>
      </pc:sldChg>
      <pc:sldChg chg="modSp del">
        <pc:chgData name="陈 旭阳" userId="50b30272cb4d088b" providerId="LiveId" clId="{F1424E95-AEE0-432E-B1B0-F69A853B6896}" dt="2019-04-26T14:14:16.464" v="321" actId="2696"/>
        <pc:sldMkLst>
          <pc:docMk/>
          <pc:sldMk cId="422062140" sldId="708"/>
        </pc:sldMkLst>
        <pc:spChg chg="mod">
          <ac:chgData name="陈 旭阳" userId="50b30272cb4d088b" providerId="LiveId" clId="{F1424E95-AEE0-432E-B1B0-F69A853B6896}" dt="2019-04-26T10:42:37.687" v="239" actId="14100"/>
          <ac:spMkLst>
            <pc:docMk/>
            <pc:sldMk cId="422062140" sldId="708"/>
            <ac:spMk id="35843" creationId="{00000000-0000-0000-0000-000000000000}"/>
          </ac:spMkLst>
        </pc:spChg>
        <pc:spChg chg="mod">
          <ac:chgData name="陈 旭阳" userId="50b30272cb4d088b" providerId="LiveId" clId="{F1424E95-AEE0-432E-B1B0-F69A853B6896}" dt="2019-04-26T10:42:39.929" v="240" actId="1076"/>
          <ac:spMkLst>
            <pc:docMk/>
            <pc:sldMk cId="422062140" sldId="708"/>
            <ac:spMk id="35844" creationId="{00000000-0000-0000-0000-000000000000}"/>
          </ac:spMkLst>
        </pc:spChg>
      </pc:sldChg>
      <pc:sldChg chg="del">
        <pc:chgData name="陈 旭阳" userId="50b30272cb4d088b" providerId="LiveId" clId="{F1424E95-AEE0-432E-B1B0-F69A853B6896}" dt="2019-04-26T01:06:02.235" v="40" actId="2696"/>
        <pc:sldMkLst>
          <pc:docMk/>
          <pc:sldMk cId="2350210837" sldId="709"/>
        </pc:sldMkLst>
      </pc:sldChg>
      <pc:sldChg chg="del">
        <pc:chgData name="陈 旭阳" userId="50b30272cb4d088b" providerId="LiveId" clId="{F1424E95-AEE0-432E-B1B0-F69A853B6896}" dt="2019-04-26T01:05:59.322" v="37" actId="2696"/>
        <pc:sldMkLst>
          <pc:docMk/>
          <pc:sldMk cId="1572503500" sldId="710"/>
        </pc:sldMkLst>
      </pc:sldChg>
      <pc:sldChg chg="modSp ord">
        <pc:chgData name="陈 旭阳" userId="50b30272cb4d088b" providerId="LiveId" clId="{F1424E95-AEE0-432E-B1B0-F69A853B6896}" dt="2019-04-26T14:55:20.975" v="496"/>
        <pc:sldMkLst>
          <pc:docMk/>
          <pc:sldMk cId="0" sldId="711"/>
        </pc:sldMkLst>
        <pc:spChg chg="mod">
          <ac:chgData name="陈 旭阳" userId="50b30272cb4d088b" providerId="LiveId" clId="{F1424E95-AEE0-432E-B1B0-F69A853B6896}" dt="2019-04-26T14:55:20.975" v="496"/>
          <ac:spMkLst>
            <pc:docMk/>
            <pc:sldMk cId="0" sldId="711"/>
            <ac:spMk id="54275" creationId="{EDFF0EA8-431D-41FE-8DB3-4660E1E5B2B7}"/>
          </ac:spMkLst>
        </pc:spChg>
      </pc:sldChg>
      <pc:sldChg chg="addSp modSp ord">
        <pc:chgData name="陈 旭阳" userId="50b30272cb4d088b" providerId="LiveId" clId="{F1424E95-AEE0-432E-B1B0-F69A853B6896}" dt="2019-04-26T10:51:35.821" v="268"/>
        <pc:sldMkLst>
          <pc:docMk/>
          <pc:sldMk cId="0" sldId="712"/>
        </pc:sldMkLst>
        <pc:spChg chg="add">
          <ac:chgData name="陈 旭阳" userId="50b30272cb4d088b" providerId="LiveId" clId="{F1424E95-AEE0-432E-B1B0-F69A853B6896}" dt="2019-04-26T01:11:16.919" v="76"/>
          <ac:spMkLst>
            <pc:docMk/>
            <pc:sldMk cId="0" sldId="712"/>
            <ac:spMk id="3" creationId="{94D94C9B-FAE8-4831-A2FF-B922415504FD}"/>
          </ac:spMkLst>
        </pc:spChg>
        <pc:spChg chg="mod">
          <ac:chgData name="陈 旭阳" userId="50b30272cb4d088b" providerId="LiveId" clId="{F1424E95-AEE0-432E-B1B0-F69A853B6896}" dt="2019-04-26T01:11:24.019" v="78" actId="1076"/>
          <ac:spMkLst>
            <pc:docMk/>
            <pc:sldMk cId="0" sldId="712"/>
            <ac:spMk id="55299" creationId="{E4D5ED68-4761-4E09-B5C9-7F66B7216629}"/>
          </ac:spMkLst>
        </pc:spChg>
      </pc:sldChg>
      <pc:sldChg chg="modSp ord">
        <pc:chgData name="陈 旭阳" userId="50b30272cb4d088b" providerId="LiveId" clId="{F1424E95-AEE0-432E-B1B0-F69A853B6896}" dt="2019-04-26T14:36:28.363" v="445" actId="6549"/>
        <pc:sldMkLst>
          <pc:docMk/>
          <pc:sldMk cId="0" sldId="713"/>
        </pc:sldMkLst>
        <pc:spChg chg="mod">
          <ac:chgData name="陈 旭阳" userId="50b30272cb4d088b" providerId="LiveId" clId="{F1424E95-AEE0-432E-B1B0-F69A853B6896}" dt="2019-04-26T14:36:28.363" v="445" actId="6549"/>
          <ac:spMkLst>
            <pc:docMk/>
            <pc:sldMk cId="0" sldId="713"/>
            <ac:spMk id="52226" creationId="{DBBC6718-7E36-49D9-B04A-E29D37E92974}"/>
          </ac:spMkLst>
        </pc:spChg>
        <pc:spChg chg="mod">
          <ac:chgData name="陈 旭阳" userId="50b30272cb4d088b" providerId="LiveId" clId="{F1424E95-AEE0-432E-B1B0-F69A853B6896}" dt="2019-04-26T14:15:44.541" v="325" actId="14100"/>
          <ac:spMkLst>
            <pc:docMk/>
            <pc:sldMk cId="0" sldId="713"/>
            <ac:spMk id="52227" creationId="{ECC6C3C2-6F44-4D7E-9A77-521A67ED3524}"/>
          </ac:spMkLst>
        </pc:spChg>
      </pc:sldChg>
      <pc:sldChg chg="modSp ord">
        <pc:chgData name="陈 旭阳" userId="50b30272cb4d088b" providerId="LiveId" clId="{F1424E95-AEE0-432E-B1B0-F69A853B6896}" dt="2019-04-26T10:51:35.821" v="268"/>
        <pc:sldMkLst>
          <pc:docMk/>
          <pc:sldMk cId="0" sldId="714"/>
        </pc:sldMkLst>
        <pc:spChg chg="mod">
          <ac:chgData name="陈 旭阳" userId="50b30272cb4d088b" providerId="LiveId" clId="{F1424E95-AEE0-432E-B1B0-F69A853B6896}" dt="2019-04-26T01:13:25.053" v="88" actId="20577"/>
          <ac:spMkLst>
            <pc:docMk/>
            <pc:sldMk cId="0" sldId="714"/>
            <ac:spMk id="53251" creationId="{6D301376-7965-4F20-A928-66247A0EDF12}"/>
          </ac:spMkLst>
        </pc:spChg>
      </pc:sldChg>
      <pc:sldChg chg="del ord">
        <pc:chgData name="陈 旭阳" userId="50b30272cb4d088b" providerId="LiveId" clId="{F1424E95-AEE0-432E-B1B0-F69A853B6896}" dt="2019-04-26T14:42:37.762" v="448" actId="2696"/>
        <pc:sldMkLst>
          <pc:docMk/>
          <pc:sldMk cId="0" sldId="715"/>
        </pc:sldMkLst>
      </pc:sldChg>
      <pc:sldChg chg="add">
        <pc:chgData name="陈 旭阳" userId="50b30272cb4d088b" providerId="LiveId" clId="{F1424E95-AEE0-432E-B1B0-F69A853B6896}" dt="2019-04-26T14:43:02.748" v="451"/>
        <pc:sldMkLst>
          <pc:docMk/>
          <pc:sldMk cId="4050500535" sldId="715"/>
        </pc:sldMkLst>
      </pc:sldChg>
      <pc:sldChg chg="ord">
        <pc:chgData name="陈 旭阳" userId="50b30272cb4d088b" providerId="LiveId" clId="{F1424E95-AEE0-432E-B1B0-F69A853B6896}" dt="2019-04-26T10:51:35.821" v="268"/>
        <pc:sldMkLst>
          <pc:docMk/>
          <pc:sldMk cId="0" sldId="716"/>
        </pc:sldMkLst>
      </pc:sldChg>
      <pc:sldChg chg="modSp ord">
        <pc:chgData name="陈 旭阳" userId="50b30272cb4d088b" providerId="LiveId" clId="{F1424E95-AEE0-432E-B1B0-F69A853B6896}" dt="2019-04-26T14:44:16.625" v="456" actId="20577"/>
        <pc:sldMkLst>
          <pc:docMk/>
          <pc:sldMk cId="0" sldId="717"/>
        </pc:sldMkLst>
        <pc:spChg chg="mod">
          <ac:chgData name="陈 旭阳" userId="50b30272cb4d088b" providerId="LiveId" clId="{F1424E95-AEE0-432E-B1B0-F69A853B6896}" dt="2019-04-26T14:44:16.625" v="456" actId="20577"/>
          <ac:spMkLst>
            <pc:docMk/>
            <pc:sldMk cId="0" sldId="717"/>
            <ac:spMk id="18435" creationId="{20AFD419-BF89-43E9-9209-481A6AC5F4B2}"/>
          </ac:spMkLst>
        </pc:spChg>
      </pc:sldChg>
      <pc:sldChg chg="modSp add modTransition">
        <pc:chgData name="陈 旭阳" userId="50b30272cb4d088b" providerId="LiveId" clId="{F1424E95-AEE0-432E-B1B0-F69A853B6896}" dt="2019-04-26T02:05:27.665" v="109"/>
        <pc:sldMkLst>
          <pc:docMk/>
          <pc:sldMk cId="0" sldId="719"/>
        </pc:sldMkLst>
        <pc:spChg chg="mod">
          <ac:chgData name="陈 旭阳" userId="50b30272cb4d088b" providerId="LiveId" clId="{F1424E95-AEE0-432E-B1B0-F69A853B6896}" dt="2019-04-26T02:05:27.665" v="109"/>
          <ac:spMkLst>
            <pc:docMk/>
            <pc:sldMk cId="0" sldId="719"/>
            <ac:spMk id="765954" creationId="{402DD367-D400-4A0B-8FC3-28D5913D03E1}"/>
          </ac:spMkLst>
        </pc:spChg>
        <pc:spChg chg="mod">
          <ac:chgData name="陈 旭阳" userId="50b30272cb4d088b" providerId="LiveId" clId="{F1424E95-AEE0-432E-B1B0-F69A853B6896}" dt="2019-04-26T01:24:01.966" v="93" actId="27636"/>
          <ac:spMkLst>
            <pc:docMk/>
            <pc:sldMk cId="0" sldId="719"/>
            <ac:spMk id="765955" creationId="{DF771E0B-7644-432E-A0F4-730DB247F20E}"/>
          </ac:spMkLst>
        </pc:spChg>
      </pc:sldChg>
      <pc:sldChg chg="modSp add modTransition">
        <pc:chgData name="陈 旭阳" userId="50b30272cb4d088b" providerId="LiveId" clId="{F1424E95-AEE0-432E-B1B0-F69A853B6896}" dt="2019-04-26T02:05:33.309" v="112" actId="27636"/>
        <pc:sldMkLst>
          <pc:docMk/>
          <pc:sldMk cId="0" sldId="720"/>
        </pc:sldMkLst>
        <pc:spChg chg="mod">
          <ac:chgData name="陈 旭阳" userId="50b30272cb4d088b" providerId="LiveId" clId="{F1424E95-AEE0-432E-B1B0-F69A853B6896}" dt="2019-04-26T02:05:33.309" v="112" actId="27636"/>
          <ac:spMkLst>
            <pc:docMk/>
            <pc:sldMk cId="0" sldId="720"/>
            <ac:spMk id="768002" creationId="{492FED3E-E5A9-455C-BDAF-C6E576A878C0}"/>
          </ac:spMkLst>
        </pc:spChg>
      </pc:sldChg>
      <pc:sldChg chg="modSp add modTransition">
        <pc:chgData name="陈 旭阳" userId="50b30272cb4d088b" providerId="LiveId" clId="{F1424E95-AEE0-432E-B1B0-F69A853B6896}" dt="2019-04-26T02:05:38.342" v="114"/>
        <pc:sldMkLst>
          <pc:docMk/>
          <pc:sldMk cId="0" sldId="721"/>
        </pc:sldMkLst>
        <pc:spChg chg="mod">
          <ac:chgData name="陈 旭阳" userId="50b30272cb4d088b" providerId="LiveId" clId="{F1424E95-AEE0-432E-B1B0-F69A853B6896}" dt="2019-04-26T02:05:38.342" v="114"/>
          <ac:spMkLst>
            <pc:docMk/>
            <pc:sldMk cId="0" sldId="721"/>
            <ac:spMk id="769027" creationId="{1803246E-15A4-4C42-B7DB-2B662681EDF9}"/>
          </ac:spMkLst>
        </pc:spChg>
      </pc:sldChg>
      <pc:sldChg chg="modSp">
        <pc:chgData name="陈 旭阳" userId="50b30272cb4d088b" providerId="LiveId" clId="{F1424E95-AEE0-432E-B1B0-F69A853B6896}" dt="2019-04-26T10:47:48.463" v="266" actId="14100"/>
        <pc:sldMkLst>
          <pc:docMk/>
          <pc:sldMk cId="2477407612" sldId="735"/>
        </pc:sldMkLst>
        <pc:spChg chg="mod">
          <ac:chgData name="陈 旭阳" userId="50b30272cb4d088b" providerId="LiveId" clId="{F1424E95-AEE0-432E-B1B0-F69A853B6896}" dt="2019-04-26T10:47:48.463" v="266" actId="14100"/>
          <ac:spMkLst>
            <pc:docMk/>
            <pc:sldMk cId="2477407612" sldId="735"/>
            <ac:spMk id="3" creationId="{D10991DF-B8AA-482C-B99C-D4D6C70A01F1}"/>
          </ac:spMkLst>
        </pc:spChg>
      </pc:sldChg>
      <pc:sldChg chg="delSp modSp add modTransition">
        <pc:chgData name="陈 旭阳" userId="50b30272cb4d088b" providerId="LiveId" clId="{F1424E95-AEE0-432E-B1B0-F69A853B6896}" dt="2019-04-26T02:05:19.342" v="107"/>
        <pc:sldMkLst>
          <pc:docMk/>
          <pc:sldMk cId="0" sldId="741"/>
        </pc:sldMkLst>
        <pc:spChg chg="del">
          <ac:chgData name="陈 旭阳" userId="50b30272cb4d088b" providerId="LiveId" clId="{F1424E95-AEE0-432E-B1B0-F69A853B6896}" dt="2019-04-26T01:24:16.464" v="95" actId="478"/>
          <ac:spMkLst>
            <pc:docMk/>
            <pc:sldMk cId="0" sldId="741"/>
            <ac:spMk id="4" creationId="{4071CCEC-B4B9-453A-B9E0-3D8DCCD16501}"/>
          </ac:spMkLst>
        </pc:spChg>
        <pc:spChg chg="del">
          <ac:chgData name="陈 旭阳" userId="50b30272cb4d088b" providerId="LiveId" clId="{F1424E95-AEE0-432E-B1B0-F69A853B6896}" dt="2019-04-26T01:24:17.523" v="96" actId="478"/>
          <ac:spMkLst>
            <pc:docMk/>
            <pc:sldMk cId="0" sldId="741"/>
            <ac:spMk id="5" creationId="{080F239E-FBED-4646-8685-6EBDC89E9ABC}"/>
          </ac:spMkLst>
        </pc:spChg>
        <pc:spChg chg="del mod">
          <ac:chgData name="陈 旭阳" userId="50b30272cb4d088b" providerId="LiveId" clId="{F1424E95-AEE0-432E-B1B0-F69A853B6896}" dt="2019-04-26T01:24:18.594" v="98" actId="478"/>
          <ac:spMkLst>
            <pc:docMk/>
            <pc:sldMk cId="0" sldId="741"/>
            <ac:spMk id="6" creationId="{B157EEEA-1298-4AC7-A2AB-E994F614CCAB}"/>
          </ac:spMkLst>
        </pc:spChg>
        <pc:spChg chg="mod">
          <ac:chgData name="陈 旭阳" userId="50b30272cb4d088b" providerId="LiveId" clId="{F1424E95-AEE0-432E-B1B0-F69A853B6896}" dt="2019-04-26T02:05:19.342" v="107"/>
          <ac:spMkLst>
            <pc:docMk/>
            <pc:sldMk cId="0" sldId="741"/>
            <ac:spMk id="763906" creationId="{76B1E9D1-D7CB-48CB-A8CF-E2C95C4AAA8F}"/>
          </ac:spMkLst>
        </pc:spChg>
        <pc:spChg chg="mod">
          <ac:chgData name="陈 旭阳" userId="50b30272cb4d088b" providerId="LiveId" clId="{F1424E95-AEE0-432E-B1B0-F69A853B6896}" dt="2019-04-26T02:05:03.452" v="102" actId="1076"/>
          <ac:spMkLst>
            <pc:docMk/>
            <pc:sldMk cId="0" sldId="741"/>
            <ac:spMk id="763907" creationId="{82319567-4290-466B-B0DA-9A301B901DEB}"/>
          </ac:spMkLst>
        </pc:spChg>
      </pc:sldChg>
      <pc:sldChg chg="modSp add modTransition">
        <pc:chgData name="陈 旭阳" userId="50b30272cb4d088b" providerId="LiveId" clId="{F1424E95-AEE0-432E-B1B0-F69A853B6896}" dt="2019-04-26T02:05:42.861" v="116"/>
        <pc:sldMkLst>
          <pc:docMk/>
          <pc:sldMk cId="0" sldId="742"/>
        </pc:sldMkLst>
        <pc:spChg chg="mod">
          <ac:chgData name="陈 旭阳" userId="50b30272cb4d088b" providerId="LiveId" clId="{F1424E95-AEE0-432E-B1B0-F69A853B6896}" dt="2019-04-26T02:05:42.861" v="116"/>
          <ac:spMkLst>
            <pc:docMk/>
            <pc:sldMk cId="0" sldId="742"/>
            <ac:spMk id="770051" creationId="{E315491B-9EF7-44B4-B2DA-2DB8E5E89F0B}"/>
          </ac:spMkLst>
        </pc:spChg>
      </pc:sldChg>
      <pc:sldChg chg="modSp add modTransition">
        <pc:chgData name="陈 旭阳" userId="50b30272cb4d088b" providerId="LiveId" clId="{F1424E95-AEE0-432E-B1B0-F69A853B6896}" dt="2019-04-26T02:05:47.378" v="118"/>
        <pc:sldMkLst>
          <pc:docMk/>
          <pc:sldMk cId="0" sldId="743"/>
        </pc:sldMkLst>
        <pc:spChg chg="mod">
          <ac:chgData name="陈 旭阳" userId="50b30272cb4d088b" providerId="LiveId" clId="{F1424E95-AEE0-432E-B1B0-F69A853B6896}" dt="2019-04-26T02:05:47.378" v="118"/>
          <ac:spMkLst>
            <pc:docMk/>
            <pc:sldMk cId="0" sldId="743"/>
            <ac:spMk id="771075" creationId="{888170B9-B051-4F92-B97E-1399A5BEDFB9}"/>
          </ac:spMkLst>
        </pc:spChg>
      </pc:sldChg>
      <pc:sldChg chg="modSp add modTransition">
        <pc:chgData name="陈 旭阳" userId="50b30272cb4d088b" providerId="LiveId" clId="{F1424E95-AEE0-432E-B1B0-F69A853B6896}" dt="2019-04-26T02:05:52.239" v="120"/>
        <pc:sldMkLst>
          <pc:docMk/>
          <pc:sldMk cId="0" sldId="744"/>
        </pc:sldMkLst>
        <pc:spChg chg="mod">
          <ac:chgData name="陈 旭阳" userId="50b30272cb4d088b" providerId="LiveId" clId="{F1424E95-AEE0-432E-B1B0-F69A853B6896}" dt="2019-04-26T02:05:52.239" v="120"/>
          <ac:spMkLst>
            <pc:docMk/>
            <pc:sldMk cId="0" sldId="744"/>
            <ac:spMk id="772098" creationId="{E28ECF60-5736-4CE3-AE66-3889FFDEF92C}"/>
          </ac:spMkLst>
        </pc:spChg>
      </pc:sldChg>
      <pc:sldChg chg="add modTransition">
        <pc:chgData name="陈 旭阳" userId="50b30272cb4d088b" providerId="LiveId" clId="{F1424E95-AEE0-432E-B1B0-F69A853B6896}" dt="2019-04-26T01:24:01.875" v="91"/>
        <pc:sldMkLst>
          <pc:docMk/>
          <pc:sldMk cId="0" sldId="745"/>
        </pc:sldMkLst>
      </pc:sldChg>
      <pc:sldChg chg="modSp add modTransition">
        <pc:chgData name="陈 旭阳" userId="50b30272cb4d088b" providerId="LiveId" clId="{F1424E95-AEE0-432E-B1B0-F69A853B6896}" dt="2019-04-26T02:06:09.988" v="123" actId="1076"/>
        <pc:sldMkLst>
          <pc:docMk/>
          <pc:sldMk cId="0" sldId="746"/>
        </pc:sldMkLst>
        <pc:spChg chg="mod">
          <ac:chgData name="陈 旭阳" userId="50b30272cb4d088b" providerId="LiveId" clId="{F1424E95-AEE0-432E-B1B0-F69A853B6896}" dt="2019-04-26T02:06:09.988" v="123" actId="1076"/>
          <ac:spMkLst>
            <pc:docMk/>
            <pc:sldMk cId="0" sldId="746"/>
            <ac:spMk id="774146" creationId="{03641477-96E4-45F1-87F3-8A8DD8AF95E6}"/>
          </ac:spMkLst>
        </pc:spChg>
        <pc:spChg chg="mod">
          <ac:chgData name="陈 旭阳" userId="50b30272cb4d088b" providerId="LiveId" clId="{F1424E95-AEE0-432E-B1B0-F69A853B6896}" dt="2019-04-26T02:06:09.988" v="123" actId="1076"/>
          <ac:spMkLst>
            <pc:docMk/>
            <pc:sldMk cId="0" sldId="746"/>
            <ac:spMk id="774147" creationId="{5467C06E-BD98-47A6-90E1-ACD986E41357}"/>
          </ac:spMkLst>
        </pc:spChg>
      </pc:sldChg>
      <pc:sldChg chg="modSp add">
        <pc:chgData name="陈 旭阳" userId="50b30272cb4d088b" providerId="LiveId" clId="{F1424E95-AEE0-432E-B1B0-F69A853B6896}" dt="2019-04-26T02:25:35.911" v="170"/>
        <pc:sldMkLst>
          <pc:docMk/>
          <pc:sldMk cId="2720670539" sldId="747"/>
        </pc:sldMkLst>
        <pc:spChg chg="mod">
          <ac:chgData name="陈 旭阳" userId="50b30272cb4d088b" providerId="LiveId" clId="{F1424E95-AEE0-432E-B1B0-F69A853B6896}" dt="2019-04-26T02:25:35.911" v="170"/>
          <ac:spMkLst>
            <pc:docMk/>
            <pc:sldMk cId="2720670539" sldId="747"/>
            <ac:spMk id="4098" creationId="{00000000-0000-0000-0000-000000000000}"/>
          </ac:spMkLst>
        </pc:spChg>
      </pc:sldChg>
      <pc:sldChg chg="modSp add del">
        <pc:chgData name="陈 旭阳" userId="50b30272cb4d088b" providerId="LiveId" clId="{F1424E95-AEE0-432E-B1B0-F69A853B6896}" dt="2019-04-26T14:30:46.642" v="410" actId="2696"/>
        <pc:sldMkLst>
          <pc:docMk/>
          <pc:sldMk cId="2042849137" sldId="748"/>
        </pc:sldMkLst>
        <pc:spChg chg="mod">
          <ac:chgData name="陈 旭阳" userId="50b30272cb4d088b" providerId="LiveId" clId="{F1424E95-AEE0-432E-B1B0-F69A853B6896}" dt="2019-04-26T02:26:41.158" v="178" actId="6549"/>
          <ac:spMkLst>
            <pc:docMk/>
            <pc:sldMk cId="2042849137" sldId="748"/>
            <ac:spMk id="3" creationId="{00000000-0000-0000-0000-000000000000}"/>
          </ac:spMkLst>
        </pc:spChg>
        <pc:spChg chg="mod">
          <ac:chgData name="陈 旭阳" userId="50b30272cb4d088b" providerId="LiveId" clId="{F1424E95-AEE0-432E-B1B0-F69A853B6896}" dt="2019-04-26T14:27:02.969" v="409"/>
          <ac:spMkLst>
            <pc:docMk/>
            <pc:sldMk cId="2042849137" sldId="748"/>
            <ac:spMk id="25603" creationId="{00000000-0000-0000-0000-000000000000}"/>
          </ac:spMkLst>
        </pc:spChg>
      </pc:sldChg>
      <pc:sldChg chg="modSp add">
        <pc:chgData name="陈 旭阳" userId="50b30272cb4d088b" providerId="LiveId" clId="{F1424E95-AEE0-432E-B1B0-F69A853B6896}" dt="2019-04-26T14:26:27.349" v="404" actId="1076"/>
        <pc:sldMkLst>
          <pc:docMk/>
          <pc:sldMk cId="557080174" sldId="749"/>
        </pc:sldMkLst>
        <pc:spChg chg="mod">
          <ac:chgData name="陈 旭阳" userId="50b30272cb4d088b" providerId="LiveId" clId="{F1424E95-AEE0-432E-B1B0-F69A853B6896}" dt="2019-04-26T14:25:21.704" v="402"/>
          <ac:spMkLst>
            <pc:docMk/>
            <pc:sldMk cId="557080174" sldId="749"/>
            <ac:spMk id="18434" creationId="{00000000-0000-0000-0000-000000000000}"/>
          </ac:spMkLst>
        </pc:spChg>
        <pc:spChg chg="mod">
          <ac:chgData name="陈 旭阳" userId="50b30272cb4d088b" providerId="LiveId" clId="{F1424E95-AEE0-432E-B1B0-F69A853B6896}" dt="2019-04-26T14:26:27.349" v="404" actId="1076"/>
          <ac:spMkLst>
            <pc:docMk/>
            <pc:sldMk cId="557080174" sldId="749"/>
            <ac:spMk id="18435" creationId="{00000000-0000-0000-0000-000000000000}"/>
          </ac:spMkLst>
        </pc:spChg>
      </pc:sldChg>
      <pc:sldChg chg="modSp add del modTransition">
        <pc:chgData name="陈 旭阳" userId="50b30272cb4d088b" providerId="LiveId" clId="{F1424E95-AEE0-432E-B1B0-F69A853B6896}" dt="2019-04-26T10:56:04.997" v="304" actId="2696"/>
        <pc:sldMkLst>
          <pc:docMk/>
          <pc:sldMk cId="2526826932" sldId="750"/>
        </pc:sldMkLst>
        <pc:spChg chg="mod">
          <ac:chgData name="陈 旭阳" userId="50b30272cb4d088b" providerId="LiveId" clId="{F1424E95-AEE0-432E-B1B0-F69A853B6896}" dt="2019-04-26T10:55:13.273" v="283" actId="14100"/>
          <ac:spMkLst>
            <pc:docMk/>
            <pc:sldMk cId="2526826932" sldId="750"/>
            <ac:spMk id="755714" creationId="{D43524FC-5525-426B-9C31-E4F3D8C42556}"/>
          </ac:spMkLst>
        </pc:spChg>
        <pc:spChg chg="mod">
          <ac:chgData name="陈 旭阳" userId="50b30272cb4d088b" providerId="LiveId" clId="{F1424E95-AEE0-432E-B1B0-F69A853B6896}" dt="2019-04-26T10:55:35.739" v="289" actId="27636"/>
          <ac:spMkLst>
            <pc:docMk/>
            <pc:sldMk cId="2526826932" sldId="750"/>
            <ac:spMk id="755715" creationId="{2FFCAC95-B224-4AA3-BE1C-D05010FDB14A}"/>
          </ac:spMkLst>
        </pc:spChg>
      </pc:sldChg>
      <pc:sldChg chg="add">
        <pc:chgData name="陈 旭阳" userId="50b30272cb4d088b" providerId="LiveId" clId="{F1424E95-AEE0-432E-B1B0-F69A853B6896}" dt="2019-04-26T10:56:14.233" v="306"/>
        <pc:sldMkLst>
          <pc:docMk/>
          <pc:sldMk cId="2526826932" sldId="750"/>
        </pc:sldMkLst>
      </pc:sldChg>
      <pc:sldChg chg="add">
        <pc:chgData name="陈 旭阳" userId="50b30272cb4d088b" providerId="LiveId" clId="{F1424E95-AEE0-432E-B1B0-F69A853B6896}" dt="2019-04-26T10:56:14.233" v="306"/>
        <pc:sldMkLst>
          <pc:docMk/>
          <pc:sldMk cId="4071227295" sldId="751"/>
        </pc:sldMkLst>
      </pc:sldChg>
      <pc:sldChg chg="modSp add del">
        <pc:chgData name="陈 旭阳" userId="50b30272cb4d088b" providerId="LiveId" clId="{F1424E95-AEE0-432E-B1B0-F69A853B6896}" dt="2019-04-26T10:56:04.993" v="303" actId="2696"/>
        <pc:sldMkLst>
          <pc:docMk/>
          <pc:sldMk cId="4071227295" sldId="751"/>
        </pc:sldMkLst>
        <pc:spChg chg="mod">
          <ac:chgData name="陈 旭阳" userId="50b30272cb4d088b" providerId="LiveId" clId="{F1424E95-AEE0-432E-B1B0-F69A853B6896}" dt="2019-04-26T10:55:46.842" v="291"/>
          <ac:spMkLst>
            <pc:docMk/>
            <pc:sldMk cId="4071227295" sldId="751"/>
            <ac:spMk id="757762" creationId="{4D2631DC-48B5-4C91-A7FF-5C2C899C379A}"/>
          </ac:spMkLst>
        </pc:spChg>
        <pc:spChg chg="mod">
          <ac:chgData name="陈 旭阳" userId="50b30272cb4d088b" providerId="LiveId" clId="{F1424E95-AEE0-432E-B1B0-F69A853B6896}" dt="2019-04-26T10:55:56.387" v="300" actId="403"/>
          <ac:spMkLst>
            <pc:docMk/>
            <pc:sldMk cId="4071227295" sldId="751"/>
            <ac:spMk id="757763" creationId="{813555C3-25F0-48F1-858F-280ECFA5AEF1}"/>
          </ac:spMkLst>
        </pc:spChg>
      </pc:sldChg>
      <pc:sldChg chg="add del modTransition">
        <pc:chgData name="陈 旭阳" userId="50b30272cb4d088b" providerId="LiveId" clId="{F1424E95-AEE0-432E-B1B0-F69A853B6896}" dt="2019-04-26T10:56:04.989" v="302" actId="2696"/>
        <pc:sldMkLst>
          <pc:docMk/>
          <pc:sldMk cId="1409963806" sldId="752"/>
        </pc:sldMkLst>
      </pc:sldChg>
      <pc:sldChg chg="add">
        <pc:chgData name="陈 旭阳" userId="50b30272cb4d088b" providerId="LiveId" clId="{F1424E95-AEE0-432E-B1B0-F69A853B6896}" dt="2019-04-26T10:56:14.233" v="306"/>
        <pc:sldMkLst>
          <pc:docMk/>
          <pc:sldMk cId="1409963806" sldId="752"/>
        </pc:sldMkLst>
      </pc:sldChg>
      <pc:sldChg chg="add">
        <pc:chgData name="陈 旭阳" userId="50b30272cb4d088b" providerId="LiveId" clId="{F1424E95-AEE0-432E-B1B0-F69A853B6896}" dt="2019-04-26T10:56:14.233" v="306"/>
        <pc:sldMkLst>
          <pc:docMk/>
          <pc:sldMk cId="1946625404" sldId="753"/>
        </pc:sldMkLst>
      </pc:sldChg>
      <pc:sldChg chg="add del modTransition">
        <pc:chgData name="陈 旭阳" userId="50b30272cb4d088b" providerId="LiveId" clId="{F1424E95-AEE0-432E-B1B0-F69A853B6896}" dt="2019-04-26T10:56:04.985" v="301" actId="2696"/>
        <pc:sldMkLst>
          <pc:docMk/>
          <pc:sldMk cId="1946625404" sldId="753"/>
        </pc:sldMkLst>
      </pc:sldChg>
      <pc:sldChg chg="add">
        <pc:chgData name="陈 旭阳" userId="50b30272cb4d088b" providerId="LiveId" clId="{F1424E95-AEE0-432E-B1B0-F69A853B6896}" dt="2019-04-26T11:05:52.877" v="307"/>
        <pc:sldMkLst>
          <pc:docMk/>
          <pc:sldMk cId="0" sldId="754"/>
        </pc:sldMkLst>
      </pc:sldChg>
      <pc:sldChg chg="add">
        <pc:chgData name="陈 旭阳" userId="50b30272cb4d088b" providerId="LiveId" clId="{F1424E95-AEE0-432E-B1B0-F69A853B6896}" dt="2019-04-26T11:05:52.877" v="307"/>
        <pc:sldMkLst>
          <pc:docMk/>
          <pc:sldMk cId="0" sldId="755"/>
        </pc:sldMkLst>
      </pc:sldChg>
      <pc:sldChg chg="add">
        <pc:chgData name="陈 旭阳" userId="50b30272cb4d088b" providerId="LiveId" clId="{F1424E95-AEE0-432E-B1B0-F69A853B6896}" dt="2019-04-26T11:05:52.877" v="307"/>
        <pc:sldMkLst>
          <pc:docMk/>
          <pc:sldMk cId="0" sldId="756"/>
        </pc:sldMkLst>
      </pc:sldChg>
      <pc:sldChg chg="add">
        <pc:chgData name="陈 旭阳" userId="50b30272cb4d088b" providerId="LiveId" clId="{F1424E95-AEE0-432E-B1B0-F69A853B6896}" dt="2019-04-26T11:05:52.877" v="307"/>
        <pc:sldMkLst>
          <pc:docMk/>
          <pc:sldMk cId="0" sldId="757"/>
        </pc:sldMkLst>
      </pc:sldChg>
      <pc:sldChg chg="add ord">
        <pc:chgData name="陈 旭阳" userId="50b30272cb4d088b" providerId="LiveId" clId="{F1424E95-AEE0-432E-B1B0-F69A853B6896}" dt="2019-04-26T14:36:23.401" v="444"/>
        <pc:sldMkLst>
          <pc:docMk/>
          <pc:sldMk cId="0" sldId="758"/>
        </pc:sldMkLst>
      </pc:sldChg>
      <pc:sldChg chg="add del">
        <pc:chgData name="陈 旭阳" userId="50b30272cb4d088b" providerId="LiveId" clId="{F1424E95-AEE0-432E-B1B0-F69A853B6896}" dt="2019-04-26T14:30:49.502" v="411" actId="2696"/>
        <pc:sldMkLst>
          <pc:docMk/>
          <pc:sldMk cId="4052318154" sldId="758"/>
        </pc:sldMkLst>
      </pc:sldChg>
      <pc:sldChg chg="add ord">
        <pc:chgData name="陈 旭阳" userId="50b30272cb4d088b" providerId="LiveId" clId="{F1424E95-AEE0-432E-B1B0-F69A853B6896}" dt="2019-04-26T14:36:23.401" v="444"/>
        <pc:sldMkLst>
          <pc:docMk/>
          <pc:sldMk cId="0" sldId="759"/>
        </pc:sldMkLst>
      </pc:sldChg>
      <pc:sldChg chg="add ord">
        <pc:chgData name="陈 旭阳" userId="50b30272cb4d088b" providerId="LiveId" clId="{F1424E95-AEE0-432E-B1B0-F69A853B6896}" dt="2019-04-26T14:40:10.594" v="447"/>
        <pc:sldMkLst>
          <pc:docMk/>
          <pc:sldMk cId="0" sldId="760"/>
        </pc:sldMkLst>
      </pc:sldChg>
      <pc:sldChg chg="add del ord">
        <pc:chgData name="陈 旭阳" userId="50b30272cb4d088b" providerId="LiveId" clId="{F1424E95-AEE0-432E-B1B0-F69A853B6896}" dt="2019-04-26T14:43:09.929" v="453"/>
        <pc:sldMkLst>
          <pc:docMk/>
          <pc:sldMk cId="0" sldId="761"/>
        </pc:sldMkLst>
      </pc:sldChg>
      <pc:sldChg chg="add">
        <pc:chgData name="陈 旭阳" userId="50b30272cb4d088b" providerId="LiveId" clId="{F1424E95-AEE0-432E-B1B0-F69A853B6896}" dt="2019-04-26T14:36:05.861" v="442"/>
        <pc:sldMkLst>
          <pc:docMk/>
          <pc:sldMk cId="0" sldId="762"/>
        </pc:sldMkLst>
      </pc:sldChg>
      <pc:sldChg chg="add">
        <pc:chgData name="陈 旭阳" userId="50b30272cb4d088b" providerId="LiveId" clId="{F1424E95-AEE0-432E-B1B0-F69A853B6896}" dt="2019-04-26T14:36:05.861" v="442"/>
        <pc:sldMkLst>
          <pc:docMk/>
          <pc:sldMk cId="0" sldId="763"/>
        </pc:sldMkLst>
      </pc:sldChg>
      <pc:sldChg chg="add">
        <pc:chgData name="陈 旭阳" userId="50b30272cb4d088b" providerId="LiveId" clId="{F1424E95-AEE0-432E-B1B0-F69A853B6896}" dt="2019-04-26T14:36:05.861" v="442"/>
        <pc:sldMkLst>
          <pc:docMk/>
          <pc:sldMk cId="0" sldId="764"/>
        </pc:sldMkLst>
      </pc:sldChg>
      <pc:sldChg chg="add">
        <pc:chgData name="陈 旭阳" userId="50b30272cb4d088b" providerId="LiveId" clId="{F1424E95-AEE0-432E-B1B0-F69A853B6896}" dt="2019-04-26T14:36:05.861" v="442"/>
        <pc:sldMkLst>
          <pc:docMk/>
          <pc:sldMk cId="0" sldId="765"/>
        </pc:sldMkLst>
      </pc:sldChg>
      <pc:sldChg chg="add">
        <pc:chgData name="陈 旭阳" userId="50b30272cb4d088b" providerId="LiveId" clId="{F1424E95-AEE0-432E-B1B0-F69A853B6896}" dt="2019-04-26T14:36:05.861" v="442"/>
        <pc:sldMkLst>
          <pc:docMk/>
          <pc:sldMk cId="0" sldId="766"/>
        </pc:sldMkLst>
      </pc:sldChg>
      <pc:sldChg chg="add">
        <pc:chgData name="陈 旭阳" userId="50b30272cb4d088b" providerId="LiveId" clId="{F1424E95-AEE0-432E-B1B0-F69A853B6896}" dt="2019-04-26T14:36:05.861" v="442"/>
        <pc:sldMkLst>
          <pc:docMk/>
          <pc:sldMk cId="0" sldId="767"/>
        </pc:sldMkLst>
      </pc:sldChg>
      <pc:sldChg chg="add">
        <pc:chgData name="陈 旭阳" userId="50b30272cb4d088b" providerId="LiveId" clId="{F1424E95-AEE0-432E-B1B0-F69A853B6896}" dt="2019-04-26T14:36:05.861" v="442"/>
        <pc:sldMkLst>
          <pc:docMk/>
          <pc:sldMk cId="0" sldId="768"/>
        </pc:sldMkLst>
      </pc:sldChg>
      <pc:sldChg chg="add">
        <pc:chgData name="陈 旭阳" userId="50b30272cb4d088b" providerId="LiveId" clId="{F1424E95-AEE0-432E-B1B0-F69A853B6896}" dt="2019-04-26T14:36:05.861" v="442"/>
        <pc:sldMkLst>
          <pc:docMk/>
          <pc:sldMk cId="0" sldId="769"/>
        </pc:sldMkLst>
      </pc:sldChg>
      <pc:sldChg chg="add">
        <pc:chgData name="陈 旭阳" userId="50b30272cb4d088b" providerId="LiveId" clId="{F1424E95-AEE0-432E-B1B0-F69A853B6896}" dt="2019-04-26T14:36:05.861" v="442"/>
        <pc:sldMkLst>
          <pc:docMk/>
          <pc:sldMk cId="0" sldId="770"/>
        </pc:sldMkLst>
      </pc:sldChg>
      <pc:sldChg chg="modSp add">
        <pc:chgData name="陈 旭阳" userId="50b30272cb4d088b" providerId="LiveId" clId="{F1424E95-AEE0-432E-B1B0-F69A853B6896}" dt="2019-04-26T14:54:11.549" v="490" actId="1076"/>
        <pc:sldMkLst>
          <pc:docMk/>
          <pc:sldMk cId="1476172688" sldId="771"/>
        </pc:sldMkLst>
        <pc:spChg chg="mod">
          <ac:chgData name="陈 旭阳" userId="50b30272cb4d088b" providerId="LiveId" clId="{F1424E95-AEE0-432E-B1B0-F69A853B6896}" dt="2019-04-26T14:54:11.549" v="490" actId="1076"/>
          <ac:spMkLst>
            <pc:docMk/>
            <pc:sldMk cId="1476172688" sldId="771"/>
            <ac:spMk id="54275" creationId="{EDFF0EA8-431D-41FE-8DB3-4660E1E5B2B7}"/>
          </ac:spMkLst>
        </pc:spChg>
      </pc:sldChg>
      <pc:sldChg chg="modSp add del">
        <pc:chgData name="陈 旭阳" userId="50b30272cb4d088b" providerId="LiveId" clId="{F1424E95-AEE0-432E-B1B0-F69A853B6896}" dt="2019-04-26T14:51:29.859" v="474"/>
        <pc:sldMkLst>
          <pc:docMk/>
          <pc:sldMk cId="1615184412" sldId="771"/>
        </pc:sldMkLst>
        <pc:spChg chg="mod">
          <ac:chgData name="陈 旭阳" userId="50b30272cb4d088b" providerId="LiveId" clId="{F1424E95-AEE0-432E-B1B0-F69A853B6896}" dt="2019-04-26T14:51:28.885" v="473" actId="255"/>
          <ac:spMkLst>
            <pc:docMk/>
            <pc:sldMk cId="1615184412" sldId="771"/>
            <ac:spMk id="54275" creationId="{EDFF0EA8-431D-41FE-8DB3-4660E1E5B2B7}"/>
          </ac:spMkLst>
        </pc:spChg>
      </pc:sldChg>
      <pc:sldMasterChg chg="delSldLayout">
        <pc:chgData name="陈 旭阳" userId="50b30272cb4d088b" providerId="LiveId" clId="{F1424E95-AEE0-432E-B1B0-F69A853B6896}" dt="2019-04-26T02:23:21.760" v="156" actId="2696"/>
        <pc:sldMasterMkLst>
          <pc:docMk/>
          <pc:sldMasterMk cId="1086131098" sldId="2147483660"/>
        </pc:sldMasterMkLst>
        <pc:sldLayoutChg chg="del">
          <pc:chgData name="陈 旭阳" userId="50b30272cb4d088b" providerId="LiveId" clId="{F1424E95-AEE0-432E-B1B0-F69A853B6896}" dt="2019-04-26T01:03:22.785" v="3" actId="2696"/>
          <pc:sldLayoutMkLst>
            <pc:docMk/>
            <pc:sldMasterMk cId="1086131098" sldId="2147483660"/>
            <pc:sldLayoutMk cId="1251874261" sldId="2147483674"/>
          </pc:sldLayoutMkLst>
        </pc:sldLayoutChg>
        <pc:sldLayoutChg chg="del">
          <pc:chgData name="陈 旭阳" userId="50b30272cb4d088b" providerId="LiveId" clId="{F1424E95-AEE0-432E-B1B0-F69A853B6896}" dt="2019-04-26T01:04:02.049" v="15" actId="2696"/>
          <pc:sldLayoutMkLst>
            <pc:docMk/>
            <pc:sldMasterMk cId="1086131098" sldId="2147483660"/>
            <pc:sldLayoutMk cId="1100753673" sldId="2147483676"/>
          </pc:sldLayoutMkLst>
        </pc:sldLayoutChg>
        <pc:sldLayoutChg chg="del">
          <pc:chgData name="陈 旭阳" userId="50b30272cb4d088b" providerId="LiveId" clId="{F1424E95-AEE0-432E-B1B0-F69A853B6896}" dt="2019-04-26T02:23:21.760" v="156" actId="2696"/>
          <pc:sldLayoutMkLst>
            <pc:docMk/>
            <pc:sldMasterMk cId="1086131098" sldId="2147483660"/>
            <pc:sldLayoutMk cId="1098417467" sldId="2147483677"/>
          </pc:sldLayoutMkLst>
        </pc:sldLayoutChg>
      </pc:sldMaster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80A9CE-25F4-40D5-A899-9E4294DF3954}" type="datetimeFigureOut">
              <a:rPr lang="zh-CN" altLang="en-US" smtClean="0"/>
              <a:t>2019/4/27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44789E-AB70-4D7D-A889-12BD07C5CFD6}" type="slidenum">
              <a:rPr lang="zh-CN" altLang="en-US" smtClean="0"/>
              <a:t>‹#›</a:t>
            </a:fld>
            <a:endParaRPr lang="zh-CN" altLang="en-US"/>
          </a:p>
        </p:txBody>
      </p:sp>
    </p:spTree>
    <p:extLst>
      <p:ext uri="{BB962C8B-B14F-4D97-AF65-F5344CB8AC3E}">
        <p14:creationId xmlns:p14="http://schemas.microsoft.com/office/powerpoint/2010/main" val="3649538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dirty="0"/>
          </a:p>
        </p:txBody>
      </p:sp>
      <p:sp>
        <p:nvSpPr>
          <p:cNvPr id="778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E1036013-9362-4234-B519-DBC12041DBB5}" type="slidenum">
              <a:rPr lang="zh-CN" altLang="en-US">
                <a:latin typeface="Times New Roman" panose="02020603050405020304" pitchFamily="18" charset="0"/>
              </a:rPr>
              <a:pPr eaLnBrk="1" hangingPunct="1"/>
              <a:t>11</a:t>
            </a:fld>
            <a:endParaRPr lang="en-US" altLang="zh-CN">
              <a:latin typeface="Times New Roman" panose="02020603050405020304" pitchFamily="18" charset="0"/>
            </a:endParaRPr>
          </a:p>
        </p:txBody>
      </p:sp>
    </p:spTree>
    <p:extLst>
      <p:ext uri="{BB962C8B-B14F-4D97-AF65-F5344CB8AC3E}">
        <p14:creationId xmlns:p14="http://schemas.microsoft.com/office/powerpoint/2010/main" val="22898977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D44789E-AB70-4D7D-A889-12BD07C5CFD6}" type="slidenum">
              <a:rPr lang="zh-CN" altLang="en-US" smtClean="0"/>
              <a:t>56</a:t>
            </a:fld>
            <a:endParaRPr lang="zh-CN" altLang="en-US"/>
          </a:p>
        </p:txBody>
      </p:sp>
    </p:spTree>
    <p:extLst>
      <p:ext uri="{BB962C8B-B14F-4D97-AF65-F5344CB8AC3E}">
        <p14:creationId xmlns:p14="http://schemas.microsoft.com/office/powerpoint/2010/main" val="15917220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3F8DC3-99E2-4C40-9D0B-7ACA877383EB}" type="slidenum">
              <a:rPr lang="en-US" altLang="zh-CN"/>
              <a:pPr/>
              <a:t>57</a:t>
            </a:fld>
            <a:endParaRPr lang="en-US" altLang="zh-CN"/>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594828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a:extLst>
              <a:ext uri="{FF2B5EF4-FFF2-40B4-BE49-F238E27FC236}">
                <a16:creationId xmlns:a16="http://schemas.microsoft.com/office/drawing/2014/main" id="{D73BE8D2-6D65-465A-A554-C77ECB0E177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备注占位符 2">
            <a:extLst>
              <a:ext uri="{FF2B5EF4-FFF2-40B4-BE49-F238E27FC236}">
                <a16:creationId xmlns:a16="http://schemas.microsoft.com/office/drawing/2014/main" id="{5D8FBD9E-685A-4713-BF30-41122E6E0CA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09572" name="灯片编号占位符 3">
            <a:extLst>
              <a:ext uri="{FF2B5EF4-FFF2-40B4-BE49-F238E27FC236}">
                <a16:creationId xmlns:a16="http://schemas.microsoft.com/office/drawing/2014/main" id="{B16CF191-1B62-4101-AB26-E84A1A72EC6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36C855A0-8521-4E53-921B-A20FCC0612E1}" type="slidenum">
              <a:rPr lang="zh-CN" altLang="en-US">
                <a:latin typeface="Times New Roman" panose="02020603050405020304" pitchFamily="18" charset="0"/>
              </a:rPr>
              <a:pPr eaLnBrk="1" hangingPunct="1"/>
              <a:t>62</a:t>
            </a:fld>
            <a:endParaRPr lang="en-US" altLang="zh-CN">
              <a:latin typeface="Times New Roman" panose="02020603050405020304" pitchFamily="18" charset="0"/>
            </a:endParaRPr>
          </a:p>
        </p:txBody>
      </p:sp>
    </p:spTree>
    <p:extLst>
      <p:ext uri="{BB962C8B-B14F-4D97-AF65-F5344CB8AC3E}">
        <p14:creationId xmlns:p14="http://schemas.microsoft.com/office/powerpoint/2010/main" val="42319080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a:extLst>
              <a:ext uri="{FF2B5EF4-FFF2-40B4-BE49-F238E27FC236}">
                <a16:creationId xmlns:a16="http://schemas.microsoft.com/office/drawing/2014/main" id="{4506420A-3059-4548-939C-EF200DCE7E2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备注占位符 2">
            <a:extLst>
              <a:ext uri="{FF2B5EF4-FFF2-40B4-BE49-F238E27FC236}">
                <a16:creationId xmlns:a16="http://schemas.microsoft.com/office/drawing/2014/main" id="{B7C3B87C-2936-48AB-AB9F-85C838959F9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t>1:</a:t>
            </a:r>
            <a:r>
              <a:rPr lang="zh-CN" altLang="en-US"/>
              <a:t>通过学生类和老师类中都有相同的成员变量和成员方法来说明代码的重复度很高，</a:t>
            </a:r>
            <a:endParaRPr lang="en-US" altLang="zh-CN"/>
          </a:p>
          <a:p>
            <a:pPr eaLnBrk="1" hangingPunct="1">
              <a:spcBef>
                <a:spcPct val="0"/>
              </a:spcBef>
            </a:pPr>
            <a:r>
              <a:rPr lang="en-US" altLang="zh-CN"/>
              <a:t>  </a:t>
            </a:r>
            <a:r>
              <a:rPr lang="zh-CN" altLang="en-US"/>
              <a:t>而且，可能还有许多类似的类，比如：工人类，军人类等。</a:t>
            </a:r>
            <a:endParaRPr lang="en-US" altLang="zh-CN"/>
          </a:p>
          <a:p>
            <a:pPr eaLnBrk="1" hangingPunct="1">
              <a:spcBef>
                <a:spcPct val="0"/>
              </a:spcBef>
            </a:pPr>
            <a:r>
              <a:rPr lang="en-US" altLang="zh-CN"/>
              <a:t>  </a:t>
            </a:r>
            <a:r>
              <a:rPr lang="zh-CN" altLang="en-US"/>
              <a:t>这样写代码的代码量非常大，而且将来维护起来就比较麻烦。</a:t>
            </a:r>
            <a:endParaRPr lang="en-US" altLang="zh-CN"/>
          </a:p>
          <a:p>
            <a:pPr eaLnBrk="1" hangingPunct="1">
              <a:spcBef>
                <a:spcPct val="0"/>
              </a:spcBef>
            </a:pPr>
            <a:r>
              <a:rPr lang="en-US" altLang="zh-CN"/>
              <a:t>  </a:t>
            </a:r>
            <a:r>
              <a:rPr lang="zh-CN" altLang="en-US"/>
              <a:t>所以，我们就思考：能不能把相同的成员定义到同一个类中，让这个多个类和这个类产生一个关系，</a:t>
            </a:r>
            <a:endParaRPr lang="en-US" altLang="zh-CN"/>
          </a:p>
          <a:p>
            <a:pPr eaLnBrk="1" hangingPunct="1">
              <a:spcBef>
                <a:spcPct val="0"/>
              </a:spcBef>
            </a:pPr>
            <a:r>
              <a:rPr lang="en-US" altLang="zh-CN"/>
              <a:t>  </a:t>
            </a:r>
            <a:r>
              <a:rPr lang="zh-CN" altLang="en-US"/>
              <a:t>这多个类就具备了这个独立的类的成员。该有多好呢</a:t>
            </a:r>
            <a:r>
              <a:rPr lang="en-US" altLang="zh-CN"/>
              <a:t>?</a:t>
            </a:r>
            <a:r>
              <a:rPr lang="zh-CN" altLang="en-US"/>
              <a:t>请问可以吗</a:t>
            </a:r>
            <a:r>
              <a:rPr lang="en-US" altLang="zh-CN"/>
              <a:t>?</a:t>
            </a:r>
            <a:r>
              <a:rPr lang="zh-CN" altLang="en-US"/>
              <a:t>当然可以了，这就是</a:t>
            </a:r>
            <a:r>
              <a:rPr lang="en-US" altLang="zh-CN"/>
              <a:t>Java</a:t>
            </a:r>
            <a:r>
              <a:rPr lang="zh-CN" altLang="en-US"/>
              <a:t>中提供的继承技术。</a:t>
            </a:r>
            <a:endParaRPr lang="en-US" altLang="zh-CN"/>
          </a:p>
          <a:p>
            <a:pPr eaLnBrk="1" hangingPunct="1">
              <a:spcBef>
                <a:spcPct val="0"/>
              </a:spcBef>
            </a:pPr>
            <a:endParaRPr lang="en-US" altLang="zh-CN"/>
          </a:p>
          <a:p>
            <a:pPr eaLnBrk="1" hangingPunct="1">
              <a:spcBef>
                <a:spcPct val="0"/>
              </a:spcBef>
            </a:pPr>
            <a:r>
              <a:rPr lang="en-US" altLang="zh-CN"/>
              <a:t>2:</a:t>
            </a:r>
            <a:r>
              <a:rPr lang="zh-CN" altLang="en-US"/>
              <a:t>改进代码，把相同的成员抽取到一个类中，名字好起。</a:t>
            </a:r>
            <a:endParaRPr lang="en-US" altLang="zh-CN"/>
          </a:p>
          <a:p>
            <a:pPr eaLnBrk="1" hangingPunct="1">
              <a:spcBef>
                <a:spcPct val="0"/>
              </a:spcBef>
            </a:pPr>
            <a:r>
              <a:rPr lang="en-US" altLang="zh-CN"/>
              <a:t>  </a:t>
            </a:r>
            <a:r>
              <a:rPr lang="zh-CN" altLang="en-US"/>
              <a:t>但是，多个类如何和这个类产生一个关系呢</a:t>
            </a:r>
            <a:r>
              <a:rPr lang="en-US" altLang="zh-CN"/>
              <a:t>?</a:t>
            </a:r>
          </a:p>
          <a:p>
            <a:pPr eaLnBrk="1" hangingPunct="1">
              <a:spcBef>
                <a:spcPct val="0"/>
              </a:spcBef>
            </a:pPr>
            <a:r>
              <a:rPr lang="en-US" altLang="zh-CN"/>
              <a:t>  </a:t>
            </a:r>
            <a:r>
              <a:rPr lang="zh-CN" altLang="en-US"/>
              <a:t>引出继承格式。</a:t>
            </a:r>
            <a:endParaRPr lang="en-US" altLang="zh-CN"/>
          </a:p>
          <a:p>
            <a:pPr eaLnBrk="1" hangingPunct="1">
              <a:spcBef>
                <a:spcPct val="0"/>
              </a:spcBef>
            </a:pPr>
            <a:endParaRPr lang="en-US" altLang="zh-CN"/>
          </a:p>
          <a:p>
            <a:pPr eaLnBrk="1" hangingPunct="1">
              <a:spcBef>
                <a:spcPct val="0"/>
              </a:spcBef>
            </a:pPr>
            <a:r>
              <a:rPr lang="en-US" altLang="zh-CN"/>
              <a:t>3:</a:t>
            </a:r>
            <a:r>
              <a:rPr lang="zh-CN" altLang="en-US"/>
              <a:t>顺便说一下，这一个类的叫法</a:t>
            </a:r>
            <a:r>
              <a:rPr lang="en-US" altLang="zh-CN"/>
              <a:t>(</a:t>
            </a:r>
            <a:r>
              <a:rPr lang="zh-CN" altLang="en-US"/>
              <a:t>父类，基类，超类</a:t>
            </a:r>
            <a:r>
              <a:rPr lang="en-US" altLang="zh-CN"/>
              <a:t>)</a:t>
            </a:r>
            <a:r>
              <a:rPr lang="zh-CN" altLang="en-US"/>
              <a:t>。这多个类的叫法</a:t>
            </a:r>
            <a:r>
              <a:rPr lang="en-US" altLang="zh-CN"/>
              <a:t>(</a:t>
            </a:r>
            <a:r>
              <a:rPr lang="zh-CN" altLang="en-US"/>
              <a:t>子类</a:t>
            </a:r>
            <a:r>
              <a:rPr lang="en-US" altLang="zh-CN"/>
              <a:t>,</a:t>
            </a:r>
            <a:r>
              <a:rPr lang="zh-CN" altLang="en-US"/>
              <a:t>派生类</a:t>
            </a:r>
            <a:r>
              <a:rPr lang="en-US" altLang="zh-CN"/>
              <a:t>)</a:t>
            </a:r>
            <a:r>
              <a:rPr lang="zh-CN" altLang="en-US"/>
              <a:t>。</a:t>
            </a:r>
            <a:endParaRPr lang="en-US" altLang="zh-CN"/>
          </a:p>
        </p:txBody>
      </p:sp>
      <p:sp>
        <p:nvSpPr>
          <p:cNvPr id="70660" name="灯片编号占位符 3">
            <a:extLst>
              <a:ext uri="{FF2B5EF4-FFF2-40B4-BE49-F238E27FC236}">
                <a16:creationId xmlns:a16="http://schemas.microsoft.com/office/drawing/2014/main" id="{BEEF59F0-3306-4BBB-971A-35A909D5596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30CD723D-6764-46A2-A6C8-4896271556A4}" type="slidenum">
              <a:rPr lang="zh-CN" altLang="en-US">
                <a:latin typeface="Times New Roman" panose="02020603050405020304" pitchFamily="18" charset="0"/>
              </a:rPr>
              <a:pPr eaLnBrk="1" hangingPunct="1"/>
              <a:t>70</a:t>
            </a:fld>
            <a:endParaRPr lang="en-US" altLang="zh-CN">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a:extLst>
              <a:ext uri="{FF2B5EF4-FFF2-40B4-BE49-F238E27FC236}">
                <a16:creationId xmlns:a16="http://schemas.microsoft.com/office/drawing/2014/main" id="{4506420A-3059-4548-939C-EF200DCE7E2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备注占位符 2">
            <a:extLst>
              <a:ext uri="{FF2B5EF4-FFF2-40B4-BE49-F238E27FC236}">
                <a16:creationId xmlns:a16="http://schemas.microsoft.com/office/drawing/2014/main" id="{B7C3B87C-2936-48AB-AB9F-85C838959F9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t>1:</a:t>
            </a:r>
            <a:r>
              <a:rPr lang="zh-CN" altLang="en-US"/>
              <a:t>通过学生类和老师类中都有相同的成员变量和成员方法来说明代码的重复度很高，</a:t>
            </a:r>
            <a:endParaRPr lang="en-US" altLang="zh-CN"/>
          </a:p>
          <a:p>
            <a:pPr eaLnBrk="1" hangingPunct="1">
              <a:spcBef>
                <a:spcPct val="0"/>
              </a:spcBef>
            </a:pPr>
            <a:r>
              <a:rPr lang="en-US" altLang="zh-CN"/>
              <a:t>  </a:t>
            </a:r>
            <a:r>
              <a:rPr lang="zh-CN" altLang="en-US"/>
              <a:t>而且，可能还有许多类似的类，比如：工人类，军人类等。</a:t>
            </a:r>
            <a:endParaRPr lang="en-US" altLang="zh-CN"/>
          </a:p>
          <a:p>
            <a:pPr eaLnBrk="1" hangingPunct="1">
              <a:spcBef>
                <a:spcPct val="0"/>
              </a:spcBef>
            </a:pPr>
            <a:r>
              <a:rPr lang="en-US" altLang="zh-CN"/>
              <a:t>  </a:t>
            </a:r>
            <a:r>
              <a:rPr lang="zh-CN" altLang="en-US"/>
              <a:t>这样写代码的代码量非常大，而且将来维护起来就比较麻烦。</a:t>
            </a:r>
            <a:endParaRPr lang="en-US" altLang="zh-CN"/>
          </a:p>
          <a:p>
            <a:pPr eaLnBrk="1" hangingPunct="1">
              <a:spcBef>
                <a:spcPct val="0"/>
              </a:spcBef>
            </a:pPr>
            <a:r>
              <a:rPr lang="en-US" altLang="zh-CN"/>
              <a:t>  </a:t>
            </a:r>
            <a:r>
              <a:rPr lang="zh-CN" altLang="en-US"/>
              <a:t>所以，我们就思考：能不能把相同的成员定义到同一个类中，让这个多个类和这个类产生一个关系，</a:t>
            </a:r>
            <a:endParaRPr lang="en-US" altLang="zh-CN"/>
          </a:p>
          <a:p>
            <a:pPr eaLnBrk="1" hangingPunct="1">
              <a:spcBef>
                <a:spcPct val="0"/>
              </a:spcBef>
            </a:pPr>
            <a:r>
              <a:rPr lang="en-US" altLang="zh-CN"/>
              <a:t>  </a:t>
            </a:r>
            <a:r>
              <a:rPr lang="zh-CN" altLang="en-US"/>
              <a:t>这多个类就具备了这个独立的类的成员。该有多好呢</a:t>
            </a:r>
            <a:r>
              <a:rPr lang="en-US" altLang="zh-CN"/>
              <a:t>?</a:t>
            </a:r>
            <a:r>
              <a:rPr lang="zh-CN" altLang="en-US"/>
              <a:t>请问可以吗</a:t>
            </a:r>
            <a:r>
              <a:rPr lang="en-US" altLang="zh-CN"/>
              <a:t>?</a:t>
            </a:r>
            <a:r>
              <a:rPr lang="zh-CN" altLang="en-US"/>
              <a:t>当然可以了，这就是</a:t>
            </a:r>
            <a:r>
              <a:rPr lang="en-US" altLang="zh-CN"/>
              <a:t>Java</a:t>
            </a:r>
            <a:r>
              <a:rPr lang="zh-CN" altLang="en-US"/>
              <a:t>中提供的继承技术。</a:t>
            </a:r>
            <a:endParaRPr lang="en-US" altLang="zh-CN"/>
          </a:p>
          <a:p>
            <a:pPr eaLnBrk="1" hangingPunct="1">
              <a:spcBef>
                <a:spcPct val="0"/>
              </a:spcBef>
            </a:pPr>
            <a:endParaRPr lang="en-US" altLang="zh-CN"/>
          </a:p>
          <a:p>
            <a:pPr eaLnBrk="1" hangingPunct="1">
              <a:spcBef>
                <a:spcPct val="0"/>
              </a:spcBef>
            </a:pPr>
            <a:r>
              <a:rPr lang="en-US" altLang="zh-CN"/>
              <a:t>2:</a:t>
            </a:r>
            <a:r>
              <a:rPr lang="zh-CN" altLang="en-US"/>
              <a:t>改进代码，把相同的成员抽取到一个类中，名字好起。</a:t>
            </a:r>
            <a:endParaRPr lang="en-US" altLang="zh-CN"/>
          </a:p>
          <a:p>
            <a:pPr eaLnBrk="1" hangingPunct="1">
              <a:spcBef>
                <a:spcPct val="0"/>
              </a:spcBef>
            </a:pPr>
            <a:r>
              <a:rPr lang="en-US" altLang="zh-CN"/>
              <a:t>  </a:t>
            </a:r>
            <a:r>
              <a:rPr lang="zh-CN" altLang="en-US"/>
              <a:t>但是，多个类如何和这个类产生一个关系呢</a:t>
            </a:r>
            <a:r>
              <a:rPr lang="en-US" altLang="zh-CN"/>
              <a:t>?</a:t>
            </a:r>
          </a:p>
          <a:p>
            <a:pPr eaLnBrk="1" hangingPunct="1">
              <a:spcBef>
                <a:spcPct val="0"/>
              </a:spcBef>
            </a:pPr>
            <a:r>
              <a:rPr lang="en-US" altLang="zh-CN"/>
              <a:t>  </a:t>
            </a:r>
            <a:r>
              <a:rPr lang="zh-CN" altLang="en-US"/>
              <a:t>引出继承格式。</a:t>
            </a:r>
            <a:endParaRPr lang="en-US" altLang="zh-CN"/>
          </a:p>
          <a:p>
            <a:pPr eaLnBrk="1" hangingPunct="1">
              <a:spcBef>
                <a:spcPct val="0"/>
              </a:spcBef>
            </a:pPr>
            <a:endParaRPr lang="en-US" altLang="zh-CN"/>
          </a:p>
          <a:p>
            <a:pPr eaLnBrk="1" hangingPunct="1">
              <a:spcBef>
                <a:spcPct val="0"/>
              </a:spcBef>
            </a:pPr>
            <a:r>
              <a:rPr lang="en-US" altLang="zh-CN"/>
              <a:t>3:</a:t>
            </a:r>
            <a:r>
              <a:rPr lang="zh-CN" altLang="en-US"/>
              <a:t>顺便说一下，这一个类的叫法</a:t>
            </a:r>
            <a:r>
              <a:rPr lang="en-US" altLang="zh-CN"/>
              <a:t>(</a:t>
            </a:r>
            <a:r>
              <a:rPr lang="zh-CN" altLang="en-US"/>
              <a:t>父类，基类，超类</a:t>
            </a:r>
            <a:r>
              <a:rPr lang="en-US" altLang="zh-CN"/>
              <a:t>)</a:t>
            </a:r>
            <a:r>
              <a:rPr lang="zh-CN" altLang="en-US"/>
              <a:t>。这多个类的叫法</a:t>
            </a:r>
            <a:r>
              <a:rPr lang="en-US" altLang="zh-CN"/>
              <a:t>(</a:t>
            </a:r>
            <a:r>
              <a:rPr lang="zh-CN" altLang="en-US"/>
              <a:t>子类</a:t>
            </a:r>
            <a:r>
              <a:rPr lang="en-US" altLang="zh-CN"/>
              <a:t>,</a:t>
            </a:r>
            <a:r>
              <a:rPr lang="zh-CN" altLang="en-US"/>
              <a:t>派生类</a:t>
            </a:r>
            <a:r>
              <a:rPr lang="en-US" altLang="zh-CN"/>
              <a:t>)</a:t>
            </a:r>
            <a:r>
              <a:rPr lang="zh-CN" altLang="en-US"/>
              <a:t>。</a:t>
            </a:r>
            <a:endParaRPr lang="en-US" altLang="zh-CN"/>
          </a:p>
        </p:txBody>
      </p:sp>
      <p:sp>
        <p:nvSpPr>
          <p:cNvPr id="70660" name="灯片编号占位符 3">
            <a:extLst>
              <a:ext uri="{FF2B5EF4-FFF2-40B4-BE49-F238E27FC236}">
                <a16:creationId xmlns:a16="http://schemas.microsoft.com/office/drawing/2014/main" id="{BEEF59F0-3306-4BBB-971A-35A909D5596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30CD723D-6764-46A2-A6C8-4896271556A4}" type="slidenum">
              <a:rPr lang="zh-CN" altLang="en-US">
                <a:latin typeface="Times New Roman" panose="02020603050405020304" pitchFamily="18" charset="0"/>
              </a:rPr>
              <a:pPr eaLnBrk="1" hangingPunct="1"/>
              <a:t>71</a:t>
            </a:fld>
            <a:endParaRPr lang="en-US" altLang="zh-CN">
              <a:latin typeface="Times New Roman" panose="02020603050405020304" pitchFamily="18" charset="0"/>
            </a:endParaRPr>
          </a:p>
        </p:txBody>
      </p:sp>
    </p:spTree>
    <p:extLst>
      <p:ext uri="{BB962C8B-B14F-4D97-AF65-F5344CB8AC3E}">
        <p14:creationId xmlns:p14="http://schemas.microsoft.com/office/powerpoint/2010/main" val="16891221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a:extLst>
              <a:ext uri="{FF2B5EF4-FFF2-40B4-BE49-F238E27FC236}">
                <a16:creationId xmlns:a16="http://schemas.microsoft.com/office/drawing/2014/main" id="{DA0CBFD5-6F8B-417C-B502-33CE30646A9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备注占位符 2">
            <a:extLst>
              <a:ext uri="{FF2B5EF4-FFF2-40B4-BE49-F238E27FC236}">
                <a16:creationId xmlns:a16="http://schemas.microsoft.com/office/drawing/2014/main" id="{5DBD5E21-C5CC-40F2-81C5-0F83318033D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t>1:</a:t>
            </a:r>
            <a:r>
              <a:rPr lang="zh-CN" altLang="en-US"/>
              <a:t>设计原则：高内聚低耦合。</a:t>
            </a:r>
            <a:endParaRPr lang="en-US" altLang="zh-CN"/>
          </a:p>
          <a:p>
            <a:pPr eaLnBrk="1" hangingPunct="1">
              <a:spcBef>
                <a:spcPct val="0"/>
              </a:spcBef>
            </a:pPr>
            <a:r>
              <a:rPr lang="en-US" altLang="zh-CN"/>
              <a:t>	</a:t>
            </a:r>
            <a:r>
              <a:rPr lang="zh-CN" altLang="en-US"/>
              <a:t>简单的理解：</a:t>
            </a:r>
            <a:endParaRPr lang="en-US" altLang="zh-CN"/>
          </a:p>
          <a:p>
            <a:pPr eaLnBrk="1" hangingPunct="1">
              <a:spcBef>
                <a:spcPct val="0"/>
              </a:spcBef>
            </a:pPr>
            <a:r>
              <a:rPr lang="en-US" altLang="zh-CN"/>
              <a:t>	</a:t>
            </a:r>
            <a:r>
              <a:rPr lang="zh-CN" altLang="en-US"/>
              <a:t>内聚就是自己完成某件事情的能力。</a:t>
            </a:r>
            <a:endParaRPr lang="en-US" altLang="zh-CN"/>
          </a:p>
          <a:p>
            <a:pPr eaLnBrk="1" hangingPunct="1">
              <a:spcBef>
                <a:spcPct val="0"/>
              </a:spcBef>
            </a:pPr>
            <a:r>
              <a:rPr lang="en-US" altLang="zh-CN"/>
              <a:t>	</a:t>
            </a:r>
            <a:r>
              <a:rPr lang="zh-CN" altLang="en-US"/>
              <a:t>耦合就是类与类之间的关系。</a:t>
            </a:r>
            <a:endParaRPr lang="en-US" altLang="zh-CN"/>
          </a:p>
          <a:p>
            <a:pPr eaLnBrk="1" hangingPunct="1">
              <a:spcBef>
                <a:spcPct val="0"/>
              </a:spcBef>
            </a:pPr>
            <a:r>
              <a:rPr lang="zh-CN" altLang="en-US"/>
              <a:t>我们在设计的时候原则是：自己能完成的就不麻烦别人，这样将来别人产生了修改，就对我的影响较小。</a:t>
            </a:r>
            <a:endParaRPr lang="en-US" altLang="zh-CN"/>
          </a:p>
          <a:p>
            <a:pPr eaLnBrk="1" hangingPunct="1">
              <a:spcBef>
                <a:spcPct val="0"/>
              </a:spcBef>
            </a:pPr>
            <a:r>
              <a:rPr lang="zh-CN" altLang="en-US"/>
              <a:t>由此可见：在开发中使用继承其实是在使用一把双刃剑。今天我们还是以继承的好处来使用，因为继承还有很多其他的特性。</a:t>
            </a:r>
            <a:endParaRPr lang="en-US" altLang="zh-CN"/>
          </a:p>
        </p:txBody>
      </p:sp>
      <p:sp>
        <p:nvSpPr>
          <p:cNvPr id="71684" name="灯片编号占位符 3">
            <a:extLst>
              <a:ext uri="{FF2B5EF4-FFF2-40B4-BE49-F238E27FC236}">
                <a16:creationId xmlns:a16="http://schemas.microsoft.com/office/drawing/2014/main" id="{0C2AA613-ED61-4446-954A-F8010D62041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FD584680-1931-439C-A49D-FAAD67085844}" type="slidenum">
              <a:rPr lang="zh-CN" altLang="en-US">
                <a:latin typeface="Times New Roman" panose="02020603050405020304" pitchFamily="18" charset="0"/>
              </a:rPr>
              <a:pPr eaLnBrk="1" hangingPunct="1"/>
              <a:t>75</a:t>
            </a:fld>
            <a:endParaRPr lang="en-US" altLang="zh-CN">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a:extLst>
              <a:ext uri="{FF2B5EF4-FFF2-40B4-BE49-F238E27FC236}">
                <a16:creationId xmlns:a16="http://schemas.microsoft.com/office/drawing/2014/main" id="{A39A891D-8360-443C-92D7-49F7D20727A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备注占位符 2">
            <a:extLst>
              <a:ext uri="{FF2B5EF4-FFF2-40B4-BE49-F238E27FC236}">
                <a16:creationId xmlns:a16="http://schemas.microsoft.com/office/drawing/2014/main" id="{47E5842F-74BA-4AD6-A4AA-D3004B000D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t>1:</a:t>
            </a:r>
            <a:r>
              <a:rPr lang="zh-CN" altLang="en-US"/>
              <a:t>通过子类，同时继承父亲类，目前来演示发现不可以。</a:t>
            </a:r>
            <a:endParaRPr lang="en-US" altLang="zh-CN"/>
          </a:p>
          <a:p>
            <a:pPr eaLnBrk="1" hangingPunct="1">
              <a:spcBef>
                <a:spcPct val="0"/>
              </a:spcBef>
            </a:pPr>
            <a:r>
              <a:rPr lang="en-US" altLang="zh-CN"/>
              <a:t>2:</a:t>
            </a:r>
            <a:r>
              <a:rPr lang="zh-CN" altLang="en-US"/>
              <a:t>通过子类，继承父亲，父亲继承爷爷演示。</a:t>
            </a:r>
            <a:endParaRPr lang="en-US" altLang="zh-CN"/>
          </a:p>
        </p:txBody>
      </p:sp>
      <p:sp>
        <p:nvSpPr>
          <p:cNvPr id="72708" name="灯片编号占位符 3">
            <a:extLst>
              <a:ext uri="{FF2B5EF4-FFF2-40B4-BE49-F238E27FC236}">
                <a16:creationId xmlns:a16="http://schemas.microsoft.com/office/drawing/2014/main" id="{715B9550-C6D7-407E-B02A-D20890A46B2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212CB175-9BA8-47C5-A067-8418E1BD6276}" type="slidenum">
              <a:rPr lang="zh-CN" altLang="en-US">
                <a:latin typeface="Times New Roman" panose="02020603050405020304" pitchFamily="18" charset="0"/>
              </a:rPr>
              <a:pPr eaLnBrk="1" hangingPunct="1"/>
              <a:t>76</a:t>
            </a:fld>
            <a:endParaRPr lang="en-US" altLang="zh-CN">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a:extLst>
              <a:ext uri="{FF2B5EF4-FFF2-40B4-BE49-F238E27FC236}">
                <a16:creationId xmlns:a16="http://schemas.microsoft.com/office/drawing/2014/main" id="{99CA17B7-FCAE-4F11-A0F6-9A12A6A21A7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备注占位符 2">
            <a:extLst>
              <a:ext uri="{FF2B5EF4-FFF2-40B4-BE49-F238E27FC236}">
                <a16:creationId xmlns:a16="http://schemas.microsoft.com/office/drawing/2014/main" id="{E14BE18E-EAF5-42F4-B62D-BA00EEA0C18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t>1:</a:t>
            </a:r>
            <a:r>
              <a:rPr lang="zh-CN" altLang="en-US"/>
              <a:t>在父类中定义私有方法，然后来一个子类，然后在测试类创建子类对象调用发现使用不了。</a:t>
            </a:r>
            <a:endParaRPr lang="en-US" altLang="zh-CN"/>
          </a:p>
          <a:p>
            <a:pPr eaLnBrk="1" hangingPunct="1">
              <a:spcBef>
                <a:spcPct val="0"/>
              </a:spcBef>
            </a:pPr>
            <a:r>
              <a:rPr lang="zh-CN" altLang="en-US"/>
              <a:t>其实通过父类也使用不了，不过，在父类中是可以使用的。</a:t>
            </a:r>
            <a:endParaRPr lang="en-US" altLang="zh-CN"/>
          </a:p>
          <a:p>
            <a:pPr eaLnBrk="1" hangingPunct="1">
              <a:spcBef>
                <a:spcPct val="0"/>
              </a:spcBef>
            </a:pPr>
            <a:r>
              <a:rPr lang="en-US" altLang="zh-CN"/>
              <a:t>2:</a:t>
            </a:r>
            <a:r>
              <a:rPr lang="zh-CN" altLang="en-US"/>
              <a:t>我们发现两个类有部分代码相同，我们就让这两个类产生一个继承关系，这是不对的，代码演示。</a:t>
            </a:r>
            <a:endParaRPr lang="en-US" altLang="zh-CN"/>
          </a:p>
          <a:p>
            <a:pPr eaLnBrk="1" hangingPunct="1">
              <a:spcBef>
                <a:spcPct val="0"/>
              </a:spcBef>
            </a:pPr>
            <a:r>
              <a:rPr lang="en-US" altLang="zh-CN"/>
              <a:t>3:</a:t>
            </a:r>
            <a:r>
              <a:rPr lang="zh-CN" altLang="en-US"/>
              <a:t>我们要想知道什么时候使用继承，就必须知道继承间类的关系：</a:t>
            </a:r>
            <a:endParaRPr lang="en-US" altLang="zh-CN"/>
          </a:p>
          <a:p>
            <a:pPr eaLnBrk="1" hangingPunct="1">
              <a:spcBef>
                <a:spcPct val="0"/>
              </a:spcBef>
            </a:pPr>
            <a:r>
              <a:rPr lang="en-US" altLang="zh-CN"/>
              <a:t>	</a:t>
            </a:r>
            <a:r>
              <a:rPr lang="zh-CN" altLang="en-US"/>
              <a:t>举例：水果和苹果，苹果是一种水果。</a:t>
            </a:r>
            <a:endParaRPr lang="en-US" altLang="zh-CN"/>
          </a:p>
          <a:p>
            <a:pPr eaLnBrk="1" hangingPunct="1">
              <a:spcBef>
                <a:spcPct val="0"/>
              </a:spcBef>
            </a:pPr>
            <a:r>
              <a:rPr lang="en-US" altLang="zh-CN"/>
              <a:t>                  </a:t>
            </a:r>
            <a:r>
              <a:rPr lang="zh-CN" altLang="en-US"/>
              <a:t>学生和人，学生是人的一种。</a:t>
            </a:r>
            <a:endParaRPr lang="en-US" altLang="zh-CN"/>
          </a:p>
        </p:txBody>
      </p:sp>
      <p:sp>
        <p:nvSpPr>
          <p:cNvPr id="73732" name="灯片编号占位符 3">
            <a:extLst>
              <a:ext uri="{FF2B5EF4-FFF2-40B4-BE49-F238E27FC236}">
                <a16:creationId xmlns:a16="http://schemas.microsoft.com/office/drawing/2014/main" id="{69EC2077-62D0-4B5B-AFC9-FF426160C77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6B37D368-1A7A-480B-B466-82B61DF6D5CE}" type="slidenum">
              <a:rPr lang="zh-CN" altLang="en-US">
                <a:latin typeface="Times New Roman" panose="02020603050405020304" pitchFamily="18" charset="0"/>
              </a:rPr>
              <a:pPr eaLnBrk="1" hangingPunct="1"/>
              <a:t>77</a:t>
            </a:fld>
            <a:endParaRPr lang="en-US" altLang="zh-CN">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a:extLst>
              <a:ext uri="{FF2B5EF4-FFF2-40B4-BE49-F238E27FC236}">
                <a16:creationId xmlns:a16="http://schemas.microsoft.com/office/drawing/2014/main" id="{99CA17B7-FCAE-4F11-A0F6-9A12A6A21A7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备注占位符 2">
            <a:extLst>
              <a:ext uri="{FF2B5EF4-FFF2-40B4-BE49-F238E27FC236}">
                <a16:creationId xmlns:a16="http://schemas.microsoft.com/office/drawing/2014/main" id="{E14BE18E-EAF5-42F4-B62D-BA00EEA0C18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t>1:</a:t>
            </a:r>
            <a:r>
              <a:rPr lang="zh-CN" altLang="en-US"/>
              <a:t>在父类中定义私有方法，然后来一个子类，然后在测试类创建子类对象调用发现使用不了。</a:t>
            </a:r>
            <a:endParaRPr lang="en-US" altLang="zh-CN"/>
          </a:p>
          <a:p>
            <a:pPr eaLnBrk="1" hangingPunct="1">
              <a:spcBef>
                <a:spcPct val="0"/>
              </a:spcBef>
            </a:pPr>
            <a:r>
              <a:rPr lang="zh-CN" altLang="en-US"/>
              <a:t>其实通过父类也使用不了，不过，在父类中是可以使用的。</a:t>
            </a:r>
            <a:endParaRPr lang="en-US" altLang="zh-CN"/>
          </a:p>
          <a:p>
            <a:pPr eaLnBrk="1" hangingPunct="1">
              <a:spcBef>
                <a:spcPct val="0"/>
              </a:spcBef>
            </a:pPr>
            <a:r>
              <a:rPr lang="en-US" altLang="zh-CN"/>
              <a:t>2:</a:t>
            </a:r>
            <a:r>
              <a:rPr lang="zh-CN" altLang="en-US"/>
              <a:t>我们发现两个类有部分代码相同，我们就让这两个类产生一个继承关系，这是不对的，代码演示。</a:t>
            </a:r>
            <a:endParaRPr lang="en-US" altLang="zh-CN"/>
          </a:p>
          <a:p>
            <a:pPr eaLnBrk="1" hangingPunct="1">
              <a:spcBef>
                <a:spcPct val="0"/>
              </a:spcBef>
            </a:pPr>
            <a:r>
              <a:rPr lang="en-US" altLang="zh-CN"/>
              <a:t>3:</a:t>
            </a:r>
            <a:r>
              <a:rPr lang="zh-CN" altLang="en-US"/>
              <a:t>我们要想知道什么时候使用继承，就必须知道继承间类的关系：</a:t>
            </a:r>
            <a:endParaRPr lang="en-US" altLang="zh-CN"/>
          </a:p>
          <a:p>
            <a:pPr eaLnBrk="1" hangingPunct="1">
              <a:spcBef>
                <a:spcPct val="0"/>
              </a:spcBef>
            </a:pPr>
            <a:r>
              <a:rPr lang="en-US" altLang="zh-CN"/>
              <a:t>	</a:t>
            </a:r>
            <a:r>
              <a:rPr lang="zh-CN" altLang="en-US"/>
              <a:t>举例：水果和苹果，苹果是一种水果。</a:t>
            </a:r>
            <a:endParaRPr lang="en-US" altLang="zh-CN"/>
          </a:p>
          <a:p>
            <a:pPr eaLnBrk="1" hangingPunct="1">
              <a:spcBef>
                <a:spcPct val="0"/>
              </a:spcBef>
            </a:pPr>
            <a:r>
              <a:rPr lang="en-US" altLang="zh-CN"/>
              <a:t>                  </a:t>
            </a:r>
            <a:r>
              <a:rPr lang="zh-CN" altLang="en-US"/>
              <a:t>学生和人，学生是人的一种。</a:t>
            </a:r>
            <a:endParaRPr lang="en-US" altLang="zh-CN"/>
          </a:p>
        </p:txBody>
      </p:sp>
      <p:sp>
        <p:nvSpPr>
          <p:cNvPr id="73732" name="灯片编号占位符 3">
            <a:extLst>
              <a:ext uri="{FF2B5EF4-FFF2-40B4-BE49-F238E27FC236}">
                <a16:creationId xmlns:a16="http://schemas.microsoft.com/office/drawing/2014/main" id="{69EC2077-62D0-4B5B-AFC9-FF426160C77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6B37D368-1A7A-480B-B466-82B61DF6D5CE}" type="slidenum">
              <a:rPr lang="zh-CN" altLang="en-US">
                <a:latin typeface="Times New Roman" panose="02020603050405020304" pitchFamily="18" charset="0"/>
              </a:rPr>
              <a:pPr eaLnBrk="1" hangingPunct="1"/>
              <a:t>78</a:t>
            </a:fld>
            <a:endParaRPr lang="en-US" altLang="zh-CN">
              <a:latin typeface="Times New Roman" panose="02020603050405020304" pitchFamily="18" charset="0"/>
            </a:endParaRPr>
          </a:p>
        </p:txBody>
      </p:sp>
    </p:spTree>
    <p:extLst>
      <p:ext uri="{BB962C8B-B14F-4D97-AF65-F5344CB8AC3E}">
        <p14:creationId xmlns:p14="http://schemas.microsoft.com/office/powerpoint/2010/main" val="12432143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a:extLst>
              <a:ext uri="{FF2B5EF4-FFF2-40B4-BE49-F238E27FC236}">
                <a16:creationId xmlns:a16="http://schemas.microsoft.com/office/drawing/2014/main" id="{99CA17B7-FCAE-4F11-A0F6-9A12A6A21A7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备注占位符 2">
            <a:extLst>
              <a:ext uri="{FF2B5EF4-FFF2-40B4-BE49-F238E27FC236}">
                <a16:creationId xmlns:a16="http://schemas.microsoft.com/office/drawing/2014/main" id="{E14BE18E-EAF5-42F4-B62D-BA00EEA0C18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t>1:</a:t>
            </a:r>
            <a:r>
              <a:rPr lang="zh-CN" altLang="en-US"/>
              <a:t>在父类中定义私有方法，然后来一个子类，然后在测试类创建子类对象调用发现使用不了。</a:t>
            </a:r>
            <a:endParaRPr lang="en-US" altLang="zh-CN"/>
          </a:p>
          <a:p>
            <a:pPr eaLnBrk="1" hangingPunct="1">
              <a:spcBef>
                <a:spcPct val="0"/>
              </a:spcBef>
            </a:pPr>
            <a:r>
              <a:rPr lang="zh-CN" altLang="en-US"/>
              <a:t>其实通过父类也使用不了，不过，在父类中是可以使用的。</a:t>
            </a:r>
            <a:endParaRPr lang="en-US" altLang="zh-CN"/>
          </a:p>
          <a:p>
            <a:pPr eaLnBrk="1" hangingPunct="1">
              <a:spcBef>
                <a:spcPct val="0"/>
              </a:spcBef>
            </a:pPr>
            <a:r>
              <a:rPr lang="en-US" altLang="zh-CN"/>
              <a:t>2:</a:t>
            </a:r>
            <a:r>
              <a:rPr lang="zh-CN" altLang="en-US"/>
              <a:t>我们发现两个类有部分代码相同，我们就让这两个类产生一个继承关系，这是不对的，代码演示。</a:t>
            </a:r>
            <a:endParaRPr lang="en-US" altLang="zh-CN"/>
          </a:p>
          <a:p>
            <a:pPr eaLnBrk="1" hangingPunct="1">
              <a:spcBef>
                <a:spcPct val="0"/>
              </a:spcBef>
            </a:pPr>
            <a:r>
              <a:rPr lang="en-US" altLang="zh-CN"/>
              <a:t>3:</a:t>
            </a:r>
            <a:r>
              <a:rPr lang="zh-CN" altLang="en-US"/>
              <a:t>我们要想知道什么时候使用继承，就必须知道继承间类的关系：</a:t>
            </a:r>
            <a:endParaRPr lang="en-US" altLang="zh-CN"/>
          </a:p>
          <a:p>
            <a:pPr eaLnBrk="1" hangingPunct="1">
              <a:spcBef>
                <a:spcPct val="0"/>
              </a:spcBef>
            </a:pPr>
            <a:r>
              <a:rPr lang="en-US" altLang="zh-CN"/>
              <a:t>	</a:t>
            </a:r>
            <a:r>
              <a:rPr lang="zh-CN" altLang="en-US"/>
              <a:t>举例：水果和苹果，苹果是一种水果。</a:t>
            </a:r>
            <a:endParaRPr lang="en-US" altLang="zh-CN"/>
          </a:p>
          <a:p>
            <a:pPr eaLnBrk="1" hangingPunct="1">
              <a:spcBef>
                <a:spcPct val="0"/>
              </a:spcBef>
            </a:pPr>
            <a:r>
              <a:rPr lang="en-US" altLang="zh-CN"/>
              <a:t>                  </a:t>
            </a:r>
            <a:r>
              <a:rPr lang="zh-CN" altLang="en-US"/>
              <a:t>学生和人，学生是人的一种。</a:t>
            </a:r>
            <a:endParaRPr lang="en-US" altLang="zh-CN"/>
          </a:p>
        </p:txBody>
      </p:sp>
      <p:sp>
        <p:nvSpPr>
          <p:cNvPr id="73732" name="灯片编号占位符 3">
            <a:extLst>
              <a:ext uri="{FF2B5EF4-FFF2-40B4-BE49-F238E27FC236}">
                <a16:creationId xmlns:a16="http://schemas.microsoft.com/office/drawing/2014/main" id="{69EC2077-62D0-4B5B-AFC9-FF426160C77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6B37D368-1A7A-480B-B466-82B61DF6D5CE}" type="slidenum">
              <a:rPr lang="zh-CN" altLang="en-US">
                <a:latin typeface="Times New Roman" panose="02020603050405020304" pitchFamily="18" charset="0"/>
              </a:rPr>
              <a:pPr eaLnBrk="1" hangingPunct="1"/>
              <a:t>79</a:t>
            </a:fld>
            <a:endParaRPr lang="en-US" altLang="zh-CN">
              <a:latin typeface="Times New Roman" panose="02020603050405020304" pitchFamily="18" charset="0"/>
            </a:endParaRPr>
          </a:p>
        </p:txBody>
      </p:sp>
    </p:spTree>
    <p:extLst>
      <p:ext uri="{BB962C8B-B14F-4D97-AF65-F5344CB8AC3E}">
        <p14:creationId xmlns:p14="http://schemas.microsoft.com/office/powerpoint/2010/main" val="1260944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t>1:</a:t>
            </a:r>
            <a:r>
              <a:rPr lang="zh-CN" altLang="en-US"/>
              <a:t>通过一个案例引入</a:t>
            </a:r>
            <a:r>
              <a:rPr lang="en-US" altLang="zh-CN"/>
              <a:t>static</a:t>
            </a:r>
            <a:r>
              <a:rPr lang="zh-CN" altLang="en-US"/>
              <a:t>关键字。</a:t>
            </a:r>
            <a:endParaRPr lang="en-US" altLang="zh-CN"/>
          </a:p>
          <a:p>
            <a:pPr eaLnBrk="1" hangingPunct="1">
              <a:spcBef>
                <a:spcPct val="0"/>
              </a:spcBef>
            </a:pPr>
            <a:r>
              <a:rPr lang="en-US" altLang="zh-CN"/>
              <a:t>	</a:t>
            </a:r>
            <a:r>
              <a:rPr lang="zh-CN" altLang="en-US"/>
              <a:t>人类：</a:t>
            </a:r>
            <a:r>
              <a:rPr lang="en-US" altLang="zh-CN"/>
              <a:t>Person</a:t>
            </a:r>
            <a:r>
              <a:rPr lang="zh-CN" altLang="en-US"/>
              <a:t>。每个人都有国籍，中国。</a:t>
            </a:r>
            <a:endParaRPr lang="en-US" altLang="zh-CN"/>
          </a:p>
          <a:p>
            <a:pPr eaLnBrk="1" hangingPunct="1">
              <a:spcBef>
                <a:spcPct val="0"/>
              </a:spcBef>
            </a:pPr>
            <a:r>
              <a:rPr lang="en-US" altLang="zh-CN"/>
              <a:t>2:</a:t>
            </a:r>
            <a:r>
              <a:rPr lang="zh-CN" altLang="en-US"/>
              <a:t>静态关键字的特点</a:t>
            </a:r>
            <a:endParaRPr lang="en-US" altLang="zh-CN"/>
          </a:p>
          <a:p>
            <a:pPr eaLnBrk="1" hangingPunct="1">
              <a:spcBef>
                <a:spcPct val="0"/>
              </a:spcBef>
            </a:pPr>
            <a:r>
              <a:rPr lang="en-US" altLang="zh-CN"/>
              <a:t>3:</a:t>
            </a:r>
            <a:r>
              <a:rPr lang="zh-CN" altLang="en-US"/>
              <a:t>静态关键字的注意事项</a:t>
            </a:r>
            <a:endParaRPr lang="en-US" altLang="zh-CN"/>
          </a:p>
          <a:p>
            <a:pPr eaLnBrk="1" hangingPunct="1">
              <a:spcBef>
                <a:spcPct val="0"/>
              </a:spcBef>
            </a:pPr>
            <a:r>
              <a:rPr lang="en-US" altLang="zh-CN"/>
              <a:t>	</a:t>
            </a:r>
            <a:r>
              <a:rPr lang="zh-CN" altLang="en-US"/>
              <a:t>必须通过案例演示。</a:t>
            </a:r>
            <a:endParaRPr lang="en-US" altLang="zh-CN"/>
          </a:p>
        </p:txBody>
      </p:sp>
      <p:sp>
        <p:nvSpPr>
          <p:cNvPr id="778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E1036013-9362-4234-B519-DBC12041DBB5}" type="slidenum">
              <a:rPr lang="zh-CN" altLang="en-US">
                <a:latin typeface="Times New Roman" panose="02020603050405020304" pitchFamily="18" charset="0"/>
              </a:rPr>
              <a:pPr eaLnBrk="1" hangingPunct="1"/>
              <a:t>12</a:t>
            </a:fld>
            <a:endParaRPr lang="en-US" altLang="zh-CN">
              <a:latin typeface="Times New Roman" panose="02020603050405020304" pitchFamily="18" charset="0"/>
            </a:endParaRPr>
          </a:p>
        </p:txBody>
      </p:sp>
    </p:spTree>
    <p:extLst>
      <p:ext uri="{BB962C8B-B14F-4D97-AF65-F5344CB8AC3E}">
        <p14:creationId xmlns:p14="http://schemas.microsoft.com/office/powerpoint/2010/main" val="3379324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a:extLst>
              <a:ext uri="{FF2B5EF4-FFF2-40B4-BE49-F238E27FC236}">
                <a16:creationId xmlns:a16="http://schemas.microsoft.com/office/drawing/2014/main" id="{C1123A56-1290-4EF1-BE62-C23AD12A603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备注占位符 2">
            <a:extLst>
              <a:ext uri="{FF2B5EF4-FFF2-40B4-BE49-F238E27FC236}">
                <a16:creationId xmlns:a16="http://schemas.microsoft.com/office/drawing/2014/main" id="{1D463200-37AE-4467-A671-999AE5D7117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t>1:</a:t>
            </a:r>
            <a:r>
              <a:rPr lang="zh-CN" altLang="en-US"/>
              <a:t>看程序写结果</a:t>
            </a:r>
            <a:endParaRPr lang="en-US" altLang="zh-CN"/>
          </a:p>
          <a:p>
            <a:pPr eaLnBrk="1" hangingPunct="1">
              <a:spcBef>
                <a:spcPct val="0"/>
              </a:spcBef>
            </a:pPr>
            <a:r>
              <a:rPr lang="en-US" altLang="zh-CN"/>
              <a:t>	class Test</a:t>
            </a:r>
          </a:p>
          <a:p>
            <a:pPr eaLnBrk="1" hangingPunct="1">
              <a:spcBef>
                <a:spcPct val="0"/>
              </a:spcBef>
            </a:pPr>
            <a:r>
              <a:rPr lang="en-US" altLang="zh-CN"/>
              <a:t>	{</a:t>
            </a:r>
          </a:p>
          <a:p>
            <a:pPr eaLnBrk="1" hangingPunct="1">
              <a:spcBef>
                <a:spcPct val="0"/>
              </a:spcBef>
            </a:pPr>
            <a:r>
              <a:rPr lang="en-US" altLang="zh-CN"/>
              <a:t>		private static int x =  10;</a:t>
            </a:r>
          </a:p>
          <a:p>
            <a:pPr eaLnBrk="1" hangingPunct="1">
              <a:spcBef>
                <a:spcPct val="0"/>
              </a:spcBef>
            </a:pPr>
            <a:endParaRPr lang="en-US" altLang="zh-CN"/>
          </a:p>
          <a:p>
            <a:pPr eaLnBrk="1" hangingPunct="1">
              <a:spcBef>
                <a:spcPct val="0"/>
              </a:spcBef>
            </a:pPr>
            <a:r>
              <a:rPr lang="en-US" altLang="zh-CN"/>
              <a:t>		public void show(int x)  </a:t>
            </a:r>
          </a:p>
          <a:p>
            <a:pPr eaLnBrk="1" hangingPunct="1">
              <a:spcBef>
                <a:spcPct val="0"/>
              </a:spcBef>
            </a:pPr>
            <a:r>
              <a:rPr lang="en-US" altLang="zh-CN"/>
              <a:t>		{</a:t>
            </a:r>
          </a:p>
          <a:p>
            <a:pPr eaLnBrk="1" hangingPunct="1">
              <a:spcBef>
                <a:spcPct val="0"/>
              </a:spcBef>
            </a:pPr>
            <a:r>
              <a:rPr lang="en-US" altLang="zh-CN"/>
              <a:t>			x++;</a:t>
            </a:r>
          </a:p>
          <a:p>
            <a:pPr eaLnBrk="1" hangingPunct="1">
              <a:spcBef>
                <a:spcPct val="0"/>
              </a:spcBef>
            </a:pPr>
            <a:r>
              <a:rPr lang="en-US" altLang="zh-CN"/>
              <a:t>			System.out.println(x);</a:t>
            </a:r>
          </a:p>
          <a:p>
            <a:pPr eaLnBrk="1" hangingPunct="1">
              <a:spcBef>
                <a:spcPct val="0"/>
              </a:spcBef>
            </a:pPr>
            <a:r>
              <a:rPr lang="en-US" altLang="zh-CN"/>
              <a:t>		} </a:t>
            </a:r>
          </a:p>
          <a:p>
            <a:pPr eaLnBrk="1" hangingPunct="1">
              <a:spcBef>
                <a:spcPct val="0"/>
              </a:spcBef>
            </a:pPr>
            <a:endParaRPr lang="en-US" altLang="zh-CN"/>
          </a:p>
          <a:p>
            <a:pPr eaLnBrk="1" hangingPunct="1">
              <a:spcBef>
                <a:spcPct val="0"/>
              </a:spcBef>
            </a:pPr>
            <a:r>
              <a:rPr lang="en-US" altLang="zh-CN"/>
              <a:t>		public static void main(String[] args)</a:t>
            </a:r>
          </a:p>
          <a:p>
            <a:pPr eaLnBrk="1" hangingPunct="1">
              <a:spcBef>
                <a:spcPct val="0"/>
              </a:spcBef>
            </a:pPr>
            <a:r>
              <a:rPr lang="en-US" altLang="zh-CN"/>
              <a:t>		{</a:t>
            </a:r>
          </a:p>
          <a:p>
            <a:pPr eaLnBrk="1" hangingPunct="1">
              <a:spcBef>
                <a:spcPct val="0"/>
              </a:spcBef>
            </a:pPr>
            <a:r>
              <a:rPr lang="en-US" altLang="zh-CN"/>
              <a:t>			int x = 20;	</a:t>
            </a:r>
          </a:p>
          <a:p>
            <a:pPr eaLnBrk="1" hangingPunct="1">
              <a:spcBef>
                <a:spcPct val="0"/>
              </a:spcBef>
            </a:pPr>
            <a:r>
              <a:rPr lang="en-US" altLang="zh-CN"/>
              <a:t>			Test t = new Test();</a:t>
            </a:r>
          </a:p>
          <a:p>
            <a:pPr eaLnBrk="1" hangingPunct="1">
              <a:spcBef>
                <a:spcPct val="0"/>
              </a:spcBef>
            </a:pPr>
            <a:r>
              <a:rPr lang="en-US" altLang="zh-CN"/>
              <a:t>			t.show(x);</a:t>
            </a:r>
          </a:p>
          <a:p>
            <a:pPr eaLnBrk="1" hangingPunct="1">
              <a:spcBef>
                <a:spcPct val="0"/>
              </a:spcBef>
            </a:pPr>
            <a:r>
              <a:rPr lang="en-US" altLang="zh-CN"/>
              <a:t>		}</a:t>
            </a:r>
          </a:p>
          <a:p>
            <a:pPr eaLnBrk="1" hangingPunct="1">
              <a:spcBef>
                <a:spcPct val="0"/>
              </a:spcBef>
            </a:pPr>
            <a:r>
              <a:rPr lang="en-US" altLang="zh-CN"/>
              <a:t>	} </a:t>
            </a:r>
          </a:p>
        </p:txBody>
      </p:sp>
      <p:sp>
        <p:nvSpPr>
          <p:cNvPr id="75780" name="灯片编号占位符 3">
            <a:extLst>
              <a:ext uri="{FF2B5EF4-FFF2-40B4-BE49-F238E27FC236}">
                <a16:creationId xmlns:a16="http://schemas.microsoft.com/office/drawing/2014/main" id="{CD19CE46-4B90-45E6-A2F4-6913E08BBD3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56DA42A0-DF92-4153-A488-B3512648C1C5}" type="slidenum">
              <a:rPr lang="zh-CN" altLang="en-US">
                <a:latin typeface="Times New Roman" panose="02020603050405020304" pitchFamily="18" charset="0"/>
              </a:rPr>
              <a:pPr eaLnBrk="1" hangingPunct="1"/>
              <a:t>80</a:t>
            </a:fld>
            <a:endParaRPr lang="en-US" altLang="zh-CN">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a:extLst>
              <a:ext uri="{FF2B5EF4-FFF2-40B4-BE49-F238E27FC236}">
                <a16:creationId xmlns:a16="http://schemas.microsoft.com/office/drawing/2014/main" id="{5924548C-D0A3-4A2C-90D8-B12F36C92DD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备注占位符 2">
            <a:extLst>
              <a:ext uri="{FF2B5EF4-FFF2-40B4-BE49-F238E27FC236}">
                <a16:creationId xmlns:a16="http://schemas.microsoft.com/office/drawing/2014/main" id="{6E5DEF98-FF5D-43B0-9192-CC0071B58A2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t>1:</a:t>
            </a:r>
            <a:r>
              <a:rPr lang="zh-CN" altLang="en-US"/>
              <a:t>在父类中定义一个成员变量</a:t>
            </a:r>
          </a:p>
          <a:p>
            <a:pPr eaLnBrk="1" hangingPunct="1">
              <a:spcBef>
                <a:spcPct val="0"/>
              </a:spcBef>
            </a:pPr>
            <a:r>
              <a:rPr lang="en-US" altLang="zh-CN"/>
              <a:t>2:</a:t>
            </a:r>
            <a:r>
              <a:rPr lang="zh-CN" altLang="en-US"/>
              <a:t>在子类中定义一个成员变量和父类中成员变量名称不同，然后再在子类中定义一个方法去访问变量，发现变量名不同，访问非常简单</a:t>
            </a:r>
          </a:p>
          <a:p>
            <a:pPr eaLnBrk="1" hangingPunct="1">
              <a:spcBef>
                <a:spcPct val="0"/>
              </a:spcBef>
            </a:pPr>
            <a:r>
              <a:rPr lang="en-US" altLang="zh-CN"/>
              <a:t>3:</a:t>
            </a:r>
            <a:r>
              <a:rPr lang="zh-CN" altLang="en-US"/>
              <a:t>在子类中再定义一个成员变量，和父类中的成员变量名称一致，然后继续访问。发现访问的是子类的成员变量。</a:t>
            </a:r>
          </a:p>
          <a:p>
            <a:pPr eaLnBrk="1" hangingPunct="1">
              <a:spcBef>
                <a:spcPct val="0"/>
              </a:spcBef>
            </a:pPr>
            <a:r>
              <a:rPr lang="en-US" altLang="zh-CN"/>
              <a:t>4:</a:t>
            </a:r>
            <a:r>
              <a:rPr lang="zh-CN" altLang="en-US"/>
              <a:t>如果我要访问父类的成员变量该怎么办呢</a:t>
            </a:r>
            <a:r>
              <a:rPr lang="en-US" altLang="zh-CN"/>
              <a:t>?</a:t>
            </a:r>
            <a:r>
              <a:rPr lang="zh-CN" altLang="en-US"/>
              <a:t>通过回想</a:t>
            </a:r>
            <a:r>
              <a:rPr lang="en-US" altLang="zh-CN"/>
              <a:t>this</a:t>
            </a:r>
            <a:r>
              <a:rPr lang="zh-CN" altLang="en-US"/>
              <a:t>来引入</a:t>
            </a:r>
            <a:r>
              <a:rPr lang="en-US" altLang="zh-CN"/>
              <a:t>super</a:t>
            </a:r>
            <a:r>
              <a:rPr lang="zh-CN" altLang="en-US"/>
              <a:t>关键字</a:t>
            </a:r>
          </a:p>
          <a:p>
            <a:pPr eaLnBrk="1" hangingPunct="1">
              <a:spcBef>
                <a:spcPct val="0"/>
              </a:spcBef>
            </a:pPr>
            <a:endParaRPr lang="en-US" altLang="zh-CN"/>
          </a:p>
        </p:txBody>
      </p:sp>
      <p:sp>
        <p:nvSpPr>
          <p:cNvPr id="74756" name="灯片编号占位符 3">
            <a:extLst>
              <a:ext uri="{FF2B5EF4-FFF2-40B4-BE49-F238E27FC236}">
                <a16:creationId xmlns:a16="http://schemas.microsoft.com/office/drawing/2014/main" id="{20CD580F-5B27-4FEF-96B3-8235563B3A1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48B6515F-DDAC-4F3F-838E-5493F983FF87}" type="slidenum">
              <a:rPr lang="zh-CN" altLang="en-US">
                <a:latin typeface="Times New Roman" panose="02020603050405020304" pitchFamily="18" charset="0"/>
              </a:rPr>
              <a:pPr eaLnBrk="1" hangingPunct="1"/>
              <a:t>81</a:t>
            </a:fld>
            <a:endParaRPr lang="en-US" altLang="zh-CN">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a:extLst>
              <a:ext uri="{FF2B5EF4-FFF2-40B4-BE49-F238E27FC236}">
                <a16:creationId xmlns:a16="http://schemas.microsoft.com/office/drawing/2014/main" id="{C75110F6-6E9F-4EEF-B5F0-BE6AD6FD995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备注占位符 2">
            <a:extLst>
              <a:ext uri="{FF2B5EF4-FFF2-40B4-BE49-F238E27FC236}">
                <a16:creationId xmlns:a16="http://schemas.microsoft.com/office/drawing/2014/main" id="{D80A5789-075A-4851-B8BE-529B489610F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t>1:</a:t>
            </a:r>
            <a:r>
              <a:rPr lang="zh-CN" altLang="en-US"/>
              <a:t>类中所有的构造方法默认都会访问父类中空参数的构造方法。通过案例演示</a:t>
            </a:r>
            <a:endParaRPr lang="en-US" altLang="zh-CN"/>
          </a:p>
          <a:p>
            <a:pPr eaLnBrk="1" hangingPunct="1">
              <a:spcBef>
                <a:spcPct val="0"/>
              </a:spcBef>
            </a:pPr>
            <a:r>
              <a:rPr lang="en-US" altLang="zh-CN"/>
              <a:t>2:</a:t>
            </a:r>
            <a:r>
              <a:rPr lang="zh-CN" altLang="en-US"/>
              <a:t>为什么会这个样子呢</a:t>
            </a:r>
            <a:r>
              <a:rPr lang="en-US" altLang="zh-CN"/>
              <a:t>?</a:t>
            </a:r>
          </a:p>
          <a:p>
            <a:pPr eaLnBrk="1" hangingPunct="1">
              <a:spcBef>
                <a:spcPct val="0"/>
              </a:spcBef>
            </a:pPr>
            <a:r>
              <a:rPr lang="en-US" altLang="zh-CN"/>
              <a:t>	</a:t>
            </a:r>
            <a:r>
              <a:rPr lang="zh-CN" altLang="en-US"/>
              <a:t>因为子类会继承父类中的数据，可能还会使用父类的数据。</a:t>
            </a:r>
            <a:endParaRPr lang="en-US" altLang="zh-CN"/>
          </a:p>
          <a:p>
            <a:pPr eaLnBrk="1" hangingPunct="1">
              <a:spcBef>
                <a:spcPct val="0"/>
              </a:spcBef>
            </a:pPr>
            <a:r>
              <a:rPr lang="en-US" altLang="zh-CN"/>
              <a:t>	</a:t>
            </a:r>
            <a:r>
              <a:rPr lang="zh-CN" altLang="en-US"/>
              <a:t>所以，子类初始化之前，一定要先完成父类数据的初始化。</a:t>
            </a:r>
            <a:endParaRPr lang="en-US" altLang="zh-CN"/>
          </a:p>
          <a:p>
            <a:pPr eaLnBrk="1" hangingPunct="1">
              <a:spcBef>
                <a:spcPct val="0"/>
              </a:spcBef>
            </a:pPr>
            <a:r>
              <a:rPr lang="en-US" altLang="zh-CN"/>
              <a:t>	</a:t>
            </a:r>
            <a:r>
              <a:rPr lang="zh-CN" altLang="en-US"/>
              <a:t>为了实现这个效果，在子类构造的第一条语句上默认有一个：</a:t>
            </a:r>
            <a:r>
              <a:rPr lang="en-US" altLang="zh-CN"/>
              <a:t>super();</a:t>
            </a:r>
            <a:r>
              <a:rPr lang="zh-CN" altLang="en-US"/>
              <a:t>然后加上看效果</a:t>
            </a:r>
            <a:r>
              <a:rPr lang="en-US" altLang="zh-CN"/>
              <a:t>	</a:t>
            </a:r>
          </a:p>
          <a:p>
            <a:pPr eaLnBrk="1" hangingPunct="1">
              <a:spcBef>
                <a:spcPct val="0"/>
              </a:spcBef>
            </a:pPr>
            <a:r>
              <a:rPr lang="en-US" altLang="zh-CN"/>
              <a:t>3:</a:t>
            </a:r>
            <a:r>
              <a:rPr lang="zh-CN" altLang="en-US"/>
              <a:t>在这里简单的提一句，</a:t>
            </a:r>
            <a:r>
              <a:rPr lang="en-US" altLang="zh-CN"/>
              <a:t>Object</a:t>
            </a:r>
            <a:r>
              <a:rPr lang="zh-CN" altLang="en-US"/>
              <a:t>类。否则有人就会针对父类的构造方法有疑问。</a:t>
            </a:r>
            <a:r>
              <a:rPr lang="en-US" altLang="zh-CN"/>
              <a:t>Object</a:t>
            </a:r>
            <a:r>
              <a:rPr lang="zh-CN" altLang="en-US"/>
              <a:t>在没有父类了。</a:t>
            </a:r>
            <a:endParaRPr lang="en-US" altLang="zh-CN"/>
          </a:p>
          <a:p>
            <a:pPr eaLnBrk="1" hangingPunct="1">
              <a:spcBef>
                <a:spcPct val="0"/>
              </a:spcBef>
            </a:pPr>
            <a:r>
              <a:rPr lang="en-US" altLang="zh-CN"/>
              <a:t>4:</a:t>
            </a:r>
          </a:p>
        </p:txBody>
      </p:sp>
      <p:sp>
        <p:nvSpPr>
          <p:cNvPr id="76804" name="灯片编号占位符 3">
            <a:extLst>
              <a:ext uri="{FF2B5EF4-FFF2-40B4-BE49-F238E27FC236}">
                <a16:creationId xmlns:a16="http://schemas.microsoft.com/office/drawing/2014/main" id="{79531F4C-459C-48A7-B05F-8BAA8345175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D4628CB9-DB62-48D5-939E-1D4501D2C1E9}" type="slidenum">
              <a:rPr lang="zh-CN" altLang="en-US">
                <a:latin typeface="Times New Roman" panose="02020603050405020304" pitchFamily="18" charset="0"/>
              </a:rPr>
              <a:pPr eaLnBrk="1" hangingPunct="1"/>
              <a:t>82</a:t>
            </a:fld>
            <a:endParaRPr lang="en-US" altLang="zh-CN">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a:extLst>
              <a:ext uri="{FF2B5EF4-FFF2-40B4-BE49-F238E27FC236}">
                <a16:creationId xmlns:a16="http://schemas.microsoft.com/office/drawing/2014/main" id="{201108EC-3AAD-4803-A54F-2784912F4CB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备注占位符 2">
            <a:extLst>
              <a:ext uri="{FF2B5EF4-FFF2-40B4-BE49-F238E27FC236}">
                <a16:creationId xmlns:a16="http://schemas.microsoft.com/office/drawing/2014/main" id="{885F535B-448D-465D-B488-6CEB7B3952F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t>1:</a:t>
            </a:r>
            <a:r>
              <a:rPr lang="zh-CN" altLang="en-US"/>
              <a:t>看程序写结果</a:t>
            </a:r>
            <a:endParaRPr lang="en-US" altLang="zh-CN"/>
          </a:p>
          <a:p>
            <a:pPr eaLnBrk="1" hangingPunct="1">
              <a:spcBef>
                <a:spcPct val="0"/>
              </a:spcBef>
            </a:pPr>
            <a:r>
              <a:rPr lang="en-US" altLang="zh-CN"/>
              <a:t>	class Fu{</a:t>
            </a:r>
          </a:p>
          <a:p>
            <a:pPr eaLnBrk="1" hangingPunct="1">
              <a:spcBef>
                <a:spcPct val="0"/>
              </a:spcBef>
            </a:pPr>
            <a:r>
              <a:rPr lang="en-US" altLang="zh-CN"/>
              <a:t>		public int num = 10;</a:t>
            </a:r>
          </a:p>
          <a:p>
            <a:pPr eaLnBrk="1" hangingPunct="1">
              <a:spcBef>
                <a:spcPct val="0"/>
              </a:spcBef>
            </a:pPr>
            <a:r>
              <a:rPr lang="en-US" altLang="zh-CN"/>
              <a:t>		public Fu(){</a:t>
            </a:r>
          </a:p>
          <a:p>
            <a:pPr eaLnBrk="1" hangingPunct="1">
              <a:spcBef>
                <a:spcPct val="0"/>
              </a:spcBef>
            </a:pPr>
            <a:r>
              <a:rPr lang="en-US" altLang="zh-CN"/>
              <a:t>			System.out.println("fu");</a:t>
            </a:r>
          </a:p>
          <a:p>
            <a:pPr eaLnBrk="1" hangingPunct="1">
              <a:spcBef>
                <a:spcPct val="0"/>
              </a:spcBef>
            </a:pPr>
            <a:r>
              <a:rPr lang="en-US" altLang="zh-CN"/>
              <a:t>		}</a:t>
            </a:r>
          </a:p>
          <a:p>
            <a:pPr eaLnBrk="1" hangingPunct="1">
              <a:spcBef>
                <a:spcPct val="0"/>
              </a:spcBef>
            </a:pPr>
            <a:r>
              <a:rPr lang="en-US" altLang="zh-CN"/>
              <a:t>	}</a:t>
            </a:r>
          </a:p>
          <a:p>
            <a:pPr eaLnBrk="1" hangingPunct="1">
              <a:spcBef>
                <a:spcPct val="0"/>
              </a:spcBef>
            </a:pPr>
            <a:r>
              <a:rPr lang="en-US" altLang="zh-CN"/>
              <a:t>	class Zi extends Fu{</a:t>
            </a:r>
          </a:p>
          <a:p>
            <a:pPr eaLnBrk="1" hangingPunct="1">
              <a:spcBef>
                <a:spcPct val="0"/>
              </a:spcBef>
            </a:pPr>
            <a:r>
              <a:rPr lang="en-US" altLang="zh-CN"/>
              <a:t>		public int num = 20;</a:t>
            </a:r>
          </a:p>
          <a:p>
            <a:pPr eaLnBrk="1" hangingPunct="1">
              <a:spcBef>
                <a:spcPct val="0"/>
              </a:spcBef>
            </a:pPr>
            <a:r>
              <a:rPr lang="en-US" altLang="zh-CN"/>
              <a:t>		public Zi(){</a:t>
            </a:r>
          </a:p>
          <a:p>
            <a:pPr eaLnBrk="1" hangingPunct="1">
              <a:spcBef>
                <a:spcPct val="0"/>
              </a:spcBef>
            </a:pPr>
            <a:r>
              <a:rPr lang="en-US" altLang="zh-CN"/>
              <a:t>			System.out.println("zi");</a:t>
            </a:r>
          </a:p>
          <a:p>
            <a:pPr eaLnBrk="1" hangingPunct="1">
              <a:spcBef>
                <a:spcPct val="0"/>
              </a:spcBef>
            </a:pPr>
            <a:r>
              <a:rPr lang="en-US" altLang="zh-CN"/>
              <a:t>		}</a:t>
            </a:r>
          </a:p>
          <a:p>
            <a:pPr eaLnBrk="1" hangingPunct="1">
              <a:spcBef>
                <a:spcPct val="0"/>
              </a:spcBef>
            </a:pPr>
            <a:r>
              <a:rPr lang="en-US" altLang="zh-CN"/>
              <a:t>		public void show(){</a:t>
            </a:r>
          </a:p>
          <a:p>
            <a:pPr eaLnBrk="1" hangingPunct="1">
              <a:spcBef>
                <a:spcPct val="0"/>
              </a:spcBef>
            </a:pPr>
            <a:r>
              <a:rPr lang="en-US" altLang="zh-CN"/>
              <a:t>			int num = 30;</a:t>
            </a:r>
          </a:p>
          <a:p>
            <a:pPr eaLnBrk="1" hangingPunct="1">
              <a:spcBef>
                <a:spcPct val="0"/>
              </a:spcBef>
            </a:pPr>
            <a:r>
              <a:rPr lang="en-US" altLang="zh-CN"/>
              <a:t>			System.out.println(num);</a:t>
            </a:r>
          </a:p>
          <a:p>
            <a:pPr eaLnBrk="1" hangingPunct="1">
              <a:spcBef>
                <a:spcPct val="0"/>
              </a:spcBef>
            </a:pPr>
            <a:r>
              <a:rPr lang="en-US" altLang="zh-CN"/>
              <a:t>			System.out.println(this.num);</a:t>
            </a:r>
          </a:p>
          <a:p>
            <a:pPr eaLnBrk="1" hangingPunct="1">
              <a:spcBef>
                <a:spcPct val="0"/>
              </a:spcBef>
            </a:pPr>
            <a:r>
              <a:rPr lang="en-US" altLang="zh-CN"/>
              <a:t>			System.out.println(super.num);</a:t>
            </a:r>
          </a:p>
          <a:p>
            <a:pPr eaLnBrk="1" hangingPunct="1">
              <a:spcBef>
                <a:spcPct val="0"/>
              </a:spcBef>
            </a:pPr>
            <a:r>
              <a:rPr lang="en-US" altLang="zh-CN"/>
              <a:t>		}</a:t>
            </a:r>
          </a:p>
          <a:p>
            <a:pPr eaLnBrk="1" hangingPunct="1">
              <a:spcBef>
                <a:spcPct val="0"/>
              </a:spcBef>
            </a:pPr>
            <a:r>
              <a:rPr lang="en-US" altLang="zh-CN"/>
              <a:t>	}</a:t>
            </a:r>
          </a:p>
          <a:p>
            <a:pPr eaLnBrk="1" hangingPunct="1">
              <a:spcBef>
                <a:spcPct val="0"/>
              </a:spcBef>
            </a:pPr>
            <a:r>
              <a:rPr lang="en-US" altLang="zh-CN"/>
              <a:t>	class Test {</a:t>
            </a:r>
          </a:p>
          <a:p>
            <a:pPr eaLnBrk="1" hangingPunct="1">
              <a:spcBef>
                <a:spcPct val="0"/>
              </a:spcBef>
            </a:pPr>
            <a:r>
              <a:rPr lang="en-US" altLang="zh-CN"/>
              <a:t>		public static void main(String[] args) {</a:t>
            </a:r>
          </a:p>
          <a:p>
            <a:pPr eaLnBrk="1" hangingPunct="1">
              <a:spcBef>
                <a:spcPct val="0"/>
              </a:spcBef>
            </a:pPr>
            <a:r>
              <a:rPr lang="en-US" altLang="zh-CN"/>
              <a:t>			Zi z = new Zi();</a:t>
            </a:r>
          </a:p>
          <a:p>
            <a:pPr eaLnBrk="1" hangingPunct="1">
              <a:spcBef>
                <a:spcPct val="0"/>
              </a:spcBef>
            </a:pPr>
            <a:r>
              <a:rPr lang="en-US" altLang="zh-CN"/>
              <a:t>			z.show();</a:t>
            </a:r>
          </a:p>
          <a:p>
            <a:pPr eaLnBrk="1" hangingPunct="1">
              <a:spcBef>
                <a:spcPct val="0"/>
              </a:spcBef>
            </a:pPr>
            <a:r>
              <a:rPr lang="en-US" altLang="zh-CN"/>
              <a:t>		}</a:t>
            </a:r>
          </a:p>
          <a:p>
            <a:pPr eaLnBrk="1" hangingPunct="1">
              <a:spcBef>
                <a:spcPct val="0"/>
              </a:spcBef>
            </a:pPr>
            <a:r>
              <a:rPr lang="en-US" altLang="zh-CN"/>
              <a:t>	}</a:t>
            </a:r>
          </a:p>
          <a:p>
            <a:pPr eaLnBrk="1" hangingPunct="1">
              <a:spcBef>
                <a:spcPct val="0"/>
              </a:spcBef>
            </a:pPr>
            <a:r>
              <a:rPr lang="en-US" altLang="zh-CN"/>
              <a:t>2:</a:t>
            </a:r>
            <a:r>
              <a:rPr lang="zh-CN" altLang="en-US"/>
              <a:t>面试题</a:t>
            </a:r>
            <a:endParaRPr lang="en-US" altLang="zh-CN"/>
          </a:p>
          <a:p>
            <a:pPr eaLnBrk="1" hangingPunct="1">
              <a:spcBef>
                <a:spcPct val="0"/>
              </a:spcBef>
            </a:pPr>
            <a:r>
              <a:rPr lang="en-US" altLang="zh-CN"/>
              <a:t>	class Fu {</a:t>
            </a:r>
          </a:p>
          <a:p>
            <a:pPr eaLnBrk="1" hangingPunct="1">
              <a:spcBef>
                <a:spcPct val="0"/>
              </a:spcBef>
            </a:pPr>
            <a:r>
              <a:rPr lang="en-US" altLang="zh-CN"/>
              <a:t>		static {</a:t>
            </a:r>
          </a:p>
          <a:p>
            <a:pPr eaLnBrk="1" hangingPunct="1">
              <a:spcBef>
                <a:spcPct val="0"/>
              </a:spcBef>
            </a:pPr>
            <a:r>
              <a:rPr lang="en-US" altLang="zh-CN"/>
              <a:t>			System.out.println("</a:t>
            </a:r>
            <a:r>
              <a:rPr lang="zh-CN" altLang="en-US"/>
              <a:t>静态代码块</a:t>
            </a:r>
            <a:r>
              <a:rPr lang="en-US" altLang="zh-CN"/>
              <a:t>Fu");</a:t>
            </a:r>
          </a:p>
          <a:p>
            <a:pPr eaLnBrk="1" hangingPunct="1">
              <a:spcBef>
                <a:spcPct val="0"/>
              </a:spcBef>
            </a:pPr>
            <a:r>
              <a:rPr lang="en-US" altLang="zh-CN"/>
              <a:t>		}</a:t>
            </a:r>
          </a:p>
          <a:p>
            <a:pPr eaLnBrk="1" hangingPunct="1">
              <a:spcBef>
                <a:spcPct val="0"/>
              </a:spcBef>
            </a:pPr>
            <a:endParaRPr lang="en-US" altLang="zh-CN"/>
          </a:p>
          <a:p>
            <a:pPr eaLnBrk="1" hangingPunct="1">
              <a:spcBef>
                <a:spcPct val="0"/>
              </a:spcBef>
            </a:pPr>
            <a:r>
              <a:rPr lang="en-US" altLang="zh-CN"/>
              <a:t>		{</a:t>
            </a:r>
          </a:p>
          <a:p>
            <a:pPr eaLnBrk="1" hangingPunct="1">
              <a:spcBef>
                <a:spcPct val="0"/>
              </a:spcBef>
            </a:pPr>
            <a:r>
              <a:rPr lang="en-US" altLang="zh-CN"/>
              <a:t>			System.out.println("</a:t>
            </a:r>
            <a:r>
              <a:rPr lang="zh-CN" altLang="en-US"/>
              <a:t>构造代码块</a:t>
            </a:r>
            <a:r>
              <a:rPr lang="en-US" altLang="zh-CN"/>
              <a:t>Fu");</a:t>
            </a:r>
          </a:p>
          <a:p>
            <a:pPr eaLnBrk="1" hangingPunct="1">
              <a:spcBef>
                <a:spcPct val="0"/>
              </a:spcBef>
            </a:pPr>
            <a:r>
              <a:rPr lang="en-US" altLang="zh-CN"/>
              <a:t>		}</a:t>
            </a:r>
          </a:p>
          <a:p>
            <a:pPr eaLnBrk="1" hangingPunct="1">
              <a:spcBef>
                <a:spcPct val="0"/>
              </a:spcBef>
            </a:pPr>
            <a:endParaRPr lang="en-US" altLang="zh-CN"/>
          </a:p>
          <a:p>
            <a:pPr eaLnBrk="1" hangingPunct="1">
              <a:spcBef>
                <a:spcPct val="0"/>
              </a:spcBef>
            </a:pPr>
            <a:r>
              <a:rPr lang="en-US" altLang="zh-CN"/>
              <a:t>		public Fu() {</a:t>
            </a:r>
          </a:p>
          <a:p>
            <a:pPr eaLnBrk="1" hangingPunct="1">
              <a:spcBef>
                <a:spcPct val="0"/>
              </a:spcBef>
            </a:pPr>
            <a:r>
              <a:rPr lang="en-US" altLang="zh-CN"/>
              <a:t>			System.out.println("</a:t>
            </a:r>
            <a:r>
              <a:rPr lang="zh-CN" altLang="en-US"/>
              <a:t>构造方法</a:t>
            </a:r>
            <a:r>
              <a:rPr lang="en-US" altLang="zh-CN"/>
              <a:t>Fu");</a:t>
            </a:r>
          </a:p>
          <a:p>
            <a:pPr eaLnBrk="1" hangingPunct="1">
              <a:spcBef>
                <a:spcPct val="0"/>
              </a:spcBef>
            </a:pPr>
            <a:r>
              <a:rPr lang="en-US" altLang="zh-CN"/>
              <a:t>		}</a:t>
            </a:r>
          </a:p>
          <a:p>
            <a:pPr eaLnBrk="1" hangingPunct="1">
              <a:spcBef>
                <a:spcPct val="0"/>
              </a:spcBef>
            </a:pPr>
            <a:r>
              <a:rPr lang="en-US" altLang="zh-CN"/>
              <a:t>	}</a:t>
            </a:r>
          </a:p>
          <a:p>
            <a:pPr eaLnBrk="1" hangingPunct="1">
              <a:spcBef>
                <a:spcPct val="0"/>
              </a:spcBef>
            </a:pPr>
            <a:endParaRPr lang="en-US" altLang="zh-CN"/>
          </a:p>
          <a:p>
            <a:pPr eaLnBrk="1" hangingPunct="1">
              <a:spcBef>
                <a:spcPct val="0"/>
              </a:spcBef>
            </a:pPr>
            <a:r>
              <a:rPr lang="en-US" altLang="zh-CN"/>
              <a:t>	class Zi extends Fu {</a:t>
            </a:r>
          </a:p>
          <a:p>
            <a:pPr eaLnBrk="1" hangingPunct="1">
              <a:spcBef>
                <a:spcPct val="0"/>
              </a:spcBef>
            </a:pPr>
            <a:r>
              <a:rPr lang="en-US" altLang="zh-CN"/>
              <a:t>		static {</a:t>
            </a:r>
          </a:p>
          <a:p>
            <a:pPr eaLnBrk="1" hangingPunct="1">
              <a:spcBef>
                <a:spcPct val="0"/>
              </a:spcBef>
            </a:pPr>
            <a:r>
              <a:rPr lang="en-US" altLang="zh-CN"/>
              <a:t>			System.out.println("</a:t>
            </a:r>
            <a:r>
              <a:rPr lang="zh-CN" altLang="en-US"/>
              <a:t>静态代码块</a:t>
            </a:r>
            <a:r>
              <a:rPr lang="en-US" altLang="zh-CN"/>
              <a:t>Zi");</a:t>
            </a:r>
          </a:p>
          <a:p>
            <a:pPr eaLnBrk="1" hangingPunct="1">
              <a:spcBef>
                <a:spcPct val="0"/>
              </a:spcBef>
            </a:pPr>
            <a:r>
              <a:rPr lang="en-US" altLang="zh-CN"/>
              <a:t>		}</a:t>
            </a:r>
          </a:p>
          <a:p>
            <a:pPr eaLnBrk="1" hangingPunct="1">
              <a:spcBef>
                <a:spcPct val="0"/>
              </a:spcBef>
            </a:pPr>
            <a:endParaRPr lang="en-US" altLang="zh-CN"/>
          </a:p>
          <a:p>
            <a:pPr eaLnBrk="1" hangingPunct="1">
              <a:spcBef>
                <a:spcPct val="0"/>
              </a:spcBef>
            </a:pPr>
            <a:r>
              <a:rPr lang="en-US" altLang="zh-CN"/>
              <a:t>		{</a:t>
            </a:r>
          </a:p>
          <a:p>
            <a:pPr eaLnBrk="1" hangingPunct="1">
              <a:spcBef>
                <a:spcPct val="0"/>
              </a:spcBef>
            </a:pPr>
            <a:r>
              <a:rPr lang="en-US" altLang="zh-CN"/>
              <a:t>			System.out.println("</a:t>
            </a:r>
            <a:r>
              <a:rPr lang="zh-CN" altLang="en-US"/>
              <a:t>构造代码块</a:t>
            </a:r>
            <a:r>
              <a:rPr lang="en-US" altLang="zh-CN"/>
              <a:t>Zi");</a:t>
            </a:r>
          </a:p>
          <a:p>
            <a:pPr eaLnBrk="1" hangingPunct="1">
              <a:spcBef>
                <a:spcPct val="0"/>
              </a:spcBef>
            </a:pPr>
            <a:r>
              <a:rPr lang="en-US" altLang="zh-CN"/>
              <a:t>		}</a:t>
            </a:r>
          </a:p>
          <a:p>
            <a:pPr eaLnBrk="1" hangingPunct="1">
              <a:spcBef>
                <a:spcPct val="0"/>
              </a:spcBef>
            </a:pPr>
            <a:endParaRPr lang="en-US" altLang="zh-CN"/>
          </a:p>
          <a:p>
            <a:pPr eaLnBrk="1" hangingPunct="1">
              <a:spcBef>
                <a:spcPct val="0"/>
              </a:spcBef>
            </a:pPr>
            <a:r>
              <a:rPr lang="en-US" altLang="zh-CN"/>
              <a:t>		public Zi() {</a:t>
            </a:r>
          </a:p>
          <a:p>
            <a:pPr eaLnBrk="1" hangingPunct="1">
              <a:spcBef>
                <a:spcPct val="0"/>
              </a:spcBef>
            </a:pPr>
            <a:r>
              <a:rPr lang="en-US" altLang="zh-CN"/>
              <a:t>			System.out.println("</a:t>
            </a:r>
            <a:r>
              <a:rPr lang="zh-CN" altLang="en-US"/>
              <a:t>构造方法</a:t>
            </a:r>
            <a:r>
              <a:rPr lang="en-US" altLang="zh-CN"/>
              <a:t>Zi");</a:t>
            </a:r>
          </a:p>
          <a:p>
            <a:pPr eaLnBrk="1" hangingPunct="1">
              <a:spcBef>
                <a:spcPct val="0"/>
              </a:spcBef>
            </a:pPr>
            <a:r>
              <a:rPr lang="en-US" altLang="zh-CN"/>
              <a:t>		}</a:t>
            </a:r>
          </a:p>
          <a:p>
            <a:pPr eaLnBrk="1" hangingPunct="1">
              <a:spcBef>
                <a:spcPct val="0"/>
              </a:spcBef>
            </a:pPr>
            <a:r>
              <a:rPr lang="en-US" altLang="zh-CN"/>
              <a:t>	}</a:t>
            </a:r>
          </a:p>
          <a:p>
            <a:pPr eaLnBrk="1" hangingPunct="1">
              <a:spcBef>
                <a:spcPct val="0"/>
              </a:spcBef>
            </a:pPr>
            <a:endParaRPr lang="en-US" altLang="zh-CN"/>
          </a:p>
          <a:p>
            <a:pPr eaLnBrk="1" hangingPunct="1">
              <a:spcBef>
                <a:spcPct val="0"/>
              </a:spcBef>
            </a:pPr>
            <a:r>
              <a:rPr lang="en-US" altLang="zh-CN"/>
              <a:t>	Zi z = new Zi(); </a:t>
            </a:r>
            <a:r>
              <a:rPr lang="zh-CN" altLang="en-US"/>
              <a:t>请执行结果。</a:t>
            </a:r>
          </a:p>
          <a:p>
            <a:pPr eaLnBrk="1" hangingPunct="1">
              <a:spcBef>
                <a:spcPct val="0"/>
              </a:spcBef>
            </a:pPr>
            <a:endParaRPr lang="zh-CN" altLang="en-US"/>
          </a:p>
          <a:p>
            <a:pPr eaLnBrk="1" hangingPunct="1">
              <a:spcBef>
                <a:spcPct val="0"/>
              </a:spcBef>
            </a:pPr>
            <a:r>
              <a:rPr lang="zh-CN" altLang="en-US"/>
              <a:t>	</a:t>
            </a:r>
            <a:r>
              <a:rPr lang="en-US" altLang="zh-CN"/>
              <a:t>A:</a:t>
            </a:r>
            <a:r>
              <a:rPr lang="zh-CN" altLang="en-US"/>
              <a:t>静态随着类的加载而加载。</a:t>
            </a:r>
          </a:p>
          <a:p>
            <a:pPr eaLnBrk="1" hangingPunct="1">
              <a:spcBef>
                <a:spcPct val="0"/>
              </a:spcBef>
            </a:pPr>
            <a:r>
              <a:rPr lang="zh-CN" altLang="en-US"/>
              <a:t>	</a:t>
            </a:r>
            <a:r>
              <a:rPr lang="en-US" altLang="zh-CN"/>
              <a:t>B:</a:t>
            </a:r>
            <a:r>
              <a:rPr lang="zh-CN" altLang="en-US"/>
              <a:t>静态代码块 </a:t>
            </a:r>
            <a:r>
              <a:rPr lang="en-US" altLang="zh-CN"/>
              <a:t>-- </a:t>
            </a:r>
            <a:r>
              <a:rPr lang="zh-CN" altLang="en-US"/>
              <a:t>构造代码块 </a:t>
            </a:r>
            <a:r>
              <a:rPr lang="en-US" altLang="zh-CN"/>
              <a:t>-- </a:t>
            </a:r>
            <a:r>
              <a:rPr lang="zh-CN" altLang="en-US"/>
              <a:t>构造方法的执行流程</a:t>
            </a:r>
          </a:p>
          <a:p>
            <a:pPr eaLnBrk="1" hangingPunct="1">
              <a:spcBef>
                <a:spcPct val="0"/>
              </a:spcBef>
            </a:pPr>
            <a:r>
              <a:rPr lang="zh-CN" altLang="en-US"/>
              <a:t>		静态代码块 </a:t>
            </a:r>
            <a:r>
              <a:rPr lang="en-US" altLang="zh-CN"/>
              <a:t>-- </a:t>
            </a:r>
            <a:r>
              <a:rPr lang="zh-CN" altLang="en-US"/>
              <a:t>构造代码块 </a:t>
            </a:r>
            <a:r>
              <a:rPr lang="en-US" altLang="zh-CN"/>
              <a:t>-- </a:t>
            </a:r>
            <a:r>
              <a:rPr lang="zh-CN" altLang="en-US"/>
              <a:t>构造方法</a:t>
            </a:r>
          </a:p>
          <a:p>
            <a:pPr eaLnBrk="1" hangingPunct="1">
              <a:spcBef>
                <a:spcPct val="0"/>
              </a:spcBef>
            </a:pPr>
            <a:r>
              <a:rPr lang="zh-CN" altLang="en-US"/>
              <a:t>	</a:t>
            </a:r>
            <a:r>
              <a:rPr lang="en-US" altLang="zh-CN"/>
              <a:t>C:</a:t>
            </a:r>
            <a:r>
              <a:rPr lang="zh-CN" altLang="en-US"/>
              <a:t>只要有子父关系，肯定先初始化父亲的数据，然后初始化子类的数据。</a:t>
            </a:r>
          </a:p>
          <a:p>
            <a:pPr eaLnBrk="1" hangingPunct="1">
              <a:spcBef>
                <a:spcPct val="0"/>
              </a:spcBef>
            </a:pPr>
            <a:endParaRPr lang="zh-CN" altLang="en-US"/>
          </a:p>
          <a:p>
            <a:pPr eaLnBrk="1" hangingPunct="1">
              <a:spcBef>
                <a:spcPct val="0"/>
              </a:spcBef>
            </a:pPr>
            <a:r>
              <a:rPr lang="zh-CN" altLang="en-US"/>
              <a:t>	结果：</a:t>
            </a:r>
          </a:p>
          <a:p>
            <a:pPr eaLnBrk="1" hangingPunct="1">
              <a:spcBef>
                <a:spcPct val="0"/>
              </a:spcBef>
            </a:pPr>
            <a:r>
              <a:rPr lang="zh-CN" altLang="en-US"/>
              <a:t>		静态代码块</a:t>
            </a:r>
            <a:r>
              <a:rPr lang="en-US" altLang="zh-CN"/>
              <a:t>Fu</a:t>
            </a:r>
          </a:p>
          <a:p>
            <a:pPr eaLnBrk="1" hangingPunct="1">
              <a:spcBef>
                <a:spcPct val="0"/>
              </a:spcBef>
            </a:pPr>
            <a:r>
              <a:rPr lang="en-US" altLang="zh-CN"/>
              <a:t>		</a:t>
            </a:r>
            <a:r>
              <a:rPr lang="zh-CN" altLang="en-US"/>
              <a:t>静态代码块</a:t>
            </a:r>
            <a:r>
              <a:rPr lang="en-US" altLang="zh-CN"/>
              <a:t>Zi</a:t>
            </a:r>
          </a:p>
          <a:p>
            <a:pPr eaLnBrk="1" hangingPunct="1">
              <a:spcBef>
                <a:spcPct val="0"/>
              </a:spcBef>
            </a:pPr>
            <a:r>
              <a:rPr lang="en-US" altLang="zh-CN"/>
              <a:t>		</a:t>
            </a:r>
            <a:r>
              <a:rPr lang="zh-CN" altLang="en-US"/>
              <a:t>构造代码块</a:t>
            </a:r>
            <a:r>
              <a:rPr lang="en-US" altLang="zh-CN"/>
              <a:t>Fu</a:t>
            </a:r>
          </a:p>
          <a:p>
            <a:pPr eaLnBrk="1" hangingPunct="1">
              <a:spcBef>
                <a:spcPct val="0"/>
              </a:spcBef>
            </a:pPr>
            <a:r>
              <a:rPr lang="en-US" altLang="zh-CN"/>
              <a:t>		</a:t>
            </a:r>
            <a:r>
              <a:rPr lang="zh-CN" altLang="en-US"/>
              <a:t>构造方法</a:t>
            </a:r>
            <a:r>
              <a:rPr lang="en-US" altLang="zh-CN"/>
              <a:t>Fu</a:t>
            </a:r>
          </a:p>
          <a:p>
            <a:pPr eaLnBrk="1" hangingPunct="1">
              <a:spcBef>
                <a:spcPct val="0"/>
              </a:spcBef>
            </a:pPr>
            <a:r>
              <a:rPr lang="en-US" altLang="zh-CN"/>
              <a:t>		</a:t>
            </a:r>
            <a:r>
              <a:rPr lang="zh-CN" altLang="en-US"/>
              <a:t>构造代码块</a:t>
            </a:r>
            <a:r>
              <a:rPr lang="en-US" altLang="zh-CN"/>
              <a:t>Zi</a:t>
            </a:r>
          </a:p>
          <a:p>
            <a:pPr eaLnBrk="1" hangingPunct="1">
              <a:spcBef>
                <a:spcPct val="0"/>
              </a:spcBef>
            </a:pPr>
            <a:r>
              <a:rPr lang="en-US" altLang="zh-CN"/>
              <a:t>		</a:t>
            </a:r>
            <a:r>
              <a:rPr lang="zh-CN" altLang="en-US"/>
              <a:t>构造方法</a:t>
            </a:r>
            <a:r>
              <a:rPr lang="en-US" altLang="zh-CN"/>
              <a:t>Zi</a:t>
            </a:r>
          </a:p>
          <a:p>
            <a:pPr eaLnBrk="1" hangingPunct="1">
              <a:spcBef>
                <a:spcPct val="0"/>
              </a:spcBef>
            </a:pPr>
            <a:endParaRPr lang="en-US" altLang="zh-CN"/>
          </a:p>
          <a:p>
            <a:pPr eaLnBrk="1" hangingPunct="1">
              <a:spcBef>
                <a:spcPct val="0"/>
              </a:spcBef>
            </a:pPr>
            <a:r>
              <a:rPr lang="en-US" altLang="zh-CN"/>
              <a:t>3:</a:t>
            </a:r>
            <a:r>
              <a:rPr lang="zh-CN" altLang="en-US"/>
              <a:t>面试题</a:t>
            </a:r>
            <a:endParaRPr lang="en-US" altLang="zh-CN"/>
          </a:p>
          <a:p>
            <a:pPr eaLnBrk="1" hangingPunct="1">
              <a:spcBef>
                <a:spcPct val="0"/>
              </a:spcBef>
            </a:pPr>
            <a:r>
              <a:rPr lang="en-US" altLang="zh-CN"/>
              <a:t>	class X {</a:t>
            </a:r>
          </a:p>
          <a:p>
            <a:pPr eaLnBrk="1" hangingPunct="1">
              <a:spcBef>
                <a:spcPct val="0"/>
              </a:spcBef>
            </a:pPr>
            <a:r>
              <a:rPr lang="en-US" altLang="zh-CN"/>
              <a:t>		Y b = new Y();</a:t>
            </a:r>
          </a:p>
          <a:p>
            <a:pPr eaLnBrk="1" hangingPunct="1">
              <a:spcBef>
                <a:spcPct val="0"/>
              </a:spcBef>
            </a:pPr>
            <a:r>
              <a:rPr lang="en-US" altLang="zh-CN"/>
              <a:t>		X() {</a:t>
            </a:r>
          </a:p>
          <a:p>
            <a:pPr eaLnBrk="1" hangingPunct="1">
              <a:spcBef>
                <a:spcPct val="0"/>
              </a:spcBef>
            </a:pPr>
            <a:r>
              <a:rPr lang="en-US" altLang="zh-CN"/>
              <a:t>			System.out.print("X");</a:t>
            </a:r>
          </a:p>
          <a:p>
            <a:pPr eaLnBrk="1" hangingPunct="1">
              <a:spcBef>
                <a:spcPct val="0"/>
              </a:spcBef>
            </a:pPr>
            <a:r>
              <a:rPr lang="en-US" altLang="zh-CN"/>
              <a:t>		}</a:t>
            </a:r>
          </a:p>
          <a:p>
            <a:pPr eaLnBrk="1" hangingPunct="1">
              <a:spcBef>
                <a:spcPct val="0"/>
              </a:spcBef>
            </a:pPr>
            <a:r>
              <a:rPr lang="en-US" altLang="zh-CN"/>
              <a:t>	}</a:t>
            </a:r>
          </a:p>
          <a:p>
            <a:pPr eaLnBrk="1" hangingPunct="1">
              <a:spcBef>
                <a:spcPct val="0"/>
              </a:spcBef>
            </a:pPr>
            <a:r>
              <a:rPr lang="en-US" altLang="zh-CN"/>
              <a:t>	class Y {</a:t>
            </a:r>
          </a:p>
          <a:p>
            <a:pPr eaLnBrk="1" hangingPunct="1">
              <a:spcBef>
                <a:spcPct val="0"/>
              </a:spcBef>
            </a:pPr>
            <a:r>
              <a:rPr lang="en-US" altLang="zh-CN"/>
              <a:t>		Y() {</a:t>
            </a:r>
          </a:p>
          <a:p>
            <a:pPr eaLnBrk="1" hangingPunct="1">
              <a:spcBef>
                <a:spcPct val="0"/>
              </a:spcBef>
            </a:pPr>
            <a:r>
              <a:rPr lang="en-US" altLang="zh-CN"/>
              <a:t>			System.out.print("Y");</a:t>
            </a:r>
          </a:p>
          <a:p>
            <a:pPr eaLnBrk="1" hangingPunct="1">
              <a:spcBef>
                <a:spcPct val="0"/>
              </a:spcBef>
            </a:pPr>
            <a:r>
              <a:rPr lang="en-US" altLang="zh-CN"/>
              <a:t>		}</a:t>
            </a:r>
          </a:p>
          <a:p>
            <a:pPr eaLnBrk="1" hangingPunct="1">
              <a:spcBef>
                <a:spcPct val="0"/>
              </a:spcBef>
            </a:pPr>
            <a:r>
              <a:rPr lang="en-US" altLang="zh-CN"/>
              <a:t>	}</a:t>
            </a:r>
          </a:p>
          <a:p>
            <a:pPr eaLnBrk="1" hangingPunct="1">
              <a:spcBef>
                <a:spcPct val="0"/>
              </a:spcBef>
            </a:pPr>
            <a:r>
              <a:rPr lang="en-US" altLang="zh-CN"/>
              <a:t>	public class Z extends X {</a:t>
            </a:r>
          </a:p>
          <a:p>
            <a:pPr eaLnBrk="1" hangingPunct="1">
              <a:spcBef>
                <a:spcPct val="0"/>
              </a:spcBef>
            </a:pPr>
            <a:r>
              <a:rPr lang="en-US" altLang="zh-CN"/>
              <a:t>		Y y = new Y();</a:t>
            </a:r>
          </a:p>
          <a:p>
            <a:pPr eaLnBrk="1" hangingPunct="1">
              <a:spcBef>
                <a:spcPct val="0"/>
              </a:spcBef>
            </a:pPr>
            <a:r>
              <a:rPr lang="en-US" altLang="zh-CN"/>
              <a:t>		Z() {</a:t>
            </a:r>
          </a:p>
          <a:p>
            <a:pPr eaLnBrk="1" hangingPunct="1">
              <a:spcBef>
                <a:spcPct val="0"/>
              </a:spcBef>
            </a:pPr>
            <a:r>
              <a:rPr lang="en-US" altLang="zh-CN"/>
              <a:t>			System.out.print("Z");</a:t>
            </a:r>
          </a:p>
          <a:p>
            <a:pPr eaLnBrk="1" hangingPunct="1">
              <a:spcBef>
                <a:spcPct val="0"/>
              </a:spcBef>
            </a:pPr>
            <a:r>
              <a:rPr lang="en-US" altLang="zh-CN"/>
              <a:t>		}</a:t>
            </a:r>
          </a:p>
          <a:p>
            <a:pPr eaLnBrk="1" hangingPunct="1">
              <a:spcBef>
                <a:spcPct val="0"/>
              </a:spcBef>
            </a:pPr>
            <a:r>
              <a:rPr lang="en-US" altLang="zh-CN"/>
              <a:t>		public static void main(String[] args) {</a:t>
            </a:r>
          </a:p>
          <a:p>
            <a:pPr eaLnBrk="1" hangingPunct="1">
              <a:spcBef>
                <a:spcPct val="0"/>
              </a:spcBef>
            </a:pPr>
            <a:r>
              <a:rPr lang="en-US" altLang="zh-CN"/>
              <a:t>			new Z(); </a:t>
            </a:r>
          </a:p>
          <a:p>
            <a:pPr eaLnBrk="1" hangingPunct="1">
              <a:spcBef>
                <a:spcPct val="0"/>
              </a:spcBef>
            </a:pPr>
            <a:r>
              <a:rPr lang="en-US" altLang="zh-CN"/>
              <a:t>		}</a:t>
            </a:r>
          </a:p>
          <a:p>
            <a:pPr eaLnBrk="1" hangingPunct="1">
              <a:spcBef>
                <a:spcPct val="0"/>
              </a:spcBef>
            </a:pPr>
            <a:r>
              <a:rPr lang="en-US" altLang="zh-CN"/>
              <a:t>	}</a:t>
            </a:r>
          </a:p>
          <a:p>
            <a:pPr eaLnBrk="1" hangingPunct="1">
              <a:spcBef>
                <a:spcPct val="0"/>
              </a:spcBef>
            </a:pPr>
            <a:endParaRPr lang="en-US" altLang="zh-CN"/>
          </a:p>
          <a:p>
            <a:pPr eaLnBrk="1" hangingPunct="1">
              <a:spcBef>
                <a:spcPct val="0"/>
              </a:spcBef>
            </a:pPr>
            <a:r>
              <a:rPr lang="en-US" altLang="zh-CN"/>
              <a:t>	</a:t>
            </a:r>
            <a:r>
              <a:rPr lang="zh-CN" altLang="en-US"/>
              <a:t>铺垫的小知识：</a:t>
            </a:r>
          </a:p>
          <a:p>
            <a:pPr eaLnBrk="1" hangingPunct="1">
              <a:spcBef>
                <a:spcPct val="0"/>
              </a:spcBef>
            </a:pPr>
            <a:r>
              <a:rPr lang="zh-CN" altLang="en-US"/>
              <a:t>	第一个：成员变量有基本类型和引用类型的。</a:t>
            </a:r>
          </a:p>
          <a:p>
            <a:pPr eaLnBrk="1" hangingPunct="1">
              <a:spcBef>
                <a:spcPct val="0"/>
              </a:spcBef>
            </a:pPr>
            <a:r>
              <a:rPr lang="zh-CN" altLang="en-US"/>
              <a:t>	</a:t>
            </a:r>
            <a:r>
              <a:rPr lang="en-US" altLang="zh-CN"/>
              <a:t>class Demo {</a:t>
            </a:r>
          </a:p>
          <a:p>
            <a:pPr eaLnBrk="1" hangingPunct="1">
              <a:spcBef>
                <a:spcPct val="0"/>
              </a:spcBef>
            </a:pPr>
            <a:r>
              <a:rPr lang="en-US" altLang="zh-CN"/>
              <a:t>		//</a:t>
            </a:r>
            <a:r>
              <a:rPr lang="zh-CN" altLang="en-US"/>
              <a:t>基本类型</a:t>
            </a:r>
          </a:p>
          <a:p>
            <a:pPr eaLnBrk="1" hangingPunct="1">
              <a:spcBef>
                <a:spcPct val="0"/>
              </a:spcBef>
            </a:pPr>
            <a:r>
              <a:rPr lang="zh-CN" altLang="en-US"/>
              <a:t>		</a:t>
            </a:r>
            <a:r>
              <a:rPr lang="en-US" altLang="zh-CN"/>
              <a:t>int x = 10;</a:t>
            </a:r>
          </a:p>
          <a:p>
            <a:pPr eaLnBrk="1" hangingPunct="1">
              <a:spcBef>
                <a:spcPct val="0"/>
              </a:spcBef>
            </a:pPr>
            <a:r>
              <a:rPr lang="en-US" altLang="zh-CN"/>
              <a:t>		//</a:t>
            </a:r>
            <a:r>
              <a:rPr lang="zh-CN" altLang="en-US"/>
              <a:t>引用类型</a:t>
            </a:r>
          </a:p>
          <a:p>
            <a:pPr eaLnBrk="1" hangingPunct="1">
              <a:spcBef>
                <a:spcPct val="0"/>
              </a:spcBef>
            </a:pPr>
            <a:r>
              <a:rPr lang="zh-CN" altLang="en-US"/>
              <a:t>		</a:t>
            </a:r>
            <a:r>
              <a:rPr lang="en-US" altLang="zh-CN"/>
              <a:t>Student s = new Student();</a:t>
            </a:r>
          </a:p>
          <a:p>
            <a:pPr eaLnBrk="1" hangingPunct="1">
              <a:spcBef>
                <a:spcPct val="0"/>
              </a:spcBef>
            </a:pPr>
            <a:r>
              <a:rPr lang="en-US" altLang="zh-CN"/>
              <a:t>	}</a:t>
            </a:r>
          </a:p>
          <a:p>
            <a:pPr eaLnBrk="1" hangingPunct="1">
              <a:spcBef>
                <a:spcPct val="0"/>
              </a:spcBef>
            </a:pPr>
            <a:r>
              <a:rPr lang="en-US" altLang="zh-CN"/>
              <a:t>	</a:t>
            </a:r>
          </a:p>
          <a:p>
            <a:pPr eaLnBrk="1" hangingPunct="1">
              <a:spcBef>
                <a:spcPct val="0"/>
              </a:spcBef>
            </a:pPr>
            <a:r>
              <a:rPr lang="en-US" altLang="zh-CN"/>
              <a:t>	</a:t>
            </a:r>
            <a:r>
              <a:rPr lang="zh-CN" altLang="en-US"/>
              <a:t>第二个：类的初始化过程</a:t>
            </a:r>
          </a:p>
          <a:p>
            <a:pPr eaLnBrk="1" hangingPunct="1">
              <a:spcBef>
                <a:spcPct val="0"/>
              </a:spcBef>
            </a:pPr>
            <a:r>
              <a:rPr lang="zh-CN" altLang="en-US"/>
              <a:t>		加载</a:t>
            </a:r>
            <a:r>
              <a:rPr lang="en-US" altLang="zh-CN"/>
              <a:t>class</a:t>
            </a:r>
            <a:r>
              <a:rPr lang="zh-CN" altLang="en-US"/>
              <a:t>文件</a:t>
            </a:r>
          </a:p>
          <a:p>
            <a:pPr eaLnBrk="1" hangingPunct="1">
              <a:spcBef>
                <a:spcPct val="0"/>
              </a:spcBef>
            </a:pPr>
            <a:r>
              <a:rPr lang="zh-CN" altLang="en-US"/>
              <a:t>		堆中开辟空间</a:t>
            </a:r>
          </a:p>
          <a:p>
            <a:pPr eaLnBrk="1" hangingPunct="1">
              <a:spcBef>
                <a:spcPct val="0"/>
              </a:spcBef>
            </a:pPr>
            <a:r>
              <a:rPr lang="zh-CN" altLang="en-US"/>
              <a:t>		变量的默认初始化</a:t>
            </a:r>
          </a:p>
          <a:p>
            <a:pPr eaLnBrk="1" hangingPunct="1">
              <a:spcBef>
                <a:spcPct val="0"/>
              </a:spcBef>
            </a:pPr>
            <a:r>
              <a:rPr lang="zh-CN" altLang="en-US"/>
              <a:t>		变量的显示初始化</a:t>
            </a:r>
          </a:p>
          <a:p>
            <a:pPr eaLnBrk="1" hangingPunct="1">
              <a:spcBef>
                <a:spcPct val="0"/>
              </a:spcBef>
            </a:pPr>
            <a:r>
              <a:rPr lang="zh-CN" altLang="en-US"/>
              <a:t>		构造代码块初始化</a:t>
            </a:r>
          </a:p>
          <a:p>
            <a:pPr eaLnBrk="1" hangingPunct="1">
              <a:spcBef>
                <a:spcPct val="0"/>
              </a:spcBef>
            </a:pPr>
            <a:r>
              <a:rPr lang="zh-CN" altLang="en-US"/>
              <a:t>		构造方法初始化</a:t>
            </a:r>
          </a:p>
          <a:p>
            <a:pPr eaLnBrk="1" hangingPunct="1">
              <a:spcBef>
                <a:spcPct val="0"/>
              </a:spcBef>
            </a:pPr>
            <a:endParaRPr lang="zh-CN" altLang="en-US"/>
          </a:p>
          <a:p>
            <a:pPr eaLnBrk="1" hangingPunct="1">
              <a:spcBef>
                <a:spcPct val="0"/>
              </a:spcBef>
            </a:pPr>
            <a:r>
              <a:rPr lang="zh-CN" altLang="en-US"/>
              <a:t>	第三个：遇到</a:t>
            </a:r>
            <a:r>
              <a:rPr lang="en-US" altLang="zh-CN"/>
              <a:t>extends</a:t>
            </a:r>
            <a:r>
              <a:rPr lang="zh-CN" altLang="en-US"/>
              <a:t>，就要知道，先初始化父类数据，然后初始化子类数据。</a:t>
            </a:r>
          </a:p>
          <a:p>
            <a:pPr eaLnBrk="1" hangingPunct="1">
              <a:spcBef>
                <a:spcPct val="0"/>
              </a:spcBef>
            </a:pPr>
            <a:r>
              <a:rPr lang="zh-CN" altLang="en-US"/>
              <a:t>		分层初始化。</a:t>
            </a:r>
            <a:endParaRPr lang="en-US" altLang="zh-CN"/>
          </a:p>
          <a:p>
            <a:pPr eaLnBrk="1" hangingPunct="1">
              <a:spcBef>
                <a:spcPct val="0"/>
              </a:spcBef>
            </a:pPr>
            <a:r>
              <a:rPr lang="en-US" altLang="zh-CN"/>
              <a:t>		super</a:t>
            </a:r>
            <a:r>
              <a:rPr lang="zh-CN" altLang="en-US"/>
              <a:t>在这里仅仅表示要先初始化父类数据。</a:t>
            </a:r>
            <a:endParaRPr lang="en-US" altLang="zh-CN"/>
          </a:p>
        </p:txBody>
      </p:sp>
      <p:sp>
        <p:nvSpPr>
          <p:cNvPr id="77828" name="灯片编号占位符 3">
            <a:extLst>
              <a:ext uri="{FF2B5EF4-FFF2-40B4-BE49-F238E27FC236}">
                <a16:creationId xmlns:a16="http://schemas.microsoft.com/office/drawing/2014/main" id="{C7311D7E-81E5-4534-A321-07FB8BABAE5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1BDEDA37-CE4C-4558-A058-3EBE8B7E97EE}" type="slidenum">
              <a:rPr lang="zh-CN" altLang="en-US">
                <a:latin typeface="Times New Roman" panose="02020603050405020304" pitchFamily="18" charset="0"/>
              </a:rPr>
              <a:pPr eaLnBrk="1" hangingPunct="1"/>
              <a:t>83</a:t>
            </a:fld>
            <a:endParaRPr lang="en-US" altLang="zh-CN">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a:extLst>
              <a:ext uri="{FF2B5EF4-FFF2-40B4-BE49-F238E27FC236}">
                <a16:creationId xmlns:a16="http://schemas.microsoft.com/office/drawing/2014/main" id="{CE26B7B7-E0F8-42D1-892C-560CBCBE343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备注占位符 2">
            <a:extLst>
              <a:ext uri="{FF2B5EF4-FFF2-40B4-BE49-F238E27FC236}">
                <a16:creationId xmlns:a16="http://schemas.microsoft.com/office/drawing/2014/main" id="{2B89D7A3-8A9E-439C-AC1C-82D3D3A7D8B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t>1:</a:t>
            </a:r>
            <a:r>
              <a:rPr lang="zh-CN" altLang="en-US"/>
              <a:t>在父类中定义一个成员方法</a:t>
            </a:r>
          </a:p>
          <a:p>
            <a:pPr eaLnBrk="1" hangingPunct="1">
              <a:spcBef>
                <a:spcPct val="0"/>
              </a:spcBef>
            </a:pPr>
            <a:r>
              <a:rPr lang="en-US" altLang="zh-CN"/>
              <a:t>2:</a:t>
            </a:r>
            <a:r>
              <a:rPr lang="zh-CN" altLang="en-US"/>
              <a:t>在子类中定义一个成员方法和父类中成员方法名称不同，然后在测试类中通过子类对象去访问方法，发现方法名不同，访问非常简单</a:t>
            </a:r>
          </a:p>
          <a:p>
            <a:pPr eaLnBrk="1" hangingPunct="1">
              <a:spcBef>
                <a:spcPct val="0"/>
              </a:spcBef>
            </a:pPr>
            <a:r>
              <a:rPr lang="en-US" altLang="zh-CN"/>
              <a:t>3:</a:t>
            </a:r>
            <a:r>
              <a:rPr lang="zh-CN" altLang="en-US"/>
              <a:t>在子类中再定义一个成员方法，和父类中的成员方法名称一致，然后继续访问。发现访问的是子类的成员方法。</a:t>
            </a:r>
          </a:p>
          <a:p>
            <a:pPr eaLnBrk="1" hangingPunct="1">
              <a:spcBef>
                <a:spcPct val="0"/>
              </a:spcBef>
            </a:pPr>
            <a:r>
              <a:rPr lang="en-US" altLang="zh-CN"/>
              <a:t>4:</a:t>
            </a:r>
            <a:r>
              <a:rPr lang="zh-CN" altLang="en-US"/>
              <a:t>如果我要访问父类的成员方法该怎么办呢</a:t>
            </a:r>
            <a:r>
              <a:rPr lang="en-US" altLang="zh-CN"/>
              <a:t>?</a:t>
            </a:r>
            <a:r>
              <a:rPr lang="zh-CN" altLang="en-US"/>
              <a:t>回想刚才提过的</a:t>
            </a:r>
            <a:r>
              <a:rPr lang="en-US" altLang="zh-CN"/>
              <a:t>super</a:t>
            </a:r>
            <a:r>
              <a:rPr lang="zh-CN" altLang="en-US"/>
              <a:t>关键字</a:t>
            </a:r>
          </a:p>
        </p:txBody>
      </p:sp>
      <p:sp>
        <p:nvSpPr>
          <p:cNvPr id="78852" name="灯片编号占位符 3">
            <a:extLst>
              <a:ext uri="{FF2B5EF4-FFF2-40B4-BE49-F238E27FC236}">
                <a16:creationId xmlns:a16="http://schemas.microsoft.com/office/drawing/2014/main" id="{2D2CB254-9DA5-4E05-8771-8BC542C96B3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C50897E3-6032-4A04-BE5B-843022421EBE}" type="slidenum">
              <a:rPr lang="zh-CN" altLang="en-US">
                <a:latin typeface="Times New Roman" panose="02020603050405020304" pitchFamily="18" charset="0"/>
              </a:rPr>
              <a:pPr eaLnBrk="1" hangingPunct="1"/>
              <a:t>84</a:t>
            </a:fld>
            <a:endParaRPr lang="en-US" altLang="zh-CN">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a:extLst>
              <a:ext uri="{FF2B5EF4-FFF2-40B4-BE49-F238E27FC236}">
                <a16:creationId xmlns:a16="http://schemas.microsoft.com/office/drawing/2014/main" id="{16D631C0-BEDB-42C1-AA9C-0D78DF8B8A9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备注占位符 2">
            <a:extLst>
              <a:ext uri="{FF2B5EF4-FFF2-40B4-BE49-F238E27FC236}">
                <a16:creationId xmlns:a16="http://schemas.microsoft.com/office/drawing/2014/main" id="{916CB00E-7A92-488A-9692-19183DD900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t>1:</a:t>
            </a:r>
            <a:r>
              <a:rPr lang="zh-CN" altLang="en-US"/>
              <a:t>刚才讲过的子类中出现了父类中一模一样的方法，这种现象其实在</a:t>
            </a:r>
            <a:r>
              <a:rPr lang="en-US" altLang="zh-CN"/>
              <a:t>Java</a:t>
            </a:r>
            <a:r>
              <a:rPr lang="zh-CN" altLang="en-US"/>
              <a:t>中被称为方法重写</a:t>
            </a:r>
            <a:endParaRPr lang="en-US" altLang="zh-CN"/>
          </a:p>
          <a:p>
            <a:pPr eaLnBrk="1" hangingPunct="1">
              <a:spcBef>
                <a:spcPct val="0"/>
              </a:spcBef>
            </a:pPr>
            <a:r>
              <a:rPr lang="en-US" altLang="zh-CN"/>
              <a:t>2:</a:t>
            </a:r>
            <a:r>
              <a:rPr lang="zh-CN" altLang="en-US"/>
              <a:t>方法重写的应用：</a:t>
            </a:r>
            <a:endParaRPr lang="en-US" altLang="zh-CN"/>
          </a:p>
          <a:p>
            <a:pPr eaLnBrk="1" hangingPunct="1">
              <a:spcBef>
                <a:spcPct val="0"/>
              </a:spcBef>
            </a:pPr>
            <a:r>
              <a:rPr lang="en-US" altLang="zh-CN"/>
              <a:t>	</a:t>
            </a:r>
            <a:r>
              <a:rPr lang="zh-CN" altLang="en-US"/>
              <a:t>举例：手机类和新式手机类。</a:t>
            </a:r>
            <a:r>
              <a:rPr lang="en-US" altLang="zh-CN"/>
              <a:t>(</a:t>
            </a:r>
            <a:r>
              <a:rPr lang="zh-CN" altLang="en-US"/>
              <a:t>加入好听的彩铃功能，基本功能由手机提供</a:t>
            </a:r>
            <a:r>
              <a:rPr lang="en-US" altLang="zh-CN"/>
              <a:t>)</a:t>
            </a:r>
            <a:endParaRPr lang="zh-CN" altLang="en-US"/>
          </a:p>
        </p:txBody>
      </p:sp>
      <p:sp>
        <p:nvSpPr>
          <p:cNvPr id="79876" name="灯片编号占位符 3">
            <a:extLst>
              <a:ext uri="{FF2B5EF4-FFF2-40B4-BE49-F238E27FC236}">
                <a16:creationId xmlns:a16="http://schemas.microsoft.com/office/drawing/2014/main" id="{66F186CA-B6E5-47D4-8214-A54A01C2030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14544422-0489-48B1-9B4A-04435BA354C3}" type="slidenum">
              <a:rPr lang="zh-CN" altLang="en-US">
                <a:latin typeface="Times New Roman" panose="02020603050405020304" pitchFamily="18" charset="0"/>
              </a:rPr>
              <a:pPr eaLnBrk="1" hangingPunct="1"/>
              <a:t>85</a:t>
            </a:fld>
            <a:endParaRPr lang="en-US" altLang="zh-CN">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a:extLst>
              <a:ext uri="{FF2B5EF4-FFF2-40B4-BE49-F238E27FC236}">
                <a16:creationId xmlns:a16="http://schemas.microsoft.com/office/drawing/2014/main" id="{96097F6E-6EE6-4983-B0F8-038FBFF17D0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备注占位符 2">
            <a:extLst>
              <a:ext uri="{FF2B5EF4-FFF2-40B4-BE49-F238E27FC236}">
                <a16:creationId xmlns:a16="http://schemas.microsoft.com/office/drawing/2014/main" id="{73903977-9C8A-4953-AFCF-2B9396E6A52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80900" name="灯片编号占位符 3">
            <a:extLst>
              <a:ext uri="{FF2B5EF4-FFF2-40B4-BE49-F238E27FC236}">
                <a16:creationId xmlns:a16="http://schemas.microsoft.com/office/drawing/2014/main" id="{487015CE-E655-4283-96EA-3ED472AD359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C9CB4854-30E2-4D0D-AC98-4B73C7497AE3}" type="slidenum">
              <a:rPr lang="zh-CN" altLang="en-US">
                <a:latin typeface="Times New Roman" panose="02020603050405020304" pitchFamily="18" charset="0"/>
              </a:rPr>
              <a:pPr eaLnBrk="1" hangingPunct="1"/>
              <a:t>86</a:t>
            </a:fld>
            <a:endParaRPr lang="en-US" altLang="zh-CN">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a:extLst>
              <a:ext uri="{FF2B5EF4-FFF2-40B4-BE49-F238E27FC236}">
                <a16:creationId xmlns:a16="http://schemas.microsoft.com/office/drawing/2014/main" id="{6C19E7E8-932C-43CF-9276-9027194339A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备注占位符 2">
            <a:extLst>
              <a:ext uri="{FF2B5EF4-FFF2-40B4-BE49-F238E27FC236}">
                <a16:creationId xmlns:a16="http://schemas.microsoft.com/office/drawing/2014/main" id="{21FEE66E-C5E7-41D3-8278-AFDE9E350CB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81924" name="灯片编号占位符 3">
            <a:extLst>
              <a:ext uri="{FF2B5EF4-FFF2-40B4-BE49-F238E27FC236}">
                <a16:creationId xmlns:a16="http://schemas.microsoft.com/office/drawing/2014/main" id="{E567723A-37B7-4812-B4F2-01C26DD4037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4556B438-1AA9-4364-87BC-80CFD0C86C84}" type="slidenum">
              <a:rPr lang="zh-CN" altLang="en-US">
                <a:latin typeface="Times New Roman" panose="02020603050405020304" pitchFamily="18" charset="0"/>
              </a:rPr>
              <a:pPr eaLnBrk="1" hangingPunct="1"/>
              <a:t>87</a:t>
            </a:fld>
            <a:endParaRPr lang="en-US" altLang="zh-CN">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a:extLst>
              <a:ext uri="{FF2B5EF4-FFF2-40B4-BE49-F238E27FC236}">
                <a16:creationId xmlns:a16="http://schemas.microsoft.com/office/drawing/2014/main" id="{740901E5-BF92-424B-8B07-910C1D38EE2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备注占位符 2">
            <a:extLst>
              <a:ext uri="{FF2B5EF4-FFF2-40B4-BE49-F238E27FC236}">
                <a16:creationId xmlns:a16="http://schemas.microsoft.com/office/drawing/2014/main" id="{CACF393A-B3EA-4BDC-BCD4-CF77918EB80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t>1:</a:t>
            </a:r>
            <a:r>
              <a:rPr lang="zh-CN" altLang="en-US"/>
              <a:t>通过子类重写父类方法，来说明父类不能被人动的方法，也别动了。为了强制不能动，</a:t>
            </a:r>
            <a:r>
              <a:rPr lang="en-US" altLang="zh-CN"/>
              <a:t>Java</a:t>
            </a:r>
            <a:r>
              <a:rPr lang="zh-CN" altLang="en-US"/>
              <a:t>就提高了</a:t>
            </a:r>
            <a:r>
              <a:rPr lang="en-US" altLang="zh-CN"/>
              <a:t>final</a:t>
            </a:r>
            <a:r>
              <a:rPr lang="zh-CN" altLang="en-US"/>
              <a:t>关键字</a:t>
            </a:r>
          </a:p>
        </p:txBody>
      </p:sp>
      <p:sp>
        <p:nvSpPr>
          <p:cNvPr id="83972" name="灯片编号占位符 3">
            <a:extLst>
              <a:ext uri="{FF2B5EF4-FFF2-40B4-BE49-F238E27FC236}">
                <a16:creationId xmlns:a16="http://schemas.microsoft.com/office/drawing/2014/main" id="{6D9D8FE7-31B4-41E2-950A-318857D6A81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2F4173BE-F137-4DCC-ABB6-02804760BEB4}" type="slidenum">
              <a:rPr lang="zh-CN" altLang="en-US">
                <a:latin typeface="Times New Roman" panose="02020603050405020304" pitchFamily="18" charset="0"/>
              </a:rPr>
              <a:pPr eaLnBrk="1" hangingPunct="1"/>
              <a:t>88</a:t>
            </a:fld>
            <a:endParaRPr lang="en-US" altLang="zh-CN">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a:extLst>
              <a:ext uri="{FF2B5EF4-FFF2-40B4-BE49-F238E27FC236}">
                <a16:creationId xmlns:a16="http://schemas.microsoft.com/office/drawing/2014/main" id="{C4409289-FB61-484E-95CC-D97DF6D584B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备注占位符 2">
            <a:extLst>
              <a:ext uri="{FF2B5EF4-FFF2-40B4-BE49-F238E27FC236}">
                <a16:creationId xmlns:a16="http://schemas.microsoft.com/office/drawing/2014/main" id="{E7B657DB-DB0B-49BF-A80C-F48507CAC0E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84996" name="灯片编号占位符 3">
            <a:extLst>
              <a:ext uri="{FF2B5EF4-FFF2-40B4-BE49-F238E27FC236}">
                <a16:creationId xmlns:a16="http://schemas.microsoft.com/office/drawing/2014/main" id="{6833FCA0-645A-4E8F-89ED-D5D909EC56C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C6AD2CEE-6B47-4CBB-A706-DDB1AEE93AFC}" type="slidenum">
              <a:rPr lang="zh-CN" altLang="en-US">
                <a:latin typeface="Times New Roman" panose="02020603050405020304" pitchFamily="18" charset="0"/>
              </a:rPr>
              <a:pPr eaLnBrk="1" hangingPunct="1"/>
              <a:t>89</a:t>
            </a:fld>
            <a:endParaRPr lang="en-US" altLang="zh-CN">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798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5BCA1011-9A88-42E8-9EAC-C5EFE03000B6}" type="slidenum">
              <a:rPr lang="zh-CN" altLang="en-US">
                <a:latin typeface="Times New Roman" panose="02020603050405020304" pitchFamily="18" charset="0"/>
              </a:rPr>
              <a:pPr eaLnBrk="1" hangingPunct="1"/>
              <a:t>17</a:t>
            </a:fld>
            <a:endParaRPr lang="en-US" altLang="zh-CN">
              <a:latin typeface="Times New Roman" panose="02020603050405020304" pitchFamily="18" charset="0"/>
            </a:endParaRPr>
          </a:p>
        </p:txBody>
      </p:sp>
    </p:spTree>
    <p:extLst>
      <p:ext uri="{BB962C8B-B14F-4D97-AF65-F5344CB8AC3E}">
        <p14:creationId xmlns:p14="http://schemas.microsoft.com/office/powerpoint/2010/main" val="4861964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7488546-9D06-4983-A2A4-1AC03B0BA605}"/>
              </a:ext>
            </a:extLst>
          </p:cNvPr>
          <p:cNvSpPr>
            <a:spLocks noGrp="1" noChangeArrowheads="1"/>
          </p:cNvSpPr>
          <p:nvPr>
            <p:ph type="sldNum" sz="quarter" idx="5"/>
          </p:nvPr>
        </p:nvSpPr>
        <p:spPr>
          <a:ln/>
        </p:spPr>
        <p:txBody>
          <a:bodyPr/>
          <a:lstStyle/>
          <a:p>
            <a:fld id="{898B1046-C382-4CE9-AB2C-0D773B126B30}" type="slidenum">
              <a:rPr lang="en-US" altLang="zh-CN"/>
              <a:pPr/>
              <a:t>92</a:t>
            </a:fld>
            <a:endParaRPr lang="en-US" altLang="zh-CN"/>
          </a:p>
        </p:txBody>
      </p:sp>
      <p:sp>
        <p:nvSpPr>
          <p:cNvPr id="764930" name="Rectangle 2">
            <a:extLst>
              <a:ext uri="{FF2B5EF4-FFF2-40B4-BE49-F238E27FC236}">
                <a16:creationId xmlns:a16="http://schemas.microsoft.com/office/drawing/2014/main" id="{EC5A8B87-89BC-4ED5-87D9-4B7BFF20C161}"/>
              </a:ext>
            </a:extLst>
          </p:cNvPr>
          <p:cNvSpPr>
            <a:spLocks noGrp="1" noRot="1" noChangeAspect="1" noChangeArrowheads="1" noTextEdit="1"/>
          </p:cNvSpPr>
          <p:nvPr>
            <p:ph type="sldImg"/>
          </p:nvPr>
        </p:nvSpPr>
        <p:spPr>
          <a:ln/>
        </p:spPr>
      </p:sp>
      <p:sp>
        <p:nvSpPr>
          <p:cNvPr id="764931" name="Rectangle 3">
            <a:extLst>
              <a:ext uri="{FF2B5EF4-FFF2-40B4-BE49-F238E27FC236}">
                <a16:creationId xmlns:a16="http://schemas.microsoft.com/office/drawing/2014/main" id="{61C1C368-61FA-4C53-A011-223C24C087BF}"/>
              </a:ext>
            </a:extLst>
          </p:cNvPr>
          <p:cNvSpPr>
            <a:spLocks noGrp="1" noChangeArrowheads="1"/>
          </p:cNvSpPr>
          <p:nvPr>
            <p:ph type="body" idx="1"/>
          </p:nvPr>
        </p:nvSpPr>
        <p:spPr>
          <a:xfrm>
            <a:off x="914400" y="4343400"/>
            <a:ext cx="5029200" cy="4114800"/>
          </a:xfrm>
        </p:spPr>
        <p:txBody>
          <a:bodyPr/>
          <a:lstStyle/>
          <a:p>
            <a:r>
              <a:rPr lang="zh-CN" altLang="en-US"/>
              <a:t>出于简化程序结构和类间的关系考虑，</a:t>
            </a:r>
            <a:r>
              <a:rPr lang="en-US" altLang="zh-CN"/>
              <a:t>java</a:t>
            </a:r>
            <a:r>
              <a:rPr lang="zh-CN" altLang="en-US"/>
              <a:t>的类间只支持单继承。正是类间的这种单继承性使得</a:t>
            </a:r>
            <a:r>
              <a:rPr lang="en-US" altLang="zh-CN"/>
              <a:t>java</a:t>
            </a:r>
            <a:r>
              <a:rPr lang="zh-CN" altLang="en-US"/>
              <a:t>的类层次结构是树状结构，这样简化了程序结构，</a:t>
            </a:r>
          </a:p>
          <a:p>
            <a:r>
              <a:rPr lang="zh-CN" altLang="en-US"/>
              <a:t>使类之间的关系相对简单，类之间的耦合程度小。</a:t>
            </a:r>
          </a:p>
          <a:p>
            <a:r>
              <a:rPr lang="zh-CN" altLang="en-US"/>
              <a:t>但是这种单继承并不能很好的讲复杂的现实问题描述清楚，同时随着类层次结构中深度的增加，其间接父类越来越多，继承的属性和方法也越来越多。</a:t>
            </a:r>
          </a:p>
          <a:p>
            <a:r>
              <a:rPr lang="zh-CN" altLang="en-US"/>
              <a:t>尽管子类中的代码可能简单，但继承性将导致子类成员数量庞大，难于管理，控制和掌握。</a:t>
            </a:r>
          </a:p>
          <a:p>
            <a:endParaRPr lang="zh-CN" altLang="en-US"/>
          </a:p>
          <a:p>
            <a:r>
              <a:rPr lang="en-US" altLang="zh-CN"/>
              <a:t>Java</a:t>
            </a:r>
            <a:r>
              <a:rPr lang="zh-CN" altLang="en-US"/>
              <a:t>把完成特定功能的若干属性和方法组织成相对独立的属性和方法的集合，并把这种属性和方法的集合定义为接口（</a:t>
            </a:r>
            <a:r>
              <a:rPr lang="en-US" altLang="zh-CN"/>
              <a:t>interface</a:t>
            </a:r>
            <a:r>
              <a:rPr lang="zh-CN" altLang="en-US"/>
              <a:t>）。</a:t>
            </a:r>
          </a:p>
          <a:p>
            <a:r>
              <a:rPr lang="zh-CN" altLang="en-US"/>
              <a:t>但</a:t>
            </a:r>
            <a:r>
              <a:rPr lang="zh-CN" altLang="en-US" sz="900" b="1">
                <a:solidFill>
                  <a:srgbClr val="FF0000"/>
                </a:solidFill>
                <a:latin typeface="仿宋_GB2312" pitchFamily="49" charset="-122"/>
                <a:ea typeface="仿宋_GB2312" pitchFamily="49" charset="-122"/>
              </a:rPr>
              <a:t>接口中的属性都是常量，接口中的方法都是没有方法体的抽象方法，所以接口相当于程序开发的一组协议，凡是需要实现这种特定的类，</a:t>
            </a:r>
          </a:p>
          <a:p>
            <a:r>
              <a:rPr lang="zh-CN" altLang="en-US" sz="900" b="1">
                <a:solidFill>
                  <a:srgbClr val="FF0000"/>
                </a:solidFill>
                <a:latin typeface="仿宋_GB2312" pitchFamily="49" charset="-122"/>
                <a:ea typeface="仿宋_GB2312" pitchFamily="49" charset="-122"/>
              </a:rPr>
              <a:t>都可以继承这些属性和方法的集合，并在类中使用它。</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6D82160-B591-404F-859D-0CEF48B8C3D6}"/>
              </a:ext>
            </a:extLst>
          </p:cNvPr>
          <p:cNvSpPr>
            <a:spLocks noGrp="1" noChangeArrowheads="1"/>
          </p:cNvSpPr>
          <p:nvPr>
            <p:ph type="sldNum" sz="quarter" idx="5"/>
          </p:nvPr>
        </p:nvSpPr>
        <p:spPr>
          <a:ln/>
        </p:spPr>
        <p:txBody>
          <a:bodyPr/>
          <a:lstStyle/>
          <a:p>
            <a:fld id="{9013BAFE-1ADE-4FA0-AEC1-0615182F7A81}" type="slidenum">
              <a:rPr lang="en-US" altLang="zh-CN"/>
              <a:pPr/>
              <a:t>93</a:t>
            </a:fld>
            <a:endParaRPr lang="en-US" altLang="zh-CN"/>
          </a:p>
        </p:txBody>
      </p:sp>
      <p:sp>
        <p:nvSpPr>
          <p:cNvPr id="766978" name="Rectangle 2">
            <a:extLst>
              <a:ext uri="{FF2B5EF4-FFF2-40B4-BE49-F238E27FC236}">
                <a16:creationId xmlns:a16="http://schemas.microsoft.com/office/drawing/2014/main" id="{6B4B47BF-1FB1-4731-82F0-C2BECF689ECA}"/>
              </a:ext>
            </a:extLst>
          </p:cNvPr>
          <p:cNvSpPr>
            <a:spLocks noGrp="1" noRot="1" noChangeAspect="1" noChangeArrowheads="1" noTextEdit="1"/>
          </p:cNvSpPr>
          <p:nvPr>
            <p:ph type="sldImg"/>
          </p:nvPr>
        </p:nvSpPr>
        <p:spPr>
          <a:ln/>
        </p:spPr>
      </p:sp>
      <p:sp>
        <p:nvSpPr>
          <p:cNvPr id="766979" name="Rectangle 3">
            <a:extLst>
              <a:ext uri="{FF2B5EF4-FFF2-40B4-BE49-F238E27FC236}">
                <a16:creationId xmlns:a16="http://schemas.microsoft.com/office/drawing/2014/main" id="{EAB23C90-1D36-46C6-A0EE-5B30B496A9B9}"/>
              </a:ext>
            </a:extLst>
          </p:cNvPr>
          <p:cNvSpPr>
            <a:spLocks noGrp="1" noChangeArrowheads="1"/>
          </p:cNvSpPr>
          <p:nvPr>
            <p:ph type="body" idx="1"/>
          </p:nvPr>
        </p:nvSpPr>
        <p:spPr>
          <a:xfrm>
            <a:off x="914400" y="4343400"/>
            <a:ext cx="5029200" cy="4114800"/>
          </a:xfrm>
        </p:spPr>
        <p:txBody>
          <a:bodyPr/>
          <a:lstStyle/>
          <a:p>
            <a:r>
              <a:rPr lang="zh-CN" altLang="en-US"/>
              <a:t>被</a:t>
            </a:r>
            <a:r>
              <a:rPr lang="en-US" altLang="zh-CN"/>
              <a:t>native</a:t>
            </a:r>
            <a:r>
              <a:rPr lang="zh-CN" altLang="en-US"/>
              <a:t>修饰的表示调用了非</a:t>
            </a:r>
            <a:r>
              <a:rPr lang="en-US" altLang="zh-CN"/>
              <a:t>java</a:t>
            </a:r>
            <a:r>
              <a:rPr lang="zh-CN" altLang="en-US"/>
              <a:t>语言的方法，最常见的就是</a:t>
            </a:r>
            <a:r>
              <a:rPr lang="en-US" altLang="zh-CN"/>
              <a:t>c/c++</a:t>
            </a:r>
            <a:r>
              <a:rPr lang="zh-CN" altLang="en-US"/>
              <a:t>封装的</a:t>
            </a:r>
            <a:r>
              <a:rPr lang="en-US" altLang="zh-CN"/>
              <a:t>DLL </a:t>
            </a:r>
            <a:br>
              <a:rPr lang="en-US" altLang="zh-CN"/>
            </a:br>
            <a:r>
              <a:rPr lang="zh-CN" altLang="en-US"/>
              <a:t>里面的方法，这个是</a:t>
            </a:r>
            <a:r>
              <a:rPr lang="en-US" altLang="zh-CN"/>
              <a:t>java</a:t>
            </a:r>
            <a:r>
              <a:rPr lang="zh-CN" altLang="en-US"/>
              <a:t>得   </a:t>
            </a:r>
            <a:r>
              <a:rPr lang="en-US" altLang="zh-CN"/>
              <a:t>JNI</a:t>
            </a:r>
            <a:r>
              <a:rPr lang="zh-CN" altLang="en-US"/>
              <a:t>技术！ </a:t>
            </a:r>
          </a:p>
          <a:p>
            <a:r>
              <a:rPr lang="zh-CN" altLang="en-US"/>
              <a:t>被</a:t>
            </a:r>
            <a:r>
              <a:rPr lang="en-US" altLang="zh-CN"/>
              <a:t>native</a:t>
            </a:r>
            <a:r>
              <a:rPr lang="zh-CN" altLang="en-US"/>
              <a:t>修饰的表示调用了非</a:t>
            </a:r>
            <a:r>
              <a:rPr lang="en-US" altLang="zh-CN"/>
              <a:t>java</a:t>
            </a:r>
            <a:r>
              <a:rPr lang="zh-CN" altLang="en-US"/>
              <a:t>类库的方法， </a:t>
            </a:r>
            <a:br>
              <a:rPr lang="zh-CN" altLang="en-US"/>
            </a:br>
            <a:r>
              <a:rPr lang="zh-CN" altLang="en-US"/>
              <a:t>而是调用的本地（也就是当前操作系统的方法或动态连接库） </a:t>
            </a:r>
            <a:br>
              <a:rPr lang="zh-CN" altLang="en-US"/>
            </a:br>
            <a:r>
              <a:rPr lang="zh-CN" altLang="en-US"/>
              <a:t>你用</a:t>
            </a:r>
            <a:r>
              <a:rPr lang="en-US" altLang="zh-CN"/>
              <a:t>windows</a:t>
            </a:r>
            <a:r>
              <a:rPr lang="zh-CN" altLang="en-US"/>
              <a:t>就调</a:t>
            </a:r>
            <a:r>
              <a:rPr lang="en-US" altLang="zh-CN"/>
              <a:t>dll </a:t>
            </a:r>
            <a:br>
              <a:rPr lang="en-US" altLang="zh-CN"/>
            </a:br>
            <a:r>
              <a:rPr lang="zh-CN" altLang="en-US"/>
              <a:t>用其他的系统就调用别的 </a:t>
            </a:r>
          </a:p>
          <a:p>
            <a:r>
              <a:rPr lang="en-US" altLang="zh-CN"/>
              <a:t>native </a:t>
            </a:r>
            <a:r>
              <a:rPr lang="zh-CN" altLang="en-US"/>
              <a:t>定义符说明该方法是一个使用本地其他语言编写的方法，它在类中的声明和抽象方法遗言没有方法体</a:t>
            </a:r>
            <a:br>
              <a:rPr lang="zh-CN" altLang="en-US"/>
            </a:br>
            <a:r>
              <a:rPr lang="zh-CN" altLang="en-US"/>
              <a:t>一般的</a:t>
            </a:r>
            <a:r>
              <a:rPr lang="en-US" altLang="zh-CN"/>
              <a:t>native</a:t>
            </a:r>
            <a:r>
              <a:rPr lang="zh-CN" altLang="en-US"/>
              <a:t>方法用于一些比较消耗资源的方法，然后用</a:t>
            </a:r>
            <a:r>
              <a:rPr lang="en-US" altLang="zh-CN"/>
              <a:t>c</a:t>
            </a:r>
            <a:r>
              <a:rPr lang="zh-CN" altLang="en-US"/>
              <a:t>或其他语言编写，可以提高速度，具体的你可以看如何在</a:t>
            </a:r>
            <a:r>
              <a:rPr lang="en-US" altLang="zh-CN"/>
              <a:t>java</a:t>
            </a:r>
            <a:r>
              <a:rPr lang="zh-CN" altLang="en-US"/>
              <a:t>中调用</a:t>
            </a:r>
            <a:r>
              <a:rPr lang="en-US" altLang="zh-CN"/>
              <a:t>c</a:t>
            </a:r>
          </a:p>
          <a:p>
            <a:endParaRPr lang="en-US" altLang="zh-CN"/>
          </a:p>
          <a:p>
            <a:r>
              <a:rPr lang="zh-CN" altLang="en-US"/>
              <a:t>一、 </a:t>
            </a:r>
            <a:r>
              <a:rPr lang="en-US" altLang="zh-CN"/>
              <a:t>Native</a:t>
            </a:r>
            <a:r>
              <a:rPr lang="zh-CN" altLang="en-US"/>
              <a:t>关键字</a:t>
            </a:r>
            <a:br>
              <a:rPr lang="zh-CN" altLang="en-US"/>
            </a:br>
            <a:r>
              <a:rPr lang="zh-CN" altLang="en-US"/>
              <a:t>使用</a:t>
            </a:r>
            <a:r>
              <a:rPr lang="en-US" altLang="zh-CN"/>
              <a:t>native</a:t>
            </a:r>
            <a:r>
              <a:rPr lang="zh-CN" altLang="en-US"/>
              <a:t>关键字说明这个方法是原生函数，也就是这个方法是用</a:t>
            </a:r>
            <a:r>
              <a:rPr lang="en-US" altLang="zh-CN"/>
              <a:t>C/C++</a:t>
            </a:r>
            <a:r>
              <a:rPr lang="zh-CN" altLang="en-US"/>
              <a:t>语言实现的，并且被编译成了</a:t>
            </a:r>
            <a:r>
              <a:rPr lang="en-US" altLang="zh-CN"/>
              <a:t>DLL</a:t>
            </a:r>
            <a:r>
              <a:rPr lang="zh-CN" altLang="en-US"/>
              <a:t>，由</a:t>
            </a:r>
            <a:r>
              <a:rPr lang="en-US" altLang="zh-CN"/>
              <a:t>java</a:t>
            </a:r>
            <a:r>
              <a:rPr lang="zh-CN" altLang="en-US"/>
              <a:t>去调用。</a:t>
            </a:r>
            <a:br>
              <a:rPr lang="zh-CN" altLang="en-US"/>
            </a:br>
            <a:r>
              <a:rPr lang="zh-CN" altLang="en-US"/>
              <a:t>这些函数的实现体在</a:t>
            </a:r>
            <a:r>
              <a:rPr lang="en-US" altLang="zh-CN"/>
              <a:t>DLL</a:t>
            </a:r>
            <a:r>
              <a:rPr lang="zh-CN" altLang="en-US"/>
              <a:t>中，</a:t>
            </a:r>
            <a:r>
              <a:rPr lang="en-US" altLang="zh-CN"/>
              <a:t>JDK</a:t>
            </a:r>
            <a:r>
              <a:rPr lang="zh-CN" altLang="en-US"/>
              <a:t>的源代码中并不包含，你应该是看不到的。对于不同的平台它们也是不同的。这也是</a:t>
            </a:r>
            <a:r>
              <a:rPr lang="en-US" altLang="zh-CN"/>
              <a:t>java</a:t>
            </a:r>
            <a:r>
              <a:rPr lang="zh-CN" altLang="en-US"/>
              <a:t>的底层机制，实际上</a:t>
            </a:r>
            <a:r>
              <a:rPr lang="en-US" altLang="zh-CN"/>
              <a:t>java</a:t>
            </a:r>
            <a:r>
              <a:rPr lang="zh-CN" altLang="en-US"/>
              <a:t>就是在不同的平台上调用不同的</a:t>
            </a:r>
            <a:r>
              <a:rPr lang="en-US" altLang="zh-CN"/>
              <a:t>native</a:t>
            </a:r>
            <a:r>
              <a:rPr lang="zh-CN" altLang="en-US"/>
              <a:t>方法实现对操作系统的访问的。</a:t>
            </a:r>
            <a:br>
              <a:rPr lang="zh-CN" altLang="en-US"/>
            </a:br>
            <a:r>
              <a:rPr lang="en-US" altLang="zh-CN"/>
              <a:t>java</a:t>
            </a:r>
            <a:r>
              <a:rPr lang="zh-CN" altLang="en-US"/>
              <a:t>是跨平台的语言，既然是跨了平台，所付出的代价就是牺牲一些对底层的控制，而</a:t>
            </a:r>
            <a:r>
              <a:rPr lang="en-US" altLang="zh-CN"/>
              <a:t>java</a:t>
            </a:r>
            <a:r>
              <a:rPr lang="zh-CN" altLang="en-US"/>
              <a:t>要实现对底层的控制，就需要一些其他语言的帮助，这个就是</a:t>
            </a:r>
            <a:r>
              <a:rPr lang="en-US" altLang="zh-CN"/>
              <a:t>native</a:t>
            </a:r>
            <a:r>
              <a:rPr lang="zh-CN" altLang="en-US"/>
              <a:t>的作用了</a:t>
            </a:r>
            <a:br>
              <a:rPr lang="zh-CN" altLang="en-US"/>
            </a:br>
            <a:r>
              <a:rPr lang="zh-CN" altLang="en-US"/>
              <a:t>二、 </a:t>
            </a:r>
            <a:r>
              <a:rPr lang="en-US" altLang="zh-CN"/>
              <a:t>Synchronized</a:t>
            </a:r>
            <a:r>
              <a:rPr lang="zh-CN" altLang="en-US"/>
              <a:t>关键字</a:t>
            </a:r>
            <a:br>
              <a:rPr lang="zh-CN" altLang="en-US"/>
            </a:br>
            <a:r>
              <a:rPr lang="zh-CN" altLang="en-US"/>
              <a:t>关键字</a:t>
            </a:r>
            <a:r>
              <a:rPr lang="en-US" altLang="zh-CN"/>
              <a:t>synchronized</a:t>
            </a:r>
            <a:r>
              <a:rPr lang="zh-CN" altLang="en-US"/>
              <a:t>可以作为</a:t>
            </a:r>
            <a:r>
              <a:rPr lang="en-US" altLang="zh-CN"/>
              <a:t>JAVA</a:t>
            </a:r>
            <a:r>
              <a:rPr lang="zh-CN" altLang="en-US"/>
              <a:t>方法修饰符，也可以作为</a:t>
            </a:r>
            <a:r>
              <a:rPr lang="en-US" altLang="zh-CN"/>
              <a:t>JAVA</a:t>
            </a:r>
            <a:r>
              <a:rPr lang="zh-CN" altLang="en-US"/>
              <a:t>方法内的语句。</a:t>
            </a:r>
            <a:br>
              <a:rPr lang="zh-CN" altLang="en-US"/>
            </a:br>
            <a:r>
              <a:rPr lang="zh-CN" altLang="en-US"/>
              <a:t>被它修饰的代码部分往往被描述为临界区。这使很多人认为，由于代码被</a:t>
            </a:r>
            <a:r>
              <a:rPr lang="en-US" altLang="zh-CN"/>
              <a:t>syscharonized</a:t>
            </a:r>
            <a:r>
              <a:rPr lang="zh-CN" altLang="en-US"/>
              <a:t>保护着，因此同一时刻只能有一个线程访问它。</a:t>
            </a:r>
            <a:br>
              <a:rPr lang="zh-CN" altLang="en-US"/>
            </a:br>
            <a:r>
              <a:rPr lang="zh-CN" altLang="en-US"/>
              <a:t>对于</a:t>
            </a:r>
            <a:r>
              <a:rPr lang="en-US" altLang="zh-CN"/>
              <a:t>JAVA</a:t>
            </a:r>
            <a:r>
              <a:rPr lang="zh-CN" altLang="en-US"/>
              <a:t>类中的方法，关键字</a:t>
            </a:r>
            <a:r>
              <a:rPr lang="en-US" altLang="zh-CN"/>
              <a:t>sysnchronized</a:t>
            </a:r>
            <a:r>
              <a:rPr lang="zh-CN" altLang="en-US"/>
              <a:t>其实并不锁定该方法或该方法的部分代码，它只是锁定对象。</a:t>
            </a:r>
            <a:br>
              <a:rPr lang="zh-CN" altLang="en-US"/>
            </a:br>
            <a:r>
              <a:rPr lang="zh-CN" altLang="en-US"/>
              <a:t>当</a:t>
            </a:r>
            <a:r>
              <a:rPr lang="en-US" altLang="zh-CN"/>
              <a:t>synchronized</a:t>
            </a:r>
            <a:r>
              <a:rPr lang="zh-CN" altLang="en-US"/>
              <a:t>被当做方法修饰符的时候，他所取得的</a:t>
            </a:r>
            <a:r>
              <a:rPr lang="en-US" altLang="zh-CN"/>
              <a:t>lock</a:t>
            </a:r>
            <a:r>
              <a:rPr lang="zh-CN" altLang="en-US"/>
              <a:t>将被交给方法调用者（某对象）。如果</a:t>
            </a:r>
            <a:r>
              <a:rPr lang="en-US" altLang="zh-CN"/>
              <a:t>synchronized</a:t>
            </a:r>
            <a:r>
              <a:rPr lang="zh-CN" altLang="en-US"/>
              <a:t>作用于某对象的引用，则取得的</a:t>
            </a:r>
            <a:r>
              <a:rPr lang="en-US" altLang="zh-CN"/>
              <a:t>lock</a:t>
            </a:r>
            <a:r>
              <a:rPr lang="zh-CN" altLang="en-US"/>
              <a:t>将交给该引用所指的对象。</a:t>
            </a:r>
            <a:br>
              <a:rPr lang="zh-CN" altLang="en-US"/>
            </a:br>
            <a:r>
              <a:rPr lang="zh-CN" altLang="en-US"/>
              <a:t>对一个对象进行同步控制到底意味什么呢？它说明调用该方法的线程将会取得对象的</a:t>
            </a:r>
            <a:r>
              <a:rPr lang="en-US" altLang="zh-CN"/>
              <a:t>lock</a:t>
            </a:r>
            <a:r>
              <a:rPr lang="zh-CN" altLang="en-US"/>
              <a:t>。持有对象</a:t>
            </a:r>
            <a:r>
              <a:rPr lang="en-US" altLang="zh-CN"/>
              <a:t>A</a:t>
            </a:r>
            <a:r>
              <a:rPr lang="zh-CN" altLang="en-US"/>
              <a:t>的</a:t>
            </a:r>
            <a:r>
              <a:rPr lang="en-US" altLang="zh-CN"/>
              <a:t>lock</a:t>
            </a:r>
            <a:r>
              <a:rPr lang="zh-CN" altLang="en-US"/>
              <a:t>的线程，如果另外通过</a:t>
            </a:r>
            <a:r>
              <a:rPr lang="en-US" altLang="zh-CN"/>
              <a:t>synchronized</a:t>
            </a:r>
            <a:r>
              <a:rPr lang="zh-CN" altLang="en-US"/>
              <a:t>函数或者</a:t>
            </a:r>
            <a:r>
              <a:rPr lang="en-US" altLang="zh-CN"/>
              <a:t>synchronized</a:t>
            </a:r>
            <a:r>
              <a:rPr lang="zh-CN" altLang="en-US"/>
              <a:t>语句来申请对象</a:t>
            </a:r>
            <a:r>
              <a:rPr lang="en-US" altLang="zh-CN"/>
              <a:t>A</a:t>
            </a:r>
            <a:r>
              <a:rPr lang="zh-CN" altLang="en-US"/>
              <a:t>的</a:t>
            </a:r>
            <a:r>
              <a:rPr lang="en-US" altLang="zh-CN"/>
              <a:t>lock</a:t>
            </a:r>
            <a:r>
              <a:rPr lang="zh-CN" altLang="en-US"/>
              <a:t>的线程，在该</a:t>
            </a:r>
            <a:r>
              <a:rPr lang="en-US" altLang="zh-CN"/>
              <a:t>lock</a:t>
            </a:r>
            <a:r>
              <a:rPr lang="zh-CN" altLang="en-US"/>
              <a:t>被释放前无法获得满足。</a:t>
            </a:r>
            <a:br>
              <a:rPr lang="zh-CN" altLang="en-US"/>
            </a:br>
            <a:r>
              <a:rPr lang="zh-CN" altLang="en-US"/>
              <a:t>因此，</a:t>
            </a:r>
            <a:r>
              <a:rPr lang="en-US" altLang="zh-CN"/>
              <a:t>synchronized</a:t>
            </a:r>
            <a:r>
              <a:rPr lang="zh-CN" altLang="en-US"/>
              <a:t>方法或</a:t>
            </a:r>
            <a:r>
              <a:rPr lang="en-US" altLang="zh-CN"/>
              <a:t>synchronized</a:t>
            </a:r>
            <a:r>
              <a:rPr lang="zh-CN" altLang="en-US"/>
              <a:t>区段内的代码在同一时刻下可有多个线程执行，只要是对不同的对象调用该方法。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15898DE-E376-4876-B253-C83C0BB84444}"/>
              </a:ext>
            </a:extLst>
          </p:cNvPr>
          <p:cNvSpPr>
            <a:spLocks noGrp="1" noChangeArrowheads="1"/>
          </p:cNvSpPr>
          <p:nvPr>
            <p:ph type="sldNum" sz="quarter" idx="5"/>
          </p:nvPr>
        </p:nvSpPr>
        <p:spPr>
          <a:ln/>
        </p:spPr>
        <p:txBody>
          <a:bodyPr/>
          <a:lstStyle/>
          <a:p>
            <a:fld id="{E75A6E55-8B89-4525-A6F4-7E247B61726F}" type="slidenum">
              <a:rPr lang="en-US" altLang="zh-CN"/>
              <a:pPr/>
              <a:t>100</a:t>
            </a:fld>
            <a:endParaRPr lang="en-US" altLang="zh-CN"/>
          </a:p>
        </p:txBody>
      </p:sp>
      <p:sp>
        <p:nvSpPr>
          <p:cNvPr id="775170" name="Rectangle 2">
            <a:extLst>
              <a:ext uri="{FF2B5EF4-FFF2-40B4-BE49-F238E27FC236}">
                <a16:creationId xmlns:a16="http://schemas.microsoft.com/office/drawing/2014/main" id="{F6B39451-75CA-44F3-B2C4-C7EA4CD360E9}"/>
              </a:ext>
            </a:extLst>
          </p:cNvPr>
          <p:cNvSpPr>
            <a:spLocks noGrp="1" noRot="1" noChangeAspect="1" noChangeArrowheads="1" noTextEdit="1"/>
          </p:cNvSpPr>
          <p:nvPr>
            <p:ph type="sldImg"/>
          </p:nvPr>
        </p:nvSpPr>
        <p:spPr>
          <a:ln/>
        </p:spPr>
      </p:sp>
      <p:sp>
        <p:nvSpPr>
          <p:cNvPr id="775171" name="Rectangle 3">
            <a:extLst>
              <a:ext uri="{FF2B5EF4-FFF2-40B4-BE49-F238E27FC236}">
                <a16:creationId xmlns:a16="http://schemas.microsoft.com/office/drawing/2014/main" id="{42FF561B-4DB4-480A-BFB4-CD64C14A2DD1}"/>
              </a:ext>
            </a:extLst>
          </p:cNvPr>
          <p:cNvSpPr>
            <a:spLocks noGrp="1" noChangeArrowheads="1"/>
          </p:cNvSpPr>
          <p:nvPr>
            <p:ph type="body" idx="1"/>
          </p:nvPr>
        </p:nvSpPr>
        <p:spPr>
          <a:xfrm>
            <a:off x="914400" y="4343400"/>
            <a:ext cx="5029200" cy="4114800"/>
          </a:xfrm>
        </p:spPr>
        <p:txBody>
          <a:bodyPr/>
          <a:lstStyle/>
          <a:p>
            <a:pPr>
              <a:spcBef>
                <a:spcPct val="50000"/>
              </a:spcBef>
              <a:buFont typeface="Wingdings" panose="05000000000000000000" pitchFamily="2" charset="2"/>
              <a:buNone/>
            </a:pPr>
            <a:r>
              <a:rPr lang="zh-CN" altLang="en-US" sz="900" b="1">
                <a:solidFill>
                  <a:srgbClr val="FF0000"/>
                </a:solidFill>
                <a:latin typeface="楷体_GB2312" pitchFamily="49" charset="-122"/>
                <a:ea typeface="楷体_GB2312" pitchFamily="49" charset="-122"/>
              </a:rPr>
              <a:t>如果实现某个接口的类是 </a:t>
            </a:r>
            <a:r>
              <a:rPr lang="en-US" altLang="zh-CN" sz="900" b="1">
                <a:solidFill>
                  <a:srgbClr val="FF0000"/>
                </a:solidFill>
                <a:latin typeface="楷体_GB2312" pitchFamily="49" charset="-122"/>
                <a:ea typeface="楷体_GB2312" pitchFamily="49" charset="-122"/>
              </a:rPr>
              <a:t>abstract </a:t>
            </a:r>
            <a:r>
              <a:rPr lang="zh-CN" altLang="en-US" sz="900" b="1">
                <a:solidFill>
                  <a:srgbClr val="FF0000"/>
                </a:solidFill>
                <a:latin typeface="楷体_GB2312" pitchFamily="49" charset="-122"/>
                <a:ea typeface="楷体_GB2312" pitchFamily="49" charset="-122"/>
              </a:rPr>
              <a:t>修饰的抽象类，则它可以不实现该接口所有的方法。但是这个抽象类的任何一个非抽象的子类中，都必须有它们父类所实现的接口中的所有抽象方法的方法体。</a:t>
            </a:r>
          </a:p>
          <a:p>
            <a:pPr algn="just"/>
            <a:r>
              <a:rPr lang="en-US" altLang="zh-CN" b="1">
                <a:latin typeface="宋体" panose="02010600030101010101" pitchFamily="2" charset="-122"/>
                <a:cs typeface="Times New Roman" panose="02020603050405020304" pitchFamily="18" charset="0"/>
              </a:rPr>
              <a:t>abstract class</a:t>
            </a:r>
            <a:r>
              <a:rPr lang="zh-CN" altLang="en-US" b="1">
                <a:latin typeface="宋体" panose="02010600030101010101" pitchFamily="2" charset="-122"/>
              </a:rPr>
              <a:t>和</a:t>
            </a:r>
            <a:r>
              <a:rPr lang="en-US" altLang="zh-CN" b="1">
                <a:latin typeface="宋体" panose="02010600030101010101" pitchFamily="2" charset="-122"/>
                <a:cs typeface="Times New Roman" panose="02020603050405020304" pitchFamily="18" charset="0"/>
              </a:rPr>
              <a:t>interface</a:t>
            </a:r>
            <a:r>
              <a:rPr lang="zh-CN" altLang="en-US" b="1">
                <a:latin typeface="宋体" panose="02010600030101010101" pitchFamily="2" charset="-122"/>
              </a:rPr>
              <a:t>有什么区别</a:t>
            </a:r>
            <a:r>
              <a:rPr lang="en-US" altLang="zh-CN" b="1">
                <a:latin typeface="宋体" panose="02010600030101010101" pitchFamily="2" charset="-122"/>
                <a:cs typeface="Times New Roman" panose="02020603050405020304" pitchFamily="18" charset="0"/>
              </a:rPr>
              <a:t>?</a:t>
            </a:r>
            <a:endParaRPr lang="en-US" altLang="zh-CN">
              <a:latin typeface="宋体" panose="02010600030101010101" pitchFamily="2" charset="-122"/>
              <a:cs typeface="Times New Roman" panose="02020603050405020304" pitchFamily="18" charset="0"/>
            </a:endParaRPr>
          </a:p>
          <a:p>
            <a:pPr algn="just"/>
            <a:r>
              <a:rPr lang="zh-CN" altLang="en-US">
                <a:latin typeface="宋体" panose="02010600030101010101" pitchFamily="2" charset="-122"/>
              </a:rPr>
              <a:t>答案：一个只能继承一个抽象类，但却可以实现多个接口。抽象类中可以有也可以没有抽</a:t>
            </a:r>
            <a:endParaRPr lang="zh-CN" altLang="en-US">
              <a:latin typeface="宋体" panose="02010600030101010101" pitchFamily="2" charset="-122"/>
              <a:cs typeface="Times New Roman" panose="02020603050405020304" pitchFamily="18" charset="0"/>
            </a:endParaRPr>
          </a:p>
          <a:p>
            <a:pPr algn="just"/>
            <a:r>
              <a:rPr lang="zh-CN" altLang="en-US">
                <a:latin typeface="宋体" panose="02010600030101010101" pitchFamily="2" charset="-122"/>
              </a:rPr>
              <a:t>象方法。并且可以定义和常规类一样的变量和方法。而接口中所有的方法都是抽象的，所</a:t>
            </a:r>
            <a:endParaRPr lang="zh-CN" altLang="en-US">
              <a:latin typeface="宋体" panose="02010600030101010101" pitchFamily="2" charset="-122"/>
              <a:cs typeface="Times New Roman" panose="02020603050405020304" pitchFamily="18" charset="0"/>
            </a:endParaRPr>
          </a:p>
          <a:p>
            <a:r>
              <a:rPr lang="zh-CN" altLang="en-US">
                <a:latin typeface="宋体" panose="02010600030101010101" pitchFamily="2" charset="-122"/>
              </a:rPr>
              <a:t>有的变量都是静态不可修改的。</a:t>
            </a:r>
            <a:r>
              <a:rPr lang="zh-CN" altLang="en-US"/>
              <a:t>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FC2877A-5F75-4FD4-88B4-C067D5F68A8E}"/>
              </a:ext>
            </a:extLst>
          </p:cNvPr>
          <p:cNvSpPr>
            <a:spLocks noGrp="1" noChangeArrowheads="1"/>
          </p:cNvSpPr>
          <p:nvPr>
            <p:ph type="sldNum" sz="quarter" idx="5"/>
          </p:nvPr>
        </p:nvSpPr>
        <p:spPr>
          <a:ln/>
        </p:spPr>
        <p:txBody>
          <a:bodyPr/>
          <a:lstStyle/>
          <a:p>
            <a:fld id="{8E12F061-9891-4D01-A593-6DD79C2B6C05}" type="slidenum">
              <a:rPr lang="en-US" altLang="zh-CN"/>
              <a:pPr/>
              <a:t>102</a:t>
            </a:fld>
            <a:endParaRPr lang="en-US" altLang="zh-CN"/>
          </a:p>
        </p:txBody>
      </p:sp>
      <p:sp>
        <p:nvSpPr>
          <p:cNvPr id="756738" name="Rectangle 2">
            <a:extLst>
              <a:ext uri="{FF2B5EF4-FFF2-40B4-BE49-F238E27FC236}">
                <a16:creationId xmlns:a16="http://schemas.microsoft.com/office/drawing/2014/main" id="{65FB07DE-5DB4-4161-AD8E-8DAAC7DDA067}"/>
              </a:ext>
            </a:extLst>
          </p:cNvPr>
          <p:cNvSpPr>
            <a:spLocks noGrp="1" noRot="1" noChangeAspect="1" noChangeArrowheads="1" noTextEdit="1"/>
          </p:cNvSpPr>
          <p:nvPr>
            <p:ph type="sldImg"/>
          </p:nvPr>
        </p:nvSpPr>
        <p:spPr>
          <a:ln/>
        </p:spPr>
      </p:sp>
      <p:sp>
        <p:nvSpPr>
          <p:cNvPr id="756739" name="Rectangle 3">
            <a:extLst>
              <a:ext uri="{FF2B5EF4-FFF2-40B4-BE49-F238E27FC236}">
                <a16:creationId xmlns:a16="http://schemas.microsoft.com/office/drawing/2014/main" id="{691ED126-4D39-457E-9579-457B5C21A6E1}"/>
              </a:ext>
            </a:extLst>
          </p:cNvPr>
          <p:cNvSpPr>
            <a:spLocks noGrp="1" noChangeArrowheads="1"/>
          </p:cNvSpPr>
          <p:nvPr>
            <p:ph type="body" idx="1"/>
          </p:nvPr>
        </p:nvSpPr>
        <p:spPr>
          <a:xfrm>
            <a:off x="914400" y="4343400"/>
            <a:ext cx="5029200" cy="4114800"/>
          </a:xfrm>
        </p:spPr>
        <p:txBody>
          <a:bodyPr/>
          <a:lstStyle/>
          <a:p>
            <a:r>
              <a:rPr lang="zh-CN" altLang="en-US"/>
              <a:t>最终类和抽象类正好相反</a:t>
            </a:r>
          </a:p>
        </p:txBody>
      </p:sp>
    </p:spTree>
    <p:extLst>
      <p:ext uri="{BB962C8B-B14F-4D97-AF65-F5344CB8AC3E}">
        <p14:creationId xmlns:p14="http://schemas.microsoft.com/office/powerpoint/2010/main" val="11734867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3D56838-F051-4F35-A498-4A88CB76A751}"/>
              </a:ext>
            </a:extLst>
          </p:cNvPr>
          <p:cNvSpPr>
            <a:spLocks noGrp="1" noChangeArrowheads="1"/>
          </p:cNvSpPr>
          <p:nvPr>
            <p:ph type="sldNum" sz="quarter" idx="5"/>
          </p:nvPr>
        </p:nvSpPr>
        <p:spPr>
          <a:ln/>
        </p:spPr>
        <p:txBody>
          <a:bodyPr/>
          <a:lstStyle/>
          <a:p>
            <a:fld id="{76D9CAD0-A0BA-413C-AA08-29026CC99338}" type="slidenum">
              <a:rPr lang="en-US" altLang="zh-CN"/>
              <a:pPr/>
              <a:t>105</a:t>
            </a:fld>
            <a:endParaRPr lang="en-US" altLang="zh-CN"/>
          </a:p>
        </p:txBody>
      </p:sp>
      <p:sp>
        <p:nvSpPr>
          <p:cNvPr id="760834" name="Rectangle 2">
            <a:extLst>
              <a:ext uri="{FF2B5EF4-FFF2-40B4-BE49-F238E27FC236}">
                <a16:creationId xmlns:a16="http://schemas.microsoft.com/office/drawing/2014/main" id="{7763EBB6-4238-4E88-AE85-526359ACEAF0}"/>
              </a:ext>
            </a:extLst>
          </p:cNvPr>
          <p:cNvSpPr>
            <a:spLocks noGrp="1" noRot="1" noChangeAspect="1" noChangeArrowheads="1" noTextEdit="1"/>
          </p:cNvSpPr>
          <p:nvPr>
            <p:ph type="sldImg"/>
          </p:nvPr>
        </p:nvSpPr>
        <p:spPr>
          <a:ln/>
        </p:spPr>
      </p:sp>
      <p:sp>
        <p:nvSpPr>
          <p:cNvPr id="760835" name="Rectangle 3">
            <a:extLst>
              <a:ext uri="{FF2B5EF4-FFF2-40B4-BE49-F238E27FC236}">
                <a16:creationId xmlns:a16="http://schemas.microsoft.com/office/drawing/2014/main" id="{468BCB12-6897-4769-80FF-AB0AB0EF3AE4}"/>
              </a:ext>
            </a:extLst>
          </p:cNvPr>
          <p:cNvSpPr>
            <a:spLocks noGrp="1" noChangeArrowheads="1"/>
          </p:cNvSpPr>
          <p:nvPr>
            <p:ph type="body" idx="1"/>
          </p:nvPr>
        </p:nvSpPr>
        <p:spPr>
          <a:xfrm>
            <a:off x="914400" y="4343400"/>
            <a:ext cx="5029200" cy="4114800"/>
          </a:xfrm>
        </p:spPr>
        <p:txBody>
          <a:bodyPr/>
          <a:lstStyle/>
          <a:p>
            <a:pPr algn="just"/>
            <a:r>
              <a:rPr lang="zh-CN" altLang="en-US" b="1" dirty="0">
                <a:latin typeface="宋体" panose="02010600030101010101" pitchFamily="2" charset="-122"/>
              </a:rPr>
              <a:t>谈谈</a:t>
            </a:r>
            <a:r>
              <a:rPr lang="en-US" altLang="zh-CN" b="1" dirty="0">
                <a:latin typeface="宋体" panose="02010600030101010101" pitchFamily="2" charset="-122"/>
                <a:cs typeface="Times New Roman" panose="02020603050405020304" pitchFamily="18" charset="0"/>
              </a:rPr>
              <a:t>final, finally, finalize</a:t>
            </a:r>
            <a:r>
              <a:rPr lang="zh-CN" altLang="en-US" b="1" dirty="0">
                <a:latin typeface="宋体" panose="02010600030101010101" pitchFamily="2" charset="-122"/>
              </a:rPr>
              <a:t>的区别</a:t>
            </a:r>
            <a:r>
              <a:rPr lang="zh-CN" altLang="en-US" dirty="0">
                <a:latin typeface="宋体" panose="02010600030101010101" pitchFamily="2" charset="-122"/>
              </a:rPr>
              <a:t>。</a:t>
            </a:r>
            <a:endParaRPr lang="zh-CN" altLang="en-US" dirty="0">
              <a:latin typeface="宋体" panose="02010600030101010101" pitchFamily="2" charset="-122"/>
              <a:cs typeface="Times New Roman" panose="02020603050405020304" pitchFamily="18" charset="0"/>
            </a:endParaRPr>
          </a:p>
          <a:p>
            <a:pPr algn="just"/>
            <a:r>
              <a:rPr lang="zh-CN" altLang="en-US" dirty="0">
                <a:latin typeface="宋体" panose="02010600030101010101" pitchFamily="2" charset="-122"/>
              </a:rPr>
              <a:t>答案：</a:t>
            </a:r>
            <a:r>
              <a:rPr lang="en-US" altLang="zh-CN" dirty="0">
                <a:latin typeface="宋体" panose="02010600030101010101" pitchFamily="2" charset="-122"/>
                <a:cs typeface="Times New Roman" panose="02020603050405020304" pitchFamily="18" charset="0"/>
              </a:rPr>
              <a:t>final </a:t>
            </a:r>
            <a:r>
              <a:rPr lang="zh-CN" altLang="en-US" dirty="0">
                <a:latin typeface="宋体" panose="02010600030101010101" pitchFamily="2" charset="-122"/>
              </a:rPr>
              <a:t>用于声明属性，方法和类，分别表示属性不可变</a:t>
            </a:r>
            <a:r>
              <a:rPr lang="en-US" altLang="zh-CN" dirty="0">
                <a:latin typeface="宋体" panose="02010600030101010101" pitchFamily="2" charset="-122"/>
                <a:cs typeface="Times New Roman" panose="02020603050405020304" pitchFamily="18" charset="0"/>
              </a:rPr>
              <a:t>,</a:t>
            </a:r>
            <a:r>
              <a:rPr lang="zh-CN" altLang="en-US" dirty="0">
                <a:latin typeface="宋体" panose="02010600030101010101" pitchFamily="2" charset="-122"/>
              </a:rPr>
              <a:t>注意：如果是基本类型说明变</a:t>
            </a:r>
            <a:endParaRPr lang="zh-CN" altLang="en-US" dirty="0">
              <a:latin typeface="宋体" panose="02010600030101010101" pitchFamily="2" charset="-122"/>
              <a:cs typeface="Times New Roman" panose="02020603050405020304" pitchFamily="18" charset="0"/>
            </a:endParaRPr>
          </a:p>
          <a:p>
            <a:pPr algn="just"/>
            <a:r>
              <a:rPr lang="zh-CN" altLang="en-US" dirty="0">
                <a:latin typeface="宋体" panose="02010600030101010101" pitchFamily="2" charset="-122"/>
              </a:rPr>
              <a:t>量本身不能改变，如果是引用类型，说明它不能指向其他的对象了。但对象还是可以改变</a:t>
            </a:r>
            <a:endParaRPr lang="zh-CN" altLang="en-US" dirty="0">
              <a:latin typeface="宋体" panose="02010600030101010101" pitchFamily="2" charset="-122"/>
              <a:cs typeface="Times New Roman" panose="02020603050405020304" pitchFamily="18" charset="0"/>
            </a:endParaRPr>
          </a:p>
          <a:p>
            <a:pPr algn="just"/>
            <a:r>
              <a:rPr lang="zh-CN" altLang="en-US" dirty="0">
                <a:latin typeface="宋体" panose="02010600030101010101" pitchFamily="2" charset="-122"/>
              </a:rPr>
              <a:t>的。方法不可覆盖，类不可继承。</a:t>
            </a:r>
            <a:endParaRPr lang="zh-CN" altLang="en-US" dirty="0">
              <a:latin typeface="宋体" panose="02010600030101010101" pitchFamily="2" charset="-122"/>
              <a:cs typeface="Times New Roman" panose="02020603050405020304" pitchFamily="18" charset="0"/>
            </a:endParaRPr>
          </a:p>
          <a:p>
            <a:pPr algn="just"/>
            <a:r>
              <a:rPr lang="en-US" altLang="zh-CN" dirty="0">
                <a:latin typeface="宋体" panose="02010600030101010101" pitchFamily="2" charset="-122"/>
                <a:cs typeface="Times New Roman" panose="02020603050405020304" pitchFamily="18" charset="0"/>
              </a:rPr>
              <a:t>finally</a:t>
            </a:r>
            <a:r>
              <a:rPr lang="zh-CN" altLang="en-US" dirty="0">
                <a:latin typeface="宋体" panose="02010600030101010101" pitchFamily="2" charset="-122"/>
              </a:rPr>
              <a:t>是异常处理语句结构的一部分，表示无论是否出现异常总是执行。</a:t>
            </a:r>
            <a:endParaRPr lang="zh-CN" altLang="en-US" dirty="0">
              <a:latin typeface="宋体" panose="02010600030101010101" pitchFamily="2" charset="-122"/>
              <a:cs typeface="Times New Roman" panose="02020603050405020304" pitchFamily="18" charset="0"/>
            </a:endParaRPr>
          </a:p>
          <a:p>
            <a:r>
              <a:rPr lang="en-US" altLang="zh-CN" dirty="0"/>
              <a:t>finalize</a:t>
            </a:r>
            <a:r>
              <a:rPr lang="zh-CN" altLang="en-US" dirty="0">
                <a:latin typeface="宋体" panose="02010600030101010101" pitchFamily="2" charset="-122"/>
              </a:rPr>
              <a:t>是</a:t>
            </a:r>
            <a:r>
              <a:rPr lang="en-US" altLang="zh-CN" dirty="0"/>
              <a:t>Object</a:t>
            </a:r>
            <a:r>
              <a:rPr lang="zh-CN" altLang="en-US" dirty="0">
                <a:latin typeface="宋体" panose="02010600030101010101" pitchFamily="2" charset="-122"/>
              </a:rPr>
              <a:t>类的一个方法，在垃圾收集器执行的时候会调用被回收对象的此方法，可以覆盖此方法提供垃圾收集时的其他资源回收，例如关闭文件等。</a:t>
            </a:r>
            <a:r>
              <a:rPr lang="zh-CN" altLang="en-US" dirty="0"/>
              <a:t> </a:t>
            </a:r>
          </a:p>
        </p:txBody>
      </p:sp>
    </p:spTree>
    <p:extLst>
      <p:ext uri="{BB962C8B-B14F-4D97-AF65-F5344CB8AC3E}">
        <p14:creationId xmlns:p14="http://schemas.microsoft.com/office/powerpoint/2010/main" val="34515652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a:p>
        </p:txBody>
      </p:sp>
      <p:sp>
        <p:nvSpPr>
          <p:cNvPr id="809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AE705B48-0A6D-48DB-80B7-20DD0044AF29}" type="slidenum">
              <a:rPr lang="zh-CN" altLang="en-US" sz="1200" smtClean="0"/>
              <a:pPr/>
              <a:t>143</a:t>
            </a:fld>
            <a:endParaRPr lang="zh-CN" altLang="en-US" sz="1200"/>
          </a:p>
        </p:txBody>
      </p:sp>
    </p:spTree>
    <p:extLst>
      <p:ext uri="{BB962C8B-B14F-4D97-AF65-F5344CB8AC3E}">
        <p14:creationId xmlns:p14="http://schemas.microsoft.com/office/powerpoint/2010/main" val="27833111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normAutofit/>
          </a:bodyPr>
          <a:lstStyle/>
          <a:p>
            <a:pPr eaLnBrk="1" fontAlgn="auto" hangingPunct="1">
              <a:spcBef>
                <a:spcPts val="0"/>
              </a:spcBef>
              <a:spcAft>
                <a:spcPts val="0"/>
              </a:spcAft>
              <a:defRPr/>
            </a:pPr>
            <a:endParaRPr lang="zh-CN" altLang="en-US" dirty="0"/>
          </a:p>
        </p:txBody>
      </p:sp>
      <p:sp>
        <p:nvSpPr>
          <p:cNvPr id="727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2A66DAFD-B650-4A73-8C11-6F892379F241}" type="slidenum">
              <a:rPr lang="zh-CN" altLang="en-US" sz="1200" smtClean="0"/>
              <a:pPr/>
              <a:t>151</a:t>
            </a:fld>
            <a:endParaRPr lang="zh-CN" altLang="en-US" sz="1200"/>
          </a:p>
        </p:txBody>
      </p:sp>
    </p:spTree>
    <p:extLst>
      <p:ext uri="{BB962C8B-B14F-4D97-AF65-F5344CB8AC3E}">
        <p14:creationId xmlns:p14="http://schemas.microsoft.com/office/powerpoint/2010/main" val="12750538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 多继承问题：首先一个类有两个不相关的父类，两个父类所定义的名字都不在对方的定义中，这种情况没什么问题。如果两个父类中有相同名字的方法或属性，在子类中覆盖时，会导致比较严重的二义性问题。</a:t>
            </a:r>
            <a:endParaRPr lang="en-US" altLang="zh-CN"/>
          </a:p>
          <a:p>
            <a:pPr eaLnBrk="1" hangingPunct="1">
              <a:spcBef>
                <a:spcPct val="0"/>
              </a:spcBef>
            </a:pPr>
            <a:r>
              <a:rPr lang="en-US" altLang="zh-CN"/>
              <a:t> </a:t>
            </a:r>
            <a:r>
              <a:rPr lang="zh-CN" altLang="en-US"/>
              <a:t>共享继承：</a:t>
            </a:r>
            <a:r>
              <a:rPr lang="en-US" altLang="zh-CN"/>
              <a:t>A</a:t>
            </a:r>
            <a:r>
              <a:rPr lang="zh-CN" altLang="en-US"/>
              <a:t>和</a:t>
            </a:r>
            <a:r>
              <a:rPr lang="en-US" altLang="zh-CN"/>
              <a:t>B</a:t>
            </a:r>
            <a:r>
              <a:rPr lang="zh-CN" altLang="en-US"/>
              <a:t>派生于</a:t>
            </a:r>
            <a:r>
              <a:rPr lang="en-US" altLang="zh-CN"/>
              <a:t>Z</a:t>
            </a:r>
            <a:r>
              <a:rPr lang="zh-CN" altLang="en-US"/>
              <a:t>，且</a:t>
            </a:r>
            <a:r>
              <a:rPr lang="en-US" altLang="zh-CN"/>
              <a:t>A</a:t>
            </a:r>
            <a:r>
              <a:rPr lang="zh-CN" altLang="en-US"/>
              <a:t>和</a:t>
            </a:r>
            <a:r>
              <a:rPr lang="en-US" altLang="zh-CN"/>
              <a:t>B</a:t>
            </a:r>
            <a:r>
              <a:rPr lang="zh-CN" altLang="en-US"/>
              <a:t>是</a:t>
            </a:r>
            <a:r>
              <a:rPr lang="en-US" altLang="zh-CN"/>
              <a:t>C</a:t>
            </a:r>
            <a:r>
              <a:rPr lang="zh-CN" altLang="en-US"/>
              <a:t>的父类。此时</a:t>
            </a:r>
            <a:r>
              <a:rPr lang="en-US" altLang="zh-CN"/>
              <a:t>A</a:t>
            </a:r>
            <a:r>
              <a:rPr lang="zh-CN" altLang="en-US"/>
              <a:t>和</a:t>
            </a:r>
            <a:r>
              <a:rPr lang="en-US" altLang="zh-CN"/>
              <a:t>B</a:t>
            </a:r>
            <a:r>
              <a:rPr lang="zh-CN" altLang="en-US"/>
              <a:t>都应该包含</a:t>
            </a:r>
            <a:r>
              <a:rPr lang="en-US" altLang="zh-CN"/>
              <a:t>Z</a:t>
            </a:r>
            <a:r>
              <a:rPr lang="zh-CN" altLang="en-US"/>
              <a:t>的可继承变量，假设</a:t>
            </a:r>
            <a:r>
              <a:rPr lang="en-US" altLang="zh-CN"/>
              <a:t>Z</a:t>
            </a:r>
            <a:r>
              <a:rPr lang="zh-CN" altLang="en-US"/>
              <a:t>有一个可继承变量</a:t>
            </a:r>
            <a:r>
              <a:rPr lang="en-US" altLang="zh-CN"/>
              <a:t>sum</a:t>
            </a:r>
            <a:r>
              <a:rPr lang="zh-CN" altLang="en-US"/>
              <a:t>，那么</a:t>
            </a:r>
            <a:r>
              <a:rPr lang="en-US" altLang="zh-CN"/>
              <a:t>C</a:t>
            </a:r>
            <a:r>
              <a:rPr lang="zh-CN" altLang="en-US"/>
              <a:t>是继承</a:t>
            </a:r>
            <a:r>
              <a:rPr lang="en-US" altLang="zh-CN"/>
              <a:t>A</a:t>
            </a:r>
            <a:r>
              <a:rPr lang="zh-CN" altLang="en-US"/>
              <a:t>还是</a:t>
            </a:r>
            <a:r>
              <a:rPr lang="en-US" altLang="zh-CN"/>
              <a:t>B</a:t>
            </a:r>
            <a:r>
              <a:rPr lang="zh-CN" altLang="en-US"/>
              <a:t>的</a:t>
            </a:r>
            <a:r>
              <a:rPr lang="en-US" altLang="zh-CN"/>
              <a:t>sum</a:t>
            </a:r>
            <a:endParaRPr lang="zh-CN" altLang="en-US"/>
          </a:p>
        </p:txBody>
      </p:sp>
      <p:sp>
        <p:nvSpPr>
          <p:cNvPr id="747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C9CB97A2-C542-40E1-9D86-F2ABC723B44F}" type="slidenum">
              <a:rPr lang="zh-CN" altLang="en-US" sz="1200" smtClean="0"/>
              <a:pPr/>
              <a:t>153</a:t>
            </a:fld>
            <a:endParaRPr lang="zh-CN" altLang="en-US" sz="1200"/>
          </a:p>
        </p:txBody>
      </p:sp>
    </p:spTree>
    <p:extLst>
      <p:ext uri="{BB962C8B-B14F-4D97-AF65-F5344CB8AC3E}">
        <p14:creationId xmlns:p14="http://schemas.microsoft.com/office/powerpoint/2010/main" val="42381943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幻灯片图像占位符 1">
            <a:extLst>
              <a:ext uri="{FF2B5EF4-FFF2-40B4-BE49-F238E27FC236}">
                <a16:creationId xmlns:a16="http://schemas.microsoft.com/office/drawing/2014/main" id="{C83F247E-E987-40FC-92ED-45F4965EB19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备注占位符 2">
            <a:extLst>
              <a:ext uri="{FF2B5EF4-FFF2-40B4-BE49-F238E27FC236}">
                <a16:creationId xmlns:a16="http://schemas.microsoft.com/office/drawing/2014/main" id="{7A25EB37-607A-405B-97A3-1228ABA4773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04452" name="灯片编号占位符 3">
            <a:extLst>
              <a:ext uri="{FF2B5EF4-FFF2-40B4-BE49-F238E27FC236}">
                <a16:creationId xmlns:a16="http://schemas.microsoft.com/office/drawing/2014/main" id="{6C3426AE-9E8A-4B48-BDF3-D9DDA6F8878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76B17838-1A6B-411D-A6C7-B10321764C33}" type="slidenum">
              <a:rPr lang="zh-CN" altLang="en-US">
                <a:latin typeface="Times New Roman" panose="02020603050405020304" pitchFamily="18" charset="0"/>
              </a:rPr>
              <a:pPr eaLnBrk="1" hangingPunct="1"/>
              <a:t>40</a:t>
            </a:fld>
            <a:endParaRPr lang="en-US" altLang="zh-CN">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a:extLst>
              <a:ext uri="{FF2B5EF4-FFF2-40B4-BE49-F238E27FC236}">
                <a16:creationId xmlns:a16="http://schemas.microsoft.com/office/drawing/2014/main" id="{65CF530F-2340-4801-8F6B-07EF7D92C20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备注占位符 2">
            <a:extLst>
              <a:ext uri="{FF2B5EF4-FFF2-40B4-BE49-F238E27FC236}">
                <a16:creationId xmlns:a16="http://schemas.microsoft.com/office/drawing/2014/main" id="{85B8C2AB-AB3C-4E15-9A6B-4C4A72D1748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05476" name="灯片编号占位符 3">
            <a:extLst>
              <a:ext uri="{FF2B5EF4-FFF2-40B4-BE49-F238E27FC236}">
                <a16:creationId xmlns:a16="http://schemas.microsoft.com/office/drawing/2014/main" id="{69FD4E59-D9ED-48A4-B538-CFA8D5C3225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27624798-5C45-4590-815E-6A5A42CF9129}" type="slidenum">
              <a:rPr lang="zh-CN" altLang="en-US">
                <a:latin typeface="Times New Roman" panose="02020603050405020304" pitchFamily="18" charset="0"/>
              </a:rPr>
              <a:pPr eaLnBrk="1" hangingPunct="1"/>
              <a:t>43</a:t>
            </a:fld>
            <a:endParaRPr lang="en-US" altLang="zh-CN">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a:extLst>
              <a:ext uri="{FF2B5EF4-FFF2-40B4-BE49-F238E27FC236}">
                <a16:creationId xmlns:a16="http://schemas.microsoft.com/office/drawing/2014/main" id="{152DEE31-83F0-4555-92BB-9026258A8A4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备注占位符 2">
            <a:extLst>
              <a:ext uri="{FF2B5EF4-FFF2-40B4-BE49-F238E27FC236}">
                <a16:creationId xmlns:a16="http://schemas.microsoft.com/office/drawing/2014/main" id="{088D9E08-3AE7-48C0-98A2-1EF44658E8D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t>1:</a:t>
            </a:r>
            <a:r>
              <a:rPr lang="zh-CN" altLang="en-US"/>
              <a:t>首先演示成功</a:t>
            </a:r>
            <a:endParaRPr lang="en-US" altLang="zh-CN"/>
          </a:p>
          <a:p>
            <a:pPr eaLnBrk="1" hangingPunct="1">
              <a:spcBef>
                <a:spcPct val="0"/>
              </a:spcBef>
            </a:pPr>
            <a:r>
              <a:rPr lang="en-US" altLang="zh-CN"/>
              <a:t>2:</a:t>
            </a:r>
            <a:r>
              <a:rPr lang="zh-CN" altLang="en-US"/>
              <a:t>在说多次创建对象，发现比较麻烦，由此引出</a:t>
            </a:r>
            <a:r>
              <a:rPr lang="en-US" altLang="zh-CN"/>
              <a:t>import</a:t>
            </a:r>
            <a:r>
              <a:rPr lang="zh-CN" altLang="en-US"/>
              <a:t>关键字。</a:t>
            </a:r>
          </a:p>
        </p:txBody>
      </p:sp>
      <p:sp>
        <p:nvSpPr>
          <p:cNvPr id="107524" name="灯片编号占位符 3">
            <a:extLst>
              <a:ext uri="{FF2B5EF4-FFF2-40B4-BE49-F238E27FC236}">
                <a16:creationId xmlns:a16="http://schemas.microsoft.com/office/drawing/2014/main" id="{68888B33-12E5-4CA6-AB9F-D87F941664D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741A982C-081D-441A-8C27-91C272D38869}" type="slidenum">
              <a:rPr lang="zh-CN" altLang="en-US">
                <a:latin typeface="Times New Roman" panose="02020603050405020304" pitchFamily="18" charset="0"/>
              </a:rPr>
              <a:pPr eaLnBrk="1" hangingPunct="1"/>
              <a:t>45</a:t>
            </a:fld>
            <a:endParaRPr lang="en-US" altLang="zh-CN">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a:extLst>
              <a:ext uri="{FF2B5EF4-FFF2-40B4-BE49-F238E27FC236}">
                <a16:creationId xmlns:a16="http://schemas.microsoft.com/office/drawing/2014/main" id="{CFA75E37-BF3A-4499-B847-231097A294E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备注占位符 2">
            <a:extLst>
              <a:ext uri="{FF2B5EF4-FFF2-40B4-BE49-F238E27FC236}">
                <a16:creationId xmlns:a16="http://schemas.microsoft.com/office/drawing/2014/main" id="{BF686F6E-3B46-493E-8B8C-48013BAEA15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08548" name="灯片编号占位符 3">
            <a:extLst>
              <a:ext uri="{FF2B5EF4-FFF2-40B4-BE49-F238E27FC236}">
                <a16:creationId xmlns:a16="http://schemas.microsoft.com/office/drawing/2014/main" id="{A59FE83F-AC0B-40AF-8A0F-04A035BCCDD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5E9EBB21-3FE9-49A2-8A19-468AA3B87C20}" type="slidenum">
              <a:rPr lang="zh-CN" altLang="en-US">
                <a:latin typeface="Times New Roman" panose="02020603050405020304" pitchFamily="18" charset="0"/>
              </a:rPr>
              <a:pPr eaLnBrk="1" hangingPunct="1"/>
              <a:t>47</a:t>
            </a:fld>
            <a:endParaRPr lang="en-US" altLang="zh-CN">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a:extLst>
              <a:ext uri="{FF2B5EF4-FFF2-40B4-BE49-F238E27FC236}">
                <a16:creationId xmlns:a16="http://schemas.microsoft.com/office/drawing/2014/main" id="{C7B9D4A8-7359-4660-81CC-4C97E089C06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备注占位符 2">
            <a:extLst>
              <a:ext uri="{FF2B5EF4-FFF2-40B4-BE49-F238E27FC236}">
                <a16:creationId xmlns:a16="http://schemas.microsoft.com/office/drawing/2014/main" id="{37A15C87-14AC-418E-BC60-2D95C4ACB18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06500" name="灯片编号占位符 3">
            <a:extLst>
              <a:ext uri="{FF2B5EF4-FFF2-40B4-BE49-F238E27FC236}">
                <a16:creationId xmlns:a16="http://schemas.microsoft.com/office/drawing/2014/main" id="{A6587497-A5F3-48F2-B181-1009CAB6FCC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A88F5C43-9C44-46C7-BB29-A2107EFD7D11}" type="slidenum">
              <a:rPr lang="zh-CN" altLang="en-US">
                <a:latin typeface="Times New Roman" panose="02020603050405020304" pitchFamily="18" charset="0"/>
              </a:rPr>
              <a:pPr eaLnBrk="1" hangingPunct="1"/>
              <a:t>51</a:t>
            </a:fld>
            <a:endParaRPr lang="en-US" altLang="zh-CN">
              <a:latin typeface="Times New Roman" panose="02020603050405020304" pitchFamily="18" charset="0"/>
            </a:endParaRPr>
          </a:p>
        </p:txBody>
      </p:sp>
    </p:spTree>
    <p:extLst>
      <p:ext uri="{BB962C8B-B14F-4D97-AF65-F5344CB8AC3E}">
        <p14:creationId xmlns:p14="http://schemas.microsoft.com/office/powerpoint/2010/main" val="17752015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D44789E-AB70-4D7D-A889-12BD07C5CFD6}" type="slidenum">
              <a:rPr lang="zh-CN" altLang="en-US" smtClean="0"/>
              <a:t>55</a:t>
            </a:fld>
            <a:endParaRPr lang="zh-CN" altLang="en-US"/>
          </a:p>
        </p:txBody>
      </p:sp>
    </p:spTree>
    <p:extLst>
      <p:ext uri="{BB962C8B-B14F-4D97-AF65-F5344CB8AC3E}">
        <p14:creationId xmlns:p14="http://schemas.microsoft.com/office/powerpoint/2010/main" val="1310783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B59D8FEB-359F-47C6-839F-0A21F50CB090}" type="datetime1">
              <a:rPr lang="zh-CN" altLang="en-US" smtClean="0"/>
              <a:t>2019/4/27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02398-C272-4A1B-A606-65E02FD0FB1C}" type="slidenum">
              <a:rPr lang="en-US" smtClean="0"/>
              <a:t>‹#›</a:t>
            </a:fld>
            <a:endParaRPr lang="en-US"/>
          </a:p>
        </p:txBody>
      </p:sp>
    </p:spTree>
    <p:extLst>
      <p:ext uri="{BB962C8B-B14F-4D97-AF65-F5344CB8AC3E}">
        <p14:creationId xmlns:p14="http://schemas.microsoft.com/office/powerpoint/2010/main" val="3410729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A02E3F4-A254-44C4-9D8D-F23A52075355}" type="datetime1">
              <a:rPr lang="zh-CN" altLang="en-US" smtClean="0"/>
              <a:t>2019/4/27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02398-C272-4A1B-A606-65E02FD0FB1C}" type="slidenum">
              <a:rPr lang="en-US" smtClean="0"/>
              <a:t>‹#›</a:t>
            </a:fld>
            <a:endParaRPr lang="en-US"/>
          </a:p>
        </p:txBody>
      </p:sp>
    </p:spTree>
    <p:extLst>
      <p:ext uri="{BB962C8B-B14F-4D97-AF65-F5344CB8AC3E}">
        <p14:creationId xmlns:p14="http://schemas.microsoft.com/office/powerpoint/2010/main" val="757149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1C2CDE8-413C-437E-91D8-38ADD2D43ADA}" type="datetime1">
              <a:rPr lang="zh-CN" altLang="en-US" smtClean="0"/>
              <a:t>2019/4/27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02398-C272-4A1B-A606-65E02FD0FB1C}" type="slidenum">
              <a:rPr lang="en-US" smtClean="0"/>
              <a:t>‹#›</a:t>
            </a:fld>
            <a:endParaRPr lang="en-US"/>
          </a:p>
        </p:txBody>
      </p:sp>
    </p:spTree>
    <p:extLst>
      <p:ext uri="{BB962C8B-B14F-4D97-AF65-F5344CB8AC3E}">
        <p14:creationId xmlns:p14="http://schemas.microsoft.com/office/powerpoint/2010/main" val="915487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0D80910-3898-4F55-8FCA-F09404CBBC6D}" type="datetime1">
              <a:rPr lang="zh-CN" altLang="en-US" smtClean="0"/>
              <a:t>2019/4/27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02398-C272-4A1B-A606-65E02FD0FB1C}" type="slidenum">
              <a:rPr lang="en-US" smtClean="0"/>
              <a:t>‹#›</a:t>
            </a:fld>
            <a:endParaRPr lang="en-US"/>
          </a:p>
        </p:txBody>
      </p:sp>
    </p:spTree>
    <p:extLst>
      <p:ext uri="{BB962C8B-B14F-4D97-AF65-F5344CB8AC3E}">
        <p14:creationId xmlns:p14="http://schemas.microsoft.com/office/powerpoint/2010/main" val="2929502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7D1296B0-ABFB-4A04-8226-1C5EB4223211}" type="datetime1">
              <a:rPr lang="zh-CN" altLang="en-US" smtClean="0"/>
              <a:t>2019/4/27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02398-C272-4A1B-A606-65E02FD0FB1C}" type="slidenum">
              <a:rPr lang="en-US" smtClean="0"/>
              <a:t>‹#›</a:t>
            </a:fld>
            <a:endParaRPr lang="en-US"/>
          </a:p>
        </p:txBody>
      </p:sp>
    </p:spTree>
    <p:extLst>
      <p:ext uri="{BB962C8B-B14F-4D97-AF65-F5344CB8AC3E}">
        <p14:creationId xmlns:p14="http://schemas.microsoft.com/office/powerpoint/2010/main" val="1050034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75F4A266-19F1-4C88-B0E5-32393DF70798}" type="datetime1">
              <a:rPr lang="zh-CN" altLang="en-US" smtClean="0"/>
              <a:t>2019/4/27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C02398-C272-4A1B-A606-65E02FD0FB1C}" type="slidenum">
              <a:rPr lang="en-US" smtClean="0"/>
              <a:t>‹#›</a:t>
            </a:fld>
            <a:endParaRPr lang="en-US"/>
          </a:p>
        </p:txBody>
      </p:sp>
    </p:spTree>
    <p:extLst>
      <p:ext uri="{BB962C8B-B14F-4D97-AF65-F5344CB8AC3E}">
        <p14:creationId xmlns:p14="http://schemas.microsoft.com/office/powerpoint/2010/main" val="35238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F7F8D660-3D9F-4BD5-A33F-2CF41D949A3F}" type="datetime1">
              <a:rPr lang="zh-CN" altLang="en-US" smtClean="0"/>
              <a:t>2019/4/27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C02398-C272-4A1B-A606-65E02FD0FB1C}" type="slidenum">
              <a:rPr lang="en-US" smtClean="0"/>
              <a:t>‹#›</a:t>
            </a:fld>
            <a:endParaRPr lang="en-US"/>
          </a:p>
        </p:txBody>
      </p:sp>
    </p:spTree>
    <p:extLst>
      <p:ext uri="{BB962C8B-B14F-4D97-AF65-F5344CB8AC3E}">
        <p14:creationId xmlns:p14="http://schemas.microsoft.com/office/powerpoint/2010/main" val="3319588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E1C883F-C94B-409D-BC50-973FB278DAD3}" type="datetime1">
              <a:rPr lang="zh-CN" altLang="en-US" smtClean="0"/>
              <a:t>2019/4/27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C02398-C272-4A1B-A606-65E02FD0FB1C}" type="slidenum">
              <a:rPr lang="en-US" smtClean="0"/>
              <a:t>‹#›</a:t>
            </a:fld>
            <a:endParaRPr lang="en-US"/>
          </a:p>
        </p:txBody>
      </p:sp>
    </p:spTree>
    <p:extLst>
      <p:ext uri="{BB962C8B-B14F-4D97-AF65-F5344CB8AC3E}">
        <p14:creationId xmlns:p14="http://schemas.microsoft.com/office/powerpoint/2010/main" val="1298202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C98EAA-0B6B-4F87-9EE2-A1DC65014B0F}" type="datetime1">
              <a:rPr lang="zh-CN" altLang="en-US" smtClean="0"/>
              <a:t>2019/4/27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C02398-C272-4A1B-A606-65E02FD0FB1C}" type="slidenum">
              <a:rPr lang="en-US" smtClean="0"/>
              <a:t>‹#›</a:t>
            </a:fld>
            <a:endParaRPr lang="en-US"/>
          </a:p>
        </p:txBody>
      </p:sp>
    </p:spTree>
    <p:extLst>
      <p:ext uri="{BB962C8B-B14F-4D97-AF65-F5344CB8AC3E}">
        <p14:creationId xmlns:p14="http://schemas.microsoft.com/office/powerpoint/2010/main" val="1040187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D20A808D-92DE-4EA3-8A44-835C0E8A1F63}" type="datetime1">
              <a:rPr lang="zh-CN" altLang="en-US" smtClean="0"/>
              <a:t>2019/4/27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C02398-C272-4A1B-A606-65E02FD0FB1C}" type="slidenum">
              <a:rPr lang="en-US" smtClean="0"/>
              <a:t>‹#›</a:t>
            </a:fld>
            <a:endParaRPr lang="en-US"/>
          </a:p>
        </p:txBody>
      </p:sp>
    </p:spTree>
    <p:extLst>
      <p:ext uri="{BB962C8B-B14F-4D97-AF65-F5344CB8AC3E}">
        <p14:creationId xmlns:p14="http://schemas.microsoft.com/office/powerpoint/2010/main" val="1562921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19F1A45-8DBC-45B8-92B1-5E40CA177D19}" type="datetime1">
              <a:rPr lang="zh-CN" altLang="en-US" smtClean="0"/>
              <a:t>2019/4/27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C02398-C272-4A1B-A606-65E02FD0FB1C}" type="slidenum">
              <a:rPr lang="en-US" smtClean="0"/>
              <a:t>‹#›</a:t>
            </a:fld>
            <a:endParaRPr lang="en-US"/>
          </a:p>
        </p:txBody>
      </p:sp>
    </p:spTree>
    <p:extLst>
      <p:ext uri="{BB962C8B-B14F-4D97-AF65-F5344CB8AC3E}">
        <p14:creationId xmlns:p14="http://schemas.microsoft.com/office/powerpoint/2010/main" val="496220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761A57-FFDE-496A-A5BE-347093A125FA}" type="datetime1">
              <a:rPr lang="zh-CN" altLang="en-US" smtClean="0"/>
              <a:t>2019/4/27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C02398-C272-4A1B-A606-65E02FD0FB1C}" type="slidenum">
              <a:rPr lang="en-US" smtClean="0"/>
              <a:t>‹#›</a:t>
            </a:fld>
            <a:endParaRPr lang="en-US"/>
          </a:p>
        </p:txBody>
      </p:sp>
    </p:spTree>
    <p:extLst>
      <p:ext uri="{BB962C8B-B14F-4D97-AF65-F5344CB8AC3E}">
        <p14:creationId xmlns:p14="http://schemas.microsoft.com/office/powerpoint/2010/main" val="10861310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hyperlink" Target="file:///I:\Java_Yan\&#31532;&#19977;&#31456;\InterfaceTest1.java"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hyperlink" Target="file:///I:\Java_Yan\&#31532;&#19977;&#31456;\FinalTest.java" TargetMode="Externa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hyperlink" Target="mailto:buaaccejava@163.co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baike.baidu.com/item/%E5%B1%80%E9%83%A8%E5%8F%98%E9%87%8F" TargetMode="External"/><Relationship Id="rId2" Type="http://schemas.openxmlformats.org/officeDocument/2006/relationships/hyperlink" Target="https://baike.baidu.com/item/%E5%8F%82%E6%95%B0%E5%80%BC"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hyperlink" Target="file:///I:\Java_Yan\&#31532;&#19977;&#31456;\TestKeyListener.htm" TargetMode="External"/><Relationship Id="rId2" Type="http://schemas.openxmlformats.org/officeDocument/2006/relationships/hyperlink" Target="file:///I:\Java_Yan\&#31532;&#19977;&#31456;\TestKeyListener.java"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8"/>
          <p:cNvSpPr txBox="1">
            <a:spLocks noGrp="1" noChangeArrowheads="1"/>
          </p:cNvSpPr>
          <p:nvPr/>
        </p:nvSpPr>
        <p:spPr bwMode="auto">
          <a:xfrm>
            <a:off x="3383756" y="5373291"/>
            <a:ext cx="233362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400" dirty="0"/>
              <a:t>北航继续教育学院</a:t>
            </a:r>
            <a:endParaRPr lang="en-US" altLang="zh-CN" sz="1400" dirty="0"/>
          </a:p>
        </p:txBody>
      </p:sp>
      <p:sp>
        <p:nvSpPr>
          <p:cNvPr id="30723" name="Rectangle 2"/>
          <p:cNvSpPr>
            <a:spLocks noGrp="1" noChangeArrowheads="1"/>
          </p:cNvSpPr>
          <p:nvPr>
            <p:ph type="ctrTitle" idx="4294967295"/>
          </p:nvPr>
        </p:nvSpPr>
        <p:spPr>
          <a:xfrm>
            <a:off x="0" y="2293938"/>
            <a:ext cx="9144000" cy="1027112"/>
          </a:xfrm>
        </p:spPr>
        <p:txBody>
          <a:bodyPr vert="horz" lIns="69056" tIns="34529" rIns="69056" bIns="34529" rtlCol="0" anchor="ctr">
            <a:normAutofit/>
          </a:bodyPr>
          <a:lstStyle/>
          <a:p>
            <a:pPr algn="ctr" eaLnBrk="1" hangingPunct="1"/>
            <a:r>
              <a:rPr lang="en-US" altLang="zh-CN" sz="4000" dirty="0">
                <a:latin typeface="微软雅黑" panose="020B0503020204020204" pitchFamily="34" charset="-122"/>
                <a:ea typeface="微软雅黑" panose="020B0503020204020204" pitchFamily="34" charset="-122"/>
              </a:rPr>
              <a:t>JAVA</a:t>
            </a:r>
            <a:r>
              <a:rPr lang="zh-CN" altLang="en-US" sz="4000" dirty="0">
                <a:latin typeface="微软雅黑" panose="020B0503020204020204" pitchFamily="34" charset="-122"/>
                <a:ea typeface="微软雅黑" panose="020B0503020204020204" pitchFamily="34" charset="-122"/>
              </a:rPr>
              <a:t>语言程序设计</a:t>
            </a:r>
            <a:endParaRPr lang="zh-CN" altLang="zh-CN" sz="2400" dirty="0">
              <a:latin typeface="微软雅黑" panose="020B0503020204020204" pitchFamily="34" charset="-122"/>
              <a:ea typeface="微软雅黑" panose="020B0503020204020204" pitchFamily="34" charset="-122"/>
            </a:endParaRPr>
          </a:p>
        </p:txBody>
      </p:sp>
      <p:sp>
        <p:nvSpPr>
          <p:cNvPr id="30724" name="Text Box 3"/>
          <p:cNvSpPr txBox="1">
            <a:spLocks noChangeArrowheads="1"/>
          </p:cNvSpPr>
          <p:nvPr/>
        </p:nvSpPr>
        <p:spPr bwMode="auto">
          <a:xfrm>
            <a:off x="4369228" y="3755872"/>
            <a:ext cx="2917031" cy="433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buFont typeface="Wingdings" panose="05000000000000000000" pitchFamily="2" charset="2"/>
              <a:buNone/>
            </a:pPr>
            <a:r>
              <a:rPr lang="zh-CN" altLang="en-US" sz="2400" dirty="0">
                <a:ea typeface="华文行楷" panose="02010800040101010101" pitchFamily="2" charset="-122"/>
              </a:rPr>
              <a:t>陈旭阳</a:t>
            </a:r>
            <a:endParaRPr lang="en-US" altLang="zh-CN" sz="2400" dirty="0">
              <a:ea typeface="华文行楷" panose="02010800040101010101" pitchFamily="2" charset="-122"/>
            </a:endParaRPr>
          </a:p>
        </p:txBody>
      </p:sp>
    </p:spTree>
    <p:extLst>
      <p:ext uri="{BB962C8B-B14F-4D97-AF65-F5344CB8AC3E}">
        <p14:creationId xmlns:p14="http://schemas.microsoft.com/office/powerpoint/2010/main" val="2098003594"/>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kumimoji="1" lang="zh-CN" altLang="en-US" dirty="0">
                <a:solidFill>
                  <a:schemeClr val="tx1"/>
                </a:solidFill>
              </a:rPr>
              <a:t>成员方法</a:t>
            </a:r>
            <a:r>
              <a:rPr kumimoji="1" lang="zh-CN" altLang="en-US" dirty="0"/>
              <a:t>参数传递</a:t>
            </a:r>
            <a:endParaRPr kumimoji="1" lang="zh-CN" altLang="en-US" dirty="0">
              <a:solidFill>
                <a:schemeClr val="tx1"/>
              </a:solidFill>
            </a:endParaRPr>
          </a:p>
        </p:txBody>
      </p:sp>
      <p:sp>
        <p:nvSpPr>
          <p:cNvPr id="16387" name="Rectangle 3"/>
          <p:cNvSpPr>
            <a:spLocks noGrp="1" noChangeArrowheads="1"/>
          </p:cNvSpPr>
          <p:nvPr>
            <p:ph idx="1"/>
          </p:nvPr>
        </p:nvSpPr>
        <p:spPr>
          <a:xfrm>
            <a:off x="1017757" y="1690689"/>
            <a:ext cx="6219622" cy="3105047"/>
          </a:xfrm>
        </p:spPr>
        <p:txBody>
          <a:bodyPr>
            <a:normAutofit/>
          </a:bodyPr>
          <a:lstStyle/>
          <a:p>
            <a:pPr eaLnBrk="1" hangingPunct="1">
              <a:lnSpc>
                <a:spcPct val="90000"/>
              </a:lnSpc>
            </a:pPr>
            <a:r>
              <a:rPr kumimoji="1" lang="zh-CN" altLang="en-US" sz="2400" dirty="0"/>
              <a:t>引用本身也是一种“值“</a:t>
            </a:r>
            <a:endParaRPr kumimoji="1" lang="en-US" altLang="zh-CN" sz="2400" dirty="0"/>
          </a:p>
          <a:p>
            <a:pPr eaLnBrk="1" hangingPunct="1">
              <a:lnSpc>
                <a:spcPct val="90000"/>
              </a:lnSpc>
            </a:pPr>
            <a:r>
              <a:rPr kumimoji="1" lang="zh-CN" altLang="en-US" sz="2400" dirty="0"/>
              <a:t>方法是传值的，方法调用不会改变参数的值。</a:t>
            </a:r>
          </a:p>
          <a:p>
            <a:pPr eaLnBrk="1" hangingPunct="1">
              <a:lnSpc>
                <a:spcPct val="90000"/>
              </a:lnSpc>
            </a:pPr>
            <a:endParaRPr kumimoji="1" lang="zh-CN" altLang="en-US" sz="2400" dirty="0"/>
          </a:p>
          <a:p>
            <a:pPr eaLnBrk="1" hangingPunct="1">
              <a:lnSpc>
                <a:spcPct val="90000"/>
              </a:lnSpc>
            </a:pPr>
            <a:r>
              <a:rPr kumimoji="1" lang="zh-CN" altLang="en-US" sz="2400" dirty="0"/>
              <a:t>当对象作为参数时，参数的值是该对象的引用，  这时对象的内容可以在方法中改变，但是对象的引用不会改变。</a:t>
            </a:r>
          </a:p>
          <a:p>
            <a:pPr eaLnBrk="1" hangingPunct="1">
              <a:lnSpc>
                <a:spcPct val="90000"/>
              </a:lnSpc>
            </a:pPr>
            <a:endParaRPr lang="en-US" altLang="zh-CN" sz="2400" dirty="0"/>
          </a:p>
        </p:txBody>
      </p:sp>
      <p:sp>
        <p:nvSpPr>
          <p:cNvPr id="4" name="矩形 3"/>
          <p:cNvSpPr/>
          <p:nvPr/>
        </p:nvSpPr>
        <p:spPr>
          <a:xfrm>
            <a:off x="1017757" y="4373433"/>
            <a:ext cx="6879265" cy="1200329"/>
          </a:xfrm>
          <a:prstGeom prst="rect">
            <a:avLst/>
          </a:prstGeom>
        </p:spPr>
        <p:txBody>
          <a:bodyPr wrap="square">
            <a:spAutoFit/>
          </a:bodyPr>
          <a:lstStyle/>
          <a:p>
            <a:r>
              <a:rPr lang="zh-CN" altLang="en-US" sz="2400" dirty="0"/>
              <a:t>通常基本数据类型（如</a:t>
            </a:r>
            <a:r>
              <a:rPr lang="en-US" altLang="zh-CN" sz="2400" dirty="0" err="1"/>
              <a:t>int,double</a:t>
            </a:r>
            <a:r>
              <a:rPr lang="zh-CN" altLang="en-US" sz="2400" dirty="0"/>
              <a:t>等）我们认为其是“值传递”，而自定义数据类型（</a:t>
            </a:r>
            <a:r>
              <a:rPr lang="en-US" altLang="zh-CN" sz="2400" dirty="0"/>
              <a:t>class</a:t>
            </a:r>
            <a:r>
              <a:rPr lang="zh-CN" altLang="en-US" sz="2400" dirty="0"/>
              <a:t>）我们认为其是“引用传递”。</a:t>
            </a:r>
          </a:p>
        </p:txBody>
      </p:sp>
    </p:spTree>
    <p:extLst>
      <p:ext uri="{BB962C8B-B14F-4D97-AF65-F5344CB8AC3E}">
        <p14:creationId xmlns:p14="http://schemas.microsoft.com/office/powerpoint/2010/main" val="16429645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46" name="Rectangle 2">
            <a:extLst>
              <a:ext uri="{FF2B5EF4-FFF2-40B4-BE49-F238E27FC236}">
                <a16:creationId xmlns:a16="http://schemas.microsoft.com/office/drawing/2014/main" id="{03641477-96E4-45F1-87F3-8A8DD8AF95E6}"/>
              </a:ext>
            </a:extLst>
          </p:cNvPr>
          <p:cNvSpPr>
            <a:spLocks noGrp="1" noChangeArrowheads="1"/>
          </p:cNvSpPr>
          <p:nvPr>
            <p:ph type="title"/>
          </p:nvPr>
        </p:nvSpPr>
        <p:spPr>
          <a:xfrm>
            <a:off x="742950" y="741362"/>
            <a:ext cx="7772400" cy="609600"/>
          </a:xfrm>
        </p:spPr>
        <p:txBody>
          <a:bodyPr>
            <a:noAutofit/>
          </a:bodyPr>
          <a:lstStyle/>
          <a:p>
            <a:r>
              <a:rPr lang="zh-CN" altLang="en-US" dirty="0"/>
              <a:t>总结</a:t>
            </a:r>
          </a:p>
        </p:txBody>
      </p:sp>
      <p:sp>
        <p:nvSpPr>
          <p:cNvPr id="774147" name="Rectangle 3">
            <a:extLst>
              <a:ext uri="{FF2B5EF4-FFF2-40B4-BE49-F238E27FC236}">
                <a16:creationId xmlns:a16="http://schemas.microsoft.com/office/drawing/2014/main" id="{5467C06E-BD98-47A6-90E1-ACD986E41357}"/>
              </a:ext>
            </a:extLst>
          </p:cNvPr>
          <p:cNvSpPr>
            <a:spLocks noGrp="1" noChangeArrowheads="1"/>
          </p:cNvSpPr>
          <p:nvPr>
            <p:ph type="body" idx="1"/>
          </p:nvPr>
        </p:nvSpPr>
        <p:spPr>
          <a:xfrm>
            <a:off x="742950" y="1731962"/>
            <a:ext cx="7772400" cy="4343400"/>
          </a:xfrm>
        </p:spPr>
        <p:txBody>
          <a:bodyPr>
            <a:normAutofit lnSpcReduction="10000"/>
          </a:bodyPr>
          <a:lstStyle/>
          <a:p>
            <a:pPr>
              <a:lnSpc>
                <a:spcPct val="90000"/>
              </a:lnSpc>
              <a:spcBef>
                <a:spcPct val="50000"/>
              </a:spcBef>
              <a:buFont typeface="Wingdings" panose="05000000000000000000" pitchFamily="2" charset="2"/>
              <a:buChar char="ü"/>
            </a:pPr>
            <a:r>
              <a:rPr lang="zh-CN" altLang="en-US" sz="2400" b="1" dirty="0">
                <a:solidFill>
                  <a:srgbClr val="FF0000"/>
                </a:solidFill>
                <a:latin typeface="楷体_GB2312" pitchFamily="49" charset="-122"/>
                <a:ea typeface="楷体_GB2312" pitchFamily="49" charset="-122"/>
              </a:rPr>
              <a:t>一个类可以实现多个接口，在 </a:t>
            </a:r>
            <a:r>
              <a:rPr lang="en-US" altLang="zh-CN" sz="2400" b="1" dirty="0">
                <a:solidFill>
                  <a:srgbClr val="FF0000"/>
                </a:solidFill>
                <a:latin typeface="楷体_GB2312" pitchFamily="49" charset="-122"/>
                <a:ea typeface="楷体_GB2312" pitchFamily="49" charset="-122"/>
              </a:rPr>
              <a:t>implements </a:t>
            </a:r>
            <a:r>
              <a:rPr lang="zh-CN" altLang="en-US" sz="2400" b="1" dirty="0">
                <a:solidFill>
                  <a:srgbClr val="FF0000"/>
                </a:solidFill>
                <a:latin typeface="楷体_GB2312" pitchFamily="49" charset="-122"/>
                <a:ea typeface="楷体_GB2312" pitchFamily="49" charset="-122"/>
              </a:rPr>
              <a:t>子句中用逗号分开。</a:t>
            </a:r>
          </a:p>
          <a:p>
            <a:pPr>
              <a:lnSpc>
                <a:spcPct val="90000"/>
              </a:lnSpc>
              <a:spcBef>
                <a:spcPct val="50000"/>
              </a:spcBef>
              <a:buFont typeface="Wingdings" panose="05000000000000000000" pitchFamily="2" charset="2"/>
              <a:buChar char="ü"/>
            </a:pPr>
            <a:r>
              <a:rPr lang="zh-CN" altLang="en-US" sz="2400" b="1" dirty="0">
                <a:solidFill>
                  <a:srgbClr val="FF0000"/>
                </a:solidFill>
                <a:latin typeface="楷体_GB2312" pitchFamily="49" charset="-122"/>
                <a:ea typeface="楷体_GB2312" pitchFamily="49" charset="-122"/>
              </a:rPr>
              <a:t>如果实现某接口的类不是 </a:t>
            </a:r>
            <a:r>
              <a:rPr lang="en-US" altLang="zh-CN" sz="2400" b="1" dirty="0">
                <a:solidFill>
                  <a:srgbClr val="FF0000"/>
                </a:solidFill>
                <a:latin typeface="楷体_GB2312" pitchFamily="49" charset="-122"/>
                <a:ea typeface="楷体_GB2312" pitchFamily="49" charset="-122"/>
              </a:rPr>
              <a:t>abstract </a:t>
            </a:r>
            <a:r>
              <a:rPr lang="zh-CN" altLang="en-US" sz="2400" b="1" dirty="0">
                <a:solidFill>
                  <a:srgbClr val="FF0000"/>
                </a:solidFill>
                <a:latin typeface="楷体_GB2312" pitchFamily="49" charset="-122"/>
                <a:ea typeface="楷体_GB2312" pitchFamily="49" charset="-122"/>
              </a:rPr>
              <a:t>修饰的抽象类，则在类的定义部分必须实现指定接口的所有抽象方法。</a:t>
            </a:r>
          </a:p>
          <a:p>
            <a:pPr>
              <a:lnSpc>
                <a:spcPct val="90000"/>
              </a:lnSpc>
              <a:spcBef>
                <a:spcPct val="50000"/>
              </a:spcBef>
              <a:buFont typeface="Wingdings" panose="05000000000000000000" pitchFamily="2" charset="2"/>
              <a:buChar char="ü"/>
            </a:pPr>
            <a:r>
              <a:rPr lang="zh-CN" altLang="en-US" sz="2400" b="1" dirty="0">
                <a:solidFill>
                  <a:srgbClr val="FF0000"/>
                </a:solidFill>
                <a:latin typeface="楷体_GB2312" pitchFamily="49" charset="-122"/>
                <a:ea typeface="楷体_GB2312" pitchFamily="49" charset="-122"/>
              </a:rPr>
              <a:t>如果实现某个接口的类是 </a:t>
            </a:r>
            <a:r>
              <a:rPr lang="en-US" altLang="zh-CN" sz="2400" b="1" dirty="0">
                <a:solidFill>
                  <a:srgbClr val="FF0000"/>
                </a:solidFill>
                <a:latin typeface="楷体_GB2312" pitchFamily="49" charset="-122"/>
                <a:ea typeface="楷体_GB2312" pitchFamily="49" charset="-122"/>
              </a:rPr>
              <a:t>abstract </a:t>
            </a:r>
            <a:r>
              <a:rPr lang="zh-CN" altLang="en-US" sz="2400" b="1" dirty="0">
                <a:solidFill>
                  <a:srgbClr val="FF0000"/>
                </a:solidFill>
                <a:latin typeface="楷体_GB2312" pitchFamily="49" charset="-122"/>
                <a:ea typeface="楷体_GB2312" pitchFamily="49" charset="-122"/>
              </a:rPr>
              <a:t>修饰的抽象类，则它可以不实现该接口所有的方法。一个类在实现某个接口的抽象方法时，必须完全相同的方法头。否则，只是在重载一个新方法，而不是实现已有的抽象方法。</a:t>
            </a:r>
          </a:p>
          <a:p>
            <a:pPr>
              <a:lnSpc>
                <a:spcPct val="90000"/>
              </a:lnSpc>
              <a:spcBef>
                <a:spcPct val="50000"/>
              </a:spcBef>
              <a:buFont typeface="Wingdings" panose="05000000000000000000" pitchFamily="2" charset="2"/>
              <a:buChar char="ü"/>
            </a:pPr>
            <a:r>
              <a:rPr lang="zh-CN" altLang="en-US" sz="2400" b="1" dirty="0">
                <a:solidFill>
                  <a:srgbClr val="FF0000"/>
                </a:solidFill>
                <a:latin typeface="楷体_GB2312" pitchFamily="49" charset="-122"/>
                <a:ea typeface="楷体_GB2312" pitchFamily="49" charset="-122"/>
              </a:rPr>
              <a:t>接口的抽象方法的访问限制符都已被指定为 </a:t>
            </a:r>
            <a:r>
              <a:rPr lang="en-US" altLang="zh-CN" sz="2400" b="1" dirty="0">
                <a:solidFill>
                  <a:srgbClr val="FF0000"/>
                </a:solidFill>
                <a:latin typeface="楷体_GB2312" pitchFamily="49" charset="-122"/>
                <a:ea typeface="楷体_GB2312" pitchFamily="49" charset="-122"/>
              </a:rPr>
              <a:t>public </a:t>
            </a:r>
            <a:r>
              <a:rPr lang="zh-CN" altLang="en-US" sz="2400" b="1" dirty="0">
                <a:solidFill>
                  <a:srgbClr val="FF0000"/>
                </a:solidFill>
                <a:latin typeface="楷体_GB2312" pitchFamily="49" charset="-122"/>
                <a:ea typeface="楷体_GB2312" pitchFamily="49" charset="-122"/>
              </a:rPr>
              <a:t>，所以类在实现这些抽象方法时，必须显式的使用 </a:t>
            </a:r>
            <a:r>
              <a:rPr lang="en-US" altLang="zh-CN" sz="2400" b="1" dirty="0">
                <a:solidFill>
                  <a:srgbClr val="FF0000"/>
                </a:solidFill>
                <a:latin typeface="楷体_GB2312" pitchFamily="49" charset="-122"/>
                <a:ea typeface="楷体_GB2312" pitchFamily="49" charset="-122"/>
              </a:rPr>
              <a:t>public </a:t>
            </a:r>
            <a:r>
              <a:rPr lang="zh-CN" altLang="en-US" sz="2400" b="1" dirty="0">
                <a:solidFill>
                  <a:srgbClr val="FF0000"/>
                </a:solidFill>
                <a:latin typeface="楷体_GB2312" pitchFamily="49" charset="-122"/>
                <a:ea typeface="楷体_GB2312" pitchFamily="49" charset="-122"/>
              </a:rPr>
              <a:t>修饰符，否则将被警告为缩小了接口中定义的方法的访问控制范围。</a:t>
            </a:r>
          </a:p>
        </p:txBody>
      </p:sp>
      <p:sp>
        <p:nvSpPr>
          <p:cNvPr id="774148" name="Text Box 4">
            <a:hlinkClick r:id="rId3" action="ppaction://hlinkfile"/>
            <a:extLst>
              <a:ext uri="{FF2B5EF4-FFF2-40B4-BE49-F238E27FC236}">
                <a16:creationId xmlns:a16="http://schemas.microsoft.com/office/drawing/2014/main" id="{CC955F2E-6251-4E17-8393-17E83C1653F7}"/>
              </a:ext>
            </a:extLst>
          </p:cNvPr>
          <p:cNvSpPr txBox="1">
            <a:spLocks noChangeArrowheads="1"/>
          </p:cNvSpPr>
          <p:nvPr/>
        </p:nvSpPr>
        <p:spPr bwMode="auto">
          <a:xfrm>
            <a:off x="4327525" y="565943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kumimoji="1" lang="zh-CN" altLang="zh-CN" sz="2400" b="0">
              <a:latin typeface="Times New Roman" panose="02020603050405020304" pitchFamily="18" charset="0"/>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8" name="Rectangle 2">
            <a:extLst>
              <a:ext uri="{FF2B5EF4-FFF2-40B4-BE49-F238E27FC236}">
                <a16:creationId xmlns:a16="http://schemas.microsoft.com/office/drawing/2014/main" id="{0F128AE1-446D-4E14-B969-F608F9406A39}"/>
              </a:ext>
            </a:extLst>
          </p:cNvPr>
          <p:cNvSpPr>
            <a:spLocks noGrp="1" noChangeArrowheads="1"/>
          </p:cNvSpPr>
          <p:nvPr>
            <p:ph type="ctrTitle"/>
          </p:nvPr>
        </p:nvSpPr>
        <p:spPr>
          <a:xfrm>
            <a:off x="685800" y="2130425"/>
            <a:ext cx="7772400" cy="1470025"/>
          </a:xfrm>
        </p:spPr>
        <p:txBody>
          <a:bodyPr anchor="ctr"/>
          <a:lstStyle/>
          <a:p>
            <a:r>
              <a:rPr lang="en-US" altLang="zh-CN" sz="4400" b="1" dirty="0"/>
              <a:t>final </a:t>
            </a:r>
            <a:r>
              <a:rPr lang="zh-CN" altLang="en-US" sz="4400" b="1" dirty="0"/>
              <a:t>关键词</a:t>
            </a:r>
            <a:endParaRPr lang="en-US" altLang="zh-CN" sz="4400" b="1" dirty="0"/>
          </a:p>
        </p:txBody>
      </p:sp>
      <p:grpSp>
        <p:nvGrpSpPr>
          <p:cNvPr id="736260" name="Group 4">
            <a:extLst>
              <a:ext uri="{FF2B5EF4-FFF2-40B4-BE49-F238E27FC236}">
                <a16:creationId xmlns:a16="http://schemas.microsoft.com/office/drawing/2014/main" id="{96B0D729-D6F4-41EE-A359-C7EE4DD6DA4A}"/>
              </a:ext>
            </a:extLst>
          </p:cNvPr>
          <p:cNvGrpSpPr>
            <a:grpSpLocks/>
          </p:cNvGrpSpPr>
          <p:nvPr/>
        </p:nvGrpSpPr>
        <p:grpSpPr bwMode="auto">
          <a:xfrm>
            <a:off x="7391400" y="5105400"/>
            <a:ext cx="1295400" cy="1524000"/>
            <a:chOff x="3627" y="2688"/>
            <a:chExt cx="1174" cy="977"/>
          </a:xfrm>
        </p:grpSpPr>
        <p:grpSp>
          <p:nvGrpSpPr>
            <p:cNvPr id="736261" name="Group 5">
              <a:extLst>
                <a:ext uri="{FF2B5EF4-FFF2-40B4-BE49-F238E27FC236}">
                  <a16:creationId xmlns:a16="http://schemas.microsoft.com/office/drawing/2014/main" id="{3460094A-4A0D-4647-87C0-1D277A02F86F}"/>
                </a:ext>
              </a:extLst>
            </p:cNvPr>
            <p:cNvGrpSpPr>
              <a:grpSpLocks/>
            </p:cNvGrpSpPr>
            <p:nvPr/>
          </p:nvGrpSpPr>
          <p:grpSpPr bwMode="auto">
            <a:xfrm>
              <a:off x="4137" y="2688"/>
              <a:ext cx="664" cy="970"/>
              <a:chOff x="4137" y="2688"/>
              <a:chExt cx="664" cy="970"/>
            </a:xfrm>
          </p:grpSpPr>
          <p:sp>
            <p:nvSpPr>
              <p:cNvPr id="736262" name="Freeform 6">
                <a:extLst>
                  <a:ext uri="{FF2B5EF4-FFF2-40B4-BE49-F238E27FC236}">
                    <a16:creationId xmlns:a16="http://schemas.microsoft.com/office/drawing/2014/main" id="{DC179443-29A7-4BE1-978B-1EB8E83BCE0B}"/>
                  </a:ext>
                </a:extLst>
              </p:cNvPr>
              <p:cNvSpPr>
                <a:spLocks/>
              </p:cNvSpPr>
              <p:nvPr/>
            </p:nvSpPr>
            <p:spPr bwMode="auto">
              <a:xfrm>
                <a:off x="4430" y="3093"/>
                <a:ext cx="371" cy="553"/>
              </a:xfrm>
              <a:custGeom>
                <a:avLst/>
                <a:gdLst>
                  <a:gd name="T0" fmla="*/ 0 w 371"/>
                  <a:gd name="T1" fmla="*/ 260 h 553"/>
                  <a:gd name="T2" fmla="*/ 105 w 371"/>
                  <a:gd name="T3" fmla="*/ 205 h 553"/>
                  <a:gd name="T4" fmla="*/ 222 w 371"/>
                  <a:gd name="T5" fmla="*/ 11 h 553"/>
                  <a:gd name="T6" fmla="*/ 226 w 371"/>
                  <a:gd name="T7" fmla="*/ 8 h 553"/>
                  <a:gd name="T8" fmla="*/ 235 w 371"/>
                  <a:gd name="T9" fmla="*/ 3 h 553"/>
                  <a:gd name="T10" fmla="*/ 244 w 371"/>
                  <a:gd name="T11" fmla="*/ 2 h 553"/>
                  <a:gd name="T12" fmla="*/ 256 w 371"/>
                  <a:gd name="T13" fmla="*/ 0 h 553"/>
                  <a:gd name="T14" fmla="*/ 267 w 371"/>
                  <a:gd name="T15" fmla="*/ 2 h 553"/>
                  <a:gd name="T16" fmla="*/ 278 w 371"/>
                  <a:gd name="T17" fmla="*/ 5 h 553"/>
                  <a:gd name="T18" fmla="*/ 291 w 371"/>
                  <a:gd name="T19" fmla="*/ 11 h 553"/>
                  <a:gd name="T20" fmla="*/ 307 w 371"/>
                  <a:gd name="T21" fmla="*/ 19 h 553"/>
                  <a:gd name="T22" fmla="*/ 320 w 371"/>
                  <a:gd name="T23" fmla="*/ 27 h 553"/>
                  <a:gd name="T24" fmla="*/ 332 w 371"/>
                  <a:gd name="T25" fmla="*/ 35 h 553"/>
                  <a:gd name="T26" fmla="*/ 340 w 371"/>
                  <a:gd name="T27" fmla="*/ 42 h 553"/>
                  <a:gd name="T28" fmla="*/ 348 w 371"/>
                  <a:gd name="T29" fmla="*/ 52 h 553"/>
                  <a:gd name="T30" fmla="*/ 358 w 371"/>
                  <a:gd name="T31" fmla="*/ 65 h 553"/>
                  <a:gd name="T32" fmla="*/ 363 w 371"/>
                  <a:gd name="T33" fmla="*/ 75 h 553"/>
                  <a:gd name="T34" fmla="*/ 368 w 371"/>
                  <a:gd name="T35" fmla="*/ 89 h 553"/>
                  <a:gd name="T36" fmla="*/ 370 w 371"/>
                  <a:gd name="T37" fmla="*/ 105 h 553"/>
                  <a:gd name="T38" fmla="*/ 370 w 371"/>
                  <a:gd name="T39" fmla="*/ 129 h 553"/>
                  <a:gd name="T40" fmla="*/ 366 w 371"/>
                  <a:gd name="T41" fmla="*/ 156 h 553"/>
                  <a:gd name="T42" fmla="*/ 361 w 371"/>
                  <a:gd name="T43" fmla="*/ 182 h 553"/>
                  <a:gd name="T44" fmla="*/ 351 w 371"/>
                  <a:gd name="T45" fmla="*/ 213 h 553"/>
                  <a:gd name="T46" fmla="*/ 341 w 371"/>
                  <a:gd name="T47" fmla="*/ 238 h 553"/>
                  <a:gd name="T48" fmla="*/ 333 w 371"/>
                  <a:gd name="T49" fmla="*/ 255 h 553"/>
                  <a:gd name="T50" fmla="*/ 320 w 371"/>
                  <a:gd name="T51" fmla="*/ 274 h 553"/>
                  <a:gd name="T52" fmla="*/ 309 w 371"/>
                  <a:gd name="T53" fmla="*/ 287 h 553"/>
                  <a:gd name="T54" fmla="*/ 298 w 371"/>
                  <a:gd name="T55" fmla="*/ 301 h 553"/>
                  <a:gd name="T56" fmla="*/ 286 w 371"/>
                  <a:gd name="T57" fmla="*/ 316 h 553"/>
                  <a:gd name="T58" fmla="*/ 274 w 371"/>
                  <a:gd name="T59" fmla="*/ 324 h 553"/>
                  <a:gd name="T60" fmla="*/ 44 w 371"/>
                  <a:gd name="T61" fmla="*/ 308 h 553"/>
                  <a:gd name="T62" fmla="*/ 34 w 371"/>
                  <a:gd name="T63" fmla="*/ 328 h 553"/>
                  <a:gd name="T64" fmla="*/ 34 w 371"/>
                  <a:gd name="T65" fmla="*/ 473 h 553"/>
                  <a:gd name="T66" fmla="*/ 36 w 371"/>
                  <a:gd name="T67" fmla="*/ 487 h 553"/>
                  <a:gd name="T68" fmla="*/ 38 w 371"/>
                  <a:gd name="T69" fmla="*/ 496 h 553"/>
                  <a:gd name="T70" fmla="*/ 43 w 371"/>
                  <a:gd name="T71" fmla="*/ 505 h 553"/>
                  <a:gd name="T72" fmla="*/ 48 w 371"/>
                  <a:gd name="T73" fmla="*/ 512 h 553"/>
                  <a:gd name="T74" fmla="*/ 56 w 371"/>
                  <a:gd name="T75" fmla="*/ 518 h 553"/>
                  <a:gd name="T76" fmla="*/ 64 w 371"/>
                  <a:gd name="T77" fmla="*/ 522 h 553"/>
                  <a:gd name="T78" fmla="*/ 72 w 371"/>
                  <a:gd name="T79" fmla="*/ 524 h 553"/>
                  <a:gd name="T80" fmla="*/ 81 w 371"/>
                  <a:gd name="T81" fmla="*/ 526 h 553"/>
                  <a:gd name="T82" fmla="*/ 331 w 371"/>
                  <a:gd name="T83" fmla="*/ 525 h 553"/>
                  <a:gd name="T84" fmla="*/ 332 w 371"/>
                  <a:gd name="T85" fmla="*/ 552 h 553"/>
                  <a:gd name="T86" fmla="*/ 75 w 371"/>
                  <a:gd name="T87" fmla="*/ 551 h 553"/>
                  <a:gd name="T88" fmla="*/ 61 w 371"/>
                  <a:gd name="T89" fmla="*/ 550 h 553"/>
                  <a:gd name="T90" fmla="*/ 52 w 371"/>
                  <a:gd name="T91" fmla="*/ 549 h 553"/>
                  <a:gd name="T92" fmla="*/ 42 w 371"/>
                  <a:gd name="T93" fmla="*/ 547 h 553"/>
                  <a:gd name="T94" fmla="*/ 34 w 371"/>
                  <a:gd name="T95" fmla="*/ 543 h 553"/>
                  <a:gd name="T96" fmla="*/ 26 w 371"/>
                  <a:gd name="T97" fmla="*/ 537 h 553"/>
                  <a:gd name="T98" fmla="*/ 18 w 371"/>
                  <a:gd name="T99" fmla="*/ 527 h 553"/>
                  <a:gd name="T100" fmla="*/ 12 w 371"/>
                  <a:gd name="T101" fmla="*/ 518 h 553"/>
                  <a:gd name="T102" fmla="*/ 7 w 371"/>
                  <a:gd name="T103" fmla="*/ 508 h 553"/>
                  <a:gd name="T104" fmla="*/ 4 w 371"/>
                  <a:gd name="T105" fmla="*/ 497 h 553"/>
                  <a:gd name="T106" fmla="*/ 1 w 371"/>
                  <a:gd name="T107" fmla="*/ 485 h 553"/>
                  <a:gd name="T108" fmla="*/ 0 w 371"/>
                  <a:gd name="T109" fmla="*/ 470 h 553"/>
                  <a:gd name="T110" fmla="*/ 0 w 371"/>
                  <a:gd name="T111" fmla="*/ 260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1" h="553">
                    <a:moveTo>
                      <a:pt x="0" y="260"/>
                    </a:moveTo>
                    <a:lnTo>
                      <a:pt x="105" y="205"/>
                    </a:lnTo>
                    <a:lnTo>
                      <a:pt x="222" y="11"/>
                    </a:lnTo>
                    <a:lnTo>
                      <a:pt x="226" y="8"/>
                    </a:lnTo>
                    <a:lnTo>
                      <a:pt x="235" y="3"/>
                    </a:lnTo>
                    <a:lnTo>
                      <a:pt x="244" y="2"/>
                    </a:lnTo>
                    <a:lnTo>
                      <a:pt x="256" y="0"/>
                    </a:lnTo>
                    <a:lnTo>
                      <a:pt x="267" y="2"/>
                    </a:lnTo>
                    <a:lnTo>
                      <a:pt x="278" y="5"/>
                    </a:lnTo>
                    <a:lnTo>
                      <a:pt x="291" y="11"/>
                    </a:lnTo>
                    <a:lnTo>
                      <a:pt x="307" y="19"/>
                    </a:lnTo>
                    <a:lnTo>
                      <a:pt x="320" y="27"/>
                    </a:lnTo>
                    <a:lnTo>
                      <a:pt x="332" y="35"/>
                    </a:lnTo>
                    <a:lnTo>
                      <a:pt x="340" y="42"/>
                    </a:lnTo>
                    <a:lnTo>
                      <a:pt x="348" y="52"/>
                    </a:lnTo>
                    <a:lnTo>
                      <a:pt x="358" y="65"/>
                    </a:lnTo>
                    <a:lnTo>
                      <a:pt x="363" y="75"/>
                    </a:lnTo>
                    <a:lnTo>
                      <a:pt x="368" y="89"/>
                    </a:lnTo>
                    <a:lnTo>
                      <a:pt x="370" y="105"/>
                    </a:lnTo>
                    <a:lnTo>
                      <a:pt x="370" y="129"/>
                    </a:lnTo>
                    <a:lnTo>
                      <a:pt x="366" y="156"/>
                    </a:lnTo>
                    <a:lnTo>
                      <a:pt x="361" y="182"/>
                    </a:lnTo>
                    <a:lnTo>
                      <a:pt x="351" y="213"/>
                    </a:lnTo>
                    <a:lnTo>
                      <a:pt x="341" y="238"/>
                    </a:lnTo>
                    <a:lnTo>
                      <a:pt x="333" y="255"/>
                    </a:lnTo>
                    <a:lnTo>
                      <a:pt x="320" y="274"/>
                    </a:lnTo>
                    <a:lnTo>
                      <a:pt x="309" y="287"/>
                    </a:lnTo>
                    <a:lnTo>
                      <a:pt x="298" y="301"/>
                    </a:lnTo>
                    <a:lnTo>
                      <a:pt x="286" y="316"/>
                    </a:lnTo>
                    <a:lnTo>
                      <a:pt x="274" y="324"/>
                    </a:lnTo>
                    <a:lnTo>
                      <a:pt x="44" y="308"/>
                    </a:lnTo>
                    <a:lnTo>
                      <a:pt x="34" y="328"/>
                    </a:lnTo>
                    <a:lnTo>
                      <a:pt x="34" y="473"/>
                    </a:lnTo>
                    <a:lnTo>
                      <a:pt x="36" y="487"/>
                    </a:lnTo>
                    <a:lnTo>
                      <a:pt x="38" y="496"/>
                    </a:lnTo>
                    <a:lnTo>
                      <a:pt x="43" y="505"/>
                    </a:lnTo>
                    <a:lnTo>
                      <a:pt x="48" y="512"/>
                    </a:lnTo>
                    <a:lnTo>
                      <a:pt x="56" y="518"/>
                    </a:lnTo>
                    <a:lnTo>
                      <a:pt x="64" y="522"/>
                    </a:lnTo>
                    <a:lnTo>
                      <a:pt x="72" y="524"/>
                    </a:lnTo>
                    <a:lnTo>
                      <a:pt x="81" y="526"/>
                    </a:lnTo>
                    <a:lnTo>
                      <a:pt x="331" y="525"/>
                    </a:lnTo>
                    <a:lnTo>
                      <a:pt x="332" y="552"/>
                    </a:lnTo>
                    <a:lnTo>
                      <a:pt x="75" y="551"/>
                    </a:lnTo>
                    <a:lnTo>
                      <a:pt x="61" y="550"/>
                    </a:lnTo>
                    <a:lnTo>
                      <a:pt x="52" y="549"/>
                    </a:lnTo>
                    <a:lnTo>
                      <a:pt x="42" y="547"/>
                    </a:lnTo>
                    <a:lnTo>
                      <a:pt x="34" y="543"/>
                    </a:lnTo>
                    <a:lnTo>
                      <a:pt x="26" y="537"/>
                    </a:lnTo>
                    <a:lnTo>
                      <a:pt x="18" y="527"/>
                    </a:lnTo>
                    <a:lnTo>
                      <a:pt x="12" y="518"/>
                    </a:lnTo>
                    <a:lnTo>
                      <a:pt x="7" y="508"/>
                    </a:lnTo>
                    <a:lnTo>
                      <a:pt x="4" y="497"/>
                    </a:lnTo>
                    <a:lnTo>
                      <a:pt x="1" y="485"/>
                    </a:lnTo>
                    <a:lnTo>
                      <a:pt x="0" y="470"/>
                    </a:lnTo>
                    <a:lnTo>
                      <a:pt x="0" y="260"/>
                    </a:lnTo>
                  </a:path>
                </a:pathLst>
              </a:custGeom>
              <a:solidFill>
                <a:srgbClr val="00008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736263" name="Group 7">
                <a:extLst>
                  <a:ext uri="{FF2B5EF4-FFF2-40B4-BE49-F238E27FC236}">
                    <a16:creationId xmlns:a16="http://schemas.microsoft.com/office/drawing/2014/main" id="{D4AD1A94-C471-4DD7-9621-C2290DC51565}"/>
                  </a:ext>
                </a:extLst>
              </p:cNvPr>
              <p:cNvGrpSpPr>
                <a:grpSpLocks/>
              </p:cNvGrpSpPr>
              <p:nvPr/>
            </p:nvGrpSpPr>
            <p:grpSpPr bwMode="auto">
              <a:xfrm>
                <a:off x="4137" y="2688"/>
                <a:ext cx="583" cy="970"/>
                <a:chOff x="4137" y="2688"/>
                <a:chExt cx="583" cy="970"/>
              </a:xfrm>
            </p:grpSpPr>
            <p:sp>
              <p:nvSpPr>
                <p:cNvPr id="736264" name="Freeform 8">
                  <a:extLst>
                    <a:ext uri="{FF2B5EF4-FFF2-40B4-BE49-F238E27FC236}">
                      <a16:creationId xmlns:a16="http://schemas.microsoft.com/office/drawing/2014/main" id="{6FF0C772-9997-458C-8E86-7514859B9645}"/>
                    </a:ext>
                  </a:extLst>
                </p:cNvPr>
                <p:cNvSpPr>
                  <a:spLocks/>
                </p:cNvSpPr>
                <p:nvPr/>
              </p:nvSpPr>
              <p:spPr bwMode="auto">
                <a:xfrm>
                  <a:off x="4137" y="2688"/>
                  <a:ext cx="583" cy="970"/>
                </a:xfrm>
                <a:custGeom>
                  <a:avLst/>
                  <a:gdLst>
                    <a:gd name="T0" fmla="*/ 527 w 583"/>
                    <a:gd name="T1" fmla="*/ 120 h 970"/>
                    <a:gd name="T2" fmla="*/ 479 w 583"/>
                    <a:gd name="T3" fmla="*/ 112 h 970"/>
                    <a:gd name="T4" fmla="*/ 480 w 583"/>
                    <a:gd name="T5" fmla="*/ 100 h 970"/>
                    <a:gd name="T6" fmla="*/ 428 w 583"/>
                    <a:gd name="T7" fmla="*/ 117 h 970"/>
                    <a:gd name="T8" fmla="*/ 430 w 583"/>
                    <a:gd name="T9" fmla="*/ 89 h 970"/>
                    <a:gd name="T10" fmla="*/ 448 w 583"/>
                    <a:gd name="T11" fmla="*/ 41 h 970"/>
                    <a:gd name="T12" fmla="*/ 402 w 583"/>
                    <a:gd name="T13" fmla="*/ 79 h 970"/>
                    <a:gd name="T14" fmla="*/ 406 w 583"/>
                    <a:gd name="T15" fmla="*/ 38 h 970"/>
                    <a:gd name="T16" fmla="*/ 391 w 583"/>
                    <a:gd name="T17" fmla="*/ 38 h 970"/>
                    <a:gd name="T18" fmla="*/ 373 w 583"/>
                    <a:gd name="T19" fmla="*/ 41 h 970"/>
                    <a:gd name="T20" fmla="*/ 349 w 583"/>
                    <a:gd name="T21" fmla="*/ 65 h 970"/>
                    <a:gd name="T22" fmla="*/ 330 w 583"/>
                    <a:gd name="T23" fmla="*/ 42 h 970"/>
                    <a:gd name="T24" fmla="*/ 310 w 583"/>
                    <a:gd name="T25" fmla="*/ 63 h 970"/>
                    <a:gd name="T26" fmla="*/ 284 w 583"/>
                    <a:gd name="T27" fmla="*/ 19 h 970"/>
                    <a:gd name="T28" fmla="*/ 267 w 583"/>
                    <a:gd name="T29" fmla="*/ 57 h 970"/>
                    <a:gd name="T30" fmla="*/ 259 w 583"/>
                    <a:gd name="T31" fmla="*/ 82 h 970"/>
                    <a:gd name="T32" fmla="*/ 230 w 583"/>
                    <a:gd name="T33" fmla="*/ 28 h 970"/>
                    <a:gd name="T34" fmla="*/ 237 w 583"/>
                    <a:gd name="T35" fmla="*/ 77 h 970"/>
                    <a:gd name="T36" fmla="*/ 218 w 583"/>
                    <a:gd name="T37" fmla="*/ 116 h 970"/>
                    <a:gd name="T38" fmla="*/ 177 w 583"/>
                    <a:gd name="T39" fmla="*/ 156 h 970"/>
                    <a:gd name="T40" fmla="*/ 127 w 583"/>
                    <a:gd name="T41" fmla="*/ 215 h 970"/>
                    <a:gd name="T42" fmla="*/ 110 w 583"/>
                    <a:gd name="T43" fmla="*/ 246 h 970"/>
                    <a:gd name="T44" fmla="*/ 121 w 583"/>
                    <a:gd name="T45" fmla="*/ 260 h 970"/>
                    <a:gd name="T46" fmla="*/ 156 w 583"/>
                    <a:gd name="T47" fmla="*/ 266 h 970"/>
                    <a:gd name="T48" fmla="*/ 152 w 583"/>
                    <a:gd name="T49" fmla="*/ 369 h 970"/>
                    <a:gd name="T50" fmla="*/ 164 w 583"/>
                    <a:gd name="T51" fmla="*/ 385 h 970"/>
                    <a:gd name="T52" fmla="*/ 192 w 583"/>
                    <a:gd name="T53" fmla="*/ 391 h 970"/>
                    <a:gd name="T54" fmla="*/ 239 w 583"/>
                    <a:gd name="T55" fmla="*/ 377 h 970"/>
                    <a:gd name="T56" fmla="*/ 210 w 583"/>
                    <a:gd name="T57" fmla="*/ 533 h 970"/>
                    <a:gd name="T58" fmla="*/ 218 w 583"/>
                    <a:gd name="T59" fmla="*/ 556 h 970"/>
                    <a:gd name="T60" fmla="*/ 245 w 583"/>
                    <a:gd name="T61" fmla="*/ 567 h 970"/>
                    <a:gd name="T62" fmla="*/ 282 w 583"/>
                    <a:gd name="T63" fmla="*/ 564 h 970"/>
                    <a:gd name="T64" fmla="*/ 213 w 583"/>
                    <a:gd name="T65" fmla="*/ 646 h 970"/>
                    <a:gd name="T66" fmla="*/ 196 w 583"/>
                    <a:gd name="T67" fmla="*/ 776 h 970"/>
                    <a:gd name="T68" fmla="*/ 173 w 583"/>
                    <a:gd name="T69" fmla="*/ 865 h 970"/>
                    <a:gd name="T70" fmla="*/ 148 w 583"/>
                    <a:gd name="T71" fmla="*/ 884 h 970"/>
                    <a:gd name="T72" fmla="*/ 52 w 583"/>
                    <a:gd name="T73" fmla="*/ 917 h 970"/>
                    <a:gd name="T74" fmla="*/ 6 w 583"/>
                    <a:gd name="T75" fmla="*/ 942 h 970"/>
                    <a:gd name="T76" fmla="*/ 0 w 583"/>
                    <a:gd name="T77" fmla="*/ 961 h 970"/>
                    <a:gd name="T78" fmla="*/ 106 w 583"/>
                    <a:gd name="T79" fmla="*/ 965 h 970"/>
                    <a:gd name="T80" fmla="*/ 190 w 583"/>
                    <a:gd name="T81" fmla="*/ 965 h 970"/>
                    <a:gd name="T82" fmla="*/ 269 w 583"/>
                    <a:gd name="T83" fmla="*/ 964 h 970"/>
                    <a:gd name="T84" fmla="*/ 307 w 583"/>
                    <a:gd name="T85" fmla="*/ 957 h 970"/>
                    <a:gd name="T86" fmla="*/ 305 w 583"/>
                    <a:gd name="T87" fmla="*/ 773 h 970"/>
                    <a:gd name="T88" fmla="*/ 313 w 583"/>
                    <a:gd name="T89" fmla="*/ 696 h 970"/>
                    <a:gd name="T90" fmla="*/ 387 w 583"/>
                    <a:gd name="T91" fmla="*/ 681 h 970"/>
                    <a:gd name="T92" fmla="*/ 474 w 583"/>
                    <a:gd name="T93" fmla="*/ 683 h 970"/>
                    <a:gd name="T94" fmla="*/ 536 w 583"/>
                    <a:gd name="T95" fmla="*/ 678 h 970"/>
                    <a:gd name="T96" fmla="*/ 562 w 583"/>
                    <a:gd name="T97" fmla="*/ 650 h 970"/>
                    <a:gd name="T98" fmla="*/ 577 w 583"/>
                    <a:gd name="T99" fmla="*/ 605 h 970"/>
                    <a:gd name="T100" fmla="*/ 580 w 583"/>
                    <a:gd name="T101" fmla="*/ 550 h 970"/>
                    <a:gd name="T102" fmla="*/ 562 w 583"/>
                    <a:gd name="T103" fmla="*/ 493 h 970"/>
                    <a:gd name="T104" fmla="*/ 528 w 583"/>
                    <a:gd name="T105" fmla="*/ 428 h 970"/>
                    <a:gd name="T106" fmla="*/ 496 w 583"/>
                    <a:gd name="T107" fmla="*/ 370 h 970"/>
                    <a:gd name="T108" fmla="*/ 463 w 583"/>
                    <a:gd name="T109" fmla="*/ 294 h 970"/>
                    <a:gd name="T110" fmla="*/ 452 w 583"/>
                    <a:gd name="T111" fmla="*/ 238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83" h="970">
                      <a:moveTo>
                        <a:pt x="464" y="142"/>
                      </a:moveTo>
                      <a:lnTo>
                        <a:pt x="494" y="126"/>
                      </a:lnTo>
                      <a:lnTo>
                        <a:pt x="527" y="120"/>
                      </a:lnTo>
                      <a:lnTo>
                        <a:pt x="490" y="121"/>
                      </a:lnTo>
                      <a:lnTo>
                        <a:pt x="461" y="135"/>
                      </a:lnTo>
                      <a:lnTo>
                        <a:pt x="479" y="112"/>
                      </a:lnTo>
                      <a:lnTo>
                        <a:pt x="457" y="122"/>
                      </a:lnTo>
                      <a:lnTo>
                        <a:pt x="447" y="121"/>
                      </a:lnTo>
                      <a:lnTo>
                        <a:pt x="480" y="100"/>
                      </a:lnTo>
                      <a:lnTo>
                        <a:pt x="498" y="74"/>
                      </a:lnTo>
                      <a:lnTo>
                        <a:pt x="472" y="97"/>
                      </a:lnTo>
                      <a:lnTo>
                        <a:pt x="428" y="117"/>
                      </a:lnTo>
                      <a:lnTo>
                        <a:pt x="434" y="98"/>
                      </a:lnTo>
                      <a:lnTo>
                        <a:pt x="458" y="67"/>
                      </a:lnTo>
                      <a:lnTo>
                        <a:pt x="430" y="89"/>
                      </a:lnTo>
                      <a:lnTo>
                        <a:pt x="465" y="41"/>
                      </a:lnTo>
                      <a:lnTo>
                        <a:pt x="480" y="6"/>
                      </a:lnTo>
                      <a:lnTo>
                        <a:pt x="448" y="41"/>
                      </a:lnTo>
                      <a:lnTo>
                        <a:pt x="407" y="97"/>
                      </a:lnTo>
                      <a:lnTo>
                        <a:pt x="437" y="40"/>
                      </a:lnTo>
                      <a:lnTo>
                        <a:pt x="402" y="79"/>
                      </a:lnTo>
                      <a:lnTo>
                        <a:pt x="396" y="80"/>
                      </a:lnTo>
                      <a:lnTo>
                        <a:pt x="420" y="24"/>
                      </a:lnTo>
                      <a:lnTo>
                        <a:pt x="406" y="38"/>
                      </a:lnTo>
                      <a:lnTo>
                        <a:pt x="386" y="71"/>
                      </a:lnTo>
                      <a:lnTo>
                        <a:pt x="401" y="26"/>
                      </a:lnTo>
                      <a:lnTo>
                        <a:pt x="391" y="38"/>
                      </a:lnTo>
                      <a:lnTo>
                        <a:pt x="392" y="0"/>
                      </a:lnTo>
                      <a:lnTo>
                        <a:pt x="376" y="52"/>
                      </a:lnTo>
                      <a:lnTo>
                        <a:pt x="373" y="41"/>
                      </a:lnTo>
                      <a:lnTo>
                        <a:pt x="363" y="59"/>
                      </a:lnTo>
                      <a:lnTo>
                        <a:pt x="374" y="3"/>
                      </a:lnTo>
                      <a:lnTo>
                        <a:pt x="349" y="65"/>
                      </a:lnTo>
                      <a:lnTo>
                        <a:pt x="336" y="66"/>
                      </a:lnTo>
                      <a:lnTo>
                        <a:pt x="345" y="12"/>
                      </a:lnTo>
                      <a:lnTo>
                        <a:pt x="330" y="42"/>
                      </a:lnTo>
                      <a:lnTo>
                        <a:pt x="318" y="65"/>
                      </a:lnTo>
                      <a:lnTo>
                        <a:pt x="319" y="45"/>
                      </a:lnTo>
                      <a:lnTo>
                        <a:pt x="310" y="63"/>
                      </a:lnTo>
                      <a:lnTo>
                        <a:pt x="312" y="16"/>
                      </a:lnTo>
                      <a:lnTo>
                        <a:pt x="294" y="79"/>
                      </a:lnTo>
                      <a:lnTo>
                        <a:pt x="284" y="19"/>
                      </a:lnTo>
                      <a:lnTo>
                        <a:pt x="282" y="59"/>
                      </a:lnTo>
                      <a:lnTo>
                        <a:pt x="276" y="79"/>
                      </a:lnTo>
                      <a:lnTo>
                        <a:pt x="267" y="57"/>
                      </a:lnTo>
                      <a:lnTo>
                        <a:pt x="257" y="27"/>
                      </a:lnTo>
                      <a:lnTo>
                        <a:pt x="261" y="61"/>
                      </a:lnTo>
                      <a:lnTo>
                        <a:pt x="259" y="82"/>
                      </a:lnTo>
                      <a:lnTo>
                        <a:pt x="248" y="31"/>
                      </a:lnTo>
                      <a:lnTo>
                        <a:pt x="246" y="69"/>
                      </a:lnTo>
                      <a:lnTo>
                        <a:pt x="230" y="28"/>
                      </a:lnTo>
                      <a:lnTo>
                        <a:pt x="210" y="11"/>
                      </a:lnTo>
                      <a:lnTo>
                        <a:pt x="225" y="36"/>
                      </a:lnTo>
                      <a:lnTo>
                        <a:pt x="237" y="77"/>
                      </a:lnTo>
                      <a:lnTo>
                        <a:pt x="237" y="101"/>
                      </a:lnTo>
                      <a:lnTo>
                        <a:pt x="229" y="107"/>
                      </a:lnTo>
                      <a:lnTo>
                        <a:pt x="218" y="116"/>
                      </a:lnTo>
                      <a:lnTo>
                        <a:pt x="207" y="127"/>
                      </a:lnTo>
                      <a:lnTo>
                        <a:pt x="192" y="141"/>
                      </a:lnTo>
                      <a:lnTo>
                        <a:pt x="177" y="156"/>
                      </a:lnTo>
                      <a:lnTo>
                        <a:pt x="159" y="176"/>
                      </a:lnTo>
                      <a:lnTo>
                        <a:pt x="142" y="198"/>
                      </a:lnTo>
                      <a:lnTo>
                        <a:pt x="127" y="215"/>
                      </a:lnTo>
                      <a:lnTo>
                        <a:pt x="115" y="231"/>
                      </a:lnTo>
                      <a:lnTo>
                        <a:pt x="112" y="238"/>
                      </a:lnTo>
                      <a:lnTo>
                        <a:pt x="110" y="246"/>
                      </a:lnTo>
                      <a:lnTo>
                        <a:pt x="113" y="253"/>
                      </a:lnTo>
                      <a:lnTo>
                        <a:pt x="115" y="257"/>
                      </a:lnTo>
                      <a:lnTo>
                        <a:pt x="121" y="260"/>
                      </a:lnTo>
                      <a:lnTo>
                        <a:pt x="129" y="262"/>
                      </a:lnTo>
                      <a:lnTo>
                        <a:pt x="146" y="264"/>
                      </a:lnTo>
                      <a:lnTo>
                        <a:pt x="156" y="266"/>
                      </a:lnTo>
                      <a:lnTo>
                        <a:pt x="156" y="300"/>
                      </a:lnTo>
                      <a:lnTo>
                        <a:pt x="150" y="355"/>
                      </a:lnTo>
                      <a:lnTo>
                        <a:pt x="152" y="369"/>
                      </a:lnTo>
                      <a:lnTo>
                        <a:pt x="154" y="376"/>
                      </a:lnTo>
                      <a:lnTo>
                        <a:pt x="157" y="381"/>
                      </a:lnTo>
                      <a:lnTo>
                        <a:pt x="164" y="385"/>
                      </a:lnTo>
                      <a:lnTo>
                        <a:pt x="171" y="388"/>
                      </a:lnTo>
                      <a:lnTo>
                        <a:pt x="180" y="391"/>
                      </a:lnTo>
                      <a:lnTo>
                        <a:pt x="192" y="391"/>
                      </a:lnTo>
                      <a:lnTo>
                        <a:pt x="210" y="388"/>
                      </a:lnTo>
                      <a:lnTo>
                        <a:pt x="226" y="383"/>
                      </a:lnTo>
                      <a:lnTo>
                        <a:pt x="239" y="377"/>
                      </a:lnTo>
                      <a:lnTo>
                        <a:pt x="230" y="433"/>
                      </a:lnTo>
                      <a:lnTo>
                        <a:pt x="219" y="488"/>
                      </a:lnTo>
                      <a:lnTo>
                        <a:pt x="210" y="533"/>
                      </a:lnTo>
                      <a:lnTo>
                        <a:pt x="212" y="543"/>
                      </a:lnTo>
                      <a:lnTo>
                        <a:pt x="214" y="550"/>
                      </a:lnTo>
                      <a:lnTo>
                        <a:pt x="218" y="556"/>
                      </a:lnTo>
                      <a:lnTo>
                        <a:pt x="223" y="560"/>
                      </a:lnTo>
                      <a:lnTo>
                        <a:pt x="228" y="564"/>
                      </a:lnTo>
                      <a:lnTo>
                        <a:pt x="245" y="567"/>
                      </a:lnTo>
                      <a:lnTo>
                        <a:pt x="264" y="570"/>
                      </a:lnTo>
                      <a:lnTo>
                        <a:pt x="272" y="568"/>
                      </a:lnTo>
                      <a:lnTo>
                        <a:pt x="282" y="564"/>
                      </a:lnTo>
                      <a:lnTo>
                        <a:pt x="275" y="602"/>
                      </a:lnTo>
                      <a:lnTo>
                        <a:pt x="228" y="634"/>
                      </a:lnTo>
                      <a:lnTo>
                        <a:pt x="213" y="646"/>
                      </a:lnTo>
                      <a:lnTo>
                        <a:pt x="213" y="672"/>
                      </a:lnTo>
                      <a:lnTo>
                        <a:pt x="204" y="733"/>
                      </a:lnTo>
                      <a:lnTo>
                        <a:pt x="196" y="776"/>
                      </a:lnTo>
                      <a:lnTo>
                        <a:pt x="188" y="829"/>
                      </a:lnTo>
                      <a:lnTo>
                        <a:pt x="183" y="846"/>
                      </a:lnTo>
                      <a:lnTo>
                        <a:pt x="173" y="865"/>
                      </a:lnTo>
                      <a:lnTo>
                        <a:pt x="167" y="870"/>
                      </a:lnTo>
                      <a:lnTo>
                        <a:pt x="157" y="878"/>
                      </a:lnTo>
                      <a:lnTo>
                        <a:pt x="148" y="884"/>
                      </a:lnTo>
                      <a:lnTo>
                        <a:pt x="125" y="893"/>
                      </a:lnTo>
                      <a:lnTo>
                        <a:pt x="91" y="903"/>
                      </a:lnTo>
                      <a:lnTo>
                        <a:pt x="52" y="917"/>
                      </a:lnTo>
                      <a:lnTo>
                        <a:pt x="15" y="931"/>
                      </a:lnTo>
                      <a:lnTo>
                        <a:pt x="9" y="937"/>
                      </a:lnTo>
                      <a:lnTo>
                        <a:pt x="6" y="942"/>
                      </a:lnTo>
                      <a:lnTo>
                        <a:pt x="2" y="949"/>
                      </a:lnTo>
                      <a:lnTo>
                        <a:pt x="0" y="955"/>
                      </a:lnTo>
                      <a:lnTo>
                        <a:pt x="0" y="961"/>
                      </a:lnTo>
                      <a:lnTo>
                        <a:pt x="25" y="966"/>
                      </a:lnTo>
                      <a:lnTo>
                        <a:pt x="71" y="969"/>
                      </a:lnTo>
                      <a:lnTo>
                        <a:pt x="106" y="965"/>
                      </a:lnTo>
                      <a:lnTo>
                        <a:pt x="142" y="959"/>
                      </a:lnTo>
                      <a:lnTo>
                        <a:pt x="159" y="961"/>
                      </a:lnTo>
                      <a:lnTo>
                        <a:pt x="190" y="965"/>
                      </a:lnTo>
                      <a:lnTo>
                        <a:pt x="219" y="966"/>
                      </a:lnTo>
                      <a:lnTo>
                        <a:pt x="239" y="966"/>
                      </a:lnTo>
                      <a:lnTo>
                        <a:pt x="269" y="964"/>
                      </a:lnTo>
                      <a:lnTo>
                        <a:pt x="300" y="964"/>
                      </a:lnTo>
                      <a:lnTo>
                        <a:pt x="305" y="961"/>
                      </a:lnTo>
                      <a:lnTo>
                        <a:pt x="307" y="957"/>
                      </a:lnTo>
                      <a:lnTo>
                        <a:pt x="306" y="912"/>
                      </a:lnTo>
                      <a:lnTo>
                        <a:pt x="303" y="830"/>
                      </a:lnTo>
                      <a:lnTo>
                        <a:pt x="305" y="773"/>
                      </a:lnTo>
                      <a:lnTo>
                        <a:pt x="308" y="721"/>
                      </a:lnTo>
                      <a:lnTo>
                        <a:pt x="310" y="707"/>
                      </a:lnTo>
                      <a:lnTo>
                        <a:pt x="313" y="696"/>
                      </a:lnTo>
                      <a:lnTo>
                        <a:pt x="317" y="689"/>
                      </a:lnTo>
                      <a:lnTo>
                        <a:pt x="321" y="685"/>
                      </a:lnTo>
                      <a:lnTo>
                        <a:pt x="387" y="681"/>
                      </a:lnTo>
                      <a:lnTo>
                        <a:pt x="414" y="682"/>
                      </a:lnTo>
                      <a:lnTo>
                        <a:pt x="439" y="685"/>
                      </a:lnTo>
                      <a:lnTo>
                        <a:pt x="474" y="683"/>
                      </a:lnTo>
                      <a:lnTo>
                        <a:pt x="502" y="682"/>
                      </a:lnTo>
                      <a:lnTo>
                        <a:pt x="524" y="680"/>
                      </a:lnTo>
                      <a:lnTo>
                        <a:pt x="536" y="678"/>
                      </a:lnTo>
                      <a:lnTo>
                        <a:pt x="548" y="674"/>
                      </a:lnTo>
                      <a:lnTo>
                        <a:pt x="554" y="662"/>
                      </a:lnTo>
                      <a:lnTo>
                        <a:pt x="562" y="650"/>
                      </a:lnTo>
                      <a:lnTo>
                        <a:pt x="568" y="633"/>
                      </a:lnTo>
                      <a:lnTo>
                        <a:pt x="573" y="619"/>
                      </a:lnTo>
                      <a:lnTo>
                        <a:pt x="577" y="605"/>
                      </a:lnTo>
                      <a:lnTo>
                        <a:pt x="581" y="587"/>
                      </a:lnTo>
                      <a:lnTo>
                        <a:pt x="582" y="570"/>
                      </a:lnTo>
                      <a:lnTo>
                        <a:pt x="580" y="550"/>
                      </a:lnTo>
                      <a:lnTo>
                        <a:pt x="576" y="533"/>
                      </a:lnTo>
                      <a:lnTo>
                        <a:pt x="570" y="515"/>
                      </a:lnTo>
                      <a:lnTo>
                        <a:pt x="562" y="493"/>
                      </a:lnTo>
                      <a:lnTo>
                        <a:pt x="553" y="475"/>
                      </a:lnTo>
                      <a:lnTo>
                        <a:pt x="540" y="450"/>
                      </a:lnTo>
                      <a:lnTo>
                        <a:pt x="528" y="428"/>
                      </a:lnTo>
                      <a:lnTo>
                        <a:pt x="518" y="410"/>
                      </a:lnTo>
                      <a:lnTo>
                        <a:pt x="509" y="393"/>
                      </a:lnTo>
                      <a:lnTo>
                        <a:pt x="496" y="370"/>
                      </a:lnTo>
                      <a:lnTo>
                        <a:pt x="485" y="347"/>
                      </a:lnTo>
                      <a:lnTo>
                        <a:pt x="474" y="324"/>
                      </a:lnTo>
                      <a:lnTo>
                        <a:pt x="463" y="294"/>
                      </a:lnTo>
                      <a:lnTo>
                        <a:pt x="456" y="273"/>
                      </a:lnTo>
                      <a:lnTo>
                        <a:pt x="453" y="256"/>
                      </a:lnTo>
                      <a:lnTo>
                        <a:pt x="452" y="238"/>
                      </a:lnTo>
                      <a:lnTo>
                        <a:pt x="464" y="142"/>
                      </a:lnTo>
                    </a:path>
                  </a:pathLst>
                </a:custGeom>
                <a:solidFill>
                  <a:srgbClr val="DFD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736265" name="Group 9">
                  <a:extLst>
                    <a:ext uri="{FF2B5EF4-FFF2-40B4-BE49-F238E27FC236}">
                      <a16:creationId xmlns:a16="http://schemas.microsoft.com/office/drawing/2014/main" id="{FC83ABAF-D201-4BC3-98A2-DC6458642925}"/>
                    </a:ext>
                  </a:extLst>
                </p:cNvPr>
                <p:cNvGrpSpPr>
                  <a:grpSpLocks/>
                </p:cNvGrpSpPr>
                <p:nvPr/>
              </p:nvGrpSpPr>
              <p:grpSpPr bwMode="auto">
                <a:xfrm>
                  <a:off x="4365" y="2834"/>
                  <a:ext cx="213" cy="420"/>
                  <a:chOff x="4365" y="2834"/>
                  <a:chExt cx="213" cy="420"/>
                </a:xfrm>
              </p:grpSpPr>
              <p:sp>
                <p:nvSpPr>
                  <p:cNvPr id="736266" name="Oval 10">
                    <a:extLst>
                      <a:ext uri="{FF2B5EF4-FFF2-40B4-BE49-F238E27FC236}">
                        <a16:creationId xmlns:a16="http://schemas.microsoft.com/office/drawing/2014/main" id="{3E968FAB-24C9-4F0B-A586-187D12D186A5}"/>
                      </a:ext>
                    </a:extLst>
                  </p:cNvPr>
                  <p:cNvSpPr>
                    <a:spLocks noChangeArrowheads="1"/>
                  </p:cNvSpPr>
                  <p:nvPr/>
                </p:nvSpPr>
                <p:spPr bwMode="auto">
                  <a:xfrm>
                    <a:off x="4383" y="2834"/>
                    <a:ext cx="1" cy="60"/>
                  </a:xfrm>
                  <a:prstGeom prst="ellipse">
                    <a:avLst/>
                  </a:prstGeom>
                  <a:solidFill>
                    <a:srgbClr val="DFD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36267" name="Group 11">
                    <a:extLst>
                      <a:ext uri="{FF2B5EF4-FFF2-40B4-BE49-F238E27FC236}">
                        <a16:creationId xmlns:a16="http://schemas.microsoft.com/office/drawing/2014/main" id="{B2026AF2-3048-487E-B1EE-B62A8FF37427}"/>
                      </a:ext>
                    </a:extLst>
                  </p:cNvPr>
                  <p:cNvGrpSpPr>
                    <a:grpSpLocks/>
                  </p:cNvGrpSpPr>
                  <p:nvPr/>
                </p:nvGrpSpPr>
                <p:grpSpPr bwMode="auto">
                  <a:xfrm>
                    <a:off x="4365" y="2966"/>
                    <a:ext cx="213" cy="288"/>
                    <a:chOff x="4365" y="2966"/>
                    <a:chExt cx="213" cy="288"/>
                  </a:xfrm>
                </p:grpSpPr>
                <p:sp>
                  <p:nvSpPr>
                    <p:cNvPr id="736268" name="Freeform 12">
                      <a:extLst>
                        <a:ext uri="{FF2B5EF4-FFF2-40B4-BE49-F238E27FC236}">
                          <a16:creationId xmlns:a16="http://schemas.microsoft.com/office/drawing/2014/main" id="{BA4451A0-F855-4B93-AFC0-B5BE7DA1A235}"/>
                        </a:ext>
                      </a:extLst>
                    </p:cNvPr>
                    <p:cNvSpPr>
                      <a:spLocks/>
                    </p:cNvSpPr>
                    <p:nvPr/>
                  </p:nvSpPr>
                  <p:spPr bwMode="auto">
                    <a:xfrm>
                      <a:off x="4365" y="2966"/>
                      <a:ext cx="182" cy="207"/>
                    </a:xfrm>
                    <a:custGeom>
                      <a:avLst/>
                      <a:gdLst>
                        <a:gd name="T0" fmla="*/ 12 w 182"/>
                        <a:gd name="T1" fmla="*/ 98 h 207"/>
                        <a:gd name="T2" fmla="*/ 7 w 182"/>
                        <a:gd name="T3" fmla="*/ 85 h 207"/>
                        <a:gd name="T4" fmla="*/ 2 w 182"/>
                        <a:gd name="T5" fmla="*/ 67 h 207"/>
                        <a:gd name="T6" fmla="*/ 0 w 182"/>
                        <a:gd name="T7" fmla="*/ 53 h 207"/>
                        <a:gd name="T8" fmla="*/ 1 w 182"/>
                        <a:gd name="T9" fmla="*/ 40 h 207"/>
                        <a:gd name="T10" fmla="*/ 2 w 182"/>
                        <a:gd name="T11" fmla="*/ 26 h 207"/>
                        <a:gd name="T12" fmla="*/ 4 w 182"/>
                        <a:gd name="T13" fmla="*/ 24 h 207"/>
                        <a:gd name="T14" fmla="*/ 7 w 182"/>
                        <a:gd name="T15" fmla="*/ 23 h 207"/>
                        <a:gd name="T16" fmla="*/ 11 w 182"/>
                        <a:gd name="T17" fmla="*/ 24 h 207"/>
                        <a:gd name="T18" fmla="*/ 19 w 182"/>
                        <a:gd name="T19" fmla="*/ 27 h 207"/>
                        <a:gd name="T20" fmla="*/ 29 w 182"/>
                        <a:gd name="T21" fmla="*/ 31 h 207"/>
                        <a:gd name="T22" fmla="*/ 36 w 182"/>
                        <a:gd name="T23" fmla="*/ 31 h 207"/>
                        <a:gd name="T24" fmla="*/ 44 w 182"/>
                        <a:gd name="T25" fmla="*/ 31 h 207"/>
                        <a:gd name="T26" fmla="*/ 56 w 182"/>
                        <a:gd name="T27" fmla="*/ 21 h 207"/>
                        <a:gd name="T28" fmla="*/ 69 w 182"/>
                        <a:gd name="T29" fmla="*/ 11 h 207"/>
                        <a:gd name="T30" fmla="*/ 79 w 182"/>
                        <a:gd name="T31" fmla="*/ 1 h 207"/>
                        <a:gd name="T32" fmla="*/ 82 w 182"/>
                        <a:gd name="T33" fmla="*/ 0 h 207"/>
                        <a:gd name="T34" fmla="*/ 87 w 182"/>
                        <a:gd name="T35" fmla="*/ 1 h 207"/>
                        <a:gd name="T36" fmla="*/ 96 w 182"/>
                        <a:gd name="T37" fmla="*/ 8 h 207"/>
                        <a:gd name="T38" fmla="*/ 104 w 182"/>
                        <a:gd name="T39" fmla="*/ 15 h 207"/>
                        <a:gd name="T40" fmla="*/ 112 w 182"/>
                        <a:gd name="T41" fmla="*/ 18 h 207"/>
                        <a:gd name="T42" fmla="*/ 121 w 182"/>
                        <a:gd name="T43" fmla="*/ 21 h 207"/>
                        <a:gd name="T44" fmla="*/ 130 w 182"/>
                        <a:gd name="T45" fmla="*/ 16 h 207"/>
                        <a:gd name="T46" fmla="*/ 137 w 182"/>
                        <a:gd name="T47" fmla="*/ 14 h 207"/>
                        <a:gd name="T48" fmla="*/ 145 w 182"/>
                        <a:gd name="T49" fmla="*/ 16 h 207"/>
                        <a:gd name="T50" fmla="*/ 149 w 182"/>
                        <a:gd name="T51" fmla="*/ 17 h 207"/>
                        <a:gd name="T52" fmla="*/ 154 w 182"/>
                        <a:gd name="T53" fmla="*/ 21 h 207"/>
                        <a:gd name="T54" fmla="*/ 159 w 182"/>
                        <a:gd name="T55" fmla="*/ 26 h 207"/>
                        <a:gd name="T56" fmla="*/ 161 w 182"/>
                        <a:gd name="T57" fmla="*/ 31 h 207"/>
                        <a:gd name="T58" fmla="*/ 164 w 182"/>
                        <a:gd name="T59" fmla="*/ 40 h 207"/>
                        <a:gd name="T60" fmla="*/ 171 w 182"/>
                        <a:gd name="T61" fmla="*/ 41 h 207"/>
                        <a:gd name="T62" fmla="*/ 176 w 182"/>
                        <a:gd name="T63" fmla="*/ 43 h 207"/>
                        <a:gd name="T64" fmla="*/ 179 w 182"/>
                        <a:gd name="T65" fmla="*/ 45 h 207"/>
                        <a:gd name="T66" fmla="*/ 181 w 182"/>
                        <a:gd name="T67" fmla="*/ 47 h 207"/>
                        <a:gd name="T68" fmla="*/ 179 w 182"/>
                        <a:gd name="T69" fmla="*/ 52 h 207"/>
                        <a:gd name="T70" fmla="*/ 174 w 182"/>
                        <a:gd name="T71" fmla="*/ 70 h 207"/>
                        <a:gd name="T72" fmla="*/ 165 w 182"/>
                        <a:gd name="T73" fmla="*/ 88 h 207"/>
                        <a:gd name="T74" fmla="*/ 151 w 182"/>
                        <a:gd name="T75" fmla="*/ 111 h 207"/>
                        <a:gd name="T76" fmla="*/ 132 w 182"/>
                        <a:gd name="T77" fmla="*/ 131 h 207"/>
                        <a:gd name="T78" fmla="*/ 118 w 182"/>
                        <a:gd name="T79" fmla="*/ 151 h 207"/>
                        <a:gd name="T80" fmla="*/ 104 w 182"/>
                        <a:gd name="T81" fmla="*/ 171 h 207"/>
                        <a:gd name="T82" fmla="*/ 91 w 182"/>
                        <a:gd name="T83" fmla="*/ 184 h 207"/>
                        <a:gd name="T84" fmla="*/ 72 w 182"/>
                        <a:gd name="T85" fmla="*/ 206 h 207"/>
                        <a:gd name="T86" fmla="*/ 89 w 182"/>
                        <a:gd name="T87" fmla="*/ 187 h 207"/>
                        <a:gd name="T88" fmla="*/ 99 w 182"/>
                        <a:gd name="T89" fmla="*/ 180 h 207"/>
                        <a:gd name="T90" fmla="*/ 109 w 182"/>
                        <a:gd name="T91" fmla="*/ 173 h 207"/>
                        <a:gd name="T92" fmla="*/ 118 w 182"/>
                        <a:gd name="T93" fmla="*/ 168 h 207"/>
                        <a:gd name="T94" fmla="*/ 130 w 182"/>
                        <a:gd name="T95" fmla="*/ 166 h 207"/>
                        <a:gd name="T96" fmla="*/ 141 w 182"/>
                        <a:gd name="T97" fmla="*/ 163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2" h="207">
                          <a:moveTo>
                            <a:pt x="12" y="98"/>
                          </a:moveTo>
                          <a:lnTo>
                            <a:pt x="7" y="85"/>
                          </a:lnTo>
                          <a:lnTo>
                            <a:pt x="2" y="67"/>
                          </a:lnTo>
                          <a:lnTo>
                            <a:pt x="0" y="53"/>
                          </a:lnTo>
                          <a:lnTo>
                            <a:pt x="1" y="40"/>
                          </a:lnTo>
                          <a:lnTo>
                            <a:pt x="2" y="26"/>
                          </a:lnTo>
                          <a:lnTo>
                            <a:pt x="4" y="24"/>
                          </a:lnTo>
                          <a:lnTo>
                            <a:pt x="7" y="23"/>
                          </a:lnTo>
                          <a:lnTo>
                            <a:pt x="11" y="24"/>
                          </a:lnTo>
                          <a:lnTo>
                            <a:pt x="19" y="27"/>
                          </a:lnTo>
                          <a:lnTo>
                            <a:pt x="29" y="31"/>
                          </a:lnTo>
                          <a:lnTo>
                            <a:pt x="36" y="31"/>
                          </a:lnTo>
                          <a:lnTo>
                            <a:pt x="44" y="31"/>
                          </a:lnTo>
                          <a:lnTo>
                            <a:pt x="56" y="21"/>
                          </a:lnTo>
                          <a:lnTo>
                            <a:pt x="69" y="11"/>
                          </a:lnTo>
                          <a:lnTo>
                            <a:pt x="79" y="1"/>
                          </a:lnTo>
                          <a:lnTo>
                            <a:pt x="82" y="0"/>
                          </a:lnTo>
                          <a:lnTo>
                            <a:pt x="87" y="1"/>
                          </a:lnTo>
                          <a:lnTo>
                            <a:pt x="96" y="8"/>
                          </a:lnTo>
                          <a:lnTo>
                            <a:pt x="104" y="15"/>
                          </a:lnTo>
                          <a:lnTo>
                            <a:pt x="112" y="18"/>
                          </a:lnTo>
                          <a:lnTo>
                            <a:pt x="121" y="21"/>
                          </a:lnTo>
                          <a:lnTo>
                            <a:pt x="130" y="16"/>
                          </a:lnTo>
                          <a:lnTo>
                            <a:pt x="137" y="14"/>
                          </a:lnTo>
                          <a:lnTo>
                            <a:pt x="145" y="16"/>
                          </a:lnTo>
                          <a:lnTo>
                            <a:pt x="149" y="17"/>
                          </a:lnTo>
                          <a:lnTo>
                            <a:pt x="154" y="21"/>
                          </a:lnTo>
                          <a:lnTo>
                            <a:pt x="159" y="26"/>
                          </a:lnTo>
                          <a:lnTo>
                            <a:pt x="161" y="31"/>
                          </a:lnTo>
                          <a:lnTo>
                            <a:pt x="164" y="40"/>
                          </a:lnTo>
                          <a:lnTo>
                            <a:pt x="171" y="41"/>
                          </a:lnTo>
                          <a:lnTo>
                            <a:pt x="176" y="43"/>
                          </a:lnTo>
                          <a:lnTo>
                            <a:pt x="179" y="45"/>
                          </a:lnTo>
                          <a:lnTo>
                            <a:pt x="181" y="47"/>
                          </a:lnTo>
                          <a:lnTo>
                            <a:pt x="179" y="52"/>
                          </a:lnTo>
                          <a:lnTo>
                            <a:pt x="174" y="70"/>
                          </a:lnTo>
                          <a:lnTo>
                            <a:pt x="165" y="88"/>
                          </a:lnTo>
                          <a:lnTo>
                            <a:pt x="151" y="111"/>
                          </a:lnTo>
                          <a:lnTo>
                            <a:pt x="132" y="131"/>
                          </a:lnTo>
                          <a:lnTo>
                            <a:pt x="118" y="151"/>
                          </a:lnTo>
                          <a:lnTo>
                            <a:pt x="104" y="171"/>
                          </a:lnTo>
                          <a:lnTo>
                            <a:pt x="91" y="184"/>
                          </a:lnTo>
                          <a:lnTo>
                            <a:pt x="72" y="206"/>
                          </a:lnTo>
                          <a:lnTo>
                            <a:pt x="89" y="187"/>
                          </a:lnTo>
                          <a:lnTo>
                            <a:pt x="99" y="180"/>
                          </a:lnTo>
                          <a:lnTo>
                            <a:pt x="109" y="173"/>
                          </a:lnTo>
                          <a:lnTo>
                            <a:pt x="118" y="168"/>
                          </a:lnTo>
                          <a:lnTo>
                            <a:pt x="130" y="166"/>
                          </a:lnTo>
                          <a:lnTo>
                            <a:pt x="141" y="163"/>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6269" name="Freeform 13">
                      <a:extLst>
                        <a:ext uri="{FF2B5EF4-FFF2-40B4-BE49-F238E27FC236}">
                          <a16:creationId xmlns:a16="http://schemas.microsoft.com/office/drawing/2014/main" id="{9262C1FF-82D9-4A98-B286-D7BD3119E531}"/>
                        </a:ext>
                      </a:extLst>
                    </p:cNvPr>
                    <p:cNvSpPr>
                      <a:spLocks/>
                    </p:cNvSpPr>
                    <p:nvPr/>
                  </p:nvSpPr>
                  <p:spPr bwMode="auto">
                    <a:xfrm>
                      <a:off x="4418" y="3149"/>
                      <a:ext cx="160" cy="105"/>
                    </a:xfrm>
                    <a:custGeom>
                      <a:avLst/>
                      <a:gdLst>
                        <a:gd name="T0" fmla="*/ 159 w 160"/>
                        <a:gd name="T1" fmla="*/ 0 h 105"/>
                        <a:gd name="T2" fmla="*/ 154 w 160"/>
                        <a:gd name="T3" fmla="*/ 10 h 105"/>
                        <a:gd name="T4" fmla="*/ 149 w 160"/>
                        <a:gd name="T5" fmla="*/ 17 h 105"/>
                        <a:gd name="T6" fmla="*/ 129 w 160"/>
                        <a:gd name="T7" fmla="*/ 28 h 105"/>
                        <a:gd name="T8" fmla="*/ 101 w 160"/>
                        <a:gd name="T9" fmla="*/ 42 h 105"/>
                        <a:gd name="T10" fmla="*/ 78 w 160"/>
                        <a:gd name="T11" fmla="*/ 54 h 105"/>
                        <a:gd name="T12" fmla="*/ 61 w 160"/>
                        <a:gd name="T13" fmla="*/ 65 h 105"/>
                        <a:gd name="T14" fmla="*/ 40 w 160"/>
                        <a:gd name="T15" fmla="*/ 78 h 105"/>
                        <a:gd name="T16" fmla="*/ 18 w 160"/>
                        <a:gd name="T17" fmla="*/ 92 h 105"/>
                        <a:gd name="T18" fmla="*/ 0 w 160"/>
                        <a:gd name="T19" fmla="*/ 10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0" h="105">
                          <a:moveTo>
                            <a:pt x="159" y="0"/>
                          </a:moveTo>
                          <a:lnTo>
                            <a:pt x="154" y="10"/>
                          </a:lnTo>
                          <a:lnTo>
                            <a:pt x="149" y="17"/>
                          </a:lnTo>
                          <a:lnTo>
                            <a:pt x="129" y="28"/>
                          </a:lnTo>
                          <a:lnTo>
                            <a:pt x="101" y="42"/>
                          </a:lnTo>
                          <a:lnTo>
                            <a:pt x="78" y="54"/>
                          </a:lnTo>
                          <a:lnTo>
                            <a:pt x="61" y="65"/>
                          </a:lnTo>
                          <a:lnTo>
                            <a:pt x="40" y="78"/>
                          </a:lnTo>
                          <a:lnTo>
                            <a:pt x="18" y="92"/>
                          </a:lnTo>
                          <a:lnTo>
                            <a:pt x="0" y="104"/>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grpSp>
        <p:grpSp>
          <p:nvGrpSpPr>
            <p:cNvPr id="736270" name="Group 14">
              <a:extLst>
                <a:ext uri="{FF2B5EF4-FFF2-40B4-BE49-F238E27FC236}">
                  <a16:creationId xmlns:a16="http://schemas.microsoft.com/office/drawing/2014/main" id="{071031BD-359F-4F98-AB11-A5745856B7D6}"/>
                </a:ext>
              </a:extLst>
            </p:cNvPr>
            <p:cNvGrpSpPr>
              <a:grpSpLocks/>
            </p:cNvGrpSpPr>
            <p:nvPr/>
          </p:nvGrpSpPr>
          <p:grpSpPr bwMode="auto">
            <a:xfrm>
              <a:off x="3627" y="2773"/>
              <a:ext cx="784" cy="892"/>
              <a:chOff x="3627" y="2773"/>
              <a:chExt cx="784" cy="892"/>
            </a:xfrm>
          </p:grpSpPr>
          <p:sp>
            <p:nvSpPr>
              <p:cNvPr id="736271" name="Freeform 15">
                <a:extLst>
                  <a:ext uri="{FF2B5EF4-FFF2-40B4-BE49-F238E27FC236}">
                    <a16:creationId xmlns:a16="http://schemas.microsoft.com/office/drawing/2014/main" id="{9084BF4A-5559-46E2-A7C8-8BBF1122C500}"/>
                  </a:ext>
                </a:extLst>
              </p:cNvPr>
              <p:cNvSpPr>
                <a:spLocks/>
              </p:cNvSpPr>
              <p:nvPr/>
            </p:nvSpPr>
            <p:spPr bwMode="auto">
              <a:xfrm>
                <a:off x="3815" y="3197"/>
                <a:ext cx="596" cy="468"/>
              </a:xfrm>
              <a:custGeom>
                <a:avLst/>
                <a:gdLst>
                  <a:gd name="T0" fmla="*/ 0 w 596"/>
                  <a:gd name="T1" fmla="*/ 466 h 468"/>
                  <a:gd name="T2" fmla="*/ 0 w 596"/>
                  <a:gd name="T3" fmla="*/ 226 h 468"/>
                  <a:gd name="T4" fmla="*/ 8 w 596"/>
                  <a:gd name="T5" fmla="*/ 34 h 468"/>
                  <a:gd name="T6" fmla="*/ 300 w 596"/>
                  <a:gd name="T7" fmla="*/ 0 h 468"/>
                  <a:gd name="T8" fmla="*/ 535 w 596"/>
                  <a:gd name="T9" fmla="*/ 38 h 468"/>
                  <a:gd name="T10" fmla="*/ 538 w 596"/>
                  <a:gd name="T11" fmla="*/ 43 h 468"/>
                  <a:gd name="T12" fmla="*/ 540 w 596"/>
                  <a:gd name="T13" fmla="*/ 47 h 468"/>
                  <a:gd name="T14" fmla="*/ 545 w 596"/>
                  <a:gd name="T15" fmla="*/ 52 h 468"/>
                  <a:gd name="T16" fmla="*/ 550 w 596"/>
                  <a:gd name="T17" fmla="*/ 55 h 468"/>
                  <a:gd name="T18" fmla="*/ 560 w 596"/>
                  <a:gd name="T19" fmla="*/ 57 h 468"/>
                  <a:gd name="T20" fmla="*/ 570 w 596"/>
                  <a:gd name="T21" fmla="*/ 59 h 468"/>
                  <a:gd name="T22" fmla="*/ 577 w 596"/>
                  <a:gd name="T23" fmla="*/ 59 h 468"/>
                  <a:gd name="T24" fmla="*/ 586 w 596"/>
                  <a:gd name="T25" fmla="*/ 60 h 468"/>
                  <a:gd name="T26" fmla="*/ 589 w 596"/>
                  <a:gd name="T27" fmla="*/ 60 h 468"/>
                  <a:gd name="T28" fmla="*/ 595 w 596"/>
                  <a:gd name="T29" fmla="*/ 226 h 468"/>
                  <a:gd name="T30" fmla="*/ 595 w 596"/>
                  <a:gd name="T31" fmla="*/ 463 h 468"/>
                  <a:gd name="T32" fmla="*/ 546 w 596"/>
                  <a:gd name="T33" fmla="*/ 463 h 468"/>
                  <a:gd name="T34" fmla="*/ 540 w 596"/>
                  <a:gd name="T35" fmla="*/ 125 h 468"/>
                  <a:gd name="T36" fmla="*/ 55 w 596"/>
                  <a:gd name="T37" fmla="*/ 125 h 468"/>
                  <a:gd name="T38" fmla="*/ 50 w 596"/>
                  <a:gd name="T39" fmla="*/ 467 h 468"/>
                  <a:gd name="T40" fmla="*/ 0 w 596"/>
                  <a:gd name="T41" fmla="*/ 466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6" h="468">
                    <a:moveTo>
                      <a:pt x="0" y="466"/>
                    </a:moveTo>
                    <a:lnTo>
                      <a:pt x="0" y="226"/>
                    </a:lnTo>
                    <a:lnTo>
                      <a:pt x="8" y="34"/>
                    </a:lnTo>
                    <a:lnTo>
                      <a:pt x="300" y="0"/>
                    </a:lnTo>
                    <a:lnTo>
                      <a:pt x="535" y="38"/>
                    </a:lnTo>
                    <a:lnTo>
                      <a:pt x="538" y="43"/>
                    </a:lnTo>
                    <a:lnTo>
                      <a:pt x="540" y="47"/>
                    </a:lnTo>
                    <a:lnTo>
                      <a:pt x="545" y="52"/>
                    </a:lnTo>
                    <a:lnTo>
                      <a:pt x="550" y="55"/>
                    </a:lnTo>
                    <a:lnTo>
                      <a:pt x="560" y="57"/>
                    </a:lnTo>
                    <a:lnTo>
                      <a:pt x="570" y="59"/>
                    </a:lnTo>
                    <a:lnTo>
                      <a:pt x="577" y="59"/>
                    </a:lnTo>
                    <a:lnTo>
                      <a:pt x="586" y="60"/>
                    </a:lnTo>
                    <a:lnTo>
                      <a:pt x="589" y="60"/>
                    </a:lnTo>
                    <a:lnTo>
                      <a:pt x="595" y="226"/>
                    </a:lnTo>
                    <a:lnTo>
                      <a:pt x="595" y="463"/>
                    </a:lnTo>
                    <a:lnTo>
                      <a:pt x="546" y="463"/>
                    </a:lnTo>
                    <a:lnTo>
                      <a:pt x="540" y="125"/>
                    </a:lnTo>
                    <a:lnTo>
                      <a:pt x="55" y="125"/>
                    </a:lnTo>
                    <a:lnTo>
                      <a:pt x="50" y="467"/>
                    </a:lnTo>
                    <a:lnTo>
                      <a:pt x="0" y="466"/>
                    </a:lnTo>
                  </a:path>
                </a:pathLst>
              </a:custGeom>
              <a:solidFill>
                <a:srgbClr val="00008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736272" name="Group 16">
                <a:extLst>
                  <a:ext uri="{FF2B5EF4-FFF2-40B4-BE49-F238E27FC236}">
                    <a16:creationId xmlns:a16="http://schemas.microsoft.com/office/drawing/2014/main" id="{C119502B-25E7-49E9-AF70-8865B1A96C96}"/>
                  </a:ext>
                </a:extLst>
              </p:cNvPr>
              <p:cNvGrpSpPr>
                <a:grpSpLocks/>
              </p:cNvGrpSpPr>
              <p:nvPr/>
            </p:nvGrpSpPr>
            <p:grpSpPr bwMode="auto">
              <a:xfrm>
                <a:off x="3627" y="2773"/>
                <a:ext cx="712" cy="697"/>
                <a:chOff x="3627" y="2773"/>
                <a:chExt cx="712" cy="697"/>
              </a:xfrm>
            </p:grpSpPr>
            <p:grpSp>
              <p:nvGrpSpPr>
                <p:cNvPr id="736273" name="Group 17">
                  <a:extLst>
                    <a:ext uri="{FF2B5EF4-FFF2-40B4-BE49-F238E27FC236}">
                      <a16:creationId xmlns:a16="http://schemas.microsoft.com/office/drawing/2014/main" id="{BE44980D-F55A-488B-B9FF-A2DCA1F8A5B6}"/>
                    </a:ext>
                  </a:extLst>
                </p:cNvPr>
                <p:cNvGrpSpPr>
                  <a:grpSpLocks/>
                </p:cNvGrpSpPr>
                <p:nvPr/>
              </p:nvGrpSpPr>
              <p:grpSpPr bwMode="auto">
                <a:xfrm>
                  <a:off x="4088" y="3185"/>
                  <a:ext cx="251" cy="151"/>
                  <a:chOff x="4088" y="3185"/>
                  <a:chExt cx="251" cy="151"/>
                </a:xfrm>
              </p:grpSpPr>
              <p:grpSp>
                <p:nvGrpSpPr>
                  <p:cNvPr id="736274" name="Group 18">
                    <a:extLst>
                      <a:ext uri="{FF2B5EF4-FFF2-40B4-BE49-F238E27FC236}">
                        <a16:creationId xmlns:a16="http://schemas.microsoft.com/office/drawing/2014/main" id="{9A10F958-1074-4BCC-ACAF-637A99FD40F0}"/>
                      </a:ext>
                    </a:extLst>
                  </p:cNvPr>
                  <p:cNvGrpSpPr>
                    <a:grpSpLocks/>
                  </p:cNvGrpSpPr>
                  <p:nvPr/>
                </p:nvGrpSpPr>
                <p:grpSpPr bwMode="auto">
                  <a:xfrm>
                    <a:off x="4088" y="3185"/>
                    <a:ext cx="251" cy="151"/>
                    <a:chOff x="4088" y="3185"/>
                    <a:chExt cx="251" cy="151"/>
                  </a:xfrm>
                </p:grpSpPr>
                <p:sp>
                  <p:nvSpPr>
                    <p:cNvPr id="736275" name="Freeform 19">
                      <a:extLst>
                        <a:ext uri="{FF2B5EF4-FFF2-40B4-BE49-F238E27FC236}">
                          <a16:creationId xmlns:a16="http://schemas.microsoft.com/office/drawing/2014/main" id="{9F9CDA97-2336-461F-A248-B309268F3120}"/>
                        </a:ext>
                      </a:extLst>
                    </p:cNvPr>
                    <p:cNvSpPr>
                      <a:spLocks/>
                    </p:cNvSpPr>
                    <p:nvPr/>
                  </p:nvSpPr>
                  <p:spPr bwMode="auto">
                    <a:xfrm>
                      <a:off x="4088" y="3185"/>
                      <a:ext cx="248" cy="126"/>
                    </a:xfrm>
                    <a:custGeom>
                      <a:avLst/>
                      <a:gdLst>
                        <a:gd name="T0" fmla="*/ 247 w 248"/>
                        <a:gd name="T1" fmla="*/ 28 h 126"/>
                        <a:gd name="T2" fmla="*/ 133 w 248"/>
                        <a:gd name="T3" fmla="*/ 0 h 126"/>
                        <a:gd name="T4" fmla="*/ 0 w 248"/>
                        <a:gd name="T5" fmla="*/ 90 h 126"/>
                        <a:gd name="T6" fmla="*/ 117 w 248"/>
                        <a:gd name="T7" fmla="*/ 125 h 126"/>
                        <a:gd name="T8" fmla="*/ 179 w 248"/>
                        <a:gd name="T9" fmla="*/ 74 h 126"/>
                        <a:gd name="T10" fmla="*/ 199 w 248"/>
                        <a:gd name="T11" fmla="*/ 59 h 126"/>
                        <a:gd name="T12" fmla="*/ 247 w 248"/>
                        <a:gd name="T13" fmla="*/ 28 h 126"/>
                      </a:gdLst>
                      <a:ahLst/>
                      <a:cxnLst>
                        <a:cxn ang="0">
                          <a:pos x="T0" y="T1"/>
                        </a:cxn>
                        <a:cxn ang="0">
                          <a:pos x="T2" y="T3"/>
                        </a:cxn>
                        <a:cxn ang="0">
                          <a:pos x="T4" y="T5"/>
                        </a:cxn>
                        <a:cxn ang="0">
                          <a:pos x="T6" y="T7"/>
                        </a:cxn>
                        <a:cxn ang="0">
                          <a:pos x="T8" y="T9"/>
                        </a:cxn>
                        <a:cxn ang="0">
                          <a:pos x="T10" y="T11"/>
                        </a:cxn>
                        <a:cxn ang="0">
                          <a:pos x="T12" y="T13"/>
                        </a:cxn>
                      </a:cxnLst>
                      <a:rect l="0" t="0" r="r" b="b"/>
                      <a:pathLst>
                        <a:path w="248" h="126">
                          <a:moveTo>
                            <a:pt x="247" y="28"/>
                          </a:moveTo>
                          <a:lnTo>
                            <a:pt x="133" y="0"/>
                          </a:lnTo>
                          <a:lnTo>
                            <a:pt x="0" y="90"/>
                          </a:lnTo>
                          <a:lnTo>
                            <a:pt x="117" y="125"/>
                          </a:lnTo>
                          <a:lnTo>
                            <a:pt x="179" y="74"/>
                          </a:lnTo>
                          <a:lnTo>
                            <a:pt x="199" y="59"/>
                          </a:lnTo>
                          <a:lnTo>
                            <a:pt x="247" y="28"/>
                          </a:lnTo>
                        </a:path>
                      </a:pathLst>
                    </a:custGeom>
                    <a:solidFill>
                      <a:srgbClr val="C0C0C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6276" name="Freeform 20">
                      <a:extLst>
                        <a:ext uri="{FF2B5EF4-FFF2-40B4-BE49-F238E27FC236}">
                          <a16:creationId xmlns:a16="http://schemas.microsoft.com/office/drawing/2014/main" id="{6D281E95-E659-4095-8A49-16A63436AB20}"/>
                        </a:ext>
                      </a:extLst>
                    </p:cNvPr>
                    <p:cNvSpPr>
                      <a:spLocks/>
                    </p:cNvSpPr>
                    <p:nvPr/>
                  </p:nvSpPr>
                  <p:spPr bwMode="auto">
                    <a:xfrm>
                      <a:off x="4088" y="3275"/>
                      <a:ext cx="123" cy="61"/>
                    </a:xfrm>
                    <a:custGeom>
                      <a:avLst/>
                      <a:gdLst>
                        <a:gd name="T0" fmla="*/ 116 w 123"/>
                        <a:gd name="T1" fmla="*/ 35 h 61"/>
                        <a:gd name="T2" fmla="*/ 0 w 123"/>
                        <a:gd name="T3" fmla="*/ 0 h 61"/>
                        <a:gd name="T4" fmla="*/ 0 w 123"/>
                        <a:gd name="T5" fmla="*/ 16 h 61"/>
                        <a:gd name="T6" fmla="*/ 122 w 123"/>
                        <a:gd name="T7" fmla="*/ 60 h 61"/>
                        <a:gd name="T8" fmla="*/ 116 w 123"/>
                        <a:gd name="T9" fmla="*/ 35 h 61"/>
                      </a:gdLst>
                      <a:ahLst/>
                      <a:cxnLst>
                        <a:cxn ang="0">
                          <a:pos x="T0" y="T1"/>
                        </a:cxn>
                        <a:cxn ang="0">
                          <a:pos x="T2" y="T3"/>
                        </a:cxn>
                        <a:cxn ang="0">
                          <a:pos x="T4" y="T5"/>
                        </a:cxn>
                        <a:cxn ang="0">
                          <a:pos x="T6" y="T7"/>
                        </a:cxn>
                        <a:cxn ang="0">
                          <a:pos x="T8" y="T9"/>
                        </a:cxn>
                      </a:cxnLst>
                      <a:rect l="0" t="0" r="r" b="b"/>
                      <a:pathLst>
                        <a:path w="123" h="61">
                          <a:moveTo>
                            <a:pt x="116" y="35"/>
                          </a:moveTo>
                          <a:lnTo>
                            <a:pt x="0" y="0"/>
                          </a:lnTo>
                          <a:lnTo>
                            <a:pt x="0" y="16"/>
                          </a:lnTo>
                          <a:lnTo>
                            <a:pt x="122" y="60"/>
                          </a:lnTo>
                          <a:lnTo>
                            <a:pt x="116" y="35"/>
                          </a:lnTo>
                        </a:path>
                      </a:pathLst>
                    </a:custGeom>
                    <a:solidFill>
                      <a:srgbClr val="C0C0C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6277" name="Freeform 21">
                      <a:extLst>
                        <a:ext uri="{FF2B5EF4-FFF2-40B4-BE49-F238E27FC236}">
                          <a16:creationId xmlns:a16="http://schemas.microsoft.com/office/drawing/2014/main" id="{89DF8755-9462-4643-85B3-31EF8BF984B5}"/>
                        </a:ext>
                      </a:extLst>
                    </p:cNvPr>
                    <p:cNvSpPr>
                      <a:spLocks/>
                    </p:cNvSpPr>
                    <p:nvPr/>
                  </p:nvSpPr>
                  <p:spPr bwMode="auto">
                    <a:xfrm>
                      <a:off x="4205" y="3212"/>
                      <a:ext cx="134" cy="124"/>
                    </a:xfrm>
                    <a:custGeom>
                      <a:avLst/>
                      <a:gdLst>
                        <a:gd name="T0" fmla="*/ 77 w 134"/>
                        <a:gd name="T1" fmla="*/ 35 h 124"/>
                        <a:gd name="T2" fmla="*/ 33 w 134"/>
                        <a:gd name="T3" fmla="*/ 69 h 124"/>
                        <a:gd name="T4" fmla="*/ 0 w 134"/>
                        <a:gd name="T5" fmla="*/ 97 h 124"/>
                        <a:gd name="T6" fmla="*/ 6 w 134"/>
                        <a:gd name="T7" fmla="*/ 123 h 124"/>
                        <a:gd name="T8" fmla="*/ 52 w 134"/>
                        <a:gd name="T9" fmla="*/ 87 h 124"/>
                        <a:gd name="T10" fmla="*/ 94 w 134"/>
                        <a:gd name="T11" fmla="*/ 55 h 124"/>
                        <a:gd name="T12" fmla="*/ 133 w 134"/>
                        <a:gd name="T13" fmla="*/ 26 h 124"/>
                        <a:gd name="T14" fmla="*/ 130 w 134"/>
                        <a:gd name="T15" fmla="*/ 0 h 124"/>
                        <a:gd name="T16" fmla="*/ 106 w 134"/>
                        <a:gd name="T17" fmla="*/ 16 h 124"/>
                        <a:gd name="T18" fmla="*/ 77 w 134"/>
                        <a:gd name="T19" fmla="*/ 35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24">
                          <a:moveTo>
                            <a:pt x="77" y="35"/>
                          </a:moveTo>
                          <a:lnTo>
                            <a:pt x="33" y="69"/>
                          </a:lnTo>
                          <a:lnTo>
                            <a:pt x="0" y="97"/>
                          </a:lnTo>
                          <a:lnTo>
                            <a:pt x="6" y="123"/>
                          </a:lnTo>
                          <a:lnTo>
                            <a:pt x="52" y="87"/>
                          </a:lnTo>
                          <a:lnTo>
                            <a:pt x="94" y="55"/>
                          </a:lnTo>
                          <a:lnTo>
                            <a:pt x="133" y="26"/>
                          </a:lnTo>
                          <a:lnTo>
                            <a:pt x="130" y="0"/>
                          </a:lnTo>
                          <a:lnTo>
                            <a:pt x="106" y="16"/>
                          </a:lnTo>
                          <a:lnTo>
                            <a:pt x="77" y="35"/>
                          </a:lnTo>
                        </a:path>
                      </a:pathLst>
                    </a:custGeom>
                    <a:solidFill>
                      <a:srgbClr val="C0C0C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36278" name="Group 22">
                    <a:extLst>
                      <a:ext uri="{FF2B5EF4-FFF2-40B4-BE49-F238E27FC236}">
                        <a16:creationId xmlns:a16="http://schemas.microsoft.com/office/drawing/2014/main" id="{77DC0E71-1B31-4906-AB20-BE6DEA034B9F}"/>
                      </a:ext>
                    </a:extLst>
                  </p:cNvPr>
                  <p:cNvGrpSpPr>
                    <a:grpSpLocks/>
                  </p:cNvGrpSpPr>
                  <p:nvPr/>
                </p:nvGrpSpPr>
                <p:grpSpPr bwMode="auto">
                  <a:xfrm>
                    <a:off x="4133" y="3201"/>
                    <a:ext cx="171" cy="94"/>
                    <a:chOff x="4133" y="3201"/>
                    <a:chExt cx="171" cy="94"/>
                  </a:xfrm>
                </p:grpSpPr>
                <p:grpSp>
                  <p:nvGrpSpPr>
                    <p:cNvPr id="736279" name="Group 23">
                      <a:extLst>
                        <a:ext uri="{FF2B5EF4-FFF2-40B4-BE49-F238E27FC236}">
                          <a16:creationId xmlns:a16="http://schemas.microsoft.com/office/drawing/2014/main" id="{C6C9663C-36BA-4E45-900E-0187E0CEC2B1}"/>
                        </a:ext>
                      </a:extLst>
                    </p:cNvPr>
                    <p:cNvGrpSpPr>
                      <a:grpSpLocks/>
                    </p:cNvGrpSpPr>
                    <p:nvPr/>
                  </p:nvGrpSpPr>
                  <p:grpSpPr bwMode="auto">
                    <a:xfrm>
                      <a:off x="4140" y="3211"/>
                      <a:ext cx="149" cy="80"/>
                      <a:chOff x="4140" y="3211"/>
                      <a:chExt cx="149" cy="80"/>
                    </a:xfrm>
                  </p:grpSpPr>
                  <p:sp>
                    <p:nvSpPr>
                      <p:cNvPr id="736280" name="Freeform 24">
                        <a:extLst>
                          <a:ext uri="{FF2B5EF4-FFF2-40B4-BE49-F238E27FC236}">
                            <a16:creationId xmlns:a16="http://schemas.microsoft.com/office/drawing/2014/main" id="{208849BC-5476-4907-9CC8-DD6BF1478B02}"/>
                          </a:ext>
                        </a:extLst>
                      </p:cNvPr>
                      <p:cNvSpPr>
                        <a:spLocks/>
                      </p:cNvSpPr>
                      <p:nvPr/>
                    </p:nvSpPr>
                    <p:spPr bwMode="auto">
                      <a:xfrm>
                        <a:off x="4140" y="3211"/>
                        <a:ext cx="89" cy="67"/>
                      </a:xfrm>
                      <a:custGeom>
                        <a:avLst/>
                        <a:gdLst>
                          <a:gd name="T0" fmla="*/ 88 w 89"/>
                          <a:gd name="T1" fmla="*/ 0 h 67"/>
                          <a:gd name="T2" fmla="*/ 54 w 89"/>
                          <a:gd name="T3" fmla="*/ 28 h 67"/>
                          <a:gd name="T4" fmla="*/ 0 w 89"/>
                          <a:gd name="T5" fmla="*/ 66 h 67"/>
                        </a:gdLst>
                        <a:ahLst/>
                        <a:cxnLst>
                          <a:cxn ang="0">
                            <a:pos x="T0" y="T1"/>
                          </a:cxn>
                          <a:cxn ang="0">
                            <a:pos x="T2" y="T3"/>
                          </a:cxn>
                          <a:cxn ang="0">
                            <a:pos x="T4" y="T5"/>
                          </a:cxn>
                        </a:cxnLst>
                        <a:rect l="0" t="0" r="r" b="b"/>
                        <a:pathLst>
                          <a:path w="89" h="67">
                            <a:moveTo>
                              <a:pt x="88" y="0"/>
                            </a:moveTo>
                            <a:lnTo>
                              <a:pt x="54" y="28"/>
                            </a:lnTo>
                            <a:lnTo>
                              <a:pt x="0" y="66"/>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6281" name="Freeform 25">
                        <a:extLst>
                          <a:ext uri="{FF2B5EF4-FFF2-40B4-BE49-F238E27FC236}">
                            <a16:creationId xmlns:a16="http://schemas.microsoft.com/office/drawing/2014/main" id="{44A67B13-2376-4052-8EBE-148B0C7CBEF2}"/>
                          </a:ext>
                        </a:extLst>
                      </p:cNvPr>
                      <p:cNvSpPr>
                        <a:spLocks/>
                      </p:cNvSpPr>
                      <p:nvPr/>
                    </p:nvSpPr>
                    <p:spPr bwMode="auto">
                      <a:xfrm>
                        <a:off x="4171" y="3216"/>
                        <a:ext cx="85" cy="66"/>
                      </a:xfrm>
                      <a:custGeom>
                        <a:avLst/>
                        <a:gdLst>
                          <a:gd name="T0" fmla="*/ 84 w 85"/>
                          <a:gd name="T1" fmla="*/ 0 h 66"/>
                          <a:gd name="T2" fmla="*/ 38 w 85"/>
                          <a:gd name="T3" fmla="*/ 36 h 66"/>
                          <a:gd name="T4" fmla="*/ 0 w 85"/>
                          <a:gd name="T5" fmla="*/ 65 h 66"/>
                        </a:gdLst>
                        <a:ahLst/>
                        <a:cxnLst>
                          <a:cxn ang="0">
                            <a:pos x="T0" y="T1"/>
                          </a:cxn>
                          <a:cxn ang="0">
                            <a:pos x="T2" y="T3"/>
                          </a:cxn>
                          <a:cxn ang="0">
                            <a:pos x="T4" y="T5"/>
                          </a:cxn>
                        </a:cxnLst>
                        <a:rect l="0" t="0" r="r" b="b"/>
                        <a:pathLst>
                          <a:path w="85" h="66">
                            <a:moveTo>
                              <a:pt x="84" y="0"/>
                            </a:moveTo>
                            <a:lnTo>
                              <a:pt x="38" y="36"/>
                            </a:lnTo>
                            <a:lnTo>
                              <a:pt x="0" y="65"/>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6282" name="Freeform 26">
                        <a:extLst>
                          <a:ext uri="{FF2B5EF4-FFF2-40B4-BE49-F238E27FC236}">
                            <a16:creationId xmlns:a16="http://schemas.microsoft.com/office/drawing/2014/main" id="{12A8EB09-DC04-432D-B8FD-917013D725EF}"/>
                          </a:ext>
                        </a:extLst>
                      </p:cNvPr>
                      <p:cNvSpPr>
                        <a:spLocks/>
                      </p:cNvSpPr>
                      <p:nvPr/>
                    </p:nvSpPr>
                    <p:spPr bwMode="auto">
                      <a:xfrm>
                        <a:off x="4187" y="3224"/>
                        <a:ext cx="102" cy="67"/>
                      </a:xfrm>
                      <a:custGeom>
                        <a:avLst/>
                        <a:gdLst>
                          <a:gd name="T0" fmla="*/ 101 w 102"/>
                          <a:gd name="T1" fmla="*/ 0 h 67"/>
                          <a:gd name="T2" fmla="*/ 55 w 102"/>
                          <a:gd name="T3" fmla="*/ 25 h 67"/>
                          <a:gd name="T4" fmla="*/ 26 w 102"/>
                          <a:gd name="T5" fmla="*/ 46 h 67"/>
                          <a:gd name="T6" fmla="*/ 0 w 102"/>
                          <a:gd name="T7" fmla="*/ 66 h 67"/>
                        </a:gdLst>
                        <a:ahLst/>
                        <a:cxnLst>
                          <a:cxn ang="0">
                            <a:pos x="T0" y="T1"/>
                          </a:cxn>
                          <a:cxn ang="0">
                            <a:pos x="T2" y="T3"/>
                          </a:cxn>
                          <a:cxn ang="0">
                            <a:pos x="T4" y="T5"/>
                          </a:cxn>
                          <a:cxn ang="0">
                            <a:pos x="T6" y="T7"/>
                          </a:cxn>
                        </a:cxnLst>
                        <a:rect l="0" t="0" r="r" b="b"/>
                        <a:pathLst>
                          <a:path w="102" h="67">
                            <a:moveTo>
                              <a:pt x="101" y="0"/>
                            </a:moveTo>
                            <a:lnTo>
                              <a:pt x="55" y="25"/>
                            </a:lnTo>
                            <a:lnTo>
                              <a:pt x="26" y="46"/>
                            </a:lnTo>
                            <a:lnTo>
                              <a:pt x="0" y="66"/>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36283" name="Group 27">
                      <a:extLst>
                        <a:ext uri="{FF2B5EF4-FFF2-40B4-BE49-F238E27FC236}">
                          <a16:creationId xmlns:a16="http://schemas.microsoft.com/office/drawing/2014/main" id="{DAFB3CAC-F73D-479C-8381-A6633897D5ED}"/>
                        </a:ext>
                      </a:extLst>
                    </p:cNvPr>
                    <p:cNvGrpSpPr>
                      <a:grpSpLocks/>
                    </p:cNvGrpSpPr>
                    <p:nvPr/>
                  </p:nvGrpSpPr>
                  <p:grpSpPr bwMode="auto">
                    <a:xfrm>
                      <a:off x="4133" y="3201"/>
                      <a:ext cx="171" cy="94"/>
                      <a:chOff x="4133" y="3201"/>
                      <a:chExt cx="171" cy="94"/>
                    </a:xfrm>
                  </p:grpSpPr>
                  <p:sp>
                    <p:nvSpPr>
                      <p:cNvPr id="736284" name="Line 28">
                        <a:extLst>
                          <a:ext uri="{FF2B5EF4-FFF2-40B4-BE49-F238E27FC236}">
                            <a16:creationId xmlns:a16="http://schemas.microsoft.com/office/drawing/2014/main" id="{28387648-6844-41DF-AF7C-D7A15248522C}"/>
                          </a:ext>
                        </a:extLst>
                      </p:cNvPr>
                      <p:cNvSpPr>
                        <a:spLocks noChangeShapeType="1"/>
                      </p:cNvSpPr>
                      <p:nvPr/>
                    </p:nvSpPr>
                    <p:spPr bwMode="auto">
                      <a:xfrm flipH="1" flipV="1">
                        <a:off x="4220" y="3201"/>
                        <a:ext cx="84" cy="2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6285" name="Line 29">
                        <a:extLst>
                          <a:ext uri="{FF2B5EF4-FFF2-40B4-BE49-F238E27FC236}">
                            <a16:creationId xmlns:a16="http://schemas.microsoft.com/office/drawing/2014/main" id="{45C97B90-D4B4-41B6-977A-88CC474185F6}"/>
                          </a:ext>
                        </a:extLst>
                      </p:cNvPr>
                      <p:cNvSpPr>
                        <a:spLocks noChangeShapeType="1"/>
                      </p:cNvSpPr>
                      <p:nvPr/>
                    </p:nvSpPr>
                    <p:spPr bwMode="auto">
                      <a:xfrm flipH="1" flipV="1">
                        <a:off x="4199" y="3218"/>
                        <a:ext cx="77" cy="2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6286" name="Line 30">
                        <a:extLst>
                          <a:ext uri="{FF2B5EF4-FFF2-40B4-BE49-F238E27FC236}">
                            <a16:creationId xmlns:a16="http://schemas.microsoft.com/office/drawing/2014/main" id="{2B078E17-F556-448C-BA10-B95CA49D8490}"/>
                          </a:ext>
                        </a:extLst>
                      </p:cNvPr>
                      <p:cNvSpPr>
                        <a:spLocks noChangeShapeType="1"/>
                      </p:cNvSpPr>
                      <p:nvPr/>
                    </p:nvSpPr>
                    <p:spPr bwMode="auto">
                      <a:xfrm flipH="1" flipV="1">
                        <a:off x="4179" y="3228"/>
                        <a:ext cx="74" cy="2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6287" name="Line 31">
                        <a:extLst>
                          <a:ext uri="{FF2B5EF4-FFF2-40B4-BE49-F238E27FC236}">
                            <a16:creationId xmlns:a16="http://schemas.microsoft.com/office/drawing/2014/main" id="{A6176FB4-232B-4C9A-90B2-D18338722121}"/>
                          </a:ext>
                        </a:extLst>
                      </p:cNvPr>
                      <p:cNvSpPr>
                        <a:spLocks noChangeShapeType="1"/>
                      </p:cNvSpPr>
                      <p:nvPr/>
                    </p:nvSpPr>
                    <p:spPr bwMode="auto">
                      <a:xfrm flipH="1" flipV="1">
                        <a:off x="4165" y="3242"/>
                        <a:ext cx="70" cy="2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6288" name="Line 32">
                        <a:extLst>
                          <a:ext uri="{FF2B5EF4-FFF2-40B4-BE49-F238E27FC236}">
                            <a16:creationId xmlns:a16="http://schemas.microsoft.com/office/drawing/2014/main" id="{9E48E4D6-5104-4123-8C43-5F41C4320087}"/>
                          </a:ext>
                        </a:extLst>
                      </p:cNvPr>
                      <p:cNvSpPr>
                        <a:spLocks noChangeShapeType="1"/>
                      </p:cNvSpPr>
                      <p:nvPr/>
                    </p:nvSpPr>
                    <p:spPr bwMode="auto">
                      <a:xfrm flipH="1" flipV="1">
                        <a:off x="4144" y="3250"/>
                        <a:ext cx="70" cy="3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6289" name="Line 33">
                        <a:extLst>
                          <a:ext uri="{FF2B5EF4-FFF2-40B4-BE49-F238E27FC236}">
                            <a16:creationId xmlns:a16="http://schemas.microsoft.com/office/drawing/2014/main" id="{4D137FC8-9A47-43FF-8E7A-2C70B8330689}"/>
                          </a:ext>
                        </a:extLst>
                      </p:cNvPr>
                      <p:cNvSpPr>
                        <a:spLocks noChangeShapeType="1"/>
                      </p:cNvSpPr>
                      <p:nvPr/>
                    </p:nvSpPr>
                    <p:spPr bwMode="auto">
                      <a:xfrm flipH="1" flipV="1">
                        <a:off x="4133" y="3268"/>
                        <a:ext cx="73" cy="2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grpSp>
              <p:nvGrpSpPr>
                <p:cNvPr id="736290" name="Group 34">
                  <a:extLst>
                    <a:ext uri="{FF2B5EF4-FFF2-40B4-BE49-F238E27FC236}">
                      <a16:creationId xmlns:a16="http://schemas.microsoft.com/office/drawing/2014/main" id="{A12DA488-A26F-4971-B484-AF8988AB6516}"/>
                    </a:ext>
                  </a:extLst>
                </p:cNvPr>
                <p:cNvGrpSpPr>
                  <a:grpSpLocks/>
                </p:cNvGrpSpPr>
                <p:nvPr/>
              </p:nvGrpSpPr>
              <p:grpSpPr bwMode="auto">
                <a:xfrm>
                  <a:off x="3627" y="2773"/>
                  <a:ext cx="558" cy="697"/>
                  <a:chOff x="3627" y="2773"/>
                  <a:chExt cx="558" cy="697"/>
                </a:xfrm>
              </p:grpSpPr>
              <p:sp>
                <p:nvSpPr>
                  <p:cNvPr id="736291" name="Freeform 35">
                    <a:extLst>
                      <a:ext uri="{FF2B5EF4-FFF2-40B4-BE49-F238E27FC236}">
                        <a16:creationId xmlns:a16="http://schemas.microsoft.com/office/drawing/2014/main" id="{05805EFC-AB67-4A68-A6D7-D906FFC52082}"/>
                      </a:ext>
                    </a:extLst>
                  </p:cNvPr>
                  <p:cNvSpPr>
                    <a:spLocks/>
                  </p:cNvSpPr>
                  <p:nvPr/>
                </p:nvSpPr>
                <p:spPr bwMode="auto">
                  <a:xfrm>
                    <a:off x="4016" y="3280"/>
                    <a:ext cx="128" cy="74"/>
                  </a:xfrm>
                  <a:custGeom>
                    <a:avLst/>
                    <a:gdLst>
                      <a:gd name="T0" fmla="*/ 127 w 128"/>
                      <a:gd name="T1" fmla="*/ 21 h 74"/>
                      <a:gd name="T2" fmla="*/ 125 w 128"/>
                      <a:gd name="T3" fmla="*/ 35 h 74"/>
                      <a:gd name="T4" fmla="*/ 121 w 128"/>
                      <a:gd name="T5" fmla="*/ 48 h 74"/>
                      <a:gd name="T6" fmla="*/ 113 w 128"/>
                      <a:gd name="T7" fmla="*/ 59 h 74"/>
                      <a:gd name="T8" fmla="*/ 102 w 128"/>
                      <a:gd name="T9" fmla="*/ 67 h 74"/>
                      <a:gd name="T10" fmla="*/ 87 w 128"/>
                      <a:gd name="T11" fmla="*/ 71 h 74"/>
                      <a:gd name="T12" fmla="*/ 73 w 128"/>
                      <a:gd name="T13" fmla="*/ 73 h 74"/>
                      <a:gd name="T14" fmla="*/ 57 w 128"/>
                      <a:gd name="T15" fmla="*/ 70 h 74"/>
                      <a:gd name="T16" fmla="*/ 43 w 128"/>
                      <a:gd name="T17" fmla="*/ 62 h 74"/>
                      <a:gd name="T18" fmla="*/ 32 w 128"/>
                      <a:gd name="T19" fmla="*/ 47 h 74"/>
                      <a:gd name="T20" fmla="*/ 29 w 128"/>
                      <a:gd name="T21" fmla="*/ 33 h 74"/>
                      <a:gd name="T22" fmla="*/ 21 w 128"/>
                      <a:gd name="T23" fmla="*/ 21 h 74"/>
                      <a:gd name="T24" fmla="*/ 12 w 128"/>
                      <a:gd name="T25" fmla="*/ 9 h 74"/>
                      <a:gd name="T26" fmla="*/ 0 w 128"/>
                      <a:gd name="T27"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8" h="74">
                        <a:moveTo>
                          <a:pt x="127" y="21"/>
                        </a:moveTo>
                        <a:lnTo>
                          <a:pt x="125" y="35"/>
                        </a:lnTo>
                        <a:lnTo>
                          <a:pt x="121" y="48"/>
                        </a:lnTo>
                        <a:lnTo>
                          <a:pt x="113" y="59"/>
                        </a:lnTo>
                        <a:lnTo>
                          <a:pt x="102" y="67"/>
                        </a:lnTo>
                        <a:lnTo>
                          <a:pt x="87" y="71"/>
                        </a:lnTo>
                        <a:lnTo>
                          <a:pt x="73" y="73"/>
                        </a:lnTo>
                        <a:lnTo>
                          <a:pt x="57" y="70"/>
                        </a:lnTo>
                        <a:lnTo>
                          <a:pt x="43" y="62"/>
                        </a:lnTo>
                        <a:lnTo>
                          <a:pt x="32" y="47"/>
                        </a:lnTo>
                        <a:lnTo>
                          <a:pt x="29" y="33"/>
                        </a:lnTo>
                        <a:lnTo>
                          <a:pt x="21" y="21"/>
                        </a:lnTo>
                        <a:lnTo>
                          <a:pt x="12" y="9"/>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736292" name="Group 36">
                    <a:extLst>
                      <a:ext uri="{FF2B5EF4-FFF2-40B4-BE49-F238E27FC236}">
                        <a16:creationId xmlns:a16="http://schemas.microsoft.com/office/drawing/2014/main" id="{271B0FB0-D837-4DAA-8C5F-BFF28B91C5DD}"/>
                      </a:ext>
                    </a:extLst>
                  </p:cNvPr>
                  <p:cNvGrpSpPr>
                    <a:grpSpLocks/>
                  </p:cNvGrpSpPr>
                  <p:nvPr/>
                </p:nvGrpSpPr>
                <p:grpSpPr bwMode="auto">
                  <a:xfrm>
                    <a:off x="3627" y="2773"/>
                    <a:ext cx="558" cy="697"/>
                    <a:chOff x="3627" y="2773"/>
                    <a:chExt cx="558" cy="697"/>
                  </a:xfrm>
                </p:grpSpPr>
                <p:grpSp>
                  <p:nvGrpSpPr>
                    <p:cNvPr id="736293" name="Group 37">
                      <a:extLst>
                        <a:ext uri="{FF2B5EF4-FFF2-40B4-BE49-F238E27FC236}">
                          <a16:creationId xmlns:a16="http://schemas.microsoft.com/office/drawing/2014/main" id="{F0F17CE3-4731-47F0-B32A-354835836AF6}"/>
                        </a:ext>
                      </a:extLst>
                    </p:cNvPr>
                    <p:cNvGrpSpPr>
                      <a:grpSpLocks/>
                    </p:cNvGrpSpPr>
                    <p:nvPr/>
                  </p:nvGrpSpPr>
                  <p:grpSpPr bwMode="auto">
                    <a:xfrm>
                      <a:off x="3627" y="2773"/>
                      <a:ext cx="558" cy="532"/>
                      <a:chOff x="3627" y="2773"/>
                      <a:chExt cx="558" cy="532"/>
                    </a:xfrm>
                  </p:grpSpPr>
                  <p:sp>
                    <p:nvSpPr>
                      <p:cNvPr id="736294" name="Freeform 38">
                        <a:extLst>
                          <a:ext uri="{FF2B5EF4-FFF2-40B4-BE49-F238E27FC236}">
                            <a16:creationId xmlns:a16="http://schemas.microsoft.com/office/drawing/2014/main" id="{4895D072-4B8B-43FC-B482-0DB82EDA4E1A}"/>
                          </a:ext>
                        </a:extLst>
                      </p:cNvPr>
                      <p:cNvSpPr>
                        <a:spLocks/>
                      </p:cNvSpPr>
                      <p:nvPr/>
                    </p:nvSpPr>
                    <p:spPr bwMode="auto">
                      <a:xfrm>
                        <a:off x="3627" y="2773"/>
                        <a:ext cx="558" cy="532"/>
                      </a:xfrm>
                      <a:custGeom>
                        <a:avLst/>
                        <a:gdLst>
                          <a:gd name="T0" fmla="*/ 453 w 558"/>
                          <a:gd name="T1" fmla="*/ 107 h 532"/>
                          <a:gd name="T2" fmla="*/ 440 w 558"/>
                          <a:gd name="T3" fmla="*/ 71 h 532"/>
                          <a:gd name="T4" fmla="*/ 431 w 558"/>
                          <a:gd name="T5" fmla="*/ 48 h 532"/>
                          <a:gd name="T6" fmla="*/ 428 w 558"/>
                          <a:gd name="T7" fmla="*/ 41 h 532"/>
                          <a:gd name="T8" fmla="*/ 423 w 558"/>
                          <a:gd name="T9" fmla="*/ 35 h 532"/>
                          <a:gd name="T10" fmla="*/ 420 w 558"/>
                          <a:gd name="T11" fmla="*/ 32 h 532"/>
                          <a:gd name="T12" fmla="*/ 414 w 558"/>
                          <a:gd name="T13" fmla="*/ 31 h 532"/>
                          <a:gd name="T14" fmla="*/ 344 w 558"/>
                          <a:gd name="T15" fmla="*/ 17 h 532"/>
                          <a:gd name="T16" fmla="*/ 268 w 558"/>
                          <a:gd name="T17" fmla="*/ 5 h 532"/>
                          <a:gd name="T18" fmla="*/ 199 w 558"/>
                          <a:gd name="T19" fmla="*/ 0 h 532"/>
                          <a:gd name="T20" fmla="*/ 161 w 558"/>
                          <a:gd name="T21" fmla="*/ 0 h 532"/>
                          <a:gd name="T22" fmla="*/ 80 w 558"/>
                          <a:gd name="T23" fmla="*/ 4 h 532"/>
                          <a:gd name="T24" fmla="*/ 21 w 558"/>
                          <a:gd name="T25" fmla="*/ 7 h 532"/>
                          <a:gd name="T26" fmla="*/ 12 w 558"/>
                          <a:gd name="T27" fmla="*/ 8 h 532"/>
                          <a:gd name="T28" fmla="*/ 7 w 558"/>
                          <a:gd name="T29" fmla="*/ 10 h 532"/>
                          <a:gd name="T30" fmla="*/ 3 w 558"/>
                          <a:gd name="T31" fmla="*/ 12 h 532"/>
                          <a:gd name="T32" fmla="*/ 1 w 558"/>
                          <a:gd name="T33" fmla="*/ 16 h 532"/>
                          <a:gd name="T34" fmla="*/ 0 w 558"/>
                          <a:gd name="T35" fmla="*/ 21 h 532"/>
                          <a:gd name="T36" fmla="*/ 4 w 558"/>
                          <a:gd name="T37" fmla="*/ 36 h 532"/>
                          <a:gd name="T38" fmla="*/ 15 w 558"/>
                          <a:gd name="T39" fmla="*/ 84 h 532"/>
                          <a:gd name="T40" fmla="*/ 23 w 558"/>
                          <a:gd name="T41" fmla="*/ 119 h 532"/>
                          <a:gd name="T42" fmla="*/ 43 w 558"/>
                          <a:gd name="T43" fmla="*/ 199 h 532"/>
                          <a:gd name="T44" fmla="*/ 55 w 558"/>
                          <a:gd name="T45" fmla="*/ 249 h 532"/>
                          <a:gd name="T46" fmla="*/ 88 w 558"/>
                          <a:gd name="T47" fmla="*/ 365 h 532"/>
                          <a:gd name="T48" fmla="*/ 120 w 558"/>
                          <a:gd name="T49" fmla="*/ 458 h 532"/>
                          <a:gd name="T50" fmla="*/ 126 w 558"/>
                          <a:gd name="T51" fmla="*/ 475 h 532"/>
                          <a:gd name="T52" fmla="*/ 129 w 558"/>
                          <a:gd name="T53" fmla="*/ 486 h 532"/>
                          <a:gd name="T54" fmla="*/ 132 w 558"/>
                          <a:gd name="T55" fmla="*/ 495 h 532"/>
                          <a:gd name="T56" fmla="*/ 137 w 558"/>
                          <a:gd name="T57" fmla="*/ 501 h 532"/>
                          <a:gd name="T58" fmla="*/ 142 w 558"/>
                          <a:gd name="T59" fmla="*/ 507 h 532"/>
                          <a:gd name="T60" fmla="*/ 147 w 558"/>
                          <a:gd name="T61" fmla="*/ 510 h 532"/>
                          <a:gd name="T62" fmla="*/ 158 w 558"/>
                          <a:gd name="T63" fmla="*/ 512 h 532"/>
                          <a:gd name="T64" fmla="*/ 177 w 558"/>
                          <a:gd name="T65" fmla="*/ 514 h 532"/>
                          <a:gd name="T66" fmla="*/ 209 w 558"/>
                          <a:gd name="T67" fmla="*/ 514 h 532"/>
                          <a:gd name="T68" fmla="*/ 236 w 558"/>
                          <a:gd name="T69" fmla="*/ 516 h 532"/>
                          <a:gd name="T70" fmla="*/ 270 w 558"/>
                          <a:gd name="T71" fmla="*/ 522 h 532"/>
                          <a:gd name="T72" fmla="*/ 307 w 558"/>
                          <a:gd name="T73" fmla="*/ 528 h 532"/>
                          <a:gd name="T74" fmla="*/ 332 w 558"/>
                          <a:gd name="T75" fmla="*/ 531 h 532"/>
                          <a:gd name="T76" fmla="*/ 362 w 558"/>
                          <a:gd name="T77" fmla="*/ 531 h 532"/>
                          <a:gd name="T78" fmla="*/ 369 w 558"/>
                          <a:gd name="T79" fmla="*/ 528 h 532"/>
                          <a:gd name="T80" fmla="*/ 540 w 558"/>
                          <a:gd name="T81" fmla="*/ 422 h 532"/>
                          <a:gd name="T82" fmla="*/ 549 w 558"/>
                          <a:gd name="T83" fmla="*/ 415 h 532"/>
                          <a:gd name="T84" fmla="*/ 555 w 558"/>
                          <a:gd name="T85" fmla="*/ 408 h 532"/>
                          <a:gd name="T86" fmla="*/ 557 w 558"/>
                          <a:gd name="T87" fmla="*/ 400 h 532"/>
                          <a:gd name="T88" fmla="*/ 557 w 558"/>
                          <a:gd name="T89" fmla="*/ 390 h 532"/>
                          <a:gd name="T90" fmla="*/ 555 w 558"/>
                          <a:gd name="T91" fmla="*/ 382 h 532"/>
                          <a:gd name="T92" fmla="*/ 506 w 558"/>
                          <a:gd name="T93" fmla="*/ 251 h 532"/>
                          <a:gd name="T94" fmla="*/ 475 w 558"/>
                          <a:gd name="T95" fmla="*/ 168 h 532"/>
                          <a:gd name="T96" fmla="*/ 453 w 558"/>
                          <a:gd name="T97" fmla="*/ 107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58" h="532">
                            <a:moveTo>
                              <a:pt x="453" y="107"/>
                            </a:moveTo>
                            <a:lnTo>
                              <a:pt x="440" y="71"/>
                            </a:lnTo>
                            <a:lnTo>
                              <a:pt x="431" y="48"/>
                            </a:lnTo>
                            <a:lnTo>
                              <a:pt x="428" y="41"/>
                            </a:lnTo>
                            <a:lnTo>
                              <a:pt x="423" y="35"/>
                            </a:lnTo>
                            <a:lnTo>
                              <a:pt x="420" y="32"/>
                            </a:lnTo>
                            <a:lnTo>
                              <a:pt x="414" y="31"/>
                            </a:lnTo>
                            <a:lnTo>
                              <a:pt x="344" y="17"/>
                            </a:lnTo>
                            <a:lnTo>
                              <a:pt x="268" y="5"/>
                            </a:lnTo>
                            <a:lnTo>
                              <a:pt x="199" y="0"/>
                            </a:lnTo>
                            <a:lnTo>
                              <a:pt x="161" y="0"/>
                            </a:lnTo>
                            <a:lnTo>
                              <a:pt x="80" y="4"/>
                            </a:lnTo>
                            <a:lnTo>
                              <a:pt x="21" y="7"/>
                            </a:lnTo>
                            <a:lnTo>
                              <a:pt x="12" y="8"/>
                            </a:lnTo>
                            <a:lnTo>
                              <a:pt x="7" y="10"/>
                            </a:lnTo>
                            <a:lnTo>
                              <a:pt x="3" y="12"/>
                            </a:lnTo>
                            <a:lnTo>
                              <a:pt x="1" y="16"/>
                            </a:lnTo>
                            <a:lnTo>
                              <a:pt x="0" y="21"/>
                            </a:lnTo>
                            <a:lnTo>
                              <a:pt x="4" y="36"/>
                            </a:lnTo>
                            <a:lnTo>
                              <a:pt x="15" y="84"/>
                            </a:lnTo>
                            <a:lnTo>
                              <a:pt x="23" y="119"/>
                            </a:lnTo>
                            <a:lnTo>
                              <a:pt x="43" y="199"/>
                            </a:lnTo>
                            <a:lnTo>
                              <a:pt x="55" y="249"/>
                            </a:lnTo>
                            <a:lnTo>
                              <a:pt x="88" y="365"/>
                            </a:lnTo>
                            <a:lnTo>
                              <a:pt x="120" y="458"/>
                            </a:lnTo>
                            <a:lnTo>
                              <a:pt x="126" y="475"/>
                            </a:lnTo>
                            <a:lnTo>
                              <a:pt x="129" y="486"/>
                            </a:lnTo>
                            <a:lnTo>
                              <a:pt x="132" y="495"/>
                            </a:lnTo>
                            <a:lnTo>
                              <a:pt x="137" y="501"/>
                            </a:lnTo>
                            <a:lnTo>
                              <a:pt x="142" y="507"/>
                            </a:lnTo>
                            <a:lnTo>
                              <a:pt x="147" y="510"/>
                            </a:lnTo>
                            <a:lnTo>
                              <a:pt x="158" y="512"/>
                            </a:lnTo>
                            <a:lnTo>
                              <a:pt x="177" y="514"/>
                            </a:lnTo>
                            <a:lnTo>
                              <a:pt x="209" y="514"/>
                            </a:lnTo>
                            <a:lnTo>
                              <a:pt x="236" y="516"/>
                            </a:lnTo>
                            <a:lnTo>
                              <a:pt x="270" y="522"/>
                            </a:lnTo>
                            <a:lnTo>
                              <a:pt x="307" y="528"/>
                            </a:lnTo>
                            <a:lnTo>
                              <a:pt x="332" y="531"/>
                            </a:lnTo>
                            <a:lnTo>
                              <a:pt x="362" y="531"/>
                            </a:lnTo>
                            <a:lnTo>
                              <a:pt x="369" y="528"/>
                            </a:lnTo>
                            <a:lnTo>
                              <a:pt x="540" y="422"/>
                            </a:lnTo>
                            <a:lnTo>
                              <a:pt x="549" y="415"/>
                            </a:lnTo>
                            <a:lnTo>
                              <a:pt x="555" y="408"/>
                            </a:lnTo>
                            <a:lnTo>
                              <a:pt x="557" y="400"/>
                            </a:lnTo>
                            <a:lnTo>
                              <a:pt x="557" y="390"/>
                            </a:lnTo>
                            <a:lnTo>
                              <a:pt x="555" y="382"/>
                            </a:lnTo>
                            <a:lnTo>
                              <a:pt x="506" y="251"/>
                            </a:lnTo>
                            <a:lnTo>
                              <a:pt x="475" y="168"/>
                            </a:lnTo>
                            <a:lnTo>
                              <a:pt x="453" y="107"/>
                            </a:lnTo>
                          </a:path>
                        </a:pathLst>
                      </a:custGeom>
                      <a:solidFill>
                        <a:srgbClr val="C0C0C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6295" name="Freeform 39">
                        <a:extLst>
                          <a:ext uri="{FF2B5EF4-FFF2-40B4-BE49-F238E27FC236}">
                            <a16:creationId xmlns:a16="http://schemas.microsoft.com/office/drawing/2014/main" id="{F131F1A6-7C3D-42DC-B3E1-D86AC6B7DE88}"/>
                          </a:ext>
                        </a:extLst>
                      </p:cNvPr>
                      <p:cNvSpPr>
                        <a:spLocks/>
                      </p:cNvSpPr>
                      <p:nvPr/>
                    </p:nvSpPr>
                    <p:spPr bwMode="auto">
                      <a:xfrm>
                        <a:off x="3825" y="2825"/>
                        <a:ext cx="331" cy="406"/>
                      </a:xfrm>
                      <a:custGeom>
                        <a:avLst/>
                        <a:gdLst>
                          <a:gd name="T0" fmla="*/ 255 w 331"/>
                          <a:gd name="T1" fmla="*/ 122 h 406"/>
                          <a:gd name="T2" fmla="*/ 231 w 331"/>
                          <a:gd name="T3" fmla="*/ 63 h 406"/>
                          <a:gd name="T4" fmla="*/ 209 w 331"/>
                          <a:gd name="T5" fmla="*/ 11 h 406"/>
                          <a:gd name="T6" fmla="*/ 206 w 331"/>
                          <a:gd name="T7" fmla="*/ 9 h 406"/>
                          <a:gd name="T8" fmla="*/ 203 w 331"/>
                          <a:gd name="T9" fmla="*/ 8 h 406"/>
                          <a:gd name="T10" fmla="*/ 196 w 331"/>
                          <a:gd name="T11" fmla="*/ 7 h 406"/>
                          <a:gd name="T12" fmla="*/ 101 w 331"/>
                          <a:gd name="T13" fmla="*/ 1 h 406"/>
                          <a:gd name="T14" fmla="*/ 9 w 331"/>
                          <a:gd name="T15" fmla="*/ 0 h 406"/>
                          <a:gd name="T16" fmla="*/ 4 w 331"/>
                          <a:gd name="T17" fmla="*/ 1 h 406"/>
                          <a:gd name="T18" fmla="*/ 2 w 331"/>
                          <a:gd name="T19" fmla="*/ 3 h 406"/>
                          <a:gd name="T20" fmla="*/ 0 w 331"/>
                          <a:gd name="T21" fmla="*/ 8 h 406"/>
                          <a:gd name="T22" fmla="*/ 7 w 331"/>
                          <a:gd name="T23" fmla="*/ 45 h 406"/>
                          <a:gd name="T24" fmla="*/ 21 w 331"/>
                          <a:gd name="T25" fmla="*/ 76 h 406"/>
                          <a:gd name="T26" fmla="*/ 46 w 331"/>
                          <a:gd name="T27" fmla="*/ 135 h 406"/>
                          <a:gd name="T28" fmla="*/ 92 w 331"/>
                          <a:gd name="T29" fmla="*/ 234 h 406"/>
                          <a:gd name="T30" fmla="*/ 134 w 331"/>
                          <a:gd name="T31" fmla="*/ 321 h 406"/>
                          <a:gd name="T32" fmla="*/ 144 w 331"/>
                          <a:gd name="T33" fmla="*/ 353 h 406"/>
                          <a:gd name="T34" fmla="*/ 151 w 331"/>
                          <a:gd name="T35" fmla="*/ 375 h 406"/>
                          <a:gd name="T36" fmla="*/ 157 w 331"/>
                          <a:gd name="T37" fmla="*/ 388 h 406"/>
                          <a:gd name="T38" fmla="*/ 163 w 331"/>
                          <a:gd name="T39" fmla="*/ 397 h 406"/>
                          <a:gd name="T40" fmla="*/ 167 w 331"/>
                          <a:gd name="T41" fmla="*/ 402 h 406"/>
                          <a:gd name="T42" fmla="*/ 171 w 331"/>
                          <a:gd name="T43" fmla="*/ 404 h 406"/>
                          <a:gd name="T44" fmla="*/ 177 w 331"/>
                          <a:gd name="T45" fmla="*/ 405 h 406"/>
                          <a:gd name="T46" fmla="*/ 182 w 331"/>
                          <a:gd name="T47" fmla="*/ 403 h 406"/>
                          <a:gd name="T48" fmla="*/ 191 w 331"/>
                          <a:gd name="T49" fmla="*/ 398 h 406"/>
                          <a:gd name="T50" fmla="*/ 202 w 331"/>
                          <a:gd name="T51" fmla="*/ 392 h 406"/>
                          <a:gd name="T52" fmla="*/ 211 w 331"/>
                          <a:gd name="T53" fmla="*/ 384 h 406"/>
                          <a:gd name="T54" fmla="*/ 222 w 331"/>
                          <a:gd name="T55" fmla="*/ 375 h 406"/>
                          <a:gd name="T56" fmla="*/ 232 w 331"/>
                          <a:gd name="T57" fmla="*/ 368 h 406"/>
                          <a:gd name="T58" fmla="*/ 325 w 331"/>
                          <a:gd name="T59" fmla="*/ 332 h 406"/>
                          <a:gd name="T60" fmla="*/ 328 w 331"/>
                          <a:gd name="T61" fmla="*/ 331 h 406"/>
                          <a:gd name="T62" fmla="*/ 330 w 331"/>
                          <a:gd name="T63" fmla="*/ 327 h 406"/>
                          <a:gd name="T64" fmla="*/ 329 w 331"/>
                          <a:gd name="T65" fmla="*/ 323 h 406"/>
                          <a:gd name="T66" fmla="*/ 327 w 331"/>
                          <a:gd name="T67" fmla="*/ 318 h 406"/>
                          <a:gd name="T68" fmla="*/ 255 w 331"/>
                          <a:gd name="T69" fmla="*/ 122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1" h="406">
                            <a:moveTo>
                              <a:pt x="255" y="122"/>
                            </a:moveTo>
                            <a:lnTo>
                              <a:pt x="231" y="63"/>
                            </a:lnTo>
                            <a:lnTo>
                              <a:pt x="209" y="11"/>
                            </a:lnTo>
                            <a:lnTo>
                              <a:pt x="206" y="9"/>
                            </a:lnTo>
                            <a:lnTo>
                              <a:pt x="203" y="8"/>
                            </a:lnTo>
                            <a:lnTo>
                              <a:pt x="196" y="7"/>
                            </a:lnTo>
                            <a:lnTo>
                              <a:pt x="101" y="1"/>
                            </a:lnTo>
                            <a:lnTo>
                              <a:pt x="9" y="0"/>
                            </a:lnTo>
                            <a:lnTo>
                              <a:pt x="4" y="1"/>
                            </a:lnTo>
                            <a:lnTo>
                              <a:pt x="2" y="3"/>
                            </a:lnTo>
                            <a:lnTo>
                              <a:pt x="0" y="8"/>
                            </a:lnTo>
                            <a:lnTo>
                              <a:pt x="7" y="45"/>
                            </a:lnTo>
                            <a:lnTo>
                              <a:pt x="21" y="76"/>
                            </a:lnTo>
                            <a:lnTo>
                              <a:pt x="46" y="135"/>
                            </a:lnTo>
                            <a:lnTo>
                              <a:pt x="92" y="234"/>
                            </a:lnTo>
                            <a:lnTo>
                              <a:pt x="134" y="321"/>
                            </a:lnTo>
                            <a:lnTo>
                              <a:pt x="144" y="353"/>
                            </a:lnTo>
                            <a:lnTo>
                              <a:pt x="151" y="375"/>
                            </a:lnTo>
                            <a:lnTo>
                              <a:pt x="157" y="388"/>
                            </a:lnTo>
                            <a:lnTo>
                              <a:pt x="163" y="397"/>
                            </a:lnTo>
                            <a:lnTo>
                              <a:pt x="167" y="402"/>
                            </a:lnTo>
                            <a:lnTo>
                              <a:pt x="171" y="404"/>
                            </a:lnTo>
                            <a:lnTo>
                              <a:pt x="177" y="405"/>
                            </a:lnTo>
                            <a:lnTo>
                              <a:pt x="182" y="403"/>
                            </a:lnTo>
                            <a:lnTo>
                              <a:pt x="191" y="398"/>
                            </a:lnTo>
                            <a:lnTo>
                              <a:pt x="202" y="392"/>
                            </a:lnTo>
                            <a:lnTo>
                              <a:pt x="211" y="384"/>
                            </a:lnTo>
                            <a:lnTo>
                              <a:pt x="222" y="375"/>
                            </a:lnTo>
                            <a:lnTo>
                              <a:pt x="232" y="368"/>
                            </a:lnTo>
                            <a:lnTo>
                              <a:pt x="325" y="332"/>
                            </a:lnTo>
                            <a:lnTo>
                              <a:pt x="328" y="331"/>
                            </a:lnTo>
                            <a:lnTo>
                              <a:pt x="330" y="327"/>
                            </a:lnTo>
                            <a:lnTo>
                              <a:pt x="329" y="323"/>
                            </a:lnTo>
                            <a:lnTo>
                              <a:pt x="327" y="318"/>
                            </a:lnTo>
                            <a:lnTo>
                              <a:pt x="255" y="122"/>
                            </a:lnTo>
                          </a:path>
                        </a:pathLst>
                      </a:custGeom>
                      <a:solidFill>
                        <a:srgbClr val="005F5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36296" name="Group 40">
                      <a:extLst>
                        <a:ext uri="{FF2B5EF4-FFF2-40B4-BE49-F238E27FC236}">
                          <a16:creationId xmlns:a16="http://schemas.microsoft.com/office/drawing/2014/main" id="{6BFA118B-800E-4319-8E81-E7E8248C975B}"/>
                        </a:ext>
                      </a:extLst>
                    </p:cNvPr>
                    <p:cNvGrpSpPr>
                      <a:grpSpLocks/>
                    </p:cNvGrpSpPr>
                    <p:nvPr/>
                  </p:nvGrpSpPr>
                  <p:grpSpPr bwMode="auto">
                    <a:xfrm>
                      <a:off x="3696" y="3243"/>
                      <a:ext cx="86" cy="227"/>
                      <a:chOff x="3696" y="3243"/>
                      <a:chExt cx="86" cy="227"/>
                    </a:xfrm>
                  </p:grpSpPr>
                  <p:sp>
                    <p:nvSpPr>
                      <p:cNvPr id="736297" name="Freeform 41">
                        <a:extLst>
                          <a:ext uri="{FF2B5EF4-FFF2-40B4-BE49-F238E27FC236}">
                            <a16:creationId xmlns:a16="http://schemas.microsoft.com/office/drawing/2014/main" id="{67A8A7AF-1E0B-4441-818C-3E8EE750AC86}"/>
                          </a:ext>
                        </a:extLst>
                      </p:cNvPr>
                      <p:cNvSpPr>
                        <a:spLocks/>
                      </p:cNvSpPr>
                      <p:nvPr/>
                    </p:nvSpPr>
                    <p:spPr bwMode="auto">
                      <a:xfrm>
                        <a:off x="3696" y="3249"/>
                        <a:ext cx="82" cy="221"/>
                      </a:xfrm>
                      <a:custGeom>
                        <a:avLst/>
                        <a:gdLst>
                          <a:gd name="T0" fmla="*/ 81 w 82"/>
                          <a:gd name="T1" fmla="*/ 0 h 221"/>
                          <a:gd name="T2" fmla="*/ 78 w 82"/>
                          <a:gd name="T3" fmla="*/ 15 h 221"/>
                          <a:gd name="T4" fmla="*/ 74 w 82"/>
                          <a:gd name="T5" fmla="*/ 26 h 221"/>
                          <a:gd name="T6" fmla="*/ 68 w 82"/>
                          <a:gd name="T7" fmla="*/ 36 h 221"/>
                          <a:gd name="T8" fmla="*/ 57 w 82"/>
                          <a:gd name="T9" fmla="*/ 42 h 221"/>
                          <a:gd name="T10" fmla="*/ 44 w 82"/>
                          <a:gd name="T11" fmla="*/ 47 h 221"/>
                          <a:gd name="T12" fmla="*/ 34 w 82"/>
                          <a:gd name="T13" fmla="*/ 55 h 221"/>
                          <a:gd name="T14" fmla="*/ 25 w 82"/>
                          <a:gd name="T15" fmla="*/ 66 h 221"/>
                          <a:gd name="T16" fmla="*/ 16 w 82"/>
                          <a:gd name="T17" fmla="*/ 84 h 221"/>
                          <a:gd name="T18" fmla="*/ 13 w 82"/>
                          <a:gd name="T19" fmla="*/ 99 h 221"/>
                          <a:gd name="T20" fmla="*/ 16 w 82"/>
                          <a:gd name="T21" fmla="*/ 110 h 221"/>
                          <a:gd name="T22" fmla="*/ 25 w 82"/>
                          <a:gd name="T23" fmla="*/ 120 h 221"/>
                          <a:gd name="T24" fmla="*/ 33 w 82"/>
                          <a:gd name="T25" fmla="*/ 131 h 221"/>
                          <a:gd name="T26" fmla="*/ 38 w 82"/>
                          <a:gd name="T27" fmla="*/ 141 h 221"/>
                          <a:gd name="T28" fmla="*/ 43 w 82"/>
                          <a:gd name="T29" fmla="*/ 154 h 221"/>
                          <a:gd name="T30" fmla="*/ 45 w 82"/>
                          <a:gd name="T31" fmla="*/ 168 h 221"/>
                          <a:gd name="T32" fmla="*/ 40 w 82"/>
                          <a:gd name="T33" fmla="*/ 182 h 221"/>
                          <a:gd name="T34" fmla="*/ 34 w 82"/>
                          <a:gd name="T35" fmla="*/ 191 h 221"/>
                          <a:gd name="T36" fmla="*/ 23 w 82"/>
                          <a:gd name="T37" fmla="*/ 203 h 221"/>
                          <a:gd name="T38" fmla="*/ 13 w 82"/>
                          <a:gd name="T39" fmla="*/ 211 h 221"/>
                          <a:gd name="T40" fmla="*/ 0 w 82"/>
                          <a:gd name="T41" fmla="*/ 22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2" h="221">
                            <a:moveTo>
                              <a:pt x="81" y="0"/>
                            </a:moveTo>
                            <a:lnTo>
                              <a:pt x="78" y="15"/>
                            </a:lnTo>
                            <a:lnTo>
                              <a:pt x="74" y="26"/>
                            </a:lnTo>
                            <a:lnTo>
                              <a:pt x="68" y="36"/>
                            </a:lnTo>
                            <a:lnTo>
                              <a:pt x="57" y="42"/>
                            </a:lnTo>
                            <a:lnTo>
                              <a:pt x="44" y="47"/>
                            </a:lnTo>
                            <a:lnTo>
                              <a:pt x="34" y="55"/>
                            </a:lnTo>
                            <a:lnTo>
                              <a:pt x="25" y="66"/>
                            </a:lnTo>
                            <a:lnTo>
                              <a:pt x="16" y="84"/>
                            </a:lnTo>
                            <a:lnTo>
                              <a:pt x="13" y="99"/>
                            </a:lnTo>
                            <a:lnTo>
                              <a:pt x="16" y="110"/>
                            </a:lnTo>
                            <a:lnTo>
                              <a:pt x="25" y="120"/>
                            </a:lnTo>
                            <a:lnTo>
                              <a:pt x="33" y="131"/>
                            </a:lnTo>
                            <a:lnTo>
                              <a:pt x="38" y="141"/>
                            </a:lnTo>
                            <a:lnTo>
                              <a:pt x="43" y="154"/>
                            </a:lnTo>
                            <a:lnTo>
                              <a:pt x="45" y="168"/>
                            </a:lnTo>
                            <a:lnTo>
                              <a:pt x="40" y="182"/>
                            </a:lnTo>
                            <a:lnTo>
                              <a:pt x="34" y="191"/>
                            </a:lnTo>
                            <a:lnTo>
                              <a:pt x="23" y="203"/>
                            </a:lnTo>
                            <a:lnTo>
                              <a:pt x="13" y="211"/>
                            </a:lnTo>
                            <a:lnTo>
                              <a:pt x="0" y="22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6298" name="Oval 42">
                        <a:extLst>
                          <a:ext uri="{FF2B5EF4-FFF2-40B4-BE49-F238E27FC236}">
                            <a16:creationId xmlns:a16="http://schemas.microsoft.com/office/drawing/2014/main" id="{A1805287-AEB5-411E-B8C9-0870584EBC00}"/>
                          </a:ext>
                        </a:extLst>
                      </p:cNvPr>
                      <p:cNvSpPr>
                        <a:spLocks noChangeArrowheads="1"/>
                      </p:cNvSpPr>
                      <p:nvPr/>
                    </p:nvSpPr>
                    <p:spPr bwMode="auto">
                      <a:xfrm>
                        <a:off x="3780" y="3243"/>
                        <a:ext cx="2" cy="2"/>
                      </a:xfrm>
                      <a:prstGeom prst="ellipse">
                        <a:avLst/>
                      </a:prstGeom>
                      <a:solidFill>
                        <a:srgbClr val="0000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grpSp>
        </p:grpSp>
      </p:grpSp>
    </p:spTree>
    <p:extLst>
      <p:ext uri="{BB962C8B-B14F-4D97-AF65-F5344CB8AC3E}">
        <p14:creationId xmlns:p14="http://schemas.microsoft.com/office/powerpoint/2010/main" val="245154760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714" name="Rectangle 2">
            <a:extLst>
              <a:ext uri="{FF2B5EF4-FFF2-40B4-BE49-F238E27FC236}">
                <a16:creationId xmlns:a16="http://schemas.microsoft.com/office/drawing/2014/main" id="{D43524FC-5525-426B-9C31-E4F3D8C42556}"/>
              </a:ext>
            </a:extLst>
          </p:cNvPr>
          <p:cNvSpPr>
            <a:spLocks noGrp="1" noChangeArrowheads="1"/>
          </p:cNvSpPr>
          <p:nvPr>
            <p:ph type="title"/>
          </p:nvPr>
        </p:nvSpPr>
        <p:spPr>
          <a:xfrm>
            <a:off x="457200" y="274637"/>
            <a:ext cx="7512341" cy="1226991"/>
          </a:xfrm>
        </p:spPr>
        <p:txBody>
          <a:bodyPr>
            <a:normAutofit/>
          </a:bodyPr>
          <a:lstStyle/>
          <a:p>
            <a:r>
              <a:rPr lang="zh-CN" altLang="en-US" dirty="0"/>
              <a:t>最终类和最终方法</a:t>
            </a:r>
          </a:p>
        </p:txBody>
      </p:sp>
      <p:sp>
        <p:nvSpPr>
          <p:cNvPr id="755715" name="Rectangle 3">
            <a:extLst>
              <a:ext uri="{FF2B5EF4-FFF2-40B4-BE49-F238E27FC236}">
                <a16:creationId xmlns:a16="http://schemas.microsoft.com/office/drawing/2014/main" id="{2FFCAC95-B224-4AA3-BE1C-D05010FDB14A}"/>
              </a:ext>
            </a:extLst>
          </p:cNvPr>
          <p:cNvSpPr>
            <a:spLocks noGrp="1" noChangeArrowheads="1"/>
          </p:cNvSpPr>
          <p:nvPr>
            <p:ph type="body" idx="1"/>
          </p:nvPr>
        </p:nvSpPr>
        <p:spPr>
          <a:xfrm>
            <a:off x="628650" y="1501628"/>
            <a:ext cx="7886700" cy="4351338"/>
          </a:xfrm>
        </p:spPr>
        <p:txBody>
          <a:bodyPr>
            <a:normAutofit fontScale="62500" lnSpcReduction="20000"/>
          </a:bodyPr>
          <a:lstStyle/>
          <a:p>
            <a:pPr marL="0" indent="0">
              <a:lnSpc>
                <a:spcPct val="120000"/>
              </a:lnSpc>
              <a:spcBef>
                <a:spcPct val="0"/>
              </a:spcBef>
              <a:buNone/>
            </a:pPr>
            <a:r>
              <a:rPr lang="zh-CN" altLang="en-US" sz="4400" dirty="0">
                <a:latin typeface="+mj-lt"/>
                <a:ea typeface="+mj-ea"/>
                <a:cs typeface="+mj-cs"/>
              </a:rPr>
              <a:t>如果一个类没有必要再派生子类，通常可以用</a:t>
            </a:r>
            <a:r>
              <a:rPr lang="en-US" altLang="zh-CN" sz="4400" dirty="0">
                <a:latin typeface="+mj-lt"/>
                <a:ea typeface="+mj-ea"/>
                <a:cs typeface="+mj-cs"/>
              </a:rPr>
              <a:t>final</a:t>
            </a:r>
            <a:r>
              <a:rPr lang="zh-CN" altLang="en-US" sz="4400" dirty="0">
                <a:latin typeface="+mj-lt"/>
                <a:ea typeface="+mj-ea"/>
                <a:cs typeface="+mj-cs"/>
              </a:rPr>
              <a:t>关键字修饰，表明它是一个最终类。</a:t>
            </a:r>
          </a:p>
          <a:p>
            <a:pPr marL="0" indent="0">
              <a:lnSpc>
                <a:spcPct val="120000"/>
              </a:lnSpc>
              <a:spcBef>
                <a:spcPct val="0"/>
              </a:spcBef>
              <a:buNone/>
            </a:pPr>
            <a:r>
              <a:rPr lang="zh-CN" altLang="en-US" sz="4400" dirty="0">
                <a:latin typeface="+mj-lt"/>
                <a:ea typeface="+mj-ea"/>
                <a:cs typeface="+mj-cs"/>
              </a:rPr>
              <a:t>关键字</a:t>
            </a:r>
            <a:r>
              <a:rPr lang="en-US" altLang="zh-CN" sz="4400" dirty="0">
                <a:latin typeface="+mj-lt"/>
                <a:ea typeface="+mj-ea"/>
                <a:cs typeface="+mj-cs"/>
              </a:rPr>
              <a:t>final</a:t>
            </a:r>
            <a:r>
              <a:rPr lang="zh-CN" altLang="en-US" sz="4400" dirty="0">
                <a:latin typeface="+mj-lt"/>
                <a:ea typeface="+mj-ea"/>
                <a:cs typeface="+mj-cs"/>
              </a:rPr>
              <a:t>也可以修饰变量和方法，如果一个变量用</a:t>
            </a:r>
            <a:r>
              <a:rPr lang="en-US" altLang="zh-CN" sz="4400" dirty="0">
                <a:latin typeface="+mj-lt"/>
                <a:ea typeface="+mj-ea"/>
                <a:cs typeface="+mj-cs"/>
              </a:rPr>
              <a:t>final</a:t>
            </a:r>
            <a:r>
              <a:rPr lang="zh-CN" altLang="en-US" sz="4400" dirty="0">
                <a:latin typeface="+mj-lt"/>
                <a:ea typeface="+mj-ea"/>
                <a:cs typeface="+mj-cs"/>
              </a:rPr>
              <a:t>修饰，表明它在程序中是不能修改的常量；用关键字</a:t>
            </a:r>
            <a:r>
              <a:rPr lang="en-US" altLang="zh-CN" sz="4400" dirty="0">
                <a:latin typeface="+mj-lt"/>
                <a:ea typeface="+mj-ea"/>
                <a:cs typeface="+mj-cs"/>
              </a:rPr>
              <a:t>final</a:t>
            </a:r>
            <a:r>
              <a:rPr lang="zh-CN" altLang="en-US" sz="4400" dirty="0">
                <a:latin typeface="+mj-lt"/>
                <a:ea typeface="+mj-ea"/>
                <a:cs typeface="+mj-cs"/>
              </a:rPr>
              <a:t>修饰的方法称为最终方法。</a:t>
            </a:r>
          </a:p>
          <a:p>
            <a:pPr marL="0" indent="0">
              <a:spcBef>
                <a:spcPct val="0"/>
              </a:spcBef>
              <a:buNone/>
            </a:pPr>
            <a:r>
              <a:rPr lang="zh-CN" altLang="en-US" sz="4400" dirty="0">
                <a:latin typeface="+mj-lt"/>
                <a:ea typeface="+mj-ea"/>
                <a:cs typeface="+mj-cs"/>
              </a:rPr>
              <a:t>举例：</a:t>
            </a:r>
          </a:p>
          <a:p>
            <a:pPr marL="457200" lvl="1" indent="0">
              <a:spcBef>
                <a:spcPct val="0"/>
              </a:spcBef>
              <a:buNone/>
            </a:pPr>
            <a:r>
              <a:rPr lang="en-US" altLang="zh-CN" sz="4400" dirty="0">
                <a:latin typeface="+mj-lt"/>
                <a:ea typeface="+mj-ea"/>
                <a:cs typeface="+mj-cs"/>
              </a:rPr>
              <a:t>Public final class Math{}</a:t>
            </a:r>
          </a:p>
          <a:p>
            <a:pPr marL="457200" lvl="1" indent="0">
              <a:spcBef>
                <a:spcPct val="0"/>
              </a:spcBef>
              <a:buNone/>
            </a:pPr>
            <a:r>
              <a:rPr lang="en-US" altLang="zh-CN" sz="4400" dirty="0">
                <a:latin typeface="+mj-lt"/>
                <a:ea typeface="+mj-ea"/>
                <a:cs typeface="+mj-cs"/>
              </a:rPr>
              <a:t>Public final String </a:t>
            </a:r>
            <a:r>
              <a:rPr lang="en-US" altLang="zh-CN" sz="4400" dirty="0" err="1">
                <a:latin typeface="+mj-lt"/>
                <a:ea typeface="+mj-ea"/>
                <a:cs typeface="+mj-cs"/>
              </a:rPr>
              <a:t>finalString</a:t>
            </a:r>
            <a:r>
              <a:rPr lang="en-US" altLang="zh-CN" sz="4400" dirty="0">
                <a:latin typeface="+mj-lt"/>
                <a:ea typeface="+mj-ea"/>
                <a:cs typeface="+mj-cs"/>
              </a:rPr>
              <a:t>(){}</a:t>
            </a:r>
          </a:p>
          <a:p>
            <a:pPr marL="457200" lvl="1" indent="0">
              <a:spcBef>
                <a:spcPct val="0"/>
              </a:spcBef>
              <a:buNone/>
            </a:pPr>
            <a:r>
              <a:rPr lang="en-US" altLang="zh-CN" sz="4400" dirty="0">
                <a:latin typeface="+mj-lt"/>
                <a:ea typeface="+mj-ea"/>
                <a:cs typeface="+mj-cs"/>
              </a:rPr>
              <a:t>Public static final double PI;</a:t>
            </a:r>
          </a:p>
          <a:p>
            <a:pPr marL="457200" lvl="1" indent="0">
              <a:spcBef>
                <a:spcPct val="0"/>
              </a:spcBef>
              <a:buNone/>
            </a:pPr>
            <a:r>
              <a:rPr lang="en-US" altLang="zh-CN" sz="4400" dirty="0">
                <a:latin typeface="+mj-lt"/>
                <a:ea typeface="+mj-ea"/>
                <a:cs typeface="+mj-cs"/>
              </a:rPr>
              <a:t>Public static final double E;</a:t>
            </a:r>
          </a:p>
          <a:p>
            <a:pPr>
              <a:lnSpc>
                <a:spcPct val="90000"/>
              </a:lnSpc>
            </a:pPr>
            <a:endParaRPr lang="en-US" altLang="zh-CN" sz="2400" b="1" dirty="0">
              <a:solidFill>
                <a:srgbClr val="0000FF"/>
              </a:solidFill>
              <a:latin typeface="楷体_GB2312" pitchFamily="49" charset="-122"/>
              <a:ea typeface="楷体_GB2312" pitchFamily="49" charset="-122"/>
            </a:endParaRPr>
          </a:p>
        </p:txBody>
      </p:sp>
    </p:spTree>
    <p:extLst>
      <p:ext uri="{BB962C8B-B14F-4D97-AF65-F5344CB8AC3E}">
        <p14:creationId xmlns:p14="http://schemas.microsoft.com/office/powerpoint/2010/main" val="252682693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62" name="Rectangle 2">
            <a:extLst>
              <a:ext uri="{FF2B5EF4-FFF2-40B4-BE49-F238E27FC236}">
                <a16:creationId xmlns:a16="http://schemas.microsoft.com/office/drawing/2014/main" id="{4D2631DC-48B5-4C91-A7FF-5C2C899C379A}"/>
              </a:ext>
            </a:extLst>
          </p:cNvPr>
          <p:cNvSpPr>
            <a:spLocks noGrp="1" noChangeArrowheads="1"/>
          </p:cNvSpPr>
          <p:nvPr>
            <p:ph type="title"/>
          </p:nvPr>
        </p:nvSpPr>
        <p:spPr>
          <a:xfrm>
            <a:off x="457200" y="274638"/>
            <a:ext cx="8229600" cy="679450"/>
          </a:xfrm>
        </p:spPr>
        <p:txBody>
          <a:bodyPr>
            <a:noAutofit/>
          </a:bodyPr>
          <a:lstStyle/>
          <a:p>
            <a:r>
              <a:rPr lang="zh-CN" altLang="en-US" dirty="0"/>
              <a:t>最终类和最终方法</a:t>
            </a:r>
          </a:p>
        </p:txBody>
      </p:sp>
      <p:sp>
        <p:nvSpPr>
          <p:cNvPr id="757763" name="Rectangle 3">
            <a:extLst>
              <a:ext uri="{FF2B5EF4-FFF2-40B4-BE49-F238E27FC236}">
                <a16:creationId xmlns:a16="http://schemas.microsoft.com/office/drawing/2014/main" id="{813555C3-25F0-48F1-858F-280ECFA5AEF1}"/>
              </a:ext>
            </a:extLst>
          </p:cNvPr>
          <p:cNvSpPr>
            <a:spLocks noGrp="1" noChangeArrowheads="1"/>
          </p:cNvSpPr>
          <p:nvPr>
            <p:ph type="body" idx="1"/>
          </p:nvPr>
        </p:nvSpPr>
        <p:spPr>
          <a:xfrm>
            <a:off x="685800" y="1676400"/>
            <a:ext cx="7772400" cy="4191000"/>
          </a:xfrm>
        </p:spPr>
        <p:txBody>
          <a:bodyPr>
            <a:noAutofit/>
          </a:bodyPr>
          <a:lstStyle/>
          <a:p>
            <a:pPr marL="0" indent="0">
              <a:spcBef>
                <a:spcPct val="0"/>
              </a:spcBef>
              <a:buNone/>
            </a:pPr>
            <a:r>
              <a:rPr lang="zh-CN" altLang="en-US" dirty="0">
                <a:latin typeface="+mj-lt"/>
                <a:ea typeface="+mj-ea"/>
                <a:cs typeface="+mj-cs"/>
              </a:rPr>
              <a:t>注</a:t>
            </a:r>
            <a:r>
              <a:rPr lang="en-US" altLang="zh-CN" dirty="0">
                <a:latin typeface="+mj-lt"/>
                <a:ea typeface="+mj-ea"/>
                <a:cs typeface="+mj-cs"/>
              </a:rPr>
              <a:t>1</a:t>
            </a:r>
            <a:r>
              <a:rPr lang="zh-CN" altLang="en-US" dirty="0">
                <a:latin typeface="+mj-lt"/>
                <a:ea typeface="+mj-ea"/>
                <a:cs typeface="+mj-cs"/>
              </a:rPr>
              <a:t>：</a:t>
            </a:r>
            <a:r>
              <a:rPr lang="en-US" altLang="zh-CN" dirty="0">
                <a:latin typeface="+mj-lt"/>
                <a:ea typeface="+mj-ea"/>
                <a:cs typeface="+mj-cs"/>
              </a:rPr>
              <a:t>final</a:t>
            </a:r>
            <a:r>
              <a:rPr lang="zh-CN" altLang="en-US" dirty="0">
                <a:latin typeface="+mj-lt"/>
                <a:ea typeface="+mj-ea"/>
                <a:cs typeface="+mj-cs"/>
              </a:rPr>
              <a:t>类中的方法可以不声明为</a:t>
            </a:r>
            <a:r>
              <a:rPr lang="en-US" altLang="zh-CN" dirty="0">
                <a:latin typeface="+mj-lt"/>
                <a:ea typeface="+mj-ea"/>
                <a:cs typeface="+mj-cs"/>
              </a:rPr>
              <a:t>final</a:t>
            </a:r>
            <a:r>
              <a:rPr lang="zh-CN" altLang="en-US" dirty="0">
                <a:latin typeface="+mj-lt"/>
                <a:ea typeface="+mj-ea"/>
                <a:cs typeface="+mj-cs"/>
              </a:rPr>
              <a:t>方法，但实际上</a:t>
            </a:r>
            <a:r>
              <a:rPr lang="en-US" altLang="zh-CN" dirty="0">
                <a:latin typeface="+mj-lt"/>
                <a:ea typeface="+mj-ea"/>
                <a:cs typeface="+mj-cs"/>
              </a:rPr>
              <a:t>final</a:t>
            </a:r>
            <a:r>
              <a:rPr lang="zh-CN" altLang="en-US" dirty="0">
                <a:latin typeface="+mj-lt"/>
                <a:ea typeface="+mj-ea"/>
                <a:cs typeface="+mj-cs"/>
              </a:rPr>
              <a:t>类中的方法都是隐式的</a:t>
            </a:r>
            <a:r>
              <a:rPr lang="en-US" altLang="zh-CN" dirty="0">
                <a:latin typeface="+mj-lt"/>
                <a:ea typeface="+mj-ea"/>
                <a:cs typeface="+mj-cs"/>
              </a:rPr>
              <a:t>final</a:t>
            </a:r>
            <a:r>
              <a:rPr lang="zh-CN" altLang="en-US" dirty="0">
                <a:latin typeface="+mj-lt"/>
                <a:ea typeface="+mj-ea"/>
                <a:cs typeface="+mj-cs"/>
              </a:rPr>
              <a:t>方法。</a:t>
            </a:r>
          </a:p>
          <a:p>
            <a:pPr marL="0" indent="0">
              <a:spcBef>
                <a:spcPct val="0"/>
              </a:spcBef>
              <a:buNone/>
            </a:pPr>
            <a:r>
              <a:rPr lang="zh-CN" altLang="en-US" dirty="0">
                <a:latin typeface="+mj-lt"/>
                <a:ea typeface="+mj-ea"/>
                <a:cs typeface="+mj-cs"/>
              </a:rPr>
              <a:t>注</a:t>
            </a:r>
            <a:r>
              <a:rPr lang="en-US" altLang="zh-CN" dirty="0">
                <a:latin typeface="+mj-lt"/>
                <a:ea typeface="+mj-ea"/>
                <a:cs typeface="+mj-cs"/>
              </a:rPr>
              <a:t>2</a:t>
            </a:r>
            <a:r>
              <a:rPr lang="zh-CN" altLang="en-US" dirty="0">
                <a:latin typeface="+mj-lt"/>
                <a:ea typeface="+mj-ea"/>
                <a:cs typeface="+mj-cs"/>
              </a:rPr>
              <a:t>：</a:t>
            </a:r>
            <a:r>
              <a:rPr lang="en-US" altLang="zh-CN" dirty="0">
                <a:latin typeface="+mj-lt"/>
                <a:ea typeface="+mj-ea"/>
                <a:cs typeface="+mj-cs"/>
              </a:rPr>
              <a:t>final</a:t>
            </a:r>
            <a:r>
              <a:rPr lang="zh-CN" altLang="en-US" dirty="0">
                <a:latin typeface="+mj-lt"/>
                <a:ea typeface="+mj-ea"/>
                <a:cs typeface="+mj-cs"/>
              </a:rPr>
              <a:t>修饰的方法不一定要存在于</a:t>
            </a:r>
            <a:r>
              <a:rPr lang="en-US" altLang="zh-CN" dirty="0">
                <a:latin typeface="+mj-lt"/>
                <a:ea typeface="+mj-ea"/>
                <a:cs typeface="+mj-cs"/>
              </a:rPr>
              <a:t>final</a:t>
            </a:r>
            <a:r>
              <a:rPr lang="zh-CN" altLang="en-US" dirty="0">
                <a:latin typeface="+mj-lt"/>
                <a:ea typeface="+mj-ea"/>
                <a:cs typeface="+mj-cs"/>
              </a:rPr>
              <a:t>类中。</a:t>
            </a:r>
          </a:p>
          <a:p>
            <a:pPr marL="0" indent="0">
              <a:spcBef>
                <a:spcPct val="0"/>
              </a:spcBef>
              <a:buNone/>
            </a:pPr>
            <a:r>
              <a:rPr lang="zh-CN" altLang="en-US" dirty="0">
                <a:latin typeface="+mj-lt"/>
                <a:ea typeface="+mj-ea"/>
                <a:cs typeface="+mj-cs"/>
              </a:rPr>
              <a:t>注</a:t>
            </a:r>
            <a:r>
              <a:rPr lang="en-US" altLang="zh-CN" dirty="0">
                <a:latin typeface="+mj-lt"/>
                <a:ea typeface="+mj-ea"/>
                <a:cs typeface="+mj-cs"/>
              </a:rPr>
              <a:t>3</a:t>
            </a:r>
            <a:r>
              <a:rPr lang="zh-CN" altLang="en-US" dirty="0">
                <a:latin typeface="+mj-lt"/>
                <a:ea typeface="+mj-ea"/>
                <a:cs typeface="+mj-cs"/>
              </a:rPr>
              <a:t>：用</a:t>
            </a:r>
            <a:r>
              <a:rPr lang="en-US" altLang="zh-CN" dirty="0">
                <a:latin typeface="+mj-lt"/>
                <a:ea typeface="+mj-ea"/>
                <a:cs typeface="+mj-cs"/>
              </a:rPr>
              <a:t>final</a:t>
            </a:r>
            <a:r>
              <a:rPr lang="zh-CN" altLang="en-US" dirty="0">
                <a:latin typeface="+mj-lt"/>
                <a:ea typeface="+mj-ea"/>
                <a:cs typeface="+mj-cs"/>
              </a:rPr>
              <a:t>修饰的方法既不能被覆盖，也不能被重载，它是一个最终方法，其方法的定义永远不能改变。</a:t>
            </a:r>
          </a:p>
          <a:p>
            <a:pPr marL="0" indent="0">
              <a:spcBef>
                <a:spcPct val="0"/>
              </a:spcBef>
              <a:buNone/>
            </a:pPr>
            <a:r>
              <a:rPr lang="zh-CN" altLang="en-US" dirty="0">
                <a:latin typeface="+mj-lt"/>
                <a:ea typeface="+mj-ea"/>
                <a:cs typeface="+mj-cs"/>
              </a:rPr>
              <a:t>注</a:t>
            </a:r>
            <a:r>
              <a:rPr lang="en-US" altLang="zh-CN" dirty="0">
                <a:latin typeface="+mj-lt"/>
                <a:ea typeface="+mj-ea"/>
                <a:cs typeface="+mj-cs"/>
              </a:rPr>
              <a:t>4</a:t>
            </a:r>
            <a:r>
              <a:rPr lang="zh-CN" altLang="en-US" dirty="0">
                <a:latin typeface="+mj-lt"/>
                <a:ea typeface="+mj-ea"/>
                <a:cs typeface="+mj-cs"/>
              </a:rPr>
              <a:t>：用</a:t>
            </a:r>
            <a:r>
              <a:rPr lang="en-US" altLang="zh-CN" dirty="0">
                <a:latin typeface="+mj-lt"/>
                <a:ea typeface="+mj-ea"/>
                <a:cs typeface="+mj-cs"/>
              </a:rPr>
              <a:t>final</a:t>
            </a:r>
            <a:r>
              <a:rPr lang="zh-CN" altLang="en-US" dirty="0">
                <a:latin typeface="+mj-lt"/>
                <a:ea typeface="+mj-ea"/>
                <a:cs typeface="+mj-cs"/>
              </a:rPr>
              <a:t>修饰的基本数据类型的实例变量，重新赋值会产生编译错误。</a:t>
            </a:r>
          </a:p>
          <a:p>
            <a:pPr marL="0" indent="0">
              <a:spcBef>
                <a:spcPct val="0"/>
              </a:spcBef>
              <a:buNone/>
            </a:pPr>
            <a:r>
              <a:rPr lang="zh-CN" altLang="en-US" dirty="0">
                <a:latin typeface="+mj-lt"/>
                <a:ea typeface="+mj-ea"/>
                <a:cs typeface="+mj-cs"/>
              </a:rPr>
              <a:t>注</a:t>
            </a:r>
            <a:r>
              <a:rPr lang="en-US" altLang="zh-CN" dirty="0">
                <a:latin typeface="+mj-lt"/>
                <a:ea typeface="+mj-ea"/>
                <a:cs typeface="+mj-cs"/>
              </a:rPr>
              <a:t>5</a:t>
            </a:r>
            <a:r>
              <a:rPr lang="zh-CN" altLang="en-US" dirty="0">
                <a:latin typeface="+mj-lt"/>
                <a:ea typeface="+mj-ea"/>
                <a:cs typeface="+mj-cs"/>
              </a:rPr>
              <a:t>：定义类头时，</a:t>
            </a:r>
            <a:r>
              <a:rPr lang="en-US" altLang="zh-CN" dirty="0">
                <a:latin typeface="+mj-lt"/>
                <a:ea typeface="+mj-ea"/>
                <a:cs typeface="+mj-cs"/>
              </a:rPr>
              <a:t>abstract</a:t>
            </a:r>
            <a:r>
              <a:rPr lang="zh-CN" altLang="en-US" dirty="0">
                <a:latin typeface="+mj-lt"/>
                <a:ea typeface="+mj-ea"/>
                <a:cs typeface="+mj-cs"/>
              </a:rPr>
              <a:t>和</a:t>
            </a:r>
            <a:r>
              <a:rPr lang="en-US" altLang="zh-CN" dirty="0">
                <a:latin typeface="+mj-lt"/>
                <a:ea typeface="+mj-ea"/>
                <a:cs typeface="+mj-cs"/>
              </a:rPr>
              <a:t>final</a:t>
            </a:r>
            <a:r>
              <a:rPr lang="zh-CN" altLang="en-US" dirty="0">
                <a:latin typeface="+mj-lt"/>
                <a:ea typeface="+mj-ea"/>
                <a:cs typeface="+mj-cs"/>
              </a:rPr>
              <a:t>不能同时使用。</a:t>
            </a:r>
          </a:p>
          <a:p>
            <a:pPr marL="0" indent="0">
              <a:spcBef>
                <a:spcPct val="0"/>
              </a:spcBef>
              <a:buNone/>
            </a:pPr>
            <a:r>
              <a:rPr lang="en-US" altLang="zh-CN" dirty="0">
                <a:latin typeface="+mj-lt"/>
                <a:ea typeface="+mj-ea"/>
                <a:cs typeface="+mj-cs"/>
                <a:hlinkClick r:id="rId2" action="ppaction://hlinkfile">
                  <a:extLst>
                    <a:ext uri="{A12FA001-AC4F-418D-AE19-62706E023703}">
                      <ahyp:hlinkClr xmlns="" xmlns:ahyp="http://schemas.microsoft.com/office/drawing/2018/hyperlinkcolor" val="tx"/>
                    </a:ext>
                  </a:extLst>
                </a:hlinkClick>
              </a:rPr>
              <a:t>FinalTest.java</a:t>
            </a:r>
            <a:endParaRPr lang="en-US" altLang="zh-CN" dirty="0">
              <a:latin typeface="+mj-lt"/>
              <a:ea typeface="+mj-ea"/>
              <a:cs typeface="+mj-cs"/>
            </a:endParaRPr>
          </a:p>
        </p:txBody>
      </p:sp>
    </p:spTree>
    <p:extLst>
      <p:ext uri="{BB962C8B-B14F-4D97-AF65-F5344CB8AC3E}">
        <p14:creationId xmlns:p14="http://schemas.microsoft.com/office/powerpoint/2010/main" val="4071227295"/>
      </p:ext>
    </p:extLst>
  </p:cSld>
  <p:clrMapOvr>
    <a:masterClrMapping/>
  </p:clrMapOvr>
  <p:transition spd="med">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57763">
                                            <p:txEl>
                                              <p:pRg st="0" end="0"/>
                                            </p:txEl>
                                          </p:spTgt>
                                        </p:tgtEl>
                                        <p:attrNameLst>
                                          <p:attrName>style.visibility</p:attrName>
                                        </p:attrNameLst>
                                      </p:cBhvr>
                                      <p:to>
                                        <p:strVal val="visible"/>
                                      </p:to>
                                    </p:set>
                                    <p:anim calcmode="lin" valueType="num">
                                      <p:cBhvr additive="base">
                                        <p:cTn id="7" dur="500" fill="hold"/>
                                        <p:tgtEl>
                                          <p:spTgt spid="7577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577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57763">
                                            <p:txEl>
                                              <p:pRg st="1" end="1"/>
                                            </p:txEl>
                                          </p:spTgt>
                                        </p:tgtEl>
                                        <p:attrNameLst>
                                          <p:attrName>style.visibility</p:attrName>
                                        </p:attrNameLst>
                                      </p:cBhvr>
                                      <p:to>
                                        <p:strVal val="visible"/>
                                      </p:to>
                                    </p:set>
                                    <p:anim calcmode="lin" valueType="num">
                                      <p:cBhvr additive="base">
                                        <p:cTn id="13" dur="500" fill="hold"/>
                                        <p:tgtEl>
                                          <p:spTgt spid="75776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577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57763">
                                            <p:txEl>
                                              <p:pRg st="2" end="2"/>
                                            </p:txEl>
                                          </p:spTgt>
                                        </p:tgtEl>
                                        <p:attrNameLst>
                                          <p:attrName>style.visibility</p:attrName>
                                        </p:attrNameLst>
                                      </p:cBhvr>
                                      <p:to>
                                        <p:strVal val="visible"/>
                                      </p:to>
                                    </p:set>
                                    <p:anim calcmode="lin" valueType="num">
                                      <p:cBhvr additive="base">
                                        <p:cTn id="19" dur="500" fill="hold"/>
                                        <p:tgtEl>
                                          <p:spTgt spid="75776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577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57763">
                                            <p:txEl>
                                              <p:pRg st="3" end="3"/>
                                            </p:txEl>
                                          </p:spTgt>
                                        </p:tgtEl>
                                        <p:attrNameLst>
                                          <p:attrName>style.visibility</p:attrName>
                                        </p:attrNameLst>
                                      </p:cBhvr>
                                      <p:to>
                                        <p:strVal val="visible"/>
                                      </p:to>
                                    </p:set>
                                    <p:anim calcmode="lin" valueType="num">
                                      <p:cBhvr additive="base">
                                        <p:cTn id="25" dur="500" fill="hold"/>
                                        <p:tgtEl>
                                          <p:spTgt spid="75776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5776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57763">
                                            <p:txEl>
                                              <p:pRg st="4" end="4"/>
                                            </p:txEl>
                                          </p:spTgt>
                                        </p:tgtEl>
                                        <p:attrNameLst>
                                          <p:attrName>style.visibility</p:attrName>
                                        </p:attrNameLst>
                                      </p:cBhvr>
                                      <p:to>
                                        <p:strVal val="visible"/>
                                      </p:to>
                                    </p:set>
                                    <p:anim calcmode="lin" valueType="num">
                                      <p:cBhvr additive="base">
                                        <p:cTn id="31" dur="500" fill="hold"/>
                                        <p:tgtEl>
                                          <p:spTgt spid="75776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5776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57763">
                                            <p:txEl>
                                              <p:pRg st="5" end="5"/>
                                            </p:txEl>
                                          </p:spTgt>
                                        </p:tgtEl>
                                        <p:attrNameLst>
                                          <p:attrName>style.visibility</p:attrName>
                                        </p:attrNameLst>
                                      </p:cBhvr>
                                      <p:to>
                                        <p:strVal val="visible"/>
                                      </p:to>
                                    </p:set>
                                    <p:anim calcmode="lin" valueType="num">
                                      <p:cBhvr additive="base">
                                        <p:cTn id="37" dur="500" fill="hold"/>
                                        <p:tgtEl>
                                          <p:spTgt spid="75776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5776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63" grpId="0" build="p"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786" name="Text Box 2">
            <a:extLst>
              <a:ext uri="{FF2B5EF4-FFF2-40B4-BE49-F238E27FC236}">
                <a16:creationId xmlns:a16="http://schemas.microsoft.com/office/drawing/2014/main" id="{9DBD5DBC-6665-43E4-96C0-6ACFA99EE022}"/>
              </a:ext>
            </a:extLst>
          </p:cNvPr>
          <p:cNvSpPr txBox="1">
            <a:spLocks noChangeArrowheads="1"/>
          </p:cNvSpPr>
          <p:nvPr/>
        </p:nvSpPr>
        <p:spPr bwMode="auto">
          <a:xfrm>
            <a:off x="685800" y="685800"/>
            <a:ext cx="7885113" cy="5597525"/>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rgbClr val="FF0000">
                      <a:gamma/>
                      <a:shade val="60000"/>
                      <a:invGamma/>
                    </a:srgbClr>
                  </a:outerShdw>
                </a:effectLst>
              </a14:hiddenEffects>
            </a:ext>
          </a:extLst>
        </p:spPr>
        <p:txBody>
          <a:bodyPr wrap="none">
            <a:spAutoFit/>
          </a:bodyPr>
          <a:lstStyle/>
          <a:p>
            <a:r>
              <a:rPr kumimoji="1" lang="en-US" altLang="zh-CN" sz="2400">
                <a:latin typeface="Tahoma" panose="020B0604030504040204" pitchFamily="34" charset="0"/>
              </a:rPr>
              <a:t>class Person{</a:t>
            </a:r>
          </a:p>
          <a:p>
            <a:r>
              <a:rPr kumimoji="1" lang="en-US" altLang="zh-CN" sz="2400">
                <a:latin typeface="Tahoma" panose="020B0604030504040204" pitchFamily="34" charset="0"/>
              </a:rPr>
              <a:t>		String name;</a:t>
            </a:r>
          </a:p>
          <a:p>
            <a:r>
              <a:rPr kumimoji="1" lang="en-US" altLang="zh-CN" sz="2400">
                <a:latin typeface="Tahoma" panose="020B0604030504040204" pitchFamily="34" charset="0"/>
              </a:rPr>
              <a:t>		String sex;</a:t>
            </a:r>
          </a:p>
          <a:p>
            <a:r>
              <a:rPr kumimoji="1" lang="en-US" altLang="zh-CN" sz="2400">
                <a:latin typeface="Tahoma" panose="020B0604030504040204" pitchFamily="34" charset="0"/>
              </a:rPr>
              <a:t>		int age;</a:t>
            </a:r>
          </a:p>
          <a:p>
            <a:r>
              <a:rPr kumimoji="1" lang="en-US" altLang="zh-CN" sz="2400">
                <a:latin typeface="Tahoma" panose="020B0604030504040204" pitchFamily="34" charset="0"/>
              </a:rPr>
              <a:t>	public Person(String n,String s, int a){</a:t>
            </a:r>
          </a:p>
          <a:p>
            <a:r>
              <a:rPr kumimoji="1" lang="en-US" altLang="zh-CN" sz="2400">
                <a:latin typeface="Tahoma" panose="020B0604030504040204" pitchFamily="34" charset="0"/>
              </a:rPr>
              <a:t>		name=n;</a:t>
            </a:r>
          </a:p>
          <a:p>
            <a:r>
              <a:rPr kumimoji="1" lang="en-US" altLang="zh-CN" sz="2400">
                <a:latin typeface="Tahoma" panose="020B0604030504040204" pitchFamily="34" charset="0"/>
              </a:rPr>
              <a:t>		sex=s;</a:t>
            </a:r>
          </a:p>
          <a:p>
            <a:r>
              <a:rPr kumimoji="1" lang="en-US" altLang="zh-CN" sz="2400">
                <a:latin typeface="Tahoma" panose="020B0604030504040204" pitchFamily="34" charset="0"/>
              </a:rPr>
              <a:t>		age=a;</a:t>
            </a:r>
          </a:p>
          <a:p>
            <a:r>
              <a:rPr kumimoji="1" lang="en-US" altLang="zh-CN" sz="2400">
                <a:latin typeface="Tahoma" panose="020B0604030504040204" pitchFamily="34" charset="0"/>
              </a:rPr>
              <a:t>	}</a:t>
            </a:r>
          </a:p>
          <a:p>
            <a:r>
              <a:rPr kumimoji="1" lang="en-US" altLang="zh-CN" sz="2400">
                <a:latin typeface="Tahoma" panose="020B0604030504040204" pitchFamily="34" charset="0"/>
              </a:rPr>
              <a:t>	public String toString(){</a:t>
            </a:r>
          </a:p>
          <a:p>
            <a:r>
              <a:rPr kumimoji="1" lang="en-US" altLang="zh-CN" sz="2400">
                <a:latin typeface="Tahoma" panose="020B0604030504040204" pitchFamily="34" charset="0"/>
              </a:rPr>
              <a:t>		String s=“</a:t>
            </a:r>
            <a:r>
              <a:rPr kumimoji="1" lang="zh-CN" altLang="en-US" sz="2400">
                <a:latin typeface="Tahoma" panose="020B0604030504040204" pitchFamily="34" charset="0"/>
              </a:rPr>
              <a:t>姓名：”</a:t>
            </a:r>
            <a:r>
              <a:rPr kumimoji="1" lang="en-US" altLang="zh-CN" sz="2400">
                <a:latin typeface="Tahoma" panose="020B0604030504040204" pitchFamily="34" charset="0"/>
              </a:rPr>
              <a:t>+name+“,”+“</a:t>
            </a:r>
            <a:r>
              <a:rPr kumimoji="1" lang="zh-CN" altLang="en-US" sz="2400">
                <a:latin typeface="Tahoma" panose="020B0604030504040204" pitchFamily="34" charset="0"/>
              </a:rPr>
              <a:t>性别：”</a:t>
            </a:r>
          </a:p>
          <a:p>
            <a:r>
              <a:rPr kumimoji="1" lang="zh-CN" altLang="en-US" sz="2400">
                <a:latin typeface="Tahoma" panose="020B0604030504040204" pitchFamily="34" charset="0"/>
              </a:rPr>
              <a:t>				</a:t>
            </a:r>
            <a:r>
              <a:rPr kumimoji="1" lang="en-US" altLang="zh-CN" sz="2400">
                <a:latin typeface="Tahoma" panose="020B0604030504040204" pitchFamily="34" charset="0"/>
              </a:rPr>
              <a:t>+sex+","+"</a:t>
            </a:r>
            <a:r>
              <a:rPr kumimoji="1" lang="zh-CN" altLang="en-US" sz="2400">
                <a:latin typeface="Tahoma" panose="020B0604030504040204" pitchFamily="34" charset="0"/>
              </a:rPr>
              <a:t>年龄：</a:t>
            </a:r>
            <a:r>
              <a:rPr kumimoji="1" lang="en-US" altLang="zh-CN" sz="2400">
                <a:latin typeface="Tahoma" panose="020B0604030504040204" pitchFamily="34" charset="0"/>
              </a:rPr>
              <a:t>"+age;</a:t>
            </a:r>
          </a:p>
          <a:p>
            <a:r>
              <a:rPr kumimoji="1" lang="en-US" altLang="zh-CN" sz="2400">
                <a:latin typeface="Tahoma" panose="020B0604030504040204" pitchFamily="34" charset="0"/>
              </a:rPr>
              <a:t>		return s;</a:t>
            </a:r>
          </a:p>
          <a:p>
            <a:r>
              <a:rPr kumimoji="1" lang="en-US" altLang="zh-CN" sz="2400">
                <a:latin typeface="Tahoma" panose="020B0604030504040204" pitchFamily="34" charset="0"/>
              </a:rPr>
              <a:t>	}</a:t>
            </a:r>
          </a:p>
          <a:p>
            <a:r>
              <a:rPr kumimoji="1" lang="en-US" altLang="zh-CN" sz="2400">
                <a:latin typeface="Tahoma" panose="020B0604030504040204" pitchFamily="34" charset="0"/>
              </a:rPr>
              <a:t>}</a:t>
            </a:r>
            <a:endParaRPr kumimoji="1" lang="en-US" altLang="zh-CN" sz="2400" b="0">
              <a:latin typeface="Times New Roman" panose="02020603050405020304" pitchFamily="18" charset="0"/>
            </a:endParaRPr>
          </a:p>
        </p:txBody>
      </p:sp>
    </p:spTree>
    <p:extLst>
      <p:ext uri="{BB962C8B-B14F-4D97-AF65-F5344CB8AC3E}">
        <p14:creationId xmlns:p14="http://schemas.microsoft.com/office/powerpoint/2010/main" val="140996380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0" name="Text Box 2">
            <a:extLst>
              <a:ext uri="{FF2B5EF4-FFF2-40B4-BE49-F238E27FC236}">
                <a16:creationId xmlns:a16="http://schemas.microsoft.com/office/drawing/2014/main" id="{FE6E0AAD-1760-4462-A9F7-E91B9A2969DA}"/>
              </a:ext>
            </a:extLst>
          </p:cNvPr>
          <p:cNvSpPr txBox="1">
            <a:spLocks noChangeArrowheads="1"/>
          </p:cNvSpPr>
          <p:nvPr/>
        </p:nvSpPr>
        <p:spPr bwMode="auto">
          <a:xfrm>
            <a:off x="304800" y="381000"/>
            <a:ext cx="8580438" cy="5241925"/>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rgbClr val="FF0000">
                      <a:gamma/>
                      <a:shade val="60000"/>
                      <a:invGamma/>
                    </a:srgbClr>
                  </a:outerShdw>
                </a:effectLst>
              </a14:hiddenEffects>
            </a:ext>
          </a:extLst>
        </p:spPr>
        <p:txBody>
          <a:bodyPr>
            <a:spAutoFit/>
          </a:bodyPr>
          <a:lstStyle/>
          <a:p>
            <a:r>
              <a:rPr kumimoji="1" lang="en-US" altLang="zh-CN" sz="2400">
                <a:latin typeface="Tahoma" panose="020B0604030504040204" pitchFamily="34" charset="0"/>
              </a:rPr>
              <a:t> public class FinalTest{</a:t>
            </a:r>
          </a:p>
          <a:p>
            <a:r>
              <a:rPr kumimoji="1" lang="en-US" altLang="zh-CN" sz="2400">
                <a:latin typeface="Tahoma" panose="020B0604030504040204" pitchFamily="34" charset="0"/>
              </a:rPr>
              <a:t>    public static void main(String args[]){</a:t>
            </a:r>
          </a:p>
          <a:p>
            <a:r>
              <a:rPr kumimoji="1" lang="en-US" altLang="zh-CN" sz="2400">
                <a:latin typeface="Tahoma" panose="020B0604030504040204" pitchFamily="34" charset="0"/>
              </a:rPr>
              <a:t>	final Person p1=new Person</a:t>
            </a:r>
          </a:p>
          <a:p>
            <a:r>
              <a:rPr kumimoji="1" lang="en-US" altLang="zh-CN" sz="2400">
                <a:latin typeface="Tahoma" panose="020B0604030504040204" pitchFamily="34" charset="0"/>
              </a:rPr>
              <a:t>						("Tom","M",23);</a:t>
            </a:r>
          </a:p>
          <a:p>
            <a:r>
              <a:rPr kumimoji="1" lang="en-US" altLang="zh-CN" sz="2400">
                <a:latin typeface="Tahoma" panose="020B0604030504040204" pitchFamily="34" charset="0"/>
              </a:rPr>
              <a:t>	Person p2=new Person("Mary","F",20);</a:t>
            </a:r>
          </a:p>
          <a:p>
            <a:r>
              <a:rPr kumimoji="1" lang="en-US" altLang="zh-CN" sz="2400">
                <a:latin typeface="Tahoma" panose="020B0604030504040204" pitchFamily="34" charset="0"/>
              </a:rPr>
              <a:t>	System.out.println</a:t>
            </a:r>
          </a:p>
          <a:p>
            <a:r>
              <a:rPr kumimoji="1" lang="en-US" altLang="zh-CN" sz="2400">
                <a:latin typeface="Tahoma" panose="020B0604030504040204" pitchFamily="34" charset="0"/>
              </a:rPr>
              <a:t>		("final p1:"+p1.toString());</a:t>
            </a:r>
          </a:p>
          <a:p>
            <a:r>
              <a:rPr kumimoji="1" lang="en-US" altLang="zh-CN" sz="2400">
                <a:solidFill>
                  <a:srgbClr val="2005E7"/>
                </a:solidFill>
                <a:latin typeface="Tahoma" panose="020B0604030504040204" pitchFamily="34" charset="0"/>
              </a:rPr>
              <a:t>           //p1=p2 </a:t>
            </a:r>
            <a:r>
              <a:rPr kumimoji="1" lang="en-US" altLang="zh-CN" sz="2400">
                <a:solidFill>
                  <a:srgbClr val="FF0000"/>
                </a:solidFill>
                <a:latin typeface="Tahoma" panose="020B0604030504040204" pitchFamily="34" charset="0"/>
              </a:rPr>
              <a:t>//</a:t>
            </a:r>
            <a:r>
              <a:rPr kumimoji="1" lang="zh-CN" altLang="en-US" sz="2400">
                <a:solidFill>
                  <a:srgbClr val="FF0000"/>
                </a:solidFill>
                <a:latin typeface="Tahoma" panose="020B0604030504040204" pitchFamily="34" charset="0"/>
              </a:rPr>
              <a:t>对</a:t>
            </a:r>
            <a:r>
              <a:rPr kumimoji="1" lang="en-US" altLang="zh-CN" sz="2400">
                <a:solidFill>
                  <a:srgbClr val="FF0000"/>
                </a:solidFill>
                <a:latin typeface="Tahoma" panose="020B0604030504040204" pitchFamily="34" charset="0"/>
              </a:rPr>
              <a:t>final</a:t>
            </a:r>
            <a:r>
              <a:rPr kumimoji="1" lang="zh-CN" altLang="en-US" sz="2400">
                <a:solidFill>
                  <a:srgbClr val="FF0000"/>
                </a:solidFill>
                <a:latin typeface="Tahoma" panose="020B0604030504040204" pitchFamily="34" charset="0"/>
              </a:rPr>
              <a:t>对象重新赋值会产生编译错误</a:t>
            </a:r>
          </a:p>
          <a:p>
            <a:r>
              <a:rPr kumimoji="1" lang="zh-CN" altLang="en-US" sz="2400">
                <a:solidFill>
                  <a:srgbClr val="2005E7"/>
                </a:solidFill>
                <a:latin typeface="Tahoma" panose="020B0604030504040204" pitchFamily="34" charset="0"/>
              </a:rPr>
              <a:t>	</a:t>
            </a:r>
            <a:r>
              <a:rPr kumimoji="1" lang="en-US" altLang="zh-CN" sz="2400">
                <a:solidFill>
                  <a:srgbClr val="FF0000"/>
                </a:solidFill>
                <a:latin typeface="Tahoma" panose="020B0604030504040204" pitchFamily="34" charset="0"/>
              </a:rPr>
              <a:t>//</a:t>
            </a:r>
            <a:r>
              <a:rPr kumimoji="1" lang="zh-CN" altLang="en-US" sz="2400">
                <a:solidFill>
                  <a:srgbClr val="FF0000"/>
                </a:solidFill>
                <a:latin typeface="Tahoma" panose="020B0604030504040204" pitchFamily="34" charset="0"/>
              </a:rPr>
              <a:t>以下对</a:t>
            </a:r>
            <a:r>
              <a:rPr kumimoji="1" lang="en-US" altLang="zh-CN" sz="2400">
                <a:solidFill>
                  <a:srgbClr val="FF0000"/>
                </a:solidFill>
                <a:latin typeface="Tahoma" panose="020B0604030504040204" pitchFamily="34" charset="0"/>
              </a:rPr>
              <a:t>final</a:t>
            </a:r>
            <a:r>
              <a:rPr kumimoji="1" lang="zh-CN" altLang="en-US" sz="2400">
                <a:solidFill>
                  <a:srgbClr val="FF0000"/>
                </a:solidFill>
                <a:latin typeface="Tahoma" panose="020B0604030504040204" pitchFamily="34" charset="0"/>
              </a:rPr>
              <a:t>对象中的变量赋指是可以的</a:t>
            </a:r>
          </a:p>
          <a:p>
            <a:r>
              <a:rPr kumimoji="1" lang="zh-CN" altLang="en-US" sz="2400">
                <a:solidFill>
                  <a:srgbClr val="2005E7"/>
                </a:solidFill>
                <a:latin typeface="Tahoma" panose="020B0604030504040204" pitchFamily="34" charset="0"/>
              </a:rPr>
              <a:t>	</a:t>
            </a:r>
            <a:r>
              <a:rPr kumimoji="1" lang="en-US" altLang="zh-CN" sz="2400">
                <a:solidFill>
                  <a:srgbClr val="2005E7"/>
                </a:solidFill>
                <a:latin typeface="Tahoma" panose="020B0604030504040204" pitchFamily="34" charset="0"/>
              </a:rPr>
              <a:t>p1.name=p2.name;</a:t>
            </a:r>
          </a:p>
          <a:p>
            <a:r>
              <a:rPr kumimoji="1" lang="en-US" altLang="zh-CN" sz="2400">
                <a:solidFill>
                  <a:srgbClr val="2005E7"/>
                </a:solidFill>
                <a:latin typeface="Tahoma" panose="020B0604030504040204" pitchFamily="34" charset="0"/>
              </a:rPr>
              <a:t>	p1.sex=p2.sex;	p1.age=p2.age;</a:t>
            </a:r>
          </a:p>
          <a:p>
            <a:r>
              <a:rPr kumimoji="1" lang="en-US" altLang="zh-CN" sz="2400">
                <a:latin typeface="Tahoma" panose="020B0604030504040204" pitchFamily="34" charset="0"/>
              </a:rPr>
              <a:t>	System.out.println</a:t>
            </a:r>
          </a:p>
          <a:p>
            <a:r>
              <a:rPr kumimoji="1" lang="en-US" altLang="zh-CN" sz="2400">
                <a:latin typeface="Tahoma" panose="020B0604030504040204" pitchFamily="34" charset="0"/>
              </a:rPr>
              <a:t>				("final p1:"+p1.toString());</a:t>
            </a:r>
          </a:p>
          <a:p>
            <a:r>
              <a:rPr kumimoji="1" lang="en-US" altLang="zh-CN" sz="2400">
                <a:latin typeface="Tahoma" panose="020B0604030504040204" pitchFamily="34" charset="0"/>
              </a:rPr>
              <a:t>   }}</a:t>
            </a:r>
          </a:p>
        </p:txBody>
      </p:sp>
      <p:sp>
        <p:nvSpPr>
          <p:cNvPr id="759811" name="Text Box 3">
            <a:extLst>
              <a:ext uri="{FF2B5EF4-FFF2-40B4-BE49-F238E27FC236}">
                <a16:creationId xmlns:a16="http://schemas.microsoft.com/office/drawing/2014/main" id="{43453289-D52A-4B28-BBBE-0BF50FC43041}"/>
              </a:ext>
            </a:extLst>
          </p:cNvPr>
          <p:cNvSpPr txBox="1">
            <a:spLocks noChangeArrowheads="1"/>
          </p:cNvSpPr>
          <p:nvPr/>
        </p:nvSpPr>
        <p:spPr bwMode="auto">
          <a:xfrm>
            <a:off x="3429000" y="5791200"/>
            <a:ext cx="5441950" cy="860425"/>
          </a:xfrm>
          <a:prstGeom prst="rect">
            <a:avLst/>
          </a:prstGeom>
          <a:solidFill>
            <a:srgbClr val="000000"/>
          </a:soli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chemeClr val="bg1"/>
                </a:solidFill>
                <a:latin typeface="Times New Roman" panose="02020603050405020304" pitchFamily="18" charset="0"/>
              </a:rPr>
              <a:t>final p1:</a:t>
            </a:r>
            <a:r>
              <a:rPr kumimoji="1" lang="zh-CN" altLang="en-US" sz="2400">
                <a:solidFill>
                  <a:schemeClr val="bg1"/>
                </a:solidFill>
                <a:latin typeface="Times New Roman" panose="02020603050405020304" pitchFamily="18" charset="0"/>
              </a:rPr>
              <a:t>姓名：</a:t>
            </a:r>
            <a:r>
              <a:rPr kumimoji="1" lang="en-US" altLang="zh-CN" sz="2400">
                <a:solidFill>
                  <a:schemeClr val="bg1"/>
                </a:solidFill>
                <a:latin typeface="Times New Roman" panose="02020603050405020304" pitchFamily="18" charset="0"/>
              </a:rPr>
              <a:t>Tom,</a:t>
            </a:r>
            <a:r>
              <a:rPr kumimoji="1" lang="zh-CN" altLang="en-US" sz="2400">
                <a:solidFill>
                  <a:schemeClr val="bg1"/>
                </a:solidFill>
                <a:latin typeface="Times New Roman" panose="02020603050405020304" pitchFamily="18" charset="0"/>
              </a:rPr>
              <a:t>性别：</a:t>
            </a:r>
            <a:r>
              <a:rPr kumimoji="1" lang="en-US" altLang="zh-CN" sz="2400">
                <a:solidFill>
                  <a:schemeClr val="bg1"/>
                </a:solidFill>
                <a:latin typeface="Times New Roman" panose="02020603050405020304" pitchFamily="18" charset="0"/>
              </a:rPr>
              <a:t>M,</a:t>
            </a:r>
            <a:r>
              <a:rPr kumimoji="1" lang="zh-CN" altLang="en-US" sz="2400">
                <a:solidFill>
                  <a:schemeClr val="bg1"/>
                </a:solidFill>
                <a:latin typeface="Times New Roman" panose="02020603050405020304" pitchFamily="18" charset="0"/>
              </a:rPr>
              <a:t>年龄：</a:t>
            </a:r>
            <a:r>
              <a:rPr kumimoji="1" lang="en-US" altLang="zh-CN" sz="2400">
                <a:solidFill>
                  <a:schemeClr val="bg1"/>
                </a:solidFill>
                <a:latin typeface="Times New Roman" panose="02020603050405020304" pitchFamily="18" charset="0"/>
              </a:rPr>
              <a:t>23</a:t>
            </a:r>
          </a:p>
          <a:p>
            <a:r>
              <a:rPr kumimoji="1" lang="en-US" altLang="zh-CN" sz="2400">
                <a:solidFill>
                  <a:schemeClr val="bg1"/>
                </a:solidFill>
                <a:latin typeface="Times New Roman" panose="02020603050405020304" pitchFamily="18" charset="0"/>
              </a:rPr>
              <a:t>final p1:</a:t>
            </a:r>
            <a:r>
              <a:rPr kumimoji="1" lang="zh-CN" altLang="en-US" sz="2400">
                <a:solidFill>
                  <a:schemeClr val="bg1"/>
                </a:solidFill>
                <a:latin typeface="Times New Roman" panose="02020603050405020304" pitchFamily="18" charset="0"/>
              </a:rPr>
              <a:t>姓名：</a:t>
            </a:r>
            <a:r>
              <a:rPr kumimoji="1" lang="en-US" altLang="zh-CN" sz="2400">
                <a:solidFill>
                  <a:schemeClr val="bg1"/>
                </a:solidFill>
                <a:latin typeface="Times New Roman" panose="02020603050405020304" pitchFamily="18" charset="0"/>
              </a:rPr>
              <a:t>Mary,</a:t>
            </a:r>
            <a:r>
              <a:rPr kumimoji="1" lang="zh-CN" altLang="en-US" sz="2400">
                <a:solidFill>
                  <a:schemeClr val="bg1"/>
                </a:solidFill>
                <a:latin typeface="Times New Roman" panose="02020603050405020304" pitchFamily="18" charset="0"/>
              </a:rPr>
              <a:t>性别：</a:t>
            </a:r>
            <a:r>
              <a:rPr kumimoji="1" lang="en-US" altLang="zh-CN" sz="2400">
                <a:solidFill>
                  <a:schemeClr val="bg1"/>
                </a:solidFill>
                <a:latin typeface="Times New Roman" panose="02020603050405020304" pitchFamily="18" charset="0"/>
              </a:rPr>
              <a:t>F,</a:t>
            </a:r>
            <a:r>
              <a:rPr kumimoji="1" lang="zh-CN" altLang="en-US" sz="2400">
                <a:solidFill>
                  <a:schemeClr val="bg1"/>
                </a:solidFill>
                <a:latin typeface="Times New Roman" panose="02020603050405020304" pitchFamily="18" charset="0"/>
              </a:rPr>
              <a:t>年龄：</a:t>
            </a:r>
            <a:r>
              <a:rPr kumimoji="1" lang="en-US" altLang="zh-CN" sz="2400">
                <a:solidFill>
                  <a:schemeClr val="bg1"/>
                </a:solidFill>
                <a:latin typeface="Times New Roman" panose="02020603050405020304" pitchFamily="18" charset="0"/>
              </a:rPr>
              <a:t>20</a:t>
            </a:r>
          </a:p>
        </p:txBody>
      </p:sp>
    </p:spTree>
    <p:extLst>
      <p:ext uri="{BB962C8B-B14F-4D97-AF65-F5344CB8AC3E}">
        <p14:creationId xmlns:p14="http://schemas.microsoft.com/office/powerpoint/2010/main" val="19466254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59811"/>
                                        </p:tgtEl>
                                        <p:attrNameLst>
                                          <p:attrName>style.visibility</p:attrName>
                                        </p:attrNameLst>
                                      </p:cBhvr>
                                      <p:to>
                                        <p:strVal val="visible"/>
                                      </p:to>
                                    </p:set>
                                    <p:anim calcmode="lin" valueType="num">
                                      <p:cBhvr additive="base">
                                        <p:cTn id="7" dur="500" fill="hold"/>
                                        <p:tgtEl>
                                          <p:spTgt spid="759811"/>
                                        </p:tgtEl>
                                        <p:attrNameLst>
                                          <p:attrName>ppt_x</p:attrName>
                                        </p:attrNameLst>
                                      </p:cBhvr>
                                      <p:tavLst>
                                        <p:tav tm="0">
                                          <p:val>
                                            <p:strVal val="#ppt_x"/>
                                          </p:val>
                                        </p:tav>
                                        <p:tav tm="100000">
                                          <p:val>
                                            <p:strVal val="#ppt_x"/>
                                          </p:val>
                                        </p:tav>
                                      </p:tavLst>
                                    </p:anim>
                                    <p:anim calcmode="lin" valueType="num">
                                      <p:cBhvr additive="base">
                                        <p:cTn id="8" dur="500" fill="hold"/>
                                        <p:tgtEl>
                                          <p:spTgt spid="7598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9811" grpId="0" animBg="1" autoUpdateAnimBg="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a:t>多态</a:t>
            </a:r>
          </a:p>
        </p:txBody>
      </p:sp>
      <p:sp>
        <p:nvSpPr>
          <p:cNvPr id="28675" name="Rectangle 3"/>
          <p:cNvSpPr>
            <a:spLocks noGrp="1" noChangeArrowheads="1"/>
          </p:cNvSpPr>
          <p:nvPr>
            <p:ph idx="1"/>
          </p:nvPr>
        </p:nvSpPr>
        <p:spPr/>
        <p:txBody>
          <a:bodyPr/>
          <a:lstStyle/>
          <a:p>
            <a:pPr eaLnBrk="1" hangingPunct="1">
              <a:lnSpc>
                <a:spcPct val="90000"/>
              </a:lnSpc>
            </a:pPr>
            <a:r>
              <a:rPr kumimoji="1" lang="en-US" altLang="zh-CN" sz="1650">
                <a:latin typeface="Times New Roman" panose="02020603050405020304" pitchFamily="18" charset="0"/>
              </a:rPr>
              <a:t>Java</a:t>
            </a:r>
            <a:r>
              <a:rPr kumimoji="1" lang="zh-CN" altLang="en-US" sz="1650">
                <a:latin typeface="Times New Roman" panose="02020603050405020304" pitchFamily="18" charset="0"/>
              </a:rPr>
              <a:t>允许父类对象的变量作为子类对象的变量使用。但通过该变量</a:t>
            </a:r>
            <a:r>
              <a:rPr kumimoji="1" lang="en-US" altLang="zh-CN" sz="1650">
                <a:latin typeface="Times New Roman" panose="02020603050405020304" pitchFamily="18" charset="0"/>
              </a:rPr>
              <a:t>(</a:t>
            </a:r>
            <a:r>
              <a:rPr kumimoji="1" lang="zh-CN" altLang="en-US" sz="1650">
                <a:latin typeface="Times New Roman" panose="02020603050405020304" pitchFamily="18" charset="0"/>
              </a:rPr>
              <a:t>如</a:t>
            </a:r>
            <a:r>
              <a:rPr kumimoji="1" lang="en-US" altLang="zh-CN" sz="1650">
                <a:latin typeface="Times New Roman" panose="02020603050405020304" pitchFamily="18" charset="0"/>
              </a:rPr>
              <a:t>e)</a:t>
            </a:r>
            <a:r>
              <a:rPr kumimoji="1" lang="zh-CN" altLang="en-US" sz="1650">
                <a:latin typeface="Times New Roman" panose="02020603050405020304" pitchFamily="18" charset="0"/>
              </a:rPr>
              <a:t>只能访问父类的方法，子类特有的部分被隐藏。</a:t>
            </a:r>
          </a:p>
          <a:p>
            <a:pPr eaLnBrk="1" hangingPunct="1">
              <a:lnSpc>
                <a:spcPct val="90000"/>
              </a:lnSpc>
              <a:buFont typeface="Wingdings" panose="05000000000000000000" pitchFamily="2" charset="2"/>
              <a:buNone/>
            </a:pPr>
            <a:r>
              <a:rPr kumimoji="1" lang="zh-CN" altLang="en-US" sz="1650">
                <a:latin typeface="Times New Roman" panose="02020603050405020304" pitchFamily="18" charset="0"/>
              </a:rPr>
              <a:t>       如：</a:t>
            </a:r>
            <a:r>
              <a:rPr kumimoji="1" lang="en-US" altLang="zh-CN" sz="1650">
                <a:latin typeface="Times New Roman" panose="02020603050405020304" pitchFamily="18" charset="0"/>
              </a:rPr>
              <a:t>Employee  e = new Manager( );</a:t>
            </a:r>
          </a:p>
          <a:p>
            <a:pPr eaLnBrk="1" hangingPunct="1">
              <a:lnSpc>
                <a:spcPct val="90000"/>
              </a:lnSpc>
              <a:buFont typeface="Wingdings" panose="05000000000000000000" pitchFamily="2" charset="2"/>
              <a:buNone/>
            </a:pPr>
            <a:endParaRPr kumimoji="1" lang="en-US" altLang="zh-CN" sz="1650">
              <a:latin typeface="Times New Roman" panose="02020603050405020304" pitchFamily="18" charset="0"/>
              <a:sym typeface="Wingdings" panose="05000000000000000000" pitchFamily="2" charset="2"/>
            </a:endParaRPr>
          </a:p>
          <a:p>
            <a:pPr eaLnBrk="1" hangingPunct="1">
              <a:lnSpc>
                <a:spcPct val="90000"/>
              </a:lnSpc>
            </a:pPr>
            <a:r>
              <a:rPr kumimoji="1" lang="zh-CN" altLang="en-US" sz="1650">
                <a:latin typeface="Times New Roman" panose="02020603050405020304" pitchFamily="18" charset="0"/>
              </a:rPr>
              <a:t>多态含义：</a:t>
            </a:r>
          </a:p>
          <a:p>
            <a:pPr eaLnBrk="1" fontAlgn="t" hangingPunct="1">
              <a:lnSpc>
                <a:spcPct val="90000"/>
              </a:lnSpc>
              <a:buFont typeface="Wingdings" panose="05000000000000000000" pitchFamily="2" charset="2"/>
              <a:buNone/>
            </a:pPr>
            <a:r>
              <a:rPr kumimoji="1" lang="zh-CN" altLang="en-US" sz="1650">
                <a:latin typeface="Times New Roman" panose="02020603050405020304" pitchFamily="18" charset="0"/>
              </a:rPr>
              <a:t>    	</a:t>
            </a:r>
            <a:r>
              <a:rPr kumimoji="1" lang="en-US" altLang="zh-CN" sz="1650">
                <a:latin typeface="Times New Roman" panose="02020603050405020304" pitchFamily="18" charset="0"/>
              </a:rPr>
              <a:t>An object has only one form, while a variable is polymorphism, since it can refer  to objects of  different forms</a:t>
            </a:r>
            <a:r>
              <a:rPr kumimoji="1" lang="zh-CN" altLang="en-US" sz="1650">
                <a:latin typeface="Times New Roman" panose="02020603050405020304" pitchFamily="18" charset="0"/>
              </a:rPr>
              <a:t>，</a:t>
            </a:r>
            <a:r>
              <a:rPr kumimoji="1" lang="en-US" altLang="zh-CN" sz="1650">
                <a:latin typeface="Times New Roman" panose="02020603050405020304" pitchFamily="18" charset="0"/>
              </a:rPr>
              <a:t>polymorphism is the ability to have many different forms.</a:t>
            </a:r>
          </a:p>
          <a:p>
            <a:pPr eaLnBrk="1" fontAlgn="t" hangingPunct="1">
              <a:lnSpc>
                <a:spcPct val="90000"/>
              </a:lnSpc>
              <a:buFont typeface="Wingdings" panose="05000000000000000000" pitchFamily="2" charset="2"/>
              <a:buNone/>
            </a:pPr>
            <a:endParaRPr kumimoji="1" lang="en-US" altLang="zh-CN" sz="1650">
              <a:latin typeface="Times New Roman" panose="02020603050405020304" pitchFamily="18" charset="0"/>
              <a:sym typeface="Wingdings" panose="05000000000000000000" pitchFamily="2" charset="2"/>
            </a:endParaRPr>
          </a:p>
          <a:p>
            <a:pPr eaLnBrk="1" hangingPunct="1">
              <a:lnSpc>
                <a:spcPct val="90000"/>
              </a:lnSpc>
            </a:pPr>
            <a:endParaRPr lang="en-US" altLang="zh-CN" sz="1650">
              <a:latin typeface="Times New Roman" panose="02020603050405020304" pitchFamily="18" charset="0"/>
            </a:endParaRPr>
          </a:p>
        </p:txBody>
      </p:sp>
    </p:spTree>
    <p:extLst>
      <p:ext uri="{BB962C8B-B14F-4D97-AF65-F5344CB8AC3E}">
        <p14:creationId xmlns:p14="http://schemas.microsoft.com/office/powerpoint/2010/main" val="88906573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zh-CN" dirty="0"/>
              <a:t>Super </a:t>
            </a:r>
            <a:r>
              <a:rPr lang="zh-CN" altLang="en-US" dirty="0"/>
              <a:t>关键字</a:t>
            </a:r>
          </a:p>
        </p:txBody>
      </p:sp>
      <p:sp>
        <p:nvSpPr>
          <p:cNvPr id="29699" name="Rectangle 3"/>
          <p:cNvSpPr>
            <a:spLocks noGrp="1" noChangeArrowheads="1"/>
          </p:cNvSpPr>
          <p:nvPr>
            <p:ph idx="1"/>
          </p:nvPr>
        </p:nvSpPr>
        <p:spPr>
          <a:xfrm>
            <a:off x="628650" y="1690689"/>
            <a:ext cx="7886700" cy="4486274"/>
          </a:xfrm>
        </p:spPr>
        <p:txBody>
          <a:bodyPr>
            <a:normAutofit fontScale="92500" lnSpcReduction="10000"/>
          </a:bodyPr>
          <a:lstStyle/>
          <a:p>
            <a:pPr eaLnBrk="1" hangingPunct="1">
              <a:lnSpc>
                <a:spcPct val="110000"/>
              </a:lnSpc>
              <a:spcBef>
                <a:spcPts val="0"/>
              </a:spcBef>
              <a:buFont typeface="Wingdings" panose="05000000000000000000" pitchFamily="2" charset="2"/>
              <a:buNone/>
            </a:pPr>
            <a:r>
              <a:rPr kumimoji="1" lang="en-US" altLang="zh-CN" sz="2000" dirty="0"/>
              <a:t>Super</a:t>
            </a:r>
            <a:r>
              <a:rPr kumimoji="1" lang="zh-CN" altLang="zh-CN" sz="2000" dirty="0"/>
              <a:t>指向该关键字所在类的父类。</a:t>
            </a:r>
            <a:endParaRPr kumimoji="1" lang="zh-CN" altLang="zh-CN" sz="1600" dirty="0"/>
          </a:p>
          <a:p>
            <a:pPr eaLnBrk="1" hangingPunct="1">
              <a:lnSpc>
                <a:spcPct val="110000"/>
              </a:lnSpc>
              <a:spcBef>
                <a:spcPts val="0"/>
              </a:spcBef>
              <a:buFont typeface="Wingdings" panose="05000000000000000000" pitchFamily="2" charset="2"/>
              <a:buNone/>
            </a:pPr>
            <a:r>
              <a:rPr kumimoji="1" lang="en-US" altLang="zh-CN" sz="1600" dirty="0"/>
              <a:t>Public class </a:t>
            </a:r>
            <a:r>
              <a:rPr kumimoji="1" lang="en-US" altLang="zh-CN" sz="1600" dirty="0" err="1"/>
              <a:t>Empolyee</a:t>
            </a:r>
            <a:r>
              <a:rPr kumimoji="1" lang="en-US" altLang="zh-CN" sz="1600" dirty="0"/>
              <a:t> </a:t>
            </a:r>
          </a:p>
          <a:p>
            <a:pPr eaLnBrk="1" hangingPunct="1">
              <a:lnSpc>
                <a:spcPct val="110000"/>
              </a:lnSpc>
              <a:spcBef>
                <a:spcPts val="0"/>
              </a:spcBef>
              <a:buFont typeface="Wingdings" panose="05000000000000000000" pitchFamily="2" charset="2"/>
              <a:buNone/>
            </a:pPr>
            <a:r>
              <a:rPr kumimoji="1" lang="en-US" altLang="zh-CN" sz="1600" dirty="0"/>
              <a:t>{</a:t>
            </a:r>
          </a:p>
          <a:p>
            <a:pPr eaLnBrk="1" hangingPunct="1">
              <a:lnSpc>
                <a:spcPct val="110000"/>
              </a:lnSpc>
              <a:spcBef>
                <a:spcPts val="0"/>
              </a:spcBef>
              <a:buFont typeface="Wingdings" panose="05000000000000000000" pitchFamily="2" charset="2"/>
              <a:buNone/>
            </a:pPr>
            <a:r>
              <a:rPr kumimoji="1" lang="en-US" altLang="zh-CN" sz="1600" dirty="0"/>
              <a:t>	private String name ;</a:t>
            </a:r>
          </a:p>
          <a:p>
            <a:pPr eaLnBrk="1" hangingPunct="1">
              <a:lnSpc>
                <a:spcPct val="110000"/>
              </a:lnSpc>
              <a:spcBef>
                <a:spcPts val="0"/>
              </a:spcBef>
              <a:buFont typeface="Wingdings" panose="05000000000000000000" pitchFamily="2" charset="2"/>
              <a:buNone/>
            </a:pPr>
            <a:r>
              <a:rPr kumimoji="1" lang="en-US" altLang="zh-CN" sz="1600" dirty="0"/>
              <a:t>	private int salary;</a:t>
            </a:r>
          </a:p>
          <a:p>
            <a:pPr eaLnBrk="1" hangingPunct="1">
              <a:lnSpc>
                <a:spcPct val="110000"/>
              </a:lnSpc>
              <a:spcBef>
                <a:spcPts val="0"/>
              </a:spcBef>
              <a:buFont typeface="Wingdings" panose="05000000000000000000" pitchFamily="2" charset="2"/>
              <a:buNone/>
            </a:pPr>
            <a:r>
              <a:rPr kumimoji="1" lang="en-US" altLang="zh-CN" sz="1600" dirty="0"/>
              <a:t>	public String </a:t>
            </a:r>
            <a:r>
              <a:rPr kumimoji="1" lang="en-US" altLang="zh-CN" sz="1600" dirty="0" err="1"/>
              <a:t>getDetails</a:t>
            </a:r>
            <a:r>
              <a:rPr kumimoji="1" lang="en-US" altLang="zh-CN" sz="1600" dirty="0"/>
              <a:t>( )</a:t>
            </a:r>
          </a:p>
          <a:p>
            <a:pPr eaLnBrk="1" hangingPunct="1">
              <a:lnSpc>
                <a:spcPct val="110000"/>
              </a:lnSpc>
              <a:spcBef>
                <a:spcPts val="0"/>
              </a:spcBef>
              <a:buFont typeface="Wingdings" panose="05000000000000000000" pitchFamily="2" charset="2"/>
              <a:buNone/>
            </a:pPr>
            <a:r>
              <a:rPr kumimoji="1" lang="en-US" altLang="zh-CN" sz="1600" dirty="0"/>
              <a:t>	{</a:t>
            </a:r>
          </a:p>
          <a:p>
            <a:pPr eaLnBrk="1" hangingPunct="1">
              <a:lnSpc>
                <a:spcPct val="110000"/>
              </a:lnSpc>
              <a:spcBef>
                <a:spcPts val="0"/>
              </a:spcBef>
              <a:buFont typeface="Wingdings" panose="05000000000000000000" pitchFamily="2" charset="2"/>
              <a:buNone/>
            </a:pPr>
            <a:r>
              <a:rPr kumimoji="1" lang="en-US" altLang="zh-CN" sz="1600" dirty="0"/>
              <a:t>		return “Name: ”+name+“\</a:t>
            </a:r>
            <a:r>
              <a:rPr kumimoji="1" lang="en-US" altLang="zh-CN" sz="1600" dirty="0" err="1"/>
              <a:t>nSalary</a:t>
            </a:r>
            <a:r>
              <a:rPr kumimoji="1" lang="en-US" altLang="zh-CN" sz="1600" dirty="0"/>
              <a:t>:”+salary;</a:t>
            </a:r>
          </a:p>
          <a:p>
            <a:pPr eaLnBrk="1" hangingPunct="1">
              <a:lnSpc>
                <a:spcPct val="110000"/>
              </a:lnSpc>
              <a:spcBef>
                <a:spcPts val="0"/>
              </a:spcBef>
              <a:buFont typeface="Wingdings" panose="05000000000000000000" pitchFamily="2" charset="2"/>
              <a:buNone/>
            </a:pPr>
            <a:r>
              <a:rPr kumimoji="1" lang="en-US" altLang="zh-CN" sz="1600" dirty="0"/>
              <a:t>	}</a:t>
            </a:r>
          </a:p>
          <a:p>
            <a:pPr eaLnBrk="1" hangingPunct="1">
              <a:lnSpc>
                <a:spcPct val="110000"/>
              </a:lnSpc>
              <a:spcBef>
                <a:spcPts val="0"/>
              </a:spcBef>
              <a:buFont typeface="Wingdings" panose="05000000000000000000" pitchFamily="2" charset="2"/>
              <a:buNone/>
            </a:pPr>
            <a:r>
              <a:rPr kumimoji="1" lang="en-US" altLang="zh-CN" sz="1600" dirty="0"/>
              <a:t>}</a:t>
            </a:r>
          </a:p>
          <a:p>
            <a:pPr eaLnBrk="1" hangingPunct="1">
              <a:lnSpc>
                <a:spcPct val="110000"/>
              </a:lnSpc>
              <a:spcBef>
                <a:spcPts val="0"/>
              </a:spcBef>
              <a:buFont typeface="Wingdings" panose="05000000000000000000" pitchFamily="2" charset="2"/>
              <a:buNone/>
            </a:pPr>
            <a:r>
              <a:rPr kumimoji="1" lang="en-US" altLang="zh-CN" sz="1600" dirty="0"/>
              <a:t>public class Manager extends </a:t>
            </a:r>
            <a:r>
              <a:rPr kumimoji="1" lang="en-US" altLang="zh-CN" sz="1600" dirty="0" err="1"/>
              <a:t>Empolyee</a:t>
            </a:r>
            <a:r>
              <a:rPr kumimoji="1" lang="en-US" altLang="zh-CN" sz="1600" dirty="0"/>
              <a:t> </a:t>
            </a:r>
          </a:p>
          <a:p>
            <a:pPr eaLnBrk="1" hangingPunct="1">
              <a:lnSpc>
                <a:spcPct val="110000"/>
              </a:lnSpc>
              <a:spcBef>
                <a:spcPts val="0"/>
              </a:spcBef>
              <a:buFont typeface="Wingdings" panose="05000000000000000000" pitchFamily="2" charset="2"/>
              <a:buNone/>
            </a:pPr>
            <a:r>
              <a:rPr kumimoji="1" lang="en-US" altLang="zh-CN" sz="1600" dirty="0"/>
              <a:t>{</a:t>
            </a:r>
          </a:p>
          <a:p>
            <a:pPr eaLnBrk="1" hangingPunct="1">
              <a:lnSpc>
                <a:spcPct val="110000"/>
              </a:lnSpc>
              <a:spcBef>
                <a:spcPts val="0"/>
              </a:spcBef>
              <a:buFont typeface="Wingdings" panose="05000000000000000000" pitchFamily="2" charset="2"/>
              <a:buNone/>
            </a:pPr>
            <a:r>
              <a:rPr kumimoji="1" lang="en-US" altLang="zh-CN" sz="1600" dirty="0"/>
              <a:t>	private String department ;</a:t>
            </a:r>
          </a:p>
          <a:p>
            <a:pPr eaLnBrk="1" hangingPunct="1">
              <a:lnSpc>
                <a:spcPct val="110000"/>
              </a:lnSpc>
              <a:spcBef>
                <a:spcPts val="0"/>
              </a:spcBef>
              <a:buFont typeface="Wingdings" panose="05000000000000000000" pitchFamily="2" charset="2"/>
              <a:buNone/>
            </a:pPr>
            <a:r>
              <a:rPr kumimoji="1" lang="en-US" altLang="zh-CN" sz="1600" dirty="0"/>
              <a:t>	public String </a:t>
            </a:r>
            <a:r>
              <a:rPr kumimoji="1" lang="en-US" altLang="zh-CN" sz="1600" dirty="0" err="1"/>
              <a:t>getDetails</a:t>
            </a:r>
            <a:r>
              <a:rPr kumimoji="1" lang="en-US" altLang="zh-CN" sz="1600" dirty="0"/>
              <a:t>( )</a:t>
            </a:r>
          </a:p>
          <a:p>
            <a:pPr eaLnBrk="1" hangingPunct="1">
              <a:lnSpc>
                <a:spcPct val="110000"/>
              </a:lnSpc>
              <a:spcBef>
                <a:spcPts val="0"/>
              </a:spcBef>
              <a:buFont typeface="Wingdings" panose="05000000000000000000" pitchFamily="2" charset="2"/>
              <a:buNone/>
            </a:pPr>
            <a:r>
              <a:rPr kumimoji="1" lang="en-US" altLang="zh-CN" sz="1600" dirty="0"/>
              <a:t>	{</a:t>
            </a:r>
          </a:p>
          <a:p>
            <a:pPr eaLnBrk="1" hangingPunct="1">
              <a:lnSpc>
                <a:spcPct val="110000"/>
              </a:lnSpc>
              <a:spcBef>
                <a:spcPts val="0"/>
              </a:spcBef>
              <a:buFont typeface="Wingdings" panose="05000000000000000000" pitchFamily="2" charset="2"/>
              <a:buNone/>
            </a:pPr>
            <a:r>
              <a:rPr kumimoji="1" lang="en-US" altLang="zh-CN" sz="1600" dirty="0"/>
              <a:t>		return </a:t>
            </a:r>
            <a:r>
              <a:rPr kumimoji="1" lang="en-US" altLang="zh-CN" sz="1600" dirty="0" err="1"/>
              <a:t>super.getDetailes</a:t>
            </a:r>
            <a:r>
              <a:rPr kumimoji="1" lang="en-US" altLang="zh-CN" sz="1600" dirty="0"/>
              <a:t>( )+‘\</a:t>
            </a:r>
            <a:r>
              <a:rPr kumimoji="1" lang="en-US" altLang="zh-CN" sz="1600" dirty="0" err="1"/>
              <a:t>nDepartment</a:t>
            </a:r>
            <a:r>
              <a:rPr kumimoji="1" lang="en-US" altLang="zh-CN" sz="1600" dirty="0"/>
              <a:t>: “+department;</a:t>
            </a:r>
          </a:p>
          <a:p>
            <a:pPr eaLnBrk="1" hangingPunct="1">
              <a:lnSpc>
                <a:spcPct val="110000"/>
              </a:lnSpc>
              <a:spcBef>
                <a:spcPts val="0"/>
              </a:spcBef>
              <a:buFont typeface="Wingdings" panose="05000000000000000000" pitchFamily="2" charset="2"/>
              <a:buNone/>
            </a:pPr>
            <a:r>
              <a:rPr kumimoji="1" lang="en-US" altLang="zh-CN" sz="1600" dirty="0"/>
              <a:t>	}</a:t>
            </a:r>
          </a:p>
          <a:p>
            <a:pPr eaLnBrk="1" hangingPunct="1">
              <a:lnSpc>
                <a:spcPct val="110000"/>
              </a:lnSpc>
              <a:spcBef>
                <a:spcPts val="0"/>
              </a:spcBef>
              <a:buFont typeface="Wingdings" panose="05000000000000000000" pitchFamily="2" charset="2"/>
              <a:buNone/>
            </a:pPr>
            <a:r>
              <a:rPr kumimoji="1" lang="en-US" altLang="zh-CN" sz="1600" dirty="0"/>
              <a:t>}</a:t>
            </a:r>
          </a:p>
        </p:txBody>
      </p:sp>
    </p:spTree>
    <p:extLst>
      <p:ext uri="{BB962C8B-B14F-4D97-AF65-F5344CB8AC3E}">
        <p14:creationId xmlns:p14="http://schemas.microsoft.com/office/powerpoint/2010/main" val="216511461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kumimoji="1" lang="en-US" altLang="zh-CN" dirty="0">
                <a:solidFill>
                  <a:schemeClr val="tx1"/>
                </a:solidFill>
              </a:rPr>
              <a:t>“</a:t>
            </a:r>
            <a:r>
              <a:rPr kumimoji="1" lang="en-US" altLang="zh-CN" dirty="0" err="1"/>
              <a:t>I</a:t>
            </a:r>
            <a:r>
              <a:rPr kumimoji="1" lang="en-US" altLang="zh-CN" dirty="0" err="1">
                <a:solidFill>
                  <a:schemeClr val="tx1"/>
                </a:solidFill>
              </a:rPr>
              <a:t>nstanceof</a:t>
            </a:r>
            <a:r>
              <a:rPr kumimoji="1" lang="en-US" altLang="zh-CN" dirty="0">
                <a:solidFill>
                  <a:schemeClr val="tx1"/>
                </a:solidFill>
              </a:rPr>
              <a:t>”</a:t>
            </a:r>
            <a:r>
              <a:rPr kumimoji="1" lang="zh-CN" altLang="en-US" dirty="0">
                <a:solidFill>
                  <a:schemeClr val="tx1"/>
                </a:solidFill>
              </a:rPr>
              <a:t>及</a:t>
            </a:r>
            <a:r>
              <a:rPr kumimoji="1" lang="zh-CN" altLang="zh-CN" dirty="0">
                <a:solidFill>
                  <a:schemeClr val="tx1"/>
                </a:solidFill>
              </a:rPr>
              <a:t>类型强制转换</a:t>
            </a:r>
            <a:endParaRPr kumimoji="1" lang="zh-CN" altLang="en-US" dirty="0">
              <a:solidFill>
                <a:schemeClr val="tx1"/>
              </a:solidFill>
            </a:endParaRPr>
          </a:p>
        </p:txBody>
      </p:sp>
      <p:sp>
        <p:nvSpPr>
          <p:cNvPr id="30723" name="Rectangle 3"/>
          <p:cNvSpPr>
            <a:spLocks noGrp="1" noChangeArrowheads="1"/>
          </p:cNvSpPr>
          <p:nvPr>
            <p:ph idx="1"/>
          </p:nvPr>
        </p:nvSpPr>
        <p:spPr/>
        <p:txBody>
          <a:bodyPr>
            <a:noAutofit/>
          </a:bodyPr>
          <a:lstStyle/>
          <a:p>
            <a:pPr eaLnBrk="1" hangingPunct="1">
              <a:lnSpc>
                <a:spcPct val="110000"/>
              </a:lnSpc>
              <a:spcBef>
                <a:spcPts val="0"/>
              </a:spcBef>
            </a:pPr>
            <a:r>
              <a:rPr kumimoji="1" lang="en-US" altLang="zh-CN" sz="1600" dirty="0"/>
              <a:t>Instanceof </a:t>
            </a:r>
            <a:r>
              <a:rPr kumimoji="1" lang="zh-CN" altLang="en-US" sz="1600" dirty="0"/>
              <a:t>测试对象类型</a:t>
            </a:r>
          </a:p>
          <a:p>
            <a:pPr eaLnBrk="1" hangingPunct="1">
              <a:lnSpc>
                <a:spcPct val="110000"/>
              </a:lnSpc>
              <a:spcBef>
                <a:spcPts val="0"/>
              </a:spcBef>
              <a:buFont typeface="Wingdings" panose="05000000000000000000" pitchFamily="2" charset="2"/>
              <a:buNone/>
            </a:pPr>
            <a:r>
              <a:rPr kumimoji="1" lang="zh-CN" altLang="en-US" sz="1600" dirty="0"/>
              <a:t>	</a:t>
            </a:r>
            <a:r>
              <a:rPr kumimoji="1" lang="en-US" altLang="zh-CN" sz="1600" dirty="0" err="1"/>
              <a:t>Empolyee</a:t>
            </a:r>
            <a:r>
              <a:rPr kumimoji="1" lang="en-US" altLang="zh-CN" sz="1600" dirty="0"/>
              <a:t> a = new Manager();</a:t>
            </a:r>
          </a:p>
          <a:p>
            <a:pPr eaLnBrk="1" hangingPunct="1">
              <a:lnSpc>
                <a:spcPct val="110000"/>
              </a:lnSpc>
              <a:spcBef>
                <a:spcPts val="0"/>
              </a:spcBef>
              <a:buFont typeface="Wingdings" panose="05000000000000000000" pitchFamily="2" charset="2"/>
              <a:buNone/>
            </a:pPr>
            <a:r>
              <a:rPr kumimoji="1" lang="en-US" altLang="zh-CN" sz="1600" dirty="0"/>
              <a:t>  	</a:t>
            </a:r>
            <a:r>
              <a:rPr kumimoji="1" lang="zh-CN" altLang="en-US" sz="1600" dirty="0"/>
              <a:t>则</a:t>
            </a:r>
            <a:r>
              <a:rPr kumimoji="1" lang="en-US" altLang="en-US" sz="1600" dirty="0"/>
              <a:t> </a:t>
            </a:r>
            <a:r>
              <a:rPr kumimoji="1" lang="en-US" altLang="zh-CN" sz="1600" dirty="0"/>
              <a:t>a </a:t>
            </a:r>
            <a:r>
              <a:rPr kumimoji="1" lang="en-US" altLang="zh-CN" sz="1600" dirty="0" err="1"/>
              <a:t>instanceof</a:t>
            </a:r>
            <a:r>
              <a:rPr kumimoji="1" lang="en-US" altLang="zh-CN" sz="1600" dirty="0"/>
              <a:t>  Manager </a:t>
            </a:r>
            <a:r>
              <a:rPr kumimoji="1" lang="zh-CN" altLang="en-US" sz="1600" dirty="0"/>
              <a:t>为</a:t>
            </a:r>
            <a:r>
              <a:rPr kumimoji="1" lang="en-US" altLang="zh-CN" sz="1600" dirty="0"/>
              <a:t>true;</a:t>
            </a:r>
          </a:p>
          <a:p>
            <a:pPr eaLnBrk="1" hangingPunct="1">
              <a:lnSpc>
                <a:spcPct val="110000"/>
              </a:lnSpc>
              <a:spcBef>
                <a:spcPts val="0"/>
              </a:spcBef>
            </a:pPr>
            <a:r>
              <a:rPr kumimoji="1" lang="zh-CN" altLang="en-US" sz="1600" dirty="0"/>
              <a:t>类型转换</a:t>
            </a:r>
          </a:p>
          <a:p>
            <a:pPr eaLnBrk="1" hangingPunct="1">
              <a:lnSpc>
                <a:spcPct val="110000"/>
              </a:lnSpc>
              <a:spcBef>
                <a:spcPts val="0"/>
              </a:spcBef>
              <a:buFont typeface="Wingdings" panose="05000000000000000000" pitchFamily="2" charset="2"/>
              <a:buNone/>
            </a:pPr>
            <a:r>
              <a:rPr kumimoji="1" lang="zh-CN" altLang="en-US" sz="1600" dirty="0"/>
              <a:t>	父类弱、子类强，指向父类的引用不能直接按子类引用，</a:t>
            </a:r>
          </a:p>
          <a:p>
            <a:pPr eaLnBrk="1" hangingPunct="1">
              <a:lnSpc>
                <a:spcPct val="110000"/>
              </a:lnSpc>
              <a:spcBef>
                <a:spcPts val="0"/>
              </a:spcBef>
              <a:buFont typeface="Wingdings" panose="05000000000000000000" pitchFamily="2" charset="2"/>
              <a:buNone/>
            </a:pPr>
            <a:r>
              <a:rPr kumimoji="1" lang="zh-CN" altLang="en-US" sz="1600" dirty="0"/>
              <a:t>	必须要强制类型转换后才能作为子类的引用使用。</a:t>
            </a:r>
          </a:p>
          <a:p>
            <a:pPr eaLnBrk="1" hangingPunct="1">
              <a:lnSpc>
                <a:spcPct val="110000"/>
              </a:lnSpc>
              <a:spcBef>
                <a:spcPts val="0"/>
              </a:spcBef>
              <a:buFont typeface="Wingdings" panose="05000000000000000000" pitchFamily="2" charset="2"/>
              <a:buNone/>
            </a:pPr>
            <a:r>
              <a:rPr kumimoji="1" lang="zh-CN" altLang="en-US" sz="1600" dirty="0"/>
              <a:t>	例：</a:t>
            </a:r>
          </a:p>
          <a:p>
            <a:pPr eaLnBrk="1" hangingPunct="1">
              <a:lnSpc>
                <a:spcPct val="110000"/>
              </a:lnSpc>
              <a:spcBef>
                <a:spcPts val="0"/>
              </a:spcBef>
              <a:buFont typeface="Wingdings" panose="05000000000000000000" pitchFamily="2" charset="2"/>
              <a:buNone/>
            </a:pPr>
            <a:r>
              <a:rPr kumimoji="1" lang="zh-CN" altLang="en-US" sz="1600" dirty="0"/>
              <a:t>	</a:t>
            </a:r>
            <a:r>
              <a:rPr kumimoji="1" lang="en-US" altLang="zh-CN" sz="1600" dirty="0"/>
              <a:t>public void method( Employee e)</a:t>
            </a:r>
          </a:p>
          <a:p>
            <a:pPr eaLnBrk="1" hangingPunct="1">
              <a:lnSpc>
                <a:spcPct val="110000"/>
              </a:lnSpc>
              <a:spcBef>
                <a:spcPts val="0"/>
              </a:spcBef>
              <a:buFont typeface="Wingdings" panose="05000000000000000000" pitchFamily="2" charset="2"/>
              <a:buNone/>
            </a:pPr>
            <a:r>
              <a:rPr kumimoji="1" lang="en-US" altLang="zh-CN" sz="1600" dirty="0"/>
              <a:t>	{</a:t>
            </a:r>
          </a:p>
          <a:p>
            <a:pPr eaLnBrk="1" hangingPunct="1">
              <a:lnSpc>
                <a:spcPct val="110000"/>
              </a:lnSpc>
              <a:spcBef>
                <a:spcPts val="0"/>
              </a:spcBef>
              <a:buFont typeface="Wingdings" panose="05000000000000000000" pitchFamily="2" charset="2"/>
              <a:buNone/>
            </a:pPr>
            <a:r>
              <a:rPr kumimoji="1" lang="en-US" altLang="zh-CN" sz="1600" dirty="0"/>
              <a:t>		if (e </a:t>
            </a:r>
            <a:r>
              <a:rPr kumimoji="1" lang="en-US" altLang="zh-CN" sz="1600" dirty="0" err="1"/>
              <a:t>instanceof</a:t>
            </a:r>
            <a:r>
              <a:rPr kumimoji="1" lang="en-US" altLang="zh-CN" sz="1600" dirty="0"/>
              <a:t> Manager)</a:t>
            </a:r>
          </a:p>
          <a:p>
            <a:pPr eaLnBrk="1" hangingPunct="1">
              <a:lnSpc>
                <a:spcPct val="110000"/>
              </a:lnSpc>
              <a:spcBef>
                <a:spcPts val="0"/>
              </a:spcBef>
              <a:buFont typeface="Wingdings" panose="05000000000000000000" pitchFamily="2" charset="2"/>
              <a:buNone/>
            </a:pPr>
            <a:r>
              <a:rPr kumimoji="1" lang="en-US" altLang="zh-CN" sz="1600" dirty="0"/>
              <a:t>		{</a:t>
            </a:r>
          </a:p>
          <a:p>
            <a:pPr eaLnBrk="1" hangingPunct="1">
              <a:lnSpc>
                <a:spcPct val="110000"/>
              </a:lnSpc>
              <a:spcBef>
                <a:spcPts val="0"/>
              </a:spcBef>
              <a:buFont typeface="Wingdings" panose="05000000000000000000" pitchFamily="2" charset="2"/>
              <a:buNone/>
            </a:pPr>
            <a:r>
              <a:rPr kumimoji="1" lang="en-US" altLang="zh-CN" sz="1600" dirty="0"/>
              <a:t>			manager m = (manager) e ;</a:t>
            </a:r>
          </a:p>
          <a:p>
            <a:pPr eaLnBrk="1" hangingPunct="1">
              <a:lnSpc>
                <a:spcPct val="110000"/>
              </a:lnSpc>
              <a:spcBef>
                <a:spcPts val="0"/>
              </a:spcBef>
              <a:buFont typeface="Wingdings" panose="05000000000000000000" pitchFamily="2" charset="2"/>
              <a:buNone/>
            </a:pPr>
            <a:r>
              <a:rPr kumimoji="1" lang="en-US" altLang="zh-CN" sz="1600" dirty="0"/>
              <a:t>			</a:t>
            </a:r>
            <a:r>
              <a:rPr kumimoji="1" lang="en-US" altLang="zh-CN" sz="1600" dirty="0" err="1"/>
              <a:t>m.department</a:t>
            </a:r>
            <a:r>
              <a:rPr kumimoji="1" lang="en-US" altLang="zh-CN" sz="1600" dirty="0"/>
              <a:t> = “…”;</a:t>
            </a:r>
          </a:p>
          <a:p>
            <a:pPr eaLnBrk="1" hangingPunct="1">
              <a:lnSpc>
                <a:spcPct val="110000"/>
              </a:lnSpc>
              <a:spcBef>
                <a:spcPts val="0"/>
              </a:spcBef>
              <a:buFont typeface="Wingdings" panose="05000000000000000000" pitchFamily="2" charset="2"/>
              <a:buNone/>
            </a:pPr>
            <a:r>
              <a:rPr kumimoji="1" lang="en-US" altLang="zh-CN" sz="1600" dirty="0"/>
              <a:t>		…</a:t>
            </a:r>
          </a:p>
          <a:p>
            <a:pPr eaLnBrk="1" hangingPunct="1">
              <a:lnSpc>
                <a:spcPct val="110000"/>
              </a:lnSpc>
              <a:spcBef>
                <a:spcPts val="0"/>
              </a:spcBef>
              <a:buFont typeface="Wingdings" panose="05000000000000000000" pitchFamily="2" charset="2"/>
              <a:buNone/>
            </a:pPr>
            <a:r>
              <a:rPr kumimoji="1" lang="en-US" altLang="zh-CN" sz="1600" dirty="0"/>
              <a:t>		}</a:t>
            </a:r>
          </a:p>
          <a:p>
            <a:pPr eaLnBrk="1" hangingPunct="1">
              <a:lnSpc>
                <a:spcPct val="110000"/>
              </a:lnSpc>
              <a:spcBef>
                <a:spcPts val="0"/>
              </a:spcBef>
              <a:buFont typeface="Wingdings" panose="05000000000000000000" pitchFamily="2" charset="2"/>
              <a:buNone/>
            </a:pPr>
            <a:r>
              <a:rPr kumimoji="1" lang="en-US" altLang="zh-CN" sz="1600" dirty="0"/>
              <a:t>      }</a:t>
            </a:r>
          </a:p>
          <a:p>
            <a:pPr eaLnBrk="1" hangingPunct="1">
              <a:lnSpc>
                <a:spcPct val="110000"/>
              </a:lnSpc>
              <a:spcBef>
                <a:spcPts val="0"/>
              </a:spcBef>
              <a:buFont typeface="Wingdings" panose="05000000000000000000" pitchFamily="2" charset="2"/>
              <a:buNone/>
            </a:pPr>
            <a:endParaRPr lang="en-US" altLang="zh-CN" sz="1600" dirty="0"/>
          </a:p>
        </p:txBody>
      </p:sp>
    </p:spTree>
    <p:extLst>
      <p:ext uri="{BB962C8B-B14F-4D97-AF65-F5344CB8AC3E}">
        <p14:creationId xmlns:p14="http://schemas.microsoft.com/office/powerpoint/2010/main" val="243660968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kumimoji="1" lang="zh-CN" altLang="en-US">
                <a:solidFill>
                  <a:schemeClr val="tx1"/>
                </a:solidFill>
              </a:rPr>
              <a:t>重写（</a:t>
            </a:r>
            <a:r>
              <a:rPr kumimoji="1" lang="en-US" altLang="zh-CN">
                <a:solidFill>
                  <a:schemeClr val="tx1"/>
                </a:solidFill>
              </a:rPr>
              <a:t>Overriding methods)</a:t>
            </a:r>
          </a:p>
        </p:txBody>
      </p:sp>
      <p:sp>
        <p:nvSpPr>
          <p:cNvPr id="31747" name="Rectangle 3"/>
          <p:cNvSpPr>
            <a:spLocks noGrp="1" noChangeArrowheads="1"/>
          </p:cNvSpPr>
          <p:nvPr>
            <p:ph idx="1"/>
          </p:nvPr>
        </p:nvSpPr>
        <p:spPr/>
        <p:txBody>
          <a:bodyPr/>
          <a:lstStyle/>
          <a:p>
            <a:pPr eaLnBrk="1" hangingPunct="1">
              <a:lnSpc>
                <a:spcPct val="90000"/>
              </a:lnSpc>
            </a:pPr>
            <a:r>
              <a:rPr kumimoji="1" lang="zh-CN" altLang="en-US"/>
              <a:t>子类可以改变从父类继承的行为。</a:t>
            </a:r>
          </a:p>
          <a:p>
            <a:pPr eaLnBrk="1" hangingPunct="1">
              <a:lnSpc>
                <a:spcPct val="90000"/>
              </a:lnSpc>
              <a:buFont typeface="Wingdings" panose="05000000000000000000" pitchFamily="2" charset="2"/>
              <a:buNone/>
            </a:pPr>
            <a:endParaRPr kumimoji="1" lang="zh-CN" altLang="en-US"/>
          </a:p>
          <a:p>
            <a:pPr eaLnBrk="1" hangingPunct="1">
              <a:lnSpc>
                <a:spcPct val="90000"/>
              </a:lnSpc>
            </a:pPr>
            <a:r>
              <a:rPr kumimoji="1" lang="zh-CN" altLang="en-US"/>
              <a:t>被重写方法的返回值、方法名、参数列表要与父类中的方法完全一样。</a:t>
            </a:r>
          </a:p>
          <a:p>
            <a:pPr eaLnBrk="1" hangingPunct="1">
              <a:lnSpc>
                <a:spcPct val="90000"/>
              </a:lnSpc>
              <a:buFont typeface="Wingdings" panose="05000000000000000000" pitchFamily="2" charset="2"/>
              <a:buNone/>
            </a:pPr>
            <a:endParaRPr kumimoji="1" lang="zh-CN" altLang="en-US"/>
          </a:p>
          <a:p>
            <a:pPr eaLnBrk="1" hangingPunct="1">
              <a:lnSpc>
                <a:spcPct val="90000"/>
              </a:lnSpc>
            </a:pPr>
            <a:r>
              <a:rPr kumimoji="1" lang="zh-CN" altLang="en-US"/>
              <a:t>运行时确定使用父类还是子类的方法。</a:t>
            </a:r>
          </a:p>
          <a:p>
            <a:pPr eaLnBrk="1" hangingPunct="1">
              <a:lnSpc>
                <a:spcPct val="90000"/>
              </a:lnSpc>
              <a:buFont typeface="Wingdings" panose="05000000000000000000" pitchFamily="2" charset="2"/>
              <a:buNone/>
            </a:pPr>
            <a:r>
              <a:rPr kumimoji="1" lang="zh-CN" altLang="en-US"/>
              <a:t>    </a:t>
            </a:r>
            <a:r>
              <a:rPr kumimoji="1" lang="en-US" altLang="zh-CN"/>
              <a:t>Employee e = new Manager();</a:t>
            </a:r>
          </a:p>
          <a:p>
            <a:pPr eaLnBrk="1" hangingPunct="1">
              <a:lnSpc>
                <a:spcPct val="90000"/>
              </a:lnSpc>
              <a:buFont typeface="Wingdings" panose="05000000000000000000" pitchFamily="2" charset="2"/>
              <a:buNone/>
            </a:pPr>
            <a:r>
              <a:rPr kumimoji="1" lang="en-US" altLang="zh-CN"/>
              <a:t>    e.getDetails();</a:t>
            </a:r>
          </a:p>
          <a:p>
            <a:pPr eaLnBrk="1" hangingPunct="1">
              <a:lnSpc>
                <a:spcPct val="90000"/>
              </a:lnSpc>
              <a:buFont typeface="Wingdings" panose="05000000000000000000" pitchFamily="2" charset="2"/>
              <a:buNone/>
            </a:pPr>
            <a:endParaRPr lang="en-US" altLang="zh-CN"/>
          </a:p>
        </p:txBody>
      </p:sp>
    </p:spTree>
    <p:extLst>
      <p:ext uri="{BB962C8B-B14F-4D97-AF65-F5344CB8AC3E}">
        <p14:creationId xmlns:p14="http://schemas.microsoft.com/office/powerpoint/2010/main" val="2048238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zh-CN" altLang="en-US" dirty="0"/>
              <a:t>类变量</a:t>
            </a:r>
            <a:r>
              <a:rPr lang="en-US" altLang="zh-CN" dirty="0"/>
              <a:t>(</a:t>
            </a:r>
            <a:r>
              <a:rPr lang="zh-CN" altLang="en-US" dirty="0"/>
              <a:t>静态变量</a:t>
            </a:r>
            <a:r>
              <a:rPr lang="en-US" altLang="zh-CN" dirty="0"/>
              <a:t>)</a:t>
            </a:r>
            <a:endParaRPr lang="zh-CN" altLang="en-US" dirty="0"/>
          </a:p>
        </p:txBody>
      </p:sp>
      <p:sp>
        <p:nvSpPr>
          <p:cNvPr id="41987" name="内容占位符 2"/>
          <p:cNvSpPr>
            <a:spLocks noGrp="1"/>
          </p:cNvSpPr>
          <p:nvPr>
            <p:ph idx="1"/>
          </p:nvPr>
        </p:nvSpPr>
        <p:spPr>
          <a:xfrm>
            <a:off x="785813" y="1857375"/>
            <a:ext cx="7696200" cy="4098925"/>
          </a:xfrm>
        </p:spPr>
        <p:txBody>
          <a:bodyPr>
            <a:normAutofit fontScale="85000" lnSpcReduction="20000"/>
          </a:bodyPr>
          <a:lstStyle/>
          <a:p>
            <a:r>
              <a:rPr lang="zh-CN" altLang="en-US" dirty="0"/>
              <a:t>范围</a:t>
            </a:r>
            <a:r>
              <a:rPr lang="en-US" altLang="zh-CN" dirty="0"/>
              <a:t>:</a:t>
            </a:r>
            <a:r>
              <a:rPr lang="zh-CN" altLang="en-US" dirty="0"/>
              <a:t>由类的所有实例对象所共享，对于类的所有对象只存在一个静态变量实体。</a:t>
            </a:r>
          </a:p>
          <a:p>
            <a:r>
              <a:rPr lang="zh-CN" altLang="en-US" dirty="0"/>
              <a:t>在类中声明静态变量，可以是公开也可以是私有的。</a:t>
            </a:r>
          </a:p>
          <a:p>
            <a:pPr>
              <a:buFont typeface="Wingdings" panose="05000000000000000000" pitchFamily="2" charset="2"/>
              <a:buNone/>
            </a:pPr>
            <a:r>
              <a:rPr lang="zh-CN" altLang="en-US" dirty="0"/>
              <a:t>     </a:t>
            </a:r>
            <a:r>
              <a:rPr lang="en-US" altLang="zh-CN" dirty="0"/>
              <a:t>public   static  </a:t>
            </a:r>
            <a:r>
              <a:rPr lang="zh-CN" altLang="en-US" dirty="0"/>
              <a:t>变量类型  变量名；</a:t>
            </a:r>
          </a:p>
          <a:p>
            <a:pPr>
              <a:buFont typeface="Wingdings" panose="05000000000000000000" pitchFamily="2" charset="2"/>
              <a:buNone/>
            </a:pPr>
            <a:r>
              <a:rPr lang="zh-CN" altLang="en-US" dirty="0"/>
              <a:t>     </a:t>
            </a:r>
            <a:r>
              <a:rPr lang="en-US" altLang="zh-CN" dirty="0"/>
              <a:t>private  static  </a:t>
            </a:r>
            <a:r>
              <a:rPr lang="zh-CN" altLang="en-US" dirty="0"/>
              <a:t>变量类型  变量名；</a:t>
            </a:r>
          </a:p>
          <a:p>
            <a:pPr marL="457200" indent="-457200">
              <a:spcBef>
                <a:spcPct val="50000"/>
              </a:spcBef>
            </a:pPr>
            <a:r>
              <a:rPr lang="zh-CN" altLang="en-US" dirty="0"/>
              <a:t>类变量是在程序加载的时候创建的，是优先类的所有对象的创建</a:t>
            </a:r>
            <a:r>
              <a:rPr lang="zh-CN" altLang="en-US" sz="2400" dirty="0"/>
              <a:t>程序第一次引用含有静态变量的类时，为静态变量分配存储空间</a:t>
            </a:r>
          </a:p>
          <a:p>
            <a:pPr marL="457200" indent="-457200">
              <a:spcBef>
                <a:spcPct val="50000"/>
              </a:spcBef>
            </a:pPr>
            <a:r>
              <a:rPr lang="zh-CN" altLang="en-US" sz="2400" dirty="0"/>
              <a:t>类变量</a:t>
            </a:r>
            <a:r>
              <a:rPr lang="en-US" altLang="zh-CN" sz="2400" dirty="0"/>
              <a:t>—</a:t>
            </a:r>
            <a:r>
              <a:rPr lang="zh-CN" altLang="en-US" sz="2400" dirty="0"/>
              <a:t>静态变量可以作为一个</a:t>
            </a:r>
            <a:r>
              <a:rPr lang="zh-CN" altLang="en-US" sz="2400" dirty="0">
                <a:solidFill>
                  <a:schemeClr val="folHlink"/>
                </a:solidFill>
              </a:rPr>
              <a:t>类对象的计数器</a:t>
            </a:r>
            <a:r>
              <a:rPr lang="zh-CN" altLang="en-US" sz="2400" dirty="0"/>
              <a:t>，</a:t>
            </a:r>
            <a:r>
              <a:rPr lang="zh-CN" altLang="en-US" sz="2400" dirty="0">
                <a:solidFill>
                  <a:srgbClr val="FF0000"/>
                </a:solidFill>
              </a:rPr>
              <a:t>静态变量不能在方法中定义</a:t>
            </a:r>
            <a:endParaRPr lang="en-US" altLang="zh-CN" sz="2400" dirty="0">
              <a:solidFill>
                <a:srgbClr val="FF0000"/>
              </a:solidFill>
            </a:endParaRPr>
          </a:p>
          <a:p>
            <a:pPr marL="457200" indent="-457200">
              <a:spcBef>
                <a:spcPct val="50000"/>
              </a:spcBef>
            </a:pPr>
            <a:r>
              <a:rPr lang="zh-CN" altLang="en-US" sz="2400" dirty="0"/>
              <a:t>通过引用类的任一实例</a:t>
            </a:r>
          </a:p>
          <a:p>
            <a:pPr marL="457200" indent="-457200">
              <a:spcBef>
                <a:spcPct val="50000"/>
              </a:spcBef>
            </a:pPr>
            <a:r>
              <a:rPr lang="zh-CN" altLang="en-US" sz="2400" dirty="0"/>
              <a:t>通过类的名称引用</a:t>
            </a:r>
          </a:p>
          <a:p>
            <a:pPr>
              <a:buFont typeface="Wingdings" panose="05000000000000000000" pitchFamily="2" charset="2"/>
              <a:buChar char="ü"/>
            </a:pPr>
            <a:endParaRPr lang="en-US" altLang="zh-CN" sz="2300" dirty="0"/>
          </a:p>
        </p:txBody>
      </p:sp>
    </p:spTree>
    <p:extLst>
      <p:ext uri="{BB962C8B-B14F-4D97-AF65-F5344CB8AC3E}">
        <p14:creationId xmlns:p14="http://schemas.microsoft.com/office/powerpoint/2010/main" val="107032630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zh-CN"/>
              <a:t>Overriding </a:t>
            </a:r>
            <a:r>
              <a:rPr lang="zh-CN" altLang="en-US"/>
              <a:t>例子</a:t>
            </a:r>
          </a:p>
        </p:txBody>
      </p:sp>
      <p:sp>
        <p:nvSpPr>
          <p:cNvPr id="32771" name="Rectangle 3"/>
          <p:cNvSpPr>
            <a:spLocks noGrp="1" noChangeArrowheads="1"/>
          </p:cNvSpPr>
          <p:nvPr>
            <p:ph idx="1"/>
          </p:nvPr>
        </p:nvSpPr>
        <p:spPr>
          <a:xfrm>
            <a:off x="628650" y="1456660"/>
            <a:ext cx="7886700" cy="4720303"/>
          </a:xfrm>
        </p:spPr>
        <p:txBody>
          <a:bodyPr>
            <a:noAutofit/>
          </a:bodyPr>
          <a:lstStyle/>
          <a:p>
            <a:pPr eaLnBrk="1" hangingPunct="1">
              <a:lnSpc>
                <a:spcPct val="100000"/>
              </a:lnSpc>
              <a:spcBef>
                <a:spcPts val="0"/>
              </a:spcBef>
              <a:buFont typeface="Wingdings" panose="05000000000000000000" pitchFamily="2" charset="2"/>
              <a:buNone/>
            </a:pPr>
            <a:r>
              <a:rPr kumimoji="1" lang="en-US" altLang="zh-CN" sz="1800" dirty="0">
                <a:latin typeface="+mn-ea"/>
              </a:rPr>
              <a:t>public class Stack</a:t>
            </a:r>
          </a:p>
          <a:p>
            <a:pPr eaLnBrk="1" hangingPunct="1">
              <a:lnSpc>
                <a:spcPct val="100000"/>
              </a:lnSpc>
              <a:spcBef>
                <a:spcPts val="0"/>
              </a:spcBef>
              <a:buFont typeface="Wingdings" panose="05000000000000000000" pitchFamily="2" charset="2"/>
              <a:buNone/>
            </a:pPr>
            <a:r>
              <a:rPr kumimoji="1" lang="en-US" altLang="zh-CN" sz="1800" dirty="0">
                <a:latin typeface="+mn-ea"/>
              </a:rPr>
              <a:t>{</a:t>
            </a:r>
          </a:p>
          <a:p>
            <a:pPr eaLnBrk="1" hangingPunct="1">
              <a:lnSpc>
                <a:spcPct val="100000"/>
              </a:lnSpc>
              <a:spcBef>
                <a:spcPts val="0"/>
              </a:spcBef>
              <a:buFont typeface="Wingdings" panose="05000000000000000000" pitchFamily="2" charset="2"/>
              <a:buNone/>
            </a:pPr>
            <a:r>
              <a:rPr kumimoji="1" lang="en-US" altLang="zh-CN" sz="1800" dirty="0">
                <a:latin typeface="+mn-ea"/>
              </a:rPr>
              <a:t>    	private Vector items;</a:t>
            </a:r>
          </a:p>
          <a:p>
            <a:pPr eaLnBrk="1" hangingPunct="1">
              <a:lnSpc>
                <a:spcPct val="100000"/>
              </a:lnSpc>
              <a:spcBef>
                <a:spcPts val="0"/>
              </a:spcBef>
              <a:buFont typeface="Wingdings" panose="05000000000000000000" pitchFamily="2" charset="2"/>
              <a:buNone/>
            </a:pPr>
            <a:r>
              <a:rPr kumimoji="1" lang="en-US" altLang="zh-CN" sz="1800" dirty="0">
                <a:latin typeface="+mn-ea"/>
              </a:rPr>
              <a:t>    	// code for Stack's methods and constructor not shown</a:t>
            </a:r>
          </a:p>
          <a:p>
            <a:pPr eaLnBrk="1" hangingPunct="1">
              <a:lnSpc>
                <a:spcPct val="100000"/>
              </a:lnSpc>
              <a:spcBef>
                <a:spcPts val="0"/>
              </a:spcBef>
              <a:buFont typeface="Wingdings" panose="05000000000000000000" pitchFamily="2" charset="2"/>
              <a:buNone/>
            </a:pPr>
            <a:r>
              <a:rPr kumimoji="1" lang="en-US" altLang="zh-CN" sz="1800" dirty="0">
                <a:latin typeface="+mn-ea"/>
              </a:rPr>
              <a:t>    	// overrides Object's </a:t>
            </a:r>
            <a:r>
              <a:rPr kumimoji="1" lang="en-US" altLang="zh-CN" sz="1800" dirty="0" err="1">
                <a:latin typeface="+mn-ea"/>
              </a:rPr>
              <a:t>toString</a:t>
            </a:r>
            <a:r>
              <a:rPr kumimoji="1" lang="en-US" altLang="zh-CN" sz="1800" dirty="0">
                <a:latin typeface="+mn-ea"/>
              </a:rPr>
              <a:t> method</a:t>
            </a:r>
          </a:p>
          <a:p>
            <a:pPr eaLnBrk="1" hangingPunct="1">
              <a:lnSpc>
                <a:spcPct val="100000"/>
              </a:lnSpc>
              <a:spcBef>
                <a:spcPts val="0"/>
              </a:spcBef>
              <a:buFont typeface="Wingdings" panose="05000000000000000000" pitchFamily="2" charset="2"/>
              <a:buNone/>
            </a:pPr>
            <a:r>
              <a:rPr kumimoji="1" lang="en-US" altLang="zh-CN" sz="1800" dirty="0">
                <a:latin typeface="+mn-ea"/>
              </a:rPr>
              <a:t>    	public String </a:t>
            </a:r>
            <a:r>
              <a:rPr kumimoji="1" lang="en-US" altLang="zh-CN" sz="1800" dirty="0" err="1">
                <a:latin typeface="+mn-ea"/>
              </a:rPr>
              <a:t>toString</a:t>
            </a:r>
            <a:r>
              <a:rPr kumimoji="1" lang="en-US" altLang="zh-CN" sz="1800" dirty="0">
                <a:latin typeface="+mn-ea"/>
              </a:rPr>
              <a:t>() </a:t>
            </a:r>
          </a:p>
          <a:p>
            <a:pPr eaLnBrk="1" hangingPunct="1">
              <a:lnSpc>
                <a:spcPct val="100000"/>
              </a:lnSpc>
              <a:spcBef>
                <a:spcPts val="0"/>
              </a:spcBef>
              <a:buFont typeface="Wingdings" panose="05000000000000000000" pitchFamily="2" charset="2"/>
              <a:buNone/>
            </a:pPr>
            <a:r>
              <a:rPr kumimoji="1" lang="en-US" altLang="zh-CN" sz="1800" dirty="0">
                <a:latin typeface="+mn-ea"/>
              </a:rPr>
              <a:t>	{</a:t>
            </a:r>
          </a:p>
          <a:p>
            <a:pPr eaLnBrk="1" hangingPunct="1">
              <a:lnSpc>
                <a:spcPct val="100000"/>
              </a:lnSpc>
              <a:spcBef>
                <a:spcPts val="0"/>
              </a:spcBef>
              <a:buFont typeface="Wingdings" panose="05000000000000000000" pitchFamily="2" charset="2"/>
              <a:buNone/>
            </a:pPr>
            <a:r>
              <a:rPr kumimoji="1" lang="en-US" altLang="zh-CN" sz="1800" dirty="0">
                <a:latin typeface="+mn-ea"/>
              </a:rPr>
              <a:t>        	</a:t>
            </a:r>
            <a:r>
              <a:rPr kumimoji="1" lang="en-US" altLang="zh-CN" sz="1800" dirty="0" err="1">
                <a:latin typeface="+mn-ea"/>
              </a:rPr>
              <a:t>int</a:t>
            </a:r>
            <a:r>
              <a:rPr kumimoji="1" lang="en-US" altLang="zh-CN" sz="1800" dirty="0">
                <a:latin typeface="+mn-ea"/>
              </a:rPr>
              <a:t> n = </a:t>
            </a:r>
            <a:r>
              <a:rPr kumimoji="1" lang="en-US" altLang="zh-CN" sz="1800" dirty="0" err="1">
                <a:latin typeface="+mn-ea"/>
              </a:rPr>
              <a:t>items.size</a:t>
            </a:r>
            <a:r>
              <a:rPr kumimoji="1" lang="en-US" altLang="zh-CN" sz="1800" dirty="0">
                <a:latin typeface="+mn-ea"/>
              </a:rPr>
              <a:t>();</a:t>
            </a:r>
          </a:p>
          <a:p>
            <a:pPr eaLnBrk="1" hangingPunct="1">
              <a:lnSpc>
                <a:spcPct val="100000"/>
              </a:lnSpc>
              <a:spcBef>
                <a:spcPts val="0"/>
              </a:spcBef>
              <a:buFont typeface="Wingdings" panose="05000000000000000000" pitchFamily="2" charset="2"/>
              <a:buNone/>
            </a:pPr>
            <a:r>
              <a:rPr kumimoji="1" lang="en-US" altLang="zh-CN" sz="1800" dirty="0">
                <a:latin typeface="+mn-ea"/>
              </a:rPr>
              <a:t>        	</a:t>
            </a:r>
            <a:r>
              <a:rPr kumimoji="1" lang="en-US" altLang="zh-CN" sz="1800" dirty="0" err="1">
                <a:latin typeface="+mn-ea"/>
              </a:rPr>
              <a:t>StringBuffer</a:t>
            </a:r>
            <a:r>
              <a:rPr kumimoji="1" lang="en-US" altLang="zh-CN" sz="1800" dirty="0">
                <a:latin typeface="+mn-ea"/>
              </a:rPr>
              <a:t> result = new </a:t>
            </a:r>
            <a:r>
              <a:rPr kumimoji="1" lang="en-US" altLang="zh-CN" sz="1800" dirty="0" err="1">
                <a:latin typeface="+mn-ea"/>
              </a:rPr>
              <a:t>StringBuffer</a:t>
            </a:r>
            <a:r>
              <a:rPr kumimoji="1" lang="en-US" altLang="zh-CN" sz="1800" dirty="0">
                <a:latin typeface="+mn-ea"/>
              </a:rPr>
              <a:t>();</a:t>
            </a:r>
          </a:p>
          <a:p>
            <a:pPr eaLnBrk="1" hangingPunct="1">
              <a:lnSpc>
                <a:spcPct val="100000"/>
              </a:lnSpc>
              <a:spcBef>
                <a:spcPts val="0"/>
              </a:spcBef>
              <a:buFont typeface="Wingdings" panose="05000000000000000000" pitchFamily="2" charset="2"/>
              <a:buNone/>
            </a:pPr>
            <a:r>
              <a:rPr kumimoji="1" lang="en-US" altLang="zh-CN" sz="1800" dirty="0">
                <a:latin typeface="+mn-ea"/>
              </a:rPr>
              <a:t>        	</a:t>
            </a:r>
            <a:r>
              <a:rPr kumimoji="1" lang="en-US" altLang="zh-CN" sz="1800" dirty="0" err="1">
                <a:latin typeface="+mn-ea"/>
              </a:rPr>
              <a:t>result.append</a:t>
            </a:r>
            <a:r>
              <a:rPr kumimoji="1" lang="en-US" altLang="zh-CN" sz="1800" dirty="0">
                <a:latin typeface="+mn-ea"/>
              </a:rPr>
              <a:t>("[");</a:t>
            </a:r>
          </a:p>
          <a:p>
            <a:pPr eaLnBrk="1" hangingPunct="1">
              <a:lnSpc>
                <a:spcPct val="100000"/>
              </a:lnSpc>
              <a:spcBef>
                <a:spcPts val="0"/>
              </a:spcBef>
              <a:buFont typeface="Wingdings" panose="05000000000000000000" pitchFamily="2" charset="2"/>
              <a:buNone/>
            </a:pPr>
            <a:r>
              <a:rPr kumimoji="1" lang="en-US" altLang="zh-CN" sz="1800" dirty="0">
                <a:latin typeface="+mn-ea"/>
              </a:rPr>
              <a:t>        	for (</a:t>
            </a:r>
            <a:r>
              <a:rPr kumimoji="1" lang="en-US" altLang="zh-CN" sz="1800" dirty="0" err="1">
                <a:latin typeface="+mn-ea"/>
              </a:rPr>
              <a:t>int</a:t>
            </a:r>
            <a:r>
              <a:rPr kumimoji="1" lang="en-US" altLang="zh-CN" sz="1800" dirty="0">
                <a:latin typeface="+mn-ea"/>
              </a:rPr>
              <a:t> </a:t>
            </a:r>
            <a:r>
              <a:rPr kumimoji="1" lang="en-US" altLang="zh-CN" sz="1800" dirty="0" err="1">
                <a:latin typeface="+mn-ea"/>
              </a:rPr>
              <a:t>i</a:t>
            </a:r>
            <a:r>
              <a:rPr kumimoji="1" lang="en-US" altLang="zh-CN" sz="1800" dirty="0">
                <a:latin typeface="+mn-ea"/>
              </a:rPr>
              <a:t> = 0; </a:t>
            </a:r>
            <a:r>
              <a:rPr kumimoji="1" lang="en-US" altLang="zh-CN" sz="1800" dirty="0" err="1">
                <a:latin typeface="+mn-ea"/>
              </a:rPr>
              <a:t>i</a:t>
            </a:r>
            <a:r>
              <a:rPr kumimoji="1" lang="en-US" altLang="zh-CN" sz="1800" dirty="0">
                <a:latin typeface="+mn-ea"/>
              </a:rPr>
              <a:t> &lt; n; </a:t>
            </a:r>
            <a:r>
              <a:rPr kumimoji="1" lang="en-US" altLang="zh-CN" sz="1800" dirty="0" err="1">
                <a:latin typeface="+mn-ea"/>
              </a:rPr>
              <a:t>i</a:t>
            </a:r>
            <a:r>
              <a:rPr kumimoji="1" lang="en-US" altLang="zh-CN" sz="1800" dirty="0">
                <a:latin typeface="+mn-ea"/>
              </a:rPr>
              <a:t>++) </a:t>
            </a:r>
          </a:p>
          <a:p>
            <a:pPr eaLnBrk="1" hangingPunct="1">
              <a:lnSpc>
                <a:spcPct val="100000"/>
              </a:lnSpc>
              <a:spcBef>
                <a:spcPts val="0"/>
              </a:spcBef>
              <a:buFont typeface="Wingdings" panose="05000000000000000000" pitchFamily="2" charset="2"/>
              <a:buNone/>
            </a:pPr>
            <a:r>
              <a:rPr kumimoji="1" lang="en-US" altLang="zh-CN" sz="1800" dirty="0">
                <a:latin typeface="+mn-ea"/>
              </a:rPr>
              <a:t>		{</a:t>
            </a:r>
          </a:p>
          <a:p>
            <a:pPr eaLnBrk="1" hangingPunct="1">
              <a:lnSpc>
                <a:spcPct val="100000"/>
              </a:lnSpc>
              <a:spcBef>
                <a:spcPts val="0"/>
              </a:spcBef>
              <a:buFont typeface="Wingdings" panose="05000000000000000000" pitchFamily="2" charset="2"/>
              <a:buNone/>
            </a:pPr>
            <a:r>
              <a:rPr kumimoji="1" lang="en-US" altLang="zh-CN" sz="1800" dirty="0">
                <a:latin typeface="+mn-ea"/>
              </a:rPr>
              <a:t>            		</a:t>
            </a:r>
            <a:r>
              <a:rPr kumimoji="1" lang="en-US" altLang="zh-CN" sz="1800" dirty="0" err="1">
                <a:latin typeface="+mn-ea"/>
              </a:rPr>
              <a:t>result.append</a:t>
            </a:r>
            <a:r>
              <a:rPr kumimoji="1" lang="en-US" altLang="zh-CN" sz="1800" dirty="0">
                <a:latin typeface="+mn-ea"/>
              </a:rPr>
              <a:t>(</a:t>
            </a:r>
            <a:r>
              <a:rPr kumimoji="1" lang="en-US" altLang="zh-CN" sz="1800" dirty="0" err="1">
                <a:latin typeface="+mn-ea"/>
              </a:rPr>
              <a:t>items.elementAt</a:t>
            </a:r>
            <a:r>
              <a:rPr kumimoji="1" lang="en-US" altLang="zh-CN" sz="1800" dirty="0">
                <a:latin typeface="+mn-ea"/>
              </a:rPr>
              <a:t>(</a:t>
            </a:r>
            <a:r>
              <a:rPr kumimoji="1" lang="en-US" altLang="zh-CN" sz="1800" dirty="0" err="1">
                <a:latin typeface="+mn-ea"/>
              </a:rPr>
              <a:t>i</a:t>
            </a:r>
            <a:r>
              <a:rPr kumimoji="1" lang="en-US" altLang="zh-CN" sz="1800" dirty="0">
                <a:latin typeface="+mn-ea"/>
              </a:rPr>
              <a:t>).</a:t>
            </a:r>
            <a:r>
              <a:rPr kumimoji="1" lang="en-US" altLang="zh-CN" sz="1800" dirty="0" err="1">
                <a:latin typeface="+mn-ea"/>
              </a:rPr>
              <a:t>toString</a:t>
            </a:r>
            <a:r>
              <a:rPr kumimoji="1" lang="en-US" altLang="zh-CN" sz="1800" dirty="0">
                <a:latin typeface="+mn-ea"/>
              </a:rPr>
              <a:t>());</a:t>
            </a:r>
          </a:p>
          <a:p>
            <a:pPr eaLnBrk="1" hangingPunct="1">
              <a:lnSpc>
                <a:spcPct val="100000"/>
              </a:lnSpc>
              <a:spcBef>
                <a:spcPts val="0"/>
              </a:spcBef>
              <a:buFont typeface="Wingdings" panose="05000000000000000000" pitchFamily="2" charset="2"/>
              <a:buNone/>
            </a:pPr>
            <a:r>
              <a:rPr kumimoji="1" lang="en-US" altLang="zh-CN" sz="1800" dirty="0">
                <a:latin typeface="+mn-ea"/>
              </a:rPr>
              <a:t>            		if (</a:t>
            </a:r>
            <a:r>
              <a:rPr kumimoji="1" lang="en-US" altLang="zh-CN" sz="1800" dirty="0" err="1">
                <a:latin typeface="+mn-ea"/>
              </a:rPr>
              <a:t>i</a:t>
            </a:r>
            <a:r>
              <a:rPr kumimoji="1" lang="en-US" altLang="zh-CN" sz="1800" dirty="0">
                <a:latin typeface="+mn-ea"/>
              </a:rPr>
              <a:t> &lt; n-1) </a:t>
            </a:r>
            <a:r>
              <a:rPr kumimoji="1" lang="en-US" altLang="zh-CN" sz="1800" dirty="0" err="1">
                <a:latin typeface="+mn-ea"/>
              </a:rPr>
              <a:t>result.append</a:t>
            </a:r>
            <a:r>
              <a:rPr kumimoji="1" lang="en-US" altLang="zh-CN" sz="1800" dirty="0">
                <a:latin typeface="+mn-ea"/>
              </a:rPr>
              <a:t>(",");</a:t>
            </a:r>
          </a:p>
          <a:p>
            <a:pPr eaLnBrk="1" hangingPunct="1">
              <a:lnSpc>
                <a:spcPct val="100000"/>
              </a:lnSpc>
              <a:spcBef>
                <a:spcPts val="0"/>
              </a:spcBef>
              <a:buFont typeface="Wingdings" panose="05000000000000000000" pitchFamily="2" charset="2"/>
              <a:buNone/>
            </a:pPr>
            <a:r>
              <a:rPr kumimoji="1" lang="en-US" altLang="zh-CN" sz="1800" dirty="0">
                <a:latin typeface="+mn-ea"/>
              </a:rPr>
              <a:t>        	}</a:t>
            </a:r>
          </a:p>
          <a:p>
            <a:pPr eaLnBrk="1" hangingPunct="1">
              <a:lnSpc>
                <a:spcPct val="100000"/>
              </a:lnSpc>
              <a:spcBef>
                <a:spcPts val="0"/>
              </a:spcBef>
              <a:buFont typeface="Wingdings" panose="05000000000000000000" pitchFamily="2" charset="2"/>
              <a:buNone/>
            </a:pPr>
            <a:r>
              <a:rPr kumimoji="1" lang="en-US" altLang="zh-CN" sz="1800" dirty="0">
                <a:latin typeface="+mn-ea"/>
              </a:rPr>
              <a:t>        	</a:t>
            </a:r>
            <a:r>
              <a:rPr kumimoji="1" lang="en-US" altLang="zh-CN" sz="1800" dirty="0" err="1">
                <a:latin typeface="+mn-ea"/>
              </a:rPr>
              <a:t>result.append</a:t>
            </a:r>
            <a:r>
              <a:rPr kumimoji="1" lang="en-US" altLang="zh-CN" sz="1800" dirty="0">
                <a:latin typeface="+mn-ea"/>
              </a:rPr>
              <a:t>("]");</a:t>
            </a:r>
          </a:p>
          <a:p>
            <a:pPr eaLnBrk="1" hangingPunct="1">
              <a:lnSpc>
                <a:spcPct val="100000"/>
              </a:lnSpc>
              <a:spcBef>
                <a:spcPts val="0"/>
              </a:spcBef>
              <a:buFont typeface="Wingdings" panose="05000000000000000000" pitchFamily="2" charset="2"/>
              <a:buNone/>
            </a:pPr>
            <a:r>
              <a:rPr kumimoji="1" lang="en-US" altLang="zh-CN" sz="1800" dirty="0">
                <a:latin typeface="+mn-ea"/>
              </a:rPr>
              <a:t>        	return </a:t>
            </a:r>
            <a:r>
              <a:rPr kumimoji="1" lang="en-US" altLang="zh-CN" sz="1800" dirty="0" err="1">
                <a:latin typeface="+mn-ea"/>
              </a:rPr>
              <a:t>result.toString</a:t>
            </a:r>
            <a:r>
              <a:rPr kumimoji="1" lang="en-US" altLang="zh-CN" sz="1800" dirty="0">
                <a:latin typeface="+mn-ea"/>
              </a:rPr>
              <a:t>();</a:t>
            </a:r>
          </a:p>
          <a:p>
            <a:pPr eaLnBrk="1" hangingPunct="1">
              <a:lnSpc>
                <a:spcPct val="100000"/>
              </a:lnSpc>
              <a:spcBef>
                <a:spcPts val="0"/>
              </a:spcBef>
              <a:buFont typeface="Wingdings" panose="05000000000000000000" pitchFamily="2" charset="2"/>
              <a:buNone/>
            </a:pPr>
            <a:r>
              <a:rPr kumimoji="1" lang="en-US" altLang="zh-CN" sz="1800" dirty="0">
                <a:latin typeface="+mn-ea"/>
              </a:rPr>
              <a:t>    	}</a:t>
            </a:r>
          </a:p>
          <a:p>
            <a:pPr eaLnBrk="1" hangingPunct="1">
              <a:lnSpc>
                <a:spcPct val="100000"/>
              </a:lnSpc>
              <a:spcBef>
                <a:spcPts val="0"/>
              </a:spcBef>
              <a:buFont typeface="Wingdings" panose="05000000000000000000" pitchFamily="2" charset="2"/>
              <a:buNone/>
            </a:pPr>
            <a:r>
              <a:rPr kumimoji="1" lang="en-US" altLang="zh-CN" sz="1800" dirty="0">
                <a:latin typeface="+mn-ea"/>
              </a:rPr>
              <a:t>}</a:t>
            </a:r>
          </a:p>
          <a:p>
            <a:pPr eaLnBrk="1" hangingPunct="1">
              <a:lnSpc>
                <a:spcPct val="100000"/>
              </a:lnSpc>
              <a:spcBef>
                <a:spcPts val="0"/>
              </a:spcBef>
              <a:buFont typeface="Wingdings" panose="05000000000000000000" pitchFamily="2" charset="2"/>
              <a:buNone/>
            </a:pPr>
            <a:endParaRPr lang="en-US" altLang="zh-CN" sz="1050" dirty="0">
              <a:latin typeface="+mn-ea"/>
            </a:endParaRPr>
          </a:p>
        </p:txBody>
      </p:sp>
    </p:spTree>
    <p:extLst>
      <p:ext uri="{BB962C8B-B14F-4D97-AF65-F5344CB8AC3E}">
        <p14:creationId xmlns:p14="http://schemas.microsoft.com/office/powerpoint/2010/main" val="255525035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kumimoji="1" lang="zh-CN" altLang="en-US">
                <a:solidFill>
                  <a:schemeClr val="tx1"/>
                </a:solidFill>
              </a:rPr>
              <a:t>方法重写的规则</a:t>
            </a:r>
          </a:p>
        </p:txBody>
      </p:sp>
      <p:sp>
        <p:nvSpPr>
          <p:cNvPr id="33795" name="Rectangle 3"/>
          <p:cNvSpPr>
            <a:spLocks noGrp="1" noChangeArrowheads="1"/>
          </p:cNvSpPr>
          <p:nvPr>
            <p:ph idx="1"/>
          </p:nvPr>
        </p:nvSpPr>
        <p:spPr/>
        <p:txBody>
          <a:bodyPr/>
          <a:lstStyle/>
          <a:p>
            <a:pPr eaLnBrk="1" hangingPunct="1"/>
            <a:r>
              <a:rPr kumimoji="1" lang="zh-CN" altLang="en-US" dirty="0"/>
              <a:t>必须返回与原来方法完全相同的返回值。</a:t>
            </a:r>
          </a:p>
          <a:p>
            <a:pPr eaLnBrk="1" hangingPunct="1"/>
            <a:endParaRPr kumimoji="1" lang="zh-CN" altLang="en-US" dirty="0"/>
          </a:p>
          <a:p>
            <a:pPr eaLnBrk="1" hangingPunct="1"/>
            <a:r>
              <a:rPr kumimoji="1" lang="zh-CN" altLang="en-US" dirty="0"/>
              <a:t>方法的访问权限不能缩小。</a:t>
            </a:r>
          </a:p>
          <a:p>
            <a:pPr eaLnBrk="1" hangingPunct="1"/>
            <a:endParaRPr kumimoji="1" lang="zh-CN" altLang="en-US" dirty="0"/>
          </a:p>
          <a:p>
            <a:pPr eaLnBrk="1" hangingPunct="1"/>
            <a:r>
              <a:rPr kumimoji="1" lang="zh-CN" altLang="en-US" dirty="0"/>
              <a:t>不能抛出新的例外。</a:t>
            </a:r>
          </a:p>
          <a:p>
            <a:pPr eaLnBrk="1" hangingPunct="1"/>
            <a:endParaRPr lang="en-US" altLang="zh-CN" dirty="0"/>
          </a:p>
        </p:txBody>
      </p:sp>
    </p:spTree>
    <p:extLst>
      <p:ext uri="{BB962C8B-B14F-4D97-AF65-F5344CB8AC3E}">
        <p14:creationId xmlns:p14="http://schemas.microsoft.com/office/powerpoint/2010/main" val="376406923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kumimoji="1" lang="zh-CN" altLang="en-US">
                <a:solidFill>
                  <a:schemeClr val="tx1"/>
                </a:solidFill>
              </a:rPr>
              <a:t>调用父类的构造方法</a:t>
            </a:r>
          </a:p>
        </p:txBody>
      </p:sp>
      <p:sp>
        <p:nvSpPr>
          <p:cNvPr id="34819" name="Rectangle 3"/>
          <p:cNvSpPr>
            <a:spLocks noGrp="1" noChangeArrowheads="1"/>
          </p:cNvSpPr>
          <p:nvPr>
            <p:ph idx="1"/>
          </p:nvPr>
        </p:nvSpPr>
        <p:spPr/>
        <p:txBody>
          <a:bodyPr/>
          <a:lstStyle/>
          <a:p>
            <a:pPr eaLnBrk="1" hangingPunct="1"/>
            <a:r>
              <a:rPr kumimoji="1" lang="zh-CN" altLang="en-US"/>
              <a:t>初始化对象是很结构化的。</a:t>
            </a:r>
          </a:p>
          <a:p>
            <a:pPr eaLnBrk="1" hangingPunct="1"/>
            <a:endParaRPr kumimoji="1" lang="zh-CN" altLang="en-US"/>
          </a:p>
          <a:p>
            <a:pPr eaLnBrk="1" hangingPunct="1"/>
            <a:r>
              <a:rPr kumimoji="1" lang="zh-CN" altLang="en-US"/>
              <a:t>在对对象初始化时，分三步：</a:t>
            </a:r>
          </a:p>
          <a:p>
            <a:pPr lvl="1" eaLnBrk="1" hangingPunct="1"/>
            <a:r>
              <a:rPr kumimoji="1" lang="zh-CN" altLang="en-US"/>
              <a:t>分配空间，并初始化为“</a:t>
            </a:r>
            <a:r>
              <a:rPr kumimoji="1" lang="en-US" altLang="zh-CN"/>
              <a:t>0”</a:t>
            </a:r>
            <a:r>
              <a:rPr kumimoji="1" lang="zh-CN" altLang="en-US"/>
              <a:t>值。</a:t>
            </a:r>
          </a:p>
          <a:p>
            <a:pPr lvl="1" eaLnBrk="1" hangingPunct="1"/>
            <a:r>
              <a:rPr kumimoji="1" lang="zh-CN" altLang="en-US"/>
              <a:t>按继承关系从顶向下显式初始化。</a:t>
            </a:r>
          </a:p>
          <a:p>
            <a:pPr lvl="1" eaLnBrk="1" hangingPunct="1"/>
            <a:r>
              <a:rPr kumimoji="1" lang="zh-CN" altLang="en-US"/>
              <a:t>按继承关系从顶向下调用构造方法。</a:t>
            </a:r>
          </a:p>
          <a:p>
            <a:pPr eaLnBrk="1" hangingPunct="1"/>
            <a:endParaRPr kumimoji="1" lang="zh-CN" altLang="en-US"/>
          </a:p>
          <a:p>
            <a:pPr eaLnBrk="1" hangingPunct="1"/>
            <a:endParaRPr lang="en-US" altLang="zh-CN"/>
          </a:p>
        </p:txBody>
      </p:sp>
    </p:spTree>
    <p:extLst>
      <p:ext uri="{BB962C8B-B14F-4D97-AF65-F5344CB8AC3E}">
        <p14:creationId xmlns:p14="http://schemas.microsoft.com/office/powerpoint/2010/main" val="44905059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kumimoji="1" lang="zh-CN" altLang="en-US">
                <a:solidFill>
                  <a:schemeClr val="tx1"/>
                </a:solidFill>
              </a:rPr>
              <a:t>调用父类构造方法</a:t>
            </a:r>
          </a:p>
        </p:txBody>
      </p:sp>
      <p:sp>
        <p:nvSpPr>
          <p:cNvPr id="35843" name="Rectangle 3"/>
          <p:cNvSpPr>
            <a:spLocks noGrp="1" noChangeArrowheads="1"/>
          </p:cNvSpPr>
          <p:nvPr>
            <p:ph idx="1"/>
          </p:nvPr>
        </p:nvSpPr>
        <p:spPr/>
        <p:txBody>
          <a:bodyPr>
            <a:normAutofit fontScale="92500" lnSpcReduction="10000"/>
          </a:bodyPr>
          <a:lstStyle/>
          <a:p>
            <a:pPr eaLnBrk="1" hangingPunct="1">
              <a:lnSpc>
                <a:spcPct val="80000"/>
              </a:lnSpc>
              <a:buFont typeface="Wingdings" panose="05000000000000000000" pitchFamily="2" charset="2"/>
              <a:buNone/>
            </a:pPr>
            <a:r>
              <a:rPr kumimoji="1" lang="zh-CN" altLang="en-US" sz="1125"/>
              <a:t>缺省是不带参数的构造方法。</a:t>
            </a:r>
          </a:p>
          <a:p>
            <a:pPr eaLnBrk="1" hangingPunct="1">
              <a:lnSpc>
                <a:spcPct val="80000"/>
              </a:lnSpc>
              <a:buFont typeface="Wingdings" panose="05000000000000000000" pitchFamily="2" charset="2"/>
              <a:buNone/>
            </a:pPr>
            <a:r>
              <a:rPr kumimoji="1" lang="zh-CN" altLang="en-US" sz="1125"/>
              <a:t>如果需要调用特殊的父类构造方法，则需在子类构造方法中第一行通过</a:t>
            </a:r>
            <a:r>
              <a:rPr kumimoji="1" lang="en-US" altLang="zh-CN" sz="1125"/>
              <a:t>super( … )</a:t>
            </a:r>
            <a:r>
              <a:rPr kumimoji="1" lang="zh-CN" altLang="en-US" sz="1125"/>
              <a:t>调用。</a:t>
            </a:r>
          </a:p>
          <a:p>
            <a:pPr eaLnBrk="1" hangingPunct="1">
              <a:lnSpc>
                <a:spcPct val="80000"/>
              </a:lnSpc>
              <a:buFont typeface="Wingdings" panose="05000000000000000000" pitchFamily="2" charset="2"/>
              <a:buNone/>
            </a:pPr>
            <a:endParaRPr kumimoji="1" lang="zh-CN" altLang="en-US" sz="1125"/>
          </a:p>
          <a:p>
            <a:pPr eaLnBrk="1" hangingPunct="1">
              <a:lnSpc>
                <a:spcPct val="80000"/>
              </a:lnSpc>
              <a:buFont typeface="Wingdings" panose="05000000000000000000" pitchFamily="2" charset="2"/>
              <a:buNone/>
            </a:pPr>
            <a:r>
              <a:rPr kumimoji="1" lang="en-US" altLang="zh-CN" sz="1125"/>
              <a:t>class Employee</a:t>
            </a:r>
          </a:p>
          <a:p>
            <a:pPr eaLnBrk="1" hangingPunct="1">
              <a:lnSpc>
                <a:spcPct val="80000"/>
              </a:lnSpc>
              <a:buFont typeface="Wingdings" panose="05000000000000000000" pitchFamily="2" charset="2"/>
              <a:buNone/>
            </a:pPr>
            <a:r>
              <a:rPr kumimoji="1" lang="en-US" altLang="zh-CN" sz="1125"/>
              <a:t>{ ...</a:t>
            </a:r>
          </a:p>
          <a:p>
            <a:pPr eaLnBrk="1" hangingPunct="1">
              <a:lnSpc>
                <a:spcPct val="80000"/>
              </a:lnSpc>
              <a:buFont typeface="Wingdings" panose="05000000000000000000" pitchFamily="2" charset="2"/>
              <a:buNone/>
            </a:pPr>
            <a:r>
              <a:rPr kumimoji="1" lang="en-US" altLang="zh-CN" sz="1125"/>
              <a:t>	public Employee( String n)</a:t>
            </a:r>
          </a:p>
          <a:p>
            <a:pPr eaLnBrk="1" hangingPunct="1">
              <a:lnSpc>
                <a:spcPct val="80000"/>
              </a:lnSpc>
              <a:buFont typeface="Wingdings" panose="05000000000000000000" pitchFamily="2" charset="2"/>
              <a:buNone/>
            </a:pPr>
            <a:r>
              <a:rPr kumimoji="1" lang="en-US" altLang="zh-CN" sz="1125"/>
              <a:t>	{</a:t>
            </a:r>
          </a:p>
          <a:p>
            <a:pPr eaLnBrk="1" hangingPunct="1">
              <a:lnSpc>
                <a:spcPct val="80000"/>
              </a:lnSpc>
              <a:buFont typeface="Wingdings" panose="05000000000000000000" pitchFamily="2" charset="2"/>
              <a:buNone/>
            </a:pPr>
            <a:r>
              <a:rPr kumimoji="1" lang="en-US" altLang="zh-CN" sz="1125"/>
              <a:t>		name=n;</a:t>
            </a:r>
          </a:p>
          <a:p>
            <a:pPr eaLnBrk="1" hangingPunct="1">
              <a:lnSpc>
                <a:spcPct val="80000"/>
              </a:lnSpc>
              <a:buFont typeface="Wingdings" panose="05000000000000000000" pitchFamily="2" charset="2"/>
              <a:buNone/>
            </a:pPr>
            <a:r>
              <a:rPr kumimoji="1" lang="en-US" altLang="zh-CN" sz="1125"/>
              <a:t>	}</a:t>
            </a:r>
          </a:p>
          <a:p>
            <a:pPr eaLnBrk="1" hangingPunct="1">
              <a:lnSpc>
                <a:spcPct val="80000"/>
              </a:lnSpc>
              <a:buFont typeface="Wingdings" panose="05000000000000000000" pitchFamily="2" charset="2"/>
              <a:buNone/>
            </a:pPr>
            <a:r>
              <a:rPr kumimoji="1" lang="en-US" altLang="zh-CN" sz="1125"/>
              <a:t>}</a:t>
            </a:r>
          </a:p>
          <a:p>
            <a:pPr eaLnBrk="1" hangingPunct="1">
              <a:lnSpc>
                <a:spcPct val="80000"/>
              </a:lnSpc>
              <a:buFont typeface="Wingdings" panose="05000000000000000000" pitchFamily="2" charset="2"/>
              <a:buNone/>
            </a:pPr>
            <a:r>
              <a:rPr kumimoji="1" lang="en-US" altLang="zh-CN" sz="1125"/>
              <a:t>class Manager </a:t>
            </a:r>
          </a:p>
          <a:p>
            <a:pPr eaLnBrk="1" hangingPunct="1">
              <a:lnSpc>
                <a:spcPct val="80000"/>
              </a:lnSpc>
              <a:buFont typeface="Wingdings" panose="05000000000000000000" pitchFamily="2" charset="2"/>
              <a:buNone/>
            </a:pPr>
            <a:r>
              <a:rPr kumimoji="1" lang="en-US" altLang="zh-CN" sz="1125"/>
              <a:t>{</a:t>
            </a:r>
          </a:p>
          <a:p>
            <a:pPr eaLnBrk="1" hangingPunct="1">
              <a:lnSpc>
                <a:spcPct val="80000"/>
              </a:lnSpc>
              <a:buFont typeface="Wingdings" panose="05000000000000000000" pitchFamily="2" charset="2"/>
              <a:buNone/>
            </a:pPr>
            <a:r>
              <a:rPr kumimoji="1" lang="en-US" altLang="zh-CN" sz="1125"/>
              <a:t>	public Manager( String s,String d)</a:t>
            </a:r>
          </a:p>
          <a:p>
            <a:pPr eaLnBrk="1" hangingPunct="1">
              <a:lnSpc>
                <a:spcPct val="80000"/>
              </a:lnSpc>
              <a:buFont typeface="Wingdings" panose="05000000000000000000" pitchFamily="2" charset="2"/>
              <a:buNone/>
            </a:pPr>
            <a:r>
              <a:rPr kumimoji="1" lang="en-US" altLang="zh-CN" sz="1125"/>
              <a:t>	{</a:t>
            </a:r>
          </a:p>
          <a:p>
            <a:pPr eaLnBrk="1" hangingPunct="1">
              <a:lnSpc>
                <a:spcPct val="80000"/>
              </a:lnSpc>
              <a:buFont typeface="Wingdings" panose="05000000000000000000" pitchFamily="2" charset="2"/>
              <a:buNone/>
            </a:pPr>
            <a:r>
              <a:rPr kumimoji="1" lang="en-US" altLang="zh-CN" sz="1125"/>
              <a:t>		super(s);</a:t>
            </a:r>
          </a:p>
          <a:p>
            <a:pPr eaLnBrk="1" hangingPunct="1">
              <a:lnSpc>
                <a:spcPct val="80000"/>
              </a:lnSpc>
              <a:buFont typeface="Wingdings" panose="05000000000000000000" pitchFamily="2" charset="2"/>
              <a:buNone/>
            </a:pPr>
            <a:r>
              <a:rPr kumimoji="1" lang="en-US" altLang="zh-CN" sz="1125"/>
              <a:t>		... </a:t>
            </a:r>
          </a:p>
          <a:p>
            <a:pPr eaLnBrk="1" hangingPunct="1">
              <a:lnSpc>
                <a:spcPct val="80000"/>
              </a:lnSpc>
              <a:buFont typeface="Wingdings" panose="05000000000000000000" pitchFamily="2" charset="2"/>
              <a:buNone/>
            </a:pPr>
            <a:r>
              <a:rPr kumimoji="1" lang="en-US" altLang="zh-CN" sz="1125"/>
              <a:t>	}</a:t>
            </a:r>
          </a:p>
          <a:p>
            <a:pPr eaLnBrk="1" hangingPunct="1">
              <a:lnSpc>
                <a:spcPct val="80000"/>
              </a:lnSpc>
              <a:buFont typeface="Wingdings" panose="05000000000000000000" pitchFamily="2" charset="2"/>
              <a:buNone/>
            </a:pPr>
            <a:r>
              <a:rPr kumimoji="1" lang="en-US" altLang="zh-CN" sz="1125"/>
              <a:t>}</a:t>
            </a:r>
          </a:p>
          <a:p>
            <a:pPr eaLnBrk="1" hangingPunct="1">
              <a:lnSpc>
                <a:spcPct val="80000"/>
              </a:lnSpc>
              <a:buFont typeface="Wingdings" panose="05000000000000000000" pitchFamily="2" charset="2"/>
              <a:buNone/>
            </a:pPr>
            <a:endParaRPr lang="en-US" altLang="zh-CN" sz="1125"/>
          </a:p>
        </p:txBody>
      </p:sp>
    </p:spTree>
    <p:extLst>
      <p:ext uri="{BB962C8B-B14F-4D97-AF65-F5344CB8AC3E}">
        <p14:creationId xmlns:p14="http://schemas.microsoft.com/office/powerpoint/2010/main" val="198247385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Grp="1" noChangeArrowheads="1"/>
          </p:cNvSpPr>
          <p:nvPr>
            <p:ph type="title"/>
          </p:nvPr>
        </p:nvSpPr>
        <p:spPr/>
        <p:txBody>
          <a:bodyPr/>
          <a:lstStyle/>
          <a:p>
            <a:pPr eaLnBrk="1" hangingPunct="1"/>
            <a:r>
              <a:rPr lang="zh-CN" altLang="en-US"/>
              <a:t>抽象类</a:t>
            </a:r>
          </a:p>
        </p:txBody>
      </p:sp>
      <p:sp>
        <p:nvSpPr>
          <p:cNvPr id="36867" name="Rectangle 6"/>
          <p:cNvSpPr>
            <a:spLocks noGrp="1" noChangeArrowheads="1"/>
          </p:cNvSpPr>
          <p:nvPr>
            <p:ph idx="1"/>
          </p:nvPr>
        </p:nvSpPr>
        <p:spPr/>
        <p:txBody>
          <a:bodyPr/>
          <a:lstStyle/>
          <a:p>
            <a:pPr eaLnBrk="1" hangingPunct="1">
              <a:lnSpc>
                <a:spcPct val="80000"/>
              </a:lnSpc>
            </a:pPr>
            <a:r>
              <a:rPr kumimoji="1" lang="zh-CN" altLang="en-US" sz="1575"/>
              <a:t>一个类如果只声明方法而没有方法的实现，则称为抽象类。</a:t>
            </a:r>
          </a:p>
          <a:p>
            <a:pPr eaLnBrk="1" hangingPunct="1">
              <a:lnSpc>
                <a:spcPct val="80000"/>
              </a:lnSpc>
            </a:pPr>
            <a:r>
              <a:rPr kumimoji="1" lang="zh-CN" altLang="en-US" sz="1575"/>
              <a:t>必须在声明中增加 </a:t>
            </a:r>
            <a:r>
              <a:rPr kumimoji="1" lang="en-US" altLang="zh-CN" sz="1575"/>
              <a:t>abstract </a:t>
            </a:r>
            <a:r>
              <a:rPr kumimoji="1" lang="zh-CN" altLang="en-US" sz="1575"/>
              <a:t>关键字，在无方法体的方法前    也要加上</a:t>
            </a:r>
            <a:r>
              <a:rPr kumimoji="1" lang="en-US" altLang="zh-CN" sz="1575"/>
              <a:t>abstract</a:t>
            </a:r>
            <a:r>
              <a:rPr kumimoji="1" lang="zh-CN" altLang="en-US" sz="1575"/>
              <a:t>。</a:t>
            </a:r>
          </a:p>
          <a:p>
            <a:pPr lvl="1" eaLnBrk="1" hangingPunct="1">
              <a:lnSpc>
                <a:spcPct val="80000"/>
              </a:lnSpc>
              <a:buFont typeface="Wingdings" panose="05000000000000000000" pitchFamily="2" charset="2"/>
              <a:buNone/>
            </a:pPr>
            <a:r>
              <a:rPr kumimoji="1" lang="en-US" altLang="zh-CN" sz="1500"/>
              <a:t>Public abstract class Drawing</a:t>
            </a:r>
          </a:p>
          <a:p>
            <a:pPr lvl="1" eaLnBrk="1" hangingPunct="1">
              <a:lnSpc>
                <a:spcPct val="80000"/>
              </a:lnSpc>
              <a:buFont typeface="Wingdings" panose="05000000000000000000" pitchFamily="2" charset="2"/>
              <a:buNone/>
            </a:pPr>
            <a:r>
              <a:rPr kumimoji="1" lang="en-US" altLang="zh-CN" sz="1500"/>
              <a:t>{</a:t>
            </a:r>
          </a:p>
          <a:p>
            <a:pPr lvl="1" eaLnBrk="1" hangingPunct="1">
              <a:lnSpc>
                <a:spcPct val="80000"/>
              </a:lnSpc>
              <a:buFont typeface="Wingdings" panose="05000000000000000000" pitchFamily="2" charset="2"/>
              <a:buNone/>
            </a:pPr>
            <a:r>
              <a:rPr kumimoji="1" lang="en-US" altLang="zh-CN" sz="1500"/>
              <a:t>	public abstract void drawDot( int x, int y);</a:t>
            </a:r>
          </a:p>
          <a:p>
            <a:pPr lvl="1" eaLnBrk="1" hangingPunct="1">
              <a:lnSpc>
                <a:spcPct val="80000"/>
              </a:lnSpc>
              <a:buFont typeface="Wingdings" panose="05000000000000000000" pitchFamily="2" charset="2"/>
              <a:buNone/>
            </a:pPr>
            <a:r>
              <a:rPr kumimoji="1" lang="en-US" altLang="zh-CN" sz="1500"/>
              <a:t>	public void drawLine(int x1, int y1, int x2,int y2)</a:t>
            </a:r>
          </a:p>
          <a:p>
            <a:pPr lvl="1" eaLnBrk="1" hangingPunct="1">
              <a:lnSpc>
                <a:spcPct val="80000"/>
              </a:lnSpc>
              <a:buFont typeface="Wingdings" panose="05000000000000000000" pitchFamily="2" charset="2"/>
              <a:buNone/>
            </a:pPr>
            <a:r>
              <a:rPr kumimoji="1" lang="en-US" altLang="zh-CN" sz="1500"/>
              <a:t>		{...</a:t>
            </a:r>
          </a:p>
          <a:p>
            <a:pPr lvl="1" eaLnBrk="1" hangingPunct="1">
              <a:lnSpc>
                <a:spcPct val="80000"/>
              </a:lnSpc>
              <a:buFont typeface="Wingdings" panose="05000000000000000000" pitchFamily="2" charset="2"/>
              <a:buNone/>
            </a:pPr>
            <a:r>
              <a:rPr kumimoji="1" lang="en-US" altLang="zh-CN" sz="1500"/>
              <a:t>		// </a:t>
            </a:r>
            <a:r>
              <a:rPr kumimoji="1" lang="zh-CN" altLang="en-US" sz="1500"/>
              <a:t>调用</a:t>
            </a:r>
            <a:r>
              <a:rPr kumimoji="1" lang="en-US" altLang="zh-CN" sz="1500"/>
              <a:t>drawDot()</a:t>
            </a:r>
            <a:r>
              <a:rPr kumimoji="1" lang="zh-CN" altLang="en-US" sz="1500"/>
              <a:t>方法</a:t>
            </a:r>
          </a:p>
          <a:p>
            <a:pPr lvl="1" eaLnBrk="1" hangingPunct="1">
              <a:lnSpc>
                <a:spcPct val="80000"/>
              </a:lnSpc>
              <a:buFont typeface="Wingdings" panose="05000000000000000000" pitchFamily="2" charset="2"/>
              <a:buNone/>
            </a:pPr>
            <a:r>
              <a:rPr kumimoji="1" lang="zh-CN" altLang="en-US" sz="1500"/>
              <a:t>		</a:t>
            </a:r>
            <a:r>
              <a:rPr kumimoji="1" lang="en-US" altLang="zh-CN" sz="1500"/>
              <a:t>}</a:t>
            </a:r>
          </a:p>
          <a:p>
            <a:pPr lvl="1" eaLnBrk="1" hangingPunct="1">
              <a:lnSpc>
                <a:spcPct val="80000"/>
              </a:lnSpc>
              <a:buFont typeface="Wingdings" panose="05000000000000000000" pitchFamily="2" charset="2"/>
              <a:buNone/>
            </a:pPr>
            <a:r>
              <a:rPr kumimoji="1" lang="en-US" altLang="zh-CN" sz="1500"/>
              <a:t>}</a:t>
            </a:r>
          </a:p>
          <a:p>
            <a:pPr eaLnBrk="1" hangingPunct="1">
              <a:lnSpc>
                <a:spcPct val="80000"/>
              </a:lnSpc>
            </a:pPr>
            <a:endParaRPr kumimoji="1" lang="en-US" altLang="zh-CN" sz="1575"/>
          </a:p>
          <a:p>
            <a:pPr eaLnBrk="1" hangingPunct="1">
              <a:lnSpc>
                <a:spcPct val="80000"/>
              </a:lnSpc>
            </a:pPr>
            <a:r>
              <a:rPr kumimoji="1" lang="zh-CN" altLang="en-US" sz="1575"/>
              <a:t>抽象类也可有普通的成员变量或方法。</a:t>
            </a:r>
          </a:p>
          <a:p>
            <a:pPr eaLnBrk="1" hangingPunct="1">
              <a:lnSpc>
                <a:spcPct val="80000"/>
              </a:lnSpc>
            </a:pPr>
            <a:endParaRPr lang="en-US" altLang="zh-CN" sz="1575"/>
          </a:p>
        </p:txBody>
      </p:sp>
    </p:spTree>
    <p:extLst>
      <p:ext uri="{BB962C8B-B14F-4D97-AF65-F5344CB8AC3E}">
        <p14:creationId xmlns:p14="http://schemas.microsoft.com/office/powerpoint/2010/main" val="16762133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zh-CN" altLang="en-US"/>
              <a:t>抽象类（续）</a:t>
            </a:r>
          </a:p>
        </p:txBody>
      </p:sp>
      <p:sp>
        <p:nvSpPr>
          <p:cNvPr id="37891" name="Text Box 4"/>
          <p:cNvSpPr txBox="1">
            <a:spLocks noChangeArrowheads="1"/>
          </p:cNvSpPr>
          <p:nvPr/>
        </p:nvSpPr>
        <p:spPr bwMode="auto">
          <a:xfrm>
            <a:off x="1925242" y="2118123"/>
            <a:ext cx="563167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Tx/>
              <a:buChar char="•"/>
            </a:pPr>
            <a:r>
              <a:rPr kumimoji="1" lang="zh-CN" altLang="en-US" dirty="0">
                <a:latin typeface="Times New Roman" panose="02020603050405020304" pitchFamily="18" charset="0"/>
              </a:rPr>
              <a:t>抽象类不能直接用来生成实例。一般可通过定义</a:t>
            </a:r>
          </a:p>
          <a:p>
            <a:pPr eaLnBrk="1" hangingPunct="1"/>
            <a:r>
              <a:rPr kumimoji="1" lang="zh-CN" altLang="en-US" dirty="0">
                <a:latin typeface="Times New Roman" panose="02020603050405020304" pitchFamily="18" charset="0"/>
              </a:rPr>
              <a:t>子类进行实例化。</a:t>
            </a:r>
          </a:p>
          <a:p>
            <a:pPr eaLnBrk="1" hangingPunct="1">
              <a:buFontTx/>
              <a:buChar char="•"/>
            </a:pPr>
            <a:r>
              <a:rPr kumimoji="1" lang="zh-CN" altLang="en-US" dirty="0">
                <a:latin typeface="Times New Roman" panose="02020603050405020304" pitchFamily="18" charset="0"/>
                <a:sym typeface="Wingdings" panose="05000000000000000000" pitchFamily="2" charset="2"/>
              </a:rPr>
              <a:t> </a:t>
            </a:r>
            <a:r>
              <a:rPr kumimoji="1" lang="zh-CN" altLang="en-US" dirty="0">
                <a:latin typeface="Times New Roman" panose="02020603050405020304" pitchFamily="18" charset="0"/>
              </a:rPr>
              <a:t>可以生成抽象类的变量，该变量可以指向具体的一个</a:t>
            </a:r>
          </a:p>
          <a:p>
            <a:pPr eaLnBrk="1" hangingPunct="1"/>
            <a:r>
              <a:rPr kumimoji="1" lang="zh-CN" altLang="en-US" dirty="0">
                <a:latin typeface="Times New Roman" panose="02020603050405020304" pitchFamily="18" charset="0"/>
              </a:rPr>
              <a:t>子类的实例。</a:t>
            </a:r>
          </a:p>
        </p:txBody>
      </p:sp>
      <p:sp>
        <p:nvSpPr>
          <p:cNvPr id="37892" name="Text Box 5"/>
          <p:cNvSpPr txBox="1">
            <a:spLocks noChangeArrowheads="1"/>
          </p:cNvSpPr>
          <p:nvPr/>
        </p:nvSpPr>
        <p:spPr bwMode="auto">
          <a:xfrm>
            <a:off x="2412206" y="3430192"/>
            <a:ext cx="3291286"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sz="1350">
                <a:latin typeface="Times New Roman" panose="02020603050405020304" pitchFamily="18" charset="0"/>
              </a:rPr>
              <a:t>Abstract class Employee</a:t>
            </a:r>
          </a:p>
          <a:p>
            <a:pPr eaLnBrk="1" hangingPunct="1"/>
            <a:r>
              <a:rPr kumimoji="1" lang="en-US" altLang="zh-CN" sz="1350">
                <a:latin typeface="Times New Roman" panose="02020603050405020304" pitchFamily="18" charset="0"/>
              </a:rPr>
              <a:t>{</a:t>
            </a:r>
          </a:p>
          <a:p>
            <a:pPr eaLnBrk="1" hangingPunct="1"/>
            <a:r>
              <a:rPr kumimoji="1" lang="en-US" altLang="zh-CN" sz="1350">
                <a:latin typeface="Times New Roman" panose="02020603050405020304" pitchFamily="18" charset="0"/>
              </a:rPr>
              <a:t>	abstract void raiseSalary(int i) ;</a:t>
            </a:r>
          </a:p>
          <a:p>
            <a:pPr eaLnBrk="1" hangingPunct="1"/>
            <a:r>
              <a:rPr kumimoji="1" lang="en-US" altLang="zh-CN" sz="1350">
                <a:latin typeface="Times New Roman" panose="02020603050405020304" pitchFamily="18" charset="0"/>
              </a:rPr>
              <a:t>}</a:t>
            </a:r>
          </a:p>
          <a:p>
            <a:pPr eaLnBrk="1" hangingPunct="1"/>
            <a:r>
              <a:rPr kumimoji="1" lang="en-US" altLang="zh-CN" sz="1350">
                <a:latin typeface="Times New Roman" panose="02020603050405020304" pitchFamily="18" charset="0"/>
              </a:rPr>
              <a:t>class Manager extends Employee</a:t>
            </a:r>
          </a:p>
          <a:p>
            <a:pPr eaLnBrk="1" hangingPunct="1"/>
            <a:r>
              <a:rPr kumimoji="1" lang="en-US" altLang="zh-CN" sz="1350">
                <a:latin typeface="Times New Roman" panose="02020603050405020304" pitchFamily="18" charset="0"/>
              </a:rPr>
              <a:t>{</a:t>
            </a:r>
          </a:p>
          <a:p>
            <a:pPr eaLnBrk="1" hangingPunct="1"/>
            <a:r>
              <a:rPr kumimoji="1" lang="en-US" altLang="zh-CN" sz="1350">
                <a:latin typeface="Times New Roman" panose="02020603050405020304" pitchFamily="18" charset="0"/>
              </a:rPr>
              <a:t>	void raiseSalary(int i ){ ….}</a:t>
            </a:r>
          </a:p>
          <a:p>
            <a:pPr eaLnBrk="1" hangingPunct="1"/>
            <a:r>
              <a:rPr kumimoji="1" lang="en-US" altLang="zh-CN" sz="1350">
                <a:latin typeface="Times New Roman" panose="02020603050405020304" pitchFamily="18" charset="0"/>
              </a:rPr>
              <a:t>}</a:t>
            </a:r>
          </a:p>
        </p:txBody>
      </p:sp>
      <p:sp>
        <p:nvSpPr>
          <p:cNvPr id="16390" name="Text Box 6"/>
          <p:cNvSpPr txBox="1">
            <a:spLocks noChangeArrowheads="1"/>
          </p:cNvSpPr>
          <p:nvPr/>
        </p:nvSpPr>
        <p:spPr bwMode="auto">
          <a:xfrm>
            <a:off x="2087167" y="5157788"/>
            <a:ext cx="31229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a:latin typeface="Times New Roman" panose="02020603050405020304" pitchFamily="18" charset="0"/>
              </a:rPr>
              <a:t>Employee e = new Manager( ) ;</a:t>
            </a:r>
          </a:p>
        </p:txBody>
      </p:sp>
      <p:sp>
        <p:nvSpPr>
          <p:cNvPr id="37894" name="AutoShape 7">
            <a:hlinkClick r:id="rId2" action="ppaction://hlinksldjump" highlightClick="1"/>
          </p:cNvPr>
          <p:cNvSpPr>
            <a:spLocks noChangeArrowheads="1"/>
          </p:cNvSpPr>
          <p:nvPr/>
        </p:nvSpPr>
        <p:spPr bwMode="auto">
          <a:xfrm>
            <a:off x="1353741" y="5389960"/>
            <a:ext cx="457200" cy="400050"/>
          </a:xfrm>
          <a:prstGeom prst="actionButtonReturn">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1350"/>
          </a:p>
        </p:txBody>
      </p:sp>
    </p:spTree>
    <p:extLst>
      <p:ext uri="{BB962C8B-B14F-4D97-AF65-F5344CB8AC3E}">
        <p14:creationId xmlns:p14="http://schemas.microsoft.com/office/powerpoint/2010/main" val="2834909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390"/>
                                        </p:tgtEl>
                                        <p:attrNameLst>
                                          <p:attrName>style.visibility</p:attrName>
                                        </p:attrNameLst>
                                      </p:cBhvr>
                                      <p:to>
                                        <p:strVal val="visible"/>
                                      </p:to>
                                    </p:set>
                                    <p:anim calcmode="lin" valueType="num">
                                      <p:cBhvr additive="base">
                                        <p:cTn id="7" dur="500" fill="hold"/>
                                        <p:tgtEl>
                                          <p:spTgt spid="16390"/>
                                        </p:tgtEl>
                                        <p:attrNameLst>
                                          <p:attrName>ppt_x</p:attrName>
                                        </p:attrNameLst>
                                      </p:cBhvr>
                                      <p:tavLst>
                                        <p:tav tm="0">
                                          <p:val>
                                            <p:strVal val="#ppt_x"/>
                                          </p:val>
                                        </p:tav>
                                        <p:tav tm="100000">
                                          <p:val>
                                            <p:strVal val="#ppt_x"/>
                                          </p:val>
                                        </p:tav>
                                      </p:tavLst>
                                    </p:anim>
                                    <p:anim calcmode="lin" valueType="num">
                                      <p:cBhvr additive="base">
                                        <p:cTn id="8" dur="500" fill="hold"/>
                                        <p:tgtEl>
                                          <p:spTgt spid="163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0" grpId="0" autoUpdateAnimBg="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zh-CN" altLang="en-US"/>
              <a:t>接口（</a:t>
            </a:r>
            <a:r>
              <a:rPr lang="en-US" altLang="zh-CN"/>
              <a:t>interface</a:t>
            </a:r>
            <a:r>
              <a:rPr lang="zh-CN" altLang="en-US"/>
              <a:t>）</a:t>
            </a:r>
          </a:p>
        </p:txBody>
      </p:sp>
      <p:sp>
        <p:nvSpPr>
          <p:cNvPr id="38915" name="Text Box 4"/>
          <p:cNvSpPr txBox="1">
            <a:spLocks noChangeArrowheads="1"/>
          </p:cNvSpPr>
          <p:nvPr/>
        </p:nvSpPr>
        <p:spPr bwMode="auto">
          <a:xfrm>
            <a:off x="1657350" y="2132410"/>
            <a:ext cx="5829300" cy="1089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buFontTx/>
              <a:buChar char="•"/>
            </a:pPr>
            <a:r>
              <a:rPr kumimoji="1" lang="en-US" altLang="zh-CN">
                <a:latin typeface="Times New Roman" panose="02020603050405020304" pitchFamily="18" charset="0"/>
              </a:rPr>
              <a:t> Interface </a:t>
            </a:r>
            <a:r>
              <a:rPr lang="zh-CN" altLang="zh-CN">
                <a:latin typeface="Times New Roman" panose="02020603050405020304" pitchFamily="18" charset="0"/>
              </a:rPr>
              <a:t>是在抽象类概念的基础上演变而来的。</a:t>
            </a:r>
          </a:p>
          <a:p>
            <a:pPr eaLnBrk="1" hangingPunct="1">
              <a:lnSpc>
                <a:spcPct val="120000"/>
              </a:lnSpc>
              <a:buFontTx/>
              <a:buChar char="•"/>
            </a:pPr>
            <a:r>
              <a:rPr lang="zh-CN" altLang="zh-CN">
                <a:latin typeface="Times New Roman" panose="02020603050405020304" pitchFamily="18" charset="0"/>
              </a:rPr>
              <a:t>一个</a:t>
            </a:r>
            <a:r>
              <a:rPr lang="en-US" altLang="zh-CN">
                <a:latin typeface="Times New Roman" panose="02020603050405020304" pitchFamily="18" charset="0"/>
              </a:rPr>
              <a:t>interface</a:t>
            </a:r>
            <a:r>
              <a:rPr lang="zh-CN" altLang="zh-CN">
                <a:latin typeface="Times New Roman" panose="02020603050405020304" pitchFamily="18" charset="0"/>
              </a:rPr>
              <a:t>所有成员方法都是抽象的，并且只能定义 </a:t>
            </a:r>
            <a:r>
              <a:rPr lang="en-US" altLang="zh-CN">
                <a:latin typeface="Times New Roman" panose="02020603050405020304" pitchFamily="18" charset="0"/>
              </a:rPr>
              <a:t>static final </a:t>
            </a:r>
            <a:r>
              <a:rPr lang="zh-CN" altLang="zh-CN">
                <a:latin typeface="Times New Roman" panose="02020603050405020304" pitchFamily="18" charset="0"/>
              </a:rPr>
              <a:t>成员变量。</a:t>
            </a:r>
          </a:p>
        </p:txBody>
      </p:sp>
      <p:pic>
        <p:nvPicPr>
          <p:cNvPr id="1741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446860"/>
            <a:ext cx="6743700"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63256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74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zh-CN" altLang="en-US" dirty="0"/>
              <a:t>接口（续）</a:t>
            </a:r>
          </a:p>
        </p:txBody>
      </p:sp>
      <p:sp>
        <p:nvSpPr>
          <p:cNvPr id="39939" name="Rectangle 4"/>
          <p:cNvSpPr>
            <a:spLocks noGrp="1" noChangeArrowheads="1"/>
          </p:cNvSpPr>
          <p:nvPr>
            <p:ph idx="1"/>
          </p:nvPr>
        </p:nvSpPr>
        <p:spPr>
          <a:xfrm>
            <a:off x="628650" y="1431925"/>
            <a:ext cx="7886700" cy="4905376"/>
          </a:xfrm>
        </p:spPr>
        <p:txBody>
          <a:bodyPr>
            <a:noAutofit/>
          </a:bodyPr>
          <a:lstStyle/>
          <a:p>
            <a:pPr eaLnBrk="1" hangingPunct="1">
              <a:lnSpc>
                <a:spcPct val="100000"/>
              </a:lnSpc>
              <a:spcBef>
                <a:spcPts val="0"/>
              </a:spcBef>
            </a:pPr>
            <a:r>
              <a:rPr lang="zh-CN" altLang="zh-CN" sz="2400" dirty="0"/>
              <a:t>用</a:t>
            </a:r>
            <a:r>
              <a:rPr lang="en-US" altLang="zh-CN" sz="2400" dirty="0"/>
              <a:t>implements</a:t>
            </a:r>
            <a:r>
              <a:rPr lang="zh-CN" altLang="zh-CN" sz="2400" dirty="0"/>
              <a:t>代替</a:t>
            </a:r>
            <a:r>
              <a:rPr lang="en-US" altLang="zh-CN" sz="2400" dirty="0"/>
              <a:t>extends</a:t>
            </a:r>
            <a:r>
              <a:rPr lang="zh-CN" altLang="zh-CN" sz="2400" dirty="0"/>
              <a:t>声明子类，该子类中必须实现接口（及其超类）中的所有方法。</a:t>
            </a:r>
            <a:r>
              <a:rPr lang="zh-CN" altLang="zh-CN" dirty="0"/>
              <a:t>例：</a:t>
            </a:r>
            <a:endParaRPr lang="zh-CN" altLang="en-US" dirty="0"/>
          </a:p>
          <a:p>
            <a:pPr lvl="1" eaLnBrk="1" hangingPunct="1">
              <a:lnSpc>
                <a:spcPct val="100000"/>
              </a:lnSpc>
              <a:spcBef>
                <a:spcPts val="0"/>
              </a:spcBef>
              <a:buFont typeface="Wingdings" panose="05000000000000000000" pitchFamily="2" charset="2"/>
              <a:buNone/>
            </a:pPr>
            <a:r>
              <a:rPr lang="en-US" altLang="zh-CN" dirty="0"/>
              <a:t>interface </a:t>
            </a:r>
            <a:r>
              <a:rPr lang="en-US" altLang="zh-CN" dirty="0" err="1"/>
              <a:t>SayHello</a:t>
            </a:r>
            <a:endParaRPr lang="en-US" altLang="zh-CN" dirty="0"/>
          </a:p>
          <a:p>
            <a:pPr lvl="1" eaLnBrk="1" hangingPunct="1">
              <a:lnSpc>
                <a:spcPct val="100000"/>
              </a:lnSpc>
              <a:spcBef>
                <a:spcPts val="0"/>
              </a:spcBef>
              <a:buFont typeface="Wingdings" panose="05000000000000000000" pitchFamily="2" charset="2"/>
              <a:buNone/>
            </a:pPr>
            <a:r>
              <a:rPr lang="en-US" altLang="zh-CN" dirty="0"/>
              <a:t>{ </a:t>
            </a:r>
          </a:p>
          <a:p>
            <a:pPr lvl="1" eaLnBrk="1" hangingPunct="1">
              <a:lnSpc>
                <a:spcPct val="100000"/>
              </a:lnSpc>
              <a:spcBef>
                <a:spcPts val="0"/>
              </a:spcBef>
              <a:buFont typeface="Wingdings" panose="05000000000000000000" pitchFamily="2" charset="2"/>
              <a:buNone/>
            </a:pPr>
            <a:r>
              <a:rPr lang="en-US" altLang="zh-CN" dirty="0"/>
              <a:t>	void </a:t>
            </a:r>
            <a:r>
              <a:rPr lang="en-US" altLang="zh-CN" dirty="0" err="1"/>
              <a:t>printMessage</a:t>
            </a:r>
            <a:r>
              <a:rPr lang="en-US" altLang="zh-CN" dirty="0"/>
              <a:t>( );</a:t>
            </a:r>
          </a:p>
          <a:p>
            <a:pPr lvl="1" eaLnBrk="1" hangingPunct="1">
              <a:lnSpc>
                <a:spcPct val="100000"/>
              </a:lnSpc>
              <a:spcBef>
                <a:spcPts val="0"/>
              </a:spcBef>
              <a:buFont typeface="Wingdings" panose="05000000000000000000" pitchFamily="2" charset="2"/>
              <a:buNone/>
            </a:pPr>
            <a:r>
              <a:rPr lang="en-US" altLang="zh-CN" dirty="0"/>
              <a:t>}</a:t>
            </a:r>
          </a:p>
          <a:p>
            <a:pPr lvl="1" eaLnBrk="1" hangingPunct="1">
              <a:lnSpc>
                <a:spcPct val="100000"/>
              </a:lnSpc>
              <a:spcBef>
                <a:spcPts val="0"/>
              </a:spcBef>
              <a:buFont typeface="Wingdings" panose="05000000000000000000" pitchFamily="2" charset="2"/>
              <a:buNone/>
            </a:pPr>
            <a:r>
              <a:rPr lang="en-US" altLang="zh-CN" dirty="0"/>
              <a:t>class </a:t>
            </a:r>
            <a:r>
              <a:rPr lang="en-US" altLang="zh-CN" dirty="0" err="1"/>
              <a:t>SayHelloImpl</a:t>
            </a:r>
            <a:r>
              <a:rPr lang="en-US" altLang="zh-CN" dirty="0"/>
              <a:t> implements </a:t>
            </a:r>
            <a:r>
              <a:rPr lang="en-US" altLang="zh-CN" dirty="0" err="1"/>
              <a:t>SayHello</a:t>
            </a:r>
            <a:endParaRPr lang="en-US" altLang="zh-CN" dirty="0"/>
          </a:p>
          <a:p>
            <a:pPr lvl="1" eaLnBrk="1" hangingPunct="1">
              <a:lnSpc>
                <a:spcPct val="100000"/>
              </a:lnSpc>
              <a:spcBef>
                <a:spcPts val="0"/>
              </a:spcBef>
              <a:buFont typeface="Wingdings" panose="05000000000000000000" pitchFamily="2" charset="2"/>
              <a:buNone/>
            </a:pPr>
            <a:r>
              <a:rPr lang="en-US" altLang="zh-CN" dirty="0"/>
              <a:t>{</a:t>
            </a:r>
          </a:p>
          <a:p>
            <a:pPr lvl="1" eaLnBrk="1" hangingPunct="1">
              <a:lnSpc>
                <a:spcPct val="100000"/>
              </a:lnSpc>
              <a:spcBef>
                <a:spcPts val="0"/>
              </a:spcBef>
              <a:buFont typeface="Wingdings" panose="05000000000000000000" pitchFamily="2" charset="2"/>
              <a:buNone/>
            </a:pPr>
            <a:r>
              <a:rPr lang="en-US" altLang="zh-CN" dirty="0"/>
              <a:t>	void  </a:t>
            </a:r>
            <a:r>
              <a:rPr lang="en-US" altLang="zh-CN" dirty="0" err="1"/>
              <a:t>printMessage</a:t>
            </a:r>
            <a:r>
              <a:rPr lang="en-US" altLang="zh-CN" dirty="0"/>
              <a:t>( )</a:t>
            </a:r>
          </a:p>
          <a:p>
            <a:pPr lvl="1" eaLnBrk="1" hangingPunct="1">
              <a:lnSpc>
                <a:spcPct val="100000"/>
              </a:lnSpc>
              <a:spcBef>
                <a:spcPts val="0"/>
              </a:spcBef>
              <a:buFont typeface="Wingdings" panose="05000000000000000000" pitchFamily="2" charset="2"/>
              <a:buNone/>
            </a:pPr>
            <a:r>
              <a:rPr lang="en-US" altLang="zh-CN" dirty="0"/>
              <a:t>	{</a:t>
            </a:r>
          </a:p>
          <a:p>
            <a:pPr lvl="1" eaLnBrk="1" hangingPunct="1">
              <a:lnSpc>
                <a:spcPct val="100000"/>
              </a:lnSpc>
              <a:spcBef>
                <a:spcPts val="0"/>
              </a:spcBef>
              <a:buFont typeface="Wingdings" panose="05000000000000000000" pitchFamily="2" charset="2"/>
              <a:buNone/>
            </a:pPr>
            <a:r>
              <a:rPr lang="en-US" altLang="zh-CN" dirty="0"/>
              <a:t>			</a:t>
            </a:r>
            <a:r>
              <a:rPr lang="en-US" altLang="zh-CN" dirty="0" err="1"/>
              <a:t>System.out.println</a:t>
            </a:r>
            <a:r>
              <a:rPr lang="en-US" altLang="zh-CN" dirty="0"/>
              <a:t>(</a:t>
            </a:r>
            <a:r>
              <a:rPr lang="en-US" altLang="zh-CN" dirty="0">
                <a:latin typeface="Arial" panose="020B0604020202020204" pitchFamily="34" charset="0"/>
              </a:rPr>
              <a:t>“</a:t>
            </a:r>
            <a:r>
              <a:rPr lang="en-US" altLang="zh-CN" dirty="0"/>
              <a:t>Hello</a:t>
            </a:r>
            <a:r>
              <a:rPr lang="en-US" altLang="zh-CN" dirty="0">
                <a:latin typeface="Arial" panose="020B0604020202020204" pitchFamily="34" charset="0"/>
              </a:rPr>
              <a:t>”</a:t>
            </a:r>
            <a:r>
              <a:rPr lang="en-US" altLang="zh-CN" dirty="0"/>
              <a:t>);</a:t>
            </a:r>
          </a:p>
          <a:p>
            <a:pPr lvl="1" eaLnBrk="1" hangingPunct="1">
              <a:lnSpc>
                <a:spcPct val="100000"/>
              </a:lnSpc>
              <a:spcBef>
                <a:spcPts val="0"/>
              </a:spcBef>
              <a:buFont typeface="Wingdings" panose="05000000000000000000" pitchFamily="2" charset="2"/>
              <a:buNone/>
            </a:pPr>
            <a:r>
              <a:rPr lang="en-US" altLang="zh-CN" dirty="0"/>
              <a:t>	}</a:t>
            </a:r>
          </a:p>
          <a:p>
            <a:pPr lvl="1" eaLnBrk="1" hangingPunct="1">
              <a:lnSpc>
                <a:spcPct val="100000"/>
              </a:lnSpc>
              <a:spcBef>
                <a:spcPts val="0"/>
              </a:spcBef>
              <a:buFont typeface="Wingdings" panose="05000000000000000000" pitchFamily="2" charset="2"/>
              <a:buNone/>
            </a:pPr>
            <a:r>
              <a:rPr lang="en-US" altLang="zh-CN" dirty="0"/>
              <a:t>}</a:t>
            </a:r>
          </a:p>
          <a:p>
            <a:pPr lvl="1" eaLnBrk="1" hangingPunct="1">
              <a:lnSpc>
                <a:spcPct val="100000"/>
              </a:lnSpc>
              <a:spcBef>
                <a:spcPts val="0"/>
              </a:spcBef>
              <a:buFont typeface="Wingdings" panose="05000000000000000000" pitchFamily="2" charset="2"/>
              <a:buNone/>
            </a:pPr>
            <a:endParaRPr lang="en-US" altLang="zh-CN" dirty="0"/>
          </a:p>
        </p:txBody>
      </p:sp>
    </p:spTree>
    <p:extLst>
      <p:ext uri="{BB962C8B-B14F-4D97-AF65-F5344CB8AC3E}">
        <p14:creationId xmlns:p14="http://schemas.microsoft.com/office/powerpoint/2010/main" val="22476452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zh-CN" altLang="en-US"/>
              <a:t>接口（续）</a:t>
            </a:r>
          </a:p>
        </p:txBody>
      </p:sp>
      <p:sp>
        <p:nvSpPr>
          <p:cNvPr id="40963" name="Rectangle 3"/>
          <p:cNvSpPr>
            <a:spLocks noGrp="1" noChangeArrowheads="1"/>
          </p:cNvSpPr>
          <p:nvPr>
            <p:ph idx="1"/>
          </p:nvPr>
        </p:nvSpPr>
        <p:spPr/>
        <p:txBody>
          <a:bodyPr/>
          <a:lstStyle/>
          <a:p>
            <a:pPr eaLnBrk="1" hangingPunct="1"/>
            <a:r>
              <a:rPr lang="zh-CN" altLang="en-US"/>
              <a:t>习惯上，当</a:t>
            </a:r>
            <a:r>
              <a:rPr lang="en-US" altLang="zh-CN"/>
              <a:t>implements </a:t>
            </a:r>
            <a:r>
              <a:rPr lang="zh-CN" altLang="en-US"/>
              <a:t>与 </a:t>
            </a:r>
            <a:r>
              <a:rPr lang="en-US" altLang="zh-CN"/>
              <a:t>extends </a:t>
            </a:r>
            <a:r>
              <a:rPr lang="zh-CN" altLang="en-US"/>
              <a:t>同时存在时， </a:t>
            </a:r>
            <a:r>
              <a:rPr lang="en-US" altLang="zh-CN"/>
              <a:t>implements </a:t>
            </a:r>
            <a:r>
              <a:rPr lang="zh-CN" altLang="en-US"/>
              <a:t>跟在 </a:t>
            </a:r>
            <a:r>
              <a:rPr lang="en-US" altLang="zh-CN"/>
              <a:t>extends </a:t>
            </a:r>
            <a:r>
              <a:rPr lang="zh-CN" altLang="en-US"/>
              <a:t>之后。</a:t>
            </a:r>
          </a:p>
          <a:p>
            <a:pPr eaLnBrk="1" hangingPunct="1"/>
            <a:r>
              <a:rPr lang="zh-CN" altLang="en-US"/>
              <a:t>实现</a:t>
            </a:r>
            <a:r>
              <a:rPr lang="en-US" altLang="zh-CN"/>
              <a:t>interface</a:t>
            </a:r>
            <a:r>
              <a:rPr lang="zh-CN" altLang="en-US"/>
              <a:t>的类继承了该</a:t>
            </a:r>
            <a:r>
              <a:rPr lang="en-US" altLang="zh-CN"/>
              <a:t>interface</a:t>
            </a:r>
            <a:r>
              <a:rPr lang="zh-CN" altLang="en-US"/>
              <a:t>中定义的常量。</a:t>
            </a:r>
          </a:p>
          <a:p>
            <a:pPr eaLnBrk="1" hangingPunct="1"/>
            <a:endParaRPr lang="en-US" altLang="zh-CN"/>
          </a:p>
        </p:txBody>
      </p:sp>
    </p:spTree>
    <p:extLst>
      <p:ext uri="{BB962C8B-B14F-4D97-AF65-F5344CB8AC3E}">
        <p14:creationId xmlns:p14="http://schemas.microsoft.com/office/powerpoint/2010/main" val="140861502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zh-CN" altLang="en-US" dirty="0"/>
              <a:t>接口示例</a:t>
            </a:r>
          </a:p>
        </p:txBody>
      </p:sp>
      <p:sp>
        <p:nvSpPr>
          <p:cNvPr id="41987" name="Rectangle 3"/>
          <p:cNvSpPr>
            <a:spLocks noGrp="1" noChangeArrowheads="1"/>
          </p:cNvSpPr>
          <p:nvPr>
            <p:ph idx="1"/>
          </p:nvPr>
        </p:nvSpPr>
        <p:spPr>
          <a:xfrm>
            <a:off x="628650" y="1279524"/>
            <a:ext cx="7886700" cy="5260976"/>
          </a:xfrm>
        </p:spPr>
        <p:txBody>
          <a:bodyPr>
            <a:noAutofit/>
          </a:bodyPr>
          <a:lstStyle/>
          <a:p>
            <a:pPr eaLnBrk="1" hangingPunct="1">
              <a:lnSpc>
                <a:spcPct val="100000"/>
              </a:lnSpc>
              <a:spcBef>
                <a:spcPts val="0"/>
              </a:spcBef>
              <a:buFont typeface="Wingdings" panose="05000000000000000000" pitchFamily="2" charset="2"/>
              <a:buNone/>
            </a:pPr>
            <a:r>
              <a:rPr kumimoji="1" lang="en-US" altLang="zh-CN" sz="2000" dirty="0"/>
              <a:t>public class </a:t>
            </a:r>
            <a:r>
              <a:rPr kumimoji="1" lang="en-US" altLang="zh-CN" sz="2000" dirty="0" err="1"/>
              <a:t>StockApplet</a:t>
            </a:r>
            <a:r>
              <a:rPr kumimoji="1" lang="en-US" altLang="zh-CN" sz="2000" dirty="0"/>
              <a:t> extends Applet implements </a:t>
            </a:r>
            <a:r>
              <a:rPr kumimoji="1" lang="en-US" altLang="zh-CN" sz="2000" dirty="0" err="1"/>
              <a:t>StockWatcher</a:t>
            </a:r>
            <a:r>
              <a:rPr kumimoji="1" lang="en-US" altLang="zh-CN" sz="2000" dirty="0"/>
              <a:t> </a:t>
            </a:r>
          </a:p>
          <a:p>
            <a:pPr eaLnBrk="1" hangingPunct="1">
              <a:lnSpc>
                <a:spcPct val="100000"/>
              </a:lnSpc>
              <a:spcBef>
                <a:spcPts val="0"/>
              </a:spcBef>
              <a:buFont typeface="Wingdings" panose="05000000000000000000" pitchFamily="2" charset="2"/>
              <a:buNone/>
            </a:pPr>
            <a:r>
              <a:rPr kumimoji="1" lang="en-US" altLang="zh-CN" sz="2000" dirty="0"/>
              <a:t>{</a:t>
            </a:r>
          </a:p>
          <a:p>
            <a:pPr eaLnBrk="1" hangingPunct="1">
              <a:lnSpc>
                <a:spcPct val="100000"/>
              </a:lnSpc>
              <a:spcBef>
                <a:spcPts val="0"/>
              </a:spcBef>
              <a:buFont typeface="Wingdings" panose="05000000000000000000" pitchFamily="2" charset="2"/>
              <a:buNone/>
            </a:pPr>
            <a:r>
              <a:rPr kumimoji="1" lang="en-US" altLang="zh-CN" sz="2000" dirty="0"/>
              <a:t>    ...</a:t>
            </a:r>
          </a:p>
          <a:p>
            <a:pPr eaLnBrk="1" hangingPunct="1">
              <a:lnSpc>
                <a:spcPct val="100000"/>
              </a:lnSpc>
              <a:spcBef>
                <a:spcPts val="0"/>
              </a:spcBef>
              <a:buFont typeface="Wingdings" panose="05000000000000000000" pitchFamily="2" charset="2"/>
              <a:buNone/>
            </a:pPr>
            <a:r>
              <a:rPr kumimoji="1" lang="en-US" altLang="zh-CN" sz="2000" dirty="0"/>
              <a:t>   	public void </a:t>
            </a:r>
            <a:r>
              <a:rPr kumimoji="1" lang="en-US" altLang="zh-CN" sz="2000" dirty="0" err="1"/>
              <a:t>valueChanged</a:t>
            </a:r>
            <a:r>
              <a:rPr kumimoji="1" lang="en-US" altLang="zh-CN" sz="2000" dirty="0"/>
              <a:t>(String </a:t>
            </a:r>
            <a:r>
              <a:rPr kumimoji="1" lang="en-US" altLang="zh-CN" sz="2000" dirty="0" err="1"/>
              <a:t>tickerSymbol</a:t>
            </a:r>
            <a:r>
              <a:rPr kumimoji="1" lang="en-US" altLang="zh-CN" sz="2000" dirty="0"/>
              <a:t>, double </a:t>
            </a:r>
            <a:r>
              <a:rPr kumimoji="1" lang="en-US" altLang="zh-CN" sz="2000" dirty="0" err="1"/>
              <a:t>newValue</a:t>
            </a:r>
            <a:r>
              <a:rPr kumimoji="1" lang="en-US" altLang="zh-CN" sz="2000" dirty="0"/>
              <a:t>) </a:t>
            </a:r>
          </a:p>
          <a:p>
            <a:pPr eaLnBrk="1" hangingPunct="1">
              <a:lnSpc>
                <a:spcPct val="100000"/>
              </a:lnSpc>
              <a:spcBef>
                <a:spcPts val="0"/>
              </a:spcBef>
              <a:buFont typeface="Wingdings" panose="05000000000000000000" pitchFamily="2" charset="2"/>
              <a:buNone/>
            </a:pPr>
            <a:r>
              <a:rPr kumimoji="1" lang="en-US" altLang="zh-CN" sz="2000" dirty="0"/>
              <a:t>	{</a:t>
            </a:r>
          </a:p>
          <a:p>
            <a:pPr eaLnBrk="1" hangingPunct="1">
              <a:lnSpc>
                <a:spcPct val="100000"/>
              </a:lnSpc>
              <a:spcBef>
                <a:spcPts val="0"/>
              </a:spcBef>
              <a:buFont typeface="Wingdings" panose="05000000000000000000" pitchFamily="2" charset="2"/>
              <a:buNone/>
            </a:pPr>
            <a:r>
              <a:rPr kumimoji="1" lang="en-US" altLang="zh-CN" sz="2000" dirty="0"/>
              <a:t>        	if (</a:t>
            </a:r>
            <a:r>
              <a:rPr kumimoji="1" lang="en-US" altLang="zh-CN" sz="2000" dirty="0" err="1"/>
              <a:t>tickerSymbol.equals</a:t>
            </a:r>
            <a:r>
              <a:rPr kumimoji="1" lang="en-US" altLang="zh-CN" sz="2000" dirty="0"/>
              <a:t>(</a:t>
            </a:r>
            <a:r>
              <a:rPr kumimoji="1" lang="en-US" altLang="zh-CN" sz="2000" dirty="0" err="1"/>
              <a:t>sunTicker</a:t>
            </a:r>
            <a:r>
              <a:rPr kumimoji="1" lang="en-US" altLang="zh-CN" sz="2000" dirty="0"/>
              <a:t>)) </a:t>
            </a:r>
          </a:p>
          <a:p>
            <a:pPr eaLnBrk="1" hangingPunct="1">
              <a:lnSpc>
                <a:spcPct val="100000"/>
              </a:lnSpc>
              <a:spcBef>
                <a:spcPts val="0"/>
              </a:spcBef>
              <a:buFont typeface="Wingdings" panose="05000000000000000000" pitchFamily="2" charset="2"/>
              <a:buNone/>
            </a:pPr>
            <a:r>
              <a:rPr kumimoji="1" lang="en-US" altLang="zh-CN" sz="2000" dirty="0"/>
              <a:t>		{</a:t>
            </a:r>
          </a:p>
          <a:p>
            <a:pPr eaLnBrk="1" hangingPunct="1">
              <a:lnSpc>
                <a:spcPct val="100000"/>
              </a:lnSpc>
              <a:spcBef>
                <a:spcPts val="0"/>
              </a:spcBef>
              <a:buFont typeface="Wingdings" panose="05000000000000000000" pitchFamily="2" charset="2"/>
              <a:buNone/>
            </a:pPr>
            <a:r>
              <a:rPr kumimoji="1" lang="en-US" altLang="zh-CN" sz="2000" dirty="0"/>
              <a:t>            	...</a:t>
            </a:r>
          </a:p>
          <a:p>
            <a:pPr eaLnBrk="1" hangingPunct="1">
              <a:lnSpc>
                <a:spcPct val="100000"/>
              </a:lnSpc>
              <a:spcBef>
                <a:spcPts val="0"/>
              </a:spcBef>
              <a:buFont typeface="Wingdings" panose="05000000000000000000" pitchFamily="2" charset="2"/>
              <a:buNone/>
            </a:pPr>
            <a:r>
              <a:rPr kumimoji="1" lang="en-US" altLang="zh-CN" sz="2000" dirty="0"/>
              <a:t>        	} else if (</a:t>
            </a:r>
            <a:r>
              <a:rPr kumimoji="1" lang="en-US" altLang="zh-CN" sz="2000" dirty="0" err="1"/>
              <a:t>tickerSymbol.equals</a:t>
            </a:r>
            <a:r>
              <a:rPr kumimoji="1" lang="en-US" altLang="zh-CN" sz="2000" dirty="0"/>
              <a:t>(</a:t>
            </a:r>
            <a:r>
              <a:rPr kumimoji="1" lang="en-US" altLang="zh-CN" sz="2000" dirty="0" err="1"/>
              <a:t>oracleTicker</a:t>
            </a:r>
            <a:r>
              <a:rPr kumimoji="1" lang="en-US" altLang="zh-CN" sz="2000" dirty="0"/>
              <a:t>)) </a:t>
            </a:r>
          </a:p>
          <a:p>
            <a:pPr eaLnBrk="1" hangingPunct="1">
              <a:lnSpc>
                <a:spcPct val="100000"/>
              </a:lnSpc>
              <a:spcBef>
                <a:spcPts val="0"/>
              </a:spcBef>
              <a:buFont typeface="Wingdings" panose="05000000000000000000" pitchFamily="2" charset="2"/>
              <a:buNone/>
            </a:pPr>
            <a:r>
              <a:rPr kumimoji="1" lang="en-US" altLang="zh-CN" sz="2000" dirty="0"/>
              <a:t>			{</a:t>
            </a:r>
          </a:p>
          <a:p>
            <a:pPr eaLnBrk="1" hangingPunct="1">
              <a:lnSpc>
                <a:spcPct val="100000"/>
              </a:lnSpc>
              <a:spcBef>
                <a:spcPts val="0"/>
              </a:spcBef>
              <a:buFont typeface="Wingdings" panose="05000000000000000000" pitchFamily="2" charset="2"/>
              <a:buNone/>
            </a:pPr>
            <a:r>
              <a:rPr kumimoji="1" lang="en-US" altLang="zh-CN" sz="2000" dirty="0"/>
              <a:t>            		...</a:t>
            </a:r>
          </a:p>
          <a:p>
            <a:pPr eaLnBrk="1" hangingPunct="1">
              <a:lnSpc>
                <a:spcPct val="100000"/>
              </a:lnSpc>
              <a:spcBef>
                <a:spcPts val="0"/>
              </a:spcBef>
              <a:buFont typeface="Wingdings" panose="05000000000000000000" pitchFamily="2" charset="2"/>
              <a:buNone/>
            </a:pPr>
            <a:r>
              <a:rPr kumimoji="1" lang="en-US" altLang="zh-CN" sz="2000" dirty="0"/>
              <a:t>        		} else if (</a:t>
            </a:r>
            <a:r>
              <a:rPr kumimoji="1" lang="en-US" altLang="zh-CN" sz="2000" dirty="0" err="1"/>
              <a:t>tickerSymbol.equals</a:t>
            </a:r>
            <a:r>
              <a:rPr kumimoji="1" lang="en-US" altLang="zh-CN" sz="2000" dirty="0"/>
              <a:t>(</a:t>
            </a:r>
            <a:r>
              <a:rPr kumimoji="1" lang="en-US" altLang="zh-CN" sz="2000" dirty="0" err="1"/>
              <a:t>ciscoTicker</a:t>
            </a:r>
            <a:r>
              <a:rPr kumimoji="1" lang="en-US" altLang="zh-CN" sz="2000" dirty="0"/>
              <a:t>)) 	</a:t>
            </a:r>
          </a:p>
          <a:p>
            <a:pPr eaLnBrk="1" hangingPunct="1">
              <a:lnSpc>
                <a:spcPct val="100000"/>
              </a:lnSpc>
              <a:spcBef>
                <a:spcPts val="0"/>
              </a:spcBef>
              <a:buFont typeface="Wingdings" panose="05000000000000000000" pitchFamily="2" charset="2"/>
              <a:buNone/>
            </a:pPr>
            <a:r>
              <a:rPr kumimoji="1" lang="en-US" altLang="zh-CN" sz="2000" dirty="0"/>
              <a:t>				{</a:t>
            </a:r>
          </a:p>
          <a:p>
            <a:pPr eaLnBrk="1" hangingPunct="1">
              <a:lnSpc>
                <a:spcPct val="100000"/>
              </a:lnSpc>
              <a:spcBef>
                <a:spcPts val="0"/>
              </a:spcBef>
              <a:buFont typeface="Wingdings" panose="05000000000000000000" pitchFamily="2" charset="2"/>
              <a:buNone/>
            </a:pPr>
            <a:r>
              <a:rPr kumimoji="1" lang="en-US" altLang="zh-CN" sz="2000" dirty="0"/>
              <a:t>            			...</a:t>
            </a:r>
          </a:p>
          <a:p>
            <a:pPr eaLnBrk="1" hangingPunct="1">
              <a:lnSpc>
                <a:spcPct val="100000"/>
              </a:lnSpc>
              <a:spcBef>
                <a:spcPts val="0"/>
              </a:spcBef>
              <a:buFont typeface="Wingdings" panose="05000000000000000000" pitchFamily="2" charset="2"/>
              <a:buNone/>
            </a:pPr>
            <a:r>
              <a:rPr kumimoji="1" lang="en-US" altLang="zh-CN" sz="2000" dirty="0"/>
              <a:t>        			}</a:t>
            </a:r>
          </a:p>
          <a:p>
            <a:pPr eaLnBrk="1" hangingPunct="1">
              <a:lnSpc>
                <a:spcPct val="100000"/>
              </a:lnSpc>
              <a:spcBef>
                <a:spcPts val="0"/>
              </a:spcBef>
              <a:buFont typeface="Wingdings" panose="05000000000000000000" pitchFamily="2" charset="2"/>
              <a:buNone/>
            </a:pPr>
            <a:r>
              <a:rPr kumimoji="1" lang="en-US" altLang="zh-CN" sz="2000" dirty="0"/>
              <a:t>    	}</a:t>
            </a:r>
          </a:p>
          <a:p>
            <a:pPr eaLnBrk="1" hangingPunct="1">
              <a:lnSpc>
                <a:spcPct val="100000"/>
              </a:lnSpc>
              <a:spcBef>
                <a:spcPts val="0"/>
              </a:spcBef>
              <a:buFont typeface="Wingdings" panose="05000000000000000000" pitchFamily="2" charset="2"/>
              <a:buNone/>
            </a:pPr>
            <a:r>
              <a:rPr kumimoji="1" lang="en-US" altLang="zh-CN" sz="2000" dirty="0"/>
              <a:t>}</a:t>
            </a:r>
          </a:p>
          <a:p>
            <a:pPr eaLnBrk="1" hangingPunct="1">
              <a:lnSpc>
                <a:spcPct val="100000"/>
              </a:lnSpc>
              <a:spcBef>
                <a:spcPts val="0"/>
              </a:spcBef>
              <a:buFont typeface="Wingdings" panose="05000000000000000000" pitchFamily="2" charset="2"/>
              <a:buNone/>
            </a:pPr>
            <a:endParaRPr lang="en-US" altLang="zh-CN" sz="2000" dirty="0"/>
          </a:p>
        </p:txBody>
      </p:sp>
    </p:spTree>
    <p:extLst>
      <p:ext uri="{BB962C8B-B14F-4D97-AF65-F5344CB8AC3E}">
        <p14:creationId xmlns:p14="http://schemas.microsoft.com/office/powerpoint/2010/main" val="741492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en-US" altLang="zh-CN"/>
              <a:t>static</a:t>
            </a:r>
            <a:r>
              <a:rPr lang="zh-CN" altLang="en-US"/>
              <a:t>关键字</a:t>
            </a:r>
          </a:p>
        </p:txBody>
      </p:sp>
      <p:sp>
        <p:nvSpPr>
          <p:cNvPr id="41987" name="内容占位符 2"/>
          <p:cNvSpPr>
            <a:spLocks noGrp="1"/>
          </p:cNvSpPr>
          <p:nvPr>
            <p:ph idx="1"/>
          </p:nvPr>
        </p:nvSpPr>
        <p:spPr>
          <a:xfrm>
            <a:off x="785813" y="1857375"/>
            <a:ext cx="7696200" cy="4098925"/>
          </a:xfrm>
        </p:spPr>
        <p:txBody>
          <a:bodyPr>
            <a:normAutofit lnSpcReduction="10000"/>
          </a:bodyPr>
          <a:lstStyle/>
          <a:p>
            <a:pPr marL="342900" lvl="1" indent="-342900">
              <a:buClr>
                <a:schemeClr val="tx1"/>
              </a:buClr>
              <a:buSzPct val="70000"/>
              <a:buFont typeface="Wingdings" pitchFamily="2" charset="2"/>
              <a:buChar char="l"/>
              <a:defRPr/>
            </a:pPr>
            <a:r>
              <a:rPr lang="zh-CN" altLang="en-US" sz="2800" dirty="0">
                <a:cs typeface="+mn-cs"/>
              </a:rPr>
              <a:t>用来修饰成员变量和成员方法，使他们变成类变量和类方法</a:t>
            </a:r>
            <a:endParaRPr lang="en-US" altLang="zh-CN" sz="2800" dirty="0">
              <a:cs typeface="+mn-cs"/>
            </a:endParaRPr>
          </a:p>
          <a:p>
            <a:pPr>
              <a:defRPr/>
            </a:pPr>
            <a:r>
              <a:rPr lang="en-US" altLang="zh-CN" sz="2800" dirty="0"/>
              <a:t>static</a:t>
            </a:r>
            <a:r>
              <a:rPr lang="zh-CN" altLang="en-US" sz="2800" dirty="0"/>
              <a:t>关键字特点</a:t>
            </a:r>
            <a:endParaRPr lang="en-US" altLang="zh-CN" sz="2800" dirty="0"/>
          </a:p>
          <a:p>
            <a:pPr lvl="1">
              <a:defRPr/>
            </a:pPr>
            <a:r>
              <a:rPr lang="zh-CN" altLang="en-US" sz="2300" dirty="0"/>
              <a:t>随着类的加载而加载</a:t>
            </a:r>
          </a:p>
          <a:p>
            <a:pPr lvl="1">
              <a:defRPr/>
            </a:pPr>
            <a:r>
              <a:rPr lang="zh-CN" altLang="en-US" sz="2300" dirty="0"/>
              <a:t>优先于对象存在</a:t>
            </a:r>
          </a:p>
          <a:p>
            <a:pPr lvl="1">
              <a:defRPr/>
            </a:pPr>
            <a:r>
              <a:rPr lang="zh-CN" altLang="en-US" sz="2300" dirty="0"/>
              <a:t>被类的所有对象共享</a:t>
            </a:r>
            <a:endParaRPr lang="en-US" altLang="zh-CN" sz="2300" dirty="0"/>
          </a:p>
          <a:p>
            <a:pPr lvl="2">
              <a:defRPr/>
            </a:pPr>
            <a:r>
              <a:rPr lang="zh-CN" altLang="en-US" sz="1900" dirty="0"/>
              <a:t>这也是我们判断是否使用静态关键字的条件</a:t>
            </a:r>
          </a:p>
          <a:p>
            <a:pPr lvl="1">
              <a:defRPr/>
            </a:pPr>
            <a:r>
              <a:rPr lang="zh-CN" altLang="en-US" sz="2300" dirty="0"/>
              <a:t>可以通过类名调用</a:t>
            </a:r>
            <a:endParaRPr lang="en-US" altLang="zh-CN" sz="2300" dirty="0"/>
          </a:p>
          <a:p>
            <a:pPr>
              <a:defRPr/>
            </a:pPr>
            <a:r>
              <a:rPr lang="en-US" altLang="zh-CN" sz="2800" dirty="0"/>
              <a:t>static</a:t>
            </a:r>
            <a:r>
              <a:rPr lang="zh-CN" altLang="en-US" sz="2800" dirty="0"/>
              <a:t>关键字注意事项</a:t>
            </a:r>
            <a:endParaRPr lang="en-US" altLang="zh-CN" sz="2800" dirty="0"/>
          </a:p>
          <a:p>
            <a:pPr lvl="1">
              <a:defRPr/>
            </a:pPr>
            <a:r>
              <a:rPr lang="zh-CN" altLang="en-US" sz="2300" dirty="0"/>
              <a:t>在静态方法中是没有</a:t>
            </a:r>
            <a:r>
              <a:rPr lang="en-US" altLang="zh-CN" sz="2300" dirty="0"/>
              <a:t>this</a:t>
            </a:r>
            <a:r>
              <a:rPr lang="zh-CN" altLang="en-US" sz="2300" dirty="0"/>
              <a:t>关键字的</a:t>
            </a:r>
          </a:p>
          <a:p>
            <a:pPr lvl="1">
              <a:defRPr/>
            </a:pPr>
            <a:r>
              <a:rPr lang="zh-CN" altLang="en-US" sz="2300" dirty="0"/>
              <a:t>静态方法只能访问静态的成员变量和静态的成员方法</a:t>
            </a:r>
            <a:endParaRPr lang="en-US" altLang="zh-CN" sz="2300" dirty="0"/>
          </a:p>
        </p:txBody>
      </p:sp>
    </p:spTree>
    <p:extLst>
      <p:ext uri="{BB962C8B-B14F-4D97-AF65-F5344CB8AC3E}">
        <p14:creationId xmlns:p14="http://schemas.microsoft.com/office/powerpoint/2010/main" val="306233748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zh-CN"/>
              <a:t>interface </a:t>
            </a:r>
            <a:r>
              <a:rPr lang="zh-CN" altLang="en-US"/>
              <a:t>的使用</a:t>
            </a:r>
          </a:p>
        </p:txBody>
      </p:sp>
      <p:sp>
        <p:nvSpPr>
          <p:cNvPr id="43011" name="Rectangle 3"/>
          <p:cNvSpPr>
            <a:spLocks noGrp="1" noChangeArrowheads="1"/>
          </p:cNvSpPr>
          <p:nvPr>
            <p:ph idx="1"/>
          </p:nvPr>
        </p:nvSpPr>
        <p:spPr/>
        <p:txBody>
          <a:bodyPr/>
          <a:lstStyle/>
          <a:p>
            <a:pPr eaLnBrk="1" hangingPunct="1">
              <a:lnSpc>
                <a:spcPct val="90000"/>
              </a:lnSpc>
            </a:pPr>
            <a:r>
              <a:rPr lang="en-US" altLang="zh-CN" sz="1950" dirty="0"/>
              <a:t>Interface</a:t>
            </a:r>
            <a:r>
              <a:rPr lang="zh-CN" altLang="en-US" sz="1950" dirty="0"/>
              <a:t>可以作为一种数据类型使用。</a:t>
            </a:r>
          </a:p>
          <a:p>
            <a:pPr lvl="1" eaLnBrk="1" hangingPunct="1">
              <a:lnSpc>
                <a:spcPct val="90000"/>
              </a:lnSpc>
              <a:buFont typeface="Wingdings" panose="05000000000000000000" pitchFamily="2" charset="2"/>
              <a:buNone/>
            </a:pPr>
            <a:r>
              <a:rPr lang="zh-CN" altLang="en-US" sz="1650" dirty="0"/>
              <a:t>如：</a:t>
            </a:r>
          </a:p>
          <a:p>
            <a:pPr lvl="1" eaLnBrk="1" hangingPunct="1">
              <a:lnSpc>
                <a:spcPct val="90000"/>
              </a:lnSpc>
              <a:buFont typeface="Wingdings" panose="05000000000000000000" pitchFamily="2" charset="2"/>
              <a:buNone/>
            </a:pPr>
            <a:r>
              <a:rPr kumimoji="1" lang="en-US" altLang="zh-CN" sz="1650" dirty="0"/>
              <a:t>public class </a:t>
            </a:r>
            <a:r>
              <a:rPr kumimoji="1" lang="en-US" altLang="zh-CN" sz="1650" dirty="0" err="1"/>
              <a:t>StockMonitor</a:t>
            </a:r>
            <a:r>
              <a:rPr kumimoji="1" lang="en-US" altLang="zh-CN" sz="1650" dirty="0"/>
              <a:t> </a:t>
            </a:r>
          </a:p>
          <a:p>
            <a:pPr lvl="1" eaLnBrk="1" hangingPunct="1">
              <a:lnSpc>
                <a:spcPct val="90000"/>
              </a:lnSpc>
              <a:buFont typeface="Wingdings" panose="05000000000000000000" pitchFamily="2" charset="2"/>
              <a:buNone/>
            </a:pPr>
            <a:r>
              <a:rPr kumimoji="1" lang="en-US" altLang="zh-CN" sz="1650" dirty="0"/>
              <a:t>{</a:t>
            </a:r>
          </a:p>
          <a:p>
            <a:pPr lvl="1" eaLnBrk="1" hangingPunct="1">
              <a:lnSpc>
                <a:spcPct val="90000"/>
              </a:lnSpc>
              <a:buFont typeface="Wingdings" panose="05000000000000000000" pitchFamily="2" charset="2"/>
              <a:buNone/>
            </a:pPr>
            <a:r>
              <a:rPr kumimoji="1" lang="en-US" altLang="zh-CN" sz="1650" dirty="0"/>
              <a:t>    public void </a:t>
            </a:r>
            <a:r>
              <a:rPr kumimoji="1" lang="en-US" altLang="zh-CN" sz="1650" dirty="0" err="1"/>
              <a:t>watchStock</a:t>
            </a:r>
            <a:r>
              <a:rPr kumimoji="1" lang="en-US" altLang="zh-CN" sz="1650" dirty="0"/>
              <a:t>(</a:t>
            </a:r>
            <a:r>
              <a:rPr kumimoji="1" lang="en-US" altLang="zh-CN" sz="1650" dirty="0" err="1"/>
              <a:t>StockWatcher</a:t>
            </a:r>
            <a:r>
              <a:rPr kumimoji="1" lang="en-US" altLang="zh-CN" sz="1650" dirty="0"/>
              <a:t> watcher,</a:t>
            </a:r>
          </a:p>
          <a:p>
            <a:pPr lvl="1" eaLnBrk="1" hangingPunct="1">
              <a:lnSpc>
                <a:spcPct val="90000"/>
              </a:lnSpc>
              <a:buFont typeface="Wingdings" panose="05000000000000000000" pitchFamily="2" charset="2"/>
              <a:buNone/>
            </a:pPr>
            <a:r>
              <a:rPr kumimoji="1" lang="en-US" altLang="zh-CN" sz="1650" dirty="0"/>
              <a:t>                           String </a:t>
            </a:r>
            <a:r>
              <a:rPr kumimoji="1" lang="en-US" altLang="zh-CN" sz="1650" dirty="0" err="1"/>
              <a:t>tickerSymbol</a:t>
            </a:r>
            <a:r>
              <a:rPr kumimoji="1" lang="en-US" altLang="zh-CN" sz="1650" dirty="0"/>
              <a:t>, double delta) </a:t>
            </a:r>
          </a:p>
          <a:p>
            <a:pPr lvl="1" eaLnBrk="1" hangingPunct="1">
              <a:lnSpc>
                <a:spcPct val="90000"/>
              </a:lnSpc>
              <a:buFont typeface="Wingdings" panose="05000000000000000000" pitchFamily="2" charset="2"/>
              <a:buNone/>
            </a:pPr>
            <a:r>
              <a:rPr kumimoji="1" lang="en-US" altLang="zh-CN" sz="1650" dirty="0"/>
              <a:t>	{</a:t>
            </a:r>
          </a:p>
          <a:p>
            <a:pPr lvl="1" eaLnBrk="1" hangingPunct="1">
              <a:lnSpc>
                <a:spcPct val="90000"/>
              </a:lnSpc>
              <a:buFont typeface="Wingdings" panose="05000000000000000000" pitchFamily="2" charset="2"/>
              <a:buNone/>
            </a:pPr>
            <a:r>
              <a:rPr kumimoji="1" lang="en-US" altLang="zh-CN" sz="1650" dirty="0"/>
              <a:t>    	...</a:t>
            </a:r>
          </a:p>
          <a:p>
            <a:pPr lvl="1" eaLnBrk="1" hangingPunct="1">
              <a:lnSpc>
                <a:spcPct val="90000"/>
              </a:lnSpc>
              <a:buFont typeface="Wingdings" panose="05000000000000000000" pitchFamily="2" charset="2"/>
              <a:buNone/>
            </a:pPr>
            <a:r>
              <a:rPr kumimoji="1" lang="en-US" altLang="zh-CN" sz="1650" dirty="0"/>
              <a:t>    	}</a:t>
            </a:r>
          </a:p>
          <a:p>
            <a:pPr lvl="1" eaLnBrk="1" hangingPunct="1">
              <a:lnSpc>
                <a:spcPct val="90000"/>
              </a:lnSpc>
              <a:buFont typeface="Wingdings" panose="05000000000000000000" pitchFamily="2" charset="2"/>
              <a:buNone/>
            </a:pPr>
            <a:r>
              <a:rPr kumimoji="1" lang="en-US" altLang="zh-CN" sz="1650" dirty="0"/>
              <a:t>}</a:t>
            </a:r>
          </a:p>
          <a:p>
            <a:pPr>
              <a:lnSpc>
                <a:spcPct val="90000"/>
              </a:lnSpc>
              <a:spcBef>
                <a:spcPct val="0"/>
              </a:spcBef>
              <a:buClrTx/>
              <a:buFontTx/>
              <a:buNone/>
            </a:pPr>
            <a:endParaRPr lang="en-US" altLang="zh-CN" sz="1950" dirty="0"/>
          </a:p>
          <a:p>
            <a:pPr eaLnBrk="1" hangingPunct="1">
              <a:lnSpc>
                <a:spcPct val="90000"/>
              </a:lnSpc>
            </a:pPr>
            <a:endParaRPr lang="en-US" altLang="zh-CN" sz="1950" dirty="0"/>
          </a:p>
        </p:txBody>
      </p:sp>
    </p:spTree>
    <p:extLst>
      <p:ext uri="{BB962C8B-B14F-4D97-AF65-F5344CB8AC3E}">
        <p14:creationId xmlns:p14="http://schemas.microsoft.com/office/powerpoint/2010/main" val="191585076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zh-CN">
                <a:solidFill>
                  <a:schemeClr val="tx1"/>
                </a:solidFill>
              </a:rPr>
              <a:t>interface </a:t>
            </a:r>
            <a:r>
              <a:rPr lang="zh-CN" altLang="en-US">
                <a:solidFill>
                  <a:schemeClr val="tx1"/>
                </a:solidFill>
              </a:rPr>
              <a:t>中注意问题</a:t>
            </a:r>
          </a:p>
        </p:txBody>
      </p:sp>
      <p:sp>
        <p:nvSpPr>
          <p:cNvPr id="44035" name="Rectangle 3"/>
          <p:cNvSpPr>
            <a:spLocks noGrp="1" noChangeArrowheads="1"/>
          </p:cNvSpPr>
          <p:nvPr>
            <p:ph idx="1"/>
          </p:nvPr>
        </p:nvSpPr>
        <p:spPr/>
        <p:txBody>
          <a:bodyPr/>
          <a:lstStyle/>
          <a:p>
            <a:pPr eaLnBrk="1" hangingPunct="1"/>
            <a:r>
              <a:rPr lang="zh-CN" altLang="en-US" sz="2625"/>
              <a:t>不能向</a:t>
            </a:r>
            <a:r>
              <a:rPr lang="en-US" altLang="zh-CN" sz="2625"/>
              <a:t>interface</a:t>
            </a:r>
            <a:r>
              <a:rPr lang="zh-CN" altLang="en-US" sz="2625"/>
              <a:t>定义中随意增加方法。</a:t>
            </a:r>
          </a:p>
          <a:p>
            <a:pPr lvl="1" eaLnBrk="1" hangingPunct="1">
              <a:buFont typeface="Wingdings" panose="05000000000000000000" pitchFamily="2" charset="2"/>
              <a:buNone/>
            </a:pPr>
            <a:r>
              <a:rPr lang="en-US" altLang="zh-CN" sz="1350"/>
              <a:t>public interface StockWatcher </a:t>
            </a:r>
          </a:p>
          <a:p>
            <a:pPr lvl="1" eaLnBrk="1" hangingPunct="1">
              <a:buFont typeface="Wingdings" panose="05000000000000000000" pitchFamily="2" charset="2"/>
              <a:buNone/>
            </a:pPr>
            <a:r>
              <a:rPr lang="en-US" altLang="zh-CN" sz="1350"/>
              <a:t>{</a:t>
            </a:r>
          </a:p>
          <a:p>
            <a:pPr lvl="1" eaLnBrk="1" hangingPunct="1">
              <a:buFont typeface="Wingdings" panose="05000000000000000000" pitchFamily="2" charset="2"/>
              <a:buNone/>
            </a:pPr>
            <a:r>
              <a:rPr lang="en-US" altLang="zh-CN" sz="1350"/>
              <a:t>    final String sunTicker = "SUNW";</a:t>
            </a:r>
          </a:p>
          <a:p>
            <a:pPr lvl="1" eaLnBrk="1" hangingPunct="1">
              <a:buFont typeface="Wingdings" panose="05000000000000000000" pitchFamily="2" charset="2"/>
              <a:buNone/>
            </a:pPr>
            <a:r>
              <a:rPr lang="en-US" altLang="zh-CN" sz="1350"/>
              <a:t>    final String oracleTicker = "ORCL";</a:t>
            </a:r>
          </a:p>
          <a:p>
            <a:pPr lvl="1" eaLnBrk="1" hangingPunct="1">
              <a:buFont typeface="Wingdings" panose="05000000000000000000" pitchFamily="2" charset="2"/>
              <a:buNone/>
            </a:pPr>
            <a:r>
              <a:rPr lang="en-US" altLang="zh-CN" sz="1350"/>
              <a:t>    final String ciscoTicker = "CSCO";   </a:t>
            </a:r>
          </a:p>
          <a:p>
            <a:pPr lvl="1" eaLnBrk="1" hangingPunct="1">
              <a:buFont typeface="Wingdings" panose="05000000000000000000" pitchFamily="2" charset="2"/>
              <a:buNone/>
            </a:pPr>
            <a:r>
              <a:rPr lang="en-US" altLang="zh-CN" sz="1350"/>
              <a:t>    void valueChanged(String tickerSymbol, double newValue); </a:t>
            </a:r>
          </a:p>
          <a:p>
            <a:pPr lvl="1" eaLnBrk="1" hangingPunct="1">
              <a:buFont typeface="Wingdings" panose="05000000000000000000" pitchFamily="2" charset="2"/>
              <a:buNone/>
            </a:pPr>
            <a:r>
              <a:rPr lang="en-US" altLang="zh-CN" sz="1350"/>
              <a:t>    void currentValue(String tickerSymbol, double newValue); </a:t>
            </a:r>
          </a:p>
          <a:p>
            <a:pPr lvl="1" eaLnBrk="1" hangingPunct="1">
              <a:buFont typeface="Wingdings" panose="05000000000000000000" pitchFamily="2" charset="2"/>
              <a:buNone/>
            </a:pPr>
            <a:r>
              <a:rPr lang="en-US" altLang="zh-CN" sz="1350"/>
              <a:t>}</a:t>
            </a:r>
          </a:p>
          <a:p>
            <a:pPr eaLnBrk="1" hangingPunct="1"/>
            <a:endParaRPr lang="en-US" altLang="zh-CN" sz="1500"/>
          </a:p>
        </p:txBody>
      </p:sp>
      <p:sp>
        <p:nvSpPr>
          <p:cNvPr id="22532" name="Rectangle 4"/>
          <p:cNvSpPr>
            <a:spLocks noChangeArrowheads="1"/>
          </p:cNvSpPr>
          <p:nvPr/>
        </p:nvSpPr>
        <p:spPr bwMode="auto">
          <a:xfrm>
            <a:off x="1601392" y="4994673"/>
            <a:ext cx="444076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kumimoji="1" lang="en-US" altLang="zh-CN" sz="1350">
                <a:latin typeface="Times New Roman" panose="02020603050405020304" pitchFamily="18" charset="0"/>
              </a:rPr>
              <a:t>public interface StockTracker extends StockWatcher </a:t>
            </a:r>
          </a:p>
          <a:p>
            <a:r>
              <a:rPr kumimoji="1" lang="en-US" altLang="zh-CN" sz="1350">
                <a:latin typeface="Times New Roman" panose="02020603050405020304" pitchFamily="18" charset="0"/>
              </a:rPr>
              <a:t>{</a:t>
            </a:r>
          </a:p>
          <a:p>
            <a:r>
              <a:rPr kumimoji="1" lang="en-US" altLang="zh-CN" sz="1350">
                <a:latin typeface="Times New Roman" panose="02020603050405020304" pitchFamily="18" charset="0"/>
              </a:rPr>
              <a:t>    void currentValue(String tickerSymbol, double newValue);</a:t>
            </a:r>
          </a:p>
          <a:p>
            <a:r>
              <a:rPr kumimoji="1" lang="en-US" altLang="zh-CN" sz="1350">
                <a:latin typeface="Times New Roman" panose="02020603050405020304" pitchFamily="18" charset="0"/>
              </a:rPr>
              <a:t>}</a:t>
            </a:r>
          </a:p>
        </p:txBody>
      </p:sp>
      <p:sp>
        <p:nvSpPr>
          <p:cNvPr id="22533" name="AutoShape 5"/>
          <p:cNvSpPr>
            <a:spLocks noChangeArrowheads="1"/>
          </p:cNvSpPr>
          <p:nvPr/>
        </p:nvSpPr>
        <p:spPr bwMode="auto">
          <a:xfrm>
            <a:off x="3707606" y="4617244"/>
            <a:ext cx="742950" cy="400050"/>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1350"/>
          </a:p>
        </p:txBody>
      </p:sp>
    </p:spTree>
    <p:extLst>
      <p:ext uri="{BB962C8B-B14F-4D97-AF65-F5344CB8AC3E}">
        <p14:creationId xmlns:p14="http://schemas.microsoft.com/office/powerpoint/2010/main" val="30363346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53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5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autoUpdateAnimBg="0"/>
      <p:bldP spid="22533" grpId="0" animBg="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zh-CN"/>
              <a:t>interface </a:t>
            </a:r>
            <a:r>
              <a:rPr lang="zh-CN" altLang="en-US"/>
              <a:t>的使用</a:t>
            </a:r>
          </a:p>
        </p:txBody>
      </p:sp>
      <p:sp>
        <p:nvSpPr>
          <p:cNvPr id="45059" name="Rectangle 3"/>
          <p:cNvSpPr>
            <a:spLocks noGrp="1" noChangeArrowheads="1"/>
          </p:cNvSpPr>
          <p:nvPr>
            <p:ph idx="1"/>
          </p:nvPr>
        </p:nvSpPr>
        <p:spPr>
          <a:xfrm>
            <a:off x="1568054" y="2171701"/>
            <a:ext cx="6000750" cy="2822972"/>
          </a:xfrm>
        </p:spPr>
        <p:txBody>
          <a:bodyPr>
            <a:normAutofit fontScale="92500" lnSpcReduction="10000"/>
          </a:bodyPr>
          <a:lstStyle/>
          <a:p>
            <a:pPr marL="371475" indent="-371475">
              <a:lnSpc>
                <a:spcPct val="80000"/>
              </a:lnSpc>
            </a:pPr>
            <a:r>
              <a:rPr lang="zh-CN" altLang="zh-CN" sz="1275"/>
              <a:t>可以通过实现接口实现多重继承：一个类可只继承一个父类，并实现多个接口。</a:t>
            </a:r>
          </a:p>
          <a:p>
            <a:pPr lvl="1" eaLnBrk="1" hangingPunct="1">
              <a:lnSpc>
                <a:spcPct val="80000"/>
              </a:lnSpc>
              <a:buFont typeface="Wingdings" panose="05000000000000000000" pitchFamily="2" charset="2"/>
              <a:buNone/>
            </a:pPr>
            <a:r>
              <a:rPr lang="en-US" altLang="zh-CN" sz="1125"/>
              <a:t>interface  I1{ </a:t>
            </a:r>
            <a:r>
              <a:rPr lang="en-US" altLang="zh-CN" sz="1125">
                <a:latin typeface="Arial" panose="020B0604020202020204" pitchFamily="34" charset="0"/>
              </a:rPr>
              <a:t>…</a:t>
            </a:r>
            <a:r>
              <a:rPr lang="en-US" altLang="zh-CN" sz="1125"/>
              <a:t> };</a:t>
            </a:r>
          </a:p>
          <a:p>
            <a:pPr lvl="1" eaLnBrk="1" hangingPunct="1">
              <a:lnSpc>
                <a:spcPct val="80000"/>
              </a:lnSpc>
              <a:buFont typeface="Wingdings" panose="05000000000000000000" pitchFamily="2" charset="2"/>
              <a:buNone/>
            </a:pPr>
            <a:r>
              <a:rPr lang="en-US" altLang="zh-CN" sz="1125"/>
              <a:t>interface  I2{ </a:t>
            </a:r>
            <a:r>
              <a:rPr lang="en-US" altLang="zh-CN" sz="1125">
                <a:latin typeface="Arial" panose="020B0604020202020204" pitchFamily="34" charset="0"/>
              </a:rPr>
              <a:t>…</a:t>
            </a:r>
            <a:r>
              <a:rPr lang="en-US" altLang="zh-CN" sz="1125"/>
              <a:t>};</a:t>
            </a:r>
          </a:p>
          <a:p>
            <a:pPr lvl="1" eaLnBrk="1" hangingPunct="1">
              <a:lnSpc>
                <a:spcPct val="80000"/>
              </a:lnSpc>
              <a:buFont typeface="Wingdings" panose="05000000000000000000" pitchFamily="2" charset="2"/>
              <a:buNone/>
            </a:pPr>
            <a:r>
              <a:rPr lang="en-US" altLang="zh-CN" sz="1125"/>
              <a:t>class  E{ </a:t>
            </a:r>
            <a:r>
              <a:rPr lang="en-US" altLang="zh-CN" sz="1125">
                <a:latin typeface="Arial" panose="020B0604020202020204" pitchFamily="34" charset="0"/>
              </a:rPr>
              <a:t>…</a:t>
            </a:r>
            <a:r>
              <a:rPr lang="en-US" altLang="zh-CN" sz="1125"/>
              <a:t>.} ;</a:t>
            </a:r>
          </a:p>
          <a:p>
            <a:pPr lvl="1" eaLnBrk="1" hangingPunct="1">
              <a:lnSpc>
                <a:spcPct val="80000"/>
              </a:lnSpc>
              <a:buFont typeface="Wingdings" panose="05000000000000000000" pitchFamily="2" charset="2"/>
              <a:buNone/>
            </a:pPr>
            <a:r>
              <a:rPr lang="en-US" altLang="zh-CN" sz="1125"/>
              <a:t>class M  extends  E  implements  I1,I2 { </a:t>
            </a:r>
            <a:r>
              <a:rPr lang="en-US" altLang="zh-CN" sz="1125">
                <a:latin typeface="Arial" panose="020B0604020202020204" pitchFamily="34" charset="0"/>
              </a:rPr>
              <a:t>…</a:t>
            </a:r>
            <a:r>
              <a:rPr lang="en-US" altLang="zh-CN" sz="1125"/>
              <a:t>}</a:t>
            </a:r>
          </a:p>
          <a:p>
            <a:pPr marL="371475" indent="-371475">
              <a:lnSpc>
                <a:spcPct val="80000"/>
              </a:lnSpc>
              <a:buNone/>
            </a:pPr>
            <a:endParaRPr lang="en-US" altLang="zh-CN" sz="1275"/>
          </a:p>
          <a:p>
            <a:pPr marL="371475" indent="-371475">
              <a:lnSpc>
                <a:spcPct val="80000"/>
              </a:lnSpc>
            </a:pPr>
            <a:r>
              <a:rPr kumimoji="1" lang="en-US" altLang="zh-CN" sz="1275"/>
              <a:t> </a:t>
            </a:r>
            <a:r>
              <a:rPr kumimoji="1" lang="zh-CN" altLang="zh-CN" sz="1275"/>
              <a:t>一个</a:t>
            </a:r>
            <a:r>
              <a:rPr kumimoji="1" lang="en-US" altLang="zh-CN" sz="1275"/>
              <a:t>interface </a:t>
            </a:r>
            <a:r>
              <a:rPr kumimoji="1" lang="zh-CN" altLang="zh-CN" sz="1275"/>
              <a:t>可作为类名使用，实现多态</a:t>
            </a:r>
            <a:r>
              <a:rPr kumimoji="1" lang="zh-CN" altLang="zh-CN" sz="1425"/>
              <a:t>。</a:t>
            </a:r>
            <a:endParaRPr kumimoji="1" lang="zh-CN" altLang="en-US" sz="1425"/>
          </a:p>
          <a:p>
            <a:pPr marL="371475" indent="-371475">
              <a:lnSpc>
                <a:spcPct val="80000"/>
              </a:lnSpc>
            </a:pPr>
            <a:endParaRPr kumimoji="1" lang="zh-CN" altLang="en-US" sz="1425"/>
          </a:p>
          <a:p>
            <a:pPr lvl="1" eaLnBrk="1" hangingPunct="1">
              <a:lnSpc>
                <a:spcPct val="80000"/>
              </a:lnSpc>
              <a:buFont typeface="Wingdings" panose="05000000000000000000" pitchFamily="2" charset="2"/>
              <a:buNone/>
            </a:pPr>
            <a:r>
              <a:rPr kumimoji="1" lang="en-US" altLang="zh-CN" sz="1275"/>
              <a:t>Interface Human{ </a:t>
            </a:r>
            <a:r>
              <a:rPr kumimoji="1" lang="en-US" altLang="zh-CN" sz="1275">
                <a:latin typeface="Arial" panose="020B0604020202020204" pitchFamily="34" charset="0"/>
              </a:rPr>
              <a:t>…</a:t>
            </a:r>
            <a:r>
              <a:rPr kumimoji="1" lang="en-US" altLang="zh-CN" sz="1275"/>
              <a:t>}</a:t>
            </a:r>
          </a:p>
          <a:p>
            <a:pPr lvl="1" eaLnBrk="1" hangingPunct="1">
              <a:lnSpc>
                <a:spcPct val="80000"/>
              </a:lnSpc>
              <a:buFont typeface="Wingdings" panose="05000000000000000000" pitchFamily="2" charset="2"/>
              <a:buNone/>
            </a:pPr>
            <a:r>
              <a:rPr kumimoji="1" lang="en-US" altLang="zh-CN" sz="1275"/>
              <a:t>class Chinese implements Human{ </a:t>
            </a:r>
            <a:r>
              <a:rPr kumimoji="1" lang="en-US" altLang="zh-CN" sz="1275">
                <a:latin typeface="Arial" panose="020B0604020202020204" pitchFamily="34" charset="0"/>
              </a:rPr>
              <a:t>…</a:t>
            </a:r>
            <a:r>
              <a:rPr kumimoji="1" lang="en-US" altLang="zh-CN" sz="1275"/>
              <a:t>}</a:t>
            </a:r>
          </a:p>
          <a:p>
            <a:pPr lvl="1" eaLnBrk="1" hangingPunct="1">
              <a:lnSpc>
                <a:spcPct val="80000"/>
              </a:lnSpc>
              <a:buFont typeface="Wingdings" panose="05000000000000000000" pitchFamily="2" charset="2"/>
              <a:buNone/>
            </a:pPr>
            <a:r>
              <a:rPr kumimoji="1" lang="en-US" altLang="zh-CN" sz="1275"/>
              <a:t>class Japanese implements Human{</a:t>
            </a:r>
            <a:r>
              <a:rPr kumimoji="1" lang="en-US" altLang="zh-CN" sz="1275">
                <a:latin typeface="Arial" panose="020B0604020202020204" pitchFamily="34" charset="0"/>
              </a:rPr>
              <a:t>…</a:t>
            </a:r>
            <a:r>
              <a:rPr kumimoji="1" lang="en-US" altLang="zh-CN" sz="1275"/>
              <a:t>}</a:t>
            </a:r>
          </a:p>
          <a:p>
            <a:pPr lvl="1" eaLnBrk="1" hangingPunct="1">
              <a:lnSpc>
                <a:spcPct val="80000"/>
              </a:lnSpc>
              <a:buFont typeface="Wingdings" panose="05000000000000000000" pitchFamily="2" charset="2"/>
              <a:buNone/>
            </a:pPr>
            <a:r>
              <a:rPr kumimoji="1" lang="en-US" altLang="zh-CN" sz="1275"/>
              <a:t>...</a:t>
            </a:r>
          </a:p>
          <a:p>
            <a:pPr lvl="1" eaLnBrk="1" hangingPunct="1">
              <a:lnSpc>
                <a:spcPct val="80000"/>
              </a:lnSpc>
              <a:buFont typeface="Wingdings" panose="05000000000000000000" pitchFamily="2" charset="2"/>
              <a:buNone/>
            </a:pPr>
            <a:r>
              <a:rPr kumimoji="1" lang="en-US" altLang="zh-CN" sz="1275"/>
              <a:t>Human e = new Chinese( ); Human e = new Japanese( );</a:t>
            </a:r>
          </a:p>
          <a:p>
            <a:pPr lvl="1" eaLnBrk="1" hangingPunct="1">
              <a:lnSpc>
                <a:spcPct val="80000"/>
              </a:lnSpc>
              <a:buFont typeface="Wingdings" panose="05000000000000000000" pitchFamily="2" charset="2"/>
              <a:buNone/>
            </a:pPr>
            <a:endParaRPr kumimoji="1" lang="en-US" altLang="zh-CN" sz="1275"/>
          </a:p>
          <a:p>
            <a:pPr lvl="1" eaLnBrk="1" hangingPunct="1">
              <a:lnSpc>
                <a:spcPct val="80000"/>
              </a:lnSpc>
              <a:buFont typeface="Wingdings" panose="05000000000000000000" pitchFamily="2" charset="2"/>
              <a:buNone/>
            </a:pPr>
            <a:endParaRPr lang="en-US" altLang="zh-CN" sz="1275"/>
          </a:p>
        </p:txBody>
      </p:sp>
    </p:spTree>
    <p:extLst>
      <p:ext uri="{BB962C8B-B14F-4D97-AF65-F5344CB8AC3E}">
        <p14:creationId xmlns:p14="http://schemas.microsoft.com/office/powerpoint/2010/main" val="299853557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4"/>
          <p:cNvSpPr txBox="1">
            <a:spLocks noChangeArrowheads="1"/>
          </p:cNvSpPr>
          <p:nvPr/>
        </p:nvSpPr>
        <p:spPr bwMode="auto">
          <a:xfrm>
            <a:off x="2559844" y="138707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kumimoji="1" lang="zh-CN" altLang="zh-CN">
              <a:latin typeface="Times New Roman" panose="02020603050405020304" pitchFamily="18" charset="0"/>
            </a:endParaRPr>
          </a:p>
        </p:txBody>
      </p:sp>
      <p:sp>
        <p:nvSpPr>
          <p:cNvPr id="46083" name="Text Box 5"/>
          <p:cNvSpPr txBox="1">
            <a:spLocks noChangeArrowheads="1"/>
          </p:cNvSpPr>
          <p:nvPr/>
        </p:nvSpPr>
        <p:spPr bwMode="auto">
          <a:xfrm>
            <a:off x="2114550" y="1314451"/>
            <a:ext cx="592502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3000" b="1" dirty="0">
                <a:latin typeface="Times New Roman" panose="02020603050405020304" pitchFamily="18" charset="0"/>
              </a:rPr>
              <a:t>静态类变量（</a:t>
            </a:r>
            <a:r>
              <a:rPr kumimoji="1" lang="en-US" altLang="zh-CN" sz="3000" b="1" dirty="0">
                <a:latin typeface="Times New Roman" panose="02020603050405020304" pitchFamily="18" charset="0"/>
              </a:rPr>
              <a:t>static /class variable)</a:t>
            </a:r>
          </a:p>
        </p:txBody>
      </p:sp>
      <p:sp>
        <p:nvSpPr>
          <p:cNvPr id="46084" name="Text Box 6"/>
          <p:cNvSpPr txBox="1">
            <a:spLocks noChangeArrowheads="1"/>
          </p:cNvSpPr>
          <p:nvPr/>
        </p:nvSpPr>
        <p:spPr bwMode="auto">
          <a:xfrm>
            <a:off x="1709738" y="2132410"/>
            <a:ext cx="5724644"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dirty="0">
                <a:latin typeface="Times New Roman" panose="02020603050405020304" pitchFamily="18" charset="0"/>
              </a:rPr>
              <a:t>在该类所有实例之间是共享的。在加载该类时，只分配</a:t>
            </a:r>
          </a:p>
          <a:p>
            <a:pPr eaLnBrk="1" hangingPunct="1"/>
            <a:r>
              <a:rPr kumimoji="1" lang="zh-CN" altLang="en-US" dirty="0">
                <a:latin typeface="Times New Roman" panose="02020603050405020304" pitchFamily="18" charset="0"/>
              </a:rPr>
              <a:t>一次空间，并初始化。</a:t>
            </a:r>
          </a:p>
          <a:p>
            <a:pPr eaLnBrk="1" hangingPunct="1"/>
            <a:r>
              <a:rPr kumimoji="1" lang="zh-CN" altLang="en-US" dirty="0">
                <a:latin typeface="Times New Roman" panose="02020603050405020304" pitchFamily="18" charset="0"/>
              </a:rPr>
              <a:t>例：</a:t>
            </a:r>
            <a:r>
              <a:rPr kumimoji="1" lang="en-US" altLang="zh-CN" dirty="0">
                <a:latin typeface="Times New Roman" panose="02020603050405020304" pitchFamily="18" charset="0"/>
              </a:rPr>
              <a:t>class Employee {</a:t>
            </a:r>
          </a:p>
          <a:p>
            <a:pPr eaLnBrk="1" hangingPunct="1"/>
            <a:r>
              <a:rPr kumimoji="1" lang="en-US" altLang="zh-CN" dirty="0">
                <a:latin typeface="Times New Roman" panose="02020603050405020304" pitchFamily="18" charset="0"/>
              </a:rPr>
              <a:t>		…</a:t>
            </a:r>
          </a:p>
          <a:p>
            <a:pPr eaLnBrk="1" hangingPunct="1"/>
            <a:r>
              <a:rPr kumimoji="1" lang="en-US" altLang="zh-CN" dirty="0">
                <a:latin typeface="Times New Roman" panose="02020603050405020304" pitchFamily="18" charset="0"/>
              </a:rPr>
              <a:t>		static </a:t>
            </a:r>
            <a:r>
              <a:rPr kumimoji="1" lang="en-US" altLang="zh-CN" dirty="0" err="1">
                <a:latin typeface="Times New Roman" panose="02020603050405020304" pitchFamily="18" charset="0"/>
              </a:rPr>
              <a:t>int</a:t>
            </a:r>
            <a:r>
              <a:rPr kumimoji="1" lang="en-US" altLang="zh-CN" dirty="0">
                <a:latin typeface="Times New Roman" panose="02020603050405020304" pitchFamily="18" charset="0"/>
              </a:rPr>
              <a:t> com ;</a:t>
            </a:r>
          </a:p>
          <a:p>
            <a:pPr eaLnBrk="1" hangingPunct="1"/>
            <a:r>
              <a:rPr kumimoji="1" lang="en-US" altLang="zh-CN" dirty="0">
                <a:latin typeface="Times New Roman" panose="02020603050405020304" pitchFamily="18" charset="0"/>
              </a:rPr>
              <a:t>		…</a:t>
            </a:r>
          </a:p>
          <a:p>
            <a:pPr eaLnBrk="1" hangingPunct="1"/>
            <a:r>
              <a:rPr kumimoji="1" lang="en-US" altLang="zh-CN" dirty="0">
                <a:latin typeface="Times New Roman" panose="02020603050405020304" pitchFamily="18" charset="0"/>
              </a:rPr>
              <a:t>		}</a:t>
            </a:r>
          </a:p>
          <a:p>
            <a:pPr eaLnBrk="1" hangingPunct="1"/>
            <a:r>
              <a:rPr kumimoji="1" lang="zh-CN" altLang="en-US" dirty="0">
                <a:latin typeface="Times New Roman" panose="02020603050405020304" pitchFamily="18" charset="0"/>
              </a:rPr>
              <a:t>则运行时，</a:t>
            </a:r>
          </a:p>
        </p:txBody>
      </p:sp>
      <p:sp>
        <p:nvSpPr>
          <p:cNvPr id="46085" name="Rectangle 7"/>
          <p:cNvSpPr>
            <a:spLocks noChangeArrowheads="1"/>
          </p:cNvSpPr>
          <p:nvPr/>
        </p:nvSpPr>
        <p:spPr bwMode="auto">
          <a:xfrm>
            <a:off x="3200400" y="4114800"/>
            <a:ext cx="1657350" cy="342900"/>
          </a:xfrm>
          <a:prstGeom prst="rect">
            <a:avLst/>
          </a:prstGeom>
          <a:solidFill>
            <a:srgbClr val="33CCCC"/>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1350"/>
          </a:p>
        </p:txBody>
      </p:sp>
      <p:sp>
        <p:nvSpPr>
          <p:cNvPr id="46086" name="Text Box 8"/>
          <p:cNvSpPr txBox="1">
            <a:spLocks noChangeArrowheads="1"/>
          </p:cNvSpPr>
          <p:nvPr/>
        </p:nvSpPr>
        <p:spPr bwMode="auto">
          <a:xfrm>
            <a:off x="5131595" y="4088606"/>
            <a:ext cx="5822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a:latin typeface="Times New Roman" panose="02020603050405020304" pitchFamily="18" charset="0"/>
              </a:rPr>
              <a:t>com</a:t>
            </a:r>
          </a:p>
        </p:txBody>
      </p:sp>
      <p:sp>
        <p:nvSpPr>
          <p:cNvPr id="46087" name="Rectangle 9"/>
          <p:cNvSpPr>
            <a:spLocks noChangeArrowheads="1"/>
          </p:cNvSpPr>
          <p:nvPr/>
        </p:nvSpPr>
        <p:spPr bwMode="auto">
          <a:xfrm>
            <a:off x="2571750" y="4743450"/>
            <a:ext cx="628650" cy="6858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1350"/>
          </a:p>
        </p:txBody>
      </p:sp>
      <p:sp>
        <p:nvSpPr>
          <p:cNvPr id="46088" name="Line 10"/>
          <p:cNvSpPr>
            <a:spLocks noChangeShapeType="1"/>
          </p:cNvSpPr>
          <p:nvPr/>
        </p:nvSpPr>
        <p:spPr bwMode="auto">
          <a:xfrm>
            <a:off x="2571750" y="4972050"/>
            <a:ext cx="6286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46089" name="Line 11"/>
          <p:cNvSpPr>
            <a:spLocks noChangeShapeType="1"/>
          </p:cNvSpPr>
          <p:nvPr/>
        </p:nvSpPr>
        <p:spPr bwMode="auto">
          <a:xfrm>
            <a:off x="2571750" y="5257800"/>
            <a:ext cx="6286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46090" name="Text Box 12"/>
          <p:cNvSpPr txBox="1">
            <a:spLocks noChangeArrowheads="1"/>
          </p:cNvSpPr>
          <p:nvPr/>
        </p:nvSpPr>
        <p:spPr bwMode="auto">
          <a:xfrm>
            <a:off x="3188495" y="4945856"/>
            <a:ext cx="5822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a:latin typeface="Times New Roman" panose="02020603050405020304" pitchFamily="18" charset="0"/>
              </a:rPr>
              <a:t>com</a:t>
            </a:r>
          </a:p>
        </p:txBody>
      </p:sp>
      <p:sp>
        <p:nvSpPr>
          <p:cNvPr id="46091" name="Rectangle 13"/>
          <p:cNvSpPr>
            <a:spLocks noChangeArrowheads="1"/>
          </p:cNvSpPr>
          <p:nvPr/>
        </p:nvSpPr>
        <p:spPr bwMode="auto">
          <a:xfrm>
            <a:off x="4012406" y="4826794"/>
            <a:ext cx="628650" cy="6858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1350"/>
          </a:p>
        </p:txBody>
      </p:sp>
      <p:sp>
        <p:nvSpPr>
          <p:cNvPr id="46092" name="Line 14"/>
          <p:cNvSpPr>
            <a:spLocks noChangeShapeType="1"/>
          </p:cNvSpPr>
          <p:nvPr/>
        </p:nvSpPr>
        <p:spPr bwMode="auto">
          <a:xfrm>
            <a:off x="4012406" y="5055394"/>
            <a:ext cx="6286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46093" name="Line 15"/>
          <p:cNvSpPr>
            <a:spLocks noChangeShapeType="1"/>
          </p:cNvSpPr>
          <p:nvPr/>
        </p:nvSpPr>
        <p:spPr bwMode="auto">
          <a:xfrm>
            <a:off x="4012406" y="5341144"/>
            <a:ext cx="6286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46094" name="Text Box 16"/>
          <p:cNvSpPr txBox="1">
            <a:spLocks noChangeArrowheads="1"/>
          </p:cNvSpPr>
          <p:nvPr/>
        </p:nvSpPr>
        <p:spPr bwMode="auto">
          <a:xfrm>
            <a:off x="4629151" y="5029200"/>
            <a:ext cx="5822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a:latin typeface="Times New Roman" panose="02020603050405020304" pitchFamily="18" charset="0"/>
              </a:rPr>
              <a:t>com</a:t>
            </a:r>
          </a:p>
        </p:txBody>
      </p:sp>
      <p:sp>
        <p:nvSpPr>
          <p:cNvPr id="46095" name="Rectangle 17"/>
          <p:cNvSpPr>
            <a:spLocks noChangeArrowheads="1"/>
          </p:cNvSpPr>
          <p:nvPr/>
        </p:nvSpPr>
        <p:spPr bwMode="auto">
          <a:xfrm>
            <a:off x="5326856" y="4826794"/>
            <a:ext cx="628650" cy="6858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1350"/>
          </a:p>
        </p:txBody>
      </p:sp>
      <p:sp>
        <p:nvSpPr>
          <p:cNvPr id="46096" name="Line 18"/>
          <p:cNvSpPr>
            <a:spLocks noChangeShapeType="1"/>
          </p:cNvSpPr>
          <p:nvPr/>
        </p:nvSpPr>
        <p:spPr bwMode="auto">
          <a:xfrm>
            <a:off x="5326856" y="5055394"/>
            <a:ext cx="6286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46097" name="Line 19"/>
          <p:cNvSpPr>
            <a:spLocks noChangeShapeType="1"/>
          </p:cNvSpPr>
          <p:nvPr/>
        </p:nvSpPr>
        <p:spPr bwMode="auto">
          <a:xfrm>
            <a:off x="5326856" y="5341144"/>
            <a:ext cx="6286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46098" name="Text Box 20"/>
          <p:cNvSpPr txBox="1">
            <a:spLocks noChangeArrowheads="1"/>
          </p:cNvSpPr>
          <p:nvPr/>
        </p:nvSpPr>
        <p:spPr bwMode="auto">
          <a:xfrm>
            <a:off x="5943601" y="5029200"/>
            <a:ext cx="5822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a:latin typeface="Times New Roman" panose="02020603050405020304" pitchFamily="18" charset="0"/>
              </a:rPr>
              <a:t>com</a:t>
            </a:r>
          </a:p>
        </p:txBody>
      </p:sp>
      <p:sp>
        <p:nvSpPr>
          <p:cNvPr id="46099" name="Line 21"/>
          <p:cNvSpPr>
            <a:spLocks noChangeShapeType="1"/>
          </p:cNvSpPr>
          <p:nvPr/>
        </p:nvSpPr>
        <p:spPr bwMode="auto">
          <a:xfrm flipV="1">
            <a:off x="3086100" y="4457700"/>
            <a:ext cx="514350" cy="6286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46100" name="Line 22"/>
          <p:cNvSpPr>
            <a:spLocks noChangeShapeType="1"/>
          </p:cNvSpPr>
          <p:nvPr/>
        </p:nvSpPr>
        <p:spPr bwMode="auto">
          <a:xfrm flipH="1" flipV="1">
            <a:off x="4171950" y="4457700"/>
            <a:ext cx="228600" cy="685800"/>
          </a:xfrm>
          <a:prstGeom prst="line">
            <a:avLst/>
          </a:prstGeom>
          <a:noFill/>
          <a:ln w="9525">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en-US" sz="1350"/>
          </a:p>
        </p:txBody>
      </p:sp>
      <p:sp>
        <p:nvSpPr>
          <p:cNvPr id="46101" name="Line 23"/>
          <p:cNvSpPr>
            <a:spLocks noChangeShapeType="1"/>
          </p:cNvSpPr>
          <p:nvPr/>
        </p:nvSpPr>
        <p:spPr bwMode="auto">
          <a:xfrm flipH="1" flipV="1">
            <a:off x="4686300" y="4400550"/>
            <a:ext cx="742950" cy="800100"/>
          </a:xfrm>
          <a:prstGeom prst="line">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46102" name="Text Box 24"/>
          <p:cNvSpPr txBox="1">
            <a:spLocks noChangeArrowheads="1"/>
          </p:cNvSpPr>
          <p:nvPr/>
        </p:nvSpPr>
        <p:spPr bwMode="auto">
          <a:xfrm>
            <a:off x="2171700" y="4686300"/>
            <a:ext cx="4026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a:latin typeface="Times New Roman" panose="02020603050405020304" pitchFamily="18" charset="0"/>
              </a:rPr>
              <a:t>e1</a:t>
            </a:r>
          </a:p>
        </p:txBody>
      </p:sp>
      <p:sp>
        <p:nvSpPr>
          <p:cNvPr id="46103" name="Text Box 25"/>
          <p:cNvSpPr txBox="1">
            <a:spLocks noChangeArrowheads="1"/>
          </p:cNvSpPr>
          <p:nvPr/>
        </p:nvSpPr>
        <p:spPr bwMode="auto">
          <a:xfrm>
            <a:off x="3645694" y="4660106"/>
            <a:ext cx="4026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a:latin typeface="Times New Roman" panose="02020603050405020304" pitchFamily="18" charset="0"/>
              </a:rPr>
              <a:t>e2</a:t>
            </a:r>
          </a:p>
        </p:txBody>
      </p:sp>
      <p:sp>
        <p:nvSpPr>
          <p:cNvPr id="46104" name="Text Box 26"/>
          <p:cNvSpPr txBox="1">
            <a:spLocks noChangeArrowheads="1"/>
          </p:cNvSpPr>
          <p:nvPr/>
        </p:nvSpPr>
        <p:spPr bwMode="auto">
          <a:xfrm>
            <a:off x="6057900" y="4686300"/>
            <a:ext cx="4026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a:latin typeface="Times New Roman" panose="02020603050405020304" pitchFamily="18" charset="0"/>
              </a:rPr>
              <a:t>e3</a:t>
            </a:r>
          </a:p>
        </p:txBody>
      </p:sp>
    </p:spTree>
    <p:extLst>
      <p:ext uri="{BB962C8B-B14F-4D97-AF65-F5344CB8AC3E}">
        <p14:creationId xmlns:p14="http://schemas.microsoft.com/office/powerpoint/2010/main" val="16819994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70464" y="2984098"/>
            <a:ext cx="5218433" cy="769441"/>
          </a:xfrm>
          <a:prstGeom prst="rect">
            <a:avLst/>
          </a:prstGeom>
        </p:spPr>
        <p:txBody>
          <a:bodyPr wrap="square">
            <a:spAutoFit/>
          </a:bodyPr>
          <a:lstStyle/>
          <a:p>
            <a:pPr algn="ctr"/>
            <a:r>
              <a:rPr lang="en-US" altLang="zh-CN" sz="4400" dirty="0">
                <a:latin typeface="+mj-lt"/>
                <a:ea typeface="+mj-ea"/>
                <a:cs typeface="+mj-cs"/>
              </a:rPr>
              <a:t>String</a:t>
            </a:r>
            <a:r>
              <a:rPr lang="zh-CN" altLang="en-US" sz="4400" dirty="0">
                <a:latin typeface="+mj-lt"/>
                <a:ea typeface="+mj-ea"/>
                <a:cs typeface="+mj-cs"/>
              </a:rPr>
              <a:t>类</a:t>
            </a:r>
          </a:p>
        </p:txBody>
      </p:sp>
    </p:spTree>
    <p:extLst>
      <p:ext uri="{BB962C8B-B14F-4D97-AF65-F5344CB8AC3E}">
        <p14:creationId xmlns:p14="http://schemas.microsoft.com/office/powerpoint/2010/main" val="286849189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body" idx="1"/>
          </p:nvPr>
        </p:nvSpPr>
        <p:spPr>
          <a:xfrm>
            <a:off x="778213" y="1530486"/>
            <a:ext cx="7461115" cy="4218562"/>
          </a:xfrm>
        </p:spPr>
        <p:txBody>
          <a:bodyPr/>
          <a:lstStyle/>
          <a:p>
            <a:pPr>
              <a:buFont typeface="Wingdings" panose="05000000000000000000" pitchFamily="2" charset="2"/>
              <a:buNone/>
            </a:pPr>
            <a:r>
              <a:rPr lang="zh-CN" altLang="en-US" sz="2800" dirty="0"/>
              <a:t>构造函数</a:t>
            </a:r>
          </a:p>
          <a:p>
            <a:pPr>
              <a:buFont typeface="Wingdings" panose="05000000000000000000" pitchFamily="2" charset="2"/>
              <a:buNone/>
            </a:pPr>
            <a:r>
              <a:rPr lang="zh-CN" altLang="en-US" sz="2500" dirty="0"/>
              <a:t>   </a:t>
            </a:r>
            <a:r>
              <a:rPr lang="en-US" altLang="zh-CN" sz="2500" dirty="0"/>
              <a:t>String(</a:t>
            </a:r>
            <a:r>
              <a:rPr lang="en-US" altLang="zh-CN" sz="2500" b="1" dirty="0"/>
              <a:t>byte[ ]</a:t>
            </a:r>
            <a:r>
              <a:rPr lang="en-US" altLang="zh-CN" sz="2500" dirty="0"/>
              <a:t> </a:t>
            </a:r>
            <a:r>
              <a:rPr lang="en-US" altLang="zh-CN" sz="2500" b="1" dirty="0"/>
              <a:t>bytes</a:t>
            </a:r>
            <a:r>
              <a:rPr lang="en-US" altLang="zh-CN" sz="2500" dirty="0"/>
              <a:t>)</a:t>
            </a:r>
            <a:r>
              <a:rPr lang="zh-CN" altLang="en-US" sz="2500" dirty="0"/>
              <a:t>：</a:t>
            </a:r>
          </a:p>
          <a:p>
            <a:pPr>
              <a:buFont typeface="Wingdings" panose="05000000000000000000" pitchFamily="2" charset="2"/>
              <a:buNone/>
            </a:pPr>
            <a:r>
              <a:rPr lang="zh-CN" altLang="en-US" sz="2500" b="1" dirty="0"/>
              <a:t>   通过</a:t>
            </a:r>
            <a:r>
              <a:rPr lang="en-US" altLang="zh-CN" sz="2500" b="1" dirty="0"/>
              <a:t>byte</a:t>
            </a:r>
            <a:r>
              <a:rPr lang="zh-CN" altLang="en-US" sz="2500" b="1" dirty="0"/>
              <a:t>数组构造字符串对象</a:t>
            </a:r>
            <a:r>
              <a:rPr lang="zh-CN" altLang="en-US" sz="2500" dirty="0"/>
              <a:t>。</a:t>
            </a:r>
          </a:p>
          <a:p>
            <a:pPr>
              <a:buFont typeface="Wingdings" panose="05000000000000000000" pitchFamily="2" charset="2"/>
              <a:buNone/>
            </a:pPr>
            <a:r>
              <a:rPr lang="zh-CN" altLang="en-US" sz="2500" dirty="0"/>
              <a:t/>
            </a:r>
            <a:br>
              <a:rPr lang="zh-CN" altLang="en-US" sz="2500" dirty="0"/>
            </a:br>
            <a:r>
              <a:rPr lang="zh-CN" altLang="en-US" sz="2500" dirty="0"/>
              <a:t> </a:t>
            </a:r>
            <a:r>
              <a:rPr lang="en-US" altLang="zh-CN" sz="2500" dirty="0"/>
              <a:t>String(</a:t>
            </a:r>
            <a:r>
              <a:rPr lang="en-US" altLang="zh-CN" sz="2500" b="1" dirty="0"/>
              <a:t>char[ ]</a:t>
            </a:r>
            <a:r>
              <a:rPr lang="en-US" altLang="zh-CN" sz="2500" dirty="0"/>
              <a:t> </a:t>
            </a:r>
            <a:r>
              <a:rPr lang="en-US" altLang="zh-CN" sz="2500" b="1" dirty="0"/>
              <a:t>value</a:t>
            </a:r>
            <a:r>
              <a:rPr lang="en-US" altLang="zh-CN" sz="2500" dirty="0"/>
              <a:t>)</a:t>
            </a:r>
            <a:r>
              <a:rPr lang="zh-CN" altLang="en-US" sz="2500" dirty="0"/>
              <a:t>：</a:t>
            </a:r>
          </a:p>
          <a:p>
            <a:pPr>
              <a:buFont typeface="Wingdings" panose="05000000000000000000" pitchFamily="2" charset="2"/>
              <a:buNone/>
            </a:pPr>
            <a:r>
              <a:rPr lang="zh-CN" altLang="en-US" sz="2500" dirty="0"/>
              <a:t>   </a:t>
            </a:r>
            <a:r>
              <a:rPr lang="zh-CN" altLang="en-US" sz="2500" b="1" dirty="0"/>
              <a:t>通过</a:t>
            </a:r>
            <a:r>
              <a:rPr lang="en-US" altLang="zh-CN" sz="2500" b="1" dirty="0"/>
              <a:t>char</a:t>
            </a:r>
            <a:r>
              <a:rPr lang="zh-CN" altLang="en-US" sz="2500" b="1" dirty="0"/>
              <a:t>数组构造字符串对象</a:t>
            </a:r>
            <a:r>
              <a:rPr lang="zh-CN" altLang="en-US" sz="2500" dirty="0"/>
              <a:t>。</a:t>
            </a:r>
          </a:p>
          <a:p>
            <a:pPr>
              <a:buFont typeface="Wingdings" panose="05000000000000000000" pitchFamily="2" charset="2"/>
              <a:buNone/>
            </a:pPr>
            <a:r>
              <a:rPr lang="zh-CN" altLang="en-US" sz="2500" dirty="0"/>
              <a:t/>
            </a:r>
            <a:br>
              <a:rPr lang="zh-CN" altLang="en-US" sz="2500" dirty="0"/>
            </a:br>
            <a:r>
              <a:rPr lang="zh-CN" altLang="en-US" sz="2500" dirty="0">
                <a:latin typeface="Arial" panose="020B0604020202020204" pitchFamily="34" charset="0"/>
              </a:rPr>
              <a:t> </a:t>
            </a:r>
            <a:r>
              <a:rPr lang="en-US" altLang="zh-CN" sz="2500" dirty="0"/>
              <a:t>String(</a:t>
            </a:r>
            <a:r>
              <a:rPr lang="en-US" altLang="zh-CN" sz="2500" b="1" dirty="0"/>
              <a:t>Sting</a:t>
            </a:r>
            <a:r>
              <a:rPr lang="en-US" altLang="zh-CN" sz="2500" dirty="0"/>
              <a:t> </a:t>
            </a:r>
            <a:r>
              <a:rPr lang="en-US" altLang="zh-CN" sz="2500" b="1" dirty="0"/>
              <a:t>original</a:t>
            </a:r>
            <a:r>
              <a:rPr lang="en-US" altLang="zh-CN" sz="2500" dirty="0"/>
              <a:t>)</a:t>
            </a:r>
            <a:r>
              <a:rPr lang="zh-CN" altLang="en-US" sz="2500" dirty="0"/>
              <a:t>：</a:t>
            </a:r>
          </a:p>
          <a:p>
            <a:pPr>
              <a:buFont typeface="Wingdings" panose="05000000000000000000" pitchFamily="2" charset="2"/>
              <a:buNone/>
            </a:pPr>
            <a:r>
              <a:rPr lang="zh-CN" altLang="en-US" sz="2500" dirty="0"/>
              <a:t>   构造一个</a:t>
            </a:r>
            <a:r>
              <a:rPr lang="en-US" altLang="zh-CN" sz="2500" b="1" dirty="0"/>
              <a:t>original</a:t>
            </a:r>
            <a:r>
              <a:rPr lang="zh-CN" altLang="en-US" sz="2500" dirty="0"/>
              <a:t>的</a:t>
            </a:r>
            <a:r>
              <a:rPr lang="zh-CN" altLang="en-US" sz="2500" b="1" dirty="0"/>
              <a:t>副本</a:t>
            </a:r>
            <a:r>
              <a:rPr lang="zh-CN" altLang="en-US" sz="2500" dirty="0"/>
              <a:t>。即：</a:t>
            </a:r>
            <a:r>
              <a:rPr lang="zh-CN" altLang="en-US" sz="2500" b="1" dirty="0"/>
              <a:t>拷贝一个</a:t>
            </a:r>
            <a:r>
              <a:rPr lang="en-US" altLang="zh-CN" sz="2500" b="1" dirty="0"/>
              <a:t>original</a:t>
            </a:r>
            <a:r>
              <a:rPr lang="zh-CN" altLang="en-US" sz="2500" dirty="0"/>
              <a:t>。</a:t>
            </a:r>
          </a:p>
        </p:txBody>
      </p:sp>
      <p:sp>
        <p:nvSpPr>
          <p:cNvPr id="2" name="矩形 1"/>
          <p:cNvSpPr/>
          <p:nvPr/>
        </p:nvSpPr>
        <p:spPr>
          <a:xfrm>
            <a:off x="778213" y="452495"/>
            <a:ext cx="5218433" cy="769441"/>
          </a:xfrm>
          <a:prstGeom prst="rect">
            <a:avLst/>
          </a:prstGeom>
        </p:spPr>
        <p:txBody>
          <a:bodyPr wrap="square">
            <a:spAutoFit/>
          </a:bodyPr>
          <a:lstStyle/>
          <a:p>
            <a:r>
              <a:rPr lang="en-US" altLang="zh-CN" sz="4400" dirty="0">
                <a:latin typeface="+mj-lt"/>
                <a:ea typeface="+mj-ea"/>
                <a:cs typeface="+mj-cs"/>
              </a:rPr>
              <a:t>String</a:t>
            </a:r>
            <a:r>
              <a:rPr lang="zh-CN" altLang="en-US" sz="4400" dirty="0">
                <a:latin typeface="+mj-lt"/>
                <a:ea typeface="+mj-ea"/>
                <a:cs typeface="+mj-cs"/>
              </a:rPr>
              <a:t>类</a:t>
            </a:r>
          </a:p>
        </p:txBody>
      </p:sp>
    </p:spTree>
    <p:extLst>
      <p:ext uri="{BB962C8B-B14F-4D97-AF65-F5344CB8AC3E}">
        <p14:creationId xmlns:p14="http://schemas.microsoft.com/office/powerpoint/2010/main" val="202117932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type="body" idx="1"/>
          </p:nvPr>
        </p:nvSpPr>
        <p:spPr>
          <a:xfrm>
            <a:off x="496111" y="1600200"/>
            <a:ext cx="7694578" cy="4032115"/>
          </a:xfrm>
        </p:spPr>
        <p:txBody>
          <a:bodyPr/>
          <a:lstStyle/>
          <a:p>
            <a:pPr>
              <a:buFont typeface="Wingdings" panose="05000000000000000000" pitchFamily="2" charset="2"/>
              <a:buNone/>
            </a:pPr>
            <a:r>
              <a:rPr lang="zh-CN" altLang="en-US" sz="2800" b="1" dirty="0"/>
              <a:t>常用的方法</a:t>
            </a:r>
          </a:p>
          <a:p>
            <a:pPr>
              <a:buFont typeface="Wingdings" panose="05000000000000000000" pitchFamily="2" charset="2"/>
              <a:buChar char="l"/>
            </a:pPr>
            <a:r>
              <a:rPr lang="zh-CN" altLang="en-US" sz="2500" b="1" dirty="0"/>
              <a:t>  </a:t>
            </a:r>
            <a:r>
              <a:rPr lang="en-US" altLang="zh-CN" sz="2500" b="1" dirty="0"/>
              <a:t>char</a:t>
            </a:r>
            <a:r>
              <a:rPr lang="en-US" altLang="zh-CN" sz="2500" dirty="0"/>
              <a:t> </a:t>
            </a:r>
            <a:r>
              <a:rPr lang="en-US" altLang="zh-CN" sz="2500" b="1" dirty="0" err="1"/>
              <a:t>charAt</a:t>
            </a:r>
            <a:r>
              <a:rPr lang="en-US" altLang="zh-CN" sz="2500" b="1" dirty="0"/>
              <a:t>(</a:t>
            </a:r>
            <a:r>
              <a:rPr lang="en-US" altLang="zh-CN" sz="2500" b="1" dirty="0" err="1"/>
              <a:t>int</a:t>
            </a:r>
            <a:r>
              <a:rPr lang="en-US" altLang="zh-CN" sz="2500" b="1" dirty="0"/>
              <a:t> index)</a:t>
            </a:r>
            <a:endParaRPr lang="en-US" altLang="zh-CN" sz="2500" dirty="0"/>
          </a:p>
          <a:p>
            <a:pPr>
              <a:buFont typeface="Wingdings" panose="05000000000000000000" pitchFamily="2" charset="2"/>
              <a:buNone/>
            </a:pPr>
            <a:r>
              <a:rPr lang="en-US" altLang="zh-CN" sz="2500" b="1" dirty="0"/>
              <a:t>   </a:t>
            </a:r>
            <a:r>
              <a:rPr lang="zh-CN" altLang="en-US" sz="2500" b="1" dirty="0"/>
              <a:t>取字符串中的某一个字符</a:t>
            </a:r>
            <a:r>
              <a:rPr lang="zh-CN" altLang="en-US" sz="2500" dirty="0"/>
              <a:t>，其中的参数</a:t>
            </a:r>
            <a:r>
              <a:rPr lang="en-US" altLang="zh-CN" sz="2500" dirty="0">
                <a:solidFill>
                  <a:srgbClr val="FF00FF"/>
                </a:solidFill>
              </a:rPr>
              <a:t>index</a:t>
            </a:r>
            <a:r>
              <a:rPr lang="zh-CN" altLang="en-US" sz="2500" dirty="0"/>
              <a:t>指的是字符串中序数。</a:t>
            </a:r>
          </a:p>
          <a:p>
            <a:pPr>
              <a:buFont typeface="Wingdings" panose="05000000000000000000" pitchFamily="2" charset="2"/>
              <a:buNone/>
            </a:pPr>
            <a:r>
              <a:rPr lang="zh-CN" altLang="en-US" sz="2500" dirty="0"/>
              <a:t>   字符串的序数从</a:t>
            </a:r>
            <a:r>
              <a:rPr lang="en-US" altLang="zh-CN" sz="2500" dirty="0">
                <a:solidFill>
                  <a:srgbClr val="FF00FF"/>
                </a:solidFill>
              </a:rPr>
              <a:t>0</a:t>
            </a:r>
            <a:r>
              <a:rPr lang="zh-CN" altLang="en-US" sz="2500" dirty="0">
                <a:solidFill>
                  <a:srgbClr val="FF00FF"/>
                </a:solidFill>
              </a:rPr>
              <a:t>开始到</a:t>
            </a:r>
            <a:r>
              <a:rPr lang="en-US" altLang="zh-CN" sz="2500" dirty="0">
                <a:solidFill>
                  <a:srgbClr val="FF00FF"/>
                </a:solidFill>
              </a:rPr>
              <a:t>length()-1</a:t>
            </a:r>
            <a:r>
              <a:rPr lang="en-US" altLang="zh-CN" sz="2500" dirty="0"/>
              <a:t> </a:t>
            </a:r>
            <a:r>
              <a:rPr lang="zh-CN" altLang="en-US" sz="2500" dirty="0"/>
              <a:t>。</a:t>
            </a:r>
          </a:p>
          <a:p>
            <a:pPr>
              <a:buFont typeface="Wingdings" panose="05000000000000000000" pitchFamily="2" charset="2"/>
              <a:buNone/>
            </a:pPr>
            <a:r>
              <a:rPr lang="zh-CN" altLang="en-US" dirty="0"/>
              <a:t>例如：</a:t>
            </a:r>
          </a:p>
          <a:p>
            <a:pPr>
              <a:buFont typeface="Wingdings" panose="05000000000000000000" pitchFamily="2" charset="2"/>
              <a:buNone/>
            </a:pPr>
            <a:r>
              <a:rPr lang="zh-CN" altLang="en-US" dirty="0">
                <a:solidFill>
                  <a:srgbClr val="FF00FF"/>
                </a:solidFill>
              </a:rPr>
              <a:t>   </a:t>
            </a:r>
            <a:r>
              <a:rPr lang="en-US" altLang="zh-CN" sz="2500" dirty="0">
                <a:solidFill>
                  <a:srgbClr val="FF00FF"/>
                </a:solidFill>
              </a:rPr>
              <a:t>String</a:t>
            </a:r>
            <a:r>
              <a:rPr lang="en-US" altLang="zh-CN" sz="2500" dirty="0"/>
              <a:t> s = </a:t>
            </a:r>
            <a:r>
              <a:rPr lang="en-US" altLang="zh-CN" sz="2500" dirty="0">
                <a:solidFill>
                  <a:srgbClr val="FF00FF"/>
                </a:solidFill>
              </a:rPr>
              <a:t>new </a:t>
            </a:r>
            <a:r>
              <a:rPr lang="en-US" altLang="zh-CN" sz="2500" dirty="0"/>
              <a:t>String("</a:t>
            </a:r>
            <a:r>
              <a:rPr lang="en-US" altLang="zh-CN" sz="2500" dirty="0" err="1"/>
              <a:t>abcde</a:t>
            </a:r>
            <a:r>
              <a:rPr lang="en-US" altLang="zh-CN" sz="2500" dirty="0" err="1">
                <a:solidFill>
                  <a:srgbClr val="FF00FF"/>
                </a:solidFill>
              </a:rPr>
              <a:t>f</a:t>
            </a:r>
            <a:r>
              <a:rPr lang="en-US" altLang="zh-CN" sz="2500" dirty="0" err="1"/>
              <a:t>ghijklmnopqrstuvwxyz</a:t>
            </a:r>
            <a:r>
              <a:rPr lang="en-US" altLang="zh-CN" sz="2500" dirty="0"/>
              <a:t>");</a:t>
            </a:r>
            <a:r>
              <a:rPr lang="en-US" altLang="zh-CN" dirty="0"/>
              <a:t/>
            </a:r>
            <a:br>
              <a:rPr lang="en-US" altLang="zh-CN" dirty="0"/>
            </a:br>
            <a:r>
              <a:rPr lang="en-US" altLang="zh-CN" sz="2500" dirty="0" err="1"/>
              <a:t>System.out.println</a:t>
            </a:r>
            <a:r>
              <a:rPr lang="en-US" altLang="zh-CN" sz="2500" dirty="0"/>
              <a:t>("</a:t>
            </a:r>
            <a:r>
              <a:rPr lang="en-US" altLang="zh-CN" sz="2500" dirty="0" err="1"/>
              <a:t>s.charAt</a:t>
            </a:r>
            <a:r>
              <a:rPr lang="en-US" altLang="zh-CN" sz="2500" dirty="0"/>
              <a:t>(5): " + </a:t>
            </a:r>
            <a:r>
              <a:rPr lang="en-US" altLang="zh-CN" sz="2500" dirty="0" err="1"/>
              <a:t>s.charAt</a:t>
            </a:r>
            <a:r>
              <a:rPr lang="en-US" altLang="zh-CN" sz="2500" dirty="0"/>
              <a:t>(5) );</a:t>
            </a:r>
            <a:br>
              <a:rPr lang="en-US" altLang="zh-CN" sz="2500" dirty="0"/>
            </a:br>
            <a:r>
              <a:rPr lang="en-US" altLang="zh-CN" dirty="0">
                <a:latin typeface="Arial" panose="020B0604020202020204" pitchFamily="34" charset="0"/>
              </a:rPr>
              <a:t>         </a:t>
            </a:r>
            <a:r>
              <a:rPr lang="en-US" altLang="zh-CN" dirty="0"/>
              <a:t> </a:t>
            </a:r>
            <a:r>
              <a:rPr lang="zh-CN" altLang="en-US" dirty="0"/>
              <a:t>结果为： </a:t>
            </a:r>
            <a:r>
              <a:rPr lang="en-US" altLang="zh-CN" dirty="0" err="1"/>
              <a:t>s.charAt</a:t>
            </a:r>
            <a:r>
              <a:rPr lang="en-US" altLang="zh-CN" dirty="0"/>
              <a:t>(5): f</a:t>
            </a:r>
          </a:p>
        </p:txBody>
      </p:sp>
      <p:sp>
        <p:nvSpPr>
          <p:cNvPr id="3" name="矩形 2"/>
          <p:cNvSpPr/>
          <p:nvPr/>
        </p:nvSpPr>
        <p:spPr>
          <a:xfrm>
            <a:off x="778213" y="452495"/>
            <a:ext cx="5218433" cy="769441"/>
          </a:xfrm>
          <a:prstGeom prst="rect">
            <a:avLst/>
          </a:prstGeom>
        </p:spPr>
        <p:txBody>
          <a:bodyPr wrap="square">
            <a:spAutoFit/>
          </a:bodyPr>
          <a:lstStyle/>
          <a:p>
            <a:r>
              <a:rPr lang="en-US" altLang="zh-CN" sz="4400" dirty="0">
                <a:latin typeface="+mj-lt"/>
                <a:ea typeface="+mj-ea"/>
                <a:cs typeface="+mj-cs"/>
              </a:rPr>
              <a:t>String</a:t>
            </a:r>
            <a:r>
              <a:rPr lang="zh-CN" altLang="en-US" sz="4400" dirty="0">
                <a:latin typeface="+mj-lt"/>
                <a:ea typeface="+mj-ea"/>
                <a:cs typeface="+mj-cs"/>
              </a:rPr>
              <a:t>类</a:t>
            </a:r>
          </a:p>
        </p:txBody>
      </p:sp>
    </p:spTree>
    <p:extLst>
      <p:ext uri="{BB962C8B-B14F-4D97-AF65-F5344CB8AC3E}">
        <p14:creationId xmlns:p14="http://schemas.microsoft.com/office/powerpoint/2010/main" val="152940724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type="body" idx="1"/>
          </p:nvPr>
        </p:nvSpPr>
        <p:spPr>
          <a:xfrm>
            <a:off x="437744" y="1420238"/>
            <a:ext cx="8229600" cy="4501644"/>
          </a:xfrm>
        </p:spPr>
        <p:txBody>
          <a:bodyPr/>
          <a:lstStyle/>
          <a:p>
            <a:r>
              <a:rPr lang="en-US" altLang="zh-CN" sz="2500" b="1" dirty="0" err="1"/>
              <a:t>int</a:t>
            </a:r>
            <a:r>
              <a:rPr lang="en-US" altLang="zh-CN" sz="2500" b="1" dirty="0"/>
              <a:t> </a:t>
            </a:r>
            <a:r>
              <a:rPr lang="en-US" altLang="zh-CN" sz="2500" b="1" dirty="0" err="1">
                <a:solidFill>
                  <a:srgbClr val="FF00FF"/>
                </a:solidFill>
              </a:rPr>
              <a:t>compareTo</a:t>
            </a:r>
            <a:r>
              <a:rPr lang="en-US" altLang="zh-CN" sz="2500" b="1" dirty="0"/>
              <a:t>(String </a:t>
            </a:r>
            <a:r>
              <a:rPr lang="en-US" altLang="zh-CN" sz="2500" b="1" dirty="0" err="1"/>
              <a:t>anotherString</a:t>
            </a:r>
            <a:r>
              <a:rPr lang="en-US" altLang="zh-CN" sz="2500" b="1" dirty="0"/>
              <a:t>)</a:t>
            </a:r>
            <a:r>
              <a:rPr lang="en-US" altLang="zh-CN" sz="2500" dirty="0"/>
              <a:t> </a:t>
            </a:r>
            <a:r>
              <a:rPr lang="zh-CN" altLang="en-US" sz="2500" dirty="0"/>
              <a:t>：</a:t>
            </a:r>
          </a:p>
          <a:p>
            <a:pPr>
              <a:buFont typeface="Wingdings" panose="05000000000000000000" pitchFamily="2" charset="2"/>
              <a:buNone/>
            </a:pPr>
            <a:r>
              <a:rPr lang="zh-CN" altLang="en-US" sz="2500" b="1" dirty="0"/>
              <a:t>   当前</a:t>
            </a:r>
            <a:r>
              <a:rPr lang="en-US" altLang="zh-CN" sz="2500" b="1" dirty="0"/>
              <a:t>String</a:t>
            </a:r>
            <a:r>
              <a:rPr lang="zh-CN" altLang="en-US" sz="2500" b="1" dirty="0"/>
              <a:t>对象与</a:t>
            </a:r>
            <a:r>
              <a:rPr lang="en-US" altLang="zh-CN" sz="2500" b="1" dirty="0" err="1"/>
              <a:t>anotherString</a:t>
            </a:r>
            <a:r>
              <a:rPr lang="zh-CN" altLang="en-US" sz="2500" b="1" dirty="0"/>
              <a:t>比较</a:t>
            </a:r>
            <a:r>
              <a:rPr lang="zh-CN" altLang="en-US" sz="2500" dirty="0"/>
              <a:t>。</a:t>
            </a:r>
          </a:p>
          <a:p>
            <a:pPr>
              <a:buFont typeface="Wingdings" panose="05000000000000000000" pitchFamily="2" charset="2"/>
              <a:buNone/>
            </a:pPr>
            <a:r>
              <a:rPr lang="zh-CN" altLang="en-US" sz="2500" dirty="0"/>
              <a:t>   </a:t>
            </a:r>
            <a:r>
              <a:rPr lang="en-US" altLang="zh-CN" sz="2500" dirty="0"/>
              <a:t>a.</a:t>
            </a:r>
            <a:r>
              <a:rPr lang="zh-CN" altLang="en-US" sz="2500" b="1" dirty="0"/>
              <a:t>相等</a:t>
            </a:r>
            <a:r>
              <a:rPr lang="zh-CN" altLang="en-US" sz="2500" dirty="0"/>
              <a:t>关系</a:t>
            </a:r>
            <a:r>
              <a:rPr lang="zh-CN" altLang="en-US" sz="2500" b="1" dirty="0"/>
              <a:t>返回０</a:t>
            </a:r>
            <a:r>
              <a:rPr lang="zh-CN" altLang="en-US" sz="2500" dirty="0"/>
              <a:t>；</a:t>
            </a:r>
          </a:p>
          <a:p>
            <a:pPr>
              <a:buFont typeface="Wingdings" panose="05000000000000000000" pitchFamily="2" charset="2"/>
              <a:buNone/>
            </a:pPr>
            <a:r>
              <a:rPr lang="zh-CN" altLang="en-US" sz="2500" dirty="0"/>
              <a:t>   </a:t>
            </a:r>
            <a:r>
              <a:rPr lang="en-US" altLang="zh-CN" sz="2500" dirty="0"/>
              <a:t>b.</a:t>
            </a:r>
            <a:r>
              <a:rPr lang="zh-CN" altLang="en-US" sz="2500" b="1" dirty="0"/>
              <a:t>不相等</a:t>
            </a:r>
            <a:r>
              <a:rPr lang="zh-CN" altLang="en-US" sz="2500" dirty="0"/>
              <a:t>时，从两个字符串第</a:t>
            </a:r>
            <a:r>
              <a:rPr lang="en-US" altLang="zh-CN" sz="2500" dirty="0"/>
              <a:t>0</a:t>
            </a:r>
            <a:r>
              <a:rPr lang="zh-CN" altLang="en-US" sz="2500" dirty="0"/>
              <a:t>个字符开始比较，</a:t>
            </a:r>
            <a:r>
              <a:rPr lang="zh-CN" altLang="en-US" sz="2500" b="1" dirty="0"/>
              <a:t>返回第一个不相等的字符差</a:t>
            </a:r>
            <a:r>
              <a:rPr lang="zh-CN" altLang="en-US" sz="2500" dirty="0"/>
              <a:t>；</a:t>
            </a:r>
          </a:p>
          <a:p>
            <a:pPr>
              <a:buFont typeface="Wingdings" panose="05000000000000000000" pitchFamily="2" charset="2"/>
              <a:buNone/>
            </a:pPr>
            <a:r>
              <a:rPr lang="zh-CN" altLang="en-US" sz="2500" dirty="0"/>
              <a:t>   </a:t>
            </a:r>
            <a:r>
              <a:rPr lang="en-US" altLang="zh-CN" sz="2500" dirty="0"/>
              <a:t>c </a:t>
            </a:r>
            <a:r>
              <a:rPr lang="zh-CN" altLang="en-US" sz="2500" dirty="0"/>
              <a:t>另一种情况，</a:t>
            </a:r>
            <a:r>
              <a:rPr lang="zh-CN" altLang="en-US" sz="2500" b="1" dirty="0"/>
              <a:t>较长字符串的前面部分恰巧是较短的字符串，返回它们的长度差。</a:t>
            </a:r>
          </a:p>
          <a:p>
            <a:pPr>
              <a:buFont typeface="Wingdings" panose="05000000000000000000" pitchFamily="2" charset="2"/>
              <a:buNone/>
            </a:pPr>
            <a:endParaRPr lang="zh-CN" altLang="en-US" sz="2500" b="1" dirty="0"/>
          </a:p>
          <a:p>
            <a:pPr>
              <a:buFont typeface="Wingdings" panose="05000000000000000000" pitchFamily="2" charset="2"/>
              <a:buNone/>
            </a:pPr>
            <a:r>
              <a:rPr lang="zh-CN" altLang="en-US" sz="2500" b="1" dirty="0"/>
              <a:t>   </a:t>
            </a:r>
            <a:r>
              <a:rPr lang="en-US" altLang="zh-CN" sz="2500" b="1" dirty="0" err="1"/>
              <a:t>int</a:t>
            </a:r>
            <a:r>
              <a:rPr lang="en-US" altLang="zh-CN" sz="2500" b="1" dirty="0"/>
              <a:t> </a:t>
            </a:r>
            <a:r>
              <a:rPr lang="en-US" altLang="zh-CN" sz="2500" b="1" dirty="0" err="1"/>
              <a:t>compareTo</a:t>
            </a:r>
            <a:r>
              <a:rPr lang="en-US" altLang="zh-CN" sz="2500" b="1" dirty="0"/>
              <a:t>(Object o) </a:t>
            </a:r>
            <a:r>
              <a:rPr lang="zh-CN" altLang="en-US" sz="2500" b="1" dirty="0"/>
              <a:t>：</a:t>
            </a:r>
          </a:p>
          <a:p>
            <a:pPr>
              <a:buFont typeface="Wingdings" panose="05000000000000000000" pitchFamily="2" charset="2"/>
              <a:buNone/>
            </a:pPr>
            <a:r>
              <a:rPr lang="zh-CN" altLang="en-US" sz="2500" b="1" dirty="0"/>
              <a:t>   如果</a:t>
            </a:r>
            <a:r>
              <a:rPr lang="en-US" altLang="zh-CN" sz="2500" b="1" dirty="0"/>
              <a:t>o</a:t>
            </a:r>
            <a:r>
              <a:rPr lang="zh-CN" altLang="en-US" sz="2500" b="1" dirty="0"/>
              <a:t>是</a:t>
            </a:r>
            <a:r>
              <a:rPr lang="en-US" altLang="zh-CN" sz="2500" b="1" dirty="0"/>
              <a:t>String</a:t>
            </a:r>
            <a:r>
              <a:rPr lang="zh-CN" altLang="en-US" sz="2500" b="1" dirty="0"/>
              <a:t>对象，和</a:t>
            </a:r>
            <a:r>
              <a:rPr lang="en-US" altLang="zh-CN" sz="2500" b="1" dirty="0"/>
              <a:t>2</a:t>
            </a:r>
            <a:r>
              <a:rPr lang="zh-CN" altLang="en-US" sz="2500" b="1" dirty="0"/>
              <a:t>的功能一样</a:t>
            </a:r>
          </a:p>
        </p:txBody>
      </p:sp>
      <p:sp>
        <p:nvSpPr>
          <p:cNvPr id="3" name="矩形 2"/>
          <p:cNvSpPr/>
          <p:nvPr/>
        </p:nvSpPr>
        <p:spPr>
          <a:xfrm>
            <a:off x="778213" y="452495"/>
            <a:ext cx="5218433" cy="769441"/>
          </a:xfrm>
          <a:prstGeom prst="rect">
            <a:avLst/>
          </a:prstGeom>
        </p:spPr>
        <p:txBody>
          <a:bodyPr wrap="square">
            <a:spAutoFit/>
          </a:bodyPr>
          <a:lstStyle/>
          <a:p>
            <a:r>
              <a:rPr lang="en-US" altLang="zh-CN" sz="4400" dirty="0">
                <a:latin typeface="+mj-lt"/>
                <a:ea typeface="+mj-ea"/>
                <a:cs typeface="+mj-cs"/>
              </a:rPr>
              <a:t>String</a:t>
            </a:r>
            <a:r>
              <a:rPr lang="zh-CN" altLang="en-US" sz="4400" dirty="0">
                <a:latin typeface="+mj-lt"/>
                <a:ea typeface="+mj-ea"/>
                <a:cs typeface="+mj-cs"/>
              </a:rPr>
              <a:t>类</a:t>
            </a:r>
          </a:p>
        </p:txBody>
      </p:sp>
    </p:spTree>
    <p:extLst>
      <p:ext uri="{BB962C8B-B14F-4D97-AF65-F5344CB8AC3E}">
        <p14:creationId xmlns:p14="http://schemas.microsoft.com/office/powerpoint/2010/main" val="15726862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body" idx="1"/>
          </p:nvPr>
        </p:nvSpPr>
        <p:spPr>
          <a:xfrm>
            <a:off x="710119" y="1517515"/>
            <a:ext cx="6877455" cy="4260715"/>
          </a:xfrm>
        </p:spPr>
        <p:txBody>
          <a:bodyPr/>
          <a:lstStyle/>
          <a:p>
            <a:r>
              <a:rPr lang="zh-CN" altLang="en-US" dirty="0"/>
              <a:t>例如</a:t>
            </a:r>
            <a:r>
              <a:rPr lang="en-US" altLang="zh-CN" dirty="0"/>
              <a:t>:</a:t>
            </a:r>
          </a:p>
          <a:p>
            <a:pPr>
              <a:buFont typeface="Wingdings" panose="05000000000000000000" pitchFamily="2" charset="2"/>
              <a:buNone/>
            </a:pPr>
            <a:r>
              <a:rPr lang="en-US" altLang="zh-CN" dirty="0"/>
              <a:t>   </a:t>
            </a:r>
            <a:r>
              <a:rPr lang="en-US" altLang="zh-CN" sz="2500" dirty="0"/>
              <a:t>String s1 = new String("</a:t>
            </a:r>
            <a:r>
              <a:rPr lang="en-US" altLang="zh-CN" sz="2500" dirty="0" err="1"/>
              <a:t>abcdefghijklmn</a:t>
            </a:r>
            <a:r>
              <a:rPr lang="en-US" altLang="zh-CN" sz="2500" dirty="0"/>
              <a:t>");</a:t>
            </a:r>
            <a:br>
              <a:rPr lang="en-US" altLang="zh-CN" sz="2500" dirty="0"/>
            </a:br>
            <a:r>
              <a:rPr lang="en-US" altLang="zh-CN" sz="2500" dirty="0">
                <a:latin typeface="Arial" panose="020B0604020202020204" pitchFamily="34" charset="0"/>
              </a:rPr>
              <a:t> </a:t>
            </a:r>
            <a:r>
              <a:rPr lang="en-US" altLang="zh-CN" sz="2500" dirty="0"/>
              <a:t>String s2 = new String("</a:t>
            </a:r>
            <a:r>
              <a:rPr lang="en-US" altLang="zh-CN" sz="2500" dirty="0" err="1"/>
              <a:t>abcdefghij</a:t>
            </a:r>
            <a:r>
              <a:rPr lang="en-US" altLang="zh-CN" sz="2500" dirty="0"/>
              <a:t>");</a:t>
            </a:r>
            <a:br>
              <a:rPr lang="en-US" altLang="zh-CN" sz="2500" dirty="0"/>
            </a:br>
            <a:r>
              <a:rPr lang="en-US" altLang="zh-CN" sz="2500" dirty="0">
                <a:latin typeface="Arial" panose="020B0604020202020204" pitchFamily="34" charset="0"/>
              </a:rPr>
              <a:t>  </a:t>
            </a:r>
            <a:r>
              <a:rPr lang="en-US" altLang="zh-CN" sz="2500" dirty="0"/>
              <a:t>String s3 = new String("</a:t>
            </a:r>
            <a:r>
              <a:rPr lang="en-US" altLang="zh-CN" sz="2500" dirty="0" err="1"/>
              <a:t>abcdefghijalmn</a:t>
            </a:r>
            <a:r>
              <a:rPr lang="en-US" altLang="zh-CN" sz="2500" dirty="0"/>
              <a:t>");</a:t>
            </a:r>
            <a:br>
              <a:rPr lang="en-US" altLang="zh-CN" sz="2500" dirty="0"/>
            </a:br>
            <a:r>
              <a:rPr lang="en-US" altLang="zh-CN" sz="2500" dirty="0">
                <a:latin typeface="Arial" panose="020B0604020202020204" pitchFamily="34" charset="0"/>
              </a:rPr>
              <a:t>  </a:t>
            </a:r>
            <a:r>
              <a:rPr lang="en-US" altLang="zh-CN" sz="2500" dirty="0" err="1"/>
              <a:t>System.out.println</a:t>
            </a:r>
            <a:r>
              <a:rPr lang="en-US" altLang="zh-CN" sz="2500" dirty="0"/>
              <a:t>("s1.compareTo(s2): " + </a:t>
            </a:r>
            <a:r>
              <a:rPr lang="en-US" altLang="zh-CN" sz="2500" dirty="0">
                <a:solidFill>
                  <a:srgbClr val="FF00FF"/>
                </a:solidFill>
              </a:rPr>
              <a:t>s1.compareTo(s2)</a:t>
            </a:r>
            <a:r>
              <a:rPr lang="en-US" altLang="zh-CN" sz="2500" dirty="0"/>
              <a:t> ); //</a:t>
            </a:r>
            <a:r>
              <a:rPr lang="zh-CN" altLang="en-US" sz="2500" dirty="0"/>
              <a:t>返回长度差</a:t>
            </a:r>
            <a:br>
              <a:rPr lang="zh-CN" altLang="en-US" sz="2500" dirty="0"/>
            </a:br>
            <a:r>
              <a:rPr lang="zh-CN" altLang="en-US" sz="2500" dirty="0">
                <a:latin typeface="Arial" panose="020B0604020202020204" pitchFamily="34" charset="0"/>
              </a:rPr>
              <a:t>   </a:t>
            </a:r>
            <a:r>
              <a:rPr lang="en-US" altLang="zh-CN" sz="2500" dirty="0" err="1"/>
              <a:t>System.out.println</a:t>
            </a:r>
            <a:r>
              <a:rPr lang="en-US" altLang="zh-CN" sz="2500" dirty="0"/>
              <a:t>("s1.compareTo(s3): " + </a:t>
            </a:r>
            <a:r>
              <a:rPr lang="en-US" altLang="zh-CN" sz="2500" dirty="0">
                <a:solidFill>
                  <a:srgbClr val="FF00FF"/>
                </a:solidFill>
              </a:rPr>
              <a:t>s1.compareTo(s3)</a:t>
            </a:r>
            <a:r>
              <a:rPr lang="en-US" altLang="zh-CN" sz="2500" dirty="0"/>
              <a:t> ); //</a:t>
            </a:r>
            <a:r>
              <a:rPr lang="zh-CN" altLang="en-US" sz="2500" dirty="0"/>
              <a:t>返回</a:t>
            </a:r>
            <a:r>
              <a:rPr lang="en-US" altLang="zh-CN" sz="2500" dirty="0"/>
              <a:t>'k'-'a'</a:t>
            </a:r>
            <a:r>
              <a:rPr lang="zh-CN" altLang="en-US" sz="2500" dirty="0"/>
              <a:t>的差</a:t>
            </a:r>
            <a:br>
              <a:rPr lang="zh-CN" altLang="en-US" sz="2500" dirty="0"/>
            </a:br>
            <a:r>
              <a:rPr lang="zh-CN" altLang="en-US" sz="2500" dirty="0">
                <a:latin typeface="Arial" panose="020B0604020202020204" pitchFamily="34" charset="0"/>
              </a:rPr>
              <a:t>          </a:t>
            </a:r>
            <a:r>
              <a:rPr lang="zh-CN" altLang="en-US" sz="2500" dirty="0"/>
              <a:t> 结果为：</a:t>
            </a:r>
            <a:r>
              <a:rPr lang="en-US" altLang="zh-CN" sz="2500" dirty="0"/>
              <a:t>s1.compareTo(s2): 4</a:t>
            </a:r>
            <a:br>
              <a:rPr lang="en-US" altLang="zh-CN" sz="2500" dirty="0"/>
            </a:br>
            <a:r>
              <a:rPr lang="en-US" altLang="zh-CN" sz="2500" dirty="0">
                <a:latin typeface="Arial" panose="020B0604020202020204" pitchFamily="34" charset="0"/>
              </a:rPr>
              <a:t>                </a:t>
            </a:r>
            <a:r>
              <a:rPr lang="en-US" altLang="zh-CN" sz="2500" dirty="0"/>
              <a:t> </a:t>
            </a:r>
            <a:r>
              <a:rPr lang="en-US" altLang="zh-CN" sz="2500" dirty="0">
                <a:latin typeface="Arial" panose="020B0604020202020204" pitchFamily="34" charset="0"/>
              </a:rPr>
              <a:t>     </a:t>
            </a:r>
            <a:r>
              <a:rPr lang="en-US" altLang="zh-CN" sz="2500" dirty="0"/>
              <a:t> s1.compareTo(s3): 10</a:t>
            </a:r>
          </a:p>
        </p:txBody>
      </p:sp>
      <p:sp>
        <p:nvSpPr>
          <p:cNvPr id="3" name="矩形 2"/>
          <p:cNvSpPr/>
          <p:nvPr/>
        </p:nvSpPr>
        <p:spPr>
          <a:xfrm>
            <a:off x="778213" y="452495"/>
            <a:ext cx="5218433" cy="769441"/>
          </a:xfrm>
          <a:prstGeom prst="rect">
            <a:avLst/>
          </a:prstGeom>
        </p:spPr>
        <p:txBody>
          <a:bodyPr wrap="square">
            <a:spAutoFit/>
          </a:bodyPr>
          <a:lstStyle/>
          <a:p>
            <a:r>
              <a:rPr lang="en-US" altLang="zh-CN" sz="4400" dirty="0">
                <a:latin typeface="+mj-lt"/>
                <a:ea typeface="+mj-ea"/>
                <a:cs typeface="+mj-cs"/>
              </a:rPr>
              <a:t>String</a:t>
            </a:r>
            <a:r>
              <a:rPr lang="zh-CN" altLang="en-US" sz="4400" dirty="0">
                <a:latin typeface="+mj-lt"/>
                <a:ea typeface="+mj-ea"/>
                <a:cs typeface="+mj-cs"/>
              </a:rPr>
              <a:t>类</a:t>
            </a:r>
          </a:p>
        </p:txBody>
      </p:sp>
    </p:spTree>
    <p:extLst>
      <p:ext uri="{BB962C8B-B14F-4D97-AF65-F5344CB8AC3E}">
        <p14:creationId xmlns:p14="http://schemas.microsoft.com/office/powerpoint/2010/main" val="222393461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type="body" idx="1"/>
          </p:nvPr>
        </p:nvSpPr>
        <p:spPr>
          <a:xfrm>
            <a:off x="778213" y="1420238"/>
            <a:ext cx="6556443" cy="4289898"/>
          </a:xfrm>
        </p:spPr>
        <p:txBody>
          <a:bodyPr/>
          <a:lstStyle/>
          <a:p>
            <a:pPr>
              <a:buFont typeface="Wingdings" panose="05000000000000000000" pitchFamily="2" charset="2"/>
              <a:buChar char="l"/>
            </a:pPr>
            <a:r>
              <a:rPr lang="en-US" altLang="zh-CN" sz="2500" b="1" dirty="0"/>
              <a:t>   </a:t>
            </a:r>
            <a:r>
              <a:rPr lang="en-US" altLang="zh-CN" sz="2500" b="1" dirty="0" err="1"/>
              <a:t>int</a:t>
            </a:r>
            <a:r>
              <a:rPr lang="en-US" altLang="zh-CN" sz="2500" b="1" dirty="0"/>
              <a:t> </a:t>
            </a:r>
            <a:r>
              <a:rPr lang="en-US" altLang="zh-CN" sz="2500" b="1" dirty="0" err="1"/>
              <a:t>indexOf</a:t>
            </a:r>
            <a:r>
              <a:rPr lang="en-US" altLang="zh-CN" sz="2500" b="1" dirty="0"/>
              <a:t>(char  </a:t>
            </a:r>
            <a:r>
              <a:rPr lang="en-US" altLang="zh-CN" sz="2500" b="1" dirty="0" err="1"/>
              <a:t>ch</a:t>
            </a:r>
            <a:r>
              <a:rPr lang="en-US" altLang="zh-CN" sz="2500" b="1" dirty="0"/>
              <a:t>)</a:t>
            </a:r>
            <a:r>
              <a:rPr lang="en-US" altLang="zh-CN" sz="2500" dirty="0"/>
              <a:t> </a:t>
            </a:r>
            <a:r>
              <a:rPr lang="zh-CN" altLang="en-US" sz="2500" dirty="0"/>
              <a:t>：</a:t>
            </a:r>
          </a:p>
          <a:p>
            <a:pPr>
              <a:buFont typeface="Wingdings" panose="05000000000000000000" pitchFamily="2" charset="2"/>
              <a:buNone/>
            </a:pPr>
            <a:r>
              <a:rPr lang="zh-CN" altLang="en-US" sz="2500" b="1" dirty="0"/>
              <a:t>      只找第一个匹配字符位置</a:t>
            </a:r>
            <a:r>
              <a:rPr lang="zh-CN" altLang="en-US" sz="2500" dirty="0"/>
              <a:t>。</a:t>
            </a:r>
          </a:p>
          <a:p>
            <a:pPr>
              <a:buFont typeface="Wingdings" panose="05000000000000000000" pitchFamily="2" charset="2"/>
              <a:buNone/>
            </a:pPr>
            <a:endParaRPr lang="zh-CN" altLang="en-US" sz="2500" dirty="0"/>
          </a:p>
          <a:p>
            <a:pPr>
              <a:buFont typeface="Wingdings" panose="05000000000000000000" pitchFamily="2" charset="2"/>
              <a:buChar char="l"/>
            </a:pPr>
            <a:r>
              <a:rPr lang="en-US" altLang="zh-CN" sz="2500" b="1" dirty="0" err="1"/>
              <a:t>int</a:t>
            </a:r>
            <a:r>
              <a:rPr lang="en-US" altLang="zh-CN" sz="2500" b="1" dirty="0"/>
              <a:t> </a:t>
            </a:r>
            <a:r>
              <a:rPr lang="en-US" altLang="zh-CN" sz="2500" b="1" dirty="0" err="1"/>
              <a:t>indexOf</a:t>
            </a:r>
            <a:r>
              <a:rPr lang="en-US" altLang="zh-CN" sz="2500" b="1" dirty="0"/>
              <a:t>(char </a:t>
            </a:r>
            <a:r>
              <a:rPr lang="en-US" altLang="zh-CN" sz="2500" b="1" dirty="0" err="1"/>
              <a:t>ch</a:t>
            </a:r>
            <a:r>
              <a:rPr lang="en-US" altLang="zh-CN" sz="2500" b="1" dirty="0"/>
              <a:t>, </a:t>
            </a:r>
            <a:r>
              <a:rPr lang="en-US" altLang="zh-CN" sz="2500" b="1" dirty="0" err="1"/>
              <a:t>int</a:t>
            </a:r>
            <a:r>
              <a:rPr lang="en-US" altLang="zh-CN" sz="2500" b="1" dirty="0"/>
              <a:t> </a:t>
            </a:r>
            <a:r>
              <a:rPr lang="en-US" altLang="zh-CN" sz="2500" b="1" dirty="0" err="1"/>
              <a:t>fromIndex</a:t>
            </a:r>
            <a:r>
              <a:rPr lang="en-US" altLang="zh-CN" sz="2500" b="1" dirty="0"/>
              <a:t>)</a:t>
            </a:r>
            <a:r>
              <a:rPr lang="en-US" altLang="zh-CN" sz="2500" dirty="0"/>
              <a:t> </a:t>
            </a:r>
            <a:r>
              <a:rPr lang="zh-CN" altLang="en-US" sz="2500" dirty="0"/>
              <a:t>：</a:t>
            </a:r>
          </a:p>
          <a:p>
            <a:pPr>
              <a:buFont typeface="Wingdings" panose="05000000000000000000" pitchFamily="2" charset="2"/>
              <a:buNone/>
            </a:pPr>
            <a:r>
              <a:rPr lang="zh-CN" altLang="en-US" sz="2500" dirty="0"/>
              <a:t>  </a:t>
            </a:r>
            <a:r>
              <a:rPr lang="zh-CN" altLang="en-US" sz="2500" b="1" dirty="0"/>
              <a:t>从</a:t>
            </a:r>
            <a:r>
              <a:rPr lang="en-US" altLang="zh-CN" sz="2500" b="1" dirty="0" err="1"/>
              <a:t>fromIndex</a:t>
            </a:r>
            <a:r>
              <a:rPr lang="zh-CN" altLang="en-US" sz="2500" b="1" dirty="0"/>
              <a:t>开始找第一个匹配字符位置</a:t>
            </a:r>
            <a:r>
              <a:rPr lang="zh-CN" altLang="en-US" sz="2500" dirty="0"/>
              <a:t>。 </a:t>
            </a:r>
          </a:p>
          <a:p>
            <a:pPr>
              <a:buFont typeface="Wingdings" panose="05000000000000000000" pitchFamily="2" charset="2"/>
              <a:buChar char="l"/>
            </a:pPr>
            <a:r>
              <a:rPr lang="zh-CN" altLang="en-US" sz="2500" dirty="0"/>
              <a:t>   </a:t>
            </a:r>
            <a:r>
              <a:rPr lang="en-US" altLang="zh-CN" sz="2500" b="1" dirty="0" err="1"/>
              <a:t>int</a:t>
            </a:r>
            <a:r>
              <a:rPr lang="en-US" altLang="zh-CN" sz="2500" b="1" dirty="0"/>
              <a:t> </a:t>
            </a:r>
            <a:r>
              <a:rPr lang="en-US" altLang="zh-CN" sz="2500" b="1" dirty="0" err="1"/>
              <a:t>indexOf</a:t>
            </a:r>
            <a:r>
              <a:rPr lang="en-US" altLang="zh-CN" sz="2500" b="1" dirty="0"/>
              <a:t>(String </a:t>
            </a:r>
            <a:r>
              <a:rPr lang="en-US" altLang="zh-CN" sz="2500" b="1" dirty="0" err="1"/>
              <a:t>str</a:t>
            </a:r>
            <a:r>
              <a:rPr lang="en-US" altLang="zh-CN" sz="2500" b="1" dirty="0"/>
              <a:t>)</a:t>
            </a:r>
            <a:r>
              <a:rPr lang="en-US" altLang="zh-CN" sz="2500" dirty="0"/>
              <a:t> </a:t>
            </a:r>
            <a:r>
              <a:rPr lang="zh-CN" altLang="en-US" sz="2500" dirty="0"/>
              <a:t>：</a:t>
            </a:r>
          </a:p>
          <a:p>
            <a:pPr>
              <a:buFont typeface="Wingdings" panose="05000000000000000000" pitchFamily="2" charset="2"/>
              <a:buNone/>
            </a:pPr>
            <a:r>
              <a:rPr lang="zh-CN" altLang="en-US" sz="2500" dirty="0"/>
              <a:t>   </a:t>
            </a:r>
            <a:r>
              <a:rPr lang="zh-CN" altLang="en-US" sz="2500" b="1" dirty="0"/>
              <a:t>只找第一个匹配字符串位置</a:t>
            </a:r>
            <a:r>
              <a:rPr lang="zh-CN" altLang="en-US" sz="2500" dirty="0"/>
              <a:t>。</a:t>
            </a:r>
          </a:p>
          <a:p>
            <a:pPr>
              <a:buFont typeface="Wingdings" panose="05000000000000000000" pitchFamily="2" charset="2"/>
              <a:buChar char="l"/>
            </a:pPr>
            <a:r>
              <a:rPr lang="zh-CN" altLang="en-US" sz="2500" b="1" dirty="0"/>
              <a:t>  </a:t>
            </a:r>
            <a:r>
              <a:rPr lang="en-US" altLang="zh-CN" sz="2500" b="1" dirty="0" err="1"/>
              <a:t>int</a:t>
            </a:r>
            <a:r>
              <a:rPr lang="en-US" altLang="zh-CN" sz="2500" b="1" dirty="0"/>
              <a:t> </a:t>
            </a:r>
            <a:r>
              <a:rPr lang="en-US" altLang="zh-CN" sz="2500" b="1" dirty="0" err="1"/>
              <a:t>indexOf</a:t>
            </a:r>
            <a:r>
              <a:rPr lang="en-US" altLang="zh-CN" sz="2500" b="1" dirty="0"/>
              <a:t>(String </a:t>
            </a:r>
            <a:r>
              <a:rPr lang="en-US" altLang="zh-CN" sz="2500" b="1" dirty="0" err="1"/>
              <a:t>str</a:t>
            </a:r>
            <a:r>
              <a:rPr lang="en-US" altLang="zh-CN" sz="2500" b="1" dirty="0"/>
              <a:t>, </a:t>
            </a:r>
            <a:r>
              <a:rPr lang="en-US" altLang="zh-CN" sz="2500" b="1" dirty="0" err="1"/>
              <a:t>int</a:t>
            </a:r>
            <a:r>
              <a:rPr lang="en-US" altLang="zh-CN" sz="2500" b="1" dirty="0"/>
              <a:t> </a:t>
            </a:r>
            <a:r>
              <a:rPr lang="en-US" altLang="zh-CN" sz="2500" b="1" dirty="0" err="1"/>
              <a:t>fromIndex</a:t>
            </a:r>
            <a:r>
              <a:rPr lang="en-US" altLang="zh-CN" sz="2500" b="1" dirty="0"/>
              <a:t>)</a:t>
            </a:r>
            <a:r>
              <a:rPr lang="en-US" altLang="zh-CN" sz="2500" dirty="0"/>
              <a:t> </a:t>
            </a:r>
            <a:r>
              <a:rPr lang="zh-CN" altLang="en-US" sz="2500" dirty="0"/>
              <a:t>：</a:t>
            </a:r>
          </a:p>
          <a:p>
            <a:pPr>
              <a:buFont typeface="Wingdings" panose="05000000000000000000" pitchFamily="2" charset="2"/>
              <a:buNone/>
            </a:pPr>
            <a:r>
              <a:rPr lang="zh-CN" altLang="en-US" sz="2500" dirty="0"/>
              <a:t>  </a:t>
            </a:r>
            <a:r>
              <a:rPr lang="zh-CN" altLang="en-US" sz="2500" b="1" dirty="0"/>
              <a:t>从</a:t>
            </a:r>
            <a:r>
              <a:rPr lang="en-US" altLang="zh-CN" sz="2500" b="1" dirty="0" err="1"/>
              <a:t>fromIndex</a:t>
            </a:r>
            <a:r>
              <a:rPr lang="zh-CN" altLang="en-US" sz="2500" b="1" dirty="0"/>
              <a:t>开始找第一个匹配字符串位置</a:t>
            </a:r>
            <a:r>
              <a:rPr lang="zh-CN" altLang="en-US" sz="2500" dirty="0"/>
              <a:t>。</a:t>
            </a:r>
          </a:p>
        </p:txBody>
      </p:sp>
      <p:sp>
        <p:nvSpPr>
          <p:cNvPr id="3" name="矩形 2"/>
          <p:cNvSpPr/>
          <p:nvPr/>
        </p:nvSpPr>
        <p:spPr>
          <a:xfrm>
            <a:off x="778213" y="452495"/>
            <a:ext cx="5218433" cy="769441"/>
          </a:xfrm>
          <a:prstGeom prst="rect">
            <a:avLst/>
          </a:prstGeom>
        </p:spPr>
        <p:txBody>
          <a:bodyPr wrap="square">
            <a:spAutoFit/>
          </a:bodyPr>
          <a:lstStyle/>
          <a:p>
            <a:r>
              <a:rPr lang="en-US" altLang="zh-CN" sz="4400" dirty="0">
                <a:latin typeface="+mj-lt"/>
                <a:ea typeface="+mj-ea"/>
                <a:cs typeface="+mj-cs"/>
              </a:rPr>
              <a:t>String</a:t>
            </a:r>
            <a:r>
              <a:rPr lang="zh-CN" altLang="en-US" sz="4400" dirty="0">
                <a:latin typeface="+mj-lt"/>
                <a:ea typeface="+mj-ea"/>
                <a:cs typeface="+mj-cs"/>
              </a:rPr>
              <a:t>类</a:t>
            </a:r>
          </a:p>
        </p:txBody>
      </p:sp>
    </p:spTree>
    <p:extLst>
      <p:ext uri="{BB962C8B-B14F-4D97-AF65-F5344CB8AC3E}">
        <p14:creationId xmlns:p14="http://schemas.microsoft.com/office/powerpoint/2010/main" val="4116322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4"/>
          <p:cNvSpPr>
            <a:spLocks noChangeArrowheads="1"/>
          </p:cNvSpPr>
          <p:nvPr/>
        </p:nvSpPr>
        <p:spPr bwMode="auto">
          <a:xfrm>
            <a:off x="1466850" y="1829104"/>
            <a:ext cx="1828800" cy="2133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89" name="Rectangle 5"/>
          <p:cNvSpPr>
            <a:spLocks noChangeArrowheads="1"/>
          </p:cNvSpPr>
          <p:nvPr/>
        </p:nvSpPr>
        <p:spPr bwMode="auto">
          <a:xfrm>
            <a:off x="1847850" y="2133904"/>
            <a:ext cx="10668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dirty="0"/>
              <a:t>实例变量</a:t>
            </a:r>
          </a:p>
        </p:txBody>
      </p:sp>
      <p:sp>
        <p:nvSpPr>
          <p:cNvPr id="16390" name="Oval 6"/>
          <p:cNvSpPr>
            <a:spLocks noChangeArrowheads="1"/>
          </p:cNvSpPr>
          <p:nvPr/>
        </p:nvSpPr>
        <p:spPr bwMode="auto">
          <a:xfrm>
            <a:off x="1847850" y="2652713"/>
            <a:ext cx="1066800" cy="54799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dirty="0"/>
              <a:t>静态变量</a:t>
            </a:r>
          </a:p>
        </p:txBody>
      </p:sp>
      <p:sp>
        <p:nvSpPr>
          <p:cNvPr id="16391" name="Rectangle 7"/>
          <p:cNvSpPr>
            <a:spLocks noChangeArrowheads="1"/>
          </p:cNvSpPr>
          <p:nvPr/>
        </p:nvSpPr>
        <p:spPr bwMode="auto">
          <a:xfrm>
            <a:off x="1924050" y="3353104"/>
            <a:ext cx="10668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方法</a:t>
            </a:r>
          </a:p>
        </p:txBody>
      </p:sp>
      <p:sp>
        <p:nvSpPr>
          <p:cNvPr id="16392" name="Text Box 8"/>
          <p:cNvSpPr txBox="1">
            <a:spLocks noChangeArrowheads="1"/>
          </p:cNvSpPr>
          <p:nvPr/>
        </p:nvSpPr>
        <p:spPr bwMode="auto">
          <a:xfrm>
            <a:off x="628650" y="2591104"/>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类</a:t>
            </a:r>
          </a:p>
        </p:txBody>
      </p:sp>
      <p:sp>
        <p:nvSpPr>
          <p:cNvPr id="16394" name="Line 10"/>
          <p:cNvSpPr>
            <a:spLocks noChangeShapeType="1"/>
          </p:cNvSpPr>
          <p:nvPr/>
        </p:nvSpPr>
        <p:spPr bwMode="auto">
          <a:xfrm flipV="1">
            <a:off x="3295650" y="2057704"/>
            <a:ext cx="15240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95" name="Line 11"/>
          <p:cNvSpPr>
            <a:spLocks noChangeShapeType="1"/>
          </p:cNvSpPr>
          <p:nvPr/>
        </p:nvSpPr>
        <p:spPr bwMode="auto">
          <a:xfrm>
            <a:off x="3295650" y="3124504"/>
            <a:ext cx="1676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97" name="Line 13"/>
          <p:cNvSpPr>
            <a:spLocks noChangeShapeType="1"/>
          </p:cNvSpPr>
          <p:nvPr/>
        </p:nvSpPr>
        <p:spPr bwMode="auto">
          <a:xfrm>
            <a:off x="3295650" y="3810304"/>
            <a:ext cx="17526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98" name="Rectangle 14"/>
          <p:cNvSpPr>
            <a:spLocks noChangeArrowheads="1"/>
          </p:cNvSpPr>
          <p:nvPr/>
        </p:nvSpPr>
        <p:spPr bwMode="auto">
          <a:xfrm>
            <a:off x="4972050" y="1524304"/>
            <a:ext cx="2209800" cy="990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16400" name="Rectangle 16"/>
          <p:cNvSpPr>
            <a:spLocks noChangeArrowheads="1"/>
          </p:cNvSpPr>
          <p:nvPr/>
        </p:nvSpPr>
        <p:spPr bwMode="auto">
          <a:xfrm>
            <a:off x="5048250" y="1752904"/>
            <a:ext cx="914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实例变量</a:t>
            </a:r>
          </a:p>
        </p:txBody>
      </p:sp>
      <p:sp>
        <p:nvSpPr>
          <p:cNvPr id="16401" name="Rectangle 17"/>
          <p:cNvSpPr>
            <a:spLocks noChangeArrowheads="1"/>
          </p:cNvSpPr>
          <p:nvPr/>
        </p:nvSpPr>
        <p:spPr bwMode="auto">
          <a:xfrm>
            <a:off x="6267450" y="1829104"/>
            <a:ext cx="762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方法</a:t>
            </a:r>
          </a:p>
        </p:txBody>
      </p:sp>
      <p:sp>
        <p:nvSpPr>
          <p:cNvPr id="16402" name="Text Box 18"/>
          <p:cNvSpPr txBox="1">
            <a:spLocks noChangeArrowheads="1"/>
          </p:cNvSpPr>
          <p:nvPr/>
        </p:nvSpPr>
        <p:spPr bwMode="auto">
          <a:xfrm>
            <a:off x="7334250" y="1905304"/>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对象</a:t>
            </a:r>
            <a:r>
              <a:rPr lang="en-US" altLang="zh-CN"/>
              <a:t>1</a:t>
            </a:r>
          </a:p>
        </p:txBody>
      </p:sp>
      <p:sp>
        <p:nvSpPr>
          <p:cNvPr id="16403" name="Rectangle 19"/>
          <p:cNvSpPr>
            <a:spLocks noChangeArrowheads="1"/>
          </p:cNvSpPr>
          <p:nvPr/>
        </p:nvSpPr>
        <p:spPr bwMode="auto">
          <a:xfrm>
            <a:off x="5048250" y="2819704"/>
            <a:ext cx="2209800" cy="990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16404" name="Rectangle 20"/>
          <p:cNvSpPr>
            <a:spLocks noChangeArrowheads="1"/>
          </p:cNvSpPr>
          <p:nvPr/>
        </p:nvSpPr>
        <p:spPr bwMode="auto">
          <a:xfrm>
            <a:off x="5124450" y="3048304"/>
            <a:ext cx="914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实例变量</a:t>
            </a:r>
          </a:p>
        </p:txBody>
      </p:sp>
      <p:sp>
        <p:nvSpPr>
          <p:cNvPr id="16405" name="Rectangle 21"/>
          <p:cNvSpPr>
            <a:spLocks noChangeArrowheads="1"/>
          </p:cNvSpPr>
          <p:nvPr/>
        </p:nvSpPr>
        <p:spPr bwMode="auto">
          <a:xfrm>
            <a:off x="6343650" y="3124504"/>
            <a:ext cx="762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方法</a:t>
            </a:r>
          </a:p>
        </p:txBody>
      </p:sp>
      <p:sp>
        <p:nvSpPr>
          <p:cNvPr id="16406" name="Text Box 22"/>
          <p:cNvSpPr txBox="1">
            <a:spLocks noChangeArrowheads="1"/>
          </p:cNvSpPr>
          <p:nvPr/>
        </p:nvSpPr>
        <p:spPr bwMode="auto">
          <a:xfrm>
            <a:off x="7410450" y="3200704"/>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对象</a:t>
            </a:r>
            <a:r>
              <a:rPr lang="en-US" altLang="zh-CN"/>
              <a:t>2</a:t>
            </a:r>
          </a:p>
        </p:txBody>
      </p:sp>
      <p:sp>
        <p:nvSpPr>
          <p:cNvPr id="16407" name="Rectangle 23"/>
          <p:cNvSpPr>
            <a:spLocks noChangeArrowheads="1"/>
          </p:cNvSpPr>
          <p:nvPr/>
        </p:nvSpPr>
        <p:spPr bwMode="auto">
          <a:xfrm>
            <a:off x="4895850" y="4343704"/>
            <a:ext cx="2209800" cy="990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16408" name="Rectangle 24"/>
          <p:cNvSpPr>
            <a:spLocks noChangeArrowheads="1"/>
          </p:cNvSpPr>
          <p:nvPr/>
        </p:nvSpPr>
        <p:spPr bwMode="auto">
          <a:xfrm>
            <a:off x="4972050" y="4572304"/>
            <a:ext cx="914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实例变量</a:t>
            </a:r>
          </a:p>
        </p:txBody>
      </p:sp>
      <p:sp>
        <p:nvSpPr>
          <p:cNvPr id="16409" name="Rectangle 25"/>
          <p:cNvSpPr>
            <a:spLocks noChangeArrowheads="1"/>
          </p:cNvSpPr>
          <p:nvPr/>
        </p:nvSpPr>
        <p:spPr bwMode="auto">
          <a:xfrm>
            <a:off x="6191250" y="4648504"/>
            <a:ext cx="762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方法</a:t>
            </a:r>
          </a:p>
        </p:txBody>
      </p:sp>
      <p:sp>
        <p:nvSpPr>
          <p:cNvPr id="16410" name="Text Box 26"/>
          <p:cNvSpPr txBox="1">
            <a:spLocks noChangeArrowheads="1"/>
          </p:cNvSpPr>
          <p:nvPr/>
        </p:nvSpPr>
        <p:spPr bwMode="auto">
          <a:xfrm>
            <a:off x="7258050" y="4724704"/>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对象</a:t>
            </a:r>
            <a:r>
              <a:rPr lang="en-US" altLang="zh-CN"/>
              <a:t>3</a:t>
            </a:r>
          </a:p>
        </p:txBody>
      </p:sp>
      <p:sp>
        <p:nvSpPr>
          <p:cNvPr id="16411" name="Oval 27"/>
          <p:cNvSpPr>
            <a:spLocks noChangeArrowheads="1"/>
          </p:cNvSpPr>
          <p:nvPr/>
        </p:nvSpPr>
        <p:spPr bwMode="auto">
          <a:xfrm>
            <a:off x="3981450" y="2286304"/>
            <a:ext cx="533400" cy="1905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静态</a:t>
            </a:r>
          </a:p>
          <a:p>
            <a:pPr algn="ctr"/>
            <a:r>
              <a:rPr lang="zh-CN" altLang="en-US"/>
              <a:t>变量</a:t>
            </a:r>
          </a:p>
        </p:txBody>
      </p:sp>
      <p:sp>
        <p:nvSpPr>
          <p:cNvPr id="25" name="标题 1"/>
          <p:cNvSpPr>
            <a:spLocks noGrp="1"/>
          </p:cNvSpPr>
          <p:nvPr>
            <p:ph type="title"/>
          </p:nvPr>
        </p:nvSpPr>
        <p:spPr>
          <a:xfrm>
            <a:off x="628650" y="365126"/>
            <a:ext cx="7886700" cy="763587"/>
          </a:xfrm>
        </p:spPr>
        <p:txBody>
          <a:bodyPr/>
          <a:lstStyle/>
          <a:p>
            <a:r>
              <a:rPr lang="zh-CN" altLang="en-US" dirty="0"/>
              <a:t>类变量</a:t>
            </a:r>
          </a:p>
        </p:txBody>
      </p:sp>
    </p:spTree>
    <p:extLst>
      <p:ext uri="{BB962C8B-B14F-4D97-AF65-F5344CB8AC3E}">
        <p14:creationId xmlns:p14="http://schemas.microsoft.com/office/powerpoint/2010/main" val="370680022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type="body" idx="1"/>
          </p:nvPr>
        </p:nvSpPr>
        <p:spPr>
          <a:xfrm>
            <a:off x="778213" y="1361873"/>
            <a:ext cx="7441660" cy="4280170"/>
          </a:xfrm>
        </p:spPr>
        <p:txBody>
          <a:bodyPr>
            <a:normAutofit lnSpcReduction="10000"/>
          </a:bodyPr>
          <a:lstStyle/>
          <a:p>
            <a:r>
              <a:rPr lang="zh-CN" altLang="en-US" sz="2500" dirty="0"/>
              <a:t>例如：</a:t>
            </a:r>
          </a:p>
          <a:p>
            <a:pPr>
              <a:buFont typeface="Wingdings" panose="05000000000000000000" pitchFamily="2" charset="2"/>
              <a:buNone/>
            </a:pPr>
            <a:r>
              <a:rPr lang="en-US" altLang="zh-CN" sz="2500" dirty="0"/>
              <a:t>String s =  new String("write once, run anywhere!");</a:t>
            </a:r>
          </a:p>
          <a:p>
            <a:pPr>
              <a:buFont typeface="Wingdings" panose="05000000000000000000" pitchFamily="2" charset="2"/>
              <a:buNone/>
            </a:pPr>
            <a:r>
              <a:rPr lang="en-US" altLang="zh-CN" sz="2500" dirty="0"/>
              <a:t>String </a:t>
            </a:r>
            <a:r>
              <a:rPr lang="en-US" altLang="zh-CN" sz="2500" dirty="0" err="1"/>
              <a:t>ss</a:t>
            </a:r>
            <a:r>
              <a:rPr lang="en-US" altLang="zh-CN" sz="2500" dirty="0"/>
              <a:t> = new String("run");</a:t>
            </a:r>
          </a:p>
          <a:p>
            <a:pPr>
              <a:buFont typeface="Wingdings" panose="05000000000000000000" pitchFamily="2" charset="2"/>
              <a:buNone/>
            </a:pPr>
            <a:endParaRPr lang="en-US" altLang="zh-CN" sz="2500" dirty="0"/>
          </a:p>
          <a:p>
            <a:pPr>
              <a:buFont typeface="Wingdings" panose="05000000000000000000" pitchFamily="2" charset="2"/>
              <a:buNone/>
            </a:pPr>
            <a:r>
              <a:rPr lang="en-US" altLang="zh-CN" sz="2500" dirty="0" err="1"/>
              <a:t>System.out.println</a:t>
            </a:r>
            <a:r>
              <a:rPr lang="en-US" altLang="zh-CN" sz="2500" dirty="0"/>
              <a:t>("</a:t>
            </a:r>
            <a:r>
              <a:rPr lang="en-US" altLang="zh-CN" sz="2500" dirty="0" err="1"/>
              <a:t>s.indexOf</a:t>
            </a:r>
            <a:r>
              <a:rPr lang="en-US" altLang="zh-CN" sz="2500" dirty="0"/>
              <a:t>('r'): " + </a:t>
            </a:r>
            <a:r>
              <a:rPr lang="en-US" altLang="zh-CN" sz="2500" dirty="0" err="1">
                <a:solidFill>
                  <a:srgbClr val="FF00FF"/>
                </a:solidFill>
              </a:rPr>
              <a:t>s.indexOf</a:t>
            </a:r>
            <a:r>
              <a:rPr lang="en-US" altLang="zh-CN" sz="2500" dirty="0">
                <a:solidFill>
                  <a:srgbClr val="FF00FF"/>
                </a:solidFill>
              </a:rPr>
              <a:t>('r')</a:t>
            </a:r>
            <a:r>
              <a:rPr lang="en-US" altLang="zh-CN" sz="2500" dirty="0"/>
              <a:t> );</a:t>
            </a:r>
          </a:p>
          <a:p>
            <a:pPr>
              <a:buFont typeface="Wingdings" panose="05000000000000000000" pitchFamily="2" charset="2"/>
              <a:buNone/>
            </a:pPr>
            <a:r>
              <a:rPr lang="en-US" altLang="zh-CN" sz="2500" dirty="0" err="1"/>
              <a:t>System.out.println</a:t>
            </a:r>
            <a:r>
              <a:rPr lang="en-US" altLang="zh-CN" sz="2500" dirty="0"/>
              <a:t>("</a:t>
            </a:r>
            <a:r>
              <a:rPr lang="en-US" altLang="zh-CN" sz="2500" dirty="0" err="1"/>
              <a:t>s.indexOf</a:t>
            </a:r>
            <a:r>
              <a:rPr lang="en-US" altLang="zh-CN" sz="2500" dirty="0"/>
              <a:t>('r',2): " + </a:t>
            </a:r>
            <a:r>
              <a:rPr lang="en-US" altLang="zh-CN" sz="2500" dirty="0" err="1">
                <a:solidFill>
                  <a:srgbClr val="FF00FF"/>
                </a:solidFill>
              </a:rPr>
              <a:t>s.indexOf</a:t>
            </a:r>
            <a:r>
              <a:rPr lang="en-US" altLang="zh-CN" sz="2500" dirty="0">
                <a:solidFill>
                  <a:srgbClr val="FF00FF"/>
                </a:solidFill>
              </a:rPr>
              <a:t>('r',2)</a:t>
            </a:r>
            <a:r>
              <a:rPr lang="en-US" altLang="zh-CN" sz="2500" dirty="0"/>
              <a:t> );</a:t>
            </a:r>
          </a:p>
          <a:p>
            <a:pPr>
              <a:buFont typeface="Wingdings" panose="05000000000000000000" pitchFamily="2" charset="2"/>
              <a:buNone/>
            </a:pPr>
            <a:r>
              <a:rPr lang="en-US" altLang="zh-CN" sz="2500" dirty="0" err="1"/>
              <a:t>System.out.println</a:t>
            </a:r>
            <a:r>
              <a:rPr lang="en-US" altLang="zh-CN" sz="2500" dirty="0"/>
              <a:t>("</a:t>
            </a:r>
            <a:r>
              <a:rPr lang="en-US" altLang="zh-CN" sz="2500" dirty="0" err="1"/>
              <a:t>s.indexOf</a:t>
            </a:r>
            <a:r>
              <a:rPr lang="en-US" altLang="zh-CN" sz="2500" dirty="0"/>
              <a:t>(</a:t>
            </a:r>
            <a:r>
              <a:rPr lang="en-US" altLang="zh-CN" sz="2500" dirty="0" err="1"/>
              <a:t>ss</a:t>
            </a:r>
            <a:r>
              <a:rPr lang="en-US" altLang="zh-CN" sz="2500" dirty="0"/>
              <a:t>): " + </a:t>
            </a:r>
            <a:r>
              <a:rPr lang="en-US" altLang="zh-CN" sz="2500" dirty="0" err="1">
                <a:solidFill>
                  <a:srgbClr val="FF00FF"/>
                </a:solidFill>
              </a:rPr>
              <a:t>s.indexOf</a:t>
            </a:r>
            <a:r>
              <a:rPr lang="en-US" altLang="zh-CN" sz="2500" dirty="0">
                <a:solidFill>
                  <a:srgbClr val="FF00FF"/>
                </a:solidFill>
              </a:rPr>
              <a:t>(</a:t>
            </a:r>
            <a:r>
              <a:rPr lang="en-US" altLang="zh-CN" sz="2500" dirty="0" err="1">
                <a:solidFill>
                  <a:srgbClr val="FF00FF"/>
                </a:solidFill>
              </a:rPr>
              <a:t>ss</a:t>
            </a:r>
            <a:r>
              <a:rPr lang="en-US" altLang="zh-CN" sz="2500" dirty="0">
                <a:solidFill>
                  <a:srgbClr val="FF00FF"/>
                </a:solidFill>
              </a:rPr>
              <a:t>)</a:t>
            </a:r>
            <a:r>
              <a:rPr lang="en-US" altLang="zh-CN" sz="2500" dirty="0"/>
              <a:t> );</a:t>
            </a:r>
            <a:br>
              <a:rPr lang="en-US" altLang="zh-CN" sz="2500" dirty="0"/>
            </a:br>
            <a:r>
              <a:rPr lang="en-US" altLang="zh-CN" sz="2500" dirty="0">
                <a:latin typeface="Arial" panose="020B0604020202020204" pitchFamily="34" charset="0"/>
              </a:rPr>
              <a:t>             </a:t>
            </a:r>
            <a:r>
              <a:rPr lang="en-US" altLang="zh-CN" sz="2500" dirty="0"/>
              <a:t> </a:t>
            </a:r>
            <a:r>
              <a:rPr lang="zh-CN" altLang="en-US" sz="2500" dirty="0"/>
              <a:t>结果为：</a:t>
            </a:r>
            <a:r>
              <a:rPr lang="en-US" altLang="zh-CN" sz="2500" dirty="0" err="1"/>
              <a:t>s.indexOf</a:t>
            </a:r>
            <a:r>
              <a:rPr lang="en-US" altLang="zh-CN" sz="2500" dirty="0"/>
              <a:t>('r'): 1</a:t>
            </a:r>
            <a:br>
              <a:rPr lang="en-US" altLang="zh-CN" sz="2500" dirty="0"/>
            </a:br>
            <a:r>
              <a:rPr lang="en-US" altLang="zh-CN" sz="2500" dirty="0">
                <a:latin typeface="Arial" panose="020B0604020202020204" pitchFamily="34" charset="0"/>
              </a:rPr>
              <a:t>                     </a:t>
            </a:r>
            <a:r>
              <a:rPr lang="en-US" altLang="zh-CN" sz="2500" dirty="0"/>
              <a:t> </a:t>
            </a:r>
            <a:r>
              <a:rPr lang="en-US" altLang="zh-CN" sz="2500" dirty="0" err="1"/>
              <a:t>s.indexOf</a:t>
            </a:r>
            <a:r>
              <a:rPr lang="en-US" altLang="zh-CN" sz="2500" dirty="0"/>
              <a:t>('r',2): 12</a:t>
            </a:r>
            <a:br>
              <a:rPr lang="en-US" altLang="zh-CN" sz="2500" dirty="0"/>
            </a:br>
            <a:r>
              <a:rPr lang="en-US" altLang="zh-CN" sz="2500" dirty="0">
                <a:latin typeface="Arial" panose="020B0604020202020204" pitchFamily="34" charset="0"/>
              </a:rPr>
              <a:t>                     </a:t>
            </a:r>
            <a:r>
              <a:rPr lang="en-US" altLang="zh-CN" sz="2500" dirty="0"/>
              <a:t> </a:t>
            </a:r>
            <a:r>
              <a:rPr lang="en-US" altLang="zh-CN" sz="2500" dirty="0" err="1"/>
              <a:t>s.indexOf</a:t>
            </a:r>
            <a:r>
              <a:rPr lang="en-US" altLang="zh-CN" sz="2500" dirty="0"/>
              <a:t>(</a:t>
            </a:r>
            <a:r>
              <a:rPr lang="en-US" altLang="zh-CN" sz="2500" dirty="0" err="1"/>
              <a:t>ss</a:t>
            </a:r>
            <a:r>
              <a:rPr lang="en-US" altLang="zh-CN" sz="2500" dirty="0"/>
              <a:t>): 12</a:t>
            </a:r>
          </a:p>
        </p:txBody>
      </p:sp>
      <p:sp>
        <p:nvSpPr>
          <p:cNvPr id="3" name="矩形 2"/>
          <p:cNvSpPr/>
          <p:nvPr/>
        </p:nvSpPr>
        <p:spPr>
          <a:xfrm>
            <a:off x="778213" y="452495"/>
            <a:ext cx="5218433" cy="769441"/>
          </a:xfrm>
          <a:prstGeom prst="rect">
            <a:avLst/>
          </a:prstGeom>
        </p:spPr>
        <p:txBody>
          <a:bodyPr wrap="square">
            <a:spAutoFit/>
          </a:bodyPr>
          <a:lstStyle/>
          <a:p>
            <a:r>
              <a:rPr lang="en-US" altLang="zh-CN" sz="4400" dirty="0">
                <a:latin typeface="+mj-lt"/>
                <a:ea typeface="+mj-ea"/>
                <a:cs typeface="+mj-cs"/>
              </a:rPr>
              <a:t>String</a:t>
            </a:r>
            <a:r>
              <a:rPr lang="zh-CN" altLang="en-US" sz="4400" dirty="0">
                <a:latin typeface="+mj-lt"/>
                <a:ea typeface="+mj-ea"/>
                <a:cs typeface="+mj-cs"/>
              </a:rPr>
              <a:t>类</a:t>
            </a:r>
          </a:p>
        </p:txBody>
      </p:sp>
    </p:spTree>
    <p:extLst>
      <p:ext uri="{BB962C8B-B14F-4D97-AF65-F5344CB8AC3E}">
        <p14:creationId xmlns:p14="http://schemas.microsoft.com/office/powerpoint/2010/main" val="294543805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type="body" idx="1"/>
          </p:nvPr>
        </p:nvSpPr>
        <p:spPr>
          <a:xfrm>
            <a:off x="778213" y="1391056"/>
            <a:ext cx="7393021" cy="4328808"/>
          </a:xfrm>
        </p:spPr>
        <p:txBody>
          <a:bodyPr>
            <a:normAutofit/>
          </a:bodyPr>
          <a:lstStyle/>
          <a:p>
            <a:r>
              <a:rPr lang="en-US" altLang="zh-CN" sz="2500" b="1" dirty="0" err="1"/>
              <a:t>int</a:t>
            </a:r>
            <a:r>
              <a:rPr lang="en-US" altLang="zh-CN" sz="2500" b="1" dirty="0"/>
              <a:t> length()</a:t>
            </a:r>
            <a:r>
              <a:rPr lang="en-US" altLang="zh-CN" sz="2500" dirty="0"/>
              <a:t> </a:t>
            </a:r>
            <a:r>
              <a:rPr lang="zh-CN" altLang="en-US" sz="2500" dirty="0"/>
              <a:t>：</a:t>
            </a:r>
            <a:r>
              <a:rPr lang="zh-CN" altLang="en-US" sz="2500" b="1" dirty="0"/>
              <a:t>返回当前字符串长度</a:t>
            </a:r>
            <a:r>
              <a:rPr lang="zh-CN" altLang="en-US" sz="2500" dirty="0"/>
              <a:t>。</a:t>
            </a:r>
            <a:br>
              <a:rPr lang="zh-CN" altLang="en-US" sz="2500" dirty="0"/>
            </a:br>
            <a:endParaRPr lang="zh-CN" altLang="en-US" sz="2500" dirty="0"/>
          </a:p>
          <a:p>
            <a:r>
              <a:rPr lang="en-US" altLang="zh-CN" sz="2500" b="1" dirty="0"/>
              <a:t>String replace(char </a:t>
            </a:r>
            <a:r>
              <a:rPr lang="en-US" altLang="zh-CN" sz="2500" b="1" dirty="0" err="1"/>
              <a:t>oldChar</a:t>
            </a:r>
            <a:r>
              <a:rPr lang="en-US" altLang="zh-CN" sz="2500" b="1" dirty="0"/>
              <a:t>, char </a:t>
            </a:r>
            <a:r>
              <a:rPr lang="en-US" altLang="zh-CN" sz="2500" b="1" dirty="0" err="1"/>
              <a:t>newChar</a:t>
            </a:r>
            <a:r>
              <a:rPr lang="en-US" altLang="zh-CN" sz="2500" b="1" dirty="0"/>
              <a:t>)</a:t>
            </a:r>
            <a:r>
              <a:rPr lang="en-US" altLang="zh-CN" sz="2500" dirty="0"/>
              <a:t> </a:t>
            </a:r>
            <a:r>
              <a:rPr lang="zh-CN" altLang="en-US" sz="2500" dirty="0"/>
              <a:t>：</a:t>
            </a:r>
            <a:r>
              <a:rPr lang="zh-CN" altLang="en-US" sz="2500" b="1" dirty="0"/>
              <a:t>将字符号串中第一个</a:t>
            </a:r>
            <a:r>
              <a:rPr lang="en-US" altLang="zh-CN" sz="2500" b="1" dirty="0" err="1"/>
              <a:t>oldChar</a:t>
            </a:r>
            <a:r>
              <a:rPr lang="zh-CN" altLang="en-US" sz="2500" b="1" dirty="0"/>
              <a:t>替换成</a:t>
            </a:r>
            <a:r>
              <a:rPr lang="en-US" altLang="zh-CN" sz="2500" b="1" dirty="0" err="1"/>
              <a:t>newChar</a:t>
            </a:r>
            <a:r>
              <a:rPr lang="zh-CN" altLang="en-US" sz="2500" dirty="0"/>
              <a:t>。</a:t>
            </a:r>
          </a:p>
          <a:p>
            <a:r>
              <a:rPr lang="en-US" altLang="zh-CN" sz="2500" b="1" dirty="0" err="1"/>
              <a:t>boolean</a:t>
            </a:r>
            <a:r>
              <a:rPr lang="en-US" altLang="zh-CN" sz="2500" b="1" dirty="0"/>
              <a:t> </a:t>
            </a:r>
            <a:r>
              <a:rPr lang="en-US" altLang="zh-CN" sz="2500" b="1" dirty="0" err="1"/>
              <a:t>startsWith</a:t>
            </a:r>
            <a:r>
              <a:rPr lang="en-US" altLang="zh-CN" sz="2500" b="1" dirty="0"/>
              <a:t>(String prefix)</a:t>
            </a:r>
            <a:r>
              <a:rPr lang="en-US" altLang="zh-CN" sz="2500" dirty="0"/>
              <a:t> </a:t>
            </a:r>
            <a:r>
              <a:rPr lang="zh-CN" altLang="en-US" sz="2500" dirty="0"/>
              <a:t>：</a:t>
            </a:r>
          </a:p>
          <a:p>
            <a:pPr>
              <a:buFont typeface="Wingdings" panose="05000000000000000000" pitchFamily="2" charset="2"/>
              <a:buNone/>
            </a:pPr>
            <a:r>
              <a:rPr lang="zh-CN" altLang="en-US" sz="2500" b="1" dirty="0"/>
              <a:t>   该</a:t>
            </a:r>
            <a:r>
              <a:rPr lang="en-US" altLang="zh-CN" sz="2500" b="1" dirty="0"/>
              <a:t>String</a:t>
            </a:r>
            <a:r>
              <a:rPr lang="zh-CN" altLang="en-US" sz="2500" b="1" dirty="0"/>
              <a:t>对象是否以</a:t>
            </a:r>
            <a:r>
              <a:rPr lang="en-US" altLang="zh-CN" sz="2500" b="1" dirty="0"/>
              <a:t>prefix</a:t>
            </a:r>
            <a:r>
              <a:rPr lang="zh-CN" altLang="en-US" sz="2500" b="1" dirty="0"/>
              <a:t>开始</a:t>
            </a:r>
            <a:r>
              <a:rPr lang="zh-CN" altLang="en-US" sz="2500" dirty="0"/>
              <a:t>。</a:t>
            </a:r>
          </a:p>
          <a:p>
            <a:pPr>
              <a:buFont typeface="Wingdings" panose="05000000000000000000" pitchFamily="2" charset="2"/>
              <a:buNone/>
            </a:pPr>
            <a:endParaRPr lang="zh-CN" altLang="en-US" sz="2500" dirty="0"/>
          </a:p>
          <a:p>
            <a:pPr>
              <a:buFont typeface="Wingdings" panose="05000000000000000000" pitchFamily="2" charset="2"/>
              <a:buNone/>
            </a:pPr>
            <a:r>
              <a:rPr lang="zh-CN" altLang="en-US" sz="2500" b="1" dirty="0"/>
              <a:t> </a:t>
            </a:r>
            <a:r>
              <a:rPr lang="en-US" altLang="zh-CN" sz="2500" b="1" dirty="0" err="1"/>
              <a:t>boolean</a:t>
            </a:r>
            <a:r>
              <a:rPr lang="en-US" altLang="zh-CN" sz="2500" b="1" dirty="0"/>
              <a:t> </a:t>
            </a:r>
            <a:r>
              <a:rPr lang="en-US" altLang="zh-CN" sz="2500" b="1" dirty="0" err="1"/>
              <a:t>startsWith</a:t>
            </a:r>
            <a:r>
              <a:rPr lang="en-US" altLang="zh-CN" sz="2500" b="1" dirty="0"/>
              <a:t>(String prefix, </a:t>
            </a:r>
            <a:r>
              <a:rPr lang="en-US" altLang="zh-CN" sz="2500" b="1" dirty="0" err="1"/>
              <a:t>int</a:t>
            </a:r>
            <a:r>
              <a:rPr lang="en-US" altLang="zh-CN" sz="2500" b="1" dirty="0"/>
              <a:t> </a:t>
            </a:r>
            <a:r>
              <a:rPr lang="en-US" altLang="zh-CN" sz="2500" b="1" dirty="0" err="1"/>
              <a:t>toffset</a:t>
            </a:r>
            <a:r>
              <a:rPr lang="en-US" altLang="zh-CN" sz="2500" b="1" dirty="0"/>
              <a:t>)</a:t>
            </a:r>
            <a:r>
              <a:rPr lang="en-US" altLang="zh-CN" sz="2500" dirty="0"/>
              <a:t> </a:t>
            </a:r>
          </a:p>
          <a:p>
            <a:pPr>
              <a:buFont typeface="Wingdings" panose="05000000000000000000" pitchFamily="2" charset="2"/>
              <a:buNone/>
            </a:pPr>
            <a:r>
              <a:rPr lang="zh-CN" altLang="en-US" sz="2500" b="1" dirty="0"/>
              <a:t>该</a:t>
            </a:r>
            <a:r>
              <a:rPr lang="en-US" altLang="zh-CN" sz="2500" b="1" dirty="0"/>
              <a:t>String</a:t>
            </a:r>
            <a:r>
              <a:rPr lang="zh-CN" altLang="en-US" sz="2500" b="1" dirty="0"/>
              <a:t>对象从</a:t>
            </a:r>
            <a:r>
              <a:rPr lang="en-US" altLang="zh-CN" sz="2500" b="1" dirty="0" err="1"/>
              <a:t>toffset</a:t>
            </a:r>
            <a:r>
              <a:rPr lang="zh-CN" altLang="en-US" sz="2500" b="1" dirty="0"/>
              <a:t>位置算起，是否以</a:t>
            </a:r>
            <a:r>
              <a:rPr lang="en-US" altLang="zh-CN" sz="2500" b="1" dirty="0"/>
              <a:t>prefix</a:t>
            </a:r>
            <a:r>
              <a:rPr lang="zh-CN" altLang="en-US" sz="2500" b="1" dirty="0"/>
              <a:t>开始</a:t>
            </a:r>
            <a:r>
              <a:rPr lang="zh-CN" altLang="en-US" dirty="0"/>
              <a:t>。</a:t>
            </a:r>
          </a:p>
        </p:txBody>
      </p:sp>
      <p:sp>
        <p:nvSpPr>
          <p:cNvPr id="3" name="矩形 2"/>
          <p:cNvSpPr/>
          <p:nvPr/>
        </p:nvSpPr>
        <p:spPr>
          <a:xfrm>
            <a:off x="778213" y="452495"/>
            <a:ext cx="5218433" cy="769441"/>
          </a:xfrm>
          <a:prstGeom prst="rect">
            <a:avLst/>
          </a:prstGeom>
        </p:spPr>
        <p:txBody>
          <a:bodyPr wrap="square">
            <a:spAutoFit/>
          </a:bodyPr>
          <a:lstStyle/>
          <a:p>
            <a:r>
              <a:rPr lang="en-US" altLang="zh-CN" sz="4400" dirty="0">
                <a:latin typeface="+mj-lt"/>
                <a:ea typeface="+mj-ea"/>
                <a:cs typeface="+mj-cs"/>
              </a:rPr>
              <a:t>String</a:t>
            </a:r>
            <a:r>
              <a:rPr lang="zh-CN" altLang="en-US" sz="4400" dirty="0">
                <a:latin typeface="+mj-lt"/>
                <a:ea typeface="+mj-ea"/>
                <a:cs typeface="+mj-cs"/>
              </a:rPr>
              <a:t>类</a:t>
            </a:r>
          </a:p>
        </p:txBody>
      </p:sp>
    </p:spTree>
    <p:extLst>
      <p:ext uri="{BB962C8B-B14F-4D97-AF65-F5344CB8AC3E}">
        <p14:creationId xmlns:p14="http://schemas.microsoft.com/office/powerpoint/2010/main" val="70781593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type="body" idx="1"/>
          </p:nvPr>
        </p:nvSpPr>
        <p:spPr>
          <a:xfrm>
            <a:off x="778213" y="1439693"/>
            <a:ext cx="7548664" cy="4562273"/>
          </a:xfrm>
        </p:spPr>
        <p:txBody>
          <a:bodyPr/>
          <a:lstStyle/>
          <a:p>
            <a:r>
              <a:rPr lang="zh-CN" altLang="en-US" dirty="0"/>
              <a:t>例如：</a:t>
            </a:r>
          </a:p>
          <a:p>
            <a:pPr>
              <a:buFont typeface="Wingdings" panose="05000000000000000000" pitchFamily="2" charset="2"/>
              <a:buNone/>
            </a:pPr>
            <a:r>
              <a:rPr lang="en-US" altLang="zh-CN" dirty="0"/>
              <a:t>String s = new String("write once, run anywhere!")</a:t>
            </a:r>
          </a:p>
          <a:p>
            <a:pPr>
              <a:buFont typeface="Wingdings" panose="05000000000000000000" pitchFamily="2" charset="2"/>
              <a:buNone/>
            </a:pPr>
            <a:r>
              <a:rPr lang="en-US" altLang="zh-CN" dirty="0"/>
              <a:t>String </a:t>
            </a:r>
            <a:r>
              <a:rPr lang="en-US" altLang="zh-CN" dirty="0" err="1"/>
              <a:t>ss</a:t>
            </a:r>
            <a:r>
              <a:rPr lang="en-US" altLang="zh-CN" dirty="0"/>
              <a:t> = new String("write")</a:t>
            </a:r>
          </a:p>
          <a:p>
            <a:pPr>
              <a:buFont typeface="Wingdings" panose="05000000000000000000" pitchFamily="2" charset="2"/>
              <a:buNone/>
            </a:pPr>
            <a:r>
              <a:rPr lang="en-US" altLang="zh-CN" dirty="0"/>
              <a:t> String </a:t>
            </a:r>
            <a:r>
              <a:rPr lang="en-US" altLang="zh-CN" dirty="0" err="1"/>
              <a:t>sss</a:t>
            </a:r>
            <a:r>
              <a:rPr lang="en-US" altLang="zh-CN" dirty="0"/>
              <a:t> = new String("once");</a:t>
            </a:r>
            <a:br>
              <a:rPr lang="en-US" altLang="zh-CN" dirty="0"/>
            </a:br>
            <a:r>
              <a:rPr lang="en-US" altLang="zh-CN" dirty="0"/>
              <a:t> </a:t>
            </a:r>
            <a:r>
              <a:rPr lang="en-US" altLang="zh-CN" dirty="0" err="1"/>
              <a:t>System.out.println</a:t>
            </a:r>
            <a:r>
              <a:rPr lang="en-US" altLang="zh-CN" dirty="0"/>
              <a:t>("</a:t>
            </a:r>
            <a:r>
              <a:rPr lang="en-US" altLang="zh-CN" dirty="0" err="1"/>
              <a:t>s.startsWith</a:t>
            </a:r>
            <a:r>
              <a:rPr lang="en-US" altLang="zh-CN" dirty="0"/>
              <a:t>(</a:t>
            </a:r>
            <a:r>
              <a:rPr lang="en-US" altLang="zh-CN" dirty="0" err="1"/>
              <a:t>ss</a:t>
            </a:r>
            <a:r>
              <a:rPr lang="en-US" altLang="zh-CN" dirty="0"/>
              <a:t>): " + </a:t>
            </a:r>
            <a:r>
              <a:rPr lang="en-US" altLang="zh-CN" dirty="0" err="1">
                <a:solidFill>
                  <a:srgbClr val="FF00FF"/>
                </a:solidFill>
              </a:rPr>
              <a:t>s.startsWith</a:t>
            </a:r>
            <a:r>
              <a:rPr lang="en-US" altLang="zh-CN" dirty="0">
                <a:solidFill>
                  <a:srgbClr val="FF00FF"/>
                </a:solidFill>
              </a:rPr>
              <a:t>(</a:t>
            </a:r>
            <a:r>
              <a:rPr lang="en-US" altLang="zh-CN" dirty="0" err="1">
                <a:solidFill>
                  <a:srgbClr val="FF00FF"/>
                </a:solidFill>
              </a:rPr>
              <a:t>ss</a:t>
            </a:r>
            <a:r>
              <a:rPr lang="en-US" altLang="zh-CN" dirty="0">
                <a:solidFill>
                  <a:srgbClr val="FF00FF"/>
                </a:solidFill>
              </a:rPr>
              <a:t>)</a:t>
            </a:r>
            <a:r>
              <a:rPr lang="en-US" altLang="zh-CN" dirty="0"/>
              <a:t> );</a:t>
            </a:r>
            <a:br>
              <a:rPr lang="en-US" altLang="zh-CN" dirty="0"/>
            </a:br>
            <a:r>
              <a:rPr lang="en-US" altLang="zh-CN" dirty="0"/>
              <a:t> </a:t>
            </a:r>
            <a:r>
              <a:rPr lang="en-US" altLang="zh-CN" dirty="0" err="1"/>
              <a:t>System.out.println</a:t>
            </a:r>
            <a:r>
              <a:rPr lang="en-US" altLang="zh-CN" dirty="0"/>
              <a:t>("</a:t>
            </a:r>
            <a:r>
              <a:rPr lang="en-US" altLang="zh-CN" dirty="0" err="1"/>
              <a:t>s.startsWith</a:t>
            </a:r>
            <a:r>
              <a:rPr lang="en-US" altLang="zh-CN" dirty="0"/>
              <a:t>(sss,6): " + </a:t>
            </a:r>
            <a:r>
              <a:rPr lang="en-US" altLang="zh-CN" dirty="0" err="1">
                <a:solidFill>
                  <a:srgbClr val="FF00FF"/>
                </a:solidFill>
              </a:rPr>
              <a:t>s.startsWith</a:t>
            </a:r>
            <a:r>
              <a:rPr lang="en-US" altLang="zh-CN" dirty="0">
                <a:solidFill>
                  <a:srgbClr val="FF00FF"/>
                </a:solidFill>
              </a:rPr>
              <a:t>(sss,6)</a:t>
            </a:r>
            <a:r>
              <a:rPr lang="en-US" altLang="zh-CN" dirty="0"/>
              <a:t> );</a:t>
            </a:r>
            <a:br>
              <a:rPr lang="en-US" altLang="zh-CN" dirty="0"/>
            </a:br>
            <a:r>
              <a:rPr lang="en-US" altLang="zh-CN" dirty="0">
                <a:latin typeface="Arial" panose="020B0604020202020204" pitchFamily="34" charset="0"/>
              </a:rPr>
              <a:t>            </a:t>
            </a:r>
            <a:r>
              <a:rPr lang="en-US" altLang="zh-CN" dirty="0"/>
              <a:t> </a:t>
            </a:r>
            <a:r>
              <a:rPr lang="zh-CN" altLang="en-US" dirty="0"/>
              <a:t>结果为：</a:t>
            </a:r>
            <a:r>
              <a:rPr lang="en-US" altLang="zh-CN" dirty="0" err="1"/>
              <a:t>s.startsWith</a:t>
            </a:r>
            <a:r>
              <a:rPr lang="en-US" altLang="zh-CN" dirty="0"/>
              <a:t>(</a:t>
            </a:r>
            <a:r>
              <a:rPr lang="en-US" altLang="zh-CN" dirty="0" err="1"/>
              <a:t>ss</a:t>
            </a:r>
            <a:r>
              <a:rPr lang="en-US" altLang="zh-CN" dirty="0"/>
              <a:t>): true</a:t>
            </a:r>
            <a:br>
              <a:rPr lang="en-US" altLang="zh-CN" dirty="0"/>
            </a:br>
            <a:r>
              <a:rPr lang="en-US" altLang="zh-CN" dirty="0">
                <a:latin typeface="Arial" panose="020B0604020202020204" pitchFamily="34" charset="0"/>
              </a:rPr>
              <a:t>                    </a:t>
            </a:r>
            <a:r>
              <a:rPr lang="en-US" altLang="zh-CN" dirty="0"/>
              <a:t> </a:t>
            </a:r>
            <a:r>
              <a:rPr lang="en-US" altLang="zh-CN" dirty="0" err="1"/>
              <a:t>s.startsWith</a:t>
            </a:r>
            <a:r>
              <a:rPr lang="en-US" altLang="zh-CN" dirty="0"/>
              <a:t>(sss,6): true</a:t>
            </a:r>
          </a:p>
        </p:txBody>
      </p:sp>
      <p:sp>
        <p:nvSpPr>
          <p:cNvPr id="3" name="矩形 2"/>
          <p:cNvSpPr/>
          <p:nvPr/>
        </p:nvSpPr>
        <p:spPr>
          <a:xfrm>
            <a:off x="778213" y="452495"/>
            <a:ext cx="5218433" cy="769441"/>
          </a:xfrm>
          <a:prstGeom prst="rect">
            <a:avLst/>
          </a:prstGeom>
        </p:spPr>
        <p:txBody>
          <a:bodyPr wrap="square">
            <a:spAutoFit/>
          </a:bodyPr>
          <a:lstStyle/>
          <a:p>
            <a:r>
              <a:rPr lang="en-US" altLang="zh-CN" sz="4400" dirty="0">
                <a:latin typeface="+mj-lt"/>
                <a:ea typeface="+mj-ea"/>
                <a:cs typeface="+mj-cs"/>
              </a:rPr>
              <a:t>String</a:t>
            </a:r>
            <a:r>
              <a:rPr lang="zh-CN" altLang="en-US" sz="4400" dirty="0">
                <a:latin typeface="+mj-lt"/>
                <a:ea typeface="+mj-ea"/>
                <a:cs typeface="+mj-cs"/>
              </a:rPr>
              <a:t>类</a:t>
            </a:r>
          </a:p>
        </p:txBody>
      </p:sp>
    </p:spTree>
    <p:extLst>
      <p:ext uri="{BB962C8B-B14F-4D97-AF65-F5344CB8AC3E}">
        <p14:creationId xmlns:p14="http://schemas.microsoft.com/office/powerpoint/2010/main" val="320646959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type="body" idx="1"/>
          </p:nvPr>
        </p:nvSpPr>
        <p:spPr>
          <a:xfrm>
            <a:off x="778213" y="1361873"/>
            <a:ext cx="7363838" cy="3813242"/>
          </a:xfrm>
        </p:spPr>
        <p:txBody>
          <a:bodyPr/>
          <a:lstStyle/>
          <a:p>
            <a:r>
              <a:rPr lang="en-US" altLang="zh-CN" sz="2800" dirty="0"/>
              <a:t>String </a:t>
            </a:r>
            <a:r>
              <a:rPr lang="en-US" altLang="zh-CN" sz="2800" dirty="0" err="1"/>
              <a:t>toLowerCase</a:t>
            </a:r>
            <a:r>
              <a:rPr lang="en-US" altLang="zh-CN" sz="2800" dirty="0"/>
              <a:t>( ) </a:t>
            </a:r>
            <a:r>
              <a:rPr lang="zh-CN" altLang="en-US" sz="2800" dirty="0"/>
              <a:t>：</a:t>
            </a:r>
            <a:r>
              <a:rPr lang="zh-CN" altLang="en-US" sz="2800" b="1" dirty="0"/>
              <a:t>将字符串转换成小写</a:t>
            </a:r>
            <a:r>
              <a:rPr lang="zh-CN" altLang="en-US" sz="2800" dirty="0"/>
              <a:t>。</a:t>
            </a:r>
            <a:br>
              <a:rPr lang="zh-CN" altLang="en-US" sz="2800" dirty="0"/>
            </a:br>
            <a:r>
              <a:rPr lang="en-US" altLang="zh-CN" sz="2800" dirty="0"/>
              <a:t>String </a:t>
            </a:r>
            <a:r>
              <a:rPr lang="en-US" altLang="zh-CN" sz="2800" dirty="0" err="1"/>
              <a:t>toUpperCase</a:t>
            </a:r>
            <a:r>
              <a:rPr lang="en-US" altLang="zh-CN" sz="2800" dirty="0"/>
              <a:t>( ) </a:t>
            </a:r>
            <a:r>
              <a:rPr lang="zh-CN" altLang="en-US" sz="2800" dirty="0"/>
              <a:t>：将字符串转换成大写。</a:t>
            </a:r>
            <a:r>
              <a:rPr lang="zh-CN" altLang="en-US" sz="2500" dirty="0"/>
              <a:t/>
            </a:r>
            <a:br>
              <a:rPr lang="zh-CN" altLang="en-US" sz="2500" dirty="0"/>
            </a:br>
            <a:r>
              <a:rPr lang="zh-CN" altLang="en-US" sz="2500" dirty="0">
                <a:latin typeface="Arial" panose="020B0604020202020204" pitchFamily="34" charset="0"/>
              </a:rPr>
              <a:t>   </a:t>
            </a:r>
            <a:endParaRPr lang="zh-CN" altLang="en-US" sz="2500" dirty="0"/>
          </a:p>
          <a:p>
            <a:r>
              <a:rPr lang="zh-CN" altLang="en-US" sz="2500" dirty="0">
                <a:latin typeface="Arial" panose="020B0604020202020204" pitchFamily="34" charset="0"/>
              </a:rPr>
              <a:t> </a:t>
            </a:r>
            <a:r>
              <a:rPr lang="zh-CN" altLang="en-US" sz="2500" dirty="0"/>
              <a:t>例如：</a:t>
            </a:r>
          </a:p>
          <a:p>
            <a:pPr>
              <a:buFont typeface="Wingdings" panose="05000000000000000000" pitchFamily="2" charset="2"/>
              <a:buNone/>
            </a:pPr>
            <a:r>
              <a:rPr lang="en-US" altLang="zh-CN" sz="2500" dirty="0"/>
              <a:t>String s = new String("</a:t>
            </a:r>
            <a:r>
              <a:rPr lang="en-US" altLang="zh-CN" sz="2500" dirty="0" err="1"/>
              <a:t>java.lang.Class</a:t>
            </a:r>
            <a:r>
              <a:rPr lang="en-US" altLang="zh-CN" sz="2500" dirty="0"/>
              <a:t> String");</a:t>
            </a:r>
            <a:br>
              <a:rPr lang="en-US" altLang="zh-CN" sz="2500" dirty="0"/>
            </a:br>
            <a:r>
              <a:rPr lang="en-US" altLang="zh-CN" sz="2500" dirty="0">
                <a:latin typeface="Arial" panose="020B0604020202020204" pitchFamily="34" charset="0"/>
              </a:rPr>
              <a:t>            </a:t>
            </a:r>
            <a:r>
              <a:rPr lang="en-US" altLang="zh-CN" sz="2500" dirty="0"/>
              <a:t> </a:t>
            </a:r>
            <a:r>
              <a:rPr lang="en-US" altLang="zh-CN" sz="2500" dirty="0" err="1"/>
              <a:t>System.out.println</a:t>
            </a:r>
            <a:r>
              <a:rPr lang="en-US" altLang="zh-CN" sz="2500" dirty="0"/>
              <a:t>("</a:t>
            </a:r>
            <a:r>
              <a:rPr lang="en-US" altLang="zh-CN" sz="2500" dirty="0" err="1"/>
              <a:t>s.toUpperCase</a:t>
            </a:r>
            <a:r>
              <a:rPr lang="en-US" altLang="zh-CN" sz="2500" dirty="0"/>
              <a:t>(): " + </a:t>
            </a:r>
            <a:r>
              <a:rPr lang="en-US" altLang="zh-CN" sz="2500" dirty="0" err="1"/>
              <a:t>s.toUpperCase</a:t>
            </a:r>
            <a:r>
              <a:rPr lang="en-US" altLang="zh-CN" sz="2500" dirty="0"/>
              <a:t>() );</a:t>
            </a:r>
            <a:br>
              <a:rPr lang="en-US" altLang="zh-CN" sz="2500" dirty="0"/>
            </a:br>
            <a:r>
              <a:rPr lang="en-US" altLang="zh-CN" sz="2500" dirty="0">
                <a:latin typeface="Arial" panose="020B0604020202020204" pitchFamily="34" charset="0"/>
              </a:rPr>
              <a:t>            </a:t>
            </a:r>
            <a:r>
              <a:rPr lang="en-US" altLang="zh-CN" sz="2500" dirty="0"/>
              <a:t> </a:t>
            </a:r>
            <a:r>
              <a:rPr lang="en-US" altLang="zh-CN" sz="2500" dirty="0" err="1"/>
              <a:t>System.out.println</a:t>
            </a:r>
            <a:r>
              <a:rPr lang="en-US" altLang="zh-CN" sz="2500" dirty="0"/>
              <a:t>("</a:t>
            </a:r>
            <a:r>
              <a:rPr lang="en-US" altLang="zh-CN" sz="2500" dirty="0" err="1"/>
              <a:t>s.toLowerCase</a:t>
            </a:r>
            <a:r>
              <a:rPr lang="en-US" altLang="zh-CN" sz="2500" dirty="0"/>
              <a:t>(): " + </a:t>
            </a:r>
            <a:r>
              <a:rPr lang="en-US" altLang="zh-CN" sz="2500" dirty="0" err="1"/>
              <a:t>s.toLowerCase</a:t>
            </a:r>
            <a:r>
              <a:rPr lang="en-US" altLang="zh-CN" sz="2500" dirty="0"/>
              <a:t>() );</a:t>
            </a:r>
          </a:p>
        </p:txBody>
      </p:sp>
      <p:sp>
        <p:nvSpPr>
          <p:cNvPr id="3" name="矩形 2"/>
          <p:cNvSpPr/>
          <p:nvPr/>
        </p:nvSpPr>
        <p:spPr>
          <a:xfrm>
            <a:off x="778213" y="452495"/>
            <a:ext cx="5218433" cy="769441"/>
          </a:xfrm>
          <a:prstGeom prst="rect">
            <a:avLst/>
          </a:prstGeom>
        </p:spPr>
        <p:txBody>
          <a:bodyPr wrap="square">
            <a:spAutoFit/>
          </a:bodyPr>
          <a:lstStyle/>
          <a:p>
            <a:r>
              <a:rPr lang="en-US" altLang="zh-CN" sz="4400" dirty="0">
                <a:latin typeface="+mj-lt"/>
                <a:ea typeface="+mj-ea"/>
                <a:cs typeface="+mj-cs"/>
              </a:rPr>
              <a:t>String</a:t>
            </a:r>
            <a:r>
              <a:rPr lang="zh-CN" altLang="en-US" sz="4400" dirty="0">
                <a:latin typeface="+mj-lt"/>
                <a:ea typeface="+mj-ea"/>
                <a:cs typeface="+mj-cs"/>
              </a:rPr>
              <a:t>类</a:t>
            </a:r>
          </a:p>
        </p:txBody>
      </p:sp>
    </p:spTree>
    <p:extLst>
      <p:ext uri="{BB962C8B-B14F-4D97-AF65-F5344CB8AC3E}">
        <p14:creationId xmlns:p14="http://schemas.microsoft.com/office/powerpoint/2010/main" val="49068213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type="body" idx="1"/>
          </p:nvPr>
        </p:nvSpPr>
        <p:spPr>
          <a:xfrm>
            <a:off x="1001949" y="1614793"/>
            <a:ext cx="6585626" cy="3531140"/>
          </a:xfrm>
        </p:spPr>
        <p:txBody>
          <a:bodyPr/>
          <a:lstStyle/>
          <a:p>
            <a:r>
              <a:rPr lang="en-US" altLang="zh-CN" sz="2500" dirty="0"/>
              <a:t>static String </a:t>
            </a:r>
            <a:r>
              <a:rPr lang="en-US" altLang="zh-CN" sz="2500" dirty="0" err="1"/>
              <a:t>valueOf</a:t>
            </a:r>
            <a:r>
              <a:rPr lang="en-US" altLang="zh-CN" sz="2500" dirty="0"/>
              <a:t>(</a:t>
            </a:r>
            <a:r>
              <a:rPr lang="en-US" altLang="zh-CN" sz="2500" dirty="0" err="1"/>
              <a:t>boolean</a:t>
            </a:r>
            <a:r>
              <a:rPr lang="en-US" altLang="zh-CN" sz="2500" dirty="0"/>
              <a:t> b)</a:t>
            </a:r>
            <a:br>
              <a:rPr lang="en-US" altLang="zh-CN" sz="2500" dirty="0"/>
            </a:br>
            <a:r>
              <a:rPr lang="en-US" altLang="zh-CN" sz="2500" dirty="0"/>
              <a:t>static String </a:t>
            </a:r>
            <a:r>
              <a:rPr lang="en-US" altLang="zh-CN" sz="2500" dirty="0" err="1"/>
              <a:t>valueOf</a:t>
            </a:r>
            <a:r>
              <a:rPr lang="en-US" altLang="zh-CN" sz="2500" dirty="0"/>
              <a:t>(char c)</a:t>
            </a:r>
          </a:p>
          <a:p>
            <a:pPr>
              <a:buFont typeface="Wingdings" panose="05000000000000000000" pitchFamily="2" charset="2"/>
              <a:buNone/>
            </a:pPr>
            <a:r>
              <a:rPr lang="en-US" altLang="zh-CN" sz="2500" dirty="0"/>
              <a:t>   static String </a:t>
            </a:r>
            <a:r>
              <a:rPr lang="en-US" altLang="zh-CN" sz="2500" dirty="0" err="1"/>
              <a:t>valueOf</a:t>
            </a:r>
            <a:r>
              <a:rPr lang="en-US" altLang="zh-CN" sz="2500" dirty="0"/>
              <a:t>(char[ ] data)</a:t>
            </a:r>
            <a:br>
              <a:rPr lang="en-US" altLang="zh-CN" sz="2500" dirty="0"/>
            </a:br>
            <a:r>
              <a:rPr lang="en-US" altLang="zh-CN" sz="2500" dirty="0"/>
              <a:t>static String </a:t>
            </a:r>
            <a:r>
              <a:rPr lang="en-US" altLang="zh-CN" sz="2500" dirty="0" err="1"/>
              <a:t>valueOf</a:t>
            </a:r>
            <a:r>
              <a:rPr lang="en-US" altLang="zh-CN" sz="2500" dirty="0"/>
              <a:t>(double d)</a:t>
            </a:r>
            <a:br>
              <a:rPr lang="en-US" altLang="zh-CN" sz="2500" dirty="0"/>
            </a:br>
            <a:r>
              <a:rPr lang="en-US" altLang="zh-CN" sz="2500" dirty="0"/>
              <a:t>static String </a:t>
            </a:r>
            <a:r>
              <a:rPr lang="en-US" altLang="zh-CN" sz="2500" dirty="0" err="1"/>
              <a:t>valueOf</a:t>
            </a:r>
            <a:r>
              <a:rPr lang="en-US" altLang="zh-CN" sz="2500" dirty="0"/>
              <a:t>(float f)</a:t>
            </a:r>
            <a:br>
              <a:rPr lang="en-US" altLang="zh-CN" sz="2500" dirty="0"/>
            </a:br>
            <a:r>
              <a:rPr lang="en-US" altLang="zh-CN" sz="2500" dirty="0"/>
              <a:t>static String </a:t>
            </a:r>
            <a:r>
              <a:rPr lang="en-US" altLang="zh-CN" sz="2500" dirty="0" err="1"/>
              <a:t>valueOf</a:t>
            </a:r>
            <a:r>
              <a:rPr lang="en-US" altLang="zh-CN" sz="2500" dirty="0"/>
              <a:t>(</a:t>
            </a:r>
            <a:r>
              <a:rPr lang="en-US" altLang="zh-CN" sz="2500" dirty="0" err="1"/>
              <a:t>int</a:t>
            </a:r>
            <a:r>
              <a:rPr lang="en-US" altLang="zh-CN" sz="2500" dirty="0"/>
              <a:t> </a:t>
            </a:r>
            <a:r>
              <a:rPr lang="en-US" altLang="zh-CN" sz="2500" dirty="0" err="1"/>
              <a:t>i</a:t>
            </a:r>
            <a:r>
              <a:rPr lang="en-US" altLang="zh-CN" sz="2500" dirty="0"/>
              <a:t>)</a:t>
            </a:r>
            <a:br>
              <a:rPr lang="en-US" altLang="zh-CN" sz="2500" dirty="0"/>
            </a:br>
            <a:r>
              <a:rPr lang="en-US" altLang="zh-CN" sz="2500" dirty="0"/>
              <a:t>static String </a:t>
            </a:r>
            <a:r>
              <a:rPr lang="en-US" altLang="zh-CN" sz="2500" dirty="0" err="1"/>
              <a:t>valueOf</a:t>
            </a:r>
            <a:r>
              <a:rPr lang="en-US" altLang="zh-CN" sz="2500" dirty="0"/>
              <a:t>(long l)</a:t>
            </a:r>
            <a:br>
              <a:rPr lang="en-US" altLang="zh-CN" sz="2500" dirty="0"/>
            </a:br>
            <a:r>
              <a:rPr lang="en-US" altLang="zh-CN" sz="2500" dirty="0"/>
              <a:t>static String </a:t>
            </a:r>
            <a:r>
              <a:rPr lang="en-US" altLang="zh-CN" sz="2500" dirty="0" err="1"/>
              <a:t>valueOf</a:t>
            </a:r>
            <a:r>
              <a:rPr lang="en-US" altLang="zh-CN" sz="2500" dirty="0"/>
              <a:t>(Object </a:t>
            </a:r>
            <a:r>
              <a:rPr lang="en-US" altLang="zh-CN" sz="2500" dirty="0" err="1"/>
              <a:t>obj</a:t>
            </a:r>
            <a:r>
              <a:rPr lang="en-US" altLang="zh-CN" sz="2500" dirty="0"/>
              <a:t>)</a:t>
            </a:r>
            <a:br>
              <a:rPr lang="en-US" altLang="zh-CN" sz="2500" dirty="0"/>
            </a:br>
            <a:endParaRPr lang="en-US" altLang="zh-CN" sz="2500" dirty="0"/>
          </a:p>
        </p:txBody>
      </p:sp>
      <p:sp>
        <p:nvSpPr>
          <p:cNvPr id="3" name="矩形 2"/>
          <p:cNvSpPr/>
          <p:nvPr/>
        </p:nvSpPr>
        <p:spPr>
          <a:xfrm>
            <a:off x="778213" y="452495"/>
            <a:ext cx="5218433" cy="769441"/>
          </a:xfrm>
          <a:prstGeom prst="rect">
            <a:avLst/>
          </a:prstGeom>
        </p:spPr>
        <p:txBody>
          <a:bodyPr wrap="square">
            <a:spAutoFit/>
          </a:bodyPr>
          <a:lstStyle/>
          <a:p>
            <a:r>
              <a:rPr lang="en-US" altLang="zh-CN" sz="4400" dirty="0">
                <a:latin typeface="+mj-lt"/>
                <a:ea typeface="+mj-ea"/>
                <a:cs typeface="+mj-cs"/>
              </a:rPr>
              <a:t>String</a:t>
            </a:r>
            <a:r>
              <a:rPr lang="zh-CN" altLang="en-US" sz="4400" dirty="0">
                <a:latin typeface="+mj-lt"/>
                <a:ea typeface="+mj-ea"/>
                <a:cs typeface="+mj-cs"/>
              </a:rPr>
              <a:t>类</a:t>
            </a:r>
          </a:p>
        </p:txBody>
      </p:sp>
    </p:spTree>
    <p:extLst>
      <p:ext uri="{BB962C8B-B14F-4D97-AF65-F5344CB8AC3E}">
        <p14:creationId xmlns:p14="http://schemas.microsoft.com/office/powerpoint/2010/main" val="314579793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type="body" idx="1"/>
          </p:nvPr>
        </p:nvSpPr>
        <p:spPr>
          <a:xfrm>
            <a:off x="515566" y="1416490"/>
            <a:ext cx="8229600" cy="4904227"/>
          </a:xfrm>
        </p:spPr>
        <p:txBody>
          <a:bodyPr>
            <a:normAutofit lnSpcReduction="10000"/>
          </a:bodyPr>
          <a:lstStyle/>
          <a:p>
            <a:pPr>
              <a:lnSpc>
                <a:spcPct val="90000"/>
              </a:lnSpc>
            </a:pPr>
            <a:r>
              <a:rPr lang="en-US" altLang="zh-CN" sz="2500" dirty="0"/>
              <a:t>String[ ] split(String regex)</a:t>
            </a:r>
            <a:br>
              <a:rPr lang="en-US" altLang="zh-CN" sz="2500" dirty="0"/>
            </a:br>
            <a:r>
              <a:rPr lang="zh-CN" altLang="en-US" sz="2500" dirty="0"/>
              <a:t>将一个字符串按照指定的分隔符分隔，返回分隔后的字符串数组</a:t>
            </a:r>
            <a:r>
              <a:rPr lang="en-US" altLang="zh-CN" sz="2500" dirty="0"/>
              <a:t>.</a:t>
            </a:r>
          </a:p>
          <a:p>
            <a:pPr>
              <a:lnSpc>
                <a:spcPct val="90000"/>
              </a:lnSpc>
              <a:buFont typeface="Wingdings" panose="05000000000000000000" pitchFamily="2" charset="2"/>
              <a:buNone/>
            </a:pPr>
            <a:r>
              <a:rPr lang="en-US" altLang="zh-CN" sz="2500" dirty="0"/>
              <a:t>public class </a:t>
            </a:r>
            <a:r>
              <a:rPr lang="en-US" altLang="zh-CN" sz="2500" dirty="0" err="1"/>
              <a:t>SplitDemo</a:t>
            </a:r>
            <a:r>
              <a:rPr lang="en-US" altLang="zh-CN" sz="2500" dirty="0"/>
              <a:t>{</a:t>
            </a:r>
            <a:br>
              <a:rPr lang="en-US" altLang="zh-CN" sz="2500" dirty="0"/>
            </a:br>
            <a:r>
              <a:rPr lang="en-US" altLang="zh-CN" sz="2500" dirty="0">
                <a:latin typeface="Arial" panose="020B0604020202020204" pitchFamily="34" charset="0"/>
              </a:rPr>
              <a:t>    </a:t>
            </a:r>
            <a:r>
              <a:rPr lang="en-US" altLang="zh-CN" sz="2500" dirty="0"/>
              <a:t> public static void main (String[] </a:t>
            </a:r>
            <a:r>
              <a:rPr lang="en-US" altLang="zh-CN" sz="2500" dirty="0" err="1"/>
              <a:t>args</a:t>
            </a:r>
            <a:r>
              <a:rPr lang="en-US" altLang="zh-CN" sz="2500" dirty="0"/>
              <a:t>) {</a:t>
            </a:r>
            <a:br>
              <a:rPr lang="en-US" altLang="zh-CN" sz="2500" dirty="0"/>
            </a:br>
            <a:r>
              <a:rPr lang="en-US" altLang="zh-CN" sz="2500" dirty="0">
                <a:latin typeface="Arial" panose="020B0604020202020204" pitchFamily="34" charset="0"/>
              </a:rPr>
              <a:t>         </a:t>
            </a:r>
            <a:r>
              <a:rPr lang="en-US" altLang="zh-CN" sz="2500" dirty="0"/>
              <a:t> String </a:t>
            </a:r>
            <a:r>
              <a:rPr lang="en-US" altLang="zh-CN" sz="2500" b="1" dirty="0"/>
              <a:t>date</a:t>
            </a:r>
            <a:r>
              <a:rPr lang="en-US" altLang="zh-CN" sz="2500" dirty="0"/>
              <a:t> = "2019/04/14";</a:t>
            </a:r>
          </a:p>
          <a:p>
            <a:pPr>
              <a:lnSpc>
                <a:spcPct val="90000"/>
              </a:lnSpc>
              <a:buFont typeface="Wingdings" panose="05000000000000000000" pitchFamily="2" charset="2"/>
              <a:buNone/>
            </a:pPr>
            <a:r>
              <a:rPr lang="en-US" altLang="zh-CN" sz="2500" dirty="0">
                <a:latin typeface="Arial" panose="020B0604020202020204" pitchFamily="34" charset="0"/>
              </a:rPr>
              <a:t>           </a:t>
            </a:r>
            <a:r>
              <a:rPr lang="en-US" altLang="zh-CN" sz="2500" dirty="0"/>
              <a:t> String[ ] </a:t>
            </a:r>
            <a:r>
              <a:rPr lang="en-US" altLang="zh-CN" sz="2500" dirty="0" err="1"/>
              <a:t>dateAfterSplit</a:t>
            </a:r>
            <a:r>
              <a:rPr lang="en-US" altLang="zh-CN" sz="2500" dirty="0"/>
              <a:t>= new String[3];</a:t>
            </a:r>
            <a:br>
              <a:rPr lang="en-US" altLang="zh-CN" sz="2500" dirty="0"/>
            </a:br>
            <a:r>
              <a:rPr lang="en-US" altLang="zh-CN" sz="2500" dirty="0">
                <a:latin typeface="Arial" panose="020B0604020202020204" pitchFamily="34" charset="0"/>
              </a:rPr>
              <a:t>        </a:t>
            </a:r>
            <a:r>
              <a:rPr lang="en-US" altLang="zh-CN" sz="2500" b="1" dirty="0">
                <a:latin typeface="Arial" panose="020B0604020202020204" pitchFamily="34" charset="0"/>
              </a:rPr>
              <a:t> </a:t>
            </a:r>
            <a:r>
              <a:rPr lang="en-US" altLang="zh-CN" sz="2500" b="1" dirty="0" err="1"/>
              <a:t>dateAfterSplit</a:t>
            </a:r>
            <a:r>
              <a:rPr lang="en-US" altLang="zh-CN" sz="2500" b="1" dirty="0"/>
              <a:t>=</a:t>
            </a:r>
            <a:r>
              <a:rPr lang="en-US" altLang="zh-CN" sz="2500" b="1" dirty="0" err="1"/>
              <a:t>date.split</a:t>
            </a:r>
            <a:r>
              <a:rPr lang="en-US" altLang="zh-CN" sz="2500" b="1" dirty="0"/>
              <a:t>("/");</a:t>
            </a:r>
            <a:r>
              <a:rPr lang="en-US" altLang="zh-CN" sz="2500" dirty="0">
                <a:latin typeface="Arial" panose="020B0604020202020204" pitchFamily="34" charset="0"/>
              </a:rPr>
              <a:t> </a:t>
            </a:r>
            <a:endParaRPr lang="en-US" altLang="zh-CN" sz="2500" dirty="0"/>
          </a:p>
          <a:p>
            <a:pPr>
              <a:lnSpc>
                <a:spcPct val="90000"/>
              </a:lnSpc>
              <a:buFont typeface="Wingdings" panose="05000000000000000000" pitchFamily="2" charset="2"/>
              <a:buNone/>
            </a:pPr>
            <a:r>
              <a:rPr lang="en-US" altLang="zh-CN" sz="2500" dirty="0"/>
              <a:t>     </a:t>
            </a:r>
            <a:r>
              <a:rPr lang="en-US" altLang="zh-CN" sz="2500" dirty="0">
                <a:latin typeface="Arial" panose="020B0604020202020204" pitchFamily="34" charset="0"/>
              </a:rPr>
              <a:t> </a:t>
            </a:r>
            <a:r>
              <a:rPr lang="en-US" altLang="zh-CN" sz="2500" dirty="0"/>
              <a:t> </a:t>
            </a:r>
            <a:r>
              <a:rPr lang="en-US" altLang="zh-CN" sz="2500" b="1" dirty="0"/>
              <a:t>//</a:t>
            </a:r>
            <a:r>
              <a:rPr lang="zh-CN" altLang="en-US" sz="2500" b="1" dirty="0"/>
              <a:t>以</a:t>
            </a:r>
            <a:r>
              <a:rPr lang="zh-CN" altLang="en-US" sz="2500" b="1" dirty="0">
                <a:latin typeface="Arial" panose="020B0604020202020204" pitchFamily="34" charset="0"/>
              </a:rPr>
              <a:t>“</a:t>
            </a:r>
            <a:r>
              <a:rPr lang="en-US" altLang="zh-CN" sz="2500" b="1" dirty="0"/>
              <a:t>/</a:t>
            </a:r>
            <a:r>
              <a:rPr lang="en-US" altLang="zh-CN" sz="2500" b="1" dirty="0">
                <a:latin typeface="Arial" panose="020B0604020202020204" pitchFamily="34" charset="0"/>
              </a:rPr>
              <a:t>”</a:t>
            </a:r>
            <a:r>
              <a:rPr lang="zh-CN" altLang="en-US" sz="2500" b="1" dirty="0"/>
              <a:t>作为分隔符来分割</a:t>
            </a:r>
            <a:r>
              <a:rPr lang="en-US" altLang="zh-CN" sz="2500" b="1" dirty="0"/>
              <a:t>date</a:t>
            </a:r>
            <a:r>
              <a:rPr lang="zh-CN" altLang="en-US" sz="2500" b="1" dirty="0"/>
              <a:t>字符串，并把结果放入</a:t>
            </a:r>
            <a:r>
              <a:rPr lang="en-US" altLang="zh-CN" sz="2500" b="1" dirty="0"/>
              <a:t>3</a:t>
            </a:r>
            <a:r>
              <a:rPr lang="zh-CN" altLang="en-US" sz="2500" b="1" dirty="0"/>
              <a:t>个字符串中。</a:t>
            </a:r>
            <a:br>
              <a:rPr lang="zh-CN" altLang="en-US" sz="2500" b="1" dirty="0"/>
            </a:br>
            <a:r>
              <a:rPr lang="zh-CN" altLang="en-US" sz="2500" dirty="0">
                <a:latin typeface="Arial" panose="020B0604020202020204" pitchFamily="34" charset="0"/>
              </a:rPr>
              <a:t>         </a:t>
            </a:r>
            <a:r>
              <a:rPr lang="zh-CN" altLang="en-US" sz="2500" dirty="0"/>
              <a:t> </a:t>
            </a:r>
            <a:r>
              <a:rPr lang="en-US" altLang="zh-CN" sz="2500" dirty="0"/>
              <a:t>for(</a:t>
            </a:r>
            <a:r>
              <a:rPr lang="en-US" altLang="zh-CN" sz="2500" dirty="0" err="1"/>
              <a:t>int</a:t>
            </a:r>
            <a:r>
              <a:rPr lang="en-US" altLang="zh-CN" sz="2500" dirty="0"/>
              <a:t> </a:t>
            </a:r>
            <a:r>
              <a:rPr lang="en-US" altLang="zh-CN" sz="2500" dirty="0" err="1"/>
              <a:t>i</a:t>
            </a:r>
            <a:r>
              <a:rPr lang="en-US" altLang="zh-CN" sz="2500" dirty="0"/>
              <a:t>=0;i&lt;</a:t>
            </a:r>
            <a:r>
              <a:rPr lang="en-US" altLang="zh-CN" sz="2500" b="1" dirty="0" err="1"/>
              <a:t>dateAfterSplit</a:t>
            </a:r>
            <a:r>
              <a:rPr lang="en-US" altLang="zh-CN" sz="2500" dirty="0" err="1"/>
              <a:t>.length;i</a:t>
            </a:r>
            <a:r>
              <a:rPr lang="en-US" altLang="zh-CN" sz="2500" dirty="0"/>
              <a:t>++)</a:t>
            </a:r>
            <a:br>
              <a:rPr lang="en-US" altLang="zh-CN" sz="2500" dirty="0"/>
            </a:br>
            <a:r>
              <a:rPr lang="en-US" altLang="zh-CN" sz="2500" dirty="0">
                <a:latin typeface="Arial" panose="020B0604020202020204" pitchFamily="34" charset="0"/>
              </a:rPr>
              <a:t>   </a:t>
            </a:r>
            <a:r>
              <a:rPr lang="en-US" altLang="zh-CN" sz="2500" dirty="0"/>
              <a:t> </a:t>
            </a:r>
            <a:r>
              <a:rPr lang="en-US" altLang="zh-CN" sz="2500" dirty="0">
                <a:latin typeface="Arial" panose="020B0604020202020204" pitchFamily="34" charset="0"/>
              </a:rPr>
              <a:t>     </a:t>
            </a:r>
            <a:r>
              <a:rPr lang="en-US" altLang="zh-CN" sz="2500" dirty="0"/>
              <a:t>   </a:t>
            </a:r>
            <a:r>
              <a:rPr lang="en-US" altLang="zh-CN" sz="2500" dirty="0" err="1"/>
              <a:t>System.out.print</a:t>
            </a:r>
            <a:r>
              <a:rPr lang="en-US" altLang="zh-CN" sz="2500" dirty="0"/>
              <a:t>(</a:t>
            </a:r>
            <a:r>
              <a:rPr lang="en-US" altLang="zh-CN" sz="2500" b="1" dirty="0" err="1"/>
              <a:t>dateAfterSplit</a:t>
            </a:r>
            <a:r>
              <a:rPr lang="en-US" altLang="zh-CN" sz="2500" dirty="0"/>
              <a:t>[</a:t>
            </a:r>
            <a:r>
              <a:rPr lang="en-US" altLang="zh-CN" sz="2500" dirty="0" err="1"/>
              <a:t>i</a:t>
            </a:r>
            <a:r>
              <a:rPr lang="en-US" altLang="zh-CN" sz="2500" dirty="0"/>
              <a:t>]+" ");</a:t>
            </a:r>
            <a:br>
              <a:rPr lang="en-US" altLang="zh-CN" sz="2500" dirty="0"/>
            </a:br>
            <a:r>
              <a:rPr lang="en-US" altLang="zh-CN" sz="2500" dirty="0">
                <a:latin typeface="Arial" panose="020B0604020202020204" pitchFamily="34" charset="0"/>
              </a:rPr>
              <a:t>     </a:t>
            </a:r>
            <a:r>
              <a:rPr lang="en-US" altLang="zh-CN" sz="2500" dirty="0"/>
              <a:t> }</a:t>
            </a:r>
            <a:br>
              <a:rPr lang="en-US" altLang="zh-CN" sz="2500" dirty="0"/>
            </a:br>
            <a:r>
              <a:rPr lang="en-US" altLang="zh-CN" sz="2500" dirty="0"/>
              <a:t>}</a:t>
            </a:r>
          </a:p>
        </p:txBody>
      </p:sp>
      <p:sp>
        <p:nvSpPr>
          <p:cNvPr id="3" name="矩形 2"/>
          <p:cNvSpPr/>
          <p:nvPr/>
        </p:nvSpPr>
        <p:spPr>
          <a:xfrm>
            <a:off x="778213" y="452495"/>
            <a:ext cx="5218433" cy="769441"/>
          </a:xfrm>
          <a:prstGeom prst="rect">
            <a:avLst/>
          </a:prstGeom>
        </p:spPr>
        <p:txBody>
          <a:bodyPr wrap="square">
            <a:spAutoFit/>
          </a:bodyPr>
          <a:lstStyle/>
          <a:p>
            <a:r>
              <a:rPr lang="en-US" altLang="zh-CN" sz="4400" dirty="0">
                <a:latin typeface="+mj-lt"/>
                <a:ea typeface="+mj-ea"/>
                <a:cs typeface="+mj-cs"/>
              </a:rPr>
              <a:t>String</a:t>
            </a:r>
            <a:r>
              <a:rPr lang="zh-CN" altLang="en-US" sz="4400" dirty="0">
                <a:latin typeface="+mj-lt"/>
                <a:ea typeface="+mj-ea"/>
                <a:cs typeface="+mj-cs"/>
              </a:rPr>
              <a:t>类</a:t>
            </a:r>
          </a:p>
        </p:txBody>
      </p:sp>
    </p:spTree>
    <p:extLst>
      <p:ext uri="{BB962C8B-B14F-4D97-AF65-F5344CB8AC3E}">
        <p14:creationId xmlns:p14="http://schemas.microsoft.com/office/powerpoint/2010/main" val="50915742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4"/>
          <p:cNvSpPr txBox="1">
            <a:spLocks noChangeArrowheads="1"/>
          </p:cNvSpPr>
          <p:nvPr/>
        </p:nvSpPr>
        <p:spPr bwMode="auto">
          <a:xfrm>
            <a:off x="1818085" y="1431132"/>
            <a:ext cx="572624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3000">
                <a:latin typeface="Times New Roman" panose="02020603050405020304" pitchFamily="18" charset="0"/>
              </a:rPr>
              <a:t>静态类变量（</a:t>
            </a:r>
            <a:r>
              <a:rPr kumimoji="1" lang="en-US" altLang="zh-CN" sz="3000">
                <a:latin typeface="Times New Roman" panose="02020603050405020304" pitchFamily="18" charset="0"/>
              </a:rPr>
              <a:t>static /class variable)</a:t>
            </a:r>
          </a:p>
        </p:txBody>
      </p:sp>
      <p:sp>
        <p:nvSpPr>
          <p:cNvPr id="47107" name="Text Box 5"/>
          <p:cNvSpPr txBox="1">
            <a:spLocks noChangeArrowheads="1"/>
          </p:cNvSpPr>
          <p:nvPr/>
        </p:nvSpPr>
        <p:spPr bwMode="auto">
          <a:xfrm>
            <a:off x="1714501" y="2114550"/>
            <a:ext cx="62279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b="1">
                <a:latin typeface="Times New Roman" panose="02020603050405020304" pitchFamily="18" charset="0"/>
              </a:rPr>
              <a:t>类变量可用来在实例之间进行通信或跟踪该类实例的数目。</a:t>
            </a:r>
          </a:p>
        </p:txBody>
      </p:sp>
      <p:sp>
        <p:nvSpPr>
          <p:cNvPr id="9222" name="Text Box 6"/>
          <p:cNvSpPr txBox="1">
            <a:spLocks noChangeArrowheads="1"/>
          </p:cNvSpPr>
          <p:nvPr/>
        </p:nvSpPr>
        <p:spPr bwMode="auto">
          <a:xfrm>
            <a:off x="1473995" y="2545557"/>
            <a:ext cx="5270995"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b="1">
                <a:latin typeface="Times New Roman" panose="02020603050405020304" pitchFamily="18" charset="0"/>
              </a:rPr>
              <a:t>例：	</a:t>
            </a:r>
          </a:p>
          <a:p>
            <a:pPr eaLnBrk="1" hangingPunct="1"/>
            <a:r>
              <a:rPr kumimoji="1" lang="zh-CN" altLang="en-US">
                <a:latin typeface="Times New Roman" panose="02020603050405020304" pitchFamily="18" charset="0"/>
              </a:rPr>
              <a:t>	</a:t>
            </a:r>
            <a:r>
              <a:rPr kumimoji="1" lang="en-US" altLang="zh-CN">
                <a:latin typeface="Times New Roman" panose="02020603050405020304" pitchFamily="18" charset="0"/>
              </a:rPr>
              <a:t>public class Count</a:t>
            </a:r>
          </a:p>
          <a:p>
            <a:pPr eaLnBrk="1" hangingPunct="1"/>
            <a:r>
              <a:rPr kumimoji="1" lang="en-US" altLang="zh-CN">
                <a:latin typeface="Times New Roman" panose="02020603050405020304" pitchFamily="18" charset="0"/>
              </a:rPr>
              <a:t>	{</a:t>
            </a:r>
          </a:p>
          <a:p>
            <a:pPr eaLnBrk="1" hangingPunct="1"/>
            <a:r>
              <a:rPr kumimoji="1" lang="en-US" altLang="zh-CN">
                <a:latin typeface="Times New Roman" panose="02020603050405020304" pitchFamily="18" charset="0"/>
              </a:rPr>
              <a:t>		private int serialNumber ;</a:t>
            </a:r>
          </a:p>
          <a:p>
            <a:pPr eaLnBrk="1" hangingPunct="1"/>
            <a:r>
              <a:rPr kumimoji="1" lang="en-US" altLang="zh-CN">
                <a:latin typeface="Times New Roman" panose="02020603050405020304" pitchFamily="18" charset="0"/>
              </a:rPr>
              <a:t>		</a:t>
            </a:r>
            <a:r>
              <a:rPr kumimoji="1" lang="en-US" altLang="zh-CN">
                <a:solidFill>
                  <a:schemeClr val="accent1"/>
                </a:solidFill>
                <a:latin typeface="Times New Roman" panose="02020603050405020304" pitchFamily="18" charset="0"/>
              </a:rPr>
              <a:t>private static int counter = 0 ;</a:t>
            </a:r>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r>
              <a:rPr kumimoji="1" lang="en-US" altLang="zh-CN">
                <a:latin typeface="Times New Roman" panose="02020603050405020304" pitchFamily="18" charset="0"/>
              </a:rPr>
              <a:t>		public Count( )</a:t>
            </a:r>
          </a:p>
          <a:p>
            <a:pPr eaLnBrk="1" hangingPunct="1"/>
            <a:r>
              <a:rPr kumimoji="1" lang="en-US" altLang="zh-CN">
                <a:latin typeface="Times New Roman" panose="02020603050405020304" pitchFamily="18" charset="0"/>
              </a:rPr>
              <a:t>		{</a:t>
            </a:r>
          </a:p>
          <a:p>
            <a:pPr eaLnBrk="1" hangingPunct="1"/>
            <a:r>
              <a:rPr kumimoji="1" lang="en-US" altLang="zh-CN">
                <a:latin typeface="Times New Roman" panose="02020603050405020304" pitchFamily="18" charset="0"/>
              </a:rPr>
              <a:t>			counter++ ;</a:t>
            </a:r>
          </a:p>
          <a:p>
            <a:pPr eaLnBrk="1" hangingPunct="1"/>
            <a:r>
              <a:rPr kumimoji="1" lang="en-US" altLang="zh-CN">
                <a:latin typeface="Times New Roman" panose="02020603050405020304" pitchFamily="18" charset="0"/>
              </a:rPr>
              <a:t>			serialNumber = counter ;</a:t>
            </a:r>
          </a:p>
          <a:p>
            <a:pPr eaLnBrk="1" hangingPunct="1"/>
            <a:r>
              <a:rPr kumimoji="1" lang="en-US" altLang="zh-CN">
                <a:latin typeface="Times New Roman" panose="02020603050405020304" pitchFamily="18" charset="0"/>
              </a:rPr>
              <a:t>		}</a:t>
            </a:r>
          </a:p>
          <a:p>
            <a:pPr eaLnBrk="1" hangingPunct="1"/>
            <a:r>
              <a:rPr kumimoji="1" lang="en-US" altLang="zh-CN">
                <a:latin typeface="Times New Roman" panose="02020603050405020304" pitchFamily="18" charset="0"/>
              </a:rPr>
              <a:t>	}</a:t>
            </a:r>
          </a:p>
        </p:txBody>
      </p:sp>
    </p:spTree>
    <p:extLst>
      <p:ext uri="{BB962C8B-B14F-4D97-AF65-F5344CB8AC3E}">
        <p14:creationId xmlns:p14="http://schemas.microsoft.com/office/powerpoint/2010/main" val="30904023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2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 grpId="0" autoUpdateAnimBg="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
          <p:cNvSpPr>
            <a:spLocks noChangeArrowheads="1"/>
          </p:cNvSpPr>
          <p:nvPr/>
        </p:nvSpPr>
        <p:spPr bwMode="auto">
          <a:xfrm>
            <a:off x="1714500" y="2286001"/>
            <a:ext cx="6057900"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Tx/>
              <a:buChar char="•"/>
            </a:pPr>
            <a:r>
              <a:rPr kumimoji="1" lang="zh-CN" altLang="en-US">
                <a:latin typeface="Times New Roman" panose="02020603050405020304" pitchFamily="18" charset="0"/>
              </a:rPr>
              <a:t>静态类变量可以是</a:t>
            </a:r>
            <a:r>
              <a:rPr kumimoji="1" lang="en-US" altLang="zh-CN">
                <a:latin typeface="Times New Roman" panose="02020603050405020304" pitchFamily="18" charset="0"/>
              </a:rPr>
              <a:t>public </a:t>
            </a:r>
            <a:r>
              <a:rPr kumimoji="1" lang="zh-CN" altLang="zh-CN">
                <a:latin typeface="Times New Roman" panose="02020603050405020304" pitchFamily="18" charset="0"/>
              </a:rPr>
              <a:t>或</a:t>
            </a:r>
            <a:r>
              <a:rPr kumimoji="1" lang="en-US" altLang="zh-CN">
                <a:latin typeface="Times New Roman" panose="02020603050405020304" pitchFamily="18" charset="0"/>
              </a:rPr>
              <a:t>private</a:t>
            </a:r>
          </a:p>
          <a:p>
            <a:pPr eaLnBrk="1" hangingPunct="1">
              <a:buFontTx/>
              <a:buChar char="•"/>
            </a:pPr>
            <a:r>
              <a:rPr kumimoji="1" lang="zh-CN" altLang="zh-CN">
                <a:latin typeface="Times New Roman" panose="02020603050405020304" pitchFamily="18" charset="0"/>
              </a:rPr>
              <a:t>对于</a:t>
            </a:r>
            <a:r>
              <a:rPr kumimoji="1" lang="en-US" altLang="zh-CN">
                <a:latin typeface="Times New Roman" panose="02020603050405020304" pitchFamily="18" charset="0"/>
              </a:rPr>
              <a:t>public </a:t>
            </a:r>
            <a:r>
              <a:rPr kumimoji="1" lang="zh-CN" altLang="zh-CN">
                <a:latin typeface="Times New Roman" panose="02020603050405020304" pitchFamily="18" charset="0"/>
              </a:rPr>
              <a:t>类型的类变量，可以在类外直接用类名调用而不需要初始化。</a:t>
            </a:r>
          </a:p>
          <a:p>
            <a:pPr eaLnBrk="1" hangingPunct="1"/>
            <a:endParaRPr kumimoji="1" lang="zh-CN" altLang="zh-CN">
              <a:latin typeface="Times New Roman" panose="02020603050405020304" pitchFamily="18" charset="0"/>
            </a:endParaRPr>
          </a:p>
          <a:p>
            <a:pPr eaLnBrk="1" hangingPunct="1"/>
            <a:r>
              <a:rPr kumimoji="1" lang="en-US" altLang="zh-CN" sz="1200">
                <a:latin typeface="Times New Roman" panose="02020603050405020304" pitchFamily="18" charset="0"/>
              </a:rPr>
              <a:t>Public class StaticVar</a:t>
            </a:r>
          </a:p>
          <a:p>
            <a:pPr eaLnBrk="1" hangingPunct="1"/>
            <a:r>
              <a:rPr kumimoji="1" lang="en-US" altLang="zh-CN" sz="1200">
                <a:latin typeface="Times New Roman" panose="02020603050405020304" pitchFamily="18" charset="0"/>
              </a:rPr>
              <a:t>{</a:t>
            </a:r>
          </a:p>
          <a:p>
            <a:pPr eaLnBrk="1" hangingPunct="1"/>
            <a:r>
              <a:rPr kumimoji="1" lang="en-US" altLang="zh-CN" sz="1200">
                <a:latin typeface="Times New Roman" panose="02020603050405020304" pitchFamily="18" charset="0"/>
              </a:rPr>
              <a:t>	public static int  number ;</a:t>
            </a:r>
          </a:p>
          <a:p>
            <a:pPr eaLnBrk="1" hangingPunct="1"/>
            <a:r>
              <a:rPr kumimoji="1" lang="en-US" altLang="zh-CN" sz="1200">
                <a:latin typeface="Times New Roman" panose="02020603050405020304" pitchFamily="18" charset="0"/>
              </a:rPr>
              <a:t>}</a:t>
            </a:r>
          </a:p>
          <a:p>
            <a:pPr eaLnBrk="1" hangingPunct="1"/>
            <a:r>
              <a:rPr kumimoji="1" lang="en-US" altLang="zh-CN" sz="1200">
                <a:latin typeface="Times New Roman" panose="02020603050405020304" pitchFamily="18" charset="0"/>
              </a:rPr>
              <a:t>public class Otherclass</a:t>
            </a:r>
          </a:p>
          <a:p>
            <a:pPr eaLnBrk="1" hangingPunct="1"/>
            <a:r>
              <a:rPr kumimoji="1" lang="en-US" altLang="zh-CN" sz="1200">
                <a:latin typeface="Times New Roman" panose="02020603050405020304" pitchFamily="18" charset="0"/>
              </a:rPr>
              <a:t>{</a:t>
            </a:r>
          </a:p>
          <a:p>
            <a:pPr eaLnBrk="1" hangingPunct="1"/>
            <a:r>
              <a:rPr kumimoji="1" lang="en-US" altLang="zh-CN" sz="1200">
                <a:latin typeface="Times New Roman" panose="02020603050405020304" pitchFamily="18" charset="0"/>
              </a:rPr>
              <a:t>	public void method()</a:t>
            </a:r>
          </a:p>
          <a:p>
            <a:pPr eaLnBrk="1" hangingPunct="1"/>
            <a:r>
              <a:rPr kumimoji="1" lang="en-US" altLang="zh-CN" sz="1200">
                <a:latin typeface="Times New Roman" panose="02020603050405020304" pitchFamily="18" charset="0"/>
              </a:rPr>
              <a:t>	{</a:t>
            </a:r>
          </a:p>
          <a:p>
            <a:pPr eaLnBrk="1" hangingPunct="1"/>
            <a:r>
              <a:rPr kumimoji="1" lang="en-US" altLang="zh-CN" sz="1200">
                <a:latin typeface="Times New Roman" panose="02020603050405020304" pitchFamily="18" charset="0"/>
              </a:rPr>
              <a:t>		int x = StaticVar.number ;</a:t>
            </a:r>
          </a:p>
          <a:p>
            <a:pPr eaLnBrk="1" hangingPunct="1"/>
            <a:r>
              <a:rPr kumimoji="1" lang="en-US" altLang="zh-CN" sz="1200">
                <a:latin typeface="Times New Roman" panose="02020603050405020304" pitchFamily="18" charset="0"/>
              </a:rPr>
              <a:t>	}</a:t>
            </a:r>
          </a:p>
          <a:p>
            <a:pPr eaLnBrk="1" hangingPunct="1"/>
            <a:r>
              <a:rPr kumimoji="1" lang="en-US" altLang="zh-CN" sz="1200">
                <a:latin typeface="Times New Roman" panose="02020603050405020304" pitchFamily="18" charset="0"/>
              </a:rPr>
              <a:t>}</a:t>
            </a:r>
          </a:p>
        </p:txBody>
      </p:sp>
      <p:sp>
        <p:nvSpPr>
          <p:cNvPr id="48131" name="Text Box 5"/>
          <p:cNvSpPr txBox="1">
            <a:spLocks noChangeArrowheads="1"/>
          </p:cNvSpPr>
          <p:nvPr/>
        </p:nvSpPr>
        <p:spPr bwMode="auto">
          <a:xfrm>
            <a:off x="2114551" y="1314451"/>
            <a:ext cx="572624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3000">
                <a:latin typeface="Times New Roman" panose="02020603050405020304" pitchFamily="18" charset="0"/>
              </a:rPr>
              <a:t>静态类变量（</a:t>
            </a:r>
            <a:r>
              <a:rPr kumimoji="1" lang="en-US" altLang="zh-CN" sz="3000">
                <a:latin typeface="Times New Roman" panose="02020603050405020304" pitchFamily="18" charset="0"/>
              </a:rPr>
              <a:t>static /class variable)</a:t>
            </a:r>
          </a:p>
        </p:txBody>
      </p:sp>
    </p:spTree>
    <p:extLst>
      <p:ext uri="{BB962C8B-B14F-4D97-AF65-F5344CB8AC3E}">
        <p14:creationId xmlns:p14="http://schemas.microsoft.com/office/powerpoint/2010/main" val="416594459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4"/>
          <p:cNvSpPr txBox="1">
            <a:spLocks noChangeArrowheads="1"/>
          </p:cNvSpPr>
          <p:nvPr/>
        </p:nvSpPr>
        <p:spPr bwMode="auto">
          <a:xfrm>
            <a:off x="1763317" y="1416844"/>
            <a:ext cx="427873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3000">
                <a:latin typeface="Times New Roman" panose="02020603050405020304" pitchFamily="18" charset="0"/>
              </a:rPr>
              <a:t>静态类</a:t>
            </a:r>
            <a:r>
              <a:rPr kumimoji="1" lang="zh-CN" altLang="zh-CN" sz="3000">
                <a:latin typeface="Times New Roman" panose="02020603050405020304" pitchFamily="18" charset="0"/>
              </a:rPr>
              <a:t>方法</a:t>
            </a:r>
            <a:r>
              <a:rPr kumimoji="1" lang="zh-CN" altLang="en-US" sz="2400"/>
              <a:t>（</a:t>
            </a:r>
            <a:r>
              <a:rPr kumimoji="1" lang="en-US" altLang="zh-CN" sz="2400"/>
              <a:t>class/static)</a:t>
            </a:r>
          </a:p>
        </p:txBody>
      </p:sp>
      <p:sp>
        <p:nvSpPr>
          <p:cNvPr id="49155" name="Text Box 5"/>
          <p:cNvSpPr txBox="1">
            <a:spLocks noChangeArrowheads="1"/>
          </p:cNvSpPr>
          <p:nvPr/>
        </p:nvSpPr>
        <p:spPr bwMode="auto">
          <a:xfrm>
            <a:off x="2024062" y="2071688"/>
            <a:ext cx="4252913" cy="376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a:latin typeface="Times New Roman" panose="02020603050405020304" pitchFamily="18" charset="0"/>
              </a:rPr>
              <a:t>可以直接被调用，而不需要生成任何实例</a:t>
            </a:r>
          </a:p>
          <a:p>
            <a:pPr eaLnBrk="1" hangingPunct="1"/>
            <a:r>
              <a:rPr kumimoji="1" lang="en-US" altLang="zh-CN" sz="1350">
                <a:latin typeface="Times New Roman" panose="02020603050405020304" pitchFamily="18" charset="0"/>
              </a:rPr>
              <a:t>public class GeneralFunction</a:t>
            </a:r>
          </a:p>
          <a:p>
            <a:pPr eaLnBrk="1" hangingPunct="1"/>
            <a:r>
              <a:rPr kumimoji="1" lang="en-US" altLang="zh-CN" sz="1350">
                <a:latin typeface="Times New Roman" panose="02020603050405020304" pitchFamily="18" charset="0"/>
              </a:rPr>
              <a:t>{</a:t>
            </a:r>
          </a:p>
          <a:p>
            <a:pPr eaLnBrk="1" hangingPunct="1"/>
            <a:r>
              <a:rPr kumimoji="1" lang="en-US" altLang="zh-CN" sz="1350">
                <a:latin typeface="Times New Roman" panose="02020603050405020304" pitchFamily="18" charset="0"/>
              </a:rPr>
              <a:t>	public static int addUp(int x, int y)</a:t>
            </a:r>
          </a:p>
          <a:p>
            <a:pPr eaLnBrk="1" hangingPunct="1"/>
            <a:r>
              <a:rPr kumimoji="1" lang="en-US" altLang="zh-CN" sz="1350">
                <a:latin typeface="Times New Roman" panose="02020603050405020304" pitchFamily="18" charset="0"/>
              </a:rPr>
              <a:t>	{</a:t>
            </a:r>
          </a:p>
          <a:p>
            <a:pPr eaLnBrk="1" hangingPunct="1"/>
            <a:r>
              <a:rPr kumimoji="1" lang="en-US" altLang="zh-CN" sz="1350">
                <a:latin typeface="Times New Roman" panose="02020603050405020304" pitchFamily="18" charset="0"/>
              </a:rPr>
              <a:t>		return x+y ;</a:t>
            </a:r>
          </a:p>
          <a:p>
            <a:pPr eaLnBrk="1" hangingPunct="1"/>
            <a:r>
              <a:rPr kumimoji="1" lang="en-US" altLang="zh-CN" sz="1350">
                <a:latin typeface="Times New Roman" panose="02020603050405020304" pitchFamily="18" charset="0"/>
              </a:rPr>
              <a:t>	}</a:t>
            </a:r>
          </a:p>
          <a:p>
            <a:pPr eaLnBrk="1" hangingPunct="1"/>
            <a:r>
              <a:rPr kumimoji="1" lang="en-US" altLang="zh-CN" sz="1350">
                <a:latin typeface="Times New Roman" panose="02020603050405020304" pitchFamily="18" charset="0"/>
              </a:rPr>
              <a:t>}</a:t>
            </a:r>
          </a:p>
          <a:p>
            <a:pPr eaLnBrk="1" hangingPunct="1"/>
            <a:r>
              <a:rPr kumimoji="1" lang="en-US" altLang="zh-CN" sz="1350">
                <a:latin typeface="Times New Roman" panose="02020603050405020304" pitchFamily="18" charset="0"/>
              </a:rPr>
              <a:t>public calss UseGeneral</a:t>
            </a:r>
          </a:p>
          <a:p>
            <a:pPr eaLnBrk="1" hangingPunct="1"/>
            <a:r>
              <a:rPr kumimoji="1" lang="en-US" altLang="zh-CN" sz="1350">
                <a:latin typeface="Times New Roman" panose="02020603050405020304" pitchFamily="18" charset="0"/>
              </a:rPr>
              <a:t>{</a:t>
            </a:r>
          </a:p>
          <a:p>
            <a:pPr eaLnBrk="1" hangingPunct="1"/>
            <a:r>
              <a:rPr kumimoji="1" lang="en-US" altLang="zh-CN" sz="1350">
                <a:latin typeface="Times New Roman" panose="02020603050405020304" pitchFamily="18" charset="0"/>
              </a:rPr>
              <a:t>	public void method()</a:t>
            </a:r>
          </a:p>
          <a:p>
            <a:pPr eaLnBrk="1" hangingPunct="1"/>
            <a:r>
              <a:rPr kumimoji="1" lang="en-US" altLang="zh-CN" sz="1350">
                <a:latin typeface="Times New Roman" panose="02020603050405020304" pitchFamily="18" charset="0"/>
              </a:rPr>
              <a:t>	{</a:t>
            </a:r>
          </a:p>
          <a:p>
            <a:pPr eaLnBrk="1" hangingPunct="1"/>
            <a:r>
              <a:rPr kumimoji="1" lang="en-US" altLang="zh-CN" sz="1350">
                <a:latin typeface="Times New Roman" panose="02020603050405020304" pitchFamily="18" charset="0"/>
              </a:rPr>
              <a:t>		int c = GeneralFunction.add(9,10);</a:t>
            </a:r>
          </a:p>
          <a:p>
            <a:pPr eaLnBrk="1" hangingPunct="1"/>
            <a:r>
              <a:rPr kumimoji="1" lang="en-US" altLang="zh-CN" sz="1350">
                <a:latin typeface="Times New Roman" panose="02020603050405020304" pitchFamily="18" charset="0"/>
              </a:rPr>
              <a:t>	}</a:t>
            </a:r>
          </a:p>
          <a:p>
            <a:pPr eaLnBrk="1" hangingPunct="1"/>
            <a:r>
              <a:rPr kumimoji="1" lang="en-US" altLang="zh-CN" sz="1350">
                <a:latin typeface="Times New Roman" panose="02020603050405020304" pitchFamily="18" charset="0"/>
              </a:rPr>
              <a:t>}</a:t>
            </a:r>
          </a:p>
        </p:txBody>
      </p:sp>
    </p:spTree>
    <p:extLst>
      <p:ext uri="{BB962C8B-B14F-4D97-AF65-F5344CB8AC3E}">
        <p14:creationId xmlns:p14="http://schemas.microsoft.com/office/powerpoint/2010/main" val="321603771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4"/>
          <p:cNvSpPr txBox="1">
            <a:spLocks noChangeArrowheads="1"/>
          </p:cNvSpPr>
          <p:nvPr/>
        </p:nvSpPr>
        <p:spPr bwMode="auto">
          <a:xfrm>
            <a:off x="1871663" y="1431132"/>
            <a:ext cx="297389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sz="3000" b="1">
                <a:solidFill>
                  <a:srgbClr val="FF0000"/>
                </a:solidFill>
                <a:latin typeface="Times New Roman" panose="02020603050405020304" pitchFamily="18" charset="0"/>
              </a:rPr>
              <a:t> </a:t>
            </a:r>
            <a:r>
              <a:rPr kumimoji="1" lang="zh-CN" altLang="zh-CN" sz="3000">
                <a:latin typeface="Times New Roman" panose="02020603050405020304" pitchFamily="18" charset="0"/>
              </a:rPr>
              <a:t>静态初始化程序</a:t>
            </a:r>
            <a:endParaRPr kumimoji="1" lang="zh-CN" altLang="en-US" sz="3000">
              <a:latin typeface="Times New Roman" panose="02020603050405020304" pitchFamily="18" charset="0"/>
            </a:endParaRPr>
          </a:p>
        </p:txBody>
      </p:sp>
      <p:sp>
        <p:nvSpPr>
          <p:cNvPr id="50179" name="Text Box 5"/>
          <p:cNvSpPr txBox="1">
            <a:spLocks noChangeArrowheads="1"/>
          </p:cNvSpPr>
          <p:nvPr/>
        </p:nvSpPr>
        <p:spPr bwMode="auto">
          <a:xfrm>
            <a:off x="2000251" y="2240756"/>
            <a:ext cx="5398294" cy="3508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1500">
                <a:latin typeface="Times New Roman" panose="02020603050405020304" pitchFamily="18" charset="0"/>
              </a:rPr>
              <a:t>没有存在于任何方法体中的静态语句块。在加载该类时执行且只执行一次。</a:t>
            </a:r>
          </a:p>
          <a:p>
            <a:pPr eaLnBrk="1" hangingPunct="1"/>
            <a:r>
              <a:rPr kumimoji="1" lang="en-US" altLang="zh-CN" sz="1200">
                <a:latin typeface="Times New Roman" panose="02020603050405020304" pitchFamily="18" charset="0"/>
              </a:rPr>
              <a:t>public Class StaticInitDemo</a:t>
            </a:r>
          </a:p>
          <a:p>
            <a:pPr eaLnBrk="1" hangingPunct="1"/>
            <a:r>
              <a:rPr kumimoji="1" lang="en-US" altLang="zh-CN" sz="1200">
                <a:latin typeface="Times New Roman" panose="02020603050405020304" pitchFamily="18" charset="0"/>
              </a:rPr>
              <a:t>{</a:t>
            </a:r>
          </a:p>
          <a:p>
            <a:pPr eaLnBrk="1" hangingPunct="1"/>
            <a:r>
              <a:rPr kumimoji="1" lang="en-US" altLang="zh-CN" sz="1200">
                <a:latin typeface="Times New Roman" panose="02020603050405020304" pitchFamily="18" charset="0"/>
              </a:rPr>
              <a:t>	static int i=5;</a:t>
            </a:r>
          </a:p>
          <a:p>
            <a:pPr eaLnBrk="1" hangingPunct="1"/>
            <a:r>
              <a:rPr kumimoji="1" lang="en-US" altLang="zh-CN" sz="1200">
                <a:latin typeface="Times New Roman" panose="02020603050405020304" pitchFamily="18" charset="0"/>
              </a:rPr>
              <a:t>	    static {</a:t>
            </a:r>
          </a:p>
          <a:p>
            <a:pPr eaLnBrk="1" hangingPunct="1"/>
            <a:r>
              <a:rPr kumimoji="1" lang="en-US" altLang="zh-CN" sz="1200">
                <a:latin typeface="Times New Roman" panose="02020603050405020304" pitchFamily="18" charset="0"/>
              </a:rPr>
              <a:t>			System.out.println(“Static code: i=”+i++);</a:t>
            </a:r>
          </a:p>
          <a:p>
            <a:pPr eaLnBrk="1" hangingPunct="1"/>
            <a:r>
              <a:rPr kumimoji="1" lang="en-US" altLang="zh-CN" sz="1200">
                <a:latin typeface="Times New Roman" panose="02020603050405020304" pitchFamily="18" charset="0"/>
              </a:rPr>
              <a:t>		}</a:t>
            </a:r>
          </a:p>
          <a:p>
            <a:pPr eaLnBrk="1" hangingPunct="1"/>
            <a:r>
              <a:rPr kumimoji="1" lang="en-US" altLang="zh-CN" sz="1200">
                <a:latin typeface="Times New Roman" panose="02020603050405020304" pitchFamily="18" charset="0"/>
              </a:rPr>
              <a:t>}</a:t>
            </a:r>
          </a:p>
          <a:p>
            <a:pPr eaLnBrk="1" hangingPunct="1"/>
            <a:r>
              <a:rPr kumimoji="1" lang="en-US" altLang="zh-CN" sz="1200">
                <a:latin typeface="Times New Roman" panose="02020603050405020304" pitchFamily="18" charset="0"/>
              </a:rPr>
              <a:t>public class Test </a:t>
            </a:r>
          </a:p>
          <a:p>
            <a:pPr eaLnBrk="1" hangingPunct="1"/>
            <a:r>
              <a:rPr kumimoji="1" lang="en-US" altLang="zh-CN" sz="1200">
                <a:latin typeface="Times New Roman" panose="02020603050405020304" pitchFamily="18" charset="0"/>
              </a:rPr>
              <a:t>{</a:t>
            </a:r>
          </a:p>
          <a:p>
            <a:pPr eaLnBrk="1" hangingPunct="1"/>
            <a:r>
              <a:rPr kumimoji="1" lang="en-US" altLang="zh-CN" sz="1200">
                <a:latin typeface="Times New Roman" panose="02020603050405020304" pitchFamily="18" charset="0"/>
              </a:rPr>
              <a:t>	public static void main(String args[])</a:t>
            </a:r>
          </a:p>
          <a:p>
            <a:pPr eaLnBrk="1" hangingPunct="1"/>
            <a:r>
              <a:rPr kumimoji="1" lang="en-US" altLang="zh-CN" sz="1200">
                <a:latin typeface="Times New Roman" panose="02020603050405020304" pitchFamily="18" charset="0"/>
              </a:rPr>
              <a:t>	{</a:t>
            </a:r>
          </a:p>
          <a:p>
            <a:pPr eaLnBrk="1" hangingPunct="1"/>
            <a:r>
              <a:rPr kumimoji="1" lang="en-US" altLang="zh-CN" sz="1200">
                <a:latin typeface="Times New Roman" panose="02020603050405020304" pitchFamily="18" charset="0"/>
              </a:rPr>
              <a:t>		System.out.println(“ Main code: i=”+</a:t>
            </a:r>
          </a:p>
          <a:p>
            <a:pPr eaLnBrk="1" hangingPunct="1"/>
            <a:r>
              <a:rPr kumimoji="1" lang="en-US" altLang="zh-CN" sz="1200">
                <a:latin typeface="Times New Roman" panose="02020603050405020304" pitchFamily="18" charset="0"/>
              </a:rPr>
              <a:t>			StaticInitDemo.i);</a:t>
            </a:r>
          </a:p>
          <a:p>
            <a:pPr eaLnBrk="1" hangingPunct="1"/>
            <a:r>
              <a:rPr kumimoji="1" lang="en-US" altLang="zh-CN" sz="1200">
                <a:latin typeface="Times New Roman" panose="02020603050405020304" pitchFamily="18" charset="0"/>
              </a:rPr>
              <a:t>	}</a:t>
            </a:r>
          </a:p>
          <a:p>
            <a:pPr eaLnBrk="1" hangingPunct="1"/>
            <a:r>
              <a:rPr kumimoji="1" lang="en-US" altLang="zh-CN" sz="1200">
                <a:latin typeface="Times New Roman" panose="02020603050405020304" pitchFamily="18" charset="0"/>
              </a:rPr>
              <a:t>}</a:t>
            </a:r>
          </a:p>
        </p:txBody>
      </p:sp>
      <p:sp>
        <p:nvSpPr>
          <p:cNvPr id="12294" name="Text Box 6"/>
          <p:cNvSpPr txBox="1">
            <a:spLocks noChangeArrowheads="1"/>
          </p:cNvSpPr>
          <p:nvPr/>
        </p:nvSpPr>
        <p:spPr bwMode="auto">
          <a:xfrm>
            <a:off x="5436394" y="3914776"/>
            <a:ext cx="1885950" cy="646331"/>
          </a:xfrm>
          <a:prstGeom prst="rect">
            <a:avLst/>
          </a:prstGeom>
          <a:solidFill>
            <a:srgbClr val="FF9900"/>
          </a:solidFill>
          <a:ln w="9525">
            <a:solidFill>
              <a:schemeClr val="tx1"/>
            </a:solidFill>
            <a:miter lim="800000"/>
            <a:headEnd/>
            <a:tailEnd/>
          </a:ln>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a:latin typeface="Times New Roman" panose="02020603050405020304" pitchFamily="18" charset="0"/>
              </a:rPr>
              <a:t>Static code: i=5</a:t>
            </a:r>
          </a:p>
          <a:p>
            <a:pPr eaLnBrk="1" hangingPunct="1"/>
            <a:r>
              <a:rPr kumimoji="1" lang="en-US" altLang="zh-CN">
                <a:latin typeface="Times New Roman" panose="02020603050405020304" pitchFamily="18" charset="0"/>
              </a:rPr>
              <a:t>Main code: i = 6</a:t>
            </a:r>
          </a:p>
        </p:txBody>
      </p:sp>
      <p:sp>
        <p:nvSpPr>
          <p:cNvPr id="50181" name="AutoShape 7">
            <a:hlinkClick r:id="rId2" action="ppaction://hlinksldjump" highlightClick="1"/>
          </p:cNvPr>
          <p:cNvSpPr>
            <a:spLocks noChangeArrowheads="1"/>
          </p:cNvSpPr>
          <p:nvPr/>
        </p:nvSpPr>
        <p:spPr bwMode="auto">
          <a:xfrm>
            <a:off x="1371600" y="5372100"/>
            <a:ext cx="400050" cy="342900"/>
          </a:xfrm>
          <a:prstGeom prst="actionButtonReturn">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1350"/>
          </a:p>
        </p:txBody>
      </p:sp>
    </p:spTree>
    <p:extLst>
      <p:ext uri="{BB962C8B-B14F-4D97-AF65-F5344CB8AC3E}">
        <p14:creationId xmlns:p14="http://schemas.microsoft.com/office/powerpoint/2010/main" val="23308189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2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4"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Rot="1" noChangeArrowheads="1"/>
          </p:cNvSpPr>
          <p:nvPr>
            <p:ph type="body" idx="1"/>
          </p:nvPr>
        </p:nvSpPr>
        <p:spPr>
          <a:xfrm>
            <a:off x="599467" y="1371905"/>
            <a:ext cx="7588858" cy="4315831"/>
          </a:xfrm>
        </p:spPr>
        <p:txBody>
          <a:bodyPr/>
          <a:lstStyle/>
          <a:p>
            <a:r>
              <a:rPr lang="zh-CN" altLang="en-US" sz="2800" dirty="0"/>
              <a:t>类方法可以通过类名来引用，使用静态方法时不用实例化对象，例如</a:t>
            </a:r>
            <a:r>
              <a:rPr lang="en-US" altLang="zh-CN" sz="2800" dirty="0"/>
              <a:t>Math</a:t>
            </a:r>
            <a:r>
              <a:rPr lang="zh-CN" altLang="en-US" sz="2800" dirty="0"/>
              <a:t>类说提供的方法</a:t>
            </a:r>
          </a:p>
          <a:p>
            <a:pPr marL="0" indent="0">
              <a:buNone/>
            </a:pPr>
            <a:r>
              <a:rPr lang="en-US" altLang="zh-CN" sz="2800" dirty="0" err="1"/>
              <a:t>System.out.println</a:t>
            </a:r>
            <a:r>
              <a:rPr lang="en-US" altLang="zh-CN" sz="2800" dirty="0"/>
              <a:t>(“</a:t>
            </a:r>
            <a:r>
              <a:rPr lang="en-US" altLang="zh-CN" sz="2800" dirty="0" err="1"/>
              <a:t>squuare</a:t>
            </a:r>
            <a:r>
              <a:rPr lang="en-US" altLang="zh-CN" sz="2800" dirty="0"/>
              <a:t> is ”+</a:t>
            </a:r>
            <a:r>
              <a:rPr lang="en-US" altLang="zh-CN" sz="2800" dirty="0" err="1">
                <a:solidFill>
                  <a:schemeClr val="folHlink"/>
                </a:solidFill>
              </a:rPr>
              <a:t>Math.sqrt</a:t>
            </a:r>
            <a:r>
              <a:rPr lang="en-US" altLang="zh-CN" sz="2800" dirty="0">
                <a:solidFill>
                  <a:schemeClr val="folHlink"/>
                </a:solidFill>
              </a:rPr>
              <a:t>(27))</a:t>
            </a:r>
          </a:p>
          <a:p>
            <a:r>
              <a:rPr lang="zh-CN" altLang="en-US" sz="2800" dirty="0">
                <a:solidFill>
                  <a:schemeClr val="folHlink"/>
                </a:solidFill>
              </a:rPr>
              <a:t>注意：</a:t>
            </a:r>
            <a:r>
              <a:rPr lang="zh-CN" altLang="en-US" sz="2800" b="1" dirty="0">
                <a:solidFill>
                  <a:schemeClr val="folHlink"/>
                </a:solidFill>
              </a:rPr>
              <a:t>在静态方法中不能引用类的实例变量（成员变量）</a:t>
            </a:r>
            <a:r>
              <a:rPr lang="zh-CN" altLang="en-US" sz="2800" dirty="0">
                <a:solidFill>
                  <a:schemeClr val="folHlink"/>
                </a:solidFill>
              </a:rPr>
              <a:t>，</a:t>
            </a:r>
            <a:r>
              <a:rPr lang="zh-CN" altLang="en-US" sz="2800" dirty="0"/>
              <a:t>实例变量仅仅存在于类的实例化对象中。也不能</a:t>
            </a:r>
            <a:r>
              <a:rPr lang="zh-CN" altLang="en-US" sz="2800" dirty="0">
                <a:solidFill>
                  <a:srgbClr val="FF0000"/>
                </a:solidFill>
              </a:rPr>
              <a:t>直接调用一般方法</a:t>
            </a:r>
            <a:r>
              <a:rPr lang="en-US" altLang="zh-CN" sz="2800" dirty="0"/>
              <a:t>.</a:t>
            </a:r>
          </a:p>
          <a:p>
            <a:endParaRPr lang="en-US" altLang="zh-CN" sz="2800" dirty="0"/>
          </a:p>
          <a:p>
            <a:r>
              <a:rPr lang="zh-CN" altLang="en-US" sz="2800" dirty="0"/>
              <a:t>在静态方法中</a:t>
            </a:r>
            <a:r>
              <a:rPr lang="zh-CN" altLang="en-US" sz="2800" b="1" dirty="0">
                <a:solidFill>
                  <a:srgbClr val="FF0000"/>
                </a:solidFill>
              </a:rPr>
              <a:t>可以引用静态变量和静态方法</a:t>
            </a:r>
          </a:p>
        </p:txBody>
      </p:sp>
      <p:sp>
        <p:nvSpPr>
          <p:cNvPr id="3" name="标题 1"/>
          <p:cNvSpPr>
            <a:spLocks noGrp="1"/>
          </p:cNvSpPr>
          <p:nvPr>
            <p:ph type="title"/>
          </p:nvPr>
        </p:nvSpPr>
        <p:spPr>
          <a:xfrm>
            <a:off x="657833" y="608318"/>
            <a:ext cx="7886700" cy="763587"/>
          </a:xfrm>
        </p:spPr>
        <p:txBody>
          <a:bodyPr/>
          <a:lstStyle/>
          <a:p>
            <a:r>
              <a:rPr lang="zh-CN" altLang="en-US" dirty="0"/>
              <a:t>类方法（静态方法）</a:t>
            </a:r>
          </a:p>
        </p:txBody>
      </p:sp>
    </p:spTree>
    <p:extLst>
      <p:ext uri="{BB962C8B-B14F-4D97-AF65-F5344CB8AC3E}">
        <p14:creationId xmlns:p14="http://schemas.microsoft.com/office/powerpoint/2010/main" val="84464100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4"/>
          <p:cNvSpPr txBox="1">
            <a:spLocks noChangeArrowheads="1"/>
          </p:cNvSpPr>
          <p:nvPr/>
        </p:nvSpPr>
        <p:spPr bwMode="auto">
          <a:xfrm>
            <a:off x="1871663" y="1431132"/>
            <a:ext cx="2226892"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sz="3000" dirty="0">
                <a:latin typeface="Times New Roman" panose="02020603050405020304" pitchFamily="18" charset="0"/>
              </a:rPr>
              <a:t>Final </a:t>
            </a:r>
            <a:r>
              <a:rPr kumimoji="1" lang="zh-CN" altLang="en-US" sz="3000" dirty="0">
                <a:latin typeface="Times New Roman" panose="02020603050405020304" pitchFamily="18" charset="0"/>
              </a:rPr>
              <a:t>保留字</a:t>
            </a:r>
          </a:p>
        </p:txBody>
      </p:sp>
      <p:sp>
        <p:nvSpPr>
          <p:cNvPr id="51203" name="Text Box 5"/>
          <p:cNvSpPr txBox="1">
            <a:spLocks noChangeArrowheads="1"/>
          </p:cNvSpPr>
          <p:nvPr/>
        </p:nvSpPr>
        <p:spPr bwMode="auto">
          <a:xfrm>
            <a:off x="2033588" y="2132411"/>
            <a:ext cx="5304657"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Tx/>
              <a:buChar char="•"/>
            </a:pPr>
            <a:r>
              <a:rPr kumimoji="1" lang="zh-CN" altLang="en-US" dirty="0">
                <a:latin typeface="Times New Roman" panose="02020603050405020304" pitchFamily="18" charset="0"/>
              </a:rPr>
              <a:t>被定义成</a:t>
            </a:r>
            <a:r>
              <a:rPr kumimoji="1" lang="en-US" altLang="zh-CN" dirty="0">
                <a:latin typeface="Times New Roman" panose="02020603050405020304" pitchFamily="18" charset="0"/>
              </a:rPr>
              <a:t>final</a:t>
            </a:r>
            <a:r>
              <a:rPr kumimoji="1" lang="zh-CN" altLang="zh-CN" dirty="0">
                <a:latin typeface="Times New Roman" panose="02020603050405020304" pitchFamily="18" charset="0"/>
              </a:rPr>
              <a:t>的类不能有子类。</a:t>
            </a:r>
          </a:p>
          <a:p>
            <a:pPr eaLnBrk="1" hangingPunct="1"/>
            <a:r>
              <a:rPr kumimoji="1" lang="zh-CN" altLang="zh-CN" dirty="0">
                <a:latin typeface="Times New Roman" panose="02020603050405020304" pitchFamily="18" charset="0"/>
              </a:rPr>
              <a:t>例： </a:t>
            </a:r>
            <a:r>
              <a:rPr kumimoji="1" lang="zh-CN" altLang="en-US" dirty="0">
                <a:latin typeface="Times New Roman" panose="02020603050405020304" pitchFamily="18" charset="0"/>
              </a:rPr>
              <a:t>	</a:t>
            </a:r>
            <a:r>
              <a:rPr kumimoji="1" lang="en-US" altLang="zh-CN" dirty="0">
                <a:latin typeface="Times New Roman" panose="02020603050405020304" pitchFamily="18" charset="0"/>
              </a:rPr>
              <a:t>final class Employee </a:t>
            </a:r>
          </a:p>
          <a:p>
            <a:pPr eaLnBrk="1" hangingPunct="1"/>
            <a:r>
              <a:rPr kumimoji="1" lang="en-US" altLang="zh-CN" dirty="0">
                <a:latin typeface="Times New Roman" panose="02020603050405020304" pitchFamily="18" charset="0"/>
              </a:rPr>
              <a:t>	{</a:t>
            </a:r>
          </a:p>
          <a:p>
            <a:pPr eaLnBrk="1" hangingPunct="1"/>
            <a:r>
              <a:rPr kumimoji="1" lang="en-US" altLang="zh-CN" dirty="0">
                <a:latin typeface="Times New Roman" panose="02020603050405020304" pitchFamily="18" charset="0"/>
              </a:rPr>
              <a:t>		…</a:t>
            </a:r>
          </a:p>
          <a:p>
            <a:pPr eaLnBrk="1" hangingPunct="1"/>
            <a:r>
              <a:rPr kumimoji="1" lang="en-US" altLang="zh-CN" dirty="0">
                <a:latin typeface="Times New Roman" panose="02020603050405020304" pitchFamily="18" charset="0"/>
              </a:rPr>
              <a:t>	}</a:t>
            </a:r>
          </a:p>
          <a:p>
            <a:pPr eaLnBrk="1" hangingPunct="1"/>
            <a:r>
              <a:rPr kumimoji="1" lang="en-US" altLang="zh-CN" dirty="0">
                <a:latin typeface="Times New Roman" panose="02020603050405020304" pitchFamily="18" charset="0"/>
              </a:rPr>
              <a:t>         	class Manager extends Employee{ …}  </a:t>
            </a:r>
          </a:p>
          <a:p>
            <a:pPr eaLnBrk="1" hangingPunct="1"/>
            <a:endParaRPr kumimoji="1" lang="en-US" altLang="zh-CN" dirty="0">
              <a:latin typeface="Times New Roman" panose="02020603050405020304" pitchFamily="18" charset="0"/>
            </a:endParaRPr>
          </a:p>
          <a:p>
            <a:pPr eaLnBrk="1" hangingPunct="1">
              <a:buFontTx/>
              <a:buChar char="•"/>
            </a:pPr>
            <a:r>
              <a:rPr kumimoji="1" lang="en-US" altLang="zh-CN" dirty="0">
                <a:latin typeface="Times New Roman" panose="02020603050405020304" pitchFamily="18" charset="0"/>
                <a:sym typeface="Wingdings" panose="05000000000000000000" pitchFamily="2" charset="2"/>
              </a:rPr>
              <a:t> </a:t>
            </a:r>
            <a:r>
              <a:rPr kumimoji="1" lang="zh-CN" altLang="zh-CN" dirty="0">
                <a:latin typeface="Times New Roman" panose="02020603050405020304" pitchFamily="18" charset="0"/>
              </a:rPr>
              <a:t>被定义成</a:t>
            </a:r>
            <a:r>
              <a:rPr kumimoji="1" lang="en-US" altLang="zh-CN" dirty="0">
                <a:latin typeface="Times New Roman" panose="02020603050405020304" pitchFamily="18" charset="0"/>
              </a:rPr>
              <a:t>final </a:t>
            </a:r>
            <a:r>
              <a:rPr kumimoji="1" lang="zh-CN" altLang="zh-CN" dirty="0">
                <a:latin typeface="Times New Roman" panose="02020603050405020304" pitchFamily="18" charset="0"/>
              </a:rPr>
              <a:t>的成员方法不能被重写。</a:t>
            </a:r>
          </a:p>
          <a:p>
            <a:pPr eaLnBrk="1" hangingPunct="1"/>
            <a:endParaRPr kumimoji="1" lang="zh-CN" altLang="zh-CN" dirty="0">
              <a:latin typeface="Times New Roman" panose="02020603050405020304" pitchFamily="18" charset="0"/>
            </a:endParaRPr>
          </a:p>
          <a:p>
            <a:pPr eaLnBrk="1" hangingPunct="1">
              <a:buFontTx/>
              <a:buChar char="•"/>
            </a:pPr>
            <a:r>
              <a:rPr kumimoji="1" lang="zh-CN" altLang="zh-CN" dirty="0">
                <a:latin typeface="Times New Roman" panose="02020603050405020304" pitchFamily="18" charset="0"/>
              </a:rPr>
              <a:t>被定义成</a:t>
            </a:r>
            <a:r>
              <a:rPr kumimoji="1" lang="en-US" altLang="zh-CN" dirty="0">
                <a:latin typeface="Times New Roman" panose="02020603050405020304" pitchFamily="18" charset="0"/>
              </a:rPr>
              <a:t>final</a:t>
            </a:r>
            <a:r>
              <a:rPr kumimoji="1" lang="zh-CN" altLang="zh-CN" dirty="0">
                <a:latin typeface="Times New Roman" panose="02020603050405020304" pitchFamily="18" charset="0"/>
              </a:rPr>
              <a:t>的成员变量不能改变。该变量实际上</a:t>
            </a:r>
          </a:p>
          <a:p>
            <a:pPr eaLnBrk="1" hangingPunct="1"/>
            <a:r>
              <a:rPr kumimoji="1" lang="zh-CN" altLang="zh-CN" dirty="0">
                <a:latin typeface="Times New Roman" panose="02020603050405020304" pitchFamily="18" charset="0"/>
              </a:rPr>
              <a:t>是常量，一般大写，并赋值。</a:t>
            </a:r>
          </a:p>
          <a:p>
            <a:pPr eaLnBrk="1" hangingPunct="1"/>
            <a:r>
              <a:rPr kumimoji="1" lang="zh-CN" altLang="en-US" dirty="0">
                <a:latin typeface="Times New Roman" panose="02020603050405020304" pitchFamily="18" charset="0"/>
              </a:rPr>
              <a:t>    </a:t>
            </a:r>
            <a:r>
              <a:rPr kumimoji="1" lang="en-US" altLang="zh-CN" dirty="0">
                <a:latin typeface="Times New Roman" panose="02020603050405020304" pitchFamily="18" charset="0"/>
              </a:rPr>
              <a:t>final </a:t>
            </a:r>
            <a:r>
              <a:rPr kumimoji="1" lang="en-US" altLang="zh-CN" dirty="0" err="1">
                <a:latin typeface="Times New Roman" panose="02020603050405020304" pitchFamily="18" charset="0"/>
              </a:rPr>
              <a:t>int</a:t>
            </a:r>
            <a:r>
              <a:rPr kumimoji="1" lang="en-US" altLang="zh-CN" dirty="0">
                <a:latin typeface="Times New Roman" panose="02020603050405020304" pitchFamily="18" charset="0"/>
              </a:rPr>
              <a:t> NUMBER = 100;</a:t>
            </a:r>
          </a:p>
          <a:p>
            <a:pPr eaLnBrk="1" hangingPunct="1"/>
            <a:endParaRPr kumimoji="1" lang="en-US" altLang="zh-CN" dirty="0">
              <a:latin typeface="Times New Roman" panose="02020603050405020304" pitchFamily="18" charset="0"/>
            </a:endParaRPr>
          </a:p>
        </p:txBody>
      </p:sp>
      <p:sp>
        <p:nvSpPr>
          <p:cNvPr id="51204" name="AutoShape 6">
            <a:hlinkClick r:id="rId2" action="ppaction://hlinksldjump" highlightClick="1"/>
          </p:cNvPr>
          <p:cNvSpPr>
            <a:spLocks noChangeArrowheads="1"/>
          </p:cNvSpPr>
          <p:nvPr/>
        </p:nvSpPr>
        <p:spPr bwMode="auto">
          <a:xfrm>
            <a:off x="1445419" y="5338763"/>
            <a:ext cx="457200" cy="400050"/>
          </a:xfrm>
          <a:prstGeom prst="actionButtonReturn">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1350"/>
          </a:p>
        </p:txBody>
      </p:sp>
      <p:grpSp>
        <p:nvGrpSpPr>
          <p:cNvPr id="2" name="Group 7"/>
          <p:cNvGrpSpPr>
            <a:grpSpLocks/>
          </p:cNvGrpSpPr>
          <p:nvPr/>
        </p:nvGrpSpPr>
        <p:grpSpPr bwMode="auto">
          <a:xfrm>
            <a:off x="6646069" y="3167063"/>
            <a:ext cx="171450" cy="285750"/>
            <a:chOff x="4608" y="1968"/>
            <a:chExt cx="144" cy="240"/>
          </a:xfrm>
        </p:grpSpPr>
        <p:sp>
          <p:nvSpPr>
            <p:cNvPr id="51206" name="Line 8"/>
            <p:cNvSpPr>
              <a:spLocks noChangeShapeType="1"/>
            </p:cNvSpPr>
            <p:nvPr/>
          </p:nvSpPr>
          <p:spPr bwMode="auto">
            <a:xfrm>
              <a:off x="4608" y="1968"/>
              <a:ext cx="144" cy="240"/>
            </a:xfrm>
            <a:prstGeom prst="line">
              <a:avLst/>
            </a:prstGeom>
            <a:noFill/>
            <a:ln w="508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51207" name="Line 9"/>
            <p:cNvSpPr>
              <a:spLocks noChangeShapeType="1"/>
            </p:cNvSpPr>
            <p:nvPr/>
          </p:nvSpPr>
          <p:spPr bwMode="auto">
            <a:xfrm flipH="1">
              <a:off x="4608" y="1968"/>
              <a:ext cx="144" cy="240"/>
            </a:xfrm>
            <a:prstGeom prst="line">
              <a:avLst/>
            </a:prstGeom>
            <a:noFill/>
            <a:ln w="508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grpSp>
    </p:spTree>
    <p:extLst>
      <p:ext uri="{BB962C8B-B14F-4D97-AF65-F5344CB8AC3E}">
        <p14:creationId xmlns:p14="http://schemas.microsoft.com/office/powerpoint/2010/main" val="21964653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zh-CN" altLang="en-US"/>
              <a:t>作业</a:t>
            </a:r>
          </a:p>
        </p:txBody>
      </p:sp>
      <p:sp>
        <p:nvSpPr>
          <p:cNvPr id="52227" name="Rectangle 3"/>
          <p:cNvSpPr>
            <a:spLocks noGrp="1" noChangeArrowheads="1"/>
          </p:cNvSpPr>
          <p:nvPr>
            <p:ph idx="1"/>
          </p:nvPr>
        </p:nvSpPr>
        <p:spPr>
          <a:xfrm>
            <a:off x="628650" y="1825625"/>
            <a:ext cx="7771071" cy="3618245"/>
          </a:xfrm>
        </p:spPr>
        <p:txBody>
          <a:bodyPr/>
          <a:lstStyle/>
          <a:p>
            <a:pPr eaLnBrk="1" hangingPunct="1"/>
            <a:r>
              <a:rPr lang="zh-CN" altLang="en-US" dirty="0"/>
              <a:t>用</a:t>
            </a:r>
            <a:r>
              <a:rPr lang="en-US" altLang="zh-CN" dirty="0"/>
              <a:t>Java </a:t>
            </a:r>
            <a:r>
              <a:rPr lang="zh-CN" altLang="en-US" dirty="0"/>
              <a:t>的类定义语法，描述一个考试的安排，考试类包括以下内容：</a:t>
            </a:r>
          </a:p>
          <a:p>
            <a:pPr lvl="1" eaLnBrk="1" hangingPunct="1"/>
            <a:r>
              <a:rPr lang="zh-CN" altLang="en-US" dirty="0"/>
              <a:t>考试科目</a:t>
            </a:r>
          </a:p>
          <a:p>
            <a:pPr lvl="1" eaLnBrk="1" hangingPunct="1"/>
            <a:r>
              <a:rPr lang="zh-CN" altLang="en-US" dirty="0"/>
              <a:t>考试时间</a:t>
            </a:r>
          </a:p>
          <a:p>
            <a:pPr lvl="1" eaLnBrk="1" hangingPunct="1"/>
            <a:r>
              <a:rPr lang="zh-CN" altLang="en-US" dirty="0"/>
              <a:t>考试教室</a:t>
            </a:r>
          </a:p>
          <a:p>
            <a:pPr lvl="1" eaLnBrk="1" hangingPunct="1"/>
            <a:r>
              <a:rPr lang="zh-CN" altLang="en-US" dirty="0"/>
              <a:t>监考老师</a:t>
            </a:r>
          </a:p>
          <a:p>
            <a:pPr lvl="1" eaLnBrk="1" hangingPunct="1">
              <a:buFont typeface="Wingdings" panose="05000000000000000000" pitchFamily="2" charset="2"/>
              <a:buNone/>
            </a:pPr>
            <a:r>
              <a:rPr lang="en-US" altLang="zh-CN" dirty="0">
                <a:latin typeface="Arial" panose="020B0604020202020204" pitchFamily="34" charset="0"/>
              </a:rPr>
              <a:t>……</a:t>
            </a:r>
            <a:endParaRPr lang="en-US" altLang="zh-CN" dirty="0"/>
          </a:p>
          <a:p>
            <a:pPr eaLnBrk="1" hangingPunct="1"/>
            <a:r>
              <a:rPr lang="zh-CN" altLang="en-US" dirty="0"/>
              <a:t>要注意，其各个属性，都可能是个类的对象</a:t>
            </a:r>
          </a:p>
        </p:txBody>
      </p:sp>
    </p:spTree>
    <p:extLst>
      <p:ext uri="{BB962C8B-B14F-4D97-AF65-F5344CB8AC3E}">
        <p14:creationId xmlns:p14="http://schemas.microsoft.com/office/powerpoint/2010/main" val="257702326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p:cNvSpPr>
            <a:spLocks noGrp="1"/>
          </p:cNvSpPr>
          <p:nvPr>
            <p:ph type="title" idx="4294967295"/>
          </p:nvPr>
        </p:nvSpPr>
        <p:spPr>
          <a:xfrm>
            <a:off x="755650" y="11113"/>
            <a:ext cx="7772400" cy="1143000"/>
          </a:xfrm>
        </p:spPr>
        <p:txBody>
          <a:bodyPr/>
          <a:lstStyle/>
          <a:p>
            <a:pPr eaLnBrk="1" hangingPunct="1"/>
            <a:r>
              <a:rPr lang="en-US" altLang="zh-CN" b="1" dirty="0"/>
              <a:t>OO</a:t>
            </a:r>
            <a:r>
              <a:rPr lang="zh-CN" altLang="zh-CN" dirty="0"/>
              <a:t>语言</a:t>
            </a:r>
          </a:p>
        </p:txBody>
      </p:sp>
      <p:sp>
        <p:nvSpPr>
          <p:cNvPr id="3" name="内容占位符 2"/>
          <p:cNvSpPr>
            <a:spLocks noGrp="1"/>
          </p:cNvSpPr>
          <p:nvPr>
            <p:ph idx="4294967295"/>
          </p:nvPr>
        </p:nvSpPr>
        <p:spPr>
          <a:xfrm>
            <a:off x="539750" y="1154113"/>
            <a:ext cx="8353425" cy="5227637"/>
          </a:xfrm>
        </p:spPr>
        <p:txBody>
          <a:bodyPr>
            <a:noAutofit/>
          </a:bodyPr>
          <a:lstStyle/>
          <a:p>
            <a:pPr eaLnBrk="1" hangingPunct="1">
              <a:buFontTx/>
              <a:buNone/>
              <a:defRPr/>
            </a:pPr>
            <a:r>
              <a:rPr lang="zh-CN" altLang="zh-CN" sz="2400" kern="0" dirty="0"/>
              <a:t>虽然基本框架类似，不同面向对象语言之间也存在很大差异：</a:t>
            </a:r>
          </a:p>
          <a:p>
            <a:pPr eaLnBrk="1" hangingPunct="1">
              <a:buFontTx/>
              <a:buNone/>
              <a:defRPr/>
            </a:pPr>
            <a:r>
              <a:rPr lang="zh-CN" altLang="zh-CN" sz="2400" kern="0" dirty="0"/>
              <a:t>基本问题：采用什么样的对象模型</a:t>
            </a:r>
          </a:p>
          <a:p>
            <a:pPr eaLnBrk="1" hangingPunct="1">
              <a:defRPr/>
            </a:pPr>
            <a:r>
              <a:rPr lang="zh-CN" altLang="zh-CN" sz="2400" kern="0" dirty="0"/>
              <a:t>采用单根的类层次结构，还是任意的类层次结构？</a:t>
            </a:r>
          </a:p>
          <a:p>
            <a:pPr eaLnBrk="1" hangingPunct="1">
              <a:defRPr/>
            </a:pPr>
            <a:r>
              <a:rPr lang="zh-CN" altLang="zh-CN" sz="2400" kern="0" dirty="0"/>
              <a:t>提供那些继承方式？</a:t>
            </a:r>
          </a:p>
          <a:p>
            <a:pPr lvl="1" eaLnBrk="1" hangingPunct="1">
              <a:defRPr/>
            </a:pPr>
            <a:r>
              <a:rPr lang="zh-CN" altLang="zh-CN" sz="2000" kern="0" dirty="0"/>
              <a:t>例如</a:t>
            </a:r>
            <a:r>
              <a:rPr lang="en-US" altLang="zh-CN" sz="2000" b="1" kern="0" dirty="0"/>
              <a:t> C++</a:t>
            </a:r>
            <a:r>
              <a:rPr lang="en-US" altLang="zh-CN" sz="2000" kern="0" dirty="0"/>
              <a:t> </a:t>
            </a:r>
            <a:r>
              <a:rPr lang="zh-CN" altLang="zh-CN" sz="2000" kern="0" dirty="0"/>
              <a:t>里提供了三种继承方式</a:t>
            </a:r>
          </a:p>
          <a:p>
            <a:pPr eaLnBrk="1" hangingPunct="1">
              <a:defRPr/>
            </a:pPr>
            <a:r>
              <a:rPr lang="zh-CN" altLang="zh-CN" sz="2400" kern="0" dirty="0"/>
              <a:t>允许多重继承？还是只允许单继承？</a:t>
            </a:r>
          </a:p>
          <a:p>
            <a:pPr eaLnBrk="1" hangingPunct="1">
              <a:defRPr/>
            </a:pPr>
            <a:r>
              <a:rPr lang="zh-CN" altLang="zh-CN" sz="2400" kern="0" dirty="0"/>
              <a:t>是否提供丰富完善的访问控制机制？</a:t>
            </a:r>
            <a:endParaRPr lang="en-US" altLang="zh-CN" sz="2400" kern="0" dirty="0"/>
          </a:p>
          <a:p>
            <a:pPr eaLnBrk="1" hangingPunct="1">
              <a:defRPr/>
            </a:pPr>
            <a:r>
              <a:rPr lang="zh-CN" altLang="zh-CN" sz="2400" kern="0" dirty="0"/>
              <a:t>采用基于继承的模型，还是基于指派的模型</a:t>
            </a:r>
          </a:p>
          <a:p>
            <a:pPr eaLnBrk="1" hangingPunct="1">
              <a:defRPr/>
            </a:pPr>
            <a:r>
              <a:rPr lang="zh-CN" altLang="zh-CN" sz="2400" kern="0" dirty="0"/>
              <a:t>基于类的模型，还是基于对象或原型的模型（如</a:t>
            </a:r>
            <a:r>
              <a:rPr lang="en-US" altLang="zh-CN" sz="2400" b="1" kern="0" dirty="0"/>
              <a:t> JavaScript</a:t>
            </a:r>
            <a:r>
              <a:rPr lang="zh-CN" altLang="zh-CN" sz="2400" kern="0" dirty="0"/>
              <a:t>）</a:t>
            </a:r>
          </a:p>
          <a:p>
            <a:pPr eaLnBrk="1" hangingPunct="1">
              <a:defRPr/>
            </a:pPr>
            <a:r>
              <a:rPr lang="zh-CN" altLang="zh-CN" sz="2400" kern="0" dirty="0"/>
              <a:t>对象本身的独立性（是否允许不属于任何一个类的对象）</a:t>
            </a:r>
          </a:p>
          <a:p>
            <a:pPr eaLnBrk="1" hangingPunct="1">
              <a:defRPr/>
            </a:pPr>
            <a:r>
              <a:rPr lang="zh-CN" altLang="zh-CN" sz="2400" kern="0" dirty="0"/>
              <a:t>类本身是不是对象？</a:t>
            </a:r>
          </a:p>
        </p:txBody>
      </p:sp>
    </p:spTree>
    <p:extLst>
      <p:ext uri="{BB962C8B-B14F-4D97-AF65-F5344CB8AC3E}">
        <p14:creationId xmlns:p14="http://schemas.microsoft.com/office/powerpoint/2010/main" val="332775588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p:cNvSpPr>
          <p:nvPr>
            <p:ph type="title" idx="4294967295"/>
          </p:nvPr>
        </p:nvSpPr>
        <p:spPr>
          <a:xfrm>
            <a:off x="685800" y="0"/>
            <a:ext cx="7772400" cy="1143000"/>
          </a:xfrm>
        </p:spPr>
        <p:txBody>
          <a:bodyPr/>
          <a:lstStyle/>
          <a:p>
            <a:r>
              <a:rPr lang="en-US" altLang="zh-CN" b="1" dirty="0"/>
              <a:t>OO</a:t>
            </a:r>
            <a:r>
              <a:rPr lang="zh-CN" altLang="zh-CN" dirty="0"/>
              <a:t>语言</a:t>
            </a:r>
          </a:p>
        </p:txBody>
      </p:sp>
      <p:sp>
        <p:nvSpPr>
          <p:cNvPr id="3" name="内容占位符 2"/>
          <p:cNvSpPr>
            <a:spLocks noGrp="1"/>
          </p:cNvSpPr>
          <p:nvPr>
            <p:ph idx="4294967295"/>
          </p:nvPr>
        </p:nvSpPr>
        <p:spPr>
          <a:xfrm>
            <a:off x="395288" y="1052513"/>
            <a:ext cx="8569325" cy="4543425"/>
          </a:xfrm>
        </p:spPr>
        <p:txBody>
          <a:bodyPr>
            <a:noAutofit/>
          </a:bodyPr>
          <a:lstStyle/>
          <a:p>
            <a:pPr eaLnBrk="1" hangingPunct="1">
              <a:buFontTx/>
              <a:buNone/>
              <a:defRPr/>
            </a:pPr>
            <a:r>
              <a:rPr lang="zh-CN" altLang="zh-CN" sz="2400" kern="0" dirty="0"/>
              <a:t>其他情况：</a:t>
            </a:r>
          </a:p>
          <a:p>
            <a:pPr eaLnBrk="1" hangingPunct="1">
              <a:defRPr/>
            </a:pPr>
            <a:r>
              <a:rPr lang="zh-CN" altLang="zh-CN" sz="2400" kern="0" dirty="0"/>
              <a:t>是不是追求</a:t>
            </a:r>
            <a:r>
              <a:rPr lang="en-US" altLang="zh-CN" sz="2400" b="1" kern="0" dirty="0"/>
              <a:t>“</a:t>
            </a:r>
            <a:r>
              <a:rPr lang="zh-CN" altLang="zh-CN" sz="2400" kern="0" dirty="0"/>
              <a:t>纯粹</a:t>
            </a:r>
            <a:r>
              <a:rPr lang="en-US" altLang="zh-CN" sz="2400" b="1" kern="0" dirty="0"/>
              <a:t>”</a:t>
            </a:r>
            <a:r>
              <a:rPr lang="zh-CN" altLang="zh-CN" sz="2400" kern="0" dirty="0"/>
              <a:t>的面向对象语言？</a:t>
            </a:r>
          </a:p>
          <a:p>
            <a:pPr lvl="1" eaLnBrk="1" hangingPunct="1">
              <a:defRPr/>
            </a:pPr>
            <a:r>
              <a:rPr lang="en-US" altLang="zh-CN" sz="2000" b="1" kern="0" dirty="0"/>
              <a:t>Smalltalk</a:t>
            </a:r>
            <a:r>
              <a:rPr lang="en-US" altLang="zh-CN" sz="2000" kern="0" dirty="0"/>
              <a:t> </a:t>
            </a:r>
            <a:r>
              <a:rPr lang="zh-CN" altLang="zh-CN" sz="2000" kern="0" dirty="0"/>
              <a:t>尽可能追求</a:t>
            </a:r>
            <a:r>
              <a:rPr lang="en-US" altLang="zh-CN" sz="2000" b="1" kern="0" dirty="0"/>
              <a:t>“</a:t>
            </a:r>
            <a:r>
              <a:rPr lang="zh-CN" altLang="zh-CN" sz="2000" kern="0" dirty="0"/>
              <a:t>面向对象</a:t>
            </a:r>
            <a:r>
              <a:rPr lang="en-US" altLang="zh-CN" sz="2000" b="1" kern="0" dirty="0"/>
              <a:t>”</a:t>
            </a:r>
            <a:r>
              <a:rPr lang="zh-CN" altLang="zh-CN" sz="2000" kern="0" dirty="0"/>
              <a:t>理想，完全是重新设计的新语言</a:t>
            </a:r>
          </a:p>
          <a:p>
            <a:pPr lvl="1" eaLnBrk="1" hangingPunct="1">
              <a:defRPr/>
            </a:pPr>
            <a:r>
              <a:rPr lang="en-US" altLang="zh-CN" sz="2000" b="1" kern="0" dirty="0"/>
              <a:t>Java</a:t>
            </a:r>
            <a:r>
              <a:rPr lang="en-US" altLang="zh-CN" sz="2000" kern="0" dirty="0"/>
              <a:t> </a:t>
            </a:r>
            <a:r>
              <a:rPr lang="zh-CN" altLang="zh-CN" sz="2000" kern="0" dirty="0"/>
              <a:t>是接近理想的语言，但希望在形式上尽可能靠近常规语言</a:t>
            </a:r>
          </a:p>
          <a:p>
            <a:pPr lvl="1" eaLnBrk="1" hangingPunct="1">
              <a:defRPr/>
            </a:pPr>
            <a:r>
              <a:rPr lang="en-US" altLang="zh-CN" sz="2000" b="1" kern="0" dirty="0"/>
              <a:t>C++</a:t>
            </a:r>
            <a:r>
              <a:rPr lang="en-US" altLang="zh-CN" sz="2000" kern="0" dirty="0"/>
              <a:t> </a:t>
            </a:r>
            <a:r>
              <a:rPr lang="zh-CN" altLang="zh-CN" sz="2000" kern="0" dirty="0"/>
              <a:t>设法在支持系统程序设计的过程性语言</a:t>
            </a:r>
            <a:r>
              <a:rPr lang="en-US" altLang="zh-CN" sz="2000" b="1" kern="0" dirty="0"/>
              <a:t> C</a:t>
            </a:r>
            <a:r>
              <a:rPr lang="en-US" altLang="zh-CN" sz="2000" kern="0" dirty="0"/>
              <a:t> </a:t>
            </a:r>
            <a:r>
              <a:rPr lang="zh-CN" altLang="zh-CN" sz="2000" kern="0" dirty="0"/>
              <a:t>上</a:t>
            </a:r>
            <a:r>
              <a:rPr lang="en-US" altLang="zh-CN" sz="2000" b="1" kern="0" dirty="0"/>
              <a:t>“</a:t>
            </a:r>
            <a:r>
              <a:rPr lang="zh-CN" altLang="zh-CN" sz="2000" kern="0" dirty="0"/>
              <a:t>扩充</a:t>
            </a:r>
            <a:r>
              <a:rPr lang="en-US" altLang="zh-CN" sz="2000" b="1" kern="0" dirty="0"/>
              <a:t>”</a:t>
            </a:r>
            <a:r>
              <a:rPr lang="zh-CN" altLang="zh-CN" sz="2000" kern="0" dirty="0"/>
              <a:t>支持面向对象的机制，是一种多范型语言，支持多种程序设计方式</a:t>
            </a:r>
          </a:p>
          <a:p>
            <a:pPr lvl="1" eaLnBrk="1" hangingPunct="1">
              <a:defRPr/>
            </a:pPr>
            <a:r>
              <a:rPr lang="zh-CN" altLang="zh-CN" sz="2000" kern="0" dirty="0"/>
              <a:t>另外的一些语言（如</a:t>
            </a:r>
            <a:r>
              <a:rPr lang="en-US" altLang="zh-CN" sz="2000" b="1" kern="0" dirty="0" err="1"/>
              <a:t>Ada</a:t>
            </a:r>
            <a:r>
              <a:rPr lang="zh-CN" altLang="zh-CN" sz="2000" kern="0" dirty="0"/>
              <a:t>）采用可能很不同的方式支持面向对象的程序设计，这里不准备详细介绍</a:t>
            </a:r>
          </a:p>
          <a:p>
            <a:pPr eaLnBrk="1" hangingPunct="1">
              <a:defRPr/>
            </a:pPr>
            <a:r>
              <a:rPr lang="zh-CN" altLang="zh-CN" sz="2400" kern="0" dirty="0"/>
              <a:t>采用值模型还是引用模型。</a:t>
            </a:r>
            <a:endParaRPr lang="en-US" altLang="zh-CN" sz="2400" kern="0" dirty="0"/>
          </a:p>
          <a:p>
            <a:pPr lvl="1" eaLnBrk="1" hangingPunct="1">
              <a:defRPr/>
            </a:pPr>
            <a:r>
              <a:rPr lang="zh-CN" altLang="zh-CN" sz="2000" kern="0" dirty="0"/>
              <a:t>从本质上说，只有采用引用模型才能支持方法的动态约束，因此大多数面向对象语言采用引用模型</a:t>
            </a:r>
          </a:p>
          <a:p>
            <a:pPr lvl="1" eaLnBrk="1" hangingPunct="1">
              <a:defRPr/>
            </a:pPr>
            <a:r>
              <a:rPr lang="en-US" altLang="zh-CN" sz="2000" b="1" kern="0" dirty="0"/>
              <a:t> C++</a:t>
            </a:r>
            <a:r>
              <a:rPr lang="en-US" altLang="zh-CN" sz="2000" kern="0" dirty="0"/>
              <a:t> </a:t>
            </a:r>
            <a:r>
              <a:rPr lang="zh-CN" altLang="zh-CN" sz="2000" kern="0" dirty="0"/>
              <a:t>采用值模型，可以创建静态对象或栈对象，但只有通过对象引用或指向对象的指针才能实现面向对象的动态约束行为</a:t>
            </a:r>
          </a:p>
          <a:p>
            <a:pPr lvl="1" eaLnBrk="1" hangingPunct="1">
              <a:defRPr/>
            </a:pPr>
            <a:r>
              <a:rPr lang="en-US" altLang="zh-CN" sz="2000" b="1" kern="0" dirty="0"/>
              <a:t> Java</a:t>
            </a:r>
            <a:r>
              <a:rPr lang="en-US" altLang="zh-CN" sz="2000" kern="0" dirty="0"/>
              <a:t> </a:t>
            </a:r>
            <a:r>
              <a:rPr lang="zh-CN" altLang="zh-CN" sz="2000" kern="0" dirty="0"/>
              <a:t>只能把</a:t>
            </a:r>
            <a:r>
              <a:rPr lang="en-US" altLang="zh-CN" sz="2000" b="1" kern="0" dirty="0"/>
              <a:t> OO</a:t>
            </a:r>
            <a:r>
              <a:rPr lang="en-US" altLang="zh-CN" sz="2000" kern="0" dirty="0"/>
              <a:t> </a:t>
            </a:r>
            <a:r>
              <a:rPr lang="zh-CN" altLang="zh-CN" sz="2000" kern="0" dirty="0"/>
              <a:t>功能应用于用户定义类型，基本类型采用值模型</a:t>
            </a:r>
          </a:p>
        </p:txBody>
      </p:sp>
    </p:spTree>
    <p:extLst>
      <p:ext uri="{BB962C8B-B14F-4D97-AF65-F5344CB8AC3E}">
        <p14:creationId xmlns:p14="http://schemas.microsoft.com/office/powerpoint/2010/main" val="23532741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p:cNvSpPr>
            <a:spLocks noGrp="1"/>
          </p:cNvSpPr>
          <p:nvPr>
            <p:ph type="title" idx="4294967295"/>
          </p:nvPr>
        </p:nvSpPr>
        <p:spPr>
          <a:xfrm>
            <a:off x="758031" y="198438"/>
            <a:ext cx="7772400" cy="1143000"/>
          </a:xfrm>
        </p:spPr>
        <p:txBody>
          <a:bodyPr/>
          <a:lstStyle/>
          <a:p>
            <a:r>
              <a:rPr lang="en-US" altLang="zh-CN" b="1" dirty="0"/>
              <a:t>OO</a:t>
            </a:r>
            <a:r>
              <a:rPr lang="zh-CN" altLang="zh-CN" dirty="0"/>
              <a:t>语言</a:t>
            </a:r>
          </a:p>
        </p:txBody>
      </p:sp>
      <p:sp>
        <p:nvSpPr>
          <p:cNvPr id="3" name="内容占位符 2"/>
          <p:cNvSpPr>
            <a:spLocks noGrp="1"/>
          </p:cNvSpPr>
          <p:nvPr>
            <p:ph idx="4294967295"/>
          </p:nvPr>
        </p:nvSpPr>
        <p:spPr>
          <a:xfrm>
            <a:off x="468313" y="1341438"/>
            <a:ext cx="8351837" cy="4967287"/>
          </a:xfrm>
        </p:spPr>
        <p:txBody>
          <a:bodyPr>
            <a:noAutofit/>
          </a:bodyPr>
          <a:lstStyle/>
          <a:p>
            <a:pPr eaLnBrk="1" hangingPunct="1">
              <a:lnSpc>
                <a:spcPct val="120000"/>
              </a:lnSpc>
              <a:defRPr/>
            </a:pPr>
            <a:r>
              <a:rPr lang="zh-CN" altLang="zh-CN" sz="2000" kern="0" dirty="0"/>
              <a:t>是否允许静态对象或者堆栈对象（自动对象）？多数面向对象语言只支持堆对象（通过动态存储分配创建的对象）</a:t>
            </a:r>
          </a:p>
          <a:p>
            <a:pPr lvl="1" eaLnBrk="1" hangingPunct="1">
              <a:lnSpc>
                <a:spcPct val="120000"/>
              </a:lnSpc>
              <a:defRPr/>
            </a:pPr>
            <a:r>
              <a:rPr lang="en-US" altLang="zh-CN" sz="1800" b="1" kern="0" dirty="0"/>
              <a:t>C++</a:t>
            </a:r>
            <a:r>
              <a:rPr lang="en-US" altLang="zh-CN" sz="1800" kern="0" dirty="0"/>
              <a:t> </a:t>
            </a:r>
            <a:r>
              <a:rPr lang="zh-CN" altLang="zh-CN" sz="1800" kern="0" dirty="0"/>
              <a:t>支持静态对象和自动对象，这种设计是希望尽可能借助于作用域规则来管理对象，避免依赖自动存储管理系统（</a:t>
            </a:r>
            <a:r>
              <a:rPr lang="en-US" altLang="zh-CN" sz="1800" b="1" kern="0" dirty="0"/>
              <a:t>GC</a:t>
            </a:r>
            <a:r>
              <a:rPr lang="zh-CN" altLang="zh-CN" sz="1800" kern="0" dirty="0"/>
              <a:t>）</a:t>
            </a:r>
          </a:p>
          <a:p>
            <a:pPr lvl="1" eaLnBrk="1" hangingPunct="1">
              <a:lnSpc>
                <a:spcPct val="120000"/>
              </a:lnSpc>
              <a:defRPr/>
            </a:pPr>
            <a:r>
              <a:rPr lang="zh-CN" altLang="zh-CN" sz="1800" kern="0" dirty="0"/>
              <a:t>为在这种环境下编程，人们开发了许多利用自动对象的对象管理技术，如句柄对象，对象的</a:t>
            </a:r>
            <a:r>
              <a:rPr lang="en-US" altLang="zh-CN" sz="1800" b="1" kern="0" dirty="0"/>
              <a:t>“</a:t>
            </a:r>
            <a:r>
              <a:rPr lang="zh-CN" altLang="zh-CN" sz="1800" kern="0" dirty="0"/>
              <a:t>创建即初始化</a:t>
            </a:r>
            <a:r>
              <a:rPr lang="en-US" altLang="zh-CN" sz="1800" b="1" kern="0" dirty="0"/>
              <a:t>”</a:t>
            </a:r>
            <a:r>
              <a:rPr lang="zh-CN" altLang="zh-CN" sz="1800" kern="0" dirty="0"/>
              <a:t>技术等</a:t>
            </a:r>
          </a:p>
          <a:p>
            <a:pPr eaLnBrk="1" hangingPunct="1">
              <a:lnSpc>
                <a:spcPct val="120000"/>
              </a:lnSpc>
              <a:defRPr/>
            </a:pPr>
            <a:r>
              <a:rPr lang="zh-CN" altLang="zh-CN" sz="2000" kern="0" dirty="0"/>
              <a:t>是否依赖自动废料收集（</a:t>
            </a:r>
            <a:r>
              <a:rPr lang="en-US" altLang="zh-CN" sz="2000" b="1" kern="0" dirty="0"/>
              <a:t>GC</a:t>
            </a:r>
            <a:r>
              <a:rPr lang="zh-CN" altLang="zh-CN" sz="2000" kern="0" dirty="0"/>
              <a:t>）。由于</a:t>
            </a:r>
            <a:r>
              <a:rPr lang="en-US" altLang="zh-CN" sz="2000" b="1" kern="0" dirty="0"/>
              <a:t> OO</a:t>
            </a:r>
            <a:r>
              <a:rPr lang="en-US" altLang="zh-CN" sz="2000" kern="0" dirty="0"/>
              <a:t> </a:t>
            </a:r>
            <a:r>
              <a:rPr lang="zh-CN" altLang="zh-CN" sz="2000" kern="0" dirty="0"/>
              <a:t>程序常（显式或隐式地）创建和丢弃对象，对象之间常存在复杂的相互引用关系，由人来完成对象的管理和回收很困难。大多数</a:t>
            </a:r>
            <a:r>
              <a:rPr lang="en-US" altLang="zh-CN" sz="2000" b="1" kern="0" dirty="0"/>
              <a:t> OO</a:t>
            </a:r>
            <a:r>
              <a:rPr lang="en-US" altLang="zh-CN" sz="2000" kern="0" dirty="0"/>
              <a:t> </a:t>
            </a:r>
            <a:r>
              <a:rPr lang="zh-CN" altLang="zh-CN" sz="2000" kern="0" dirty="0"/>
              <a:t>语言都依赖于自动存储回收系统</a:t>
            </a:r>
          </a:p>
          <a:p>
            <a:pPr lvl="1" eaLnBrk="1" hangingPunct="1">
              <a:lnSpc>
                <a:spcPct val="120000"/>
              </a:lnSpc>
              <a:defRPr/>
            </a:pPr>
            <a:r>
              <a:rPr lang="en-US" altLang="zh-CN" sz="1800" b="1" kern="0" dirty="0"/>
              <a:t>GC</a:t>
            </a:r>
            <a:r>
              <a:rPr lang="en-US" altLang="zh-CN" sz="1800" kern="0" dirty="0"/>
              <a:t> </a:t>
            </a:r>
            <a:r>
              <a:rPr lang="zh-CN" altLang="zh-CN" sz="1800" kern="0" dirty="0"/>
              <a:t>的引入将带来显著的性能损失，还会造成程序行为更多的不可预见性（</a:t>
            </a:r>
            <a:r>
              <a:rPr lang="en-US" altLang="zh-CN" sz="1800" b="1" kern="0" dirty="0"/>
              <a:t>GC</a:t>
            </a:r>
            <a:r>
              <a:rPr lang="en-US" altLang="zh-CN" sz="1800" kern="0" dirty="0"/>
              <a:t> </a:t>
            </a:r>
            <a:r>
              <a:rPr lang="zh-CN" altLang="zh-CN" sz="1800" kern="0" dirty="0"/>
              <a:t>发生的时刻无法预见，其持续时间长短也无法预计）</a:t>
            </a:r>
          </a:p>
          <a:p>
            <a:pPr lvl="1" eaLnBrk="1" hangingPunct="1">
              <a:lnSpc>
                <a:spcPct val="120000"/>
              </a:lnSpc>
              <a:defRPr/>
            </a:pPr>
            <a:r>
              <a:rPr lang="en-US" altLang="zh-CN" sz="1800" b="1" kern="0" dirty="0"/>
              <a:t>Java</a:t>
            </a:r>
            <a:r>
              <a:rPr lang="en-US" altLang="zh-CN" sz="1800" kern="0" dirty="0"/>
              <a:t> </a:t>
            </a:r>
            <a:r>
              <a:rPr lang="zh-CN" altLang="zh-CN" sz="1800" kern="0" dirty="0"/>
              <a:t>等许多语言都需要内置的自动废料收集系统</a:t>
            </a:r>
          </a:p>
          <a:p>
            <a:pPr lvl="1" eaLnBrk="1" hangingPunct="1">
              <a:lnSpc>
                <a:spcPct val="120000"/>
              </a:lnSpc>
              <a:defRPr/>
            </a:pPr>
            <a:r>
              <a:rPr lang="en-US" altLang="zh-CN" sz="1800" b="1" kern="0" dirty="0"/>
              <a:t>C++</a:t>
            </a:r>
            <a:r>
              <a:rPr lang="en-US" altLang="zh-CN" sz="1800" kern="0" dirty="0"/>
              <a:t> </a:t>
            </a:r>
            <a:r>
              <a:rPr lang="zh-CN" altLang="zh-CN" sz="1800" kern="0" dirty="0"/>
              <a:t>是例外，其设计目标之一是尽可能避免对自动存储回收的依赖，以支持系统程序设计，提高效率，减少运行时间上的不确定性</a:t>
            </a:r>
          </a:p>
        </p:txBody>
      </p:sp>
    </p:spTree>
    <p:extLst>
      <p:ext uri="{BB962C8B-B14F-4D97-AF65-F5344CB8AC3E}">
        <p14:creationId xmlns:p14="http://schemas.microsoft.com/office/powerpoint/2010/main" val="8920627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title" idx="4294967295"/>
          </p:nvPr>
        </p:nvSpPr>
        <p:spPr/>
        <p:txBody>
          <a:bodyPr/>
          <a:lstStyle/>
          <a:p>
            <a:r>
              <a:rPr lang="en-US" altLang="zh-CN" b="1" dirty="0"/>
              <a:t>OO</a:t>
            </a:r>
            <a:r>
              <a:rPr lang="en-US" altLang="zh-CN" dirty="0"/>
              <a:t> </a:t>
            </a:r>
            <a:r>
              <a:rPr lang="zh-CN" altLang="en-US" dirty="0"/>
              <a:t>语言</a:t>
            </a:r>
            <a:endParaRPr lang="zh-CN" altLang="zh-CN" dirty="0"/>
          </a:p>
        </p:txBody>
      </p:sp>
      <p:sp>
        <p:nvSpPr>
          <p:cNvPr id="3" name="内容占位符 2"/>
          <p:cNvSpPr>
            <a:spLocks noGrp="1"/>
          </p:cNvSpPr>
          <p:nvPr>
            <p:ph idx="4294967295"/>
          </p:nvPr>
        </p:nvSpPr>
        <p:spPr>
          <a:xfrm>
            <a:off x="628650" y="1690689"/>
            <a:ext cx="7772400" cy="4543425"/>
          </a:xfrm>
        </p:spPr>
        <p:txBody>
          <a:bodyPr>
            <a:normAutofit fontScale="85000" lnSpcReduction="10000"/>
          </a:bodyPr>
          <a:lstStyle/>
          <a:p>
            <a:pPr eaLnBrk="1" hangingPunct="1">
              <a:lnSpc>
                <a:spcPct val="120000"/>
              </a:lnSpc>
              <a:defRPr/>
            </a:pPr>
            <a:r>
              <a:rPr lang="zh-CN" altLang="zh-CN" kern="0" dirty="0"/>
              <a:t>是否所有方法都采用动态约束？</a:t>
            </a:r>
          </a:p>
          <a:p>
            <a:pPr lvl="1" eaLnBrk="1" hangingPunct="1">
              <a:lnSpc>
                <a:spcPct val="120000"/>
              </a:lnSpc>
              <a:defRPr/>
            </a:pPr>
            <a:r>
              <a:rPr lang="zh-CN" altLang="zh-CN" kern="0" dirty="0"/>
              <a:t>动态约束很重要，但调用时会带来一些额外的开销，如果需要调用的方法能够静态确定，采用静态约束有速度优势</a:t>
            </a:r>
          </a:p>
          <a:p>
            <a:pPr lvl="1" eaLnBrk="1" hangingPunct="1">
              <a:lnSpc>
                <a:spcPct val="120000"/>
              </a:lnSpc>
              <a:defRPr/>
            </a:pPr>
            <a:r>
              <a:rPr lang="zh-CN" altLang="zh-CN" kern="0" dirty="0"/>
              <a:t>大部分语言里的所有方法都采用动态约束</a:t>
            </a:r>
          </a:p>
          <a:p>
            <a:pPr lvl="1" eaLnBrk="1" hangingPunct="1">
              <a:lnSpc>
                <a:spcPct val="120000"/>
              </a:lnSpc>
              <a:defRPr/>
            </a:pPr>
            <a:r>
              <a:rPr lang="en-US" altLang="zh-CN" b="1" kern="0" dirty="0"/>
              <a:t>C++</a:t>
            </a:r>
            <a:r>
              <a:rPr lang="en-US" altLang="zh-CN" kern="0" dirty="0"/>
              <a:t> </a:t>
            </a:r>
            <a:r>
              <a:rPr lang="zh-CN" altLang="zh-CN" kern="0" dirty="0"/>
              <a:t>和</a:t>
            </a:r>
            <a:r>
              <a:rPr lang="en-US" altLang="zh-CN" b="1" kern="0" dirty="0"/>
              <a:t> </a:t>
            </a:r>
            <a:r>
              <a:rPr lang="en-US" altLang="zh-CN" b="1" kern="0" dirty="0" err="1"/>
              <a:t>Ada</a:t>
            </a:r>
            <a:r>
              <a:rPr lang="en-US" altLang="zh-CN" kern="0" dirty="0"/>
              <a:t> </a:t>
            </a:r>
            <a:r>
              <a:rPr lang="zh-CN" altLang="zh-CN" kern="0" dirty="0"/>
              <a:t>提供静态约束（默认）和动态约束两种方式</a:t>
            </a:r>
          </a:p>
          <a:p>
            <a:pPr eaLnBrk="1" hangingPunct="1">
              <a:lnSpc>
                <a:spcPct val="120000"/>
              </a:lnSpc>
              <a:defRPr/>
            </a:pPr>
            <a:r>
              <a:rPr lang="zh-CN" altLang="zh-CN" kern="0" dirty="0"/>
              <a:t>一些脚本语言也支持面向对象的概念。例如，</a:t>
            </a:r>
          </a:p>
          <a:p>
            <a:pPr lvl="1" eaLnBrk="1" hangingPunct="1">
              <a:lnSpc>
                <a:spcPct val="120000"/>
              </a:lnSpc>
              <a:defRPr/>
            </a:pPr>
            <a:r>
              <a:rPr lang="en-US" altLang="zh-CN" b="1" kern="0" dirty="0"/>
              <a:t>Ruby</a:t>
            </a:r>
            <a:r>
              <a:rPr lang="en-US" altLang="zh-CN" kern="0" dirty="0"/>
              <a:t> </a:t>
            </a:r>
            <a:r>
              <a:rPr lang="zh-CN" altLang="zh-CN" kern="0" dirty="0"/>
              <a:t>是一个纯面向对象的脚本语言，其中的一切都是对象，全局环境看作一个匿名的大对象，全局环境里的函数看作这个对象的成员函数。它还有另外一些独特性质</a:t>
            </a:r>
          </a:p>
          <a:p>
            <a:pPr lvl="1" eaLnBrk="1" hangingPunct="1">
              <a:lnSpc>
                <a:spcPct val="120000"/>
              </a:lnSpc>
              <a:defRPr/>
            </a:pPr>
            <a:r>
              <a:rPr lang="en-US" altLang="zh-CN" b="1" kern="0" dirty="0"/>
              <a:t>JavaScript</a:t>
            </a:r>
            <a:r>
              <a:rPr lang="en-US" altLang="zh-CN" kern="0" dirty="0"/>
              <a:t> </a:t>
            </a:r>
            <a:r>
              <a:rPr lang="zh-CN" altLang="zh-CN" kern="0" dirty="0"/>
              <a:t>支持一种基于对象和原型的面向对象模型。其中没有类的概念，只有对象。对象的行为继承通过原型获得</a:t>
            </a:r>
          </a:p>
        </p:txBody>
      </p:sp>
    </p:spTree>
    <p:extLst>
      <p:ext uri="{BB962C8B-B14F-4D97-AF65-F5344CB8AC3E}">
        <p14:creationId xmlns:p14="http://schemas.microsoft.com/office/powerpoint/2010/main" val="5271429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p:cNvSpPr>
            <a:spLocks noGrp="1"/>
          </p:cNvSpPr>
          <p:nvPr>
            <p:ph type="title" idx="4294967295"/>
          </p:nvPr>
        </p:nvSpPr>
        <p:spPr>
          <a:xfrm>
            <a:off x="755650" y="188913"/>
            <a:ext cx="7772400" cy="1143000"/>
          </a:xfrm>
        </p:spPr>
        <p:txBody>
          <a:bodyPr/>
          <a:lstStyle/>
          <a:p>
            <a:r>
              <a:rPr lang="en-US" altLang="zh-CN" b="1" dirty="0"/>
              <a:t>OO</a:t>
            </a:r>
            <a:r>
              <a:rPr lang="en-US" altLang="zh-CN" dirty="0"/>
              <a:t> </a:t>
            </a:r>
            <a:r>
              <a:rPr lang="zh-CN" altLang="en-US" dirty="0"/>
              <a:t>语言</a:t>
            </a:r>
            <a:endParaRPr lang="zh-CN" altLang="zh-CN" dirty="0"/>
          </a:p>
        </p:txBody>
      </p:sp>
      <p:sp>
        <p:nvSpPr>
          <p:cNvPr id="3" name="内容占位符 2"/>
          <p:cNvSpPr>
            <a:spLocks noGrp="1"/>
          </p:cNvSpPr>
          <p:nvPr>
            <p:ph idx="4294967295"/>
          </p:nvPr>
        </p:nvSpPr>
        <p:spPr>
          <a:xfrm>
            <a:off x="574675" y="1196975"/>
            <a:ext cx="8134350" cy="5472113"/>
          </a:xfrm>
        </p:spPr>
        <p:txBody>
          <a:bodyPr>
            <a:noAutofit/>
          </a:bodyPr>
          <a:lstStyle/>
          <a:p>
            <a:pPr eaLnBrk="1" hangingPunct="1">
              <a:lnSpc>
                <a:spcPct val="120000"/>
              </a:lnSpc>
              <a:defRPr/>
            </a:pPr>
            <a:r>
              <a:rPr lang="zh-CN" altLang="zh-CN" sz="2400" kern="0" dirty="0"/>
              <a:t>人们还提出了许多与面向对象机制有关的新想法和模型</a:t>
            </a:r>
          </a:p>
          <a:p>
            <a:pPr eaLnBrk="1" hangingPunct="1">
              <a:lnSpc>
                <a:spcPct val="120000"/>
              </a:lnSpc>
              <a:defRPr/>
            </a:pPr>
            <a:r>
              <a:rPr lang="zh-CN" altLang="zh-CN" sz="2400" kern="0" dirty="0"/>
              <a:t>许多脚本语言提供了独特的面向对象机制：例如</a:t>
            </a:r>
          </a:p>
          <a:p>
            <a:pPr lvl="1" eaLnBrk="1" hangingPunct="1">
              <a:lnSpc>
                <a:spcPct val="120000"/>
              </a:lnSpc>
              <a:defRPr/>
            </a:pPr>
            <a:r>
              <a:rPr lang="zh-CN" altLang="zh-CN" sz="1800" kern="0" dirty="0"/>
              <a:t>基于对象原型（而不是类）的</a:t>
            </a:r>
            <a:r>
              <a:rPr lang="en-US" altLang="zh-CN" sz="1800" b="1" kern="0" dirty="0"/>
              <a:t> OO</a:t>
            </a:r>
            <a:r>
              <a:rPr lang="en-US" altLang="zh-CN" sz="1800" kern="0" dirty="0"/>
              <a:t> </a:t>
            </a:r>
            <a:r>
              <a:rPr lang="zh-CN" altLang="zh-CN" sz="1800" kern="0" dirty="0"/>
              <a:t>模型</a:t>
            </a:r>
          </a:p>
          <a:p>
            <a:pPr lvl="1" eaLnBrk="1" hangingPunct="1">
              <a:lnSpc>
                <a:spcPct val="120000"/>
              </a:lnSpc>
              <a:defRPr/>
            </a:pPr>
            <a:r>
              <a:rPr lang="zh-CN" altLang="zh-CN" sz="1800" kern="0" dirty="0"/>
              <a:t>在基于类的模型中允许基于对象的行为覆盖（可修改个别对象的行为）</a:t>
            </a:r>
          </a:p>
          <a:p>
            <a:pPr lvl="1" eaLnBrk="1" hangingPunct="1">
              <a:lnSpc>
                <a:spcPct val="120000"/>
              </a:lnSpc>
              <a:defRPr/>
            </a:pPr>
            <a:r>
              <a:rPr lang="zh-CN" altLang="zh-CN" sz="1800" kern="0" dirty="0"/>
              <a:t>等等</a:t>
            </a:r>
          </a:p>
          <a:p>
            <a:pPr eaLnBrk="1" hangingPunct="1">
              <a:lnSpc>
                <a:spcPct val="120000"/>
              </a:lnSpc>
              <a:defRPr/>
            </a:pPr>
            <a:r>
              <a:rPr lang="zh-CN" altLang="zh-CN" sz="2400" kern="0" dirty="0"/>
              <a:t>总而言之，虽然今天面向对象的模型和语言已成为主流程序设计方法和主流程序语言，还正在发展和研究中</a:t>
            </a:r>
          </a:p>
          <a:p>
            <a:pPr lvl="1" eaLnBrk="1" hangingPunct="1">
              <a:lnSpc>
                <a:spcPct val="120000"/>
              </a:lnSpc>
              <a:defRPr/>
            </a:pPr>
            <a:r>
              <a:rPr lang="zh-CN" altLang="zh-CN" sz="1800" kern="0" dirty="0"/>
              <a:t>许多语言的</a:t>
            </a:r>
            <a:r>
              <a:rPr lang="en-US" altLang="zh-CN" sz="1800" b="1" kern="0" dirty="0"/>
              <a:t> OO</a:t>
            </a:r>
            <a:r>
              <a:rPr lang="en-US" altLang="zh-CN" sz="1800" kern="0" dirty="0"/>
              <a:t> </a:t>
            </a:r>
            <a:r>
              <a:rPr lang="zh-CN" altLang="zh-CN" sz="1800" kern="0" dirty="0"/>
              <a:t>机制非常复杂，实际还不断提出一些新要求，使一些</a:t>
            </a:r>
            <a:r>
              <a:rPr lang="en-US" altLang="zh-CN" sz="1800" b="1" kern="0" dirty="0"/>
              <a:t>OO</a:t>
            </a:r>
            <a:r>
              <a:rPr lang="en-US" altLang="zh-CN" sz="1800" kern="0" dirty="0"/>
              <a:t> </a:t>
            </a:r>
            <a:r>
              <a:rPr lang="zh-CN" altLang="zh-CN" sz="1800" kern="0" dirty="0"/>
              <a:t>语言在发展中变得越来越复杂</a:t>
            </a:r>
            <a:r>
              <a:rPr lang="en-US" altLang="zh-CN" sz="1800" kern="0" dirty="0"/>
              <a:t> </a:t>
            </a:r>
            <a:endParaRPr lang="zh-CN" altLang="zh-CN" sz="1800" kern="0" dirty="0"/>
          </a:p>
          <a:p>
            <a:pPr lvl="1" eaLnBrk="1" hangingPunct="1">
              <a:lnSpc>
                <a:spcPct val="120000"/>
              </a:lnSpc>
              <a:defRPr/>
            </a:pPr>
            <a:r>
              <a:rPr lang="zh-CN" altLang="zh-CN" sz="1800" kern="0" dirty="0"/>
              <a:t>如何提供一集足够强大，而且又简洁清晰的机制支持</a:t>
            </a:r>
            <a:r>
              <a:rPr lang="en-US" altLang="zh-CN" sz="1800" b="1" kern="0" dirty="0"/>
              <a:t> OO</a:t>
            </a:r>
            <a:r>
              <a:rPr lang="en-US" altLang="zh-CN" sz="1800" kern="0" dirty="0"/>
              <a:t> </a:t>
            </a:r>
            <a:r>
              <a:rPr lang="zh-CN" altLang="zh-CN" sz="1800" kern="0" dirty="0"/>
              <a:t>的概念和程序设计，还是这个领域中需要继续研究的问题</a:t>
            </a:r>
            <a:r>
              <a:rPr lang="en-US" altLang="zh-CN" sz="1800" kern="0" dirty="0"/>
              <a:t> </a:t>
            </a:r>
            <a:endParaRPr lang="zh-CN" altLang="zh-CN" sz="1800" kern="0" dirty="0"/>
          </a:p>
          <a:p>
            <a:pPr lvl="1" eaLnBrk="1" hangingPunct="1">
              <a:lnSpc>
                <a:spcPct val="120000"/>
              </a:lnSpc>
              <a:defRPr/>
            </a:pPr>
            <a:r>
              <a:rPr lang="en-US" altLang="zh-CN" sz="1800" b="1" kern="0" dirty="0"/>
              <a:t>OO</a:t>
            </a:r>
            <a:r>
              <a:rPr lang="en-US" altLang="zh-CN" sz="1800" kern="0" dirty="0"/>
              <a:t> </a:t>
            </a:r>
            <a:r>
              <a:rPr lang="zh-CN" altLang="zh-CN" sz="1800" kern="0" dirty="0"/>
              <a:t>语言有关的理论研究还处在</a:t>
            </a:r>
            <a:r>
              <a:rPr lang="zh-CN" altLang="en-US" sz="1800" kern="0" dirty="0"/>
              <a:t>研究与应用</a:t>
            </a:r>
            <a:r>
              <a:rPr lang="zh-CN" altLang="zh-CN" sz="1800" kern="0" dirty="0"/>
              <a:t>阶段</a:t>
            </a:r>
          </a:p>
        </p:txBody>
      </p:sp>
    </p:spTree>
    <p:extLst>
      <p:ext uri="{BB962C8B-B14F-4D97-AF65-F5344CB8AC3E}">
        <p14:creationId xmlns:p14="http://schemas.microsoft.com/office/powerpoint/2010/main" val="152902506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p:cNvSpPr>
            <a:spLocks noGrp="1"/>
          </p:cNvSpPr>
          <p:nvPr>
            <p:ph type="title" idx="4294967295"/>
          </p:nvPr>
        </p:nvSpPr>
        <p:spPr>
          <a:xfrm>
            <a:off x="684213" y="188913"/>
            <a:ext cx="7772400" cy="1143000"/>
          </a:xfrm>
        </p:spPr>
        <p:txBody>
          <a:bodyPr/>
          <a:lstStyle/>
          <a:p>
            <a:pPr eaLnBrk="1" hangingPunct="1"/>
            <a:r>
              <a:rPr lang="en-US" altLang="zh-CN" b="1" dirty="0"/>
              <a:t>OO</a:t>
            </a:r>
            <a:r>
              <a:rPr lang="en-US" altLang="zh-CN" dirty="0"/>
              <a:t> </a:t>
            </a:r>
            <a:r>
              <a:rPr lang="zh-CN" altLang="en-US" dirty="0"/>
              <a:t>语言机制需求</a:t>
            </a:r>
          </a:p>
        </p:txBody>
      </p:sp>
      <p:sp>
        <p:nvSpPr>
          <p:cNvPr id="3" name="内容占位符 2"/>
          <p:cNvSpPr>
            <a:spLocks noGrp="1"/>
          </p:cNvSpPr>
          <p:nvPr>
            <p:ph idx="4294967295"/>
          </p:nvPr>
        </p:nvSpPr>
        <p:spPr>
          <a:xfrm>
            <a:off x="1139825" y="1331913"/>
            <a:ext cx="5845175" cy="4543425"/>
          </a:xfrm>
        </p:spPr>
        <p:txBody>
          <a:bodyPr>
            <a:noAutofit/>
          </a:bodyPr>
          <a:lstStyle/>
          <a:p>
            <a:pPr eaLnBrk="1" hangingPunct="1">
              <a:lnSpc>
                <a:spcPct val="120000"/>
              </a:lnSpc>
              <a:defRPr/>
            </a:pPr>
            <a:r>
              <a:rPr lang="zh-CN" altLang="zh-CN" sz="3200" kern="0" dirty="0"/>
              <a:t>定义类</a:t>
            </a:r>
            <a:endParaRPr lang="en-US" altLang="zh-CN" sz="3200" kern="0" dirty="0"/>
          </a:p>
          <a:p>
            <a:pPr eaLnBrk="1" hangingPunct="1">
              <a:lnSpc>
                <a:spcPct val="120000"/>
              </a:lnSpc>
              <a:defRPr/>
            </a:pPr>
            <a:r>
              <a:rPr lang="zh-CN" altLang="zh-CN" sz="3200" kern="0" dirty="0"/>
              <a:t>描述或定义对象</a:t>
            </a:r>
          </a:p>
          <a:p>
            <a:pPr eaLnBrk="1" hangingPunct="1">
              <a:lnSpc>
                <a:spcPct val="120000"/>
              </a:lnSpc>
              <a:defRPr/>
            </a:pPr>
            <a:r>
              <a:rPr lang="zh-CN" altLang="zh-CN" sz="3200" kern="0" dirty="0"/>
              <a:t>类之间的继承关系</a:t>
            </a:r>
            <a:endParaRPr lang="en-US" altLang="zh-CN" sz="3200" kern="0" dirty="0"/>
          </a:p>
          <a:p>
            <a:pPr eaLnBrk="1" hangingPunct="1">
              <a:lnSpc>
                <a:spcPct val="120000"/>
              </a:lnSpc>
              <a:defRPr/>
            </a:pPr>
            <a:r>
              <a:rPr lang="zh-CN" altLang="zh-CN" sz="3200" kern="0" dirty="0"/>
              <a:t>与对象交互的机制</a:t>
            </a:r>
            <a:endParaRPr lang="en-US" altLang="zh-CN" sz="3200" kern="0" dirty="0"/>
          </a:p>
          <a:p>
            <a:pPr eaLnBrk="1" hangingPunct="1">
              <a:lnSpc>
                <a:spcPct val="120000"/>
              </a:lnSpc>
              <a:defRPr/>
            </a:pPr>
            <a:r>
              <a:rPr lang="zh-CN" altLang="zh-CN" sz="3200" kern="0" dirty="0"/>
              <a:t>初始化新对象的机制</a:t>
            </a:r>
          </a:p>
          <a:p>
            <a:pPr eaLnBrk="1" hangingPunct="1">
              <a:lnSpc>
                <a:spcPct val="120000"/>
              </a:lnSpc>
              <a:defRPr/>
            </a:pPr>
            <a:r>
              <a:rPr lang="zh-CN" altLang="zh-CN" sz="3200" kern="0" dirty="0"/>
              <a:t>类型对象的动态转换机制</a:t>
            </a:r>
          </a:p>
        </p:txBody>
      </p:sp>
    </p:spTree>
    <p:extLst>
      <p:ext uri="{BB962C8B-B14F-4D97-AF65-F5344CB8AC3E}">
        <p14:creationId xmlns:p14="http://schemas.microsoft.com/office/powerpoint/2010/main" val="320184766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p:cNvSpPr>
            <a:spLocks noGrp="1"/>
          </p:cNvSpPr>
          <p:nvPr>
            <p:ph type="title" idx="4294967295"/>
          </p:nvPr>
        </p:nvSpPr>
        <p:spPr>
          <a:xfrm>
            <a:off x="684213" y="188913"/>
            <a:ext cx="7772400" cy="1143000"/>
          </a:xfrm>
        </p:spPr>
        <p:txBody>
          <a:bodyPr/>
          <a:lstStyle/>
          <a:p>
            <a:pPr eaLnBrk="1" hangingPunct="1"/>
            <a:r>
              <a:rPr lang="en-US" altLang="zh-CN" b="1"/>
              <a:t>OO</a:t>
            </a:r>
            <a:r>
              <a:rPr lang="en-US" altLang="zh-CN"/>
              <a:t> </a:t>
            </a:r>
            <a:r>
              <a:rPr lang="zh-CN" altLang="en-US"/>
              <a:t>语言需要提供的新机制</a:t>
            </a:r>
          </a:p>
        </p:txBody>
      </p:sp>
      <p:sp>
        <p:nvSpPr>
          <p:cNvPr id="3" name="内容占位符 2"/>
          <p:cNvSpPr>
            <a:spLocks noGrp="1"/>
          </p:cNvSpPr>
          <p:nvPr>
            <p:ph idx="4294967295"/>
          </p:nvPr>
        </p:nvSpPr>
        <p:spPr>
          <a:xfrm>
            <a:off x="860425" y="1331913"/>
            <a:ext cx="7419975" cy="4543425"/>
          </a:xfrm>
        </p:spPr>
        <p:txBody>
          <a:bodyPr>
            <a:noAutofit/>
          </a:bodyPr>
          <a:lstStyle/>
          <a:p>
            <a:pPr eaLnBrk="1" hangingPunct="1">
              <a:lnSpc>
                <a:spcPct val="120000"/>
              </a:lnSpc>
              <a:defRPr/>
            </a:pPr>
            <a:r>
              <a:rPr lang="zh-CN" altLang="zh-CN" sz="3200" kern="0" dirty="0"/>
              <a:t>控制类成员的访问权限的机制</a:t>
            </a:r>
          </a:p>
          <a:p>
            <a:pPr eaLnBrk="1" hangingPunct="1">
              <a:lnSpc>
                <a:spcPct val="120000"/>
              </a:lnSpc>
              <a:defRPr/>
            </a:pPr>
            <a:r>
              <a:rPr lang="zh-CN" altLang="zh-CN" sz="3200" kern="0" dirty="0"/>
              <a:t>对象销毁前的临终处理机制（最好能自动进行）</a:t>
            </a:r>
          </a:p>
          <a:p>
            <a:pPr eaLnBrk="1" hangingPunct="1">
              <a:lnSpc>
                <a:spcPct val="120000"/>
              </a:lnSpc>
              <a:defRPr/>
            </a:pPr>
            <a:r>
              <a:rPr lang="zh-CN" altLang="zh-CN" sz="3200" kern="0" dirty="0"/>
              <a:t>对象的存储管理机制</a:t>
            </a:r>
          </a:p>
          <a:p>
            <a:pPr eaLnBrk="1" hangingPunct="1">
              <a:lnSpc>
                <a:spcPct val="120000"/>
              </a:lnSpc>
              <a:defRPr/>
            </a:pPr>
            <a:r>
              <a:rPr lang="zh-CN" altLang="zh-CN" sz="3200" kern="0" dirty="0"/>
              <a:t>运行中判断对象的类属关系的机制、自反等等</a:t>
            </a:r>
          </a:p>
        </p:txBody>
      </p:sp>
    </p:spTree>
    <p:extLst>
      <p:ext uri="{BB962C8B-B14F-4D97-AF65-F5344CB8AC3E}">
        <p14:creationId xmlns:p14="http://schemas.microsoft.com/office/powerpoint/2010/main" val="2577168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idx="4294967295"/>
          </p:nvPr>
        </p:nvSpPr>
        <p:spPr>
          <a:xfrm>
            <a:off x="510382" y="493820"/>
            <a:ext cx="8162925" cy="757130"/>
          </a:xfrm>
        </p:spPr>
        <p:txBody>
          <a:bodyPr anchor="b">
            <a:spAutoFit/>
          </a:bodyPr>
          <a:lstStyle/>
          <a:p>
            <a:pPr eaLnBrk="1" hangingPunct="1"/>
            <a:r>
              <a:rPr lang="zh-CN" altLang="en-US" sz="4800" dirty="0"/>
              <a:t>面向对象的编程思想</a:t>
            </a:r>
          </a:p>
        </p:txBody>
      </p:sp>
      <p:sp>
        <p:nvSpPr>
          <p:cNvPr id="82947" name="Rectangle 3"/>
          <p:cNvSpPr>
            <a:spLocks noGrp="1" noChangeArrowheads="1"/>
          </p:cNvSpPr>
          <p:nvPr>
            <p:ph type="body" idx="4294967295"/>
          </p:nvPr>
        </p:nvSpPr>
        <p:spPr>
          <a:xfrm>
            <a:off x="407989" y="1397000"/>
            <a:ext cx="8367712" cy="4813300"/>
          </a:xfrm>
        </p:spPr>
        <p:txBody>
          <a:bodyPr>
            <a:normAutofit lnSpcReduction="10000"/>
          </a:bodyPr>
          <a:lstStyle/>
          <a:p>
            <a:pPr eaLnBrk="1" hangingPunct="1">
              <a:lnSpc>
                <a:spcPct val="80000"/>
              </a:lnSpc>
            </a:pPr>
            <a:r>
              <a:rPr lang="zh-CN" altLang="en-US" sz="3200" dirty="0"/>
              <a:t>非面向对象与面向对象的区别</a:t>
            </a:r>
          </a:p>
          <a:p>
            <a:pPr lvl="1" eaLnBrk="1" hangingPunct="1">
              <a:lnSpc>
                <a:spcPct val="80000"/>
              </a:lnSpc>
            </a:pPr>
            <a:r>
              <a:rPr lang="zh-CN" altLang="en-US" sz="3200" dirty="0"/>
              <a:t>非面向对象的数据不能隐藏，而且数据与方法不够紧密</a:t>
            </a:r>
            <a:endParaRPr lang="en-US" altLang="zh-CN" sz="3200" dirty="0"/>
          </a:p>
          <a:p>
            <a:pPr lvl="1" eaLnBrk="1" hangingPunct="1">
              <a:lnSpc>
                <a:spcPct val="80000"/>
              </a:lnSpc>
            </a:pPr>
            <a:endParaRPr lang="zh-CN" altLang="en-US" sz="3200" dirty="0"/>
          </a:p>
          <a:p>
            <a:pPr lvl="1">
              <a:lnSpc>
                <a:spcPct val="80000"/>
              </a:lnSpc>
            </a:pPr>
            <a:r>
              <a:rPr lang="zh-CN" altLang="en-US" sz="3200" dirty="0"/>
              <a:t>面向对象是一种思维方式</a:t>
            </a:r>
            <a:endParaRPr lang="en-US" altLang="zh-CN" sz="3200" dirty="0"/>
          </a:p>
          <a:p>
            <a:pPr lvl="1">
              <a:lnSpc>
                <a:spcPct val="80000"/>
              </a:lnSpc>
            </a:pPr>
            <a:endParaRPr lang="zh-CN" altLang="en-US" sz="3200" dirty="0"/>
          </a:p>
          <a:p>
            <a:pPr lvl="1">
              <a:lnSpc>
                <a:spcPct val="80000"/>
              </a:lnSpc>
            </a:pPr>
            <a:r>
              <a:rPr lang="zh-CN" altLang="en-US" sz="3200" dirty="0"/>
              <a:t>让计算机模拟现实生活中解决问题的办法</a:t>
            </a:r>
            <a:endParaRPr lang="en-US" altLang="zh-CN" sz="3200" dirty="0"/>
          </a:p>
          <a:p>
            <a:pPr lvl="1">
              <a:lnSpc>
                <a:spcPct val="80000"/>
              </a:lnSpc>
            </a:pPr>
            <a:endParaRPr lang="zh-CN" altLang="en-US" sz="3200" dirty="0"/>
          </a:p>
          <a:p>
            <a:pPr lvl="1">
              <a:lnSpc>
                <a:spcPct val="80000"/>
              </a:lnSpc>
            </a:pPr>
            <a:r>
              <a:rPr lang="zh-CN" altLang="en-US" sz="3200" dirty="0"/>
              <a:t>模拟人类思考和解决问题的方法思路，而解决问题的最好思想就是在现实中已形成的思想</a:t>
            </a:r>
          </a:p>
        </p:txBody>
      </p:sp>
    </p:spTree>
    <p:extLst>
      <p:ext uri="{BB962C8B-B14F-4D97-AF65-F5344CB8AC3E}">
        <p14:creationId xmlns:p14="http://schemas.microsoft.com/office/powerpoint/2010/main" val="2627889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rrowheads="1"/>
          </p:cNvSpPr>
          <p:nvPr>
            <p:ph type="title"/>
          </p:nvPr>
        </p:nvSpPr>
        <p:spPr>
          <a:xfrm>
            <a:off x="301625" y="452336"/>
            <a:ext cx="8540750" cy="838200"/>
          </a:xfrm>
        </p:spPr>
        <p:txBody>
          <a:bodyPr>
            <a:normAutofit/>
          </a:bodyPr>
          <a:lstStyle/>
          <a:p>
            <a:r>
              <a:rPr lang="zh-CN" altLang="en-US" dirty="0"/>
              <a:t>关于类变量的总结</a:t>
            </a:r>
          </a:p>
        </p:txBody>
      </p:sp>
      <p:sp>
        <p:nvSpPr>
          <p:cNvPr id="30723" name="Rectangle 3"/>
          <p:cNvSpPr>
            <a:spLocks noGrp="1" noRot="1" noChangeArrowheads="1"/>
          </p:cNvSpPr>
          <p:nvPr>
            <p:ph type="body" idx="1"/>
          </p:nvPr>
        </p:nvSpPr>
        <p:spPr>
          <a:xfrm>
            <a:off x="301625" y="1702340"/>
            <a:ext cx="8540750" cy="4396835"/>
          </a:xfrm>
        </p:spPr>
        <p:txBody>
          <a:bodyPr/>
          <a:lstStyle/>
          <a:p>
            <a:pPr>
              <a:buFont typeface="Wingdings 2" panose="05020102010507070707" pitchFamily="18" charset="2"/>
              <a:buNone/>
            </a:pPr>
            <a:r>
              <a:rPr lang="en-US" altLang="zh-CN" dirty="0"/>
              <a:t>1</a:t>
            </a:r>
            <a:r>
              <a:rPr lang="zh-CN" altLang="en-US" dirty="0"/>
              <a:t>）</a:t>
            </a:r>
            <a:r>
              <a:rPr lang="zh-CN" altLang="en-US" sz="2800" dirty="0"/>
              <a:t>当对象中出现共享数据时，该数据就被静态所修饰</a:t>
            </a:r>
            <a:r>
              <a:rPr lang="en-US" altLang="zh-CN" sz="2800" dirty="0"/>
              <a:t>—</a:t>
            </a:r>
            <a:r>
              <a:rPr lang="zh-CN" altLang="en-US" sz="2800" dirty="0"/>
              <a:t>定义为</a:t>
            </a:r>
            <a:r>
              <a:rPr lang="en-US" altLang="zh-CN" sz="2800" dirty="0"/>
              <a:t>static</a:t>
            </a:r>
          </a:p>
          <a:p>
            <a:pPr>
              <a:buFont typeface="Wingdings 2" panose="05020102010507070707" pitchFamily="18" charset="2"/>
              <a:buNone/>
            </a:pPr>
            <a:r>
              <a:rPr lang="en-US" altLang="zh-CN" sz="2800" dirty="0"/>
              <a:t>2) </a:t>
            </a:r>
            <a:r>
              <a:rPr lang="zh-CN" altLang="en-US" sz="2800" dirty="0"/>
              <a:t>静态变量是属于类，引用时直接用</a:t>
            </a:r>
            <a:r>
              <a:rPr lang="zh-CN" altLang="en-US" sz="2800" dirty="0">
                <a:solidFill>
                  <a:schemeClr val="folHlink"/>
                </a:solidFill>
              </a:rPr>
              <a:t>类名</a:t>
            </a:r>
            <a:r>
              <a:rPr lang="en-US" altLang="zh-CN" sz="2800" dirty="0">
                <a:solidFill>
                  <a:schemeClr val="folHlink"/>
                </a:solidFill>
              </a:rPr>
              <a:t>.</a:t>
            </a:r>
            <a:r>
              <a:rPr lang="zh-CN" altLang="en-US" sz="2800" dirty="0">
                <a:solidFill>
                  <a:schemeClr val="folHlink"/>
                </a:solidFill>
              </a:rPr>
              <a:t>静态变量名</a:t>
            </a:r>
            <a:r>
              <a:rPr lang="zh-CN" altLang="en-US" sz="2800" dirty="0"/>
              <a:t>就可以了。在创建对象时不会创建静态成员变量。</a:t>
            </a:r>
          </a:p>
          <a:p>
            <a:pPr>
              <a:buFont typeface="Wingdings 2" panose="05020102010507070707" pitchFamily="18" charset="2"/>
              <a:buNone/>
            </a:pPr>
            <a:r>
              <a:rPr lang="en-US" altLang="zh-CN" sz="2800" dirty="0"/>
              <a:t>3</a:t>
            </a:r>
            <a:r>
              <a:rPr lang="zh-CN" altLang="en-US" sz="2800" dirty="0"/>
              <a:t>）静态变量可以在类的任何方法中引用，作用相当于</a:t>
            </a:r>
            <a:r>
              <a:rPr lang="en-US" altLang="zh-CN" sz="2800" dirty="0"/>
              <a:t>c</a:t>
            </a:r>
            <a:r>
              <a:rPr lang="zh-CN" altLang="en-US" sz="2800" dirty="0"/>
              <a:t>语言中的全局变量。</a:t>
            </a:r>
          </a:p>
          <a:p>
            <a:pPr>
              <a:buFont typeface="Wingdings 2" panose="05020102010507070707" pitchFamily="18" charset="2"/>
              <a:buNone/>
            </a:pPr>
            <a:r>
              <a:rPr lang="en-US" altLang="zh-CN" sz="2800" dirty="0"/>
              <a:t>4</a:t>
            </a:r>
            <a:r>
              <a:rPr lang="zh-CN" altLang="en-US" sz="2800" dirty="0"/>
              <a:t>）在静态变量的定义中可以加</a:t>
            </a:r>
            <a:r>
              <a:rPr lang="en-US" altLang="zh-CN" sz="2800" dirty="0"/>
              <a:t>private</a:t>
            </a:r>
            <a:r>
              <a:rPr lang="zh-CN" altLang="en-US" sz="2800" dirty="0"/>
              <a:t>来确定该变量的使用权限</a:t>
            </a:r>
          </a:p>
        </p:txBody>
      </p:sp>
    </p:spTree>
    <p:extLst>
      <p:ext uri="{BB962C8B-B14F-4D97-AF65-F5344CB8AC3E}">
        <p14:creationId xmlns:p14="http://schemas.microsoft.com/office/powerpoint/2010/main" val="272917526"/>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idx="4294967295"/>
          </p:nvPr>
        </p:nvSpPr>
        <p:spPr>
          <a:xfrm>
            <a:off x="395289" y="608120"/>
            <a:ext cx="7262812" cy="757130"/>
          </a:xfrm>
        </p:spPr>
        <p:txBody>
          <a:bodyPr wrap="square" anchor="b">
            <a:spAutoFit/>
          </a:bodyPr>
          <a:lstStyle/>
          <a:p>
            <a:pPr eaLnBrk="1" hangingPunct="1"/>
            <a:r>
              <a:rPr lang="zh-CN" altLang="en-US" sz="4800" dirty="0"/>
              <a:t>面向对象的编程思想</a:t>
            </a:r>
          </a:p>
        </p:txBody>
      </p:sp>
      <p:sp>
        <p:nvSpPr>
          <p:cNvPr id="82947" name="Rectangle 3"/>
          <p:cNvSpPr>
            <a:spLocks noGrp="1" noChangeArrowheads="1"/>
          </p:cNvSpPr>
          <p:nvPr>
            <p:ph type="body" idx="4294967295"/>
          </p:nvPr>
        </p:nvSpPr>
        <p:spPr>
          <a:xfrm>
            <a:off x="623889" y="1562100"/>
            <a:ext cx="7377111" cy="3683000"/>
          </a:xfrm>
        </p:spPr>
        <p:txBody>
          <a:bodyPr>
            <a:normAutofit/>
          </a:bodyPr>
          <a:lstStyle/>
          <a:p>
            <a:pPr eaLnBrk="1" hangingPunct="1">
              <a:lnSpc>
                <a:spcPct val="80000"/>
              </a:lnSpc>
              <a:buFont typeface="Wingdings" panose="05000000000000000000" pitchFamily="2" charset="2"/>
              <a:buNone/>
            </a:pPr>
            <a:r>
              <a:rPr lang="zh-CN" altLang="en-US" dirty="0"/>
              <a:t>	举例说明：写一个数组排序程序</a:t>
            </a:r>
            <a:r>
              <a:rPr lang="en-US" altLang="zh-CN" dirty="0"/>
              <a:t>ArraySort.java</a:t>
            </a:r>
            <a:r>
              <a:rPr lang="zh-CN" altLang="en-US" dirty="0"/>
              <a:t>分析</a:t>
            </a:r>
            <a:r>
              <a:rPr lang="en-US" altLang="zh-CN" dirty="0"/>
              <a:t>java</a:t>
            </a:r>
            <a:r>
              <a:rPr lang="zh-CN" altLang="en-US" dirty="0"/>
              <a:t>的面向对象</a:t>
            </a:r>
          </a:p>
          <a:p>
            <a:pPr lvl="1" eaLnBrk="1" hangingPunct="1">
              <a:lnSpc>
                <a:spcPct val="80000"/>
              </a:lnSpc>
            </a:pPr>
            <a:r>
              <a:rPr lang="zh-CN" altLang="en-US" sz="2800" dirty="0"/>
              <a:t>面向过程编程：思考流程、逻辑序列</a:t>
            </a:r>
          </a:p>
          <a:p>
            <a:pPr lvl="1" eaLnBrk="1" hangingPunct="1">
              <a:lnSpc>
                <a:spcPct val="80000"/>
              </a:lnSpc>
            </a:pPr>
            <a:r>
              <a:rPr lang="zh-CN" altLang="en-US" sz="2800" dirty="0"/>
              <a:t>面向对象编程：模块化设计，灵活使用类库，排序数组可使用</a:t>
            </a:r>
            <a:r>
              <a:rPr lang="en-US" altLang="zh-CN" sz="2800" dirty="0" err="1"/>
              <a:t>java.util.Arrays.sort</a:t>
            </a:r>
            <a:r>
              <a:rPr lang="en-US" altLang="zh-CN" sz="2800" dirty="0"/>
              <a:t>(</a:t>
            </a:r>
            <a:r>
              <a:rPr lang="zh-CN" altLang="en-US" sz="2800" dirty="0"/>
              <a:t>数组名</a:t>
            </a:r>
            <a:r>
              <a:rPr lang="en-US" altLang="zh-CN" sz="2800" dirty="0"/>
              <a:t>)</a:t>
            </a:r>
            <a:r>
              <a:rPr lang="zh-CN" altLang="en-US" sz="2800" dirty="0"/>
              <a:t>来实现。</a:t>
            </a:r>
          </a:p>
          <a:p>
            <a:pPr lvl="1" eaLnBrk="1" hangingPunct="1">
              <a:lnSpc>
                <a:spcPct val="80000"/>
              </a:lnSpc>
            </a:pPr>
            <a:r>
              <a:rPr lang="zh-CN" altLang="en-US" sz="2800" dirty="0"/>
              <a:t>调用的</a:t>
            </a:r>
            <a:r>
              <a:rPr lang="en-US" altLang="zh-CN" sz="2800" dirty="0"/>
              <a:t>java</a:t>
            </a:r>
            <a:r>
              <a:rPr lang="zh-CN" altLang="en-US" sz="2800" dirty="0"/>
              <a:t>类的方法都是经过测试的，</a:t>
            </a:r>
            <a:r>
              <a:rPr lang="en-US" altLang="zh-CN" sz="2800" dirty="0"/>
              <a:t>sun</a:t>
            </a:r>
            <a:r>
              <a:rPr lang="zh-CN" altLang="en-US" sz="2800" dirty="0"/>
              <a:t>公司不断更新的方法，肯定是最好的，所以一定要学会运用不同类的不同方法。</a:t>
            </a:r>
          </a:p>
        </p:txBody>
      </p:sp>
    </p:spTree>
    <p:extLst>
      <p:ext uri="{BB962C8B-B14F-4D97-AF65-F5344CB8AC3E}">
        <p14:creationId xmlns:p14="http://schemas.microsoft.com/office/powerpoint/2010/main" val="1872843246"/>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a:xfrm>
            <a:off x="433388" y="188913"/>
            <a:ext cx="8277225" cy="1143000"/>
          </a:xfrm>
        </p:spPr>
        <p:txBody>
          <a:bodyPr/>
          <a:lstStyle/>
          <a:p>
            <a:r>
              <a:rPr lang="zh-CN" altLang="en-US" dirty="0"/>
              <a:t>面向对象程序语言设计的关注点</a:t>
            </a:r>
          </a:p>
        </p:txBody>
      </p:sp>
      <p:sp>
        <p:nvSpPr>
          <p:cNvPr id="71683" name="内容占位符 2"/>
          <p:cNvSpPr>
            <a:spLocks noGrp="1"/>
          </p:cNvSpPr>
          <p:nvPr>
            <p:ph idx="1"/>
          </p:nvPr>
        </p:nvSpPr>
        <p:spPr>
          <a:xfrm>
            <a:off x="611188" y="1331913"/>
            <a:ext cx="7772400" cy="4114800"/>
          </a:xfrm>
        </p:spPr>
        <p:txBody>
          <a:bodyPr/>
          <a:lstStyle/>
          <a:p>
            <a:pPr lvl="1"/>
            <a:r>
              <a:rPr lang="zh-CN" altLang="en-US"/>
              <a:t>派生类</a:t>
            </a:r>
            <a:r>
              <a:rPr lang="en-US" altLang="zh-CN"/>
              <a:t>/</a:t>
            </a:r>
            <a:r>
              <a:rPr lang="zh-CN" altLang="en-US"/>
              <a:t>子类，父类</a:t>
            </a:r>
            <a:r>
              <a:rPr lang="en-US" altLang="zh-CN"/>
              <a:t>/</a:t>
            </a:r>
            <a:r>
              <a:rPr lang="zh-CN" altLang="en-US"/>
              <a:t>超类</a:t>
            </a:r>
            <a:endParaRPr lang="en-US" altLang="zh-CN"/>
          </a:p>
          <a:p>
            <a:pPr lvl="1"/>
            <a:r>
              <a:rPr lang="zh-CN" altLang="en-US"/>
              <a:t>方法，消息</a:t>
            </a:r>
            <a:endParaRPr lang="en-US" altLang="zh-CN"/>
          </a:p>
          <a:p>
            <a:pPr lvl="1"/>
            <a:r>
              <a:rPr lang="zh-CN" altLang="en-US"/>
              <a:t>消息协议</a:t>
            </a:r>
            <a:r>
              <a:rPr lang="en-US" altLang="zh-CN"/>
              <a:t>/</a:t>
            </a:r>
            <a:r>
              <a:rPr lang="zh-CN" altLang="en-US"/>
              <a:t>消息接口</a:t>
            </a:r>
            <a:endParaRPr lang="en-US" altLang="zh-CN"/>
          </a:p>
          <a:p>
            <a:pPr lvl="1"/>
            <a:r>
              <a:rPr lang="zh-CN" altLang="en-US"/>
              <a:t>公有、私有与保护类型</a:t>
            </a:r>
            <a:endParaRPr lang="en-US" altLang="zh-CN"/>
          </a:p>
          <a:p>
            <a:pPr lvl="1"/>
            <a:r>
              <a:rPr lang="zh-CN" altLang="en-US"/>
              <a:t>覆盖方法</a:t>
            </a:r>
            <a:endParaRPr lang="en-US" altLang="zh-CN"/>
          </a:p>
          <a:p>
            <a:pPr lvl="1"/>
            <a:r>
              <a:rPr lang="zh-CN" altLang="en-US"/>
              <a:t>单继承，多继承</a:t>
            </a:r>
            <a:endParaRPr lang="en-US" altLang="zh-CN"/>
          </a:p>
          <a:p>
            <a:pPr lvl="1"/>
            <a:r>
              <a:rPr lang="zh-CN" altLang="en-US"/>
              <a:t>多态引用，抽象方法</a:t>
            </a:r>
            <a:endParaRPr lang="en-US" altLang="zh-CN"/>
          </a:p>
          <a:p>
            <a:pPr lvl="1"/>
            <a:r>
              <a:rPr lang="zh-CN" altLang="en-US"/>
              <a:t>构造，析构</a:t>
            </a:r>
            <a:endParaRPr lang="en-US" altLang="zh-CN"/>
          </a:p>
          <a:p>
            <a:pPr lvl="1"/>
            <a:r>
              <a:rPr lang="zh-CN" altLang="en-US"/>
              <a:t>动态束定，静态束定</a:t>
            </a:r>
            <a:endParaRPr lang="en-US" altLang="zh-CN"/>
          </a:p>
          <a:p>
            <a:pPr lvl="1"/>
            <a:r>
              <a:rPr lang="en-US" altLang="zh-CN"/>
              <a:t>……</a:t>
            </a:r>
          </a:p>
        </p:txBody>
      </p:sp>
    </p:spTree>
    <p:extLst>
      <p:ext uri="{BB962C8B-B14F-4D97-AF65-F5344CB8AC3E}">
        <p14:creationId xmlns:p14="http://schemas.microsoft.com/office/powerpoint/2010/main" val="360345837"/>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331913"/>
            <a:ext cx="7886700" cy="4845050"/>
          </a:xfrm>
        </p:spPr>
        <p:txBody>
          <a:bodyPr>
            <a:normAutofit fontScale="62500" lnSpcReduction="20000"/>
          </a:bodyPr>
          <a:lstStyle/>
          <a:p>
            <a:pPr marL="0" lvl="1">
              <a:spcBef>
                <a:spcPts val="0"/>
              </a:spcBef>
              <a:defRPr/>
            </a:pPr>
            <a:r>
              <a:rPr lang="zh-CN" altLang="en-US" b="1" dirty="0"/>
              <a:t>派生类</a:t>
            </a:r>
            <a:r>
              <a:rPr lang="zh-CN" altLang="en-US" dirty="0"/>
              <a:t>或子类。派生新类的类称为</a:t>
            </a:r>
            <a:r>
              <a:rPr lang="zh-CN" altLang="en-US" b="1" dirty="0"/>
              <a:t>父类</a:t>
            </a:r>
            <a:r>
              <a:rPr lang="zh-CN" altLang="en-US" dirty="0"/>
              <a:t>或超类。</a:t>
            </a:r>
            <a:endParaRPr lang="en-US" altLang="zh-CN" dirty="0"/>
          </a:p>
          <a:p>
            <a:pPr marL="0" lvl="1">
              <a:spcBef>
                <a:spcPts val="0"/>
              </a:spcBef>
              <a:defRPr/>
            </a:pPr>
            <a:r>
              <a:rPr lang="en-US" altLang="zh-CN" dirty="0"/>
              <a:t> </a:t>
            </a:r>
            <a:r>
              <a:rPr lang="zh-CN" altLang="en-US" dirty="0"/>
              <a:t>定义类对象的操作的子程序称为</a:t>
            </a:r>
            <a:r>
              <a:rPr lang="zh-CN" altLang="en-US" b="1" dirty="0"/>
              <a:t>方法</a:t>
            </a:r>
            <a:r>
              <a:rPr lang="zh-CN" altLang="en-US" dirty="0"/>
              <a:t>。对方法的调用通常称为</a:t>
            </a:r>
            <a:r>
              <a:rPr lang="zh-CN" altLang="en-US" b="1" dirty="0"/>
              <a:t>消息</a:t>
            </a:r>
            <a:r>
              <a:rPr lang="zh-CN" altLang="en-US" dirty="0"/>
              <a:t>。</a:t>
            </a:r>
            <a:endParaRPr lang="en-US" altLang="zh-CN" dirty="0"/>
          </a:p>
          <a:p>
            <a:pPr marL="0" lvl="1">
              <a:spcBef>
                <a:spcPts val="0"/>
              </a:spcBef>
              <a:defRPr/>
            </a:pPr>
            <a:r>
              <a:rPr lang="zh-CN" altLang="en-US" dirty="0"/>
              <a:t> </a:t>
            </a:r>
            <a:r>
              <a:rPr lang="zh-CN" altLang="en-US" b="1" dirty="0"/>
              <a:t>消息协议</a:t>
            </a:r>
            <a:r>
              <a:rPr lang="en-US" altLang="zh-CN" b="1" dirty="0"/>
              <a:t>/</a:t>
            </a:r>
            <a:r>
              <a:rPr lang="zh-CN" altLang="en-US" b="1" dirty="0"/>
              <a:t>消息接口</a:t>
            </a:r>
            <a:r>
              <a:rPr lang="zh-CN" altLang="en-US" dirty="0"/>
              <a:t>：对象方法的完整集合</a:t>
            </a:r>
            <a:endParaRPr lang="en-US" altLang="zh-CN" dirty="0"/>
          </a:p>
          <a:p>
            <a:pPr marL="0" lvl="1">
              <a:spcBef>
                <a:spcPts val="0"/>
              </a:spcBef>
              <a:defRPr/>
            </a:pPr>
            <a:r>
              <a:rPr lang="en-US" altLang="zh-CN" dirty="0"/>
              <a:t> </a:t>
            </a:r>
            <a:r>
              <a:rPr lang="zh-CN" altLang="en-US" dirty="0"/>
              <a:t>面向对象的程序中的计算，是通过从一个对象向另外一个对象发送消息来说明的。</a:t>
            </a:r>
            <a:endParaRPr lang="en-US" altLang="zh-CN" dirty="0"/>
          </a:p>
          <a:p>
            <a:pPr marL="0" lvl="1">
              <a:spcBef>
                <a:spcPts val="0"/>
              </a:spcBef>
              <a:defRPr/>
            </a:pPr>
            <a:r>
              <a:rPr lang="en-US" altLang="zh-CN" dirty="0"/>
              <a:t> </a:t>
            </a:r>
            <a:r>
              <a:rPr lang="zh-CN" altLang="en-US" dirty="0"/>
              <a:t>传递消息其实不同于调用子程序。子程序一般会处理数据，而数据要么由其调用者传递为参数，要么进行非局部访问或全局访问。</a:t>
            </a:r>
            <a:r>
              <a:rPr lang="zh-CN" altLang="en-US" dirty="0">
                <a:solidFill>
                  <a:srgbClr val="FF0000"/>
                </a:solidFill>
              </a:rPr>
              <a:t>发送给对象的消息就是执行对象中某个方法的请求</a:t>
            </a:r>
            <a:r>
              <a:rPr lang="zh-CN" altLang="en-US" dirty="0"/>
              <a:t>。</a:t>
            </a:r>
            <a:endParaRPr lang="en-US" altLang="zh-CN" dirty="0"/>
          </a:p>
          <a:p>
            <a:pPr marL="0" lvl="1">
              <a:spcBef>
                <a:spcPts val="0"/>
              </a:spcBef>
              <a:defRPr/>
            </a:pPr>
            <a:r>
              <a:rPr lang="zh-CN" altLang="en-US" dirty="0"/>
              <a:t> </a:t>
            </a:r>
            <a:r>
              <a:rPr lang="zh-CN" altLang="en-US" b="1" dirty="0"/>
              <a:t>新方法覆盖了被继承的方法</a:t>
            </a:r>
            <a:r>
              <a:rPr lang="zh-CN" altLang="en-US" dirty="0"/>
              <a:t>，所以被继承的方法称为被覆盖的方法，新方法成为覆盖方法。覆盖方法要在子类上提供类似于父类的操作，但该操作时为子类的对象自定义过的。</a:t>
            </a:r>
            <a:endParaRPr lang="en-US" altLang="zh-CN" dirty="0"/>
          </a:p>
          <a:p>
            <a:pPr marL="0" lvl="1">
              <a:spcBef>
                <a:spcPts val="0"/>
              </a:spcBef>
              <a:defRPr/>
            </a:pPr>
            <a:r>
              <a:rPr lang="en-US" altLang="zh-CN" dirty="0"/>
              <a:t> </a:t>
            </a:r>
            <a:r>
              <a:rPr lang="zh-CN" altLang="en-US" dirty="0"/>
              <a:t>如果一个新类是个子类，它的父类只有一个，则称这个派生过程为单继承；如果一个类具有多个父类，这个派生过程就成为多继承。</a:t>
            </a:r>
            <a:endParaRPr lang="en-US" altLang="zh-CN" dirty="0"/>
          </a:p>
          <a:p>
            <a:pPr marL="0" lvl="1">
              <a:spcBef>
                <a:spcPts val="0"/>
              </a:spcBef>
              <a:defRPr/>
            </a:pPr>
            <a:r>
              <a:rPr lang="en-US" altLang="zh-CN" dirty="0"/>
              <a:t>  </a:t>
            </a:r>
            <a:r>
              <a:rPr lang="zh-CN" altLang="en-US" dirty="0"/>
              <a:t>作为增加复用可能性的一种手段，继承的不足之处是：在继承层次结构中的各个类之间形成了相互依赖。这种结果正好与抽象数据类型的优点相反，抽象数据类型强调类型之间是相互对立的。 </a:t>
            </a:r>
            <a:endParaRPr lang="en-US" altLang="zh-CN" dirty="0"/>
          </a:p>
          <a:p>
            <a:pPr marL="0" lvl="1">
              <a:spcBef>
                <a:spcPts val="0"/>
              </a:spcBef>
              <a:defRPr/>
            </a:pPr>
            <a:r>
              <a:rPr lang="zh-CN" altLang="en-US" b="1" dirty="0"/>
              <a:t>多态引用</a:t>
            </a:r>
            <a:r>
              <a:rPr lang="zh-CN" altLang="en-US" dirty="0"/>
              <a:t>：与旧方法有相同名字和相同协议的新方法应用。都是</a:t>
            </a:r>
            <a:r>
              <a:rPr lang="en-US" altLang="zh-CN" dirty="0"/>
              <a:t>draw</a:t>
            </a:r>
            <a:r>
              <a:rPr lang="zh-CN" altLang="en-US" dirty="0"/>
              <a:t>，</a:t>
            </a:r>
            <a:r>
              <a:rPr lang="en-US" altLang="zh-CN" dirty="0"/>
              <a:t>draw</a:t>
            </a:r>
            <a:r>
              <a:rPr lang="zh-CN" altLang="en-US" dirty="0"/>
              <a:t>圆形还是</a:t>
            </a:r>
            <a:r>
              <a:rPr lang="en-US" altLang="zh-CN" dirty="0"/>
              <a:t>draw</a:t>
            </a:r>
            <a:r>
              <a:rPr lang="zh-CN" altLang="en-US" dirty="0"/>
              <a:t>方形，所采用的方法是根据类里的变量来决定的。如果两个类中定义的</a:t>
            </a:r>
            <a:r>
              <a:rPr lang="en-US" altLang="zh-CN" dirty="0"/>
              <a:t>draw</a:t>
            </a:r>
            <a:r>
              <a:rPr lang="zh-CN" altLang="en-US" dirty="0"/>
              <a:t>方法通过多态的引用来调用，运行时系统就必须在程序执行时决定应调用哪个方法。</a:t>
            </a:r>
            <a:endParaRPr lang="en-US" altLang="zh-CN" dirty="0"/>
          </a:p>
          <a:p>
            <a:pPr marL="0" lvl="1">
              <a:spcBef>
                <a:spcPts val="0"/>
              </a:spcBef>
              <a:defRPr/>
            </a:pPr>
            <a:r>
              <a:rPr lang="en-US" altLang="zh-CN" dirty="0"/>
              <a:t>  </a:t>
            </a:r>
            <a:r>
              <a:rPr lang="zh-CN" altLang="en-US" dirty="0"/>
              <a:t>多态是任何静态类型化的</a:t>
            </a:r>
            <a:r>
              <a:rPr lang="en-US" altLang="zh-CN" dirty="0"/>
              <a:t>OO</a:t>
            </a:r>
            <a:r>
              <a:rPr lang="zh-CN" altLang="en-US" dirty="0"/>
              <a:t>语言中的一个自然部分。在某种意义上，多态性使静态类型化的语言变得有点动态类型化，因为从方法调用到对应方法的一些绑定是动态的，多态性变量的类型其实是动态的。</a:t>
            </a:r>
            <a:endParaRPr lang="en-US" altLang="zh-CN" dirty="0"/>
          </a:p>
          <a:p>
            <a:pPr marL="0" lvl="1">
              <a:spcBef>
                <a:spcPts val="0"/>
              </a:spcBef>
              <a:defRPr/>
            </a:pPr>
            <a:r>
              <a:rPr lang="zh-CN" altLang="en-US" b="1" dirty="0"/>
              <a:t>动态束定：</a:t>
            </a:r>
            <a:r>
              <a:rPr lang="zh-CN" altLang="en-US" dirty="0"/>
              <a:t>在某些情况下，继承层次结构的这种设计会产生一个或多个类，它们在层次结构中所处的位置太高，将这些实例化不会有什么意义。空有其名，没有其体，这种方法常常称为抽象方法，或叫虚方法。这种类通常不能实例化。要想实例化，都必须提供所有继承来的抽象方法的实现体。</a:t>
            </a:r>
            <a:endParaRPr lang="en-US" altLang="zh-CN" dirty="0"/>
          </a:p>
          <a:p>
            <a:pPr marL="0" lvl="1">
              <a:spcBef>
                <a:spcPts val="0"/>
              </a:spcBef>
              <a:defRPr/>
            </a:pPr>
            <a:r>
              <a:rPr lang="en-US" altLang="zh-CN" dirty="0"/>
              <a:t> </a:t>
            </a:r>
            <a:r>
              <a:rPr lang="zh-CN" altLang="en-US" dirty="0"/>
              <a:t>静态束定的速度快是个优势。</a:t>
            </a:r>
            <a:endParaRPr lang="en-US" altLang="zh-CN" dirty="0"/>
          </a:p>
          <a:p>
            <a:pPr marL="0" lvl="1">
              <a:spcBef>
                <a:spcPts val="0"/>
              </a:spcBef>
              <a:defRPr/>
            </a:pPr>
            <a:endParaRPr lang="en-US" altLang="zh-CN" dirty="0"/>
          </a:p>
          <a:p>
            <a:pPr>
              <a:spcBef>
                <a:spcPts val="0"/>
              </a:spcBef>
              <a:defRPr/>
            </a:pPr>
            <a:endParaRPr lang="zh-CN" altLang="en-US" dirty="0"/>
          </a:p>
          <a:p>
            <a:endParaRPr lang="zh-CN" altLang="en-US" dirty="0"/>
          </a:p>
        </p:txBody>
      </p:sp>
      <p:sp>
        <p:nvSpPr>
          <p:cNvPr id="4" name="标题 1"/>
          <p:cNvSpPr txBox="1">
            <a:spLocks/>
          </p:cNvSpPr>
          <p:nvPr/>
        </p:nvSpPr>
        <p:spPr>
          <a:xfrm>
            <a:off x="433388" y="188913"/>
            <a:ext cx="8277225"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a:t>面向对象程序语言设计的关注点</a:t>
            </a:r>
            <a:endParaRPr lang="zh-CN" altLang="en-US" dirty="0"/>
          </a:p>
        </p:txBody>
      </p:sp>
    </p:spTree>
    <p:extLst>
      <p:ext uri="{BB962C8B-B14F-4D97-AF65-F5344CB8AC3E}">
        <p14:creationId xmlns:p14="http://schemas.microsoft.com/office/powerpoint/2010/main" val="3386167076"/>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p:cNvSpPr>
          <p:nvPr>
            <p:ph type="title"/>
          </p:nvPr>
        </p:nvSpPr>
        <p:spPr>
          <a:xfrm>
            <a:off x="215900" y="260350"/>
            <a:ext cx="8712200" cy="1143000"/>
          </a:xfrm>
        </p:spPr>
        <p:txBody>
          <a:bodyPr/>
          <a:lstStyle/>
          <a:p>
            <a:r>
              <a:rPr lang="zh-CN" altLang="en-US" sz="4000"/>
              <a:t>面向对象程序语言设计的关注点</a:t>
            </a:r>
          </a:p>
        </p:txBody>
      </p:sp>
      <p:sp>
        <p:nvSpPr>
          <p:cNvPr id="3" name="内容占位符 2"/>
          <p:cNvSpPr>
            <a:spLocks noGrp="1"/>
          </p:cNvSpPr>
          <p:nvPr>
            <p:ph idx="1"/>
          </p:nvPr>
        </p:nvSpPr>
        <p:spPr>
          <a:xfrm>
            <a:off x="215900" y="1403350"/>
            <a:ext cx="8928100" cy="4897438"/>
          </a:xfrm>
        </p:spPr>
        <p:txBody>
          <a:bodyPr/>
          <a:lstStyle/>
          <a:p>
            <a:pPr>
              <a:defRPr/>
            </a:pPr>
            <a:r>
              <a:rPr lang="zh-CN" altLang="en-US" sz="2400" dirty="0"/>
              <a:t>父类和子类的常见区别</a:t>
            </a:r>
            <a:endParaRPr lang="en-US" altLang="zh-CN" sz="2400" dirty="0"/>
          </a:p>
          <a:p>
            <a:pPr lvl="1">
              <a:defRPr/>
            </a:pPr>
            <a:r>
              <a:rPr lang="zh-CN" altLang="en-US" sz="2400" dirty="0"/>
              <a:t>父类可以定义不能被子类访问的私有变量或方法</a:t>
            </a:r>
            <a:endParaRPr lang="en-US" altLang="zh-CN" sz="2400" dirty="0"/>
          </a:p>
          <a:p>
            <a:pPr lvl="1">
              <a:defRPr/>
            </a:pPr>
            <a:r>
              <a:rPr lang="zh-CN" altLang="en-US" sz="2400" dirty="0"/>
              <a:t>子类可以在继承父类成员的基础上再添加成员</a:t>
            </a:r>
            <a:endParaRPr lang="en-US" altLang="zh-CN" sz="2400" dirty="0"/>
          </a:p>
          <a:p>
            <a:pPr lvl="1">
              <a:defRPr/>
            </a:pPr>
            <a:r>
              <a:rPr lang="zh-CN" altLang="en-US" sz="2400" dirty="0"/>
              <a:t>子类可以对一个或多个继承来的方法进行修改。修改后的方法与原方法有相同的名字，通常具有与原方法相同的协议。</a:t>
            </a:r>
            <a:endParaRPr lang="en-US" altLang="zh-CN" sz="2400" dirty="0"/>
          </a:p>
          <a:p>
            <a:pPr>
              <a:defRPr/>
            </a:pPr>
            <a:r>
              <a:rPr lang="zh-CN" altLang="en-US" sz="2800" dirty="0"/>
              <a:t>子类对比子类型的概念</a:t>
            </a:r>
            <a:endParaRPr lang="en-US" altLang="zh-CN" sz="2800" dirty="0"/>
          </a:p>
          <a:p>
            <a:pPr eaLnBrk="1" hangingPunct="1">
              <a:defRPr/>
            </a:pPr>
            <a:r>
              <a:rPr lang="zh-CN" altLang="zh-CN" sz="2400" kern="0" dirty="0"/>
              <a:t>把子类看作是子类型（通常），如果</a:t>
            </a:r>
            <a:r>
              <a:rPr lang="en-US" altLang="zh-CN" sz="2400" b="1" kern="0" dirty="0"/>
              <a:t> D</a:t>
            </a:r>
            <a:r>
              <a:rPr lang="en-US" altLang="zh-CN" sz="2400" kern="0" dirty="0"/>
              <a:t> </a:t>
            </a:r>
            <a:r>
              <a:rPr lang="zh-CN" altLang="zh-CN" sz="2400" kern="0" dirty="0"/>
              <a:t>是</a:t>
            </a:r>
            <a:r>
              <a:rPr lang="en-US" altLang="zh-CN" sz="2400" b="1" kern="0" dirty="0"/>
              <a:t> B</a:t>
            </a:r>
            <a:r>
              <a:rPr lang="en-US" altLang="zh-CN" sz="2400" kern="0" dirty="0"/>
              <a:t> </a:t>
            </a:r>
            <a:r>
              <a:rPr lang="zh-CN" altLang="zh-CN" sz="2400" kern="0" dirty="0"/>
              <a:t>的子类，那么：</a:t>
            </a:r>
          </a:p>
          <a:p>
            <a:pPr lvl="1" eaLnBrk="1" hangingPunct="1">
              <a:defRPr/>
            </a:pPr>
            <a:r>
              <a:rPr lang="zh-CN" altLang="zh-CN" sz="2000" kern="0" dirty="0"/>
              <a:t>若</a:t>
            </a:r>
            <a:r>
              <a:rPr lang="en-US" altLang="zh-CN" sz="2000" b="1" kern="0" dirty="0"/>
              <a:t> o</a:t>
            </a:r>
            <a:r>
              <a:rPr lang="en-US" altLang="zh-CN" sz="2000" kern="0" dirty="0"/>
              <a:t> </a:t>
            </a:r>
            <a:r>
              <a:rPr lang="zh-CN" altLang="zh-CN" sz="2000" kern="0" dirty="0"/>
              <a:t>是</a:t>
            </a:r>
            <a:r>
              <a:rPr lang="en-US" altLang="zh-CN" sz="2000" b="1" kern="0" dirty="0"/>
              <a:t> D</a:t>
            </a:r>
            <a:r>
              <a:rPr lang="en-US" altLang="zh-CN" sz="2000" kern="0" dirty="0"/>
              <a:t> </a:t>
            </a:r>
            <a:r>
              <a:rPr lang="zh-CN" altLang="zh-CN" sz="2000" kern="0" dirty="0"/>
              <a:t>类型的对象，那么</a:t>
            </a:r>
            <a:r>
              <a:rPr lang="en-US" altLang="zh-CN" sz="2000" b="1" kern="0" dirty="0"/>
              <a:t> o</a:t>
            </a:r>
            <a:r>
              <a:rPr lang="en-US" altLang="zh-CN" sz="2000" kern="0" dirty="0"/>
              <a:t> </a:t>
            </a:r>
            <a:r>
              <a:rPr lang="zh-CN" altLang="zh-CN" sz="2000" kern="0" dirty="0"/>
              <a:t>也看作是</a:t>
            </a:r>
            <a:r>
              <a:rPr lang="en-US" altLang="zh-CN" sz="2000" b="1" kern="0" dirty="0"/>
              <a:t> B</a:t>
            </a:r>
            <a:r>
              <a:rPr lang="en-US" altLang="zh-CN" sz="2000" kern="0" dirty="0"/>
              <a:t> </a:t>
            </a:r>
            <a:r>
              <a:rPr lang="zh-CN" altLang="zh-CN" sz="2000" kern="0" dirty="0"/>
              <a:t>类型的对象</a:t>
            </a:r>
            <a:r>
              <a:rPr lang="en-US" altLang="zh-CN" sz="2000" kern="0" dirty="0"/>
              <a:t> </a:t>
            </a:r>
            <a:endParaRPr lang="zh-CN" altLang="zh-CN" sz="2000" kern="0" dirty="0"/>
          </a:p>
          <a:p>
            <a:pPr lvl="1" eaLnBrk="1" hangingPunct="1">
              <a:defRPr/>
            </a:pPr>
            <a:r>
              <a:rPr lang="zh-CN" altLang="zh-CN" sz="2000" kern="0" dirty="0"/>
              <a:t>若变量</a:t>
            </a:r>
            <a:r>
              <a:rPr lang="en-US" altLang="zh-CN" sz="2000" b="1" kern="0" dirty="0"/>
              <a:t> x</a:t>
            </a:r>
            <a:r>
              <a:rPr lang="en-US" altLang="zh-CN" sz="2000" kern="0" dirty="0"/>
              <a:t> </a:t>
            </a:r>
            <a:r>
              <a:rPr lang="zh-CN" altLang="zh-CN" sz="2000" kern="0" dirty="0"/>
              <a:t>可以引用</a:t>
            </a:r>
            <a:r>
              <a:rPr lang="en-US" altLang="zh-CN" sz="2000" b="1" kern="0" dirty="0"/>
              <a:t> B</a:t>
            </a:r>
            <a:r>
              <a:rPr lang="en-US" altLang="zh-CN" sz="2000" kern="0" dirty="0"/>
              <a:t> </a:t>
            </a:r>
            <a:r>
              <a:rPr lang="zh-CN" altLang="zh-CN" sz="2000" kern="0" dirty="0"/>
              <a:t>类的对象，那么它也可以引用</a:t>
            </a:r>
            <a:r>
              <a:rPr lang="en-US" altLang="zh-CN" sz="2000" b="1" kern="0" dirty="0"/>
              <a:t> D</a:t>
            </a:r>
            <a:r>
              <a:rPr lang="en-US" altLang="zh-CN" sz="2000" kern="0" dirty="0"/>
              <a:t> </a:t>
            </a:r>
            <a:r>
              <a:rPr lang="zh-CN" altLang="zh-CN" sz="2000" kern="0" dirty="0"/>
              <a:t>类的对象</a:t>
            </a:r>
          </a:p>
          <a:p>
            <a:pPr>
              <a:defRPr/>
            </a:pPr>
            <a:r>
              <a:rPr lang="zh-CN" altLang="en-US" sz="2800" dirty="0"/>
              <a:t>单继承与多继承</a:t>
            </a:r>
            <a:endParaRPr lang="en-US" altLang="zh-CN" sz="2800" dirty="0"/>
          </a:p>
          <a:p>
            <a:pPr lvl="1">
              <a:defRPr/>
            </a:pPr>
            <a:r>
              <a:rPr lang="zh-CN" altLang="en-US" sz="2400" dirty="0"/>
              <a:t>支持多继承好吗？</a:t>
            </a:r>
            <a:endParaRPr lang="en-US" altLang="zh-CN" sz="2400" dirty="0"/>
          </a:p>
          <a:p>
            <a:pPr lvl="1">
              <a:defRPr/>
            </a:pPr>
            <a:r>
              <a:rPr lang="zh-CN" altLang="en-US" sz="2400" dirty="0"/>
              <a:t>菱形继承（共享继承）</a:t>
            </a:r>
          </a:p>
        </p:txBody>
      </p:sp>
    </p:spTree>
    <p:extLst>
      <p:ext uri="{BB962C8B-B14F-4D97-AF65-F5344CB8AC3E}">
        <p14:creationId xmlns:p14="http://schemas.microsoft.com/office/powerpoint/2010/main" val="28822706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546" y="2898348"/>
            <a:ext cx="8906608" cy="994172"/>
          </a:xfrm>
        </p:spPr>
        <p:txBody>
          <a:bodyPr>
            <a:normAutofit/>
          </a:bodyPr>
          <a:lstStyle/>
          <a:p>
            <a:pPr algn="ctr"/>
            <a:r>
              <a:rPr lang="zh-CN" altLang="en-US" sz="4000" dirty="0">
                <a:latin typeface="微软雅黑" panose="020B0503020204020204" pitchFamily="34" charset="-122"/>
                <a:ea typeface="微软雅黑" panose="020B0503020204020204" pitchFamily="34" charset="-122"/>
              </a:rPr>
              <a:t>数组</a:t>
            </a:r>
          </a:p>
        </p:txBody>
      </p:sp>
    </p:spTree>
    <p:extLst>
      <p:ext uri="{BB962C8B-B14F-4D97-AF65-F5344CB8AC3E}">
        <p14:creationId xmlns:p14="http://schemas.microsoft.com/office/powerpoint/2010/main" val="190002161"/>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zh-CN" altLang="en-US">
                <a:solidFill>
                  <a:schemeClr val="tx1"/>
                </a:solidFill>
              </a:rPr>
              <a:t>数组的结构</a:t>
            </a:r>
          </a:p>
        </p:txBody>
      </p:sp>
      <p:pic>
        <p:nvPicPr>
          <p:cNvPr id="35843" name="Picture 4" descr="9arr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571750"/>
            <a:ext cx="6400800" cy="278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13"/>
          <p:cNvSpPr>
            <a:spLocks noChangeShapeType="1"/>
          </p:cNvSpPr>
          <p:nvPr/>
        </p:nvSpPr>
        <p:spPr bwMode="auto">
          <a:xfrm>
            <a:off x="609600" y="1465810"/>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3144321325"/>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zh-CN" altLang="en-US"/>
              <a:t>数组</a:t>
            </a:r>
          </a:p>
        </p:txBody>
      </p:sp>
      <p:sp>
        <p:nvSpPr>
          <p:cNvPr id="36867" name="Rectangle 3"/>
          <p:cNvSpPr>
            <a:spLocks noGrp="1" noChangeArrowheads="1"/>
          </p:cNvSpPr>
          <p:nvPr>
            <p:ph idx="1"/>
          </p:nvPr>
        </p:nvSpPr>
        <p:spPr>
          <a:xfrm>
            <a:off x="628650" y="1825625"/>
            <a:ext cx="7886700" cy="3010144"/>
          </a:xfrm>
        </p:spPr>
        <p:txBody>
          <a:bodyPr/>
          <a:lstStyle/>
          <a:p>
            <a:pPr eaLnBrk="1" hangingPunct="1"/>
            <a:r>
              <a:rPr lang="zh-CN" altLang="en-US" dirty="0"/>
              <a:t>数组中的元素都是同一种类型。</a:t>
            </a:r>
          </a:p>
          <a:p>
            <a:pPr eaLnBrk="1" hangingPunct="1"/>
            <a:r>
              <a:rPr lang="zh-CN" altLang="en-US" dirty="0"/>
              <a:t>数组的长度在创建的时候确定，并且在创建后固定不变。</a:t>
            </a:r>
          </a:p>
          <a:p>
            <a:pPr eaLnBrk="1" hangingPunct="1"/>
            <a:r>
              <a:rPr lang="zh-CN" altLang="en-US" dirty="0"/>
              <a:t>如果要建立存储不同类型数据的集合，或者要求集合的长度可以动态变化，可以使用</a:t>
            </a:r>
            <a:r>
              <a:rPr lang="en-US" altLang="zh-CN" dirty="0"/>
              <a:t>Collection(</a:t>
            </a:r>
            <a:r>
              <a:rPr lang="zh-CN" altLang="en-US" dirty="0"/>
              <a:t>集合）类。</a:t>
            </a:r>
          </a:p>
          <a:p>
            <a:pPr eaLnBrk="1" hangingPunct="1"/>
            <a:endParaRPr lang="zh-CN" altLang="en-US" dirty="0"/>
          </a:p>
          <a:p>
            <a:pPr eaLnBrk="1" hangingPunct="1"/>
            <a:endParaRPr lang="en-US" altLang="zh-CN" dirty="0"/>
          </a:p>
        </p:txBody>
      </p:sp>
      <p:sp>
        <p:nvSpPr>
          <p:cNvPr id="5" name="Line 13"/>
          <p:cNvSpPr>
            <a:spLocks noChangeShapeType="1"/>
          </p:cNvSpPr>
          <p:nvPr/>
        </p:nvSpPr>
        <p:spPr bwMode="auto">
          <a:xfrm>
            <a:off x="609600" y="1465810"/>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2388589089"/>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zh-CN" altLang="en-US"/>
              <a:t>数组声明</a:t>
            </a:r>
          </a:p>
        </p:txBody>
      </p:sp>
      <p:sp>
        <p:nvSpPr>
          <p:cNvPr id="37891" name="Rectangle 3"/>
          <p:cNvSpPr>
            <a:spLocks noGrp="1" noChangeArrowheads="1"/>
          </p:cNvSpPr>
          <p:nvPr>
            <p:ph idx="1"/>
          </p:nvPr>
        </p:nvSpPr>
        <p:spPr/>
        <p:txBody>
          <a:bodyPr/>
          <a:lstStyle/>
          <a:p>
            <a:pPr eaLnBrk="1" hangingPunct="1">
              <a:lnSpc>
                <a:spcPct val="90000"/>
              </a:lnSpc>
            </a:pPr>
            <a:r>
              <a:rPr kumimoji="1" lang="zh-CN" altLang="en-US" dirty="0"/>
              <a:t>可以声明基本类型和类类型的数组</a:t>
            </a:r>
            <a:r>
              <a:rPr kumimoji="1" lang="zh-CN" altLang="en-US" dirty="0">
                <a:sym typeface="Wingdings" panose="05000000000000000000" pitchFamily="2" charset="2"/>
              </a:rPr>
              <a:t>声明包含两部分：数组类型与数组名称。</a:t>
            </a:r>
          </a:p>
          <a:p>
            <a:pPr lvl="1" eaLnBrk="1" hangingPunct="1">
              <a:lnSpc>
                <a:spcPct val="90000"/>
              </a:lnSpc>
              <a:buFont typeface="Wingdings" panose="05000000000000000000" pitchFamily="2" charset="2"/>
              <a:buNone/>
            </a:pPr>
            <a:r>
              <a:rPr kumimoji="1" lang="zh-CN" altLang="en-US" dirty="0"/>
              <a:t>格式：</a:t>
            </a:r>
          </a:p>
          <a:p>
            <a:pPr lvl="1" eaLnBrk="1" hangingPunct="1">
              <a:lnSpc>
                <a:spcPct val="90000"/>
              </a:lnSpc>
              <a:buFont typeface="Wingdings" panose="05000000000000000000" pitchFamily="2" charset="2"/>
              <a:buNone/>
            </a:pPr>
            <a:r>
              <a:rPr kumimoji="1" lang="zh-CN" altLang="en-US" dirty="0"/>
              <a:t>    </a:t>
            </a:r>
            <a:r>
              <a:rPr kumimoji="1" lang="en-US" altLang="zh-CN" dirty="0"/>
              <a:t>C,C++  </a:t>
            </a:r>
            <a:r>
              <a:rPr kumimoji="1" lang="zh-CN" altLang="zh-CN" dirty="0"/>
              <a:t>标准形式：</a:t>
            </a:r>
          </a:p>
          <a:p>
            <a:pPr lvl="1" eaLnBrk="1" hangingPunct="1">
              <a:lnSpc>
                <a:spcPct val="90000"/>
              </a:lnSpc>
              <a:buFont typeface="Wingdings" panose="05000000000000000000" pitchFamily="2" charset="2"/>
              <a:buNone/>
            </a:pPr>
            <a:r>
              <a:rPr kumimoji="1" lang="zh-CN" altLang="en-US" dirty="0"/>
              <a:t>	</a:t>
            </a:r>
            <a:r>
              <a:rPr kumimoji="1" lang="en-US" altLang="zh-CN" dirty="0"/>
              <a:t>char   s[] ;   </a:t>
            </a:r>
          </a:p>
          <a:p>
            <a:pPr lvl="1" eaLnBrk="1" hangingPunct="1">
              <a:lnSpc>
                <a:spcPct val="90000"/>
              </a:lnSpc>
              <a:buFont typeface="Wingdings" panose="05000000000000000000" pitchFamily="2" charset="2"/>
              <a:buNone/>
            </a:pPr>
            <a:r>
              <a:rPr kumimoji="1" lang="en-US" altLang="zh-CN" dirty="0"/>
              <a:t>	Point p[] ;  </a:t>
            </a:r>
          </a:p>
          <a:p>
            <a:pPr lvl="1" eaLnBrk="1" hangingPunct="1">
              <a:lnSpc>
                <a:spcPct val="90000"/>
              </a:lnSpc>
              <a:buFont typeface="Wingdings" panose="05000000000000000000" pitchFamily="2" charset="2"/>
              <a:buNone/>
            </a:pPr>
            <a:endParaRPr kumimoji="1" lang="en-US" altLang="zh-CN" dirty="0"/>
          </a:p>
          <a:p>
            <a:pPr lvl="1" eaLnBrk="1" hangingPunct="1">
              <a:lnSpc>
                <a:spcPct val="90000"/>
              </a:lnSpc>
              <a:buFont typeface="Wingdings" panose="05000000000000000000" pitchFamily="2" charset="2"/>
              <a:buNone/>
            </a:pPr>
            <a:r>
              <a:rPr kumimoji="1" lang="en-US" altLang="zh-CN" dirty="0"/>
              <a:t>	char [] s ;</a:t>
            </a:r>
          </a:p>
          <a:p>
            <a:pPr lvl="1" eaLnBrk="1" hangingPunct="1">
              <a:lnSpc>
                <a:spcPct val="90000"/>
              </a:lnSpc>
              <a:buFont typeface="Wingdings" panose="05000000000000000000" pitchFamily="2" charset="2"/>
              <a:buNone/>
            </a:pPr>
            <a:r>
              <a:rPr kumimoji="1" lang="en-US" altLang="zh-CN" dirty="0"/>
              <a:t> 	Point[] p ;</a:t>
            </a:r>
          </a:p>
          <a:p>
            <a:pPr eaLnBrk="1" hangingPunct="1">
              <a:lnSpc>
                <a:spcPct val="90000"/>
              </a:lnSpc>
            </a:pPr>
            <a:endParaRPr kumimoji="1" lang="en-US" altLang="zh-CN" dirty="0"/>
          </a:p>
          <a:p>
            <a:pPr eaLnBrk="1" hangingPunct="1">
              <a:lnSpc>
                <a:spcPct val="90000"/>
              </a:lnSpc>
            </a:pPr>
            <a:endParaRPr lang="en-US" altLang="zh-CN" dirty="0"/>
          </a:p>
        </p:txBody>
      </p:sp>
      <p:sp>
        <p:nvSpPr>
          <p:cNvPr id="5" name="Line 13"/>
          <p:cNvSpPr>
            <a:spLocks noChangeShapeType="1"/>
          </p:cNvSpPr>
          <p:nvPr/>
        </p:nvSpPr>
        <p:spPr bwMode="auto">
          <a:xfrm>
            <a:off x="609600" y="1465810"/>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277842152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zh-CN" altLang="en-US">
                <a:solidFill>
                  <a:schemeClr val="tx1"/>
                </a:solidFill>
              </a:rPr>
              <a:t>数组的声明</a:t>
            </a:r>
          </a:p>
        </p:txBody>
      </p:sp>
      <p:sp>
        <p:nvSpPr>
          <p:cNvPr id="38915" name="Rectangle 3"/>
          <p:cNvSpPr>
            <a:spLocks noGrp="1" noChangeArrowheads="1"/>
          </p:cNvSpPr>
          <p:nvPr>
            <p:ph idx="1"/>
          </p:nvPr>
        </p:nvSpPr>
        <p:spPr/>
        <p:txBody>
          <a:bodyPr/>
          <a:lstStyle/>
          <a:p>
            <a:pPr eaLnBrk="1" hangingPunct="1">
              <a:spcBef>
                <a:spcPct val="0"/>
              </a:spcBef>
              <a:buClrTx/>
              <a:buFont typeface="Wingdings" panose="05000000000000000000" pitchFamily="2" charset="2"/>
              <a:buChar char="p"/>
            </a:pPr>
            <a:r>
              <a:rPr lang="zh-CN" altLang="en-US">
                <a:latin typeface="宋体" panose="02010600030101010101" pitchFamily="2" charset="-122"/>
              </a:rPr>
              <a:t>在</a:t>
            </a:r>
            <a:r>
              <a:rPr lang="en-US" altLang="zh-CN">
                <a:latin typeface="宋体" panose="02010600030101010101" pitchFamily="2" charset="-122"/>
              </a:rPr>
              <a:t>Java</a:t>
            </a:r>
            <a:r>
              <a:rPr lang="zh-CN" altLang="zh-CN">
                <a:latin typeface="宋体" panose="02010600030101010101" pitchFamily="2" charset="-122"/>
              </a:rPr>
              <a:t>中数组作为类来处理，所以数组声明并不创建实例对象，而是创建一个可用来引用该数组的引用。</a:t>
            </a:r>
            <a:endParaRPr lang="zh-CN" altLang="en-US">
              <a:latin typeface="宋体" panose="02010600030101010101" pitchFamily="2" charset="-122"/>
            </a:endParaRPr>
          </a:p>
          <a:p>
            <a:pPr eaLnBrk="1" hangingPunct="1"/>
            <a:endParaRPr lang="en-US" altLang="zh-CN">
              <a:latin typeface="宋体" panose="02010600030101010101" pitchFamily="2" charset="-122"/>
            </a:endParaRPr>
          </a:p>
        </p:txBody>
      </p:sp>
      <p:sp>
        <p:nvSpPr>
          <p:cNvPr id="5" name="Line 13"/>
          <p:cNvSpPr>
            <a:spLocks noChangeShapeType="1"/>
          </p:cNvSpPr>
          <p:nvPr/>
        </p:nvSpPr>
        <p:spPr bwMode="auto">
          <a:xfrm>
            <a:off x="609600" y="1465810"/>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34869300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kumimoji="1" lang="zh-CN" altLang="en-US" dirty="0">
                <a:solidFill>
                  <a:schemeClr val="tx1"/>
                </a:solidFill>
              </a:rPr>
              <a:t>数组的创建与初始化</a:t>
            </a:r>
          </a:p>
        </p:txBody>
      </p:sp>
      <p:sp>
        <p:nvSpPr>
          <p:cNvPr id="39939" name="Rectangle 3"/>
          <p:cNvSpPr>
            <a:spLocks noGrp="1" noChangeArrowheads="1"/>
          </p:cNvSpPr>
          <p:nvPr>
            <p:ph idx="1"/>
          </p:nvPr>
        </p:nvSpPr>
        <p:spPr/>
        <p:txBody>
          <a:bodyPr/>
          <a:lstStyle/>
          <a:p>
            <a:pPr eaLnBrk="1" hangingPunct="1">
              <a:lnSpc>
                <a:spcPct val="90000"/>
              </a:lnSpc>
            </a:pPr>
            <a:r>
              <a:rPr kumimoji="1" lang="zh-CN" altLang="en-US" sz="1950" dirty="0"/>
              <a:t>可以象其它对象一样，使用</a:t>
            </a:r>
            <a:r>
              <a:rPr kumimoji="1" lang="en-US" altLang="zh-CN" sz="1950" dirty="0"/>
              <a:t>new</a:t>
            </a:r>
            <a:r>
              <a:rPr kumimoji="1" lang="zh-CN" altLang="zh-CN" sz="1950" dirty="0"/>
              <a:t>来创建，格式：</a:t>
            </a:r>
            <a:endParaRPr kumimoji="1" lang="zh-CN" altLang="en-US" sz="1950" dirty="0"/>
          </a:p>
          <a:p>
            <a:pPr eaLnBrk="1" hangingPunct="1">
              <a:lnSpc>
                <a:spcPct val="90000"/>
              </a:lnSpc>
              <a:buFont typeface="Wingdings" panose="05000000000000000000" pitchFamily="2" charset="2"/>
              <a:buNone/>
            </a:pPr>
            <a:r>
              <a:rPr kumimoji="1" lang="zh-CN" altLang="en-US" sz="1950" dirty="0"/>
              <a:t>	</a:t>
            </a:r>
          </a:p>
          <a:p>
            <a:pPr eaLnBrk="1" hangingPunct="1">
              <a:lnSpc>
                <a:spcPct val="90000"/>
              </a:lnSpc>
              <a:buFont typeface="Wingdings" panose="05000000000000000000" pitchFamily="2" charset="2"/>
              <a:buNone/>
            </a:pPr>
            <a:r>
              <a:rPr kumimoji="1" lang="zh-CN" altLang="en-US" sz="1950" dirty="0"/>
              <a:t>	</a:t>
            </a:r>
            <a:r>
              <a:rPr kumimoji="1" lang="en-US" altLang="zh-CN" sz="1950" dirty="0"/>
              <a:t>new </a:t>
            </a:r>
            <a:r>
              <a:rPr kumimoji="1" lang="en-US" altLang="zh-CN" sz="1950" i="1" dirty="0" err="1"/>
              <a:t>elementType</a:t>
            </a:r>
            <a:r>
              <a:rPr kumimoji="1" lang="en-US" altLang="zh-CN" sz="1950" dirty="0"/>
              <a:t>[</a:t>
            </a:r>
            <a:r>
              <a:rPr kumimoji="1" lang="en-US" altLang="zh-CN" sz="1950" i="1" dirty="0" err="1"/>
              <a:t>arraySize</a:t>
            </a:r>
            <a:r>
              <a:rPr kumimoji="1" lang="en-US" altLang="zh-CN" sz="1950" dirty="0"/>
              <a:t>] </a:t>
            </a:r>
          </a:p>
          <a:p>
            <a:pPr eaLnBrk="1" hangingPunct="1">
              <a:lnSpc>
                <a:spcPct val="90000"/>
              </a:lnSpc>
              <a:buFont typeface="Wingdings" panose="05000000000000000000" pitchFamily="2" charset="2"/>
              <a:buNone/>
            </a:pPr>
            <a:endParaRPr kumimoji="1" lang="en-US" altLang="zh-CN" sz="1950" dirty="0"/>
          </a:p>
          <a:p>
            <a:pPr eaLnBrk="1" hangingPunct="1">
              <a:lnSpc>
                <a:spcPct val="90000"/>
              </a:lnSpc>
              <a:buFont typeface="Wingdings" panose="05000000000000000000" pitchFamily="2" charset="2"/>
              <a:buNone/>
            </a:pPr>
            <a:endParaRPr kumimoji="1" lang="en-US" altLang="zh-CN" sz="1950" dirty="0"/>
          </a:p>
          <a:p>
            <a:pPr lvl="1" eaLnBrk="1" hangingPunct="1">
              <a:lnSpc>
                <a:spcPct val="90000"/>
              </a:lnSpc>
              <a:buFont typeface="Wingdings" panose="05000000000000000000" pitchFamily="2" charset="2"/>
              <a:buNone/>
            </a:pPr>
            <a:r>
              <a:rPr kumimoji="1" lang="zh-CN" altLang="zh-CN" sz="1650" dirty="0"/>
              <a:t>例：   </a:t>
            </a:r>
            <a:endParaRPr kumimoji="1" lang="zh-CN" altLang="en-US" sz="1650" dirty="0"/>
          </a:p>
          <a:p>
            <a:pPr lvl="1" eaLnBrk="1" hangingPunct="1">
              <a:lnSpc>
                <a:spcPct val="90000"/>
              </a:lnSpc>
              <a:buFont typeface="Wingdings" panose="05000000000000000000" pitchFamily="2" charset="2"/>
              <a:buNone/>
            </a:pPr>
            <a:r>
              <a:rPr kumimoji="1" lang="zh-CN" altLang="en-US" sz="1650" dirty="0"/>
              <a:t>   </a:t>
            </a:r>
            <a:r>
              <a:rPr kumimoji="1" lang="en-US" altLang="zh-CN" sz="1650" dirty="0"/>
              <a:t>char [] s ;</a:t>
            </a:r>
          </a:p>
          <a:p>
            <a:pPr lvl="1" eaLnBrk="1" hangingPunct="1">
              <a:lnSpc>
                <a:spcPct val="90000"/>
              </a:lnSpc>
              <a:buFont typeface="Wingdings" panose="05000000000000000000" pitchFamily="2" charset="2"/>
              <a:buNone/>
            </a:pPr>
            <a:r>
              <a:rPr kumimoji="1" lang="en-US" altLang="zh-CN" sz="1650" dirty="0"/>
              <a:t>   s = new char[20]; 	//</a:t>
            </a:r>
            <a:r>
              <a:rPr kumimoji="1" lang="zh-CN" altLang="en-US" sz="1650" dirty="0"/>
              <a:t>创建有</a:t>
            </a:r>
            <a:r>
              <a:rPr kumimoji="1" lang="en-US" altLang="zh-CN" sz="1650" dirty="0"/>
              <a:t>20</a:t>
            </a:r>
            <a:r>
              <a:rPr kumimoji="1" lang="zh-CN" altLang="en-US" sz="1650" dirty="0"/>
              <a:t>个字符的数组</a:t>
            </a:r>
          </a:p>
          <a:p>
            <a:pPr lvl="1" eaLnBrk="1" hangingPunct="1">
              <a:lnSpc>
                <a:spcPct val="90000"/>
              </a:lnSpc>
              <a:buFont typeface="Wingdings" panose="05000000000000000000" pitchFamily="2" charset="2"/>
              <a:buNone/>
            </a:pPr>
            <a:r>
              <a:rPr kumimoji="1" lang="zh-CN" altLang="en-US" sz="1650" dirty="0"/>
              <a:t>    </a:t>
            </a:r>
            <a:endParaRPr kumimoji="1" lang="zh-CN" altLang="zh-CN" sz="1650" dirty="0"/>
          </a:p>
          <a:p>
            <a:pPr eaLnBrk="1" hangingPunct="1">
              <a:lnSpc>
                <a:spcPct val="90000"/>
              </a:lnSpc>
              <a:buFont typeface="Wingdings" panose="05000000000000000000" pitchFamily="2" charset="2"/>
              <a:buNone/>
            </a:pPr>
            <a:r>
              <a:rPr kumimoji="1" lang="zh-CN" altLang="zh-CN" sz="1950" dirty="0"/>
              <a:t>    </a:t>
            </a:r>
            <a:endParaRPr kumimoji="1" lang="zh-CN" altLang="en-US" sz="1950" dirty="0"/>
          </a:p>
          <a:p>
            <a:pPr eaLnBrk="1" hangingPunct="1">
              <a:lnSpc>
                <a:spcPct val="90000"/>
              </a:lnSpc>
              <a:buFont typeface="Wingdings" panose="05000000000000000000" pitchFamily="2" charset="2"/>
              <a:buNone/>
            </a:pPr>
            <a:endParaRPr lang="en-US" altLang="zh-CN" sz="1950" dirty="0"/>
          </a:p>
        </p:txBody>
      </p:sp>
      <p:sp>
        <p:nvSpPr>
          <p:cNvPr id="5" name="Line 13"/>
          <p:cNvSpPr>
            <a:spLocks noChangeShapeType="1"/>
          </p:cNvSpPr>
          <p:nvPr/>
        </p:nvSpPr>
        <p:spPr bwMode="auto">
          <a:xfrm>
            <a:off x="609600" y="1465810"/>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2273832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rrowheads="1"/>
          </p:cNvSpPr>
          <p:nvPr>
            <p:ph type="body" idx="1"/>
          </p:nvPr>
        </p:nvSpPr>
        <p:spPr>
          <a:xfrm>
            <a:off x="603183" y="1290536"/>
            <a:ext cx="7636145" cy="4332051"/>
          </a:xfrm>
        </p:spPr>
        <p:txBody>
          <a:bodyPr>
            <a:normAutofit/>
          </a:bodyPr>
          <a:lstStyle/>
          <a:p>
            <a:pPr>
              <a:lnSpc>
                <a:spcPct val="90000"/>
              </a:lnSpc>
              <a:buFont typeface="Wingdings 2" panose="05020102010507070707" pitchFamily="18" charset="2"/>
              <a:buNone/>
            </a:pPr>
            <a:r>
              <a:rPr lang="en-US" altLang="zh-CN" sz="2800" dirty="0"/>
              <a:t>1</a:t>
            </a:r>
            <a:r>
              <a:rPr lang="zh-CN" altLang="en-US" sz="2800" dirty="0"/>
              <a:t>）类的某个方法内部没有访问到类的成员数据（对象特有数据）那么该功能就可以定义成静态的。</a:t>
            </a:r>
          </a:p>
          <a:p>
            <a:pPr>
              <a:lnSpc>
                <a:spcPct val="90000"/>
              </a:lnSpc>
              <a:buFont typeface="Wingdings 2" panose="05020102010507070707" pitchFamily="18" charset="2"/>
              <a:buNone/>
            </a:pPr>
            <a:r>
              <a:rPr lang="en-US" altLang="zh-CN" sz="2800" dirty="0"/>
              <a:t>2</a:t>
            </a:r>
            <a:r>
              <a:rPr lang="zh-CN" altLang="en-US" sz="2800" dirty="0"/>
              <a:t>）可以直接被类名所调用</a:t>
            </a:r>
          </a:p>
          <a:p>
            <a:pPr>
              <a:lnSpc>
                <a:spcPct val="90000"/>
              </a:lnSpc>
              <a:buFont typeface="Wingdings 2" panose="05020102010507070707" pitchFamily="18" charset="2"/>
              <a:buNone/>
            </a:pPr>
            <a:r>
              <a:rPr lang="en-US" altLang="zh-CN" sz="2800" dirty="0"/>
              <a:t>3</a:t>
            </a:r>
            <a:r>
              <a:rPr lang="zh-CN" altLang="en-US" sz="2800" dirty="0"/>
              <a:t>）静态方法只能访问静态成员（变量和方法）</a:t>
            </a:r>
            <a:r>
              <a:rPr lang="zh-CN" altLang="en-US" dirty="0"/>
              <a:t>。</a:t>
            </a:r>
          </a:p>
          <a:p>
            <a:pPr>
              <a:lnSpc>
                <a:spcPct val="90000"/>
              </a:lnSpc>
              <a:buFont typeface="Wingdings 2" panose="05020102010507070707" pitchFamily="18" charset="2"/>
              <a:buNone/>
            </a:pPr>
            <a:r>
              <a:rPr lang="en-US" altLang="zh-CN" dirty="0"/>
              <a:t>4</a:t>
            </a:r>
            <a:r>
              <a:rPr lang="zh-CN" altLang="en-US" dirty="0"/>
              <a:t>）</a:t>
            </a:r>
            <a:r>
              <a:rPr lang="zh-CN" altLang="en-US" sz="2800" dirty="0"/>
              <a:t>在静态方法中不能使用</a:t>
            </a:r>
            <a:r>
              <a:rPr lang="en-US" altLang="zh-CN" sz="2800" dirty="0"/>
              <a:t>this</a:t>
            </a:r>
          </a:p>
          <a:p>
            <a:pPr>
              <a:lnSpc>
                <a:spcPct val="90000"/>
              </a:lnSpc>
              <a:buFont typeface="Wingdings 2" panose="05020102010507070707" pitchFamily="18" charset="2"/>
              <a:buNone/>
            </a:pPr>
            <a:r>
              <a:rPr lang="en-US" altLang="zh-CN" sz="2800" dirty="0"/>
              <a:t>5</a:t>
            </a:r>
            <a:r>
              <a:rPr lang="zh-CN" altLang="en-US" sz="2800" dirty="0"/>
              <a:t>）非静态方法既能访问静态成员，又可以访问非静态成员（变量</a:t>
            </a:r>
            <a:r>
              <a:rPr lang="zh-CN" altLang="en-US" sz="2800"/>
              <a:t>和方）。</a:t>
            </a:r>
            <a:r>
              <a:rPr lang="zh-CN" altLang="en-US" sz="2800" dirty="0"/>
              <a:t> </a:t>
            </a:r>
          </a:p>
        </p:txBody>
      </p:sp>
      <p:sp>
        <p:nvSpPr>
          <p:cNvPr id="3" name="Rectangle 2"/>
          <p:cNvSpPr>
            <a:spLocks noGrp="1" noRot="1" noChangeArrowheads="1"/>
          </p:cNvSpPr>
          <p:nvPr>
            <p:ph type="title"/>
          </p:nvPr>
        </p:nvSpPr>
        <p:spPr>
          <a:xfrm>
            <a:off x="301625" y="452336"/>
            <a:ext cx="8540750" cy="838200"/>
          </a:xfrm>
        </p:spPr>
        <p:txBody>
          <a:bodyPr>
            <a:normAutofit/>
          </a:bodyPr>
          <a:lstStyle/>
          <a:p>
            <a:r>
              <a:rPr lang="zh-CN" altLang="en-US" dirty="0"/>
              <a:t>关于类方法的总结</a:t>
            </a:r>
          </a:p>
        </p:txBody>
      </p:sp>
    </p:spTree>
    <p:extLst>
      <p:ext uri="{BB962C8B-B14F-4D97-AF65-F5344CB8AC3E}">
        <p14:creationId xmlns:p14="http://schemas.microsoft.com/office/powerpoint/2010/main" val="1874816700"/>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kumimoji="1" lang="zh-CN" altLang="en-US">
                <a:solidFill>
                  <a:schemeClr val="tx1"/>
                </a:solidFill>
              </a:rPr>
              <a:t>数组的初始化</a:t>
            </a:r>
          </a:p>
        </p:txBody>
      </p:sp>
      <p:sp>
        <p:nvSpPr>
          <p:cNvPr id="40963" name="Rectangle 3"/>
          <p:cNvSpPr>
            <a:spLocks noGrp="1" noChangeArrowheads="1"/>
          </p:cNvSpPr>
          <p:nvPr>
            <p:ph idx="1"/>
          </p:nvPr>
        </p:nvSpPr>
        <p:spPr/>
        <p:txBody>
          <a:bodyPr/>
          <a:lstStyle/>
          <a:p>
            <a:pPr eaLnBrk="1" hangingPunct="1">
              <a:lnSpc>
                <a:spcPct val="90000"/>
              </a:lnSpc>
              <a:buFont typeface="Wingdings" panose="05000000000000000000" pitchFamily="2" charset="2"/>
              <a:buNone/>
            </a:pPr>
            <a:r>
              <a:rPr kumimoji="1" lang="zh-CN" altLang="en-US" dirty="0"/>
              <a:t>数组元素是被初始化的。</a:t>
            </a:r>
          </a:p>
          <a:p>
            <a:pPr eaLnBrk="1" hangingPunct="1">
              <a:lnSpc>
                <a:spcPct val="90000"/>
              </a:lnSpc>
              <a:buFont typeface="Wingdings" panose="05000000000000000000" pitchFamily="2" charset="2"/>
              <a:buNone/>
            </a:pPr>
            <a:r>
              <a:rPr kumimoji="1" lang="zh-CN" altLang="en-US" dirty="0"/>
              <a:t>	字符串 </a:t>
            </a:r>
            <a:r>
              <a:rPr kumimoji="1" lang="en-US" altLang="zh-CN" dirty="0"/>
              <a:t>-- \u0000, null</a:t>
            </a:r>
          </a:p>
          <a:p>
            <a:pPr eaLnBrk="1" hangingPunct="1">
              <a:lnSpc>
                <a:spcPct val="90000"/>
              </a:lnSpc>
              <a:buFont typeface="Wingdings" panose="05000000000000000000" pitchFamily="2" charset="2"/>
              <a:buNone/>
            </a:pPr>
            <a:r>
              <a:rPr kumimoji="1" lang="en-US" altLang="zh-CN" dirty="0"/>
              <a:t>	</a:t>
            </a:r>
            <a:r>
              <a:rPr kumimoji="1" lang="zh-CN" altLang="zh-CN" dirty="0"/>
              <a:t>对象数组 -- </a:t>
            </a:r>
            <a:r>
              <a:rPr kumimoji="1" lang="en-US" altLang="zh-CN" dirty="0"/>
              <a:t>null</a:t>
            </a:r>
          </a:p>
          <a:p>
            <a:pPr eaLnBrk="1" hangingPunct="1">
              <a:lnSpc>
                <a:spcPct val="90000"/>
              </a:lnSpc>
              <a:buFont typeface="Wingdings" panose="05000000000000000000" pitchFamily="2" charset="2"/>
              <a:buNone/>
            </a:pPr>
            <a:endParaRPr kumimoji="1" lang="en-US" altLang="zh-CN" dirty="0">
              <a:sym typeface="Wingdings" panose="05000000000000000000" pitchFamily="2" charset="2"/>
            </a:endParaRPr>
          </a:p>
          <a:p>
            <a:pPr eaLnBrk="1" hangingPunct="1">
              <a:lnSpc>
                <a:spcPct val="90000"/>
              </a:lnSpc>
              <a:buFont typeface="Wingdings" panose="05000000000000000000" pitchFamily="2" charset="2"/>
              <a:buNone/>
            </a:pPr>
            <a:r>
              <a:rPr kumimoji="1" lang="zh-CN" altLang="zh-CN" dirty="0"/>
              <a:t>用初始值创建数组</a:t>
            </a:r>
          </a:p>
          <a:p>
            <a:pPr lvl="1" eaLnBrk="1" hangingPunct="1">
              <a:lnSpc>
                <a:spcPct val="90000"/>
              </a:lnSpc>
              <a:buFont typeface="Wingdings" panose="05000000000000000000" pitchFamily="2" charset="2"/>
              <a:buNone/>
            </a:pPr>
            <a:r>
              <a:rPr kumimoji="1" lang="en-US" altLang="zh-CN" dirty="0"/>
              <a:t>String names[ ] = { </a:t>
            </a:r>
            <a:r>
              <a:rPr kumimoji="1" lang="en-US" altLang="zh-CN" dirty="0">
                <a:latin typeface="Arial" panose="020B0604020202020204" pitchFamily="34" charset="0"/>
              </a:rPr>
              <a:t>“</a:t>
            </a:r>
            <a:r>
              <a:rPr kumimoji="1" lang="en-US" altLang="zh-CN" dirty="0"/>
              <a:t>Jack</a:t>
            </a:r>
            <a:r>
              <a:rPr kumimoji="1" lang="en-US" altLang="zh-CN" dirty="0">
                <a:latin typeface="Arial" panose="020B0604020202020204" pitchFamily="34" charset="0"/>
              </a:rPr>
              <a:t>”</a:t>
            </a:r>
            <a:r>
              <a:rPr kumimoji="1" lang="en-US" altLang="zh-CN" dirty="0"/>
              <a:t>, </a:t>
            </a:r>
            <a:r>
              <a:rPr kumimoji="1" lang="en-US" altLang="zh-CN" dirty="0">
                <a:latin typeface="Arial" panose="020B0604020202020204" pitchFamily="34" charset="0"/>
              </a:rPr>
              <a:t>“</a:t>
            </a:r>
            <a:r>
              <a:rPr kumimoji="1" lang="en-US" altLang="zh-CN" dirty="0"/>
              <a:t>Wang</a:t>
            </a:r>
            <a:r>
              <a:rPr kumimoji="1" lang="en-US" altLang="zh-CN" dirty="0">
                <a:latin typeface="Arial" panose="020B0604020202020204" pitchFamily="34" charset="0"/>
              </a:rPr>
              <a:t>”</a:t>
            </a:r>
            <a:r>
              <a:rPr kumimoji="1" lang="en-US" altLang="zh-CN" dirty="0"/>
              <a:t>, </a:t>
            </a:r>
            <a:r>
              <a:rPr kumimoji="1" lang="en-US" altLang="zh-CN" dirty="0">
                <a:latin typeface="Arial" panose="020B0604020202020204" pitchFamily="34" charset="0"/>
              </a:rPr>
              <a:t>“</a:t>
            </a:r>
            <a:r>
              <a:rPr kumimoji="1" lang="en-US" altLang="zh-CN" dirty="0"/>
              <a:t>Lee</a:t>
            </a:r>
            <a:r>
              <a:rPr kumimoji="1" lang="en-US" altLang="zh-CN" dirty="0">
                <a:latin typeface="Arial" panose="020B0604020202020204" pitchFamily="34" charset="0"/>
              </a:rPr>
              <a:t>”</a:t>
            </a:r>
            <a:r>
              <a:rPr kumimoji="1" lang="en-US" altLang="zh-CN" dirty="0"/>
              <a:t>};</a:t>
            </a:r>
          </a:p>
          <a:p>
            <a:pPr lvl="1" eaLnBrk="1" hangingPunct="1">
              <a:lnSpc>
                <a:spcPct val="90000"/>
              </a:lnSpc>
              <a:buFont typeface="Wingdings" panose="05000000000000000000" pitchFamily="2" charset="2"/>
              <a:buNone/>
            </a:pPr>
            <a:r>
              <a:rPr kumimoji="1" lang="en-US" altLang="zh-CN" dirty="0" err="1"/>
              <a:t>int</a:t>
            </a:r>
            <a:r>
              <a:rPr kumimoji="1" lang="en-US" altLang="zh-CN" dirty="0"/>
              <a:t>  a[ ] = {1, 2, 3};</a:t>
            </a:r>
          </a:p>
          <a:p>
            <a:pPr lvl="1" eaLnBrk="1" hangingPunct="1">
              <a:lnSpc>
                <a:spcPct val="90000"/>
              </a:lnSpc>
              <a:buFont typeface="Wingdings" panose="05000000000000000000" pitchFamily="2" charset="2"/>
              <a:buNone/>
            </a:pPr>
            <a:r>
              <a:rPr kumimoji="1" lang="en-US" altLang="zh-CN" dirty="0"/>
              <a:t>Date d[] = { new Date( ), new Date( ), new Date( )}</a:t>
            </a:r>
          </a:p>
          <a:p>
            <a:pPr eaLnBrk="1" hangingPunct="1">
              <a:lnSpc>
                <a:spcPct val="90000"/>
              </a:lnSpc>
            </a:pPr>
            <a:endParaRPr lang="en-US" altLang="zh-CN" dirty="0"/>
          </a:p>
        </p:txBody>
      </p:sp>
      <p:sp>
        <p:nvSpPr>
          <p:cNvPr id="5" name="Line 13"/>
          <p:cNvSpPr>
            <a:spLocks noChangeShapeType="1"/>
          </p:cNvSpPr>
          <p:nvPr/>
        </p:nvSpPr>
        <p:spPr bwMode="auto">
          <a:xfrm>
            <a:off x="609600" y="1465810"/>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2221187411"/>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zh-CN" altLang="en-US"/>
              <a:t>对象数组</a:t>
            </a:r>
          </a:p>
        </p:txBody>
      </p:sp>
      <p:sp>
        <p:nvSpPr>
          <p:cNvPr id="41987" name="Rectangle 3"/>
          <p:cNvSpPr>
            <a:spLocks noGrp="1" noChangeArrowheads="1"/>
          </p:cNvSpPr>
          <p:nvPr>
            <p:ph idx="1"/>
          </p:nvPr>
        </p:nvSpPr>
        <p:spPr/>
        <p:txBody>
          <a:bodyPr/>
          <a:lstStyle/>
          <a:p>
            <a:pPr eaLnBrk="1" hangingPunct="1">
              <a:spcBef>
                <a:spcPct val="0"/>
              </a:spcBef>
              <a:buClrTx/>
              <a:buFontTx/>
              <a:buNone/>
            </a:pPr>
            <a:r>
              <a:rPr lang="zh-CN" altLang="en-US">
                <a:latin typeface="Times New Roman" panose="02020603050405020304" pitchFamily="18" charset="0"/>
              </a:rPr>
              <a:t>除了基本类型以外，还可以创建对象类型的数组。</a:t>
            </a:r>
          </a:p>
          <a:p>
            <a:pPr eaLnBrk="1" hangingPunct="1">
              <a:spcBef>
                <a:spcPct val="0"/>
              </a:spcBef>
              <a:buClrTx/>
              <a:buFontTx/>
              <a:buNone/>
            </a:pPr>
            <a:r>
              <a:rPr lang="zh-CN" altLang="en-US">
                <a:latin typeface="Times New Roman" panose="02020603050405020304" pitchFamily="18" charset="0"/>
              </a:rPr>
              <a:t>	</a:t>
            </a:r>
            <a:r>
              <a:rPr lang="en-US" altLang="zh-CN">
                <a:latin typeface="Times New Roman" panose="02020603050405020304" pitchFamily="18" charset="0"/>
              </a:rPr>
              <a:t>Point[] p ; 	</a:t>
            </a:r>
          </a:p>
          <a:p>
            <a:pPr eaLnBrk="1" hangingPunct="1">
              <a:spcBef>
                <a:spcPct val="0"/>
              </a:spcBef>
              <a:buClrTx/>
              <a:buFontTx/>
              <a:buNone/>
            </a:pPr>
            <a:r>
              <a:rPr lang="en-US" altLang="zh-CN">
                <a:latin typeface="Times New Roman" panose="02020603050405020304" pitchFamily="18" charset="0"/>
              </a:rPr>
              <a:t>	p = new Point[100]; </a:t>
            </a:r>
          </a:p>
          <a:p>
            <a:pPr eaLnBrk="1" hangingPunct="1">
              <a:buFont typeface="Wingdings" panose="05000000000000000000" pitchFamily="2" charset="2"/>
              <a:buNone/>
            </a:pPr>
            <a:r>
              <a:rPr lang="en-US" altLang="zh-CN">
                <a:latin typeface="Times New Roman" panose="02020603050405020304" pitchFamily="18" charset="0"/>
              </a:rPr>
              <a:t>//</a:t>
            </a:r>
            <a:r>
              <a:rPr lang="zh-CN" altLang="zh-CN">
                <a:latin typeface="Times New Roman" panose="02020603050405020304" pitchFamily="18" charset="0"/>
              </a:rPr>
              <a:t>创建100个引用</a:t>
            </a:r>
          </a:p>
          <a:p>
            <a:pPr eaLnBrk="1" hangingPunct="1">
              <a:buFont typeface="Wingdings" panose="05000000000000000000" pitchFamily="2" charset="2"/>
              <a:buNone/>
            </a:pPr>
            <a:r>
              <a:rPr lang="zh-CN" altLang="zh-CN">
                <a:latin typeface="Times New Roman" panose="02020603050405020304" pitchFamily="18" charset="0"/>
              </a:rPr>
              <a:t>创建100个</a:t>
            </a:r>
            <a:r>
              <a:rPr lang="en-US" altLang="zh-CN">
                <a:latin typeface="Times New Roman" panose="02020603050405020304" pitchFamily="18" charset="0"/>
              </a:rPr>
              <a:t>Point</a:t>
            </a:r>
            <a:r>
              <a:rPr lang="zh-CN" altLang="zh-CN">
                <a:latin typeface="Times New Roman" panose="02020603050405020304" pitchFamily="18" charset="0"/>
              </a:rPr>
              <a:t>对象：</a:t>
            </a:r>
          </a:p>
          <a:p>
            <a:pPr eaLnBrk="1" hangingPunct="1">
              <a:spcBef>
                <a:spcPct val="0"/>
              </a:spcBef>
              <a:buClrTx/>
              <a:buFontTx/>
              <a:buNone/>
            </a:pPr>
            <a:r>
              <a:rPr lang="zh-CN" altLang="zh-CN">
                <a:latin typeface="Times New Roman" panose="02020603050405020304" pitchFamily="18" charset="0"/>
              </a:rPr>
              <a:t>	</a:t>
            </a:r>
            <a:r>
              <a:rPr lang="en-US" altLang="zh-CN">
                <a:latin typeface="Times New Roman" panose="02020603050405020304" pitchFamily="18" charset="0"/>
              </a:rPr>
              <a:t>p[0] = new Point( );</a:t>
            </a:r>
          </a:p>
          <a:p>
            <a:pPr eaLnBrk="1" hangingPunct="1">
              <a:spcBef>
                <a:spcPct val="0"/>
              </a:spcBef>
              <a:buClrTx/>
              <a:buFontTx/>
              <a:buNone/>
            </a:pPr>
            <a:r>
              <a:rPr lang="en-US" altLang="zh-CN">
                <a:latin typeface="Times New Roman" panose="02020603050405020304" pitchFamily="18" charset="0"/>
              </a:rPr>
              <a:t>	p[1] = new Point( );</a:t>
            </a:r>
          </a:p>
          <a:p>
            <a:pPr eaLnBrk="1" hangingPunct="1">
              <a:spcBef>
                <a:spcPct val="0"/>
              </a:spcBef>
              <a:buClrTx/>
              <a:buFontTx/>
              <a:buNone/>
            </a:pPr>
            <a:r>
              <a:rPr lang="en-US" altLang="zh-CN">
                <a:latin typeface="Times New Roman" panose="02020603050405020304" pitchFamily="18" charset="0"/>
              </a:rPr>
              <a:t>	…</a:t>
            </a:r>
          </a:p>
          <a:p>
            <a:pPr eaLnBrk="1" hangingPunct="1"/>
            <a:endParaRPr lang="en-US" altLang="zh-CN"/>
          </a:p>
          <a:p>
            <a:pPr eaLnBrk="1" hangingPunct="1"/>
            <a:endParaRPr lang="en-US" altLang="zh-CN"/>
          </a:p>
        </p:txBody>
      </p:sp>
      <p:sp>
        <p:nvSpPr>
          <p:cNvPr id="5" name="Line 13"/>
          <p:cNvSpPr>
            <a:spLocks noChangeShapeType="1"/>
          </p:cNvSpPr>
          <p:nvPr/>
        </p:nvSpPr>
        <p:spPr bwMode="auto">
          <a:xfrm>
            <a:off x="609600" y="1465810"/>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3519258809"/>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zh-CN" altLang="en-US"/>
              <a:t>多维数组</a:t>
            </a:r>
          </a:p>
        </p:txBody>
      </p:sp>
      <p:sp>
        <p:nvSpPr>
          <p:cNvPr id="43011" name="Rectangle 3"/>
          <p:cNvSpPr>
            <a:spLocks noGrp="1" noChangeArrowheads="1"/>
          </p:cNvSpPr>
          <p:nvPr>
            <p:ph idx="1"/>
          </p:nvPr>
        </p:nvSpPr>
        <p:spPr/>
        <p:txBody>
          <a:bodyPr/>
          <a:lstStyle/>
          <a:p>
            <a:pPr eaLnBrk="1" hangingPunct="1">
              <a:lnSpc>
                <a:spcPct val="80000"/>
              </a:lnSpc>
            </a:pPr>
            <a:r>
              <a:rPr kumimoji="1" lang="zh-CN" altLang="en-US" sz="1575"/>
              <a:t>声明方法</a:t>
            </a:r>
          </a:p>
          <a:p>
            <a:pPr eaLnBrk="1" hangingPunct="1">
              <a:lnSpc>
                <a:spcPct val="80000"/>
              </a:lnSpc>
              <a:buFont typeface="Wingdings" panose="05000000000000000000" pitchFamily="2" charset="2"/>
              <a:buNone/>
            </a:pPr>
            <a:r>
              <a:rPr kumimoji="1" lang="zh-CN" altLang="en-US" sz="1575"/>
              <a:t>	</a:t>
            </a:r>
            <a:r>
              <a:rPr kumimoji="1" lang="en-US" altLang="zh-CN" sz="1575"/>
              <a:t>int a[ ][ ]; </a:t>
            </a:r>
            <a:r>
              <a:rPr kumimoji="1" lang="zh-CN" altLang="zh-CN" sz="1575"/>
              <a:t>或</a:t>
            </a:r>
            <a:r>
              <a:rPr kumimoji="1" lang="en-US" altLang="zh-CN" sz="1575"/>
              <a:t>int [ ][ ] a;</a:t>
            </a:r>
          </a:p>
          <a:p>
            <a:pPr eaLnBrk="1" hangingPunct="1">
              <a:lnSpc>
                <a:spcPct val="80000"/>
              </a:lnSpc>
            </a:pPr>
            <a:r>
              <a:rPr kumimoji="1" lang="zh-CN" altLang="en-US" sz="1575"/>
              <a:t>实例化</a:t>
            </a:r>
          </a:p>
          <a:p>
            <a:pPr lvl="1" eaLnBrk="1" hangingPunct="1">
              <a:lnSpc>
                <a:spcPct val="80000"/>
              </a:lnSpc>
              <a:buFont typeface="Wingdings" panose="05000000000000000000" pitchFamily="2" charset="2"/>
              <a:buNone/>
            </a:pPr>
            <a:r>
              <a:rPr kumimoji="1" lang="en-US" altLang="zh-CN" sz="1500"/>
              <a:t>a = new int[4][4];  //</a:t>
            </a:r>
            <a:r>
              <a:rPr kumimoji="1" lang="zh-CN" altLang="en-US" sz="1500"/>
              <a:t>直接为每一维分配内存，生成规则数组</a:t>
            </a:r>
          </a:p>
          <a:p>
            <a:pPr lvl="1" eaLnBrk="1" hangingPunct="1">
              <a:lnSpc>
                <a:spcPct val="80000"/>
              </a:lnSpc>
              <a:buFont typeface="Wingdings" panose="05000000000000000000" pitchFamily="2" charset="2"/>
              <a:buNone/>
            </a:pPr>
            <a:r>
              <a:rPr kumimoji="1" lang="en-US" altLang="zh-CN" sz="1500"/>
              <a:t>a = new int[4][ ];  // </a:t>
            </a:r>
            <a:r>
              <a:rPr kumimoji="1" lang="zh-CN" altLang="en-US" sz="1500"/>
              <a:t>只有最后维可以不给值，其它都要给，</a:t>
            </a:r>
          </a:p>
          <a:p>
            <a:pPr lvl="1" eaLnBrk="1" hangingPunct="1">
              <a:lnSpc>
                <a:spcPct val="80000"/>
              </a:lnSpc>
              <a:buFont typeface="Wingdings" panose="05000000000000000000" pitchFamily="2" charset="2"/>
              <a:buNone/>
            </a:pPr>
            <a:r>
              <a:rPr kumimoji="1" lang="en-US" altLang="zh-CN" sz="1500"/>
              <a:t>//</a:t>
            </a:r>
            <a:r>
              <a:rPr kumimoji="1" lang="zh-CN" altLang="en-US" sz="1500"/>
              <a:t>以生成不规则数组</a:t>
            </a:r>
          </a:p>
          <a:p>
            <a:pPr lvl="1" eaLnBrk="1" hangingPunct="1">
              <a:lnSpc>
                <a:spcPct val="80000"/>
              </a:lnSpc>
              <a:buFont typeface="Wingdings" panose="05000000000000000000" pitchFamily="2" charset="2"/>
              <a:buNone/>
            </a:pPr>
            <a:r>
              <a:rPr kumimoji="1" lang="en-US" altLang="zh-CN" sz="1500"/>
              <a:t>a[0] = new int[10] ;</a:t>
            </a:r>
          </a:p>
          <a:p>
            <a:pPr lvl="1" eaLnBrk="1" hangingPunct="1">
              <a:lnSpc>
                <a:spcPct val="80000"/>
              </a:lnSpc>
              <a:buFont typeface="Wingdings" panose="05000000000000000000" pitchFamily="2" charset="2"/>
              <a:buNone/>
            </a:pPr>
            <a:r>
              <a:rPr kumimoji="1" lang="en-US" altLang="zh-CN" sz="1500"/>
              <a:t>a[1] = new int[5];</a:t>
            </a:r>
          </a:p>
          <a:p>
            <a:pPr lvl="1" eaLnBrk="1" hangingPunct="1">
              <a:lnSpc>
                <a:spcPct val="80000"/>
              </a:lnSpc>
              <a:buFont typeface="Wingdings" panose="05000000000000000000" pitchFamily="2" charset="2"/>
              <a:buNone/>
            </a:pPr>
            <a:r>
              <a:rPr kumimoji="1" lang="en-US" altLang="zh-CN" sz="1500"/>
              <a:t>	</a:t>
            </a:r>
            <a:r>
              <a:rPr kumimoji="1" lang="en-US" altLang="zh-CN" sz="1500">
                <a:latin typeface="Arial" panose="020B0604020202020204" pitchFamily="34" charset="0"/>
              </a:rPr>
              <a:t>…</a:t>
            </a:r>
            <a:r>
              <a:rPr kumimoji="1" lang="en-US" altLang="zh-CN" sz="1500"/>
              <a:t> </a:t>
            </a:r>
          </a:p>
          <a:p>
            <a:pPr eaLnBrk="1" hangingPunct="1">
              <a:lnSpc>
                <a:spcPct val="80000"/>
              </a:lnSpc>
            </a:pPr>
            <a:r>
              <a:rPr kumimoji="1" lang="zh-CN" altLang="en-US" sz="1575"/>
              <a:t>数组成员变量</a:t>
            </a:r>
            <a:r>
              <a:rPr kumimoji="1" lang="en-US" altLang="zh-CN" sz="1575"/>
              <a:t>length -- </a:t>
            </a:r>
            <a:r>
              <a:rPr kumimoji="1" lang="zh-CN" altLang="en-US" sz="1575"/>
              <a:t>数组元素个数</a:t>
            </a:r>
            <a:r>
              <a:rPr kumimoji="1" lang="en-US" altLang="zh-CN" sz="1575"/>
              <a:t>:</a:t>
            </a:r>
          </a:p>
          <a:p>
            <a:pPr lvl="1" eaLnBrk="1" hangingPunct="1">
              <a:lnSpc>
                <a:spcPct val="80000"/>
              </a:lnSpc>
              <a:buFont typeface="Wingdings" panose="05000000000000000000" pitchFamily="2" charset="2"/>
              <a:buNone/>
            </a:pPr>
            <a:r>
              <a:rPr kumimoji="1" lang="en-US" altLang="zh-CN" sz="1500"/>
              <a:t>a = new int [10][12];</a:t>
            </a:r>
          </a:p>
          <a:p>
            <a:pPr lvl="1" eaLnBrk="1" hangingPunct="1">
              <a:lnSpc>
                <a:spcPct val="80000"/>
              </a:lnSpc>
              <a:buFont typeface="Wingdings" panose="05000000000000000000" pitchFamily="2" charset="2"/>
              <a:buNone/>
            </a:pPr>
            <a:r>
              <a:rPr kumimoji="1" lang="en-US" altLang="zh-CN" sz="1500"/>
              <a:t>a.length = 10 ;</a:t>
            </a:r>
          </a:p>
          <a:p>
            <a:pPr lvl="1" eaLnBrk="1" hangingPunct="1">
              <a:lnSpc>
                <a:spcPct val="80000"/>
              </a:lnSpc>
              <a:buFont typeface="Wingdings" panose="05000000000000000000" pitchFamily="2" charset="2"/>
              <a:buNone/>
            </a:pPr>
            <a:r>
              <a:rPr kumimoji="1" lang="en-US" altLang="zh-CN" sz="1500"/>
              <a:t>a[0].length = 12 ;</a:t>
            </a:r>
          </a:p>
          <a:p>
            <a:pPr eaLnBrk="1" hangingPunct="1">
              <a:lnSpc>
                <a:spcPct val="80000"/>
              </a:lnSpc>
              <a:buFont typeface="Wingdings" panose="05000000000000000000" pitchFamily="2" charset="2"/>
              <a:buNone/>
            </a:pPr>
            <a:endParaRPr lang="en-US" altLang="zh-CN" sz="1575"/>
          </a:p>
        </p:txBody>
      </p:sp>
      <p:sp>
        <p:nvSpPr>
          <p:cNvPr id="5" name="Line 13"/>
          <p:cNvSpPr>
            <a:spLocks noChangeShapeType="1"/>
          </p:cNvSpPr>
          <p:nvPr/>
        </p:nvSpPr>
        <p:spPr bwMode="auto">
          <a:xfrm>
            <a:off x="609600" y="1465810"/>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3760362491"/>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zh-CN" altLang="en-US"/>
              <a:t>数组拷贝</a:t>
            </a:r>
          </a:p>
        </p:txBody>
      </p:sp>
      <p:sp>
        <p:nvSpPr>
          <p:cNvPr id="44035" name="Rectangle 3"/>
          <p:cNvSpPr>
            <a:spLocks noGrp="1" noChangeArrowheads="1"/>
          </p:cNvSpPr>
          <p:nvPr>
            <p:ph idx="1"/>
          </p:nvPr>
        </p:nvSpPr>
        <p:spPr/>
        <p:txBody>
          <a:bodyPr/>
          <a:lstStyle/>
          <a:p>
            <a:pPr eaLnBrk="1" hangingPunct="1"/>
            <a:r>
              <a:rPr kumimoji="1" lang="zh-CN" altLang="en-US" sz="1500" dirty="0"/>
              <a:t>数组一旦创建，其大小不可变，但已有的数组变量可指向全新的数；该数组原指的内容丢失</a:t>
            </a:r>
          </a:p>
          <a:p>
            <a:pPr lvl="1" eaLnBrk="1" hangingPunct="1">
              <a:buFont typeface="Wingdings" panose="05000000000000000000" pitchFamily="2" charset="2"/>
              <a:buNone/>
            </a:pPr>
            <a:r>
              <a:rPr kumimoji="1" lang="zh-CN" altLang="en-US" sz="1350" dirty="0"/>
              <a:t>	</a:t>
            </a:r>
            <a:r>
              <a:rPr kumimoji="1" lang="en-US" altLang="zh-CN" sz="1350" dirty="0" err="1"/>
              <a:t>int</a:t>
            </a:r>
            <a:r>
              <a:rPr kumimoji="1" lang="en-US" altLang="zh-CN" sz="1350" dirty="0"/>
              <a:t> a[ ] = new </a:t>
            </a:r>
            <a:r>
              <a:rPr kumimoji="1" lang="en-US" altLang="zh-CN" sz="1350" dirty="0" err="1"/>
              <a:t>int</a:t>
            </a:r>
            <a:r>
              <a:rPr kumimoji="1" lang="en-US" altLang="zh-CN" sz="1350" dirty="0"/>
              <a:t>[6];</a:t>
            </a:r>
          </a:p>
          <a:p>
            <a:pPr lvl="1" eaLnBrk="1" hangingPunct="1">
              <a:buFont typeface="Wingdings" panose="05000000000000000000" pitchFamily="2" charset="2"/>
              <a:buNone/>
            </a:pPr>
            <a:r>
              <a:rPr kumimoji="1" lang="en-US" altLang="zh-CN" sz="1350" dirty="0"/>
              <a:t>	a = new </a:t>
            </a:r>
            <a:r>
              <a:rPr kumimoji="1" lang="en-US" altLang="zh-CN" sz="1350" dirty="0" err="1"/>
              <a:t>int</a:t>
            </a:r>
            <a:r>
              <a:rPr kumimoji="1" lang="en-US" altLang="zh-CN" sz="1350" dirty="0"/>
              <a:t>[10] ; // </a:t>
            </a:r>
            <a:r>
              <a:rPr kumimoji="1" lang="zh-CN" altLang="zh-CN" sz="1350" dirty="0"/>
              <a:t>不必重新声明 </a:t>
            </a:r>
            <a:r>
              <a:rPr kumimoji="1" lang="en-US" altLang="zh-CN" sz="1350" dirty="0"/>
              <a:t>a </a:t>
            </a:r>
          </a:p>
          <a:p>
            <a:pPr eaLnBrk="1" hangingPunct="1"/>
            <a:r>
              <a:rPr kumimoji="1" lang="zh-CN" altLang="en-US" sz="1500" dirty="0"/>
              <a:t>数组变量之间赋值是引用赋值。</a:t>
            </a:r>
          </a:p>
          <a:p>
            <a:pPr lvl="1" eaLnBrk="1" hangingPunct="1">
              <a:buFont typeface="Wingdings" panose="05000000000000000000" pitchFamily="2" charset="2"/>
              <a:buNone/>
            </a:pPr>
            <a:r>
              <a:rPr kumimoji="1" lang="en-US" altLang="zh-CN" sz="1350" dirty="0" err="1"/>
              <a:t>int</a:t>
            </a:r>
            <a:r>
              <a:rPr kumimoji="1" lang="en-US" altLang="zh-CN" sz="1350" dirty="0"/>
              <a:t> a[ ] = new </a:t>
            </a:r>
            <a:r>
              <a:rPr kumimoji="1" lang="en-US" altLang="zh-CN" sz="1350" dirty="0" err="1"/>
              <a:t>int</a:t>
            </a:r>
            <a:r>
              <a:rPr kumimoji="1" lang="en-US" altLang="zh-CN" sz="1350" dirty="0"/>
              <a:t> [6];</a:t>
            </a:r>
          </a:p>
          <a:p>
            <a:pPr lvl="1" eaLnBrk="1" hangingPunct="1">
              <a:buFont typeface="Wingdings" panose="05000000000000000000" pitchFamily="2" charset="2"/>
              <a:buNone/>
            </a:pPr>
            <a:r>
              <a:rPr kumimoji="1" lang="en-US" altLang="zh-CN" sz="1350" dirty="0" err="1"/>
              <a:t>int</a:t>
            </a:r>
            <a:r>
              <a:rPr kumimoji="1" lang="en-US" altLang="zh-CN" sz="1350" dirty="0"/>
              <a:t> b[ ];</a:t>
            </a:r>
          </a:p>
          <a:p>
            <a:pPr lvl="1" eaLnBrk="1" hangingPunct="1">
              <a:buFont typeface="Wingdings" panose="05000000000000000000" pitchFamily="2" charset="2"/>
              <a:buNone/>
            </a:pPr>
            <a:r>
              <a:rPr kumimoji="1" lang="en-US" altLang="zh-CN" sz="1350" dirty="0"/>
              <a:t>b = a ;</a:t>
            </a:r>
          </a:p>
          <a:p>
            <a:pPr eaLnBrk="1" hangingPunct="1">
              <a:buFont typeface="Wingdings" panose="05000000000000000000" pitchFamily="2" charset="2"/>
              <a:buNone/>
            </a:pPr>
            <a:endParaRPr lang="en-US" altLang="zh-CN" sz="1500" dirty="0"/>
          </a:p>
        </p:txBody>
      </p:sp>
      <p:grpSp>
        <p:nvGrpSpPr>
          <p:cNvPr id="2" name="Group 4"/>
          <p:cNvGrpSpPr>
            <a:grpSpLocks/>
          </p:cNvGrpSpPr>
          <p:nvPr/>
        </p:nvGrpSpPr>
        <p:grpSpPr bwMode="auto">
          <a:xfrm>
            <a:off x="3492106" y="3969546"/>
            <a:ext cx="2583656" cy="1454944"/>
            <a:chOff x="2774" y="2618"/>
            <a:chExt cx="2170" cy="1222"/>
          </a:xfrm>
        </p:grpSpPr>
        <p:sp>
          <p:nvSpPr>
            <p:cNvPr id="44042" name="Rectangle 5"/>
            <p:cNvSpPr>
              <a:spLocks noChangeArrowheads="1"/>
            </p:cNvSpPr>
            <p:nvPr/>
          </p:nvSpPr>
          <p:spPr bwMode="auto">
            <a:xfrm>
              <a:off x="3888" y="2688"/>
              <a:ext cx="1056" cy="1152"/>
            </a:xfrm>
            <a:prstGeom prst="rect">
              <a:avLst/>
            </a:prstGeom>
            <a:solidFill>
              <a:srgbClr val="00CC00"/>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1350"/>
            </a:p>
          </p:txBody>
        </p:sp>
        <p:sp>
          <p:nvSpPr>
            <p:cNvPr id="44043" name="Line 6"/>
            <p:cNvSpPr>
              <a:spLocks noChangeShapeType="1"/>
            </p:cNvSpPr>
            <p:nvPr/>
          </p:nvSpPr>
          <p:spPr bwMode="auto">
            <a:xfrm>
              <a:off x="3888" y="2880"/>
              <a:ext cx="10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44044" name="Line 7"/>
            <p:cNvSpPr>
              <a:spLocks noChangeShapeType="1"/>
            </p:cNvSpPr>
            <p:nvPr/>
          </p:nvSpPr>
          <p:spPr bwMode="auto">
            <a:xfrm>
              <a:off x="3888" y="3072"/>
              <a:ext cx="10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44045" name="Line 8"/>
            <p:cNvSpPr>
              <a:spLocks noChangeShapeType="1"/>
            </p:cNvSpPr>
            <p:nvPr/>
          </p:nvSpPr>
          <p:spPr bwMode="auto">
            <a:xfrm>
              <a:off x="3888" y="3264"/>
              <a:ext cx="10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44046" name="Line 9"/>
            <p:cNvSpPr>
              <a:spLocks noChangeShapeType="1"/>
            </p:cNvSpPr>
            <p:nvPr/>
          </p:nvSpPr>
          <p:spPr bwMode="auto">
            <a:xfrm>
              <a:off x="3888" y="3456"/>
              <a:ext cx="10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44047" name="Line 10"/>
            <p:cNvSpPr>
              <a:spLocks noChangeShapeType="1"/>
            </p:cNvSpPr>
            <p:nvPr/>
          </p:nvSpPr>
          <p:spPr bwMode="auto">
            <a:xfrm>
              <a:off x="3888" y="3648"/>
              <a:ext cx="10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44048" name="Text Box 11"/>
            <p:cNvSpPr txBox="1">
              <a:spLocks noChangeArrowheads="1"/>
            </p:cNvSpPr>
            <p:nvPr/>
          </p:nvSpPr>
          <p:spPr bwMode="auto">
            <a:xfrm>
              <a:off x="2774" y="2618"/>
              <a:ext cx="241"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a:latin typeface="Times New Roman" panose="02020603050405020304" pitchFamily="18" charset="0"/>
                </a:rPr>
                <a:t>a</a:t>
              </a:r>
            </a:p>
          </p:txBody>
        </p:sp>
        <p:sp>
          <p:nvSpPr>
            <p:cNvPr id="44049" name="Rectangle 12"/>
            <p:cNvSpPr>
              <a:spLocks noChangeArrowheads="1"/>
            </p:cNvSpPr>
            <p:nvPr/>
          </p:nvSpPr>
          <p:spPr bwMode="auto">
            <a:xfrm>
              <a:off x="2976" y="2688"/>
              <a:ext cx="336"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1350"/>
            </a:p>
          </p:txBody>
        </p:sp>
        <p:sp>
          <p:nvSpPr>
            <p:cNvPr id="44050" name="Line 13"/>
            <p:cNvSpPr>
              <a:spLocks noChangeShapeType="1"/>
            </p:cNvSpPr>
            <p:nvPr/>
          </p:nvSpPr>
          <p:spPr bwMode="auto">
            <a:xfrm flipV="1">
              <a:off x="3216" y="2688"/>
              <a:ext cx="672" cy="96"/>
            </a:xfrm>
            <a:prstGeom prst="line">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sz="1350"/>
            </a:p>
          </p:txBody>
        </p:sp>
      </p:grpSp>
      <p:grpSp>
        <p:nvGrpSpPr>
          <p:cNvPr id="3" name="Group 14"/>
          <p:cNvGrpSpPr>
            <a:grpSpLocks/>
          </p:cNvGrpSpPr>
          <p:nvPr/>
        </p:nvGrpSpPr>
        <p:grpSpPr bwMode="auto">
          <a:xfrm>
            <a:off x="3492106" y="4400553"/>
            <a:ext cx="640556" cy="369094"/>
            <a:chOff x="2774" y="3002"/>
            <a:chExt cx="538" cy="310"/>
          </a:xfrm>
        </p:grpSpPr>
        <p:sp>
          <p:nvSpPr>
            <p:cNvPr id="44040" name="Text Box 15"/>
            <p:cNvSpPr txBox="1">
              <a:spLocks noChangeArrowheads="1"/>
            </p:cNvSpPr>
            <p:nvPr/>
          </p:nvSpPr>
          <p:spPr bwMode="auto">
            <a:xfrm>
              <a:off x="2774" y="3002"/>
              <a:ext cx="25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a:latin typeface="Times New Roman" panose="02020603050405020304" pitchFamily="18" charset="0"/>
                </a:rPr>
                <a:t>b</a:t>
              </a:r>
            </a:p>
          </p:txBody>
        </p:sp>
        <p:sp>
          <p:nvSpPr>
            <p:cNvPr id="44041" name="Rectangle 16"/>
            <p:cNvSpPr>
              <a:spLocks noChangeArrowheads="1"/>
            </p:cNvSpPr>
            <p:nvPr/>
          </p:nvSpPr>
          <p:spPr bwMode="auto">
            <a:xfrm>
              <a:off x="2976" y="3072"/>
              <a:ext cx="336"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1350"/>
            </a:p>
          </p:txBody>
        </p:sp>
      </p:grpSp>
      <p:sp>
        <p:nvSpPr>
          <p:cNvPr id="43025" name="Line 17"/>
          <p:cNvSpPr>
            <a:spLocks noChangeShapeType="1"/>
          </p:cNvSpPr>
          <p:nvPr/>
        </p:nvSpPr>
        <p:spPr bwMode="auto">
          <a:xfrm flipV="1">
            <a:off x="3977879" y="4076700"/>
            <a:ext cx="800100" cy="514350"/>
          </a:xfrm>
          <a:prstGeom prst="line">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19" name="Line 13"/>
          <p:cNvSpPr>
            <a:spLocks noChangeShapeType="1"/>
          </p:cNvSpPr>
          <p:nvPr/>
        </p:nvSpPr>
        <p:spPr bwMode="auto">
          <a:xfrm>
            <a:off x="609600" y="1465810"/>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30481878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499"/>
                                          </p:stCondLst>
                                        </p:cTn>
                                        <p:tgtEl>
                                          <p:spTgt spid="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430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zh-CN" altLang="en-US"/>
              <a:t>数组拷贝</a:t>
            </a:r>
          </a:p>
        </p:txBody>
      </p:sp>
      <p:sp>
        <p:nvSpPr>
          <p:cNvPr id="45059" name="Rectangle 3"/>
          <p:cNvSpPr>
            <a:spLocks noGrp="1" noChangeArrowheads="1"/>
          </p:cNvSpPr>
          <p:nvPr>
            <p:ph idx="1"/>
          </p:nvPr>
        </p:nvSpPr>
        <p:spPr>
          <a:xfrm>
            <a:off x="1568054" y="2171700"/>
            <a:ext cx="6000750" cy="1310879"/>
          </a:xfrm>
        </p:spPr>
        <p:txBody>
          <a:bodyPr/>
          <a:lstStyle/>
          <a:p>
            <a:pPr eaLnBrk="1" hangingPunct="1"/>
            <a:r>
              <a:rPr kumimoji="1" lang="zh-CN" altLang="en-US" sz="1950"/>
              <a:t>数组数据的复制，通过拷贝数组的函数。</a:t>
            </a:r>
          </a:p>
          <a:p>
            <a:pPr lvl="1" eaLnBrk="1" hangingPunct="1">
              <a:buFont typeface="Wingdings" panose="05000000000000000000" pitchFamily="2" charset="2"/>
              <a:buNone/>
            </a:pPr>
            <a:r>
              <a:rPr kumimoji="1" lang="zh-CN" altLang="en-US" sz="1650"/>
              <a:t>    </a:t>
            </a:r>
            <a:r>
              <a:rPr kumimoji="1" lang="en-US" altLang="zh-CN" sz="1650"/>
              <a:t>System.arrayCopy(Object </a:t>
            </a:r>
            <a:r>
              <a:rPr kumimoji="1" lang="en-US" altLang="zh-CN" sz="1650" i="1"/>
              <a:t>source</a:t>
            </a:r>
            <a:r>
              <a:rPr kumimoji="1" lang="en-US" altLang="zh-CN" sz="1650"/>
              <a:t>, int </a:t>
            </a:r>
            <a:r>
              <a:rPr kumimoji="1" lang="en-US" altLang="zh-CN" sz="1650" i="1"/>
              <a:t>srcIndex</a:t>
            </a:r>
            <a:r>
              <a:rPr kumimoji="1" lang="en-US" altLang="zh-CN" sz="1650"/>
              <a:t>, </a:t>
            </a:r>
          </a:p>
          <a:p>
            <a:pPr lvl="1" eaLnBrk="1" hangingPunct="1">
              <a:buFont typeface="Wingdings" panose="05000000000000000000" pitchFamily="2" charset="2"/>
              <a:buNone/>
            </a:pPr>
            <a:r>
              <a:rPr kumimoji="1" lang="en-US" altLang="zh-CN" sz="1650"/>
              <a:t>				Object </a:t>
            </a:r>
            <a:r>
              <a:rPr kumimoji="1" lang="en-US" altLang="zh-CN" sz="1650" i="1"/>
              <a:t>dest</a:t>
            </a:r>
            <a:r>
              <a:rPr kumimoji="1" lang="en-US" altLang="zh-CN" sz="1650"/>
              <a:t>, 	int </a:t>
            </a:r>
            <a:r>
              <a:rPr kumimoji="1" lang="en-US" altLang="zh-CN" sz="1650" i="1"/>
              <a:t>destIndex</a:t>
            </a:r>
            <a:r>
              <a:rPr kumimoji="1" lang="en-US" altLang="zh-CN" sz="1650"/>
              <a:t>, </a:t>
            </a:r>
          </a:p>
          <a:p>
            <a:pPr lvl="1" eaLnBrk="1" hangingPunct="1">
              <a:buFont typeface="Wingdings" panose="05000000000000000000" pitchFamily="2" charset="2"/>
              <a:buNone/>
            </a:pPr>
            <a:r>
              <a:rPr kumimoji="1" lang="en-US" altLang="zh-CN" sz="1650"/>
              <a:t>				int </a:t>
            </a:r>
            <a:r>
              <a:rPr kumimoji="1" lang="en-US" altLang="zh-CN" sz="1650" i="1"/>
              <a:t>length</a:t>
            </a:r>
            <a:r>
              <a:rPr kumimoji="1" lang="en-US" altLang="zh-CN" sz="1650"/>
              <a:t>)</a:t>
            </a:r>
          </a:p>
          <a:p>
            <a:pPr lvl="1" eaLnBrk="1" hangingPunct="1">
              <a:buFont typeface="Wingdings" panose="05000000000000000000" pitchFamily="2" charset="2"/>
              <a:buNone/>
            </a:pPr>
            <a:endParaRPr lang="en-US" altLang="zh-CN" sz="1650"/>
          </a:p>
        </p:txBody>
      </p:sp>
      <p:pic>
        <p:nvPicPr>
          <p:cNvPr id="45060" name="Picture 4" descr="10arr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3105153"/>
            <a:ext cx="6057900" cy="2365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3"/>
          <p:cNvSpPr>
            <a:spLocks noChangeShapeType="1"/>
          </p:cNvSpPr>
          <p:nvPr/>
        </p:nvSpPr>
        <p:spPr bwMode="auto">
          <a:xfrm>
            <a:off x="609600" y="1465810"/>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2946603798"/>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a:bodyPr>
          <a:lstStyle/>
          <a:p>
            <a:r>
              <a:rPr lang="en-US" altLang="zh-CN" sz="3600" b="1" dirty="0">
                <a:latin typeface="楷体_GB2312" pitchFamily="49" charset="-122"/>
                <a:ea typeface="楷体_GB2312" pitchFamily="49" charset="-122"/>
              </a:rPr>
              <a:t>Java </a:t>
            </a:r>
            <a:r>
              <a:rPr lang="zh-CN" altLang="en-US" sz="3600" b="1" dirty="0">
                <a:latin typeface="楷体_GB2312" pitchFamily="49" charset="-122"/>
                <a:ea typeface="楷体_GB2312" pitchFamily="49" charset="-122"/>
              </a:rPr>
              <a:t>程序一般规范</a:t>
            </a:r>
          </a:p>
        </p:txBody>
      </p:sp>
      <p:sp>
        <p:nvSpPr>
          <p:cNvPr id="26627" name="Rectangle 3"/>
          <p:cNvSpPr>
            <a:spLocks noGrp="1" noChangeArrowheads="1"/>
          </p:cNvSpPr>
          <p:nvPr>
            <p:ph idx="1"/>
          </p:nvPr>
        </p:nvSpPr>
        <p:spPr>
          <a:xfrm>
            <a:off x="609600" y="1451552"/>
            <a:ext cx="7886700" cy="4796847"/>
          </a:xfrm>
        </p:spPr>
        <p:txBody>
          <a:bodyPr>
            <a:noAutofit/>
          </a:bodyPr>
          <a:lstStyle/>
          <a:p>
            <a:pPr eaLnBrk="1" hangingPunct="1">
              <a:lnSpc>
                <a:spcPct val="80000"/>
              </a:lnSpc>
            </a:pPr>
            <a:r>
              <a:rPr kumimoji="1" lang="zh-CN" altLang="en-US" sz="2000" dirty="0"/>
              <a:t>包、类、变量、方法等命名：要体现各自的含义。</a:t>
            </a:r>
          </a:p>
          <a:p>
            <a:pPr eaLnBrk="1" hangingPunct="1">
              <a:lnSpc>
                <a:spcPct val="80000"/>
              </a:lnSpc>
            </a:pPr>
            <a:r>
              <a:rPr kumimoji="1" lang="zh-CN" altLang="en-US" sz="2000" dirty="0"/>
              <a:t>包名全部小写，</a:t>
            </a:r>
            <a:r>
              <a:rPr kumimoji="1" lang="en-US" altLang="zh-CN" sz="2000" dirty="0" err="1"/>
              <a:t>io</a:t>
            </a:r>
            <a:r>
              <a:rPr kumimoji="1" lang="zh-CN" altLang="en-US" sz="2000" dirty="0"/>
              <a:t>，</a:t>
            </a:r>
            <a:r>
              <a:rPr kumimoji="1" lang="en-US" altLang="zh-CN" sz="2000" dirty="0" err="1"/>
              <a:t>awt</a:t>
            </a:r>
            <a:endParaRPr kumimoji="1" lang="en-US" altLang="zh-CN" sz="2000" dirty="0"/>
          </a:p>
          <a:p>
            <a:pPr eaLnBrk="1" hangingPunct="1">
              <a:lnSpc>
                <a:spcPct val="80000"/>
              </a:lnSpc>
            </a:pPr>
            <a:r>
              <a:rPr kumimoji="1" lang="zh-CN" altLang="en-US" sz="2000" dirty="0"/>
              <a:t>类名第一个字母要大写，</a:t>
            </a:r>
            <a:r>
              <a:rPr kumimoji="1" lang="en-US" altLang="zh-CN" sz="2000" dirty="0" err="1"/>
              <a:t>HelloWorldApp</a:t>
            </a:r>
            <a:endParaRPr kumimoji="1" lang="en-US" altLang="zh-CN" sz="2000" dirty="0"/>
          </a:p>
          <a:p>
            <a:pPr eaLnBrk="1" hangingPunct="1">
              <a:lnSpc>
                <a:spcPct val="80000"/>
              </a:lnSpc>
            </a:pPr>
            <a:r>
              <a:rPr kumimoji="1" lang="zh-CN" altLang="en-US" sz="2000" dirty="0"/>
              <a:t>变量名第一个字母要小写，</a:t>
            </a:r>
            <a:r>
              <a:rPr kumimoji="1" lang="en-US" altLang="zh-CN" sz="2000" dirty="0" err="1"/>
              <a:t>userName</a:t>
            </a:r>
            <a:endParaRPr kumimoji="1" lang="en-US" altLang="zh-CN" sz="2000" dirty="0"/>
          </a:p>
          <a:p>
            <a:pPr eaLnBrk="1" hangingPunct="1">
              <a:lnSpc>
                <a:spcPct val="80000"/>
              </a:lnSpc>
            </a:pPr>
            <a:r>
              <a:rPr kumimoji="1" lang="zh-CN" altLang="en-US" sz="2000" dirty="0"/>
              <a:t>方法名第一个字母要小写，</a:t>
            </a:r>
            <a:r>
              <a:rPr kumimoji="1" lang="en-US" altLang="zh-CN" sz="2000" dirty="0" err="1"/>
              <a:t>setName</a:t>
            </a:r>
            <a:endParaRPr kumimoji="1" lang="en-US" altLang="zh-CN" sz="2000" dirty="0"/>
          </a:p>
          <a:p>
            <a:pPr eaLnBrk="1" hangingPunct="1">
              <a:lnSpc>
                <a:spcPct val="80000"/>
              </a:lnSpc>
            </a:pPr>
            <a:r>
              <a:rPr kumimoji="1" lang="zh-CN" altLang="en-US" sz="2000" dirty="0"/>
              <a:t>程序书写格式：保证良好的可读性，使程序一目了然。</a:t>
            </a:r>
          </a:p>
          <a:p>
            <a:pPr eaLnBrk="1" hangingPunct="1">
              <a:lnSpc>
                <a:spcPct val="80000"/>
              </a:lnSpc>
            </a:pPr>
            <a:r>
              <a:rPr kumimoji="1" lang="zh-CN" altLang="en-US" sz="2000" dirty="0"/>
              <a:t>大括号</a:t>
            </a:r>
            <a:r>
              <a:rPr kumimoji="1" lang="en-US" altLang="zh-CN" sz="2000" dirty="0"/>
              <a:t>{}</a:t>
            </a:r>
            <a:r>
              <a:rPr kumimoji="1" lang="zh-CN" altLang="en-US" sz="2000" dirty="0"/>
              <a:t>的使用与对齐，语句段的对齐</a:t>
            </a:r>
          </a:p>
          <a:p>
            <a:pPr eaLnBrk="1" hangingPunct="1">
              <a:lnSpc>
                <a:spcPct val="80000"/>
              </a:lnSpc>
            </a:pPr>
            <a:r>
              <a:rPr kumimoji="1" lang="zh-CN" altLang="en-US" sz="2000" dirty="0"/>
              <a:t>在语句段之间适当空行</a:t>
            </a:r>
          </a:p>
          <a:p>
            <a:pPr eaLnBrk="1" hangingPunct="1">
              <a:lnSpc>
                <a:spcPct val="80000"/>
              </a:lnSpc>
            </a:pPr>
            <a:r>
              <a:rPr kumimoji="1" lang="zh-CN" altLang="en-US" sz="2000" dirty="0"/>
              <a:t>程序注释：帮助了解程序的功能。</a:t>
            </a:r>
          </a:p>
          <a:p>
            <a:pPr eaLnBrk="1" hangingPunct="1">
              <a:lnSpc>
                <a:spcPct val="80000"/>
              </a:lnSpc>
              <a:buFont typeface="Wingdings" panose="05000000000000000000" pitchFamily="2" charset="2"/>
              <a:buNone/>
            </a:pPr>
            <a:r>
              <a:rPr kumimoji="1" lang="zh-CN" altLang="en-US" sz="2000" dirty="0"/>
              <a:t>   类注释                          变量注释</a:t>
            </a:r>
          </a:p>
          <a:p>
            <a:pPr eaLnBrk="1" hangingPunct="1">
              <a:lnSpc>
                <a:spcPct val="80000"/>
              </a:lnSpc>
              <a:buFont typeface="Wingdings" panose="05000000000000000000" pitchFamily="2" charset="2"/>
              <a:buNone/>
            </a:pPr>
            <a:r>
              <a:rPr kumimoji="1" lang="zh-CN" altLang="en-US" sz="2000" dirty="0"/>
              <a:t>   方法注释                       语句注释</a:t>
            </a:r>
          </a:p>
          <a:p>
            <a:pPr eaLnBrk="1" hangingPunct="1">
              <a:lnSpc>
                <a:spcPct val="80000"/>
              </a:lnSpc>
              <a:buFont typeface="Wingdings" panose="05000000000000000000" pitchFamily="2" charset="2"/>
              <a:buNone/>
            </a:pPr>
            <a:r>
              <a:rPr kumimoji="1" lang="zh-CN" altLang="en-US" sz="2000" dirty="0"/>
              <a:t>   语句段注释</a:t>
            </a:r>
          </a:p>
          <a:p>
            <a:pPr eaLnBrk="1" hangingPunct="1">
              <a:lnSpc>
                <a:spcPct val="80000"/>
              </a:lnSpc>
            </a:pPr>
            <a:r>
              <a:rPr kumimoji="1" lang="zh-CN" altLang="en-US" sz="2000" b="1" dirty="0">
                <a:solidFill>
                  <a:schemeClr val="hlink"/>
                </a:solidFill>
              </a:rPr>
              <a:t>形成良好的习惯，例如：一个类一个</a:t>
            </a:r>
            <a:r>
              <a:rPr kumimoji="1" lang="en-US" altLang="zh-CN" sz="2000" b="1" dirty="0">
                <a:solidFill>
                  <a:schemeClr val="hlink"/>
                </a:solidFill>
              </a:rPr>
              <a:t>.java</a:t>
            </a:r>
            <a:r>
              <a:rPr kumimoji="1" lang="zh-CN" altLang="en-US" sz="2000" b="1" dirty="0">
                <a:solidFill>
                  <a:schemeClr val="hlink"/>
                </a:solidFill>
              </a:rPr>
              <a:t>文件</a:t>
            </a:r>
          </a:p>
          <a:p>
            <a:pPr eaLnBrk="1" hangingPunct="1">
              <a:lnSpc>
                <a:spcPct val="80000"/>
              </a:lnSpc>
            </a:pPr>
            <a:endParaRPr lang="en-US" altLang="zh-CN" sz="2000" dirty="0"/>
          </a:p>
        </p:txBody>
      </p:sp>
      <p:sp>
        <p:nvSpPr>
          <p:cNvPr id="7" name="Line 13"/>
          <p:cNvSpPr>
            <a:spLocks noChangeShapeType="1"/>
          </p:cNvSpPr>
          <p:nvPr/>
        </p:nvSpPr>
        <p:spPr bwMode="auto">
          <a:xfrm>
            <a:off x="609600" y="1341122"/>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903454444"/>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a:xfrm>
            <a:off x="685800" y="762000"/>
            <a:ext cx="7772400" cy="608013"/>
          </a:xfrm>
        </p:spPr>
        <p:txBody>
          <a:bodyPr/>
          <a:lstStyle/>
          <a:p>
            <a:r>
              <a:rPr lang="zh-CN" altLang="en-US" sz="3600" b="1" dirty="0">
                <a:latin typeface="楷体_GB2312" pitchFamily="49" charset="-122"/>
                <a:ea typeface="楷体_GB2312" pitchFamily="49" charset="-122"/>
              </a:rPr>
              <a:t>注意事项</a:t>
            </a:r>
            <a:r>
              <a:rPr lang="en-US" altLang="zh-CN" sz="3600" b="1" dirty="0">
                <a:latin typeface="楷体_GB2312" pitchFamily="49" charset="-122"/>
                <a:ea typeface="楷体_GB2312" pitchFamily="49" charset="-122"/>
              </a:rPr>
              <a:t>(</a:t>
            </a:r>
            <a:r>
              <a:rPr lang="zh-CN" altLang="en-US" sz="3600" b="1" dirty="0">
                <a:latin typeface="楷体_GB2312" pitchFamily="49" charset="-122"/>
                <a:ea typeface="楷体_GB2312" pitchFamily="49" charset="-122"/>
              </a:rPr>
              <a:t>总结</a:t>
            </a:r>
            <a:r>
              <a:rPr lang="en-US" altLang="zh-CN" sz="3600" b="1" dirty="0">
                <a:latin typeface="楷体_GB2312" pitchFamily="49" charset="-122"/>
                <a:ea typeface="楷体_GB2312" pitchFamily="49" charset="-122"/>
              </a:rPr>
              <a:t>)</a:t>
            </a:r>
          </a:p>
        </p:txBody>
      </p:sp>
      <p:sp>
        <p:nvSpPr>
          <p:cNvPr id="562179" name="Rectangle 3"/>
          <p:cNvSpPr>
            <a:spLocks noGrp="1" noChangeArrowheads="1"/>
          </p:cNvSpPr>
          <p:nvPr>
            <p:ph idx="1"/>
          </p:nvPr>
        </p:nvSpPr>
        <p:spPr>
          <a:xfrm>
            <a:off x="609600" y="1752600"/>
            <a:ext cx="7772400" cy="4114800"/>
          </a:xfrm>
        </p:spPr>
        <p:txBody>
          <a:bodyPr>
            <a:normAutofit lnSpcReduction="10000"/>
          </a:bodyPr>
          <a:lstStyle/>
          <a:p>
            <a:pPr marL="609600" indent="-609600">
              <a:buFont typeface="Wingdings" panose="05000000000000000000" pitchFamily="2" charset="2"/>
              <a:buAutoNum type="arabicPeriod"/>
            </a:pPr>
            <a:r>
              <a:rPr lang="zh-CN" altLang="en-US" sz="2000" b="1" dirty="0">
                <a:latin typeface="楷体_GB2312" pitchFamily="49" charset="-122"/>
                <a:ea typeface="楷体_GB2312" pitchFamily="49" charset="-122"/>
              </a:rPr>
              <a:t>一个源程序中可以声明多个类，</a:t>
            </a:r>
            <a:r>
              <a:rPr lang="zh-CN" altLang="en-US" sz="2000" b="1" dirty="0">
                <a:solidFill>
                  <a:schemeClr val="hlink"/>
                </a:solidFill>
                <a:latin typeface="楷体_GB2312" pitchFamily="49" charset="-122"/>
                <a:ea typeface="楷体_GB2312" pitchFamily="49" charset="-122"/>
              </a:rPr>
              <a:t>但仅允许有一个公共类</a:t>
            </a:r>
            <a:r>
              <a:rPr lang="zh-CN" altLang="en-US" sz="2000" b="1" dirty="0">
                <a:latin typeface="楷体_GB2312" pitchFamily="49" charset="-122"/>
                <a:ea typeface="楷体_GB2312" pitchFamily="49" charset="-122"/>
              </a:rPr>
              <a:t>，对于包含多个类的应用程序，应把包含</a:t>
            </a:r>
            <a:r>
              <a:rPr lang="en-US" altLang="zh-CN" sz="2000" b="1" dirty="0">
                <a:latin typeface="楷体_GB2312" pitchFamily="49" charset="-122"/>
                <a:ea typeface="楷体_GB2312" pitchFamily="49" charset="-122"/>
              </a:rPr>
              <a:t>main()</a:t>
            </a:r>
            <a:r>
              <a:rPr lang="zh-CN" altLang="en-US" sz="2000" b="1" dirty="0">
                <a:latin typeface="楷体_GB2312" pitchFamily="49" charset="-122"/>
                <a:ea typeface="楷体_GB2312" pitchFamily="49" charset="-122"/>
              </a:rPr>
              <a:t>方法的类声明为</a:t>
            </a:r>
            <a:r>
              <a:rPr lang="en-US" altLang="zh-CN" sz="2000" b="1" dirty="0">
                <a:latin typeface="楷体_GB2312" pitchFamily="49" charset="-122"/>
                <a:ea typeface="楷体_GB2312" pitchFamily="49" charset="-122"/>
              </a:rPr>
              <a:t>public</a:t>
            </a:r>
            <a:r>
              <a:rPr lang="zh-CN" altLang="en-US" sz="2000" b="1" dirty="0">
                <a:latin typeface="楷体_GB2312" pitchFamily="49" charset="-122"/>
                <a:ea typeface="楷体_GB2312" pitchFamily="49" charset="-122"/>
              </a:rPr>
              <a:t>类，其它类不能用关键字</a:t>
            </a:r>
            <a:r>
              <a:rPr lang="en-US" altLang="zh-CN" sz="2000" b="1" dirty="0">
                <a:latin typeface="楷体_GB2312" pitchFamily="49" charset="-122"/>
                <a:ea typeface="楷体_GB2312" pitchFamily="49" charset="-122"/>
              </a:rPr>
              <a:t>public</a:t>
            </a:r>
            <a:r>
              <a:rPr lang="zh-CN" altLang="en-US" sz="2000" b="1" dirty="0">
                <a:latin typeface="楷体_GB2312" pitchFamily="49" charset="-122"/>
                <a:ea typeface="楷体_GB2312" pitchFamily="49" charset="-122"/>
              </a:rPr>
              <a:t>修饰。</a:t>
            </a:r>
          </a:p>
          <a:p>
            <a:pPr marL="609600" indent="-609600">
              <a:buFont typeface="Wingdings" panose="05000000000000000000" pitchFamily="2" charset="2"/>
              <a:buAutoNum type="arabicPeriod"/>
            </a:pPr>
            <a:r>
              <a:rPr lang="zh-CN" altLang="en-US" sz="2000" b="1" dirty="0">
                <a:solidFill>
                  <a:schemeClr val="hlink"/>
                </a:solidFill>
                <a:latin typeface="楷体_GB2312" pitchFamily="49" charset="-122"/>
                <a:ea typeface="楷体_GB2312" pitchFamily="49" charset="-122"/>
              </a:rPr>
              <a:t>源程序的文件名和程序中定义的主类名应保持一致，包括字母大小写的匹配</a:t>
            </a:r>
            <a:r>
              <a:rPr lang="zh-CN" altLang="en-US" sz="2000" b="1" dirty="0">
                <a:latin typeface="楷体_GB2312" pitchFamily="49" charset="-122"/>
                <a:ea typeface="楷体_GB2312" pitchFamily="49" charset="-122"/>
              </a:rPr>
              <a:t>；</a:t>
            </a:r>
          </a:p>
          <a:p>
            <a:pPr marL="609600" indent="-609600">
              <a:buFont typeface="Wingdings" panose="05000000000000000000" pitchFamily="2" charset="2"/>
              <a:buAutoNum type="arabicPeriod"/>
            </a:pPr>
            <a:r>
              <a:rPr lang="en-US" altLang="zh-CN" sz="2000" b="1" dirty="0">
                <a:solidFill>
                  <a:schemeClr val="hlink"/>
                </a:solidFill>
                <a:latin typeface="楷体_GB2312" pitchFamily="49" charset="-122"/>
                <a:ea typeface="楷体_GB2312" pitchFamily="49" charset="-122"/>
              </a:rPr>
              <a:t>Java</a:t>
            </a:r>
            <a:r>
              <a:rPr lang="zh-CN" altLang="en-US" sz="2000" b="1" dirty="0">
                <a:solidFill>
                  <a:schemeClr val="hlink"/>
                </a:solidFill>
                <a:latin typeface="楷体_GB2312" pitchFamily="49" charset="-122"/>
                <a:ea typeface="楷体_GB2312" pitchFamily="49" charset="-122"/>
              </a:rPr>
              <a:t>严格区分大小写</a:t>
            </a:r>
            <a:r>
              <a:rPr lang="zh-CN" altLang="en-US" sz="2000" b="1" dirty="0">
                <a:latin typeface="楷体_GB2312" pitchFamily="49" charset="-122"/>
                <a:ea typeface="楷体_GB2312" pitchFamily="49" charset="-122"/>
              </a:rPr>
              <a:t>，例如</a:t>
            </a:r>
            <a:r>
              <a:rPr lang="en-US" altLang="zh-CN" sz="2000" b="1" dirty="0">
                <a:latin typeface="楷体_GB2312" pitchFamily="49" charset="-122"/>
                <a:ea typeface="楷体_GB2312" pitchFamily="49" charset="-122"/>
              </a:rPr>
              <a:t>applet</a:t>
            </a:r>
            <a:r>
              <a:rPr lang="zh-CN" altLang="en-US" sz="2000" b="1" dirty="0">
                <a:latin typeface="楷体_GB2312" pitchFamily="49" charset="-122"/>
                <a:ea typeface="楷体_GB2312" pitchFamily="49" charset="-122"/>
              </a:rPr>
              <a:t>和</a:t>
            </a:r>
            <a:r>
              <a:rPr lang="en-US" altLang="zh-CN" sz="2000" b="1" dirty="0">
                <a:latin typeface="楷体_GB2312" pitchFamily="49" charset="-122"/>
                <a:ea typeface="楷体_GB2312" pitchFamily="49" charset="-122"/>
              </a:rPr>
              <a:t>Applet</a:t>
            </a:r>
            <a:r>
              <a:rPr lang="zh-CN" altLang="en-US" sz="2000" b="1" dirty="0">
                <a:latin typeface="楷体_GB2312" pitchFamily="49" charset="-122"/>
                <a:ea typeface="楷体_GB2312" pitchFamily="49" charset="-122"/>
              </a:rPr>
              <a:t>代表了不同的含义；</a:t>
            </a:r>
          </a:p>
          <a:p>
            <a:pPr marL="609600" indent="-609600">
              <a:buFont typeface="Wingdings" panose="05000000000000000000" pitchFamily="2" charset="2"/>
              <a:buAutoNum type="arabicPeriod"/>
            </a:pPr>
            <a:r>
              <a:rPr lang="zh-CN" altLang="en-US" sz="2000" b="1" dirty="0">
                <a:latin typeface="楷体_GB2312" pitchFamily="49" charset="-122"/>
                <a:ea typeface="楷体_GB2312" pitchFamily="49" charset="-122"/>
              </a:rPr>
              <a:t>语句以分号结束；</a:t>
            </a:r>
          </a:p>
          <a:p>
            <a:pPr marL="609600" indent="-609600">
              <a:buFont typeface="Wingdings" panose="05000000000000000000" pitchFamily="2" charset="2"/>
              <a:buAutoNum type="arabicPeriod" startAt="5"/>
            </a:pPr>
            <a:r>
              <a:rPr lang="zh-CN" altLang="en-US" sz="2000" b="1" dirty="0">
                <a:latin typeface="楷体_GB2312" pitchFamily="49" charset="-122"/>
                <a:ea typeface="楷体_GB2312" pitchFamily="49" charset="-122"/>
              </a:rPr>
              <a:t>程序中可加注释，用双斜杠</a:t>
            </a:r>
            <a:r>
              <a:rPr lang="zh-CN" altLang="en-US" sz="2000" b="1" dirty="0">
                <a:ea typeface="楷体_GB2312" pitchFamily="49" charset="-122"/>
              </a:rPr>
              <a:t>“</a:t>
            </a:r>
            <a:r>
              <a:rPr lang="en-US" altLang="zh-CN" sz="2000" b="1" dirty="0">
                <a:latin typeface="楷体_GB2312" pitchFamily="49" charset="-122"/>
                <a:ea typeface="楷体_GB2312" pitchFamily="49" charset="-122"/>
              </a:rPr>
              <a:t>//</a:t>
            </a:r>
            <a:r>
              <a:rPr lang="en-US" altLang="zh-CN" sz="2000" b="1" dirty="0">
                <a:ea typeface="楷体_GB2312" pitchFamily="49" charset="-122"/>
              </a:rPr>
              <a:t>”</a:t>
            </a:r>
            <a:r>
              <a:rPr lang="zh-CN" altLang="en-US" sz="2000" b="1" dirty="0">
                <a:latin typeface="楷体_GB2312" pitchFamily="49" charset="-122"/>
                <a:ea typeface="楷体_GB2312" pitchFamily="49" charset="-122"/>
              </a:rPr>
              <a:t>引导，</a:t>
            </a:r>
            <a:r>
              <a:rPr lang="zh-CN" altLang="en-US" sz="2000" b="1" dirty="0">
                <a:ea typeface="楷体_GB2312" pitchFamily="49" charset="-122"/>
              </a:rPr>
              <a:t>“</a:t>
            </a:r>
            <a:r>
              <a:rPr lang="en-US" altLang="zh-CN" sz="2000" b="1" dirty="0">
                <a:latin typeface="楷体_GB2312" pitchFamily="49" charset="-122"/>
                <a:ea typeface="楷体_GB2312" pitchFamily="49" charset="-122"/>
              </a:rPr>
              <a:t>/**/</a:t>
            </a:r>
            <a:r>
              <a:rPr lang="en-US" altLang="zh-CN" sz="2000" b="1" dirty="0">
                <a:ea typeface="楷体_GB2312" pitchFamily="49" charset="-122"/>
              </a:rPr>
              <a:t>”</a:t>
            </a:r>
            <a:r>
              <a:rPr lang="zh-CN" altLang="en-US" sz="2000" b="1" dirty="0">
                <a:latin typeface="楷体_GB2312" pitchFamily="49" charset="-122"/>
                <a:ea typeface="楷体_GB2312" pitchFamily="49" charset="-122"/>
              </a:rPr>
              <a:t>可包含多行注释；</a:t>
            </a:r>
          </a:p>
          <a:p>
            <a:pPr marL="609600" indent="-609600">
              <a:buFont typeface="Wingdings" panose="05000000000000000000" pitchFamily="2" charset="2"/>
              <a:buAutoNum type="arabicPeriod" startAt="5"/>
            </a:pPr>
            <a:r>
              <a:rPr lang="zh-CN" altLang="en-US" sz="2000" b="1" dirty="0">
                <a:latin typeface="楷体_GB2312" pitchFamily="49" charset="-122"/>
                <a:ea typeface="楷体_GB2312" pitchFamily="49" charset="-122"/>
              </a:rPr>
              <a:t>语句体（类体、方法体、结构体等）以大括号界定。</a:t>
            </a:r>
          </a:p>
          <a:p>
            <a:pPr marL="609600" indent="-609600">
              <a:buFont typeface="Wingdings" panose="05000000000000000000" pitchFamily="2" charset="2"/>
              <a:buAutoNum type="arabicPeriod" startAt="5"/>
            </a:pPr>
            <a:r>
              <a:rPr lang="zh-CN" altLang="en-US" sz="2000" b="1" dirty="0">
                <a:latin typeface="楷体_GB2312" pitchFamily="49" charset="-122"/>
                <a:ea typeface="楷体_GB2312" pitchFamily="49" charset="-122"/>
              </a:rPr>
              <a:t>保持良好的书写风格，不同级别的语句最好采取缩进的方法来表示它们的差异</a:t>
            </a:r>
            <a:r>
              <a:rPr lang="zh-CN" altLang="en-US" sz="2400" b="1" dirty="0">
                <a:latin typeface="楷体_GB2312" pitchFamily="49" charset="-122"/>
                <a:ea typeface="楷体_GB2312" pitchFamily="49" charset="-122"/>
              </a:rPr>
              <a:t>。</a:t>
            </a:r>
          </a:p>
        </p:txBody>
      </p:sp>
      <p:sp>
        <p:nvSpPr>
          <p:cNvPr id="7" name="Line 13"/>
          <p:cNvSpPr>
            <a:spLocks noChangeShapeType="1"/>
          </p:cNvSpPr>
          <p:nvPr/>
        </p:nvSpPr>
        <p:spPr bwMode="auto">
          <a:xfrm>
            <a:off x="609600" y="1465810"/>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897781189"/>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页脚占位符 4"/>
          <p:cNvSpPr txBox="1">
            <a:spLocks noGrp="1" noChangeArrowheads="1"/>
          </p:cNvSpPr>
          <p:nvPr/>
        </p:nvSpPr>
        <p:spPr bwMode="auto">
          <a:xfrm>
            <a:off x="3352800" y="6403975"/>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400" dirty="0"/>
              <a:t> </a:t>
            </a:r>
            <a:endParaRPr lang="en-US" altLang="zh-CN" sz="1400" dirty="0"/>
          </a:p>
        </p:txBody>
      </p:sp>
      <p:sp>
        <p:nvSpPr>
          <p:cNvPr id="77827" name="Rectangle 2"/>
          <p:cNvSpPr>
            <a:spLocks noGrp="1" noChangeArrowheads="1"/>
          </p:cNvSpPr>
          <p:nvPr>
            <p:ph type="title" idx="4294967295"/>
          </p:nvPr>
        </p:nvSpPr>
        <p:spPr/>
        <p:txBody>
          <a:bodyPr/>
          <a:lstStyle/>
          <a:p>
            <a:r>
              <a:rPr lang="zh-CN" altLang="zh-CN"/>
              <a:t>常见错误</a:t>
            </a:r>
          </a:p>
        </p:txBody>
      </p:sp>
      <p:sp>
        <p:nvSpPr>
          <p:cNvPr id="77828" name="Rectangle 3"/>
          <p:cNvSpPr>
            <a:spLocks noGrp="1" noChangeArrowheads="1"/>
          </p:cNvSpPr>
          <p:nvPr>
            <p:ph type="body" idx="4294967295"/>
          </p:nvPr>
        </p:nvSpPr>
        <p:spPr>
          <a:xfrm>
            <a:off x="757238" y="1990725"/>
            <a:ext cx="7777162" cy="4098925"/>
          </a:xfrm>
        </p:spPr>
        <p:txBody>
          <a:bodyPr>
            <a:normAutofit lnSpcReduction="10000"/>
          </a:bodyPr>
          <a:lstStyle/>
          <a:p>
            <a:pPr marL="590550" indent="-590550">
              <a:buFont typeface="Wingdings" panose="05000000000000000000" pitchFamily="2" charset="2"/>
              <a:buAutoNum type="arabicPeriod"/>
            </a:pPr>
            <a:r>
              <a:rPr lang="zh-CN" altLang="en-US" sz="2400" dirty="0"/>
              <a:t>文件扩展名隐藏导致编译失败	</a:t>
            </a:r>
          </a:p>
          <a:p>
            <a:pPr marL="590550" indent="-590550">
              <a:buFont typeface="Wingdings" panose="05000000000000000000" pitchFamily="2" charset="2"/>
              <a:buAutoNum type="arabicPeriod"/>
            </a:pPr>
            <a:r>
              <a:rPr lang="en-US" altLang="zh-CN" sz="2400" dirty="0"/>
              <a:t>class</a:t>
            </a:r>
            <a:r>
              <a:rPr lang="zh-CN" altLang="en-US" sz="2400" dirty="0"/>
              <a:t>写错	</a:t>
            </a:r>
            <a:r>
              <a:rPr lang="en-US" altLang="zh-CN" sz="2400" dirty="0"/>
              <a:t>Class </a:t>
            </a:r>
            <a:r>
              <a:rPr lang="en-US" altLang="zh-CN" sz="2400" dirty="0" err="1"/>
              <a:t>class</a:t>
            </a:r>
            <a:r>
              <a:rPr lang="en-US" altLang="zh-CN" sz="2400" dirty="0"/>
              <a:t>…</a:t>
            </a:r>
          </a:p>
          <a:p>
            <a:pPr marL="590550" indent="-590550">
              <a:buFont typeface="Wingdings" panose="05000000000000000000" pitchFamily="2" charset="2"/>
              <a:buAutoNum type="arabicPeriod"/>
            </a:pPr>
            <a:r>
              <a:rPr lang="zh-CN" altLang="en-US" sz="2400" dirty="0"/>
              <a:t>类名格式有问题	暂时全部使用英文</a:t>
            </a:r>
          </a:p>
          <a:p>
            <a:pPr marL="590550" indent="-590550">
              <a:buFont typeface="Wingdings" panose="05000000000000000000" pitchFamily="2" charset="2"/>
              <a:buAutoNum type="arabicPeriod"/>
            </a:pPr>
            <a:r>
              <a:rPr lang="zh-CN" altLang="en-US" sz="2400" dirty="0"/>
              <a:t>类名后面的大括号匹配不正确</a:t>
            </a:r>
          </a:p>
          <a:p>
            <a:pPr marL="590550" indent="-590550">
              <a:buFont typeface="Wingdings" panose="05000000000000000000" pitchFamily="2" charset="2"/>
              <a:buAutoNum type="arabicPeriod"/>
            </a:pPr>
            <a:r>
              <a:rPr lang="en-US" altLang="zh-CN" sz="2400" dirty="0"/>
              <a:t>main</a:t>
            </a:r>
            <a:r>
              <a:rPr lang="zh-CN" altLang="en-US" sz="2400" dirty="0"/>
              <a:t>方法格式错误	</a:t>
            </a:r>
          </a:p>
          <a:p>
            <a:pPr marL="952500" lvl="1" indent="-495300">
              <a:buFont typeface="Wingdings" panose="05000000000000000000" pitchFamily="2" charset="2"/>
              <a:buNone/>
            </a:pPr>
            <a:r>
              <a:rPr lang="zh-CN" altLang="en-US" sz="2400" dirty="0"/>
              <a:t>	</a:t>
            </a:r>
            <a:r>
              <a:rPr lang="en-US" altLang="zh-CN" sz="2400" dirty="0"/>
              <a:t>public static void main(String [] </a:t>
            </a:r>
            <a:r>
              <a:rPr lang="en-US" altLang="zh-CN" sz="2400" dirty="0" err="1"/>
              <a:t>args</a:t>
            </a:r>
            <a:r>
              <a:rPr lang="en-US" altLang="zh-CN" sz="2400" dirty="0"/>
              <a:t>){ }</a:t>
            </a:r>
          </a:p>
          <a:p>
            <a:pPr marL="590550" indent="-590550">
              <a:buFont typeface="Wingdings" panose="05000000000000000000" pitchFamily="2" charset="2"/>
              <a:buAutoNum type="arabicPeriod"/>
            </a:pPr>
            <a:r>
              <a:rPr lang="en-US" altLang="zh-CN" sz="2400" dirty="0"/>
              <a:t>main</a:t>
            </a:r>
            <a:r>
              <a:rPr lang="zh-CN" altLang="en-US" sz="2400" dirty="0"/>
              <a:t>方法大括号缺失</a:t>
            </a:r>
          </a:p>
          <a:p>
            <a:pPr marL="590550" indent="-590550">
              <a:buFont typeface="Wingdings" panose="05000000000000000000" pitchFamily="2" charset="2"/>
              <a:buAutoNum type="arabicPeriod"/>
            </a:pPr>
            <a:r>
              <a:rPr lang="zh-CN" altLang="en-US" sz="2400" dirty="0"/>
              <a:t>打印语句拼写错误</a:t>
            </a:r>
          </a:p>
          <a:p>
            <a:pPr marL="952500" lvl="1" indent="-495300">
              <a:buFont typeface="Wingdings" panose="05000000000000000000" pitchFamily="2" charset="2"/>
              <a:buNone/>
            </a:pPr>
            <a:r>
              <a:rPr lang="zh-CN" altLang="en-US" sz="2000" dirty="0"/>
              <a:t>	</a:t>
            </a:r>
            <a:r>
              <a:rPr lang="en-US" altLang="zh-CN" sz="2000" dirty="0" err="1"/>
              <a:t>System.out.println</a:t>
            </a:r>
            <a:r>
              <a:rPr lang="en-US" altLang="zh-CN" sz="2000" dirty="0"/>
              <a:t>(“”);</a:t>
            </a:r>
            <a:r>
              <a:rPr lang="en-US" altLang="zh-CN" sz="2300" dirty="0"/>
              <a:t>	</a:t>
            </a:r>
            <a:endParaRPr lang="zh-CN" altLang="en-US" sz="2000" dirty="0"/>
          </a:p>
          <a:p>
            <a:pPr marL="590550" indent="-590550">
              <a:buFont typeface="Wingdings" panose="05000000000000000000" pitchFamily="2" charset="2"/>
              <a:buAutoNum type="arabicPeriod"/>
            </a:pPr>
            <a:r>
              <a:rPr lang="zh-CN" altLang="en-US" sz="2400" dirty="0"/>
              <a:t>引号使用错误，使用成中文全角引号</a:t>
            </a:r>
            <a:endParaRPr lang="en-US" altLang="zh-CN" sz="2800" dirty="0"/>
          </a:p>
          <a:p>
            <a:pPr marL="952500" lvl="1" indent="-495300" eaLnBrk="1" hangingPunct="1">
              <a:lnSpc>
                <a:spcPct val="110000"/>
              </a:lnSpc>
              <a:buFont typeface="Wingdings" panose="05000000000000000000" pitchFamily="2" charset="2"/>
              <a:buNone/>
            </a:pPr>
            <a:endParaRPr lang="en-US" altLang="zh-CN" dirty="0"/>
          </a:p>
        </p:txBody>
      </p:sp>
    </p:spTree>
    <p:extLst>
      <p:ext uri="{BB962C8B-B14F-4D97-AF65-F5344CB8AC3E}">
        <p14:creationId xmlns:p14="http://schemas.microsoft.com/office/powerpoint/2010/main" val="1180076603"/>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a:xfrm>
            <a:off x="533400" y="762000"/>
            <a:ext cx="7772400" cy="608013"/>
          </a:xfrm>
        </p:spPr>
        <p:txBody>
          <a:bodyPr>
            <a:normAutofit fontScale="90000"/>
          </a:bodyPr>
          <a:lstStyle/>
          <a:p>
            <a:r>
              <a:rPr lang="zh-CN" altLang="en-US" sz="3600" b="1">
                <a:latin typeface="楷体_GB2312" pitchFamily="49" charset="-122"/>
                <a:ea typeface="楷体_GB2312" pitchFamily="49" charset="-122"/>
              </a:rPr>
              <a:t>常见错误</a:t>
            </a:r>
            <a:r>
              <a:rPr lang="zh-CN" altLang="en-US" sz="3600" b="1">
                <a:solidFill>
                  <a:schemeClr val="hlink"/>
                </a:solidFill>
                <a:latin typeface="楷体_GB2312" pitchFamily="49" charset="-122"/>
                <a:ea typeface="楷体_GB2312" pitchFamily="49" charset="-122"/>
              </a:rPr>
              <a:t>（编译错误</a:t>
            </a:r>
            <a:r>
              <a:rPr lang="zh-CN" altLang="en-US" b="1">
                <a:solidFill>
                  <a:schemeClr val="hlink"/>
                </a:solidFill>
                <a:latin typeface="楷体_GB2312" pitchFamily="49" charset="-122"/>
                <a:ea typeface="楷体_GB2312" pitchFamily="49" charset="-122"/>
              </a:rPr>
              <a:t>）</a:t>
            </a:r>
          </a:p>
        </p:txBody>
      </p:sp>
      <p:sp>
        <p:nvSpPr>
          <p:cNvPr id="563203" name="Rectangle 3"/>
          <p:cNvSpPr>
            <a:spLocks noGrp="1" noChangeArrowheads="1"/>
          </p:cNvSpPr>
          <p:nvPr>
            <p:ph idx="1"/>
          </p:nvPr>
        </p:nvSpPr>
        <p:spPr>
          <a:xfrm>
            <a:off x="685800" y="1752600"/>
            <a:ext cx="7772400" cy="4343400"/>
          </a:xfrm>
          <a:ln w="38100">
            <a:solidFill>
              <a:schemeClr val="hlink"/>
            </a:solidFill>
            <a:miter lim="800000"/>
            <a:headEnd/>
            <a:tailEnd/>
          </a:ln>
        </p:spPr>
        <p:txBody>
          <a:bodyPr>
            <a:normAutofit/>
          </a:bodyPr>
          <a:lstStyle/>
          <a:p>
            <a:r>
              <a:rPr lang="zh-CN" altLang="en-US" sz="2000" b="1">
                <a:latin typeface="楷体_GB2312" pitchFamily="49" charset="-122"/>
                <a:ea typeface="楷体_GB2312" pitchFamily="49" charset="-122"/>
              </a:rPr>
              <a:t>错误提示内容：</a:t>
            </a:r>
            <a:r>
              <a:rPr lang="en-US" altLang="zh-CN" sz="2000" b="1">
                <a:solidFill>
                  <a:schemeClr val="hlink"/>
                </a:solidFill>
                <a:latin typeface="楷体_GB2312" pitchFamily="49" charset="-122"/>
                <a:ea typeface="楷体_GB2312" pitchFamily="49" charset="-122"/>
              </a:rPr>
              <a:t>javac: Command not found</a:t>
            </a:r>
          </a:p>
          <a:p>
            <a:pPr lvl="1"/>
            <a:r>
              <a:rPr lang="zh-CN" altLang="en-US" sz="2000" b="1">
                <a:solidFill>
                  <a:srgbClr val="006600"/>
                </a:solidFill>
                <a:latin typeface="楷体_GB2312" pitchFamily="49" charset="-122"/>
                <a:ea typeface="楷体_GB2312" pitchFamily="49" charset="-122"/>
              </a:rPr>
              <a:t>解释：包含</a:t>
            </a:r>
            <a:r>
              <a:rPr lang="en-US" altLang="zh-CN" sz="2000" b="1">
                <a:solidFill>
                  <a:srgbClr val="006600"/>
                </a:solidFill>
                <a:latin typeface="楷体_GB2312" pitchFamily="49" charset="-122"/>
                <a:ea typeface="楷体_GB2312" pitchFamily="49" charset="-122"/>
              </a:rPr>
              <a:t>javac</a:t>
            </a:r>
            <a:r>
              <a:rPr lang="zh-CN" altLang="en-US" sz="2000" b="1">
                <a:solidFill>
                  <a:srgbClr val="006600"/>
                </a:solidFill>
                <a:latin typeface="楷体_GB2312" pitchFamily="49" charset="-122"/>
                <a:ea typeface="楷体_GB2312" pitchFamily="49" charset="-122"/>
              </a:rPr>
              <a:t>编译器的路径变量设置不正确</a:t>
            </a:r>
          </a:p>
          <a:p>
            <a:r>
              <a:rPr lang="zh-CN" altLang="en-US" sz="2000" b="1">
                <a:latin typeface="楷体_GB2312" pitchFamily="49" charset="-122"/>
                <a:ea typeface="楷体_GB2312" pitchFamily="49" charset="-122"/>
              </a:rPr>
              <a:t>错误提示内容：</a:t>
            </a:r>
            <a:r>
              <a:rPr lang="en-US" altLang="zh-CN" sz="2000" b="1">
                <a:solidFill>
                  <a:schemeClr val="hlink"/>
                </a:solidFill>
                <a:latin typeface="楷体_GB2312" pitchFamily="49" charset="-122"/>
                <a:ea typeface="楷体_GB2312" pitchFamily="49" charset="-122"/>
              </a:rPr>
              <a:t>HelloWorldApp.java:3: Method printl(java.lang.String) not found in class java.io.PrintStream.System.out.printl(</a:t>
            </a:r>
            <a:r>
              <a:rPr lang="en-US" altLang="zh-CN" sz="2000" b="1">
                <a:solidFill>
                  <a:schemeClr val="hlink"/>
                </a:solidFill>
                <a:ea typeface="楷体_GB2312" pitchFamily="49" charset="-122"/>
              </a:rPr>
              <a:t>“</a:t>
            </a:r>
            <a:r>
              <a:rPr lang="en-US" altLang="zh-CN" sz="2000" b="1">
                <a:solidFill>
                  <a:schemeClr val="hlink"/>
                </a:solidFill>
                <a:latin typeface="楷体_GB2312" pitchFamily="49" charset="-122"/>
                <a:ea typeface="楷体_GB2312" pitchFamily="49" charset="-122"/>
              </a:rPr>
              <a:t>Hello World!</a:t>
            </a:r>
            <a:r>
              <a:rPr lang="en-US" altLang="zh-CN" sz="2000" b="1">
                <a:solidFill>
                  <a:schemeClr val="hlink"/>
                </a:solidFill>
                <a:ea typeface="楷体_GB2312" pitchFamily="49" charset="-122"/>
              </a:rPr>
              <a:t>”</a:t>
            </a:r>
            <a:r>
              <a:rPr lang="en-US" altLang="zh-CN" sz="2000" b="1">
                <a:solidFill>
                  <a:schemeClr val="hlink"/>
                </a:solidFill>
                <a:latin typeface="楷体_GB2312" pitchFamily="49" charset="-122"/>
                <a:ea typeface="楷体_GB2312" pitchFamily="49" charset="-122"/>
              </a:rPr>
              <a:t>);</a:t>
            </a:r>
          </a:p>
          <a:p>
            <a:pPr lvl="1"/>
            <a:r>
              <a:rPr lang="zh-CN" altLang="en-US" sz="2000" b="1">
                <a:solidFill>
                  <a:srgbClr val="006600"/>
                </a:solidFill>
                <a:latin typeface="楷体_GB2312" pitchFamily="49" charset="-122"/>
                <a:ea typeface="楷体_GB2312" pitchFamily="49" charset="-122"/>
              </a:rPr>
              <a:t>解释： 键入的方法名</a:t>
            </a:r>
            <a:r>
              <a:rPr lang="en-US" altLang="zh-CN" sz="2000" b="1">
                <a:solidFill>
                  <a:srgbClr val="006600"/>
                </a:solidFill>
                <a:latin typeface="楷体_GB2312" pitchFamily="49" charset="-122"/>
                <a:ea typeface="楷体_GB2312" pitchFamily="49" charset="-122"/>
              </a:rPr>
              <a:t>printl</a:t>
            </a:r>
            <a:r>
              <a:rPr lang="zh-CN" altLang="en-US" sz="2000" b="1">
                <a:solidFill>
                  <a:srgbClr val="006600"/>
                </a:solidFill>
                <a:latin typeface="楷体_GB2312" pitchFamily="49" charset="-122"/>
                <a:ea typeface="楷体_GB2312" pitchFamily="49" charset="-122"/>
              </a:rPr>
              <a:t>不正确，方法</a:t>
            </a:r>
            <a:r>
              <a:rPr lang="en-US" altLang="zh-CN" sz="2000" b="1">
                <a:solidFill>
                  <a:srgbClr val="006600"/>
                </a:solidFill>
                <a:latin typeface="楷体_GB2312" pitchFamily="49" charset="-122"/>
                <a:ea typeface="楷体_GB2312" pitchFamily="49" charset="-122"/>
              </a:rPr>
              <a:t>println()</a:t>
            </a:r>
            <a:r>
              <a:rPr lang="zh-CN" altLang="en-US" sz="2000" b="1">
                <a:solidFill>
                  <a:srgbClr val="006600"/>
                </a:solidFill>
                <a:latin typeface="楷体_GB2312" pitchFamily="49" charset="-122"/>
                <a:ea typeface="楷体_GB2312" pitchFamily="49" charset="-122"/>
              </a:rPr>
              <a:t>的名字被写成</a:t>
            </a:r>
            <a:r>
              <a:rPr lang="en-US" altLang="zh-CN" sz="2000" b="1">
                <a:solidFill>
                  <a:srgbClr val="006600"/>
                </a:solidFill>
                <a:latin typeface="楷体_GB2312" pitchFamily="49" charset="-122"/>
                <a:ea typeface="楷体_GB2312" pitchFamily="49" charset="-122"/>
              </a:rPr>
              <a:t>printl</a:t>
            </a:r>
          </a:p>
          <a:p>
            <a:r>
              <a:rPr lang="zh-CN" altLang="en-US" sz="2000" b="1">
                <a:latin typeface="楷体_GB2312" pitchFamily="49" charset="-122"/>
                <a:ea typeface="楷体_GB2312" pitchFamily="49" charset="-122"/>
              </a:rPr>
              <a:t>错误提示内容：</a:t>
            </a:r>
            <a:r>
              <a:rPr lang="en-US" altLang="zh-CN" sz="2000" b="1">
                <a:solidFill>
                  <a:schemeClr val="hlink"/>
                </a:solidFill>
                <a:latin typeface="楷体_GB2312" pitchFamily="49" charset="-122"/>
                <a:ea typeface="楷体_GB2312" pitchFamily="49" charset="-122"/>
              </a:rPr>
              <a:t>HelloWorldApp.java:1: Public class </a:t>
            </a:r>
            <a:r>
              <a:rPr lang="en-US" altLang="zh-CN" sz="2000" b="1">
                <a:solidFill>
                  <a:srgbClr val="0000FF"/>
                </a:solidFill>
                <a:latin typeface="楷体_GB2312" pitchFamily="49" charset="-122"/>
                <a:ea typeface="楷体_GB2312" pitchFamily="49" charset="-122"/>
              </a:rPr>
              <a:t>HelloWorldapp</a:t>
            </a:r>
            <a:r>
              <a:rPr lang="en-US" altLang="zh-CN" sz="2000" b="1">
                <a:solidFill>
                  <a:schemeClr val="hlink"/>
                </a:solidFill>
                <a:latin typeface="楷体_GB2312" pitchFamily="49" charset="-122"/>
                <a:ea typeface="楷体_GB2312" pitchFamily="49" charset="-122"/>
              </a:rPr>
              <a:t> must be defined in a file called </a:t>
            </a:r>
            <a:r>
              <a:rPr lang="en-US" altLang="zh-CN" sz="2000" b="1">
                <a:solidFill>
                  <a:schemeClr val="hlink"/>
                </a:solidFill>
                <a:ea typeface="楷体_GB2312" pitchFamily="49" charset="-122"/>
              </a:rPr>
              <a:t>“</a:t>
            </a:r>
            <a:r>
              <a:rPr lang="en-US" altLang="zh-CN" sz="2000" b="1">
                <a:solidFill>
                  <a:srgbClr val="0000FF"/>
                </a:solidFill>
                <a:latin typeface="楷体_GB2312" pitchFamily="49" charset="-122"/>
                <a:ea typeface="楷体_GB2312" pitchFamily="49" charset="-122"/>
              </a:rPr>
              <a:t>HelloWorldapp.java</a:t>
            </a:r>
            <a:r>
              <a:rPr lang="en-US" altLang="zh-CN" sz="2000" b="1">
                <a:solidFill>
                  <a:schemeClr val="hlink"/>
                </a:solidFill>
                <a:ea typeface="楷体_GB2312" pitchFamily="49" charset="-122"/>
              </a:rPr>
              <a:t>”</a:t>
            </a:r>
            <a:r>
              <a:rPr lang="en-US" altLang="zh-CN" sz="2000" b="1">
                <a:solidFill>
                  <a:schemeClr val="hlink"/>
                </a:solidFill>
                <a:latin typeface="楷体_GB2312" pitchFamily="49" charset="-122"/>
                <a:ea typeface="楷体_GB2312" pitchFamily="49" charset="-122"/>
              </a:rPr>
              <a:t>.public class HelloWorldapp{</a:t>
            </a:r>
          </a:p>
          <a:p>
            <a:pPr lvl="1"/>
            <a:r>
              <a:rPr lang="zh-CN" altLang="en-US" sz="2000" b="1">
                <a:solidFill>
                  <a:srgbClr val="006600"/>
                </a:solidFill>
                <a:latin typeface="楷体_GB2312" pitchFamily="49" charset="-122"/>
                <a:ea typeface="楷体_GB2312" pitchFamily="49" charset="-122"/>
              </a:rPr>
              <a:t>解释：文件</a:t>
            </a:r>
            <a:r>
              <a:rPr lang="en-US" altLang="zh-CN" sz="2000" b="1">
                <a:solidFill>
                  <a:srgbClr val="006600"/>
                </a:solidFill>
                <a:latin typeface="楷体_GB2312" pitchFamily="49" charset="-122"/>
                <a:ea typeface="楷体_GB2312" pitchFamily="49" charset="-122"/>
              </a:rPr>
              <a:t>HelloWorldApp.java</a:t>
            </a:r>
            <a:r>
              <a:rPr lang="zh-CN" altLang="en-US" sz="2000" b="1">
                <a:solidFill>
                  <a:srgbClr val="006600"/>
                </a:solidFill>
                <a:latin typeface="楷体_GB2312" pitchFamily="49" charset="-122"/>
                <a:ea typeface="楷体_GB2312" pitchFamily="49" charset="-122"/>
              </a:rPr>
              <a:t>中定义的公有类</a:t>
            </a:r>
            <a:r>
              <a:rPr lang="en-US" altLang="zh-CN" sz="2000" b="1">
                <a:solidFill>
                  <a:srgbClr val="006600"/>
                </a:solidFill>
                <a:latin typeface="楷体_GB2312" pitchFamily="49" charset="-122"/>
                <a:ea typeface="楷体_GB2312" pitchFamily="49" charset="-122"/>
              </a:rPr>
              <a:t>HelloWorldapp</a:t>
            </a:r>
            <a:r>
              <a:rPr lang="zh-CN" altLang="en-US" sz="2000" b="1">
                <a:solidFill>
                  <a:srgbClr val="006600"/>
                </a:solidFill>
                <a:latin typeface="楷体_GB2312" pitchFamily="49" charset="-122"/>
                <a:ea typeface="楷体_GB2312" pitchFamily="49" charset="-122"/>
              </a:rPr>
              <a:t>的名字和文件名不匹配</a:t>
            </a:r>
          </a:p>
        </p:txBody>
      </p:sp>
      <p:sp>
        <p:nvSpPr>
          <p:cNvPr id="7" name="Line 13"/>
          <p:cNvSpPr>
            <a:spLocks noChangeShapeType="1"/>
          </p:cNvSpPr>
          <p:nvPr/>
        </p:nvSpPr>
        <p:spPr bwMode="auto">
          <a:xfrm>
            <a:off x="609600" y="1415935"/>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2363191068"/>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a:xfrm>
            <a:off x="685800" y="152400"/>
            <a:ext cx="7772400" cy="608013"/>
          </a:xfrm>
        </p:spPr>
        <p:txBody>
          <a:bodyPr/>
          <a:lstStyle/>
          <a:p>
            <a:r>
              <a:rPr lang="zh-CN" altLang="en-US" sz="3600" b="1">
                <a:latin typeface="楷体_GB2312" pitchFamily="49" charset="-122"/>
                <a:ea typeface="楷体_GB2312" pitchFamily="49" charset="-122"/>
              </a:rPr>
              <a:t>常见错误</a:t>
            </a:r>
            <a:r>
              <a:rPr lang="zh-CN" altLang="en-US" sz="3600" b="1">
                <a:solidFill>
                  <a:schemeClr val="hlink"/>
                </a:solidFill>
                <a:latin typeface="楷体_GB2312" pitchFamily="49" charset="-122"/>
                <a:ea typeface="楷体_GB2312" pitchFamily="49" charset="-122"/>
              </a:rPr>
              <a:t>（运行时错误）</a:t>
            </a:r>
          </a:p>
        </p:txBody>
      </p:sp>
      <p:sp>
        <p:nvSpPr>
          <p:cNvPr id="564227" name="Rectangle 3"/>
          <p:cNvSpPr>
            <a:spLocks noGrp="1" noChangeArrowheads="1"/>
          </p:cNvSpPr>
          <p:nvPr>
            <p:ph idx="1"/>
          </p:nvPr>
        </p:nvSpPr>
        <p:spPr>
          <a:xfrm>
            <a:off x="304800" y="762000"/>
            <a:ext cx="8534400" cy="5715000"/>
          </a:xfrm>
          <a:ln w="38100">
            <a:solidFill>
              <a:schemeClr val="hlink"/>
            </a:solidFill>
            <a:miter lim="800000"/>
            <a:headEnd/>
            <a:tailEnd/>
          </a:ln>
        </p:spPr>
        <p:txBody>
          <a:bodyPr>
            <a:normAutofit lnSpcReduction="10000"/>
          </a:bodyPr>
          <a:lstStyle/>
          <a:p>
            <a:pPr marL="533400" indent="-533400">
              <a:lnSpc>
                <a:spcPct val="90000"/>
              </a:lnSpc>
            </a:pPr>
            <a:r>
              <a:rPr lang="zh-CN" altLang="en-US" sz="2000" b="1" dirty="0">
                <a:latin typeface="楷体_GB2312" pitchFamily="49" charset="-122"/>
                <a:ea typeface="楷体_GB2312" pitchFamily="49" charset="-122"/>
              </a:rPr>
              <a:t>错误提示内容：</a:t>
            </a:r>
            <a:r>
              <a:rPr lang="en-US" altLang="zh-CN" sz="2000" b="1" dirty="0">
                <a:solidFill>
                  <a:schemeClr val="hlink"/>
                </a:solidFill>
                <a:latin typeface="楷体_GB2312" pitchFamily="49" charset="-122"/>
                <a:ea typeface="楷体_GB2312" pitchFamily="49" charset="-122"/>
              </a:rPr>
              <a:t>Can</a:t>
            </a:r>
            <a:r>
              <a:rPr lang="en-US" altLang="zh-CN" sz="2000" b="1" dirty="0">
                <a:solidFill>
                  <a:schemeClr val="hlink"/>
                </a:solidFill>
                <a:ea typeface="楷体_GB2312" pitchFamily="49" charset="-122"/>
              </a:rPr>
              <a:t>’</a:t>
            </a:r>
            <a:r>
              <a:rPr lang="en-US" altLang="zh-CN" sz="2000" b="1" dirty="0">
                <a:solidFill>
                  <a:schemeClr val="hlink"/>
                </a:solidFill>
                <a:latin typeface="楷体_GB2312" pitchFamily="49" charset="-122"/>
                <a:ea typeface="楷体_GB2312" pitchFamily="49" charset="-122"/>
              </a:rPr>
              <a:t>t find class </a:t>
            </a:r>
            <a:r>
              <a:rPr lang="en-US" altLang="zh-CN" sz="2000" b="1" dirty="0" err="1">
                <a:solidFill>
                  <a:schemeClr val="hlink"/>
                </a:solidFill>
                <a:latin typeface="楷体_GB2312" pitchFamily="49" charset="-122"/>
                <a:ea typeface="楷体_GB2312" pitchFamily="49" charset="-122"/>
              </a:rPr>
              <a:t>HelloWorldApp</a:t>
            </a:r>
            <a:endParaRPr lang="en-US" altLang="zh-CN" sz="2000" b="1" dirty="0">
              <a:solidFill>
                <a:schemeClr val="hlink"/>
              </a:solidFill>
              <a:latin typeface="楷体_GB2312" pitchFamily="49" charset="-122"/>
              <a:ea typeface="楷体_GB2312" pitchFamily="49" charset="-122"/>
            </a:endParaRPr>
          </a:p>
          <a:p>
            <a:pPr marL="914400" lvl="1" indent="-457200">
              <a:lnSpc>
                <a:spcPct val="90000"/>
              </a:lnSpc>
            </a:pPr>
            <a:r>
              <a:rPr lang="zh-CN" altLang="en-US" sz="2000" b="1" dirty="0">
                <a:solidFill>
                  <a:srgbClr val="006600"/>
                </a:solidFill>
                <a:latin typeface="楷体_GB2312" pitchFamily="49" charset="-122"/>
                <a:ea typeface="楷体_GB2312" pitchFamily="49" charset="-122"/>
              </a:rPr>
              <a:t>解释：（当键入</a:t>
            </a:r>
            <a:r>
              <a:rPr lang="en-US" altLang="zh-CN" sz="2000" b="1" dirty="0">
                <a:solidFill>
                  <a:srgbClr val="006600"/>
                </a:solidFill>
                <a:latin typeface="楷体_GB2312" pitchFamily="49" charset="-122"/>
                <a:ea typeface="楷体_GB2312" pitchFamily="49" charset="-122"/>
              </a:rPr>
              <a:t>java </a:t>
            </a:r>
            <a:r>
              <a:rPr lang="en-US" altLang="zh-CN" sz="2000" b="1" dirty="0" err="1">
                <a:solidFill>
                  <a:srgbClr val="006600"/>
                </a:solidFill>
                <a:latin typeface="楷体_GB2312" pitchFamily="49" charset="-122"/>
                <a:ea typeface="楷体_GB2312" pitchFamily="49" charset="-122"/>
              </a:rPr>
              <a:t>HelloWorldApp</a:t>
            </a:r>
            <a:r>
              <a:rPr lang="zh-CN" altLang="en-US" sz="2000" b="1" dirty="0">
                <a:solidFill>
                  <a:srgbClr val="006600"/>
                </a:solidFill>
                <a:latin typeface="楷体_GB2312" pitchFamily="49" charset="-122"/>
                <a:ea typeface="楷体_GB2312" pitchFamily="49" charset="-122"/>
              </a:rPr>
              <a:t>时发生该错误。）系统找不到名为</a:t>
            </a:r>
            <a:r>
              <a:rPr lang="en-US" altLang="zh-CN" sz="2000" b="1" dirty="0" err="1">
                <a:solidFill>
                  <a:srgbClr val="006600"/>
                </a:solidFill>
                <a:latin typeface="楷体_GB2312" pitchFamily="49" charset="-122"/>
                <a:ea typeface="楷体_GB2312" pitchFamily="49" charset="-122"/>
              </a:rPr>
              <a:t>HelloWorldApp</a:t>
            </a:r>
            <a:r>
              <a:rPr lang="zh-CN" altLang="en-US" sz="2000" b="1" dirty="0">
                <a:solidFill>
                  <a:srgbClr val="006600"/>
                </a:solidFill>
                <a:latin typeface="楷体_GB2312" pitchFamily="49" charset="-122"/>
                <a:ea typeface="楷体_GB2312" pitchFamily="49" charset="-122"/>
              </a:rPr>
              <a:t>的类文件</a:t>
            </a:r>
          </a:p>
          <a:p>
            <a:pPr marL="533400" indent="-533400">
              <a:lnSpc>
                <a:spcPct val="90000"/>
              </a:lnSpc>
            </a:pPr>
            <a:r>
              <a:rPr lang="zh-CN" altLang="en-US" sz="2000" b="1" dirty="0">
                <a:latin typeface="楷体_GB2312" pitchFamily="49" charset="-122"/>
                <a:ea typeface="楷体_GB2312" pitchFamily="49" charset="-122"/>
              </a:rPr>
              <a:t>错误提示内容：</a:t>
            </a:r>
            <a:r>
              <a:rPr lang="en-US" altLang="zh-CN" sz="2000" b="1" dirty="0">
                <a:solidFill>
                  <a:schemeClr val="hlink"/>
                </a:solidFill>
                <a:latin typeface="楷体_GB2312" pitchFamily="49" charset="-122"/>
                <a:ea typeface="楷体_GB2312" pitchFamily="49" charset="-122"/>
              </a:rPr>
              <a:t>In class </a:t>
            </a:r>
            <a:r>
              <a:rPr lang="en-US" altLang="zh-CN" sz="2000" b="1" dirty="0" err="1">
                <a:solidFill>
                  <a:schemeClr val="hlink"/>
                </a:solidFill>
                <a:latin typeface="楷体_GB2312" pitchFamily="49" charset="-122"/>
                <a:ea typeface="楷体_GB2312" pitchFamily="49" charset="-122"/>
              </a:rPr>
              <a:t>HelloWorldApp</a:t>
            </a:r>
            <a:r>
              <a:rPr lang="en-US" altLang="zh-CN" sz="2000" b="1" dirty="0">
                <a:solidFill>
                  <a:schemeClr val="hlink"/>
                </a:solidFill>
                <a:latin typeface="楷体_GB2312" pitchFamily="49" charset="-122"/>
                <a:ea typeface="楷体_GB2312" pitchFamily="49" charset="-122"/>
              </a:rPr>
              <a:t>: main must be public and static</a:t>
            </a:r>
          </a:p>
          <a:p>
            <a:pPr marL="914400" lvl="1" indent="-457200">
              <a:lnSpc>
                <a:spcPct val="90000"/>
              </a:lnSpc>
            </a:pPr>
            <a:r>
              <a:rPr lang="zh-CN" altLang="en-US" sz="2000" b="1" dirty="0">
                <a:solidFill>
                  <a:srgbClr val="006600"/>
                </a:solidFill>
                <a:latin typeface="楷体_GB2312" pitchFamily="49" charset="-122"/>
                <a:ea typeface="楷体_GB2312" pitchFamily="49" charset="-122"/>
              </a:rPr>
              <a:t>解释：如果</a:t>
            </a:r>
            <a:r>
              <a:rPr lang="en-US" altLang="zh-CN" sz="2000" b="1" dirty="0">
                <a:solidFill>
                  <a:srgbClr val="006600"/>
                </a:solidFill>
                <a:latin typeface="楷体_GB2312" pitchFamily="49" charset="-122"/>
                <a:ea typeface="楷体_GB2312" pitchFamily="49" charset="-122"/>
              </a:rPr>
              <a:t>main()</a:t>
            </a:r>
            <a:r>
              <a:rPr lang="zh-CN" altLang="en-US" sz="2000" b="1" dirty="0">
                <a:solidFill>
                  <a:srgbClr val="006600"/>
                </a:solidFill>
                <a:latin typeface="楷体_GB2312" pitchFamily="49" charset="-122"/>
                <a:ea typeface="楷体_GB2312" pitchFamily="49" charset="-122"/>
              </a:rPr>
              <a:t>方法的左侧缺少</a:t>
            </a:r>
            <a:r>
              <a:rPr lang="en-US" altLang="zh-CN" sz="2000" b="1" dirty="0">
                <a:solidFill>
                  <a:srgbClr val="006600"/>
                </a:solidFill>
                <a:latin typeface="楷体_GB2312" pitchFamily="49" charset="-122"/>
                <a:ea typeface="楷体_GB2312" pitchFamily="49" charset="-122"/>
              </a:rPr>
              <a:t>static</a:t>
            </a:r>
            <a:r>
              <a:rPr lang="zh-CN" altLang="en-US" sz="2000" b="1" dirty="0">
                <a:solidFill>
                  <a:srgbClr val="006600"/>
                </a:solidFill>
                <a:latin typeface="楷体_GB2312" pitchFamily="49" charset="-122"/>
                <a:ea typeface="楷体_GB2312" pitchFamily="49" charset="-122"/>
              </a:rPr>
              <a:t>或</a:t>
            </a:r>
            <a:r>
              <a:rPr lang="en-US" altLang="zh-CN" sz="2000" b="1" dirty="0">
                <a:solidFill>
                  <a:srgbClr val="006600"/>
                </a:solidFill>
                <a:latin typeface="楷体_GB2312" pitchFamily="49" charset="-122"/>
                <a:ea typeface="楷体_GB2312" pitchFamily="49" charset="-122"/>
              </a:rPr>
              <a:t>public</a:t>
            </a:r>
            <a:r>
              <a:rPr lang="zh-CN" altLang="en-US" sz="2000" b="1" dirty="0">
                <a:solidFill>
                  <a:srgbClr val="006600"/>
                </a:solidFill>
                <a:latin typeface="楷体_GB2312" pitchFamily="49" charset="-122"/>
                <a:ea typeface="楷体_GB2312" pitchFamily="49" charset="-122"/>
              </a:rPr>
              <a:t>，会发生这个错误</a:t>
            </a:r>
          </a:p>
          <a:p>
            <a:pPr marL="533400" indent="-533400">
              <a:lnSpc>
                <a:spcPct val="90000"/>
              </a:lnSpc>
            </a:pPr>
            <a:r>
              <a:rPr lang="zh-CN" altLang="en-US" sz="2000" b="1" dirty="0">
                <a:latin typeface="楷体_GB2312" pitchFamily="49" charset="-122"/>
                <a:ea typeface="楷体_GB2312" pitchFamily="49" charset="-122"/>
              </a:rPr>
              <a:t>文件中含有的类个数错误</a:t>
            </a:r>
          </a:p>
          <a:p>
            <a:pPr marL="914400" lvl="1" indent="-457200">
              <a:lnSpc>
                <a:spcPct val="90000"/>
              </a:lnSpc>
            </a:pPr>
            <a:r>
              <a:rPr lang="zh-CN" altLang="en-US" sz="2000" b="1" dirty="0">
                <a:latin typeface="楷体_GB2312" pitchFamily="49" charset="-122"/>
                <a:ea typeface="楷体_GB2312" pitchFamily="49" charset="-122"/>
              </a:rPr>
              <a:t>解释：</a:t>
            </a:r>
            <a:r>
              <a:rPr lang="zh-CN" altLang="en-US" sz="2000" b="1" dirty="0">
                <a:solidFill>
                  <a:srgbClr val="006600"/>
                </a:solidFill>
                <a:latin typeface="楷体_GB2312" pitchFamily="49" charset="-122"/>
                <a:ea typeface="楷体_GB2312" pitchFamily="49" charset="-122"/>
              </a:rPr>
              <a:t>按照</a:t>
            </a:r>
            <a:r>
              <a:rPr lang="en-US" altLang="zh-CN" sz="2000" b="1" dirty="0">
                <a:solidFill>
                  <a:srgbClr val="006600"/>
                </a:solidFill>
                <a:latin typeface="楷体_GB2312" pitchFamily="49" charset="-122"/>
                <a:ea typeface="楷体_GB2312" pitchFamily="49" charset="-122"/>
              </a:rPr>
              <a:t>Java</a:t>
            </a:r>
            <a:r>
              <a:rPr lang="zh-CN" altLang="en-US" sz="2000" b="1" dirty="0">
                <a:solidFill>
                  <a:srgbClr val="006600"/>
                </a:solidFill>
                <a:latin typeface="楷体_GB2312" pitchFamily="49" charset="-122"/>
                <a:ea typeface="楷体_GB2312" pitchFamily="49" charset="-122"/>
              </a:rPr>
              <a:t>规则</a:t>
            </a:r>
            <a:r>
              <a:rPr lang="zh-CN" altLang="en-US" sz="2000" b="1" dirty="0">
                <a:latin typeface="楷体_GB2312" pitchFamily="49" charset="-122"/>
                <a:ea typeface="楷体_GB2312" pitchFamily="49" charset="-122"/>
              </a:rPr>
              <a:t>，</a:t>
            </a:r>
            <a:r>
              <a:rPr lang="zh-CN" altLang="en-US" sz="2000" b="1" dirty="0">
                <a:solidFill>
                  <a:schemeClr val="hlink"/>
                </a:solidFill>
                <a:latin typeface="楷体_GB2312" pitchFamily="49" charset="-122"/>
                <a:ea typeface="楷体_GB2312" pitchFamily="49" charset="-122"/>
              </a:rPr>
              <a:t>在一个源文件中最多只能定义一个公有类</a:t>
            </a:r>
            <a:r>
              <a:rPr lang="zh-CN" altLang="en-US" sz="2000" b="1" dirty="0">
                <a:latin typeface="楷体_GB2312" pitchFamily="49" charset="-122"/>
                <a:ea typeface="楷体_GB2312" pitchFamily="49" charset="-122"/>
              </a:rPr>
              <a:t>，</a:t>
            </a:r>
            <a:r>
              <a:rPr lang="zh-CN" altLang="en-US" sz="2000" b="1" dirty="0">
                <a:solidFill>
                  <a:srgbClr val="006600"/>
                </a:solidFill>
                <a:latin typeface="楷体_GB2312" pitchFamily="49" charset="-122"/>
                <a:ea typeface="楷体_GB2312" pitchFamily="49" charset="-122"/>
              </a:rPr>
              <a:t>否则会发生运行时错误。如果一个应用系统中有多个公有类，则要把它们分别放在各自不同的文件中。</a:t>
            </a:r>
            <a:r>
              <a:rPr lang="zh-CN" altLang="en-US" sz="2000" b="1" dirty="0">
                <a:solidFill>
                  <a:schemeClr val="hlink"/>
                </a:solidFill>
                <a:latin typeface="楷体_GB2312" pitchFamily="49" charset="-122"/>
                <a:ea typeface="楷体_GB2312" pitchFamily="49" charset="-122"/>
              </a:rPr>
              <a:t>文件中非公有类的个数不限</a:t>
            </a:r>
          </a:p>
          <a:p>
            <a:pPr marL="533400" indent="-533400">
              <a:lnSpc>
                <a:spcPct val="90000"/>
              </a:lnSpc>
            </a:pPr>
            <a:r>
              <a:rPr lang="zh-CN" altLang="en-US" sz="2000" b="1" dirty="0">
                <a:latin typeface="楷体_GB2312" pitchFamily="49" charset="-122"/>
                <a:ea typeface="楷体_GB2312" pitchFamily="49" charset="-122"/>
              </a:rPr>
              <a:t>层次错误</a:t>
            </a:r>
          </a:p>
          <a:p>
            <a:pPr marL="914400" lvl="1" indent="-457200">
              <a:lnSpc>
                <a:spcPct val="90000"/>
              </a:lnSpc>
            </a:pPr>
            <a:r>
              <a:rPr lang="zh-CN" altLang="en-US" sz="2000" b="1" dirty="0">
                <a:solidFill>
                  <a:srgbClr val="006600"/>
                </a:solidFill>
                <a:latin typeface="楷体_GB2312" pitchFamily="49" charset="-122"/>
                <a:ea typeface="楷体_GB2312" pitchFamily="49" charset="-122"/>
              </a:rPr>
              <a:t>解释：一个</a:t>
            </a:r>
            <a:r>
              <a:rPr lang="en-US" altLang="zh-CN" sz="2000" b="1" dirty="0">
                <a:solidFill>
                  <a:srgbClr val="006600"/>
                </a:solidFill>
                <a:latin typeface="楷体_GB2312" pitchFamily="49" charset="-122"/>
                <a:ea typeface="楷体_GB2312" pitchFamily="49" charset="-122"/>
              </a:rPr>
              <a:t>.java</a:t>
            </a:r>
            <a:r>
              <a:rPr lang="zh-CN" altLang="en-US" sz="2000" b="1" dirty="0">
                <a:solidFill>
                  <a:srgbClr val="006600"/>
                </a:solidFill>
                <a:latin typeface="楷体_GB2312" pitchFamily="49" charset="-122"/>
                <a:ea typeface="楷体_GB2312" pitchFamily="49" charset="-122"/>
              </a:rPr>
              <a:t>源文件可以含有三个</a:t>
            </a:r>
            <a:r>
              <a:rPr lang="zh-CN" altLang="en-US" sz="2000" b="1" dirty="0">
                <a:solidFill>
                  <a:srgbClr val="006600"/>
                </a:solidFill>
                <a:ea typeface="楷体_GB2312" pitchFamily="49" charset="-122"/>
              </a:rPr>
              <a:t>“</a:t>
            </a:r>
            <a:r>
              <a:rPr lang="zh-CN" altLang="en-US" sz="2000" b="1" dirty="0">
                <a:solidFill>
                  <a:srgbClr val="006600"/>
                </a:solidFill>
                <a:latin typeface="楷体_GB2312" pitchFamily="49" charset="-122"/>
                <a:ea typeface="楷体_GB2312" pitchFamily="49" charset="-122"/>
              </a:rPr>
              <a:t>顶层</a:t>
            </a:r>
            <a:r>
              <a:rPr lang="zh-CN" altLang="en-US" sz="2000" b="1" dirty="0">
                <a:solidFill>
                  <a:srgbClr val="006600"/>
                </a:solidFill>
                <a:ea typeface="楷体_GB2312" pitchFamily="49" charset="-122"/>
              </a:rPr>
              <a:t>”</a:t>
            </a:r>
            <a:r>
              <a:rPr lang="zh-CN" altLang="en-US" sz="2000" b="1" dirty="0">
                <a:solidFill>
                  <a:srgbClr val="006600"/>
                </a:solidFill>
                <a:latin typeface="楷体_GB2312" pitchFamily="49" charset="-122"/>
                <a:ea typeface="楷体_GB2312" pitchFamily="49" charset="-122"/>
              </a:rPr>
              <a:t>元素，这三个元素是：</a:t>
            </a:r>
          </a:p>
          <a:p>
            <a:pPr marL="1295400" lvl="2" indent="-381000">
              <a:lnSpc>
                <a:spcPct val="90000"/>
              </a:lnSpc>
              <a:spcBef>
                <a:spcPct val="50000"/>
              </a:spcBef>
              <a:buFontTx/>
              <a:buAutoNum type="arabicPeriod"/>
            </a:pPr>
            <a:r>
              <a:rPr lang="zh-CN" altLang="en-US" sz="2000" b="1" dirty="0">
                <a:latin typeface="楷体_GB2312" pitchFamily="49" charset="-122"/>
                <a:ea typeface="楷体_GB2312" pitchFamily="49" charset="-122"/>
              </a:rPr>
              <a:t>一个包说明，即</a:t>
            </a:r>
            <a:r>
              <a:rPr lang="en-US" altLang="zh-CN" sz="2000" b="1" dirty="0">
                <a:latin typeface="楷体_GB2312" pitchFamily="49" charset="-122"/>
                <a:ea typeface="楷体_GB2312" pitchFamily="49" charset="-122"/>
              </a:rPr>
              <a:t>package</a:t>
            </a:r>
            <a:r>
              <a:rPr lang="zh-CN" altLang="en-US" sz="2000" b="1" dirty="0">
                <a:latin typeface="楷体_GB2312" pitchFamily="49" charset="-122"/>
                <a:ea typeface="楷体_GB2312" pitchFamily="49" charset="-122"/>
              </a:rPr>
              <a:t>语句，包说明是可选的。</a:t>
            </a:r>
          </a:p>
          <a:p>
            <a:pPr marL="1295400" lvl="2" indent="-381000">
              <a:lnSpc>
                <a:spcPct val="90000"/>
              </a:lnSpc>
              <a:spcBef>
                <a:spcPct val="50000"/>
              </a:spcBef>
              <a:buFontTx/>
              <a:buAutoNum type="arabicPeriod"/>
            </a:pPr>
            <a:r>
              <a:rPr lang="zh-CN" altLang="en-US" sz="2000" b="1" dirty="0">
                <a:latin typeface="楷体_GB2312" pitchFamily="49" charset="-122"/>
                <a:ea typeface="楷体_GB2312" pitchFamily="49" charset="-122"/>
              </a:rPr>
              <a:t>任意多个引入语句，即</a:t>
            </a:r>
            <a:r>
              <a:rPr lang="en-US" altLang="zh-CN" sz="2000" b="1" dirty="0">
                <a:latin typeface="楷体_GB2312" pitchFamily="49" charset="-122"/>
                <a:ea typeface="楷体_GB2312" pitchFamily="49" charset="-122"/>
              </a:rPr>
              <a:t>import</a:t>
            </a:r>
            <a:r>
              <a:rPr lang="zh-CN" altLang="en-US" sz="2000" b="1" dirty="0">
                <a:latin typeface="楷体_GB2312" pitchFamily="49" charset="-122"/>
                <a:ea typeface="楷体_GB2312" pitchFamily="49" charset="-122"/>
              </a:rPr>
              <a:t>语句。</a:t>
            </a:r>
          </a:p>
          <a:p>
            <a:pPr marL="1295400" lvl="2" indent="-381000">
              <a:lnSpc>
                <a:spcPct val="90000"/>
              </a:lnSpc>
              <a:spcBef>
                <a:spcPct val="50000"/>
              </a:spcBef>
              <a:buFontTx/>
              <a:buAutoNum type="arabicPeriod"/>
            </a:pPr>
            <a:r>
              <a:rPr lang="zh-CN" altLang="en-US" sz="2000" b="1" dirty="0">
                <a:latin typeface="楷体_GB2312" pitchFamily="49" charset="-122"/>
                <a:ea typeface="楷体_GB2312" pitchFamily="49" charset="-122"/>
              </a:rPr>
              <a:t>类和接口说明</a:t>
            </a:r>
            <a:endParaRPr lang="zh-CN" altLang="en-US" sz="1600" b="1" dirty="0">
              <a:solidFill>
                <a:schemeClr val="hlink"/>
              </a:solidFill>
              <a:latin typeface="楷体_GB2312" pitchFamily="49" charset="-122"/>
              <a:ea typeface="楷体_GB2312" pitchFamily="49" charset="-122"/>
            </a:endParaRPr>
          </a:p>
        </p:txBody>
      </p:sp>
      <p:sp>
        <p:nvSpPr>
          <p:cNvPr id="7" name="Line 13"/>
          <p:cNvSpPr>
            <a:spLocks noChangeShapeType="1"/>
          </p:cNvSpPr>
          <p:nvPr/>
        </p:nvSpPr>
        <p:spPr bwMode="auto">
          <a:xfrm>
            <a:off x="609600" y="684415"/>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3174241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r>
              <a:rPr lang="zh-CN" altLang="en-US" dirty="0"/>
              <a:t>类变量和成员变量的区别</a:t>
            </a:r>
          </a:p>
        </p:txBody>
      </p:sp>
      <p:sp>
        <p:nvSpPr>
          <p:cNvPr id="45059" name="内容占位符 2"/>
          <p:cNvSpPr>
            <a:spLocks noGrp="1"/>
          </p:cNvSpPr>
          <p:nvPr>
            <p:ph idx="1"/>
          </p:nvPr>
        </p:nvSpPr>
        <p:spPr>
          <a:xfrm>
            <a:off x="785813" y="1857375"/>
            <a:ext cx="7696200" cy="4098925"/>
          </a:xfrm>
        </p:spPr>
        <p:txBody>
          <a:bodyPr>
            <a:normAutofit lnSpcReduction="10000"/>
          </a:bodyPr>
          <a:lstStyle/>
          <a:p>
            <a:r>
              <a:rPr lang="zh-CN" altLang="en-US" sz="2300" dirty="0"/>
              <a:t>所属不同</a:t>
            </a:r>
            <a:endParaRPr lang="en-US" altLang="zh-CN" sz="2300" dirty="0"/>
          </a:p>
          <a:p>
            <a:pPr lvl="1"/>
            <a:r>
              <a:rPr lang="zh-CN" altLang="en-US" sz="1900" dirty="0"/>
              <a:t>静态变量属于类，所以也称为为类变量</a:t>
            </a:r>
            <a:endParaRPr lang="en-US" altLang="zh-CN" sz="1900" dirty="0"/>
          </a:p>
          <a:p>
            <a:pPr lvl="1"/>
            <a:r>
              <a:rPr lang="zh-CN" altLang="en-US" sz="1900" dirty="0"/>
              <a:t>成员变量属于对象，所以也称为实例变量</a:t>
            </a:r>
            <a:r>
              <a:rPr lang="en-US" altLang="zh-CN" sz="1900" dirty="0"/>
              <a:t>(</a:t>
            </a:r>
            <a:r>
              <a:rPr lang="zh-CN" altLang="en-US" sz="1900" dirty="0"/>
              <a:t>对象变量</a:t>
            </a:r>
            <a:r>
              <a:rPr lang="en-US" altLang="zh-CN" sz="1900" dirty="0"/>
              <a:t>)</a:t>
            </a:r>
          </a:p>
          <a:p>
            <a:r>
              <a:rPr lang="zh-CN" altLang="en-US" sz="2300" dirty="0"/>
              <a:t>内存中位置不同</a:t>
            </a:r>
            <a:endParaRPr lang="en-US" altLang="zh-CN" sz="2300" dirty="0"/>
          </a:p>
          <a:p>
            <a:pPr lvl="1"/>
            <a:r>
              <a:rPr lang="zh-CN" altLang="en-US" sz="1900" dirty="0"/>
              <a:t>静态变量存储于方法区的静态区</a:t>
            </a:r>
            <a:endParaRPr lang="en-US" altLang="zh-CN" sz="1900" dirty="0"/>
          </a:p>
          <a:p>
            <a:pPr lvl="1"/>
            <a:r>
              <a:rPr lang="zh-CN" altLang="en-US" sz="1900" dirty="0"/>
              <a:t>成员变量存储于堆内存</a:t>
            </a:r>
            <a:endParaRPr lang="en-US" altLang="zh-CN" sz="1900" dirty="0"/>
          </a:p>
          <a:p>
            <a:r>
              <a:rPr lang="zh-CN" altLang="en-US" sz="2300" dirty="0"/>
              <a:t>内存出现时间不同</a:t>
            </a:r>
            <a:endParaRPr lang="en-US" altLang="zh-CN" sz="2300" dirty="0"/>
          </a:p>
          <a:p>
            <a:pPr lvl="1"/>
            <a:r>
              <a:rPr lang="zh-CN" altLang="en-US" sz="1900" dirty="0"/>
              <a:t>静态变量随着类的加载而加载，随着类的消失而消失</a:t>
            </a:r>
            <a:endParaRPr lang="en-US" altLang="zh-CN" sz="1900" dirty="0"/>
          </a:p>
          <a:p>
            <a:pPr lvl="1"/>
            <a:r>
              <a:rPr lang="zh-CN" altLang="en-US" sz="1900" dirty="0"/>
              <a:t>成员变量随着对象的创建而存在，随着对象的消失而消失</a:t>
            </a:r>
            <a:endParaRPr lang="en-US" altLang="zh-CN" sz="1900" dirty="0"/>
          </a:p>
          <a:p>
            <a:r>
              <a:rPr lang="zh-CN" altLang="en-US" sz="2300" dirty="0"/>
              <a:t>调用不同</a:t>
            </a:r>
            <a:endParaRPr lang="en-US" altLang="zh-CN" sz="2300" dirty="0"/>
          </a:p>
          <a:p>
            <a:pPr lvl="1"/>
            <a:r>
              <a:rPr lang="zh-CN" altLang="en-US" sz="1900" dirty="0"/>
              <a:t>静态变量可以通过类名调用，也可以通过对象调用</a:t>
            </a:r>
            <a:endParaRPr lang="en-US" altLang="zh-CN" sz="1900" dirty="0"/>
          </a:p>
          <a:p>
            <a:pPr lvl="1"/>
            <a:r>
              <a:rPr lang="zh-CN" altLang="en-US" sz="1900" dirty="0"/>
              <a:t>成员变量只能通过对象名调用</a:t>
            </a:r>
            <a:endParaRPr lang="en-US" altLang="zh-CN" sz="1900" dirty="0"/>
          </a:p>
          <a:p>
            <a:pPr lvl="1"/>
            <a:endParaRPr lang="en-US" altLang="zh-CN" sz="1900" dirty="0"/>
          </a:p>
          <a:p>
            <a:pPr lvl="1"/>
            <a:endParaRPr lang="en-US" altLang="zh-CN" sz="2300" dirty="0"/>
          </a:p>
          <a:p>
            <a:pPr lvl="1"/>
            <a:endParaRPr lang="en-US" altLang="zh-CN" sz="2300" dirty="0"/>
          </a:p>
        </p:txBody>
      </p:sp>
    </p:spTree>
    <p:extLst>
      <p:ext uri="{BB962C8B-B14F-4D97-AF65-F5344CB8AC3E}">
        <p14:creationId xmlns:p14="http://schemas.microsoft.com/office/powerpoint/2010/main" val="3527905362"/>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课程说明</a:t>
            </a:r>
          </a:p>
        </p:txBody>
      </p:sp>
      <p:sp>
        <p:nvSpPr>
          <p:cNvPr id="3" name="内容占位符 2"/>
          <p:cNvSpPr>
            <a:spLocks noGrp="1"/>
          </p:cNvSpPr>
          <p:nvPr>
            <p:ph idx="1"/>
          </p:nvPr>
        </p:nvSpPr>
        <p:spPr>
          <a:xfrm>
            <a:off x="919106" y="1814867"/>
            <a:ext cx="7020037" cy="3187439"/>
          </a:xfrm>
        </p:spPr>
        <p:txBody>
          <a:bodyPr>
            <a:normAutofit/>
          </a:bodyPr>
          <a:lstStyle/>
          <a:p>
            <a:r>
              <a:rPr lang="zh-CN" altLang="en-US" dirty="0">
                <a:latin typeface="微软雅黑" panose="020B0503020204020204" pitchFamily="34" charset="-122"/>
                <a:ea typeface="微软雅黑" panose="020B0503020204020204" pitchFamily="34" charset="-122"/>
              </a:rPr>
              <a:t>联系方式：</a:t>
            </a:r>
            <a:r>
              <a:rPr lang="en-US" altLang="zh-CN" b="1" u="sng" dirty="0">
                <a:solidFill>
                  <a:srgbClr val="0070C0"/>
                </a:solidFill>
                <a:latin typeface="+mn-ea"/>
              </a:rPr>
              <a:t>xychen@buaa.edu.cn</a:t>
            </a:r>
            <a:endParaRPr lang="zh-CN" altLang="en-US" b="1" u="sng" dirty="0">
              <a:solidFill>
                <a:srgbClr val="0070C0"/>
              </a:solidFill>
              <a:latin typeface="+mn-ea"/>
            </a:endParaRPr>
          </a:p>
          <a:p>
            <a:r>
              <a:rPr lang="zh-CN" altLang="en-US" b="1" dirty="0">
                <a:latin typeface="+mn-ea"/>
              </a:rPr>
              <a:t>公邮：</a:t>
            </a:r>
            <a:r>
              <a:rPr lang="en-US" altLang="zh-CN" b="1" dirty="0">
                <a:latin typeface="+mn-ea"/>
                <a:hlinkClick r:id="rId2"/>
              </a:rPr>
              <a:t>buaaccejava@163.com</a:t>
            </a:r>
            <a:endParaRPr lang="en-US" altLang="zh-CN" b="1" dirty="0">
              <a:latin typeface="+mn-ea"/>
            </a:endParaRPr>
          </a:p>
          <a:p>
            <a:r>
              <a:rPr lang="zh-CN" altLang="en-US" b="1" dirty="0">
                <a:latin typeface="+mn-ea"/>
              </a:rPr>
              <a:t>密码：</a:t>
            </a:r>
            <a:r>
              <a:rPr lang="en-US" altLang="zh-CN" b="1" dirty="0">
                <a:latin typeface="+mn-ea"/>
              </a:rPr>
              <a:t>buaaccejava2019</a:t>
            </a:r>
          </a:p>
          <a:p>
            <a:r>
              <a:rPr lang="zh-CN" altLang="en-US" b="1" dirty="0">
                <a:latin typeface="+mn-ea"/>
              </a:rPr>
              <a:t>提交主题：</a:t>
            </a:r>
            <a:r>
              <a:rPr lang="en-US" altLang="zh-CN" b="1" dirty="0">
                <a:latin typeface="+mn-ea"/>
              </a:rPr>
              <a:t>Homework2_</a:t>
            </a:r>
            <a:r>
              <a:rPr lang="zh-CN" altLang="en-US" b="1" dirty="0">
                <a:latin typeface="+mn-ea"/>
              </a:rPr>
              <a:t>姓名</a:t>
            </a:r>
            <a:r>
              <a:rPr lang="en-US" altLang="zh-CN" b="1" dirty="0">
                <a:latin typeface="+mn-ea"/>
              </a:rPr>
              <a:t>_ID</a:t>
            </a:r>
            <a:endParaRPr lang="zh-CN" altLang="en-US" b="1" dirty="0">
              <a:latin typeface="+mn-ea"/>
            </a:endParaRPr>
          </a:p>
          <a:p>
            <a:r>
              <a:rPr lang="zh-CN" altLang="en-US" b="1" dirty="0">
                <a:latin typeface="+mn-ea"/>
              </a:rPr>
              <a:t>提交主题：</a:t>
            </a:r>
            <a:r>
              <a:rPr lang="en-US" altLang="zh-CN" b="1" dirty="0">
                <a:latin typeface="+mn-ea"/>
              </a:rPr>
              <a:t>Homework3_</a:t>
            </a:r>
            <a:r>
              <a:rPr lang="zh-CN" altLang="en-US" b="1" dirty="0">
                <a:latin typeface="+mn-ea"/>
              </a:rPr>
              <a:t>姓名</a:t>
            </a:r>
            <a:r>
              <a:rPr lang="en-US" altLang="zh-CN" b="1" dirty="0">
                <a:latin typeface="+mn-ea"/>
              </a:rPr>
              <a:t>_ID</a:t>
            </a:r>
          </a:p>
          <a:p>
            <a:r>
              <a:rPr lang="zh-CN" altLang="en-US" b="1" dirty="0">
                <a:latin typeface="+mn-ea"/>
              </a:rPr>
              <a:t>提交主题：</a:t>
            </a:r>
            <a:r>
              <a:rPr lang="en-US" altLang="zh-CN" b="1" dirty="0">
                <a:latin typeface="+mn-ea"/>
              </a:rPr>
              <a:t>Homework4_</a:t>
            </a:r>
            <a:r>
              <a:rPr lang="zh-CN" altLang="en-US" b="1" dirty="0">
                <a:latin typeface="+mn-ea"/>
              </a:rPr>
              <a:t>姓名</a:t>
            </a:r>
            <a:r>
              <a:rPr lang="en-US" altLang="zh-CN" b="1" dirty="0">
                <a:latin typeface="+mn-ea"/>
              </a:rPr>
              <a:t>_ID</a:t>
            </a:r>
          </a:p>
          <a:p>
            <a:endParaRPr lang="zh-CN" altLang="en-US" b="1" dirty="0">
              <a:latin typeface="+mn-ea"/>
            </a:endParaRPr>
          </a:p>
          <a:p>
            <a:endParaRPr lang="zh-CN" altLang="en-US" b="1" dirty="0">
              <a:latin typeface="+mn-ea"/>
            </a:endParaRPr>
          </a:p>
          <a:p>
            <a:endParaRPr lang="zh-CN" altLang="en-US" sz="3200" dirty="0"/>
          </a:p>
        </p:txBody>
      </p:sp>
    </p:spTree>
    <p:extLst>
      <p:ext uri="{BB962C8B-B14F-4D97-AF65-F5344CB8AC3E}">
        <p14:creationId xmlns:p14="http://schemas.microsoft.com/office/powerpoint/2010/main" val="2307035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45305C-C42A-4AFD-8DC4-5A6B46827680}"/>
              </a:ext>
            </a:extLst>
          </p:cNvPr>
          <p:cNvSpPr>
            <a:spLocks noGrp="1"/>
          </p:cNvSpPr>
          <p:nvPr>
            <p:ph type="title"/>
          </p:nvPr>
        </p:nvSpPr>
        <p:spPr/>
        <p:txBody>
          <a:bodyPr/>
          <a:lstStyle/>
          <a:p>
            <a:r>
              <a:rPr lang="en-US" altLang="zh-CN" dirty="0"/>
              <a:t>Java</a:t>
            </a:r>
            <a:r>
              <a:rPr lang="zh-CN" altLang="en-US" dirty="0"/>
              <a:t>内存管理机制</a:t>
            </a:r>
          </a:p>
        </p:txBody>
      </p:sp>
      <p:pic>
        <p:nvPicPr>
          <p:cNvPr id="27650" name="Picture 2" descr="https://images0.cnblogs.com/i/288799/201405/281630330728961.jpg">
            <a:extLst>
              <a:ext uri="{FF2B5EF4-FFF2-40B4-BE49-F238E27FC236}">
                <a16:creationId xmlns:a16="http://schemas.microsoft.com/office/drawing/2014/main" id="{A348D09B-44A3-4603-9A9D-5BD25A6FC21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9830"/>
          <a:stretch/>
        </p:blipFill>
        <p:spPr bwMode="auto">
          <a:xfrm>
            <a:off x="875251" y="1690689"/>
            <a:ext cx="3696749" cy="4404790"/>
          </a:xfrm>
          <a:prstGeom prst="rect">
            <a:avLst/>
          </a:prstGeom>
          <a:noFill/>
          <a:extLst>
            <a:ext uri="{909E8E84-426E-40DD-AFC4-6F175D3DCCD1}">
              <a14:hiddenFill xmlns:a14="http://schemas.microsoft.com/office/drawing/2010/main">
                <a:solidFill>
                  <a:srgbClr val="FFFFFF"/>
                </a:solidFill>
              </a14:hiddenFill>
            </a:ext>
          </a:extLst>
        </p:spPr>
      </p:pic>
      <p:sp>
        <p:nvSpPr>
          <p:cNvPr id="5" name="内容占位符 2">
            <a:extLst>
              <a:ext uri="{FF2B5EF4-FFF2-40B4-BE49-F238E27FC236}">
                <a16:creationId xmlns:a16="http://schemas.microsoft.com/office/drawing/2014/main" id="{C1D6F5A7-8EC1-4903-85C9-16FA89CF0984}"/>
              </a:ext>
            </a:extLst>
          </p:cNvPr>
          <p:cNvSpPr>
            <a:spLocks noGrp="1"/>
          </p:cNvSpPr>
          <p:nvPr>
            <p:ph idx="1"/>
          </p:nvPr>
        </p:nvSpPr>
        <p:spPr>
          <a:xfrm>
            <a:off x="4818601" y="2174561"/>
            <a:ext cx="3593808" cy="2925945"/>
          </a:xfrm>
        </p:spPr>
        <p:txBody>
          <a:bodyPr>
            <a:normAutofit/>
          </a:bodyPr>
          <a:lstStyle/>
          <a:p>
            <a:pPr marL="0" indent="0">
              <a:buNone/>
            </a:pPr>
            <a:r>
              <a:rPr lang="zh-CN" altLang="en-US" sz="3200" dirty="0"/>
              <a:t>编译</a:t>
            </a:r>
            <a:endParaRPr lang="en-US" altLang="zh-CN" sz="3200" dirty="0"/>
          </a:p>
          <a:p>
            <a:pPr marL="0" indent="0">
              <a:buNone/>
            </a:pPr>
            <a:r>
              <a:rPr lang="zh-CN" altLang="en-US" sz="3200" dirty="0"/>
              <a:t>加载字节码</a:t>
            </a:r>
            <a:endParaRPr lang="en-US" altLang="zh-CN" sz="3200" dirty="0"/>
          </a:p>
          <a:p>
            <a:pPr marL="0" indent="0">
              <a:buNone/>
            </a:pPr>
            <a:r>
              <a:rPr lang="zh-CN" altLang="en-US" sz="3200" dirty="0"/>
              <a:t>执行</a:t>
            </a:r>
          </a:p>
          <a:p>
            <a:pPr marL="0" indent="0">
              <a:buNone/>
            </a:pPr>
            <a:endParaRPr lang="en-US" altLang="zh-CN" sz="3200" dirty="0"/>
          </a:p>
          <a:p>
            <a:pPr marL="0" indent="0">
              <a:buNone/>
            </a:pPr>
            <a:r>
              <a:rPr lang="zh-CN" altLang="en-US" sz="3200" b="1" dirty="0"/>
              <a:t>管理运行时数据区</a:t>
            </a:r>
            <a:endParaRPr lang="en-US" altLang="zh-CN" sz="3200" b="1" dirty="0"/>
          </a:p>
        </p:txBody>
      </p:sp>
    </p:spTree>
    <p:extLst>
      <p:ext uri="{BB962C8B-B14F-4D97-AF65-F5344CB8AC3E}">
        <p14:creationId xmlns:p14="http://schemas.microsoft.com/office/powerpoint/2010/main" val="21132212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45305C-C42A-4AFD-8DC4-5A6B46827680}"/>
              </a:ext>
            </a:extLst>
          </p:cNvPr>
          <p:cNvSpPr>
            <a:spLocks noGrp="1"/>
          </p:cNvSpPr>
          <p:nvPr>
            <p:ph type="title"/>
          </p:nvPr>
        </p:nvSpPr>
        <p:spPr/>
        <p:txBody>
          <a:bodyPr/>
          <a:lstStyle/>
          <a:p>
            <a:r>
              <a:rPr lang="en-US" altLang="zh-CN" dirty="0"/>
              <a:t>Java</a:t>
            </a:r>
            <a:r>
              <a:rPr lang="zh-CN" altLang="en-US" dirty="0"/>
              <a:t>内存管理机制</a:t>
            </a:r>
          </a:p>
        </p:txBody>
      </p:sp>
      <p:pic>
        <p:nvPicPr>
          <p:cNvPr id="28674" name="Picture 2" descr="https://images0.cnblogs.com/i/288799/201405/281726404166686.jpg">
            <a:extLst>
              <a:ext uri="{FF2B5EF4-FFF2-40B4-BE49-F238E27FC236}">
                <a16:creationId xmlns:a16="http://schemas.microsoft.com/office/drawing/2014/main" id="{9A032F5C-6B7D-4962-BD53-7E06F715D7B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2429"/>
          <a:stretch/>
        </p:blipFill>
        <p:spPr bwMode="auto">
          <a:xfrm>
            <a:off x="1733179" y="1690689"/>
            <a:ext cx="5677642" cy="394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3065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28650" y="2876767"/>
            <a:ext cx="7886700" cy="994172"/>
          </a:xfrm>
        </p:spPr>
        <p:txBody>
          <a:bodyPr>
            <a:normAutofit/>
          </a:bodyPr>
          <a:lstStyle/>
          <a:p>
            <a:pPr algn="ctr"/>
            <a:r>
              <a:rPr lang="en-US" altLang="zh-CN" sz="4000" dirty="0">
                <a:latin typeface="微软雅黑" panose="020B0503020204020204" pitchFamily="34" charset="-122"/>
                <a:ea typeface="微软雅黑" panose="020B0503020204020204" pitchFamily="34" charset="-122"/>
              </a:rPr>
              <a:t>Java </a:t>
            </a:r>
            <a:r>
              <a:rPr lang="zh-CN" altLang="en-US" sz="4000" dirty="0">
                <a:latin typeface="微软雅黑" panose="020B0503020204020204" pitchFamily="34" charset="-122"/>
                <a:ea typeface="微软雅黑" panose="020B0503020204020204" pitchFamily="34" charset="-122"/>
              </a:rPr>
              <a:t>的面向对象</a:t>
            </a:r>
          </a:p>
        </p:txBody>
      </p:sp>
    </p:spTree>
    <p:extLst>
      <p:ext uri="{BB962C8B-B14F-4D97-AF65-F5344CB8AC3E}">
        <p14:creationId xmlns:p14="http://schemas.microsoft.com/office/powerpoint/2010/main" val="32582379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45305C-C42A-4AFD-8DC4-5A6B46827680}"/>
              </a:ext>
            </a:extLst>
          </p:cNvPr>
          <p:cNvSpPr>
            <a:spLocks noGrp="1"/>
          </p:cNvSpPr>
          <p:nvPr>
            <p:ph type="title"/>
          </p:nvPr>
        </p:nvSpPr>
        <p:spPr/>
        <p:txBody>
          <a:bodyPr/>
          <a:lstStyle/>
          <a:p>
            <a:r>
              <a:rPr lang="zh-CN" altLang="en-US" dirty="0"/>
              <a:t>堆栈数据结构</a:t>
            </a:r>
          </a:p>
        </p:txBody>
      </p:sp>
      <p:pic>
        <p:nvPicPr>
          <p:cNvPr id="26628" name="Picture 4" descr="https://img-blog.csdn.net/20160304164626537">
            <a:extLst>
              <a:ext uri="{FF2B5EF4-FFF2-40B4-BE49-F238E27FC236}">
                <a16:creationId xmlns:a16="http://schemas.microsoft.com/office/drawing/2014/main" id="{D00EDF04-8930-4BD0-ADAC-B21AC81123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1702" y="2155886"/>
            <a:ext cx="2295525" cy="1524000"/>
          </a:xfrm>
          <a:prstGeom prst="rect">
            <a:avLst/>
          </a:prstGeom>
          <a:noFill/>
          <a:extLst>
            <a:ext uri="{909E8E84-426E-40DD-AFC4-6F175D3DCCD1}">
              <a14:hiddenFill xmlns:a14="http://schemas.microsoft.com/office/drawing/2010/main">
                <a:solidFill>
                  <a:srgbClr val="FFFFFF"/>
                </a:solidFill>
              </a14:hiddenFill>
            </a:ext>
          </a:extLst>
        </p:spPr>
      </p:pic>
      <p:pic>
        <p:nvPicPr>
          <p:cNvPr id="26630" name="Picture 6" descr="https://img-blog.csdn.net/20180701201845613?watermark/2/text/aHR0cHM6Ly9ibG9nLmNzZG4ubmV0L0szNDZLMzQ2/font/5a6L5L2T/fontsize/400/fill/I0JBQkFCMA==/dissolve/70">
            <a:extLst>
              <a:ext uri="{FF2B5EF4-FFF2-40B4-BE49-F238E27FC236}">
                <a16:creationId xmlns:a16="http://schemas.microsoft.com/office/drawing/2014/main" id="{8D667E46-5D98-4D07-9CF0-7E1F843722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2111" y="1909894"/>
            <a:ext cx="2095500" cy="198120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ECA1C202-0763-414A-92FC-046812CB29A7}"/>
              </a:ext>
            </a:extLst>
          </p:cNvPr>
          <p:cNvSpPr/>
          <p:nvPr/>
        </p:nvSpPr>
        <p:spPr>
          <a:xfrm>
            <a:off x="717260" y="4410950"/>
            <a:ext cx="7302616" cy="954107"/>
          </a:xfrm>
          <a:prstGeom prst="rect">
            <a:avLst/>
          </a:prstGeom>
        </p:spPr>
        <p:txBody>
          <a:bodyPr wrap="square">
            <a:spAutoFit/>
          </a:bodyPr>
          <a:lstStyle/>
          <a:p>
            <a:r>
              <a:rPr lang="zh-CN" altLang="en-US" sz="2800" dirty="0"/>
              <a:t>堆：堆可以被看成是一棵树，如：堆排序。</a:t>
            </a:r>
          </a:p>
          <a:p>
            <a:r>
              <a:rPr lang="zh-CN" altLang="en-US" sz="2800" dirty="0"/>
              <a:t>栈：一种先进后出的数据结构。</a:t>
            </a:r>
          </a:p>
        </p:txBody>
      </p:sp>
    </p:spTree>
    <p:extLst>
      <p:ext uri="{BB962C8B-B14F-4D97-AF65-F5344CB8AC3E}">
        <p14:creationId xmlns:p14="http://schemas.microsoft.com/office/powerpoint/2010/main" val="16487971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050DC8-8176-457A-9BEB-5AB2D4972351}"/>
              </a:ext>
            </a:extLst>
          </p:cNvPr>
          <p:cNvSpPr>
            <a:spLocks noGrp="1"/>
          </p:cNvSpPr>
          <p:nvPr>
            <p:ph type="title"/>
          </p:nvPr>
        </p:nvSpPr>
        <p:spPr/>
        <p:txBody>
          <a:bodyPr/>
          <a:lstStyle/>
          <a:p>
            <a:r>
              <a:rPr lang="zh-CN" altLang="en-US" dirty="0"/>
              <a:t>堆栈存储管理</a:t>
            </a:r>
          </a:p>
        </p:txBody>
      </p:sp>
      <p:sp>
        <p:nvSpPr>
          <p:cNvPr id="3" name="内容占位符 2">
            <a:extLst>
              <a:ext uri="{FF2B5EF4-FFF2-40B4-BE49-F238E27FC236}">
                <a16:creationId xmlns:a16="http://schemas.microsoft.com/office/drawing/2014/main" id="{D10991DF-B8AA-482C-B99C-D4D6C70A01F1}"/>
              </a:ext>
            </a:extLst>
          </p:cNvPr>
          <p:cNvSpPr>
            <a:spLocks noGrp="1"/>
          </p:cNvSpPr>
          <p:nvPr>
            <p:ph idx="1"/>
          </p:nvPr>
        </p:nvSpPr>
        <p:spPr>
          <a:xfrm>
            <a:off x="628650" y="1825625"/>
            <a:ext cx="7340891" cy="3207769"/>
          </a:xfrm>
        </p:spPr>
        <p:txBody>
          <a:bodyPr>
            <a:normAutofit/>
          </a:bodyPr>
          <a:lstStyle/>
          <a:p>
            <a:r>
              <a:rPr lang="zh-CN" altLang="en-US" sz="3200" dirty="0"/>
              <a:t>栈：由操作系统自动分配释放 ，存放函数的</a:t>
            </a:r>
            <a:r>
              <a:rPr lang="zh-CN" altLang="en-US" sz="3200" dirty="0">
                <a:hlinkClick r:id="rId2">
                  <a:extLst>
                    <a:ext uri="{A12FA001-AC4F-418D-AE19-62706E023703}">
                      <ahyp:hlinkClr xmlns="" xmlns:ahyp="http://schemas.microsoft.com/office/drawing/2018/hyperlinkcolor" val="tx"/>
                    </a:ext>
                  </a:extLst>
                </a:hlinkClick>
              </a:rPr>
              <a:t>参数值</a:t>
            </a:r>
            <a:r>
              <a:rPr lang="zh-CN" altLang="en-US" sz="3200" dirty="0"/>
              <a:t>，</a:t>
            </a:r>
            <a:r>
              <a:rPr lang="zh-CN" altLang="en-US" sz="3200" dirty="0">
                <a:hlinkClick r:id="rId3">
                  <a:extLst>
                    <a:ext uri="{A12FA001-AC4F-418D-AE19-62706E023703}">
                      <ahyp:hlinkClr xmlns="" xmlns:ahyp="http://schemas.microsoft.com/office/drawing/2018/hyperlinkcolor" val="tx"/>
                    </a:ext>
                  </a:extLst>
                </a:hlinkClick>
              </a:rPr>
              <a:t>局部变量</a:t>
            </a:r>
            <a:r>
              <a:rPr lang="zh-CN" altLang="en-US" sz="3200" dirty="0"/>
              <a:t>的值等。其操作方式类似于数据结构中的栈。</a:t>
            </a:r>
          </a:p>
          <a:p>
            <a:r>
              <a:rPr lang="zh-CN" altLang="en-US" sz="3200" dirty="0"/>
              <a:t>堆： 一般由程序员分配释放， 若程序员不释放，程序结束时可能由</a:t>
            </a:r>
            <a:r>
              <a:rPr lang="en-US" altLang="zh-CN" sz="3200" dirty="0"/>
              <a:t>OS</a:t>
            </a:r>
            <a:r>
              <a:rPr lang="zh-CN" altLang="en-US" sz="3200" dirty="0"/>
              <a:t>回收，分配方式倒是类似于链表。</a:t>
            </a:r>
          </a:p>
        </p:txBody>
      </p:sp>
    </p:spTree>
    <p:extLst>
      <p:ext uri="{BB962C8B-B14F-4D97-AF65-F5344CB8AC3E}">
        <p14:creationId xmlns:p14="http://schemas.microsoft.com/office/powerpoint/2010/main" val="24774076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050DC8-8176-457A-9BEB-5AB2D4972351}"/>
              </a:ext>
            </a:extLst>
          </p:cNvPr>
          <p:cNvSpPr>
            <a:spLocks noGrp="1"/>
          </p:cNvSpPr>
          <p:nvPr>
            <p:ph type="title"/>
          </p:nvPr>
        </p:nvSpPr>
        <p:spPr/>
        <p:txBody>
          <a:bodyPr/>
          <a:lstStyle/>
          <a:p>
            <a:r>
              <a:rPr lang="en-US" altLang="zh-CN" dirty="0"/>
              <a:t>C\C++</a:t>
            </a:r>
            <a:r>
              <a:rPr lang="zh-CN" altLang="en-US" dirty="0"/>
              <a:t>的内存管理</a:t>
            </a:r>
          </a:p>
        </p:txBody>
      </p:sp>
      <p:sp>
        <p:nvSpPr>
          <p:cNvPr id="3" name="内容占位符 2">
            <a:extLst>
              <a:ext uri="{FF2B5EF4-FFF2-40B4-BE49-F238E27FC236}">
                <a16:creationId xmlns:a16="http://schemas.microsoft.com/office/drawing/2014/main" id="{D10991DF-B8AA-482C-B99C-D4D6C70A01F1}"/>
              </a:ext>
            </a:extLst>
          </p:cNvPr>
          <p:cNvSpPr>
            <a:spLocks noGrp="1"/>
          </p:cNvSpPr>
          <p:nvPr>
            <p:ph idx="1"/>
          </p:nvPr>
        </p:nvSpPr>
        <p:spPr>
          <a:xfrm>
            <a:off x="733774" y="1690689"/>
            <a:ext cx="7676451" cy="3753053"/>
          </a:xfrm>
        </p:spPr>
        <p:txBody>
          <a:bodyPr>
            <a:normAutofit/>
          </a:bodyPr>
          <a:lstStyle/>
          <a:p>
            <a:r>
              <a:rPr lang="zh-CN" altLang="en-US" sz="3200" dirty="0"/>
              <a:t>栈区：以函数为单位，函数内局部变量的存储单元都可以在栈上创建。</a:t>
            </a:r>
          </a:p>
          <a:p>
            <a:r>
              <a:rPr lang="zh-CN" altLang="en-US" sz="3200" dirty="0"/>
              <a:t>堆区：由</a:t>
            </a:r>
            <a:r>
              <a:rPr lang="en-US" altLang="zh-CN" sz="3200" dirty="0"/>
              <a:t>new</a:t>
            </a:r>
            <a:r>
              <a:rPr lang="zh-CN" altLang="en-US" sz="3200" dirty="0"/>
              <a:t>分配的内存块，他们的释放编译器不去管，由我们的应用程序去控制，一般一个</a:t>
            </a:r>
            <a:r>
              <a:rPr lang="en-US" altLang="zh-CN" sz="3200" dirty="0"/>
              <a:t>new</a:t>
            </a:r>
            <a:r>
              <a:rPr lang="zh-CN" altLang="en-US" sz="3200" dirty="0"/>
              <a:t>就要对应一个</a:t>
            </a:r>
            <a:r>
              <a:rPr lang="en-US" altLang="zh-CN" sz="3200" dirty="0"/>
              <a:t>delete</a:t>
            </a:r>
            <a:r>
              <a:rPr lang="zh-CN" altLang="en-US" sz="3200" dirty="0"/>
              <a:t>。</a:t>
            </a:r>
          </a:p>
        </p:txBody>
      </p:sp>
    </p:spTree>
    <p:extLst>
      <p:ext uri="{BB962C8B-B14F-4D97-AF65-F5344CB8AC3E}">
        <p14:creationId xmlns:p14="http://schemas.microsoft.com/office/powerpoint/2010/main" val="24966167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45305C-C42A-4AFD-8DC4-5A6B46827680}"/>
              </a:ext>
            </a:extLst>
          </p:cNvPr>
          <p:cNvSpPr>
            <a:spLocks noGrp="1"/>
          </p:cNvSpPr>
          <p:nvPr>
            <p:ph type="title"/>
          </p:nvPr>
        </p:nvSpPr>
        <p:spPr/>
        <p:txBody>
          <a:bodyPr/>
          <a:lstStyle/>
          <a:p>
            <a:r>
              <a:rPr lang="en-US" altLang="zh-CN" dirty="0"/>
              <a:t>Java</a:t>
            </a:r>
            <a:r>
              <a:rPr lang="zh-CN" altLang="en-US" dirty="0"/>
              <a:t>内存管理机制</a:t>
            </a:r>
          </a:p>
        </p:txBody>
      </p:sp>
      <p:pic>
        <p:nvPicPr>
          <p:cNvPr id="28674" name="Picture 2" descr="https://images0.cnblogs.com/i/288799/201405/281726404166686.jpg">
            <a:extLst>
              <a:ext uri="{FF2B5EF4-FFF2-40B4-BE49-F238E27FC236}">
                <a16:creationId xmlns:a16="http://schemas.microsoft.com/office/drawing/2014/main" id="{9A032F5C-6B7D-4962-BD53-7E06F715D7B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2429"/>
          <a:stretch/>
        </p:blipFill>
        <p:spPr bwMode="auto">
          <a:xfrm>
            <a:off x="1733179" y="1690689"/>
            <a:ext cx="5677642" cy="394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75995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F97333-D3F6-474D-83BD-8C88301C69BF}"/>
              </a:ext>
            </a:extLst>
          </p:cNvPr>
          <p:cNvSpPr>
            <a:spLocks noGrp="1"/>
          </p:cNvSpPr>
          <p:nvPr>
            <p:ph type="title"/>
          </p:nvPr>
        </p:nvSpPr>
        <p:spPr/>
        <p:txBody>
          <a:bodyPr/>
          <a:lstStyle/>
          <a:p>
            <a:r>
              <a:rPr lang="en-US" altLang="zh-CN" dirty="0">
                <a:latin typeface="+mn-ea"/>
              </a:rPr>
              <a:t>JVM</a:t>
            </a:r>
            <a:r>
              <a:rPr lang="zh-CN" altLang="en-US" dirty="0">
                <a:latin typeface="+mn-ea"/>
              </a:rPr>
              <a:t>栈</a:t>
            </a:r>
            <a:endParaRPr lang="zh-CN" altLang="en-US" dirty="0"/>
          </a:p>
        </p:txBody>
      </p:sp>
      <p:sp>
        <p:nvSpPr>
          <p:cNvPr id="3" name="内容占位符 2">
            <a:extLst>
              <a:ext uri="{FF2B5EF4-FFF2-40B4-BE49-F238E27FC236}">
                <a16:creationId xmlns:a16="http://schemas.microsoft.com/office/drawing/2014/main" id="{335D35A2-8EB6-4DDF-92F3-D01AB0EF8922}"/>
              </a:ext>
            </a:extLst>
          </p:cNvPr>
          <p:cNvSpPr>
            <a:spLocks noGrp="1"/>
          </p:cNvSpPr>
          <p:nvPr>
            <p:ph idx="1"/>
          </p:nvPr>
        </p:nvSpPr>
        <p:spPr>
          <a:xfrm>
            <a:off x="905749" y="1590022"/>
            <a:ext cx="7332502" cy="4206772"/>
          </a:xfrm>
        </p:spPr>
        <p:txBody>
          <a:bodyPr/>
          <a:lstStyle/>
          <a:p>
            <a:pPr marL="0" indent="0">
              <a:buNone/>
            </a:pPr>
            <a:r>
              <a:rPr lang="zh-CN" altLang="en-US" b="1" dirty="0">
                <a:latin typeface="+mn-ea"/>
              </a:rPr>
              <a:t>栈帧</a:t>
            </a:r>
            <a:r>
              <a:rPr lang="zh-CN" altLang="en-US" dirty="0">
                <a:latin typeface="+mn-ea"/>
              </a:rPr>
              <a:t>  ：</a:t>
            </a:r>
            <a:endParaRPr lang="en-US" altLang="zh-CN" dirty="0">
              <a:latin typeface="+mn-ea"/>
            </a:endParaRPr>
          </a:p>
          <a:p>
            <a:r>
              <a:rPr lang="zh-CN" altLang="en-US" dirty="0">
                <a:latin typeface="+mn-ea"/>
              </a:rPr>
              <a:t>一个栈帧随着一个方法的调用开始而创建，这个方法调用完成而销毁。栈帧内存放者方法中的局部变量，操作数栈等数据。</a:t>
            </a:r>
            <a:endParaRPr lang="en-US" altLang="zh-CN" dirty="0">
              <a:latin typeface="+mn-ea"/>
            </a:endParaRPr>
          </a:p>
          <a:p>
            <a:pPr marL="0" indent="0">
              <a:buNone/>
            </a:pPr>
            <a:r>
              <a:rPr lang="en-US" altLang="zh-CN" b="1" dirty="0">
                <a:latin typeface="+mn-ea"/>
              </a:rPr>
              <a:t>JVM</a:t>
            </a:r>
            <a:r>
              <a:rPr lang="zh-CN" altLang="en-US" b="1" dirty="0">
                <a:latin typeface="+mn-ea"/>
              </a:rPr>
              <a:t>栈</a:t>
            </a:r>
            <a:r>
              <a:rPr lang="zh-CN" altLang="en-US" dirty="0">
                <a:latin typeface="+mn-ea"/>
              </a:rPr>
              <a:t>：</a:t>
            </a:r>
          </a:p>
          <a:p>
            <a:r>
              <a:rPr lang="en-US" altLang="zh-CN" dirty="0">
                <a:latin typeface="+mn-ea"/>
              </a:rPr>
              <a:t>JVM</a:t>
            </a:r>
            <a:r>
              <a:rPr lang="zh-CN" altLang="en-US" dirty="0">
                <a:latin typeface="+mn-ea"/>
              </a:rPr>
              <a:t>栈（</a:t>
            </a:r>
            <a:r>
              <a:rPr lang="en-US" altLang="zh-CN" dirty="0">
                <a:latin typeface="+mn-ea"/>
              </a:rPr>
              <a:t>Java </a:t>
            </a:r>
            <a:r>
              <a:rPr lang="en-US" altLang="zh-CN" dirty="0" err="1">
                <a:latin typeface="+mn-ea"/>
              </a:rPr>
              <a:t>Vitual</a:t>
            </a:r>
            <a:r>
              <a:rPr lang="en-US" altLang="zh-CN" dirty="0">
                <a:latin typeface="+mn-ea"/>
              </a:rPr>
              <a:t> Machine Stack)</a:t>
            </a:r>
            <a:r>
              <a:rPr lang="zh-CN" altLang="en-US" dirty="0">
                <a:latin typeface="+mn-ea"/>
              </a:rPr>
              <a:t>也称作</a:t>
            </a:r>
            <a:r>
              <a:rPr lang="en-US" altLang="zh-CN" dirty="0">
                <a:latin typeface="+mn-ea"/>
              </a:rPr>
              <a:t>java</a:t>
            </a:r>
            <a:r>
              <a:rPr lang="zh-CN" altLang="en-US" dirty="0">
                <a:latin typeface="+mn-ea"/>
              </a:rPr>
              <a:t>栈，</a:t>
            </a:r>
            <a:r>
              <a:rPr lang="en-US" altLang="zh-CN" dirty="0">
                <a:latin typeface="+mn-ea"/>
              </a:rPr>
              <a:t>JVM</a:t>
            </a:r>
            <a:r>
              <a:rPr lang="zh-CN" altLang="en-US" dirty="0">
                <a:latin typeface="+mn-ea"/>
              </a:rPr>
              <a:t>栈只对栈帧进行存储，压栈和出栈操作。</a:t>
            </a:r>
            <a:r>
              <a:rPr lang="en-US" altLang="zh-CN" dirty="0">
                <a:latin typeface="+mn-ea"/>
              </a:rPr>
              <a:t>Java</a:t>
            </a:r>
            <a:r>
              <a:rPr lang="zh-CN" altLang="en-US" dirty="0">
                <a:latin typeface="+mn-ea"/>
              </a:rPr>
              <a:t>栈是</a:t>
            </a:r>
            <a:r>
              <a:rPr lang="en-US" altLang="zh-CN" dirty="0">
                <a:latin typeface="+mn-ea"/>
              </a:rPr>
              <a:t>Java</a:t>
            </a:r>
            <a:r>
              <a:rPr lang="zh-CN" altLang="en-US" dirty="0">
                <a:latin typeface="+mn-ea"/>
              </a:rPr>
              <a:t>方法执行的内存模型。</a:t>
            </a:r>
          </a:p>
        </p:txBody>
      </p:sp>
    </p:spTree>
    <p:extLst>
      <p:ext uri="{BB962C8B-B14F-4D97-AF65-F5344CB8AC3E}">
        <p14:creationId xmlns:p14="http://schemas.microsoft.com/office/powerpoint/2010/main" val="192869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793A25-C6F1-4B0B-9821-FBC68CD1DAFB}"/>
              </a:ext>
            </a:extLst>
          </p:cNvPr>
          <p:cNvSpPr>
            <a:spLocks noGrp="1"/>
          </p:cNvSpPr>
          <p:nvPr>
            <p:ph type="title"/>
          </p:nvPr>
        </p:nvSpPr>
        <p:spPr/>
        <p:txBody>
          <a:bodyPr/>
          <a:lstStyle/>
          <a:p>
            <a:r>
              <a:rPr lang="en-US" altLang="zh-CN" dirty="0">
                <a:latin typeface="+mn-ea"/>
                <a:ea typeface="+mn-ea"/>
              </a:rPr>
              <a:t>JVM</a:t>
            </a:r>
            <a:r>
              <a:rPr lang="zh-CN" altLang="en-US" dirty="0">
                <a:latin typeface="+mn-ea"/>
                <a:ea typeface="+mn-ea"/>
              </a:rPr>
              <a:t>栈</a:t>
            </a:r>
            <a:endParaRPr lang="en-US" altLang="zh-CN" dirty="0">
              <a:latin typeface="+mn-ea"/>
              <a:ea typeface="+mn-ea"/>
            </a:endParaRPr>
          </a:p>
        </p:txBody>
      </p:sp>
      <p:pic>
        <p:nvPicPr>
          <p:cNvPr id="23554" name="Picture 2" descr="preview">
            <a:extLst>
              <a:ext uri="{FF2B5EF4-FFF2-40B4-BE49-F238E27FC236}">
                <a16:creationId xmlns:a16="http://schemas.microsoft.com/office/drawing/2014/main" id="{3D231892-1D3F-4E7A-8312-79A043399D8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60788" y="1690689"/>
            <a:ext cx="482242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4169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BD6F3F-F813-4063-AB3D-3122615B7624}"/>
              </a:ext>
            </a:extLst>
          </p:cNvPr>
          <p:cNvSpPr>
            <a:spLocks noGrp="1"/>
          </p:cNvSpPr>
          <p:nvPr>
            <p:ph type="title"/>
          </p:nvPr>
        </p:nvSpPr>
        <p:spPr/>
        <p:txBody>
          <a:bodyPr/>
          <a:lstStyle/>
          <a:p>
            <a:r>
              <a:rPr lang="en-US" altLang="zh-CN" dirty="0">
                <a:latin typeface="+mn-ea"/>
              </a:rPr>
              <a:t>JVM</a:t>
            </a:r>
            <a:r>
              <a:rPr lang="zh-CN" altLang="en-US" dirty="0">
                <a:latin typeface="+mn-ea"/>
              </a:rPr>
              <a:t>栈</a:t>
            </a:r>
            <a:endParaRPr lang="zh-CN" altLang="en-US" dirty="0"/>
          </a:p>
        </p:txBody>
      </p:sp>
      <p:sp>
        <p:nvSpPr>
          <p:cNvPr id="3" name="内容占位符 2">
            <a:extLst>
              <a:ext uri="{FF2B5EF4-FFF2-40B4-BE49-F238E27FC236}">
                <a16:creationId xmlns:a16="http://schemas.microsoft.com/office/drawing/2014/main" id="{B501F940-DA16-4111-9F8D-B8AF6636A76E}"/>
              </a:ext>
            </a:extLst>
          </p:cNvPr>
          <p:cNvSpPr>
            <a:spLocks noGrp="1"/>
          </p:cNvSpPr>
          <p:nvPr>
            <p:ph idx="1"/>
          </p:nvPr>
        </p:nvSpPr>
        <p:spPr/>
        <p:txBody>
          <a:bodyPr/>
          <a:lstStyle/>
          <a:p>
            <a:r>
              <a:rPr lang="zh-CN" altLang="en-US" b="1" dirty="0"/>
              <a:t>局部变量表：</a:t>
            </a:r>
            <a:r>
              <a:rPr lang="zh-CN" altLang="en-US" dirty="0"/>
              <a:t>存放了编译器可知的各种基本数据类型、对象引用。</a:t>
            </a:r>
            <a:endParaRPr lang="en-US" altLang="zh-CN" dirty="0"/>
          </a:p>
          <a:p>
            <a:r>
              <a:rPr lang="en-US" altLang="zh-CN" dirty="0"/>
              <a:t>JVM</a:t>
            </a:r>
            <a:r>
              <a:rPr lang="zh-CN" altLang="en-US" dirty="0"/>
              <a:t>会为当前方法创建一个</a:t>
            </a:r>
            <a:r>
              <a:rPr lang="en-US" altLang="zh-CN" dirty="0"/>
              <a:t>size</a:t>
            </a:r>
            <a:r>
              <a:rPr lang="zh-CN" altLang="en-US" dirty="0"/>
              <a:t>相对应的栈帧，然后把它</a:t>
            </a:r>
            <a:r>
              <a:rPr lang="en-US" altLang="zh-CN" dirty="0"/>
              <a:t>push</a:t>
            </a:r>
            <a:r>
              <a:rPr lang="zh-CN" altLang="en-US" dirty="0"/>
              <a:t>到栈顶。</a:t>
            </a:r>
            <a:br>
              <a:rPr lang="zh-CN" altLang="en-US" dirty="0"/>
            </a:br>
            <a:endParaRPr lang="zh-CN" altLang="en-US" dirty="0"/>
          </a:p>
        </p:txBody>
      </p:sp>
    </p:spTree>
    <p:extLst>
      <p:ext uri="{BB962C8B-B14F-4D97-AF65-F5344CB8AC3E}">
        <p14:creationId xmlns:p14="http://schemas.microsoft.com/office/powerpoint/2010/main" val="8001679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F97333-D3F6-474D-83BD-8C88301C69BF}"/>
              </a:ext>
            </a:extLst>
          </p:cNvPr>
          <p:cNvSpPr>
            <a:spLocks noGrp="1"/>
          </p:cNvSpPr>
          <p:nvPr>
            <p:ph type="title"/>
          </p:nvPr>
        </p:nvSpPr>
        <p:spPr/>
        <p:txBody>
          <a:bodyPr/>
          <a:lstStyle/>
          <a:p>
            <a:r>
              <a:rPr lang="en-US" altLang="zh-CN" dirty="0">
                <a:latin typeface="+mn-ea"/>
              </a:rPr>
              <a:t>JVM</a:t>
            </a:r>
            <a:r>
              <a:rPr lang="zh-CN" altLang="en-US" dirty="0">
                <a:latin typeface="+mn-ea"/>
              </a:rPr>
              <a:t>栈</a:t>
            </a:r>
            <a:endParaRPr lang="zh-CN" altLang="en-US" dirty="0"/>
          </a:p>
        </p:txBody>
      </p:sp>
      <p:sp>
        <p:nvSpPr>
          <p:cNvPr id="3" name="内容占位符 2">
            <a:extLst>
              <a:ext uri="{FF2B5EF4-FFF2-40B4-BE49-F238E27FC236}">
                <a16:creationId xmlns:a16="http://schemas.microsoft.com/office/drawing/2014/main" id="{335D35A2-8EB6-4DDF-92F3-D01AB0EF8922}"/>
              </a:ext>
            </a:extLst>
          </p:cNvPr>
          <p:cNvSpPr>
            <a:spLocks noGrp="1"/>
          </p:cNvSpPr>
          <p:nvPr>
            <p:ph idx="1"/>
          </p:nvPr>
        </p:nvSpPr>
        <p:spPr>
          <a:xfrm>
            <a:off x="628650" y="1690689"/>
            <a:ext cx="7156333" cy="4047381"/>
          </a:xfrm>
        </p:spPr>
        <p:txBody>
          <a:bodyPr>
            <a:normAutofit/>
          </a:bodyPr>
          <a:lstStyle/>
          <a:p>
            <a:pPr>
              <a:lnSpc>
                <a:spcPct val="100000"/>
              </a:lnSpc>
              <a:spcBef>
                <a:spcPts val="0"/>
              </a:spcBef>
            </a:pPr>
            <a:r>
              <a:rPr lang="zh-CN" altLang="en-US" dirty="0"/>
              <a:t>每个线程包含一个</a:t>
            </a:r>
            <a:r>
              <a:rPr lang="en-US" altLang="zh-CN" dirty="0"/>
              <a:t>JVM</a:t>
            </a:r>
            <a:r>
              <a:rPr lang="zh-CN" altLang="en-US" dirty="0"/>
              <a:t>栈区</a:t>
            </a:r>
            <a:r>
              <a:rPr lang="en-US" altLang="zh-CN" dirty="0"/>
              <a:t>,</a:t>
            </a:r>
            <a:r>
              <a:rPr lang="zh-CN" altLang="en-US" dirty="0"/>
              <a:t>栈中只保存基础数据类型的对象和自定义对象的引用</a:t>
            </a:r>
            <a:r>
              <a:rPr lang="en-US" altLang="zh-CN" dirty="0"/>
              <a:t>(</a:t>
            </a:r>
            <a:r>
              <a:rPr lang="zh-CN" altLang="en-US" dirty="0"/>
              <a:t>不是对象</a:t>
            </a:r>
            <a:r>
              <a:rPr lang="en-US" altLang="zh-CN" dirty="0"/>
              <a:t>)</a:t>
            </a:r>
            <a:r>
              <a:rPr lang="zh-CN" altLang="en-US" dirty="0"/>
              <a:t>。 </a:t>
            </a:r>
            <a:endParaRPr lang="en-US" altLang="zh-CN" dirty="0"/>
          </a:p>
          <a:p>
            <a:pPr>
              <a:lnSpc>
                <a:spcPct val="100000"/>
              </a:lnSpc>
              <a:spcBef>
                <a:spcPts val="0"/>
              </a:spcBef>
            </a:pPr>
            <a:r>
              <a:rPr lang="zh-CN" altLang="en-US" dirty="0"/>
              <a:t>栈中的数据</a:t>
            </a:r>
            <a:r>
              <a:rPr lang="en-US" altLang="zh-CN" dirty="0"/>
              <a:t>(</a:t>
            </a:r>
            <a:r>
              <a:rPr lang="zh-CN" altLang="en-US" dirty="0"/>
              <a:t>基础数据类型和对象引用</a:t>
            </a:r>
            <a:r>
              <a:rPr lang="en-US" altLang="zh-CN" dirty="0"/>
              <a:t>)</a:t>
            </a:r>
            <a:r>
              <a:rPr lang="zh-CN" altLang="en-US" dirty="0"/>
              <a:t>都是私有的，其他栈不能访问。 </a:t>
            </a:r>
            <a:endParaRPr lang="en-US" altLang="zh-CN" dirty="0"/>
          </a:p>
          <a:p>
            <a:pPr>
              <a:lnSpc>
                <a:spcPct val="100000"/>
              </a:lnSpc>
              <a:spcBef>
                <a:spcPts val="0"/>
              </a:spcBef>
            </a:pPr>
            <a:r>
              <a:rPr lang="zh-CN" altLang="en-US" dirty="0"/>
              <a:t>栈分为</a:t>
            </a:r>
            <a:r>
              <a:rPr lang="en-US" altLang="zh-CN" dirty="0"/>
              <a:t>3</a:t>
            </a:r>
            <a:r>
              <a:rPr lang="zh-CN" altLang="en-US" dirty="0"/>
              <a:t>个部分：基本类型变量，执行环境上下文，操作指令区</a:t>
            </a:r>
            <a:r>
              <a:rPr lang="en-US" altLang="zh-CN" dirty="0"/>
              <a:t>(</a:t>
            </a:r>
            <a:r>
              <a:rPr lang="zh-CN" altLang="en-US" dirty="0"/>
              <a:t>存放操作指令</a:t>
            </a:r>
            <a:r>
              <a:rPr lang="en-US" altLang="zh-CN" dirty="0"/>
              <a:t>). </a:t>
            </a:r>
            <a:r>
              <a:rPr lang="zh-CN" altLang="en-US" dirty="0"/>
              <a:t/>
            </a:r>
            <a:br>
              <a:rPr lang="zh-CN" altLang="en-US" dirty="0"/>
            </a:br>
            <a:endParaRPr lang="zh-CN" altLang="en-US" dirty="0"/>
          </a:p>
        </p:txBody>
      </p:sp>
    </p:spTree>
    <p:extLst>
      <p:ext uri="{BB962C8B-B14F-4D97-AF65-F5344CB8AC3E}">
        <p14:creationId xmlns:p14="http://schemas.microsoft.com/office/powerpoint/2010/main" val="13146382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F97333-D3F6-474D-83BD-8C88301C69BF}"/>
              </a:ext>
            </a:extLst>
          </p:cNvPr>
          <p:cNvSpPr>
            <a:spLocks noGrp="1"/>
          </p:cNvSpPr>
          <p:nvPr>
            <p:ph type="title"/>
          </p:nvPr>
        </p:nvSpPr>
        <p:spPr/>
        <p:txBody>
          <a:bodyPr/>
          <a:lstStyle/>
          <a:p>
            <a:r>
              <a:rPr lang="en-US" altLang="zh-CN" dirty="0">
                <a:latin typeface="+mn-ea"/>
              </a:rPr>
              <a:t>JVM</a:t>
            </a:r>
            <a:r>
              <a:rPr lang="zh-CN" altLang="en-US" dirty="0">
                <a:latin typeface="+mn-ea"/>
              </a:rPr>
              <a:t>栈</a:t>
            </a:r>
            <a:endParaRPr lang="zh-CN" altLang="en-US" dirty="0"/>
          </a:p>
        </p:txBody>
      </p:sp>
      <p:sp>
        <p:nvSpPr>
          <p:cNvPr id="3" name="内容占位符 2">
            <a:extLst>
              <a:ext uri="{FF2B5EF4-FFF2-40B4-BE49-F238E27FC236}">
                <a16:creationId xmlns:a16="http://schemas.microsoft.com/office/drawing/2014/main" id="{335D35A2-8EB6-4DDF-92F3-D01AB0EF8922}"/>
              </a:ext>
            </a:extLst>
          </p:cNvPr>
          <p:cNvSpPr>
            <a:spLocks noGrp="1"/>
          </p:cNvSpPr>
          <p:nvPr>
            <p:ph idx="1"/>
          </p:nvPr>
        </p:nvSpPr>
        <p:spPr>
          <a:xfrm>
            <a:off x="628650" y="1690689"/>
            <a:ext cx="7886700" cy="4486274"/>
          </a:xfrm>
        </p:spPr>
        <p:txBody>
          <a:bodyPr>
            <a:normAutofit/>
          </a:bodyPr>
          <a:lstStyle/>
          <a:p>
            <a:pPr>
              <a:lnSpc>
                <a:spcPct val="150000"/>
              </a:lnSpc>
              <a:spcBef>
                <a:spcPts val="0"/>
              </a:spcBef>
            </a:pPr>
            <a:r>
              <a:rPr lang="zh-CN" altLang="en-US" dirty="0"/>
              <a:t>在函数中定义的一些基本类型的变量数据和对象的引用变量都在函数的栈内存中分配。 </a:t>
            </a:r>
            <a:endParaRPr lang="en-US" altLang="zh-CN" dirty="0"/>
          </a:p>
          <a:p>
            <a:pPr>
              <a:lnSpc>
                <a:spcPct val="150000"/>
              </a:lnSpc>
              <a:spcBef>
                <a:spcPts val="0"/>
              </a:spcBef>
            </a:pPr>
            <a:r>
              <a:rPr lang="zh-CN" altLang="en-US" dirty="0"/>
              <a:t>当在一段代码块定义一个变量时，</a:t>
            </a:r>
            <a:r>
              <a:rPr lang="en-US" altLang="zh-CN" dirty="0"/>
              <a:t>Java</a:t>
            </a:r>
            <a:r>
              <a:rPr lang="zh-CN" altLang="en-US" dirty="0"/>
              <a:t>就在栈中为这个变量分配内存空间，当该变量退出该作用域后，</a:t>
            </a:r>
            <a:r>
              <a:rPr lang="en-US" altLang="zh-CN" dirty="0"/>
              <a:t>Java</a:t>
            </a:r>
            <a:r>
              <a:rPr lang="zh-CN" altLang="en-US" dirty="0"/>
              <a:t>会自动释放掉为该变量所分配的内存空间，该内存空间可以立即被另作他用</a:t>
            </a:r>
          </a:p>
        </p:txBody>
      </p:sp>
    </p:spTree>
    <p:extLst>
      <p:ext uri="{BB962C8B-B14F-4D97-AF65-F5344CB8AC3E}">
        <p14:creationId xmlns:p14="http://schemas.microsoft.com/office/powerpoint/2010/main" val="9633103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F97333-D3F6-474D-83BD-8C88301C69BF}"/>
              </a:ext>
            </a:extLst>
          </p:cNvPr>
          <p:cNvSpPr>
            <a:spLocks noGrp="1"/>
          </p:cNvSpPr>
          <p:nvPr>
            <p:ph type="title"/>
          </p:nvPr>
        </p:nvSpPr>
        <p:spPr/>
        <p:txBody>
          <a:bodyPr/>
          <a:lstStyle/>
          <a:p>
            <a:r>
              <a:rPr lang="zh-CN" altLang="en-US" dirty="0">
                <a:latin typeface="+mn-ea"/>
              </a:rPr>
              <a:t>堆区</a:t>
            </a:r>
            <a:r>
              <a:rPr lang="en-US" altLang="zh-CN" dirty="0">
                <a:latin typeface="+mn-ea"/>
              </a:rPr>
              <a:t>(</a:t>
            </a:r>
            <a:r>
              <a:rPr lang="en-US" altLang="zh-CN" dirty="0"/>
              <a:t>heap)</a:t>
            </a:r>
            <a:endParaRPr lang="zh-CN" altLang="en-US" dirty="0"/>
          </a:p>
        </p:txBody>
      </p:sp>
      <p:sp>
        <p:nvSpPr>
          <p:cNvPr id="3" name="内容占位符 2">
            <a:extLst>
              <a:ext uri="{FF2B5EF4-FFF2-40B4-BE49-F238E27FC236}">
                <a16:creationId xmlns:a16="http://schemas.microsoft.com/office/drawing/2014/main" id="{335D35A2-8EB6-4DDF-92F3-D01AB0EF8922}"/>
              </a:ext>
            </a:extLst>
          </p:cNvPr>
          <p:cNvSpPr>
            <a:spLocks noGrp="1"/>
          </p:cNvSpPr>
          <p:nvPr>
            <p:ph idx="1"/>
          </p:nvPr>
        </p:nvSpPr>
        <p:spPr>
          <a:xfrm>
            <a:off x="628650" y="1690689"/>
            <a:ext cx="7886700" cy="4486274"/>
          </a:xfrm>
        </p:spPr>
        <p:txBody>
          <a:bodyPr>
            <a:normAutofit/>
          </a:bodyPr>
          <a:lstStyle/>
          <a:p>
            <a:r>
              <a:rPr lang="zh-CN" altLang="en-US" sz="3200" dirty="0"/>
              <a:t>用来存放对象和数组（特殊的对象）。</a:t>
            </a:r>
            <a:endParaRPr lang="en-US" altLang="zh-CN" sz="3200" dirty="0"/>
          </a:p>
          <a:p>
            <a:r>
              <a:rPr lang="zh-CN" altLang="en-US" sz="3200" dirty="0"/>
              <a:t>堆内存随着</a:t>
            </a:r>
            <a:r>
              <a:rPr lang="en-US" altLang="zh-CN" sz="3200" dirty="0"/>
              <a:t>JVM</a:t>
            </a:r>
            <a:r>
              <a:rPr lang="zh-CN" altLang="en-US" sz="3200" dirty="0"/>
              <a:t>启动而创建，由多个线程共享</a:t>
            </a:r>
            <a:endParaRPr lang="en-US" altLang="zh-CN" sz="3200" dirty="0"/>
          </a:p>
          <a:p>
            <a:r>
              <a:rPr lang="zh-CN" altLang="en-US" sz="3200" dirty="0"/>
              <a:t>对堆区的对象进行自动垃圾回收</a:t>
            </a:r>
            <a:endParaRPr lang="en-US" altLang="zh-CN" sz="3200" dirty="0"/>
          </a:p>
          <a:p>
            <a:r>
              <a:rPr lang="zh-CN" altLang="en-US" sz="3200" dirty="0"/>
              <a:t>堆内存剩余的内存不足以满足于对象创建，</a:t>
            </a:r>
            <a:r>
              <a:rPr lang="en-US" altLang="zh-CN" sz="3200" dirty="0"/>
              <a:t>JVM</a:t>
            </a:r>
            <a:r>
              <a:rPr lang="zh-CN" altLang="en-US" sz="3200" dirty="0"/>
              <a:t>会抛出</a:t>
            </a:r>
            <a:r>
              <a:rPr lang="en-US" altLang="zh-CN" sz="3200" dirty="0" err="1"/>
              <a:t>OutOfMemoryError</a:t>
            </a:r>
            <a:r>
              <a:rPr lang="zh-CN" altLang="en-US" sz="3200" dirty="0"/>
              <a:t>错误</a:t>
            </a:r>
          </a:p>
        </p:txBody>
      </p:sp>
    </p:spTree>
    <p:extLst>
      <p:ext uri="{BB962C8B-B14F-4D97-AF65-F5344CB8AC3E}">
        <p14:creationId xmlns:p14="http://schemas.microsoft.com/office/powerpoint/2010/main" val="2057569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28650" y="365126"/>
            <a:ext cx="7114389" cy="1325563"/>
          </a:xfrm>
        </p:spPr>
        <p:txBody>
          <a:bodyPr/>
          <a:lstStyle/>
          <a:p>
            <a:pPr eaLnBrk="1" hangingPunct="1"/>
            <a:r>
              <a:rPr lang="zh-CN" altLang="en-US" dirty="0"/>
              <a:t>类和对象</a:t>
            </a:r>
          </a:p>
        </p:txBody>
      </p:sp>
      <p:sp>
        <p:nvSpPr>
          <p:cNvPr id="7" name="Rectangle 3">
            <a:extLst>
              <a:ext uri="{FF2B5EF4-FFF2-40B4-BE49-F238E27FC236}">
                <a16:creationId xmlns:a16="http://schemas.microsoft.com/office/drawing/2014/main" id="{183C40F0-A83A-45B1-BB4D-D2FE54F2FC4C}"/>
              </a:ext>
            </a:extLst>
          </p:cNvPr>
          <p:cNvSpPr txBox="1">
            <a:spLocks noChangeArrowheads="1"/>
          </p:cNvSpPr>
          <p:nvPr/>
        </p:nvSpPr>
        <p:spPr>
          <a:xfrm>
            <a:off x="949662" y="1854808"/>
            <a:ext cx="6793377" cy="38580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zh-CN" altLang="en-US" sz="3200" dirty="0"/>
              <a:t>类的组成</a:t>
            </a:r>
            <a:endParaRPr kumimoji="1" lang="en-US" altLang="zh-CN" sz="3200" dirty="0"/>
          </a:p>
          <a:p>
            <a:pPr lvl="1"/>
            <a:r>
              <a:rPr kumimoji="1" lang="zh-CN" altLang="en-US" sz="2800" dirty="0"/>
              <a:t>构造方法（可缺省）</a:t>
            </a:r>
            <a:endParaRPr kumimoji="1" lang="en-US" altLang="zh-CN" sz="2800" dirty="0"/>
          </a:p>
          <a:p>
            <a:pPr lvl="1"/>
            <a:r>
              <a:rPr kumimoji="1" lang="zh-CN" altLang="en-US" sz="2800" dirty="0"/>
              <a:t>成员变量</a:t>
            </a:r>
          </a:p>
          <a:p>
            <a:pPr lvl="1"/>
            <a:r>
              <a:rPr kumimoji="1" lang="zh-CN" altLang="en-US" sz="2800" dirty="0"/>
              <a:t>成员方法</a:t>
            </a:r>
            <a:endParaRPr kumimoji="1" lang="en-US" altLang="zh-CN" sz="3200" dirty="0"/>
          </a:p>
          <a:p>
            <a:r>
              <a:rPr lang="zh-CN" altLang="en-US" dirty="0"/>
              <a:t>创建对象的步骤</a:t>
            </a:r>
            <a:r>
              <a:rPr lang="en-US" altLang="zh-CN" dirty="0"/>
              <a:t>:</a:t>
            </a:r>
          </a:p>
          <a:p>
            <a:pPr lvl="1"/>
            <a:r>
              <a:rPr lang="zh-CN" altLang="en-US" dirty="0"/>
              <a:t>声明</a:t>
            </a:r>
          </a:p>
          <a:p>
            <a:pPr lvl="1"/>
            <a:r>
              <a:rPr lang="zh-CN" altLang="en-US" dirty="0"/>
              <a:t>实例化</a:t>
            </a:r>
          </a:p>
          <a:p>
            <a:pPr lvl="1"/>
            <a:r>
              <a:rPr lang="zh-CN" altLang="en-US" dirty="0"/>
              <a:t>初始化</a:t>
            </a:r>
          </a:p>
          <a:p>
            <a:endParaRPr lang="en-US" altLang="zh-CN" sz="3200" dirty="0"/>
          </a:p>
        </p:txBody>
      </p:sp>
    </p:spTree>
    <p:extLst>
      <p:ext uri="{BB962C8B-B14F-4D97-AF65-F5344CB8AC3E}">
        <p14:creationId xmlns:p14="http://schemas.microsoft.com/office/powerpoint/2010/main" val="12886795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F97333-D3F6-474D-83BD-8C88301C69BF}"/>
              </a:ext>
            </a:extLst>
          </p:cNvPr>
          <p:cNvSpPr>
            <a:spLocks noGrp="1"/>
          </p:cNvSpPr>
          <p:nvPr>
            <p:ph type="title"/>
          </p:nvPr>
        </p:nvSpPr>
        <p:spPr/>
        <p:txBody>
          <a:bodyPr/>
          <a:lstStyle/>
          <a:p>
            <a:r>
              <a:rPr lang="zh-CN" altLang="en-US" dirty="0"/>
              <a:t>堆区</a:t>
            </a:r>
          </a:p>
        </p:txBody>
      </p:sp>
      <p:sp>
        <p:nvSpPr>
          <p:cNvPr id="3" name="内容占位符 2">
            <a:extLst>
              <a:ext uri="{FF2B5EF4-FFF2-40B4-BE49-F238E27FC236}">
                <a16:creationId xmlns:a16="http://schemas.microsoft.com/office/drawing/2014/main" id="{335D35A2-8EB6-4DDF-92F3-D01AB0EF8922}"/>
              </a:ext>
            </a:extLst>
          </p:cNvPr>
          <p:cNvSpPr>
            <a:spLocks noGrp="1"/>
          </p:cNvSpPr>
          <p:nvPr>
            <p:ph idx="1"/>
          </p:nvPr>
        </p:nvSpPr>
        <p:spPr>
          <a:xfrm>
            <a:off x="628650" y="1690689"/>
            <a:ext cx="7642895" cy="3653098"/>
          </a:xfrm>
        </p:spPr>
        <p:txBody>
          <a:bodyPr>
            <a:normAutofit/>
          </a:bodyPr>
          <a:lstStyle/>
          <a:p>
            <a:r>
              <a:rPr lang="zh-CN" altLang="en-US" dirty="0"/>
              <a:t>存储的全部是对象，堆区只存放对象本身 </a:t>
            </a:r>
            <a:endParaRPr lang="en-US" altLang="zh-CN" dirty="0"/>
          </a:p>
          <a:p>
            <a:r>
              <a:rPr lang="zh-CN" altLang="en-US" dirty="0"/>
              <a:t>只有一个堆区，被所有线程共享</a:t>
            </a:r>
            <a:endParaRPr lang="en-US" altLang="zh-CN" dirty="0"/>
          </a:p>
          <a:p>
            <a:r>
              <a:rPr lang="zh-CN" altLang="en-US" dirty="0"/>
              <a:t>优势是可以动态地分配内存大小，生存期也不必事先告诉编译器</a:t>
            </a:r>
            <a:endParaRPr lang="en-US" altLang="zh-CN" dirty="0"/>
          </a:p>
          <a:p>
            <a:r>
              <a:rPr lang="en-US" altLang="zh-CN" dirty="0"/>
              <a:t>Java</a:t>
            </a:r>
            <a:r>
              <a:rPr lang="zh-CN" altLang="en-US" dirty="0"/>
              <a:t>的垃圾收集器会自动收走这些不再使用的数据。 </a:t>
            </a:r>
            <a:endParaRPr lang="en-US" altLang="zh-CN" dirty="0"/>
          </a:p>
          <a:p>
            <a:r>
              <a:rPr lang="zh-CN" altLang="en-US" dirty="0"/>
              <a:t>缺点是存取速度慢。</a:t>
            </a:r>
          </a:p>
        </p:txBody>
      </p:sp>
    </p:spTree>
    <p:extLst>
      <p:ext uri="{BB962C8B-B14F-4D97-AF65-F5344CB8AC3E}">
        <p14:creationId xmlns:p14="http://schemas.microsoft.com/office/powerpoint/2010/main" val="28523871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2122C4-CD51-4E0A-AA4E-E7394E9F2045}"/>
              </a:ext>
            </a:extLst>
          </p:cNvPr>
          <p:cNvSpPr>
            <a:spLocks noGrp="1"/>
          </p:cNvSpPr>
          <p:nvPr>
            <p:ph type="title"/>
          </p:nvPr>
        </p:nvSpPr>
        <p:spPr/>
        <p:txBody>
          <a:bodyPr/>
          <a:lstStyle/>
          <a:p>
            <a:r>
              <a:rPr lang="zh-CN" altLang="en-US" dirty="0"/>
              <a:t>方法区</a:t>
            </a:r>
          </a:p>
        </p:txBody>
      </p:sp>
      <p:sp>
        <p:nvSpPr>
          <p:cNvPr id="3" name="内容占位符 2">
            <a:extLst>
              <a:ext uri="{FF2B5EF4-FFF2-40B4-BE49-F238E27FC236}">
                <a16:creationId xmlns:a16="http://schemas.microsoft.com/office/drawing/2014/main" id="{B748CA5D-2F83-4E40-A61E-6D21CECB1DD9}"/>
              </a:ext>
            </a:extLst>
          </p:cNvPr>
          <p:cNvSpPr>
            <a:spLocks noGrp="1"/>
          </p:cNvSpPr>
          <p:nvPr>
            <p:ph idx="1"/>
          </p:nvPr>
        </p:nvSpPr>
        <p:spPr>
          <a:xfrm>
            <a:off x="628650" y="1518407"/>
            <a:ext cx="7886700" cy="4658556"/>
          </a:xfrm>
        </p:spPr>
        <p:txBody>
          <a:bodyPr>
            <a:normAutofit/>
          </a:bodyPr>
          <a:lstStyle/>
          <a:p>
            <a:r>
              <a:rPr lang="zh-CN" altLang="en-US" dirty="0"/>
              <a:t>各个线程共享的区域。在方法区中，存储了每个类的信息（包括类的名称、方法信息、字段信息）、静态变量、常量以及编译器编译后的代码等。</a:t>
            </a:r>
          </a:p>
          <a:p>
            <a:r>
              <a:rPr lang="zh-CN" altLang="en-US" dirty="0"/>
              <a:t>域信息 </a:t>
            </a:r>
            <a:br>
              <a:rPr lang="zh-CN" altLang="en-US" dirty="0"/>
            </a:br>
            <a:r>
              <a:rPr lang="en-US" altLang="zh-CN" dirty="0"/>
              <a:t>jvm</a:t>
            </a:r>
            <a:r>
              <a:rPr lang="zh-CN" altLang="en-US" dirty="0"/>
              <a:t>必须在方法区中保存类型的所有域的相关信息以及域的声明顺序， </a:t>
            </a:r>
            <a:br>
              <a:rPr lang="zh-CN" altLang="en-US" dirty="0"/>
            </a:br>
            <a:r>
              <a:rPr lang="zh-CN" altLang="en-US" dirty="0"/>
              <a:t>域的相关信息包括：域名 域类型 域修饰符等</a:t>
            </a:r>
          </a:p>
        </p:txBody>
      </p:sp>
    </p:spTree>
    <p:extLst>
      <p:ext uri="{BB962C8B-B14F-4D97-AF65-F5344CB8AC3E}">
        <p14:creationId xmlns:p14="http://schemas.microsoft.com/office/powerpoint/2010/main" val="28381895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2122C4-CD51-4E0A-AA4E-E7394E9F2045}"/>
              </a:ext>
            </a:extLst>
          </p:cNvPr>
          <p:cNvSpPr>
            <a:spLocks noGrp="1"/>
          </p:cNvSpPr>
          <p:nvPr>
            <p:ph type="title"/>
          </p:nvPr>
        </p:nvSpPr>
        <p:spPr/>
        <p:txBody>
          <a:bodyPr/>
          <a:lstStyle/>
          <a:p>
            <a:r>
              <a:rPr lang="zh-CN" altLang="en-US" dirty="0"/>
              <a:t>方法区</a:t>
            </a:r>
          </a:p>
        </p:txBody>
      </p:sp>
      <p:sp>
        <p:nvSpPr>
          <p:cNvPr id="3" name="内容占位符 2">
            <a:extLst>
              <a:ext uri="{FF2B5EF4-FFF2-40B4-BE49-F238E27FC236}">
                <a16:creationId xmlns:a16="http://schemas.microsoft.com/office/drawing/2014/main" id="{B748CA5D-2F83-4E40-A61E-6D21CECB1DD9}"/>
              </a:ext>
            </a:extLst>
          </p:cNvPr>
          <p:cNvSpPr>
            <a:spLocks noGrp="1"/>
          </p:cNvSpPr>
          <p:nvPr>
            <p:ph idx="1"/>
          </p:nvPr>
        </p:nvSpPr>
        <p:spPr>
          <a:xfrm>
            <a:off x="628650" y="1518407"/>
            <a:ext cx="7617728" cy="4555222"/>
          </a:xfrm>
        </p:spPr>
        <p:txBody>
          <a:bodyPr>
            <a:normAutofit lnSpcReduction="10000"/>
          </a:bodyPr>
          <a:lstStyle/>
          <a:p>
            <a:pPr marL="0" indent="0">
              <a:buNone/>
            </a:pPr>
            <a:r>
              <a:rPr lang="zh-CN" altLang="en-US" b="1" dirty="0"/>
              <a:t>常量池</a:t>
            </a:r>
            <a:endParaRPr lang="en-US" altLang="zh-CN" b="1" dirty="0"/>
          </a:p>
          <a:p>
            <a:r>
              <a:rPr lang="zh-CN" altLang="en-US" dirty="0"/>
              <a:t>在</a:t>
            </a:r>
            <a:r>
              <a:rPr lang="en-US" altLang="zh-CN" dirty="0"/>
              <a:t>Class</a:t>
            </a:r>
            <a:r>
              <a:rPr lang="zh-CN" altLang="en-US" dirty="0"/>
              <a:t>文件中除了类的字段、方法、接口等描述信息外，还有一项信息是常量池，用来存储编译期间生成的字面量和符号引用。</a:t>
            </a:r>
            <a:endParaRPr lang="en-US" altLang="zh-CN" dirty="0"/>
          </a:p>
          <a:p>
            <a:pPr marL="0" indent="0">
              <a:buNone/>
            </a:pPr>
            <a:r>
              <a:rPr lang="zh-CN" altLang="en-US" dirty="0"/>
              <a:t>（</a:t>
            </a:r>
            <a:r>
              <a:rPr lang="en-US" altLang="zh-CN" dirty="0"/>
              <a:t>String</a:t>
            </a:r>
            <a:r>
              <a:rPr lang="zh-CN" altLang="en-US" dirty="0"/>
              <a:t>有常量池）</a:t>
            </a:r>
            <a:endParaRPr lang="en-US" altLang="zh-CN" dirty="0"/>
          </a:p>
          <a:p>
            <a:pPr marL="0" indent="0">
              <a:buNone/>
            </a:pPr>
            <a:r>
              <a:rPr lang="zh-CN" altLang="en-US" b="1" dirty="0"/>
              <a:t>运行时常量池</a:t>
            </a:r>
            <a:endParaRPr lang="zh-CN" altLang="en-US" dirty="0"/>
          </a:p>
          <a:p>
            <a:r>
              <a:rPr lang="zh-CN" altLang="en-US" dirty="0"/>
              <a:t>是每一个类或接口的常量池的运行时表示形式，在类和接口被加载到</a:t>
            </a:r>
            <a:r>
              <a:rPr lang="en-US" altLang="zh-CN" dirty="0"/>
              <a:t>JVM</a:t>
            </a:r>
            <a:r>
              <a:rPr lang="zh-CN" altLang="en-US" dirty="0"/>
              <a:t>后，对应的运行时常量池就被创建出来</a:t>
            </a:r>
            <a:endParaRPr lang="en-US" altLang="zh-CN" dirty="0"/>
          </a:p>
          <a:p>
            <a:r>
              <a:rPr lang="zh-CN" altLang="en-US" dirty="0"/>
              <a:t>在运行期间也可将新的常量放入运行时常量池中</a:t>
            </a:r>
          </a:p>
        </p:txBody>
      </p:sp>
    </p:spTree>
    <p:extLst>
      <p:ext uri="{BB962C8B-B14F-4D97-AF65-F5344CB8AC3E}">
        <p14:creationId xmlns:p14="http://schemas.microsoft.com/office/powerpoint/2010/main" val="22250651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50679F-9AC0-45E8-9F16-6BF8D2AC8962}"/>
              </a:ext>
            </a:extLst>
          </p:cNvPr>
          <p:cNvSpPr>
            <a:spLocks noGrp="1"/>
          </p:cNvSpPr>
          <p:nvPr>
            <p:ph type="title"/>
          </p:nvPr>
        </p:nvSpPr>
        <p:spPr/>
        <p:txBody>
          <a:bodyPr/>
          <a:lstStyle/>
          <a:p>
            <a:r>
              <a:rPr lang="zh-CN" altLang="en-US" dirty="0"/>
              <a:t>方法区</a:t>
            </a:r>
          </a:p>
        </p:txBody>
      </p:sp>
      <p:sp>
        <p:nvSpPr>
          <p:cNvPr id="3" name="内容占位符 2">
            <a:extLst>
              <a:ext uri="{FF2B5EF4-FFF2-40B4-BE49-F238E27FC236}">
                <a16:creationId xmlns:a16="http://schemas.microsoft.com/office/drawing/2014/main" id="{B9556B70-C396-482E-A7C6-893BCA83225D}"/>
              </a:ext>
            </a:extLst>
          </p:cNvPr>
          <p:cNvSpPr>
            <a:spLocks noGrp="1"/>
          </p:cNvSpPr>
          <p:nvPr>
            <p:ph idx="1"/>
          </p:nvPr>
        </p:nvSpPr>
        <p:spPr>
          <a:xfrm>
            <a:off x="628650" y="1825625"/>
            <a:ext cx="7668062" cy="4281560"/>
          </a:xfrm>
        </p:spPr>
        <p:txBody>
          <a:bodyPr>
            <a:normAutofit/>
          </a:bodyPr>
          <a:lstStyle/>
          <a:p>
            <a:r>
              <a:rPr lang="zh-CN" altLang="en-US" sz="3200" dirty="0"/>
              <a:t>方法区同样存在垃圾收集</a:t>
            </a:r>
            <a:endParaRPr lang="en-US" altLang="zh-CN" sz="3200" dirty="0"/>
          </a:p>
          <a:p>
            <a:r>
              <a:rPr lang="zh-CN" altLang="en-US" sz="3200" dirty="0"/>
              <a:t>方法区是被所有线程共享的，所以必须考虑数据的线程安全（当多个线程共同访问）</a:t>
            </a:r>
            <a:endParaRPr lang="en-US" altLang="zh-CN" sz="3200" dirty="0"/>
          </a:p>
          <a:p>
            <a:r>
              <a:rPr lang="zh-CN" altLang="en-US" sz="3200" dirty="0"/>
              <a:t>方法区也不必是连续的。方法区可以在堆</a:t>
            </a:r>
            <a:r>
              <a:rPr lang="en-US" altLang="zh-CN" sz="3200" dirty="0"/>
              <a:t>(</a:t>
            </a:r>
            <a:r>
              <a:rPr lang="zh-CN" altLang="en-US" sz="3200" dirty="0"/>
              <a:t>甚至是虚拟机自己的堆</a:t>
            </a:r>
            <a:r>
              <a:rPr lang="en-US" altLang="zh-CN" sz="3200" dirty="0"/>
              <a:t>)</a:t>
            </a:r>
            <a:r>
              <a:rPr lang="zh-CN" altLang="en-US" sz="3200" dirty="0"/>
              <a:t>中分配</a:t>
            </a:r>
            <a:endParaRPr lang="en-US" altLang="zh-CN" sz="3200" dirty="0"/>
          </a:p>
          <a:p>
            <a:r>
              <a:rPr lang="zh-CN" altLang="en-US" sz="3200" dirty="0"/>
              <a:t>方法区的大小不必是固定的</a:t>
            </a:r>
          </a:p>
        </p:txBody>
      </p:sp>
    </p:spTree>
    <p:extLst>
      <p:ext uri="{BB962C8B-B14F-4D97-AF65-F5344CB8AC3E}">
        <p14:creationId xmlns:p14="http://schemas.microsoft.com/office/powerpoint/2010/main" val="26465932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8617BE-0F5B-475D-94C7-EED7527F5681}"/>
              </a:ext>
            </a:extLst>
          </p:cNvPr>
          <p:cNvSpPr>
            <a:spLocks noGrp="1"/>
          </p:cNvSpPr>
          <p:nvPr>
            <p:ph type="title"/>
          </p:nvPr>
        </p:nvSpPr>
        <p:spPr/>
        <p:txBody>
          <a:bodyPr/>
          <a:lstStyle/>
          <a:p>
            <a:r>
              <a:rPr lang="zh-CN" altLang="en-US" dirty="0"/>
              <a:t>本地方法栈 </a:t>
            </a:r>
          </a:p>
        </p:txBody>
      </p:sp>
      <p:sp>
        <p:nvSpPr>
          <p:cNvPr id="3" name="内容占位符 2">
            <a:extLst>
              <a:ext uri="{FF2B5EF4-FFF2-40B4-BE49-F238E27FC236}">
                <a16:creationId xmlns:a16="http://schemas.microsoft.com/office/drawing/2014/main" id="{09DA3471-BA48-4509-A823-2FDDC4E9441F}"/>
              </a:ext>
            </a:extLst>
          </p:cNvPr>
          <p:cNvSpPr>
            <a:spLocks noGrp="1"/>
          </p:cNvSpPr>
          <p:nvPr>
            <p:ph idx="1"/>
          </p:nvPr>
        </p:nvSpPr>
        <p:spPr>
          <a:xfrm>
            <a:off x="771525" y="1783680"/>
            <a:ext cx="7600950" cy="4122169"/>
          </a:xfrm>
        </p:spPr>
        <p:txBody>
          <a:bodyPr>
            <a:normAutofit lnSpcReduction="10000"/>
          </a:bodyPr>
          <a:lstStyle/>
          <a:p>
            <a:pPr>
              <a:lnSpc>
                <a:spcPct val="120000"/>
              </a:lnSpc>
              <a:spcBef>
                <a:spcPts val="0"/>
              </a:spcBef>
            </a:pPr>
            <a:r>
              <a:rPr lang="zh-CN" altLang="en-US" dirty="0">
                <a:latin typeface="+mn-ea"/>
              </a:rPr>
              <a:t>本地方法</a:t>
            </a:r>
            <a:r>
              <a:rPr lang="en-US" altLang="zh-CN" dirty="0">
                <a:latin typeface="+mn-ea"/>
              </a:rPr>
              <a:t>:</a:t>
            </a:r>
            <a:r>
              <a:rPr lang="zh-CN" altLang="en-US" dirty="0">
                <a:latin typeface="+mn-ea"/>
              </a:rPr>
              <a:t>使用非</a:t>
            </a:r>
            <a:r>
              <a:rPr lang="en-US" altLang="zh-CN" dirty="0">
                <a:latin typeface="+mn-ea"/>
              </a:rPr>
              <a:t>Java</a:t>
            </a:r>
            <a:r>
              <a:rPr lang="zh-CN" altLang="en-US" dirty="0">
                <a:latin typeface="+mn-ea"/>
              </a:rPr>
              <a:t>语言实现的方法，通常指</a:t>
            </a:r>
            <a:r>
              <a:rPr lang="en-US" altLang="zh-CN" dirty="0">
                <a:latin typeface="+mn-ea"/>
              </a:rPr>
              <a:t>C</a:t>
            </a:r>
            <a:r>
              <a:rPr lang="zh-CN" altLang="en-US" dirty="0">
                <a:latin typeface="+mn-ea"/>
              </a:rPr>
              <a:t>或者</a:t>
            </a:r>
            <a:r>
              <a:rPr lang="en-US" altLang="zh-CN" dirty="0">
                <a:latin typeface="+mn-ea"/>
              </a:rPr>
              <a:t>C++</a:t>
            </a:r>
          </a:p>
          <a:p>
            <a:pPr>
              <a:lnSpc>
                <a:spcPct val="120000"/>
              </a:lnSpc>
              <a:spcBef>
                <a:spcPts val="0"/>
              </a:spcBef>
            </a:pPr>
            <a:r>
              <a:rPr lang="zh-CN" altLang="en-US" dirty="0">
                <a:latin typeface="+mn-ea"/>
              </a:rPr>
              <a:t>本地方法栈也叫</a:t>
            </a:r>
            <a:r>
              <a:rPr lang="en-US" altLang="zh-CN" dirty="0">
                <a:latin typeface="+mn-ea"/>
              </a:rPr>
              <a:t>C</a:t>
            </a:r>
            <a:r>
              <a:rPr lang="zh-CN" altLang="en-US" dirty="0">
                <a:latin typeface="+mn-ea"/>
              </a:rPr>
              <a:t>栈，现在一般和</a:t>
            </a:r>
            <a:r>
              <a:rPr lang="en-US" altLang="zh-CN" dirty="0">
                <a:latin typeface="+mn-ea"/>
              </a:rPr>
              <a:t>JVM</a:t>
            </a:r>
            <a:r>
              <a:rPr lang="zh-CN" altLang="en-US" dirty="0">
                <a:latin typeface="+mn-ea"/>
              </a:rPr>
              <a:t>栈合二为一</a:t>
            </a:r>
            <a:endParaRPr lang="en-US" altLang="zh-CN" dirty="0">
              <a:latin typeface="+mn-ea"/>
            </a:endParaRPr>
          </a:p>
          <a:p>
            <a:pPr>
              <a:lnSpc>
                <a:spcPct val="120000"/>
              </a:lnSpc>
              <a:spcBef>
                <a:spcPts val="0"/>
              </a:spcBef>
            </a:pPr>
            <a:r>
              <a:rPr lang="en-US" altLang="zh-CN" dirty="0">
                <a:latin typeface="+mn-ea"/>
              </a:rPr>
              <a:t>JVM</a:t>
            </a:r>
            <a:r>
              <a:rPr lang="zh-CN" altLang="en-US" dirty="0">
                <a:latin typeface="+mn-ea"/>
              </a:rPr>
              <a:t>可以不支持本地方法执行，也就是可以没有这个区域</a:t>
            </a:r>
            <a:endParaRPr lang="en-US" altLang="zh-CN" dirty="0">
              <a:latin typeface="+mn-ea"/>
            </a:endParaRPr>
          </a:p>
          <a:p>
            <a:pPr>
              <a:lnSpc>
                <a:spcPct val="120000"/>
              </a:lnSpc>
              <a:spcBef>
                <a:spcPts val="0"/>
              </a:spcBef>
            </a:pPr>
            <a:r>
              <a:rPr lang="zh-CN" altLang="en-US" dirty="0">
                <a:latin typeface="+mn-ea"/>
              </a:rPr>
              <a:t>本地方法栈大小可以设置为固定值或者动态增加 </a:t>
            </a:r>
          </a:p>
        </p:txBody>
      </p:sp>
    </p:spTree>
    <p:extLst>
      <p:ext uri="{BB962C8B-B14F-4D97-AF65-F5344CB8AC3E}">
        <p14:creationId xmlns:p14="http://schemas.microsoft.com/office/powerpoint/2010/main" val="33392700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F85E46-4412-4D11-8154-27A199A7AA7D}"/>
              </a:ext>
            </a:extLst>
          </p:cNvPr>
          <p:cNvSpPr>
            <a:spLocks noGrp="1"/>
          </p:cNvSpPr>
          <p:nvPr>
            <p:ph type="title"/>
          </p:nvPr>
        </p:nvSpPr>
        <p:spPr/>
        <p:txBody>
          <a:bodyPr/>
          <a:lstStyle/>
          <a:p>
            <a:r>
              <a:rPr lang="zh-CN" altLang="en-US" dirty="0"/>
              <a:t>程序计数器 </a:t>
            </a:r>
          </a:p>
        </p:txBody>
      </p:sp>
      <p:sp>
        <p:nvSpPr>
          <p:cNvPr id="3" name="内容占位符 2">
            <a:extLst>
              <a:ext uri="{FF2B5EF4-FFF2-40B4-BE49-F238E27FC236}">
                <a16:creationId xmlns:a16="http://schemas.microsoft.com/office/drawing/2014/main" id="{D526F262-A46D-4E3C-AED6-777607432868}"/>
              </a:ext>
            </a:extLst>
          </p:cNvPr>
          <p:cNvSpPr>
            <a:spLocks noGrp="1"/>
          </p:cNvSpPr>
          <p:nvPr>
            <p:ph idx="1"/>
          </p:nvPr>
        </p:nvSpPr>
        <p:spPr>
          <a:xfrm>
            <a:off x="628650" y="1825625"/>
            <a:ext cx="7886700" cy="3828555"/>
          </a:xfrm>
        </p:spPr>
        <p:txBody>
          <a:bodyPr>
            <a:normAutofit/>
          </a:bodyPr>
          <a:lstStyle/>
          <a:p>
            <a:pPr>
              <a:lnSpc>
                <a:spcPct val="100000"/>
              </a:lnSpc>
              <a:spcBef>
                <a:spcPts val="0"/>
              </a:spcBef>
            </a:pPr>
            <a:r>
              <a:rPr lang="zh-CN" altLang="en-US" sz="3200" dirty="0">
                <a:latin typeface="等线" panose="02010600030101010101" pitchFamily="2" charset="-122"/>
                <a:ea typeface="等线" panose="02010600030101010101" pitchFamily="2" charset="-122"/>
              </a:rPr>
              <a:t>用来记录当前正在执行的指令</a:t>
            </a:r>
            <a:endParaRPr lang="en-US" altLang="zh-CN" sz="3200" dirty="0">
              <a:latin typeface="等线" panose="02010600030101010101" pitchFamily="2" charset="-122"/>
              <a:ea typeface="等线" panose="02010600030101010101" pitchFamily="2" charset="-122"/>
            </a:endParaRPr>
          </a:p>
          <a:p>
            <a:pPr>
              <a:lnSpc>
                <a:spcPct val="100000"/>
              </a:lnSpc>
              <a:spcBef>
                <a:spcPts val="0"/>
              </a:spcBef>
            </a:pPr>
            <a:r>
              <a:rPr lang="zh-CN" altLang="en-US" sz="3200" dirty="0">
                <a:latin typeface="等线" panose="02010600030101010101" pitchFamily="2" charset="-122"/>
                <a:ea typeface="等线" panose="02010600030101010101" pitchFamily="2" charset="-122"/>
              </a:rPr>
              <a:t>程序计数器是线程私有，当一个新的线程创建时，程序计数器也会创建</a:t>
            </a:r>
            <a:endParaRPr lang="en-US" altLang="zh-CN" sz="3200" dirty="0">
              <a:latin typeface="等线" panose="02010600030101010101" pitchFamily="2" charset="-122"/>
              <a:ea typeface="等线" panose="02010600030101010101" pitchFamily="2" charset="-122"/>
            </a:endParaRPr>
          </a:p>
          <a:p>
            <a:pPr>
              <a:lnSpc>
                <a:spcPct val="100000"/>
              </a:lnSpc>
              <a:spcBef>
                <a:spcPts val="0"/>
              </a:spcBef>
            </a:pPr>
            <a:r>
              <a:rPr lang="zh-CN" altLang="en-US" sz="3200" dirty="0">
                <a:latin typeface="等线" panose="02010600030101010101" pitchFamily="2" charset="-122"/>
                <a:ea typeface="等线" panose="02010600030101010101" pitchFamily="2" charset="-122"/>
              </a:rPr>
              <a:t>如果当前正在执行的方法是本地方法，程序计数器的值为</a:t>
            </a:r>
            <a:r>
              <a:rPr lang="en-US" altLang="zh-CN" sz="3200" dirty="0">
                <a:latin typeface="等线" panose="02010600030101010101" pitchFamily="2" charset="-122"/>
                <a:ea typeface="等线" panose="02010600030101010101" pitchFamily="2" charset="-122"/>
              </a:rPr>
              <a:t>undefined</a:t>
            </a:r>
            <a:r>
              <a:rPr lang="zh-CN" altLang="en-US" sz="3200" dirty="0">
                <a:latin typeface="等线" panose="02010600030101010101" pitchFamily="2" charset="-122"/>
                <a:ea typeface="等线" panose="02010600030101010101" pitchFamily="2" charset="-122"/>
              </a:rPr>
              <a:t>。</a:t>
            </a:r>
            <a:endParaRPr lang="en-US" altLang="zh-CN" sz="3200" dirty="0">
              <a:latin typeface="等线" panose="02010600030101010101" pitchFamily="2" charset="-122"/>
              <a:ea typeface="等线" panose="02010600030101010101" pitchFamily="2" charset="-122"/>
            </a:endParaRPr>
          </a:p>
          <a:p>
            <a:pPr>
              <a:lnSpc>
                <a:spcPct val="100000"/>
              </a:lnSpc>
              <a:spcBef>
                <a:spcPts val="0"/>
              </a:spcBef>
            </a:pPr>
            <a:r>
              <a:rPr lang="zh-CN" altLang="en-US" sz="3200" dirty="0">
                <a:latin typeface="等线" panose="02010600030101010101" pitchFamily="2" charset="-122"/>
                <a:ea typeface="等线" panose="02010600030101010101" pitchFamily="2" charset="-122"/>
              </a:rPr>
              <a:t>不抛出</a:t>
            </a:r>
            <a:r>
              <a:rPr lang="en-US" altLang="zh-CN" sz="3200" dirty="0" err="1">
                <a:latin typeface="等线" panose="02010600030101010101" pitchFamily="2" charset="-122"/>
                <a:ea typeface="等线" panose="02010600030101010101" pitchFamily="2" charset="-122"/>
              </a:rPr>
              <a:t>OutOfMemoryError</a:t>
            </a:r>
            <a:endParaRPr lang="zh-CN" altLang="en-US" sz="320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8920407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3DA4B3-7DE3-494A-B020-9F2197374DB8}"/>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id="{8719E204-696E-436B-B0B9-225EE9BAE25C}"/>
              </a:ext>
            </a:extLst>
          </p:cNvPr>
          <p:cNvSpPr>
            <a:spLocks noGrp="1"/>
          </p:cNvSpPr>
          <p:nvPr>
            <p:ph idx="1"/>
          </p:nvPr>
        </p:nvSpPr>
        <p:spPr>
          <a:xfrm>
            <a:off x="1090569" y="1825625"/>
            <a:ext cx="4379054" cy="3962779"/>
          </a:xfrm>
        </p:spPr>
        <p:txBody>
          <a:bodyPr/>
          <a:lstStyle/>
          <a:p>
            <a:r>
              <a:rPr lang="zh-CN" altLang="en-US" b="1" dirty="0"/>
              <a:t>线程私有的：</a:t>
            </a:r>
            <a:endParaRPr lang="zh-CN" altLang="en-US" dirty="0"/>
          </a:p>
          <a:p>
            <a:pPr marL="457200" lvl="1" indent="0">
              <a:buNone/>
            </a:pPr>
            <a:r>
              <a:rPr lang="zh-CN" altLang="en-US" dirty="0"/>
              <a:t>程序计数器</a:t>
            </a:r>
          </a:p>
          <a:p>
            <a:pPr marL="457200" lvl="1" indent="0">
              <a:buNone/>
            </a:pPr>
            <a:r>
              <a:rPr lang="en-US" altLang="zh-CN" dirty="0"/>
              <a:t>jvm</a:t>
            </a:r>
            <a:r>
              <a:rPr lang="zh-CN" altLang="en-US" dirty="0"/>
              <a:t>栈</a:t>
            </a:r>
          </a:p>
          <a:p>
            <a:pPr marL="457200" lvl="1" indent="0">
              <a:buNone/>
            </a:pPr>
            <a:r>
              <a:rPr lang="zh-CN" altLang="en-US" dirty="0"/>
              <a:t>本地方法栈</a:t>
            </a:r>
          </a:p>
          <a:p>
            <a:r>
              <a:rPr lang="zh-CN" altLang="en-US" b="1" dirty="0"/>
              <a:t>线程共享的：</a:t>
            </a:r>
            <a:endParaRPr lang="zh-CN" altLang="en-US" dirty="0"/>
          </a:p>
          <a:p>
            <a:pPr marL="457200" lvl="1" indent="0">
              <a:buNone/>
            </a:pPr>
            <a:r>
              <a:rPr lang="zh-CN" altLang="en-US" dirty="0"/>
              <a:t>堆</a:t>
            </a:r>
          </a:p>
          <a:p>
            <a:pPr marL="457200" lvl="1" indent="0">
              <a:buNone/>
            </a:pPr>
            <a:r>
              <a:rPr lang="zh-CN" altLang="en-US" dirty="0"/>
              <a:t>方法区</a:t>
            </a:r>
          </a:p>
          <a:p>
            <a:pPr marL="457200" lvl="1" indent="0">
              <a:buNone/>
            </a:pPr>
            <a:r>
              <a:rPr lang="zh-CN" altLang="en-US" dirty="0"/>
              <a:t>直接内存</a:t>
            </a:r>
          </a:p>
          <a:p>
            <a:endParaRPr lang="zh-CN" altLang="en-US" dirty="0"/>
          </a:p>
        </p:txBody>
      </p:sp>
    </p:spTree>
    <p:extLst>
      <p:ext uri="{BB962C8B-B14F-4D97-AF65-F5344CB8AC3E}">
        <p14:creationId xmlns:p14="http://schemas.microsoft.com/office/powerpoint/2010/main" val="39677780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28650" y="2766218"/>
            <a:ext cx="7886700" cy="1325563"/>
          </a:xfrm>
        </p:spPr>
        <p:txBody>
          <a:bodyPr/>
          <a:lstStyle/>
          <a:p>
            <a:pPr algn="ctr" eaLnBrk="1" hangingPunct="1"/>
            <a:r>
              <a:rPr kumimoji="1" lang="en-US" altLang="zh-CN" dirty="0">
                <a:solidFill>
                  <a:schemeClr val="tx1"/>
                </a:solidFill>
              </a:rPr>
              <a:t>OO</a:t>
            </a:r>
            <a:r>
              <a:rPr kumimoji="1" lang="zh-CN" altLang="en-US" dirty="0">
                <a:solidFill>
                  <a:schemeClr val="tx1"/>
                </a:solidFill>
              </a:rPr>
              <a:t>三大特征</a:t>
            </a:r>
          </a:p>
        </p:txBody>
      </p:sp>
    </p:spTree>
    <p:extLst>
      <p:ext uri="{BB962C8B-B14F-4D97-AF65-F5344CB8AC3E}">
        <p14:creationId xmlns:p14="http://schemas.microsoft.com/office/powerpoint/2010/main" val="11956924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kumimoji="1" lang="en-US" altLang="zh-CN" dirty="0">
                <a:solidFill>
                  <a:schemeClr val="tx1"/>
                </a:solidFill>
              </a:rPr>
              <a:t>OO</a:t>
            </a:r>
            <a:r>
              <a:rPr kumimoji="1" lang="zh-CN" altLang="en-US" dirty="0">
                <a:solidFill>
                  <a:schemeClr val="tx1"/>
                </a:solidFill>
              </a:rPr>
              <a:t>三大特性</a:t>
            </a:r>
          </a:p>
        </p:txBody>
      </p:sp>
      <p:sp>
        <p:nvSpPr>
          <p:cNvPr id="4099" name="Rectangle 3"/>
          <p:cNvSpPr>
            <a:spLocks noGrp="1" noChangeArrowheads="1"/>
          </p:cNvSpPr>
          <p:nvPr>
            <p:ph idx="1"/>
          </p:nvPr>
        </p:nvSpPr>
        <p:spPr/>
        <p:txBody>
          <a:bodyPr/>
          <a:lstStyle/>
          <a:p>
            <a:pPr eaLnBrk="1" hangingPunct="1"/>
            <a:r>
              <a:rPr kumimoji="1" lang="zh-CN" altLang="en-US" dirty="0"/>
              <a:t>面向对象程序语言三个关键特点：</a:t>
            </a:r>
          </a:p>
          <a:p>
            <a:pPr eaLnBrk="1" hangingPunct="1"/>
            <a:endParaRPr kumimoji="1" lang="zh-CN" altLang="en-US" dirty="0"/>
          </a:p>
          <a:p>
            <a:pPr lvl="1" eaLnBrk="1" hangingPunct="1"/>
            <a:r>
              <a:rPr kumimoji="1" lang="zh-CN" altLang="en-US" dirty="0"/>
              <a:t>封装 </a:t>
            </a:r>
            <a:r>
              <a:rPr kumimoji="1" lang="en-US" altLang="zh-CN" dirty="0"/>
              <a:t>( Encapsulation )</a:t>
            </a:r>
          </a:p>
          <a:p>
            <a:pPr lvl="1" eaLnBrk="1" hangingPunct="1"/>
            <a:endParaRPr kumimoji="1" lang="en-US" altLang="zh-CN" dirty="0"/>
          </a:p>
          <a:p>
            <a:pPr lvl="1"/>
            <a:r>
              <a:rPr kumimoji="1" lang="zh-CN" altLang="en-US" dirty="0"/>
              <a:t>继承 </a:t>
            </a:r>
            <a:r>
              <a:rPr kumimoji="1" lang="en-US" altLang="zh-CN" dirty="0"/>
              <a:t>( Inheritance )</a:t>
            </a:r>
          </a:p>
          <a:p>
            <a:pPr lvl="1"/>
            <a:endParaRPr kumimoji="1" lang="en-US" altLang="zh-CN" dirty="0"/>
          </a:p>
          <a:p>
            <a:pPr lvl="1"/>
            <a:r>
              <a:rPr kumimoji="1" lang="zh-CN" altLang="en-US" dirty="0"/>
              <a:t>多态 </a:t>
            </a:r>
            <a:r>
              <a:rPr kumimoji="1" lang="en-US" altLang="zh-CN" dirty="0"/>
              <a:t>( Polymorphism )</a:t>
            </a:r>
          </a:p>
          <a:p>
            <a:pPr lvl="1" eaLnBrk="1" hangingPunct="1"/>
            <a:endParaRPr kumimoji="1" lang="en-US" altLang="zh-CN" dirty="0"/>
          </a:p>
        </p:txBody>
      </p:sp>
    </p:spTree>
    <p:extLst>
      <p:ext uri="{BB962C8B-B14F-4D97-AF65-F5344CB8AC3E}">
        <p14:creationId xmlns:p14="http://schemas.microsoft.com/office/powerpoint/2010/main" val="27206705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type="body" idx="1"/>
          </p:nvPr>
        </p:nvSpPr>
        <p:spPr>
          <a:xfrm>
            <a:off x="778213" y="1352145"/>
            <a:ext cx="7295745" cy="4182893"/>
          </a:xfrm>
        </p:spPr>
        <p:txBody>
          <a:bodyPr/>
          <a:lstStyle/>
          <a:p>
            <a:pPr>
              <a:buFont typeface="Wingdings" panose="05000000000000000000" pitchFamily="2" charset="2"/>
              <a:buNone/>
            </a:pPr>
            <a:r>
              <a:rPr lang="en-US" altLang="zh-CN" sz="2500" dirty="0"/>
              <a:t>Java</a:t>
            </a:r>
            <a:r>
              <a:rPr lang="zh-CN" altLang="en-US" sz="2500" dirty="0"/>
              <a:t>语言由一个标准类库支持，可以直接使用</a:t>
            </a:r>
            <a:r>
              <a:rPr lang="en-US" altLang="zh-CN" sz="2500" dirty="0"/>
              <a:t>java.lang.*</a:t>
            </a:r>
          </a:p>
          <a:p>
            <a:pPr>
              <a:buFont typeface="Wingdings" panose="05000000000000000000" pitchFamily="2" charset="2"/>
              <a:buNone/>
            </a:pPr>
            <a:r>
              <a:rPr lang="en-US" altLang="zh-CN" sz="2500" dirty="0"/>
              <a:t>	</a:t>
            </a:r>
            <a:r>
              <a:rPr lang="zh-CN" altLang="en-US" sz="2500" dirty="0"/>
              <a:t>位置：</a:t>
            </a:r>
            <a:r>
              <a:rPr lang="en-US" altLang="zh-CN" sz="2500" dirty="0"/>
              <a:t>(jdk1.8.0_192\</a:t>
            </a:r>
            <a:r>
              <a:rPr lang="en-US" altLang="zh-CN" sz="2500" dirty="0" err="1"/>
              <a:t>jre</a:t>
            </a:r>
            <a:r>
              <a:rPr lang="en-US" altLang="zh-CN" sz="2500" dirty="0"/>
              <a:t>\lib\rt.jar\java\</a:t>
            </a:r>
            <a:r>
              <a:rPr lang="en-US" altLang="zh-CN" sz="2500" dirty="0" err="1"/>
              <a:t>lang</a:t>
            </a:r>
            <a:r>
              <a:rPr lang="en-US" altLang="zh-CN" sz="2500" dirty="0"/>
              <a:t>\</a:t>
            </a:r>
            <a:r>
              <a:rPr lang="zh-CN" altLang="en-US" sz="2500" dirty="0"/>
              <a:t>）</a:t>
            </a:r>
          </a:p>
          <a:p>
            <a:r>
              <a:rPr lang="zh-CN" altLang="en-US" sz="2500" dirty="0"/>
              <a:t>类库由一组支持程序开发的类组成，一个编译器或开发环境是由一个类库为基础</a:t>
            </a:r>
          </a:p>
          <a:p>
            <a:r>
              <a:rPr lang="zh-CN" altLang="en-US" sz="2500" dirty="0"/>
              <a:t>类库也可以从第三方获得</a:t>
            </a:r>
          </a:p>
          <a:p>
            <a:r>
              <a:rPr lang="zh-CN" altLang="en-US" sz="2500" dirty="0"/>
              <a:t>类库通常由相关的类簇构成，通常称为</a:t>
            </a:r>
            <a:r>
              <a:rPr lang="en-US" altLang="zh-CN" sz="2500" dirty="0"/>
              <a:t>Java API</a:t>
            </a:r>
            <a:r>
              <a:rPr lang="zh-CN" altLang="en-US" sz="2500" dirty="0"/>
              <a:t>，也称为应用程序接口</a:t>
            </a:r>
          </a:p>
          <a:p>
            <a:r>
              <a:rPr lang="en-US" altLang="zh-CN" sz="2500" dirty="0"/>
              <a:t>Java</a:t>
            </a:r>
            <a:r>
              <a:rPr lang="zh-CN" altLang="en-US" sz="2500" dirty="0"/>
              <a:t>的标准类库的类还被划分成包，每个类属于一个具体的包。</a:t>
            </a:r>
          </a:p>
        </p:txBody>
      </p:sp>
      <p:sp>
        <p:nvSpPr>
          <p:cNvPr id="3" name="矩形 2"/>
          <p:cNvSpPr/>
          <p:nvPr/>
        </p:nvSpPr>
        <p:spPr>
          <a:xfrm>
            <a:off x="778213" y="452495"/>
            <a:ext cx="5218433" cy="769441"/>
          </a:xfrm>
          <a:prstGeom prst="rect">
            <a:avLst/>
          </a:prstGeom>
        </p:spPr>
        <p:txBody>
          <a:bodyPr wrap="square">
            <a:spAutoFit/>
          </a:bodyPr>
          <a:lstStyle/>
          <a:p>
            <a:r>
              <a:rPr lang="zh-CN" altLang="en-US" sz="4400" dirty="0">
                <a:solidFill>
                  <a:prstClr val="black"/>
                </a:solidFill>
                <a:latin typeface="Calibri Light" panose="020F0302020204030204"/>
                <a:ea typeface="等线 Light" panose="02010600030101010101" pitchFamily="2" charset="-122"/>
                <a:cs typeface="+mj-cs"/>
              </a:rPr>
              <a:t>类库</a:t>
            </a:r>
            <a:endParaRPr lang="zh-CN" altLang="en-US" sz="4400" dirty="0">
              <a:latin typeface="+mj-lt"/>
              <a:ea typeface="+mj-ea"/>
              <a:cs typeface="+mj-cs"/>
            </a:endParaRPr>
          </a:p>
        </p:txBody>
      </p:sp>
    </p:spTree>
    <p:extLst>
      <p:ext uri="{BB962C8B-B14F-4D97-AF65-F5344CB8AC3E}">
        <p14:creationId xmlns:p14="http://schemas.microsoft.com/office/powerpoint/2010/main" val="1730456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body" idx="1"/>
          </p:nvPr>
        </p:nvSpPr>
        <p:spPr>
          <a:xfrm>
            <a:off x="628650" y="1690689"/>
            <a:ext cx="7383294" cy="4143983"/>
          </a:xfrm>
        </p:spPr>
        <p:txBody>
          <a:bodyPr/>
          <a:lstStyle/>
          <a:p>
            <a:r>
              <a:rPr lang="en-US" altLang="zh-CN" sz="2400" b="1" dirty="0">
                <a:solidFill>
                  <a:srgbClr val="FF3300"/>
                </a:solidFill>
              </a:rPr>
              <a:t>new</a:t>
            </a:r>
            <a:r>
              <a:rPr lang="zh-CN" altLang="en-US" sz="2400" b="1" dirty="0"/>
              <a:t>这个运算符建立一个新的对象</a:t>
            </a:r>
            <a:r>
              <a:rPr lang="zh-CN" altLang="en-US" sz="2400" dirty="0"/>
              <a:t> ，并返回新对象在内存中的地址 </a:t>
            </a:r>
          </a:p>
          <a:p>
            <a:r>
              <a:rPr lang="en-US" altLang="zh-CN" sz="2400" dirty="0"/>
              <a:t>new</a:t>
            </a:r>
            <a:r>
              <a:rPr lang="zh-CN" altLang="en-US" sz="2400" dirty="0"/>
              <a:t>操作符的本意是</a:t>
            </a:r>
            <a:r>
              <a:rPr lang="zh-CN" altLang="en-US" sz="2400" dirty="0">
                <a:solidFill>
                  <a:srgbClr val="FF3300"/>
                </a:solidFill>
              </a:rPr>
              <a:t>分配内存</a:t>
            </a:r>
            <a:r>
              <a:rPr lang="zh-CN" altLang="en-US" sz="2400" dirty="0"/>
              <a:t>。 </a:t>
            </a:r>
          </a:p>
          <a:p>
            <a:r>
              <a:rPr lang="zh-CN" altLang="en-US" sz="2400" dirty="0"/>
              <a:t>分配完内存之后，再调用构造函数，填充对象的各个域，这一步叫做对象的初始化，</a:t>
            </a:r>
          </a:p>
          <a:p>
            <a:r>
              <a:rPr lang="zh-CN" altLang="en-US" sz="2400" dirty="0"/>
              <a:t>一个对象创建完毕，可以把</a:t>
            </a:r>
            <a:r>
              <a:rPr lang="zh-CN" altLang="en-US" sz="2400" dirty="0">
                <a:solidFill>
                  <a:srgbClr val="FF3300"/>
                </a:solidFill>
              </a:rPr>
              <a:t>他的引用（地址）</a:t>
            </a:r>
            <a:r>
              <a:rPr lang="zh-CN" altLang="en-US" sz="2400" dirty="0"/>
              <a:t>发布到外部，在外部就可以使用这个引用操纵这个对象</a:t>
            </a:r>
          </a:p>
        </p:txBody>
      </p:sp>
      <p:sp>
        <p:nvSpPr>
          <p:cNvPr id="5" name="Rectangle 2"/>
          <p:cNvSpPr>
            <a:spLocks noGrp="1" noChangeArrowheads="1"/>
          </p:cNvSpPr>
          <p:nvPr>
            <p:ph type="title"/>
          </p:nvPr>
        </p:nvSpPr>
        <p:spPr>
          <a:xfrm>
            <a:off x="628650" y="365126"/>
            <a:ext cx="7886700" cy="1325563"/>
          </a:xfrm>
        </p:spPr>
        <p:txBody>
          <a:bodyPr/>
          <a:lstStyle/>
          <a:p>
            <a:pPr eaLnBrk="1" hangingPunct="1"/>
            <a:r>
              <a:rPr lang="zh-CN" altLang="en-US" dirty="0"/>
              <a:t>对象实例化过程</a:t>
            </a:r>
          </a:p>
        </p:txBody>
      </p:sp>
    </p:spTree>
    <p:extLst>
      <p:ext uri="{BB962C8B-B14F-4D97-AF65-F5344CB8AC3E}">
        <p14:creationId xmlns:p14="http://schemas.microsoft.com/office/powerpoint/2010/main" val="8722718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a:extLst>
              <a:ext uri="{FF2B5EF4-FFF2-40B4-BE49-F238E27FC236}">
                <a16:creationId xmlns:a16="http://schemas.microsoft.com/office/drawing/2014/main" id="{DBBC6718-7E36-49D9-B04A-E29D37E92974}"/>
              </a:ext>
            </a:extLst>
          </p:cNvPr>
          <p:cNvSpPr>
            <a:spLocks noGrp="1"/>
          </p:cNvSpPr>
          <p:nvPr>
            <p:ph type="title"/>
          </p:nvPr>
        </p:nvSpPr>
        <p:spPr/>
        <p:txBody>
          <a:bodyPr/>
          <a:lstStyle/>
          <a:p>
            <a:r>
              <a:rPr lang="zh-CN" altLang="en-US" dirty="0"/>
              <a:t>包</a:t>
            </a:r>
          </a:p>
        </p:txBody>
      </p:sp>
      <p:sp>
        <p:nvSpPr>
          <p:cNvPr id="52227" name="内容占位符 2">
            <a:extLst>
              <a:ext uri="{FF2B5EF4-FFF2-40B4-BE49-F238E27FC236}">
                <a16:creationId xmlns:a16="http://schemas.microsoft.com/office/drawing/2014/main" id="{ECC6C3C2-6F44-4D7E-9A77-521A67ED3524}"/>
              </a:ext>
            </a:extLst>
          </p:cNvPr>
          <p:cNvSpPr>
            <a:spLocks noGrp="1"/>
          </p:cNvSpPr>
          <p:nvPr>
            <p:ph idx="1"/>
          </p:nvPr>
        </p:nvSpPr>
        <p:spPr>
          <a:xfrm>
            <a:off x="930654" y="1892026"/>
            <a:ext cx="6527159" cy="2327636"/>
          </a:xfrm>
        </p:spPr>
        <p:txBody>
          <a:bodyPr>
            <a:normAutofit lnSpcReduction="10000"/>
          </a:bodyPr>
          <a:lstStyle/>
          <a:p>
            <a:r>
              <a:rPr lang="zh-CN" altLang="en-US" dirty="0"/>
              <a:t>包</a:t>
            </a:r>
            <a:r>
              <a:rPr lang="en-US" altLang="zh-CN" dirty="0"/>
              <a:t>(package)</a:t>
            </a:r>
            <a:r>
              <a:rPr lang="zh-CN" altLang="zh-CN" dirty="0"/>
              <a:t>是相关类与接口的一个集合，它提供访问控制与命名空间管理</a:t>
            </a:r>
            <a:r>
              <a:rPr lang="zh-CN" altLang="zh-CN" dirty="0" smtClean="0"/>
              <a:t>。</a:t>
            </a:r>
            <a:endParaRPr lang="en-US" altLang="zh-CN" dirty="0" smtClean="0"/>
          </a:p>
          <a:p>
            <a:r>
              <a:rPr lang="zh-CN" altLang="en-US" dirty="0" smtClean="0"/>
              <a:t>其实</a:t>
            </a:r>
            <a:r>
              <a:rPr lang="zh-CN" altLang="en-US" dirty="0"/>
              <a:t>就是文件夹</a:t>
            </a:r>
            <a:endParaRPr lang="en-US" altLang="zh-CN" dirty="0"/>
          </a:p>
          <a:p>
            <a:r>
              <a:rPr lang="zh-CN" altLang="en-US" dirty="0"/>
              <a:t>作用：对类进行分类管理</a:t>
            </a:r>
            <a:endParaRPr lang="en-US" altLang="zh-CN" dirty="0"/>
          </a:p>
          <a:p>
            <a:r>
              <a:rPr lang="zh-CN" altLang="en-US" dirty="0"/>
              <a:t>包的范围大于类，小于类库</a:t>
            </a:r>
            <a:endParaRPr lang="en-US" altLang="zh-C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dirty="0" smtClean="0">
                <a:solidFill>
                  <a:schemeClr val="tx1"/>
                </a:solidFill>
              </a:rPr>
              <a:t>包</a:t>
            </a:r>
            <a:endParaRPr lang="zh-CN" altLang="en-US" dirty="0">
              <a:solidFill>
                <a:schemeClr val="tx1"/>
              </a:solidFill>
            </a:endParaRPr>
          </a:p>
        </p:txBody>
      </p:sp>
      <p:sp>
        <p:nvSpPr>
          <p:cNvPr id="19459" name="Rectangle 3"/>
          <p:cNvSpPr>
            <a:spLocks noGrp="1" noChangeArrowheads="1"/>
          </p:cNvSpPr>
          <p:nvPr>
            <p:ph type="body" idx="1"/>
          </p:nvPr>
        </p:nvSpPr>
        <p:spPr/>
        <p:txBody>
          <a:bodyPr/>
          <a:lstStyle/>
          <a:p>
            <a:pPr eaLnBrk="1" hangingPunct="1"/>
            <a:r>
              <a:rPr lang="en-US" altLang="zh-CN" sz="2600" dirty="0" smtClean="0"/>
              <a:t>Java</a:t>
            </a:r>
            <a:r>
              <a:rPr lang="zh-CN" altLang="zh-CN" sz="2600" dirty="0"/>
              <a:t>平台中的类与接口都是根据功能以</a:t>
            </a:r>
            <a:r>
              <a:rPr lang="zh-CN" altLang="en-US" sz="2600" dirty="0"/>
              <a:t>包组织的。</a:t>
            </a:r>
          </a:p>
          <a:p>
            <a:pPr eaLnBrk="1" hangingPunct="1"/>
            <a:r>
              <a:rPr lang="zh-CN" altLang="en-US" sz="2600" dirty="0"/>
              <a:t>包机制的好处：</a:t>
            </a:r>
          </a:p>
          <a:p>
            <a:pPr lvl="1" eaLnBrk="1" hangingPunct="1">
              <a:buFontTx/>
              <a:buChar char="•"/>
            </a:pPr>
            <a:r>
              <a:rPr lang="zh-CN" altLang="en-US" sz="2200" dirty="0"/>
              <a:t>程序员容易确定包中的类是相关的，并根据所需的功能找到相应的类。</a:t>
            </a:r>
          </a:p>
          <a:p>
            <a:pPr lvl="1" eaLnBrk="1" hangingPunct="1">
              <a:buFontTx/>
              <a:buChar char="•"/>
            </a:pPr>
            <a:r>
              <a:rPr lang="zh-CN" altLang="en-US" sz="2200" dirty="0"/>
              <a:t>每个包都创建一个新的命名空间，因此不同包中的类名不会冲突。</a:t>
            </a:r>
          </a:p>
          <a:p>
            <a:pPr lvl="1" eaLnBrk="1" hangingPunct="1">
              <a:buFontTx/>
              <a:buChar char="•"/>
            </a:pPr>
            <a:r>
              <a:rPr lang="zh-CN" altLang="en-US" sz="2200" dirty="0"/>
              <a:t>同一个包中的类之间有比较宽松的访问控制</a:t>
            </a:r>
          </a:p>
        </p:txBody>
      </p:sp>
      <p:sp>
        <p:nvSpPr>
          <p:cNvPr id="4" name="灯片编号占位符 3"/>
          <p:cNvSpPr>
            <a:spLocks noGrp="1"/>
          </p:cNvSpPr>
          <p:nvPr>
            <p:ph type="sldNum" sz="quarter" idx="12"/>
          </p:nvPr>
        </p:nvSpPr>
        <p:spPr/>
        <p:txBody>
          <a:bodyPr/>
          <a:lstStyle/>
          <a:p>
            <a:fld id="{C894E7F4-4BBE-4291-A7DE-6E1A00DC9DB2}" type="slidenum">
              <a:rPr lang="en-US" altLang="zh-CN" smtClean="0"/>
              <a:pPr/>
              <a:t>41</a:t>
            </a:fld>
            <a:endParaRPr lang="en-US" altLang="zh-C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zh-CN" altLang="en-US"/>
              <a:t>创建包</a:t>
            </a:r>
          </a:p>
        </p:txBody>
      </p:sp>
      <p:sp>
        <p:nvSpPr>
          <p:cNvPr id="20483" name="Rectangle 3"/>
          <p:cNvSpPr>
            <a:spLocks noGrp="1" noChangeArrowheads="1"/>
          </p:cNvSpPr>
          <p:nvPr>
            <p:ph type="body" idx="1"/>
          </p:nvPr>
        </p:nvSpPr>
        <p:spPr/>
        <p:txBody>
          <a:bodyPr/>
          <a:lstStyle/>
          <a:p>
            <a:pPr eaLnBrk="1" hangingPunct="1"/>
            <a:r>
              <a:rPr kumimoji="1" lang="zh-CN" altLang="en-US" dirty="0"/>
              <a:t>用</a:t>
            </a:r>
            <a:r>
              <a:rPr kumimoji="1" lang="en-US" altLang="zh-CN" dirty="0"/>
              <a:t>package</a:t>
            </a:r>
            <a:r>
              <a:rPr kumimoji="1" lang="zh-CN" altLang="en-US" dirty="0"/>
              <a:t>语句指定源文件中的类属于一个特定包：  </a:t>
            </a:r>
          </a:p>
          <a:p>
            <a:pPr eaLnBrk="1" hangingPunct="1">
              <a:buFont typeface="Wingdings" pitchFamily="2" charset="2"/>
              <a:buNone/>
            </a:pPr>
            <a:r>
              <a:rPr kumimoji="1" lang="zh-CN" altLang="en-US" dirty="0"/>
              <a:t>	</a:t>
            </a:r>
            <a:r>
              <a:rPr kumimoji="1" lang="en-US" altLang="zh-CN" dirty="0"/>
              <a:t>package   </a:t>
            </a:r>
            <a:r>
              <a:rPr kumimoji="1" lang="zh-CN" altLang="en-US" dirty="0"/>
              <a:t>包名  </a:t>
            </a:r>
          </a:p>
          <a:p>
            <a:pPr lvl="1" eaLnBrk="1" hangingPunct="1"/>
            <a:r>
              <a:rPr kumimoji="1" lang="zh-CN" altLang="en-US" dirty="0"/>
              <a:t> 包定义语句在每个源程序中只能有一条，  即一个类只能属于一个包。</a:t>
            </a:r>
          </a:p>
          <a:p>
            <a:pPr lvl="1" eaLnBrk="1" hangingPunct="1"/>
            <a:r>
              <a:rPr kumimoji="1" lang="zh-CN" altLang="en-US" dirty="0"/>
              <a:t>包定义语句必须在程序的第一行（之前可有空格及注释）。</a:t>
            </a:r>
          </a:p>
          <a:p>
            <a:pPr lvl="1" eaLnBrk="1" hangingPunct="1"/>
            <a:r>
              <a:rPr kumimoji="1" lang="zh-CN" altLang="en-US" dirty="0"/>
              <a:t>包名用</a:t>
            </a:r>
            <a:r>
              <a:rPr kumimoji="1" lang="zh-CN" altLang="en-US" dirty="0">
                <a:latin typeface="Arial" charset="0"/>
              </a:rPr>
              <a:t>“</a:t>
            </a:r>
            <a:r>
              <a:rPr kumimoji="1" lang="en-US" altLang="zh-CN" dirty="0"/>
              <a:t>.</a:t>
            </a:r>
            <a:r>
              <a:rPr kumimoji="1" lang="en-US" altLang="zh-CN" dirty="0">
                <a:latin typeface="Arial" charset="0"/>
              </a:rPr>
              <a:t>”</a:t>
            </a:r>
            <a:r>
              <a:rPr kumimoji="1" lang="en-US" altLang="zh-CN" dirty="0"/>
              <a:t> </a:t>
            </a:r>
            <a:r>
              <a:rPr kumimoji="1" lang="zh-CN" altLang="en-US" dirty="0"/>
              <a:t>分隔。</a:t>
            </a:r>
          </a:p>
          <a:p>
            <a:pPr eaLnBrk="1" hangingPunct="1"/>
            <a:endParaRPr lang="en-US" altLang="zh-CN" dirty="0"/>
          </a:p>
        </p:txBody>
      </p:sp>
      <p:sp>
        <p:nvSpPr>
          <p:cNvPr id="4" name="灯片编号占位符 3"/>
          <p:cNvSpPr>
            <a:spLocks noGrp="1"/>
          </p:cNvSpPr>
          <p:nvPr>
            <p:ph type="sldNum" sz="quarter" idx="12"/>
          </p:nvPr>
        </p:nvSpPr>
        <p:spPr/>
        <p:txBody>
          <a:bodyPr/>
          <a:lstStyle/>
          <a:p>
            <a:fld id="{C894E7F4-4BBE-4291-A7DE-6E1A00DC9DB2}" type="slidenum">
              <a:rPr lang="en-US" altLang="zh-CN" smtClean="0"/>
              <a:pPr/>
              <a:t>42</a:t>
            </a:fld>
            <a:endParaRPr lang="en-US" altLang="zh-C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a:extLst>
              <a:ext uri="{FF2B5EF4-FFF2-40B4-BE49-F238E27FC236}">
                <a16:creationId xmlns:a16="http://schemas.microsoft.com/office/drawing/2014/main" id="{590D2A8F-14E1-4D21-BEE3-B2F866F2CA64}"/>
              </a:ext>
            </a:extLst>
          </p:cNvPr>
          <p:cNvSpPr>
            <a:spLocks noGrp="1"/>
          </p:cNvSpPr>
          <p:nvPr>
            <p:ph type="title"/>
          </p:nvPr>
        </p:nvSpPr>
        <p:spPr/>
        <p:txBody>
          <a:bodyPr/>
          <a:lstStyle/>
          <a:p>
            <a:r>
              <a:rPr lang="zh-CN" altLang="en-US"/>
              <a:t>包的定义及注意事项</a:t>
            </a:r>
          </a:p>
        </p:txBody>
      </p:sp>
      <p:sp>
        <p:nvSpPr>
          <p:cNvPr id="53251" name="内容占位符 2">
            <a:extLst>
              <a:ext uri="{FF2B5EF4-FFF2-40B4-BE49-F238E27FC236}">
                <a16:creationId xmlns:a16="http://schemas.microsoft.com/office/drawing/2014/main" id="{6D301376-7965-4F20-A928-66247A0EDF12}"/>
              </a:ext>
            </a:extLst>
          </p:cNvPr>
          <p:cNvSpPr>
            <a:spLocks noGrp="1"/>
          </p:cNvSpPr>
          <p:nvPr>
            <p:ph idx="1"/>
          </p:nvPr>
        </p:nvSpPr>
        <p:spPr>
          <a:xfrm>
            <a:off x="628650" y="1825625"/>
            <a:ext cx="7517060" cy="4013113"/>
          </a:xfrm>
        </p:spPr>
        <p:txBody>
          <a:bodyPr/>
          <a:lstStyle/>
          <a:p>
            <a:r>
              <a:rPr lang="zh-CN" altLang="en-US" sz="2800" dirty="0"/>
              <a:t>定义包的格式</a:t>
            </a:r>
            <a:endParaRPr lang="en-US" altLang="zh-CN" sz="2800" dirty="0"/>
          </a:p>
          <a:p>
            <a:pPr lvl="1"/>
            <a:r>
              <a:rPr lang="en-US" altLang="zh-CN" sz="2300" dirty="0"/>
              <a:t>package </a:t>
            </a:r>
            <a:r>
              <a:rPr lang="zh-CN" altLang="en-US" sz="2300" dirty="0"/>
              <a:t>包名</a:t>
            </a:r>
            <a:r>
              <a:rPr lang="en-US" altLang="zh-CN" sz="2300" dirty="0"/>
              <a:t>;</a:t>
            </a:r>
          </a:p>
          <a:p>
            <a:pPr lvl="2"/>
            <a:r>
              <a:rPr lang="zh-CN" altLang="en-US" sz="1900" dirty="0"/>
              <a:t>多级包用</a:t>
            </a:r>
            <a:r>
              <a:rPr lang="en-US" altLang="zh-CN" sz="1900" dirty="0"/>
              <a:t>.</a:t>
            </a:r>
            <a:r>
              <a:rPr lang="zh-CN" altLang="en-US" sz="1900" dirty="0"/>
              <a:t>分开即可</a:t>
            </a:r>
            <a:endParaRPr lang="en-US" altLang="zh-CN" sz="1900" dirty="0"/>
          </a:p>
          <a:p>
            <a:pPr lvl="1"/>
            <a:r>
              <a:rPr lang="zh-CN" altLang="en-US" sz="2300" dirty="0"/>
              <a:t>注意事项：</a:t>
            </a:r>
            <a:endParaRPr lang="en-US" altLang="zh-CN" sz="2300" dirty="0"/>
          </a:p>
          <a:p>
            <a:pPr lvl="2"/>
            <a:r>
              <a:rPr lang="en-US" altLang="zh-CN" sz="1900" dirty="0"/>
              <a:t>package</a:t>
            </a:r>
            <a:r>
              <a:rPr lang="zh-CN" altLang="en-US" sz="1900" dirty="0"/>
              <a:t>语句必须是程序的第一条可执行的代码</a:t>
            </a:r>
            <a:endParaRPr lang="en-US" altLang="zh-CN" sz="1900" dirty="0"/>
          </a:p>
          <a:p>
            <a:pPr lvl="2"/>
            <a:r>
              <a:rPr lang="en-US" altLang="zh-CN" sz="1900" dirty="0"/>
              <a:t>package</a:t>
            </a:r>
            <a:r>
              <a:rPr lang="zh-CN" altLang="en-US" sz="1900" dirty="0"/>
              <a:t>语句在一个</a:t>
            </a:r>
            <a:r>
              <a:rPr lang="en-US" altLang="zh-CN" sz="1900" dirty="0"/>
              <a:t>java</a:t>
            </a:r>
            <a:r>
              <a:rPr lang="zh-CN" altLang="en-US" sz="1900" dirty="0"/>
              <a:t>文件中只能有一个</a:t>
            </a:r>
            <a:endParaRPr lang="en-US" altLang="zh-CN" sz="1900" dirty="0"/>
          </a:p>
          <a:p>
            <a:pPr lvl="2"/>
            <a:r>
              <a:rPr lang="zh-CN" altLang="en-US" sz="1900" dirty="0"/>
              <a:t>如果没有</a:t>
            </a:r>
            <a:r>
              <a:rPr lang="en-US" altLang="zh-CN" sz="1900" dirty="0"/>
              <a:t>package</a:t>
            </a:r>
            <a:r>
              <a:rPr lang="zh-CN" altLang="en-US" sz="1900" dirty="0"/>
              <a:t>，默认表示无包名（默认包，和</a:t>
            </a:r>
            <a:r>
              <a:rPr lang="en-US" altLang="zh-CN" sz="1900" dirty="0"/>
              <a:t>Main</a:t>
            </a:r>
            <a:r>
              <a:rPr lang="zh-CN" altLang="en-US" sz="1900" dirty="0"/>
              <a:t>在同一文件夹可以被访问）</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a:t>示例</a:t>
            </a:r>
          </a:p>
        </p:txBody>
      </p:sp>
      <p:sp>
        <p:nvSpPr>
          <p:cNvPr id="21507" name="Rectangle 3"/>
          <p:cNvSpPr>
            <a:spLocks noGrp="1" noChangeArrowheads="1"/>
          </p:cNvSpPr>
          <p:nvPr>
            <p:ph type="body" idx="1"/>
          </p:nvPr>
        </p:nvSpPr>
        <p:spPr/>
        <p:txBody>
          <a:bodyPr/>
          <a:lstStyle/>
          <a:p>
            <a:pPr eaLnBrk="1" hangingPunct="1">
              <a:lnSpc>
                <a:spcPct val="90000"/>
              </a:lnSpc>
              <a:buFont typeface="Wingdings" pitchFamily="2" charset="2"/>
              <a:buNone/>
            </a:pPr>
            <a:r>
              <a:rPr kumimoji="1" lang="en-US" altLang="zh-CN" sz="2100" u="sng" dirty="0"/>
              <a:t>Circle.java</a:t>
            </a:r>
            <a:r>
              <a:rPr kumimoji="1" lang="en-US" altLang="zh-CN" sz="2100" dirty="0"/>
              <a:t> </a:t>
            </a:r>
          </a:p>
          <a:p>
            <a:pPr eaLnBrk="1" hangingPunct="1">
              <a:lnSpc>
                <a:spcPct val="90000"/>
              </a:lnSpc>
              <a:buFont typeface="Wingdings" pitchFamily="2" charset="2"/>
              <a:buNone/>
            </a:pPr>
            <a:endParaRPr kumimoji="1" lang="en-US" altLang="zh-CN" sz="2100" dirty="0"/>
          </a:p>
          <a:p>
            <a:pPr eaLnBrk="1" hangingPunct="1">
              <a:lnSpc>
                <a:spcPct val="90000"/>
              </a:lnSpc>
              <a:buFont typeface="Wingdings" pitchFamily="2" charset="2"/>
              <a:buNone/>
            </a:pPr>
            <a:r>
              <a:rPr kumimoji="1" lang="en-US" altLang="zh-CN" sz="2100" dirty="0"/>
              <a:t>package graphics;</a:t>
            </a:r>
          </a:p>
          <a:p>
            <a:pPr eaLnBrk="1" hangingPunct="1">
              <a:lnSpc>
                <a:spcPct val="90000"/>
              </a:lnSpc>
              <a:buFont typeface="Wingdings" pitchFamily="2" charset="2"/>
              <a:buNone/>
            </a:pPr>
            <a:endParaRPr kumimoji="1" lang="en-US" altLang="zh-CN" sz="2100" dirty="0"/>
          </a:p>
          <a:p>
            <a:pPr eaLnBrk="1" hangingPunct="1">
              <a:lnSpc>
                <a:spcPct val="90000"/>
              </a:lnSpc>
              <a:buFont typeface="Wingdings" pitchFamily="2" charset="2"/>
              <a:buNone/>
            </a:pPr>
            <a:r>
              <a:rPr kumimoji="1" lang="en-US" altLang="zh-CN" sz="2100" dirty="0"/>
              <a:t>public class Circle extends Graphic implements Draggable </a:t>
            </a:r>
          </a:p>
          <a:p>
            <a:pPr eaLnBrk="1" hangingPunct="1">
              <a:lnSpc>
                <a:spcPct val="90000"/>
              </a:lnSpc>
              <a:buFont typeface="Wingdings" pitchFamily="2" charset="2"/>
              <a:buNone/>
            </a:pPr>
            <a:r>
              <a:rPr kumimoji="1" lang="en-US" altLang="zh-CN" sz="2100" dirty="0"/>
              <a:t>{</a:t>
            </a:r>
          </a:p>
          <a:p>
            <a:pPr eaLnBrk="1" hangingPunct="1">
              <a:lnSpc>
                <a:spcPct val="90000"/>
              </a:lnSpc>
              <a:buFont typeface="Wingdings" pitchFamily="2" charset="2"/>
              <a:buNone/>
            </a:pPr>
            <a:r>
              <a:rPr kumimoji="1" lang="en-US" altLang="zh-CN" sz="2100" dirty="0"/>
              <a:t>    . . .</a:t>
            </a:r>
          </a:p>
          <a:p>
            <a:pPr eaLnBrk="1" hangingPunct="1">
              <a:lnSpc>
                <a:spcPct val="90000"/>
              </a:lnSpc>
              <a:buFont typeface="Wingdings" pitchFamily="2" charset="2"/>
              <a:buNone/>
            </a:pPr>
            <a:r>
              <a:rPr kumimoji="1" lang="en-US" altLang="zh-CN" sz="2100" dirty="0"/>
              <a:t>}</a:t>
            </a:r>
          </a:p>
          <a:p>
            <a:pPr eaLnBrk="1" hangingPunct="1">
              <a:lnSpc>
                <a:spcPct val="90000"/>
              </a:lnSpc>
              <a:buFont typeface="Wingdings" pitchFamily="2" charset="2"/>
              <a:buNone/>
            </a:pPr>
            <a:endParaRPr kumimoji="1" lang="en-US" altLang="zh-CN" sz="2100" dirty="0"/>
          </a:p>
          <a:p>
            <a:pPr eaLnBrk="1" hangingPunct="1">
              <a:lnSpc>
                <a:spcPct val="90000"/>
              </a:lnSpc>
              <a:buFont typeface="Wingdings" pitchFamily="2" charset="2"/>
              <a:buNone/>
            </a:pPr>
            <a:r>
              <a:rPr kumimoji="1" lang="en-US" altLang="zh-CN" sz="2100" dirty="0"/>
              <a:t>Circle</a:t>
            </a:r>
            <a:r>
              <a:rPr kumimoji="1" lang="zh-CN" altLang="zh-CN" sz="2100" dirty="0"/>
              <a:t>类成为</a:t>
            </a:r>
            <a:r>
              <a:rPr kumimoji="1" lang="en-US" altLang="zh-CN" sz="2100" dirty="0"/>
              <a:t>graphics </a:t>
            </a:r>
            <a:r>
              <a:rPr kumimoji="1" lang="zh-CN" altLang="en-US" sz="2100" dirty="0"/>
              <a:t>包中的一个</a:t>
            </a:r>
            <a:r>
              <a:rPr kumimoji="1" lang="en-US" altLang="zh-CN" sz="2100" dirty="0"/>
              <a:t>public</a:t>
            </a:r>
            <a:r>
              <a:rPr kumimoji="1" lang="zh-CN" altLang="en-US" sz="2100" dirty="0"/>
              <a:t>成员。</a:t>
            </a:r>
          </a:p>
          <a:p>
            <a:pPr eaLnBrk="1" hangingPunct="1">
              <a:lnSpc>
                <a:spcPct val="90000"/>
              </a:lnSpc>
            </a:pPr>
            <a:endParaRPr lang="en-US" altLang="zh-CN" sz="2100" dirty="0"/>
          </a:p>
        </p:txBody>
      </p:sp>
      <p:sp>
        <p:nvSpPr>
          <p:cNvPr id="4" name="灯片编号占位符 3"/>
          <p:cNvSpPr>
            <a:spLocks noGrp="1"/>
          </p:cNvSpPr>
          <p:nvPr>
            <p:ph type="sldNum" sz="quarter" idx="12"/>
          </p:nvPr>
        </p:nvSpPr>
        <p:spPr/>
        <p:txBody>
          <a:bodyPr/>
          <a:lstStyle/>
          <a:p>
            <a:fld id="{C894E7F4-4BBE-4291-A7DE-6E1A00DC9DB2}" type="slidenum">
              <a:rPr lang="en-US" altLang="zh-CN" smtClean="0"/>
              <a:pPr/>
              <a:t>44</a:t>
            </a:fld>
            <a:endParaRPr lang="en-US" altLang="zh-CN"/>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a:extLst>
              <a:ext uri="{FF2B5EF4-FFF2-40B4-BE49-F238E27FC236}">
                <a16:creationId xmlns:a16="http://schemas.microsoft.com/office/drawing/2014/main" id="{DF508648-101F-4D10-ACC5-CF617C8C731C}"/>
              </a:ext>
            </a:extLst>
          </p:cNvPr>
          <p:cNvSpPr>
            <a:spLocks noGrp="1"/>
          </p:cNvSpPr>
          <p:nvPr>
            <p:ph type="title"/>
          </p:nvPr>
        </p:nvSpPr>
        <p:spPr/>
        <p:txBody>
          <a:bodyPr/>
          <a:lstStyle/>
          <a:p>
            <a:r>
              <a:rPr lang="zh-CN" altLang="en-US"/>
              <a:t>不同包下类之间的访问</a:t>
            </a:r>
          </a:p>
        </p:txBody>
      </p:sp>
      <p:sp>
        <p:nvSpPr>
          <p:cNvPr id="55299" name="内容占位符 2">
            <a:extLst>
              <a:ext uri="{FF2B5EF4-FFF2-40B4-BE49-F238E27FC236}">
                <a16:creationId xmlns:a16="http://schemas.microsoft.com/office/drawing/2014/main" id="{2B5C79E1-A999-4D46-A2E1-94B62132EEB7}"/>
              </a:ext>
            </a:extLst>
          </p:cNvPr>
          <p:cNvSpPr>
            <a:spLocks noGrp="1"/>
          </p:cNvSpPr>
          <p:nvPr>
            <p:ph idx="1"/>
          </p:nvPr>
        </p:nvSpPr>
        <p:spPr/>
        <p:txBody>
          <a:bodyPr/>
          <a:lstStyle/>
          <a:p>
            <a:r>
              <a:rPr lang="zh-CN" altLang="en-US" sz="2800"/>
              <a:t>定义两个类：</a:t>
            </a:r>
            <a:r>
              <a:rPr lang="en-US" altLang="zh-CN" sz="2800"/>
              <a:t>Demo,Test</a:t>
            </a:r>
            <a:r>
              <a:rPr lang="zh-CN" altLang="en-US" sz="2800"/>
              <a:t>。</a:t>
            </a:r>
            <a:endParaRPr lang="en-US" altLang="zh-CN" sz="2800"/>
          </a:p>
          <a:p>
            <a:pPr lvl="1"/>
            <a:r>
              <a:rPr lang="en-US" altLang="zh-CN" sz="2300"/>
              <a:t>Demo</a:t>
            </a:r>
          </a:p>
          <a:p>
            <a:pPr lvl="2"/>
            <a:r>
              <a:rPr lang="zh-CN" altLang="en-US" sz="1900"/>
              <a:t>求和方法</a:t>
            </a:r>
            <a:r>
              <a:rPr lang="en-US" altLang="zh-CN" sz="1900"/>
              <a:t>(sum)</a:t>
            </a:r>
          </a:p>
          <a:p>
            <a:pPr lvl="1"/>
            <a:r>
              <a:rPr lang="en-US" altLang="zh-CN" sz="2300"/>
              <a:t>Test</a:t>
            </a:r>
          </a:p>
          <a:p>
            <a:pPr lvl="2"/>
            <a:r>
              <a:rPr lang="zh-CN" altLang="en-US" sz="1900"/>
              <a:t>测试方法</a:t>
            </a:r>
            <a:r>
              <a:rPr lang="en-US" altLang="zh-CN" sz="1900"/>
              <a:t>(main)</a:t>
            </a:r>
            <a:endParaRPr lang="zh-CN" altLang="en-US" sz="19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zh-CN"/>
              <a:t>import </a:t>
            </a:r>
            <a:r>
              <a:rPr lang="zh-CN" altLang="en-US"/>
              <a:t>语句</a:t>
            </a:r>
          </a:p>
        </p:txBody>
      </p:sp>
      <p:sp>
        <p:nvSpPr>
          <p:cNvPr id="22531" name="Rectangle 3"/>
          <p:cNvSpPr>
            <a:spLocks noGrp="1" noChangeArrowheads="1"/>
          </p:cNvSpPr>
          <p:nvPr>
            <p:ph type="body" idx="1"/>
          </p:nvPr>
        </p:nvSpPr>
        <p:spPr/>
        <p:txBody>
          <a:bodyPr/>
          <a:lstStyle/>
          <a:p>
            <a:pPr eaLnBrk="1" hangingPunct="1">
              <a:lnSpc>
                <a:spcPct val="90000"/>
              </a:lnSpc>
            </a:pPr>
            <a:r>
              <a:rPr kumimoji="1" lang="zh-CN" altLang="en-US" sz="2600"/>
              <a:t>将</a:t>
            </a:r>
            <a:r>
              <a:rPr kumimoji="1" lang="en-US" altLang="zh-CN" sz="2600"/>
              <a:t>package </a:t>
            </a:r>
            <a:r>
              <a:rPr kumimoji="1" lang="zh-CN" altLang="en-US" sz="2600"/>
              <a:t>引入源程序，格式：</a:t>
            </a:r>
          </a:p>
          <a:p>
            <a:pPr eaLnBrk="1" hangingPunct="1">
              <a:lnSpc>
                <a:spcPct val="90000"/>
              </a:lnSpc>
              <a:buFont typeface="Wingdings" pitchFamily="2" charset="2"/>
              <a:buNone/>
            </a:pPr>
            <a:r>
              <a:rPr kumimoji="1" lang="zh-CN" altLang="en-US" sz="2600"/>
              <a:t>	</a:t>
            </a:r>
            <a:r>
              <a:rPr kumimoji="1" lang="en-US" altLang="zh-CN" sz="2600"/>
              <a:t>import   </a:t>
            </a:r>
            <a:r>
              <a:rPr kumimoji="1" lang="zh-CN" altLang="zh-CN" sz="2600"/>
              <a:t>包名.*；</a:t>
            </a:r>
          </a:p>
          <a:p>
            <a:pPr eaLnBrk="1" hangingPunct="1">
              <a:lnSpc>
                <a:spcPct val="90000"/>
              </a:lnSpc>
              <a:buFont typeface="Wingdings" pitchFamily="2" charset="2"/>
              <a:buNone/>
            </a:pPr>
            <a:r>
              <a:rPr kumimoji="1" lang="zh-CN" altLang="zh-CN" sz="2600"/>
              <a:t>	</a:t>
            </a:r>
            <a:r>
              <a:rPr kumimoji="1" lang="en-US" altLang="zh-CN" sz="2600"/>
              <a:t>import   </a:t>
            </a:r>
            <a:r>
              <a:rPr kumimoji="1" lang="zh-CN" altLang="zh-CN" sz="2600"/>
              <a:t>包名. 类名；</a:t>
            </a:r>
          </a:p>
          <a:p>
            <a:pPr eaLnBrk="1" hangingPunct="1">
              <a:lnSpc>
                <a:spcPct val="90000"/>
              </a:lnSpc>
            </a:pPr>
            <a:r>
              <a:rPr kumimoji="1" lang="en-US" altLang="zh-CN" sz="2600"/>
              <a:t>import </a:t>
            </a:r>
            <a:r>
              <a:rPr kumimoji="1" lang="zh-CN" altLang="zh-CN" sz="2600"/>
              <a:t>语句必须在源程序之前，在</a:t>
            </a:r>
            <a:r>
              <a:rPr kumimoji="1" lang="en-US" altLang="zh-CN" sz="2600"/>
              <a:t>package </a:t>
            </a:r>
            <a:r>
              <a:rPr kumimoji="1" lang="zh-CN" altLang="zh-CN" sz="2600"/>
              <a:t>声明之后。</a:t>
            </a:r>
          </a:p>
          <a:p>
            <a:pPr eaLnBrk="1" hangingPunct="1">
              <a:lnSpc>
                <a:spcPct val="90000"/>
              </a:lnSpc>
              <a:buFont typeface="Wingdings" pitchFamily="2" charset="2"/>
              <a:buNone/>
            </a:pPr>
            <a:r>
              <a:rPr kumimoji="1" lang="zh-CN" altLang="zh-CN" sz="2600"/>
              <a:t>	[ </a:t>
            </a:r>
            <a:r>
              <a:rPr kumimoji="1" lang="en-US" altLang="zh-CN" sz="2600"/>
              <a:t>package </a:t>
            </a:r>
            <a:r>
              <a:rPr kumimoji="1" lang="en-US" altLang="zh-CN" sz="2600">
                <a:latin typeface="Arial" charset="0"/>
              </a:rPr>
              <a:t>…</a:t>
            </a:r>
            <a:r>
              <a:rPr kumimoji="1" lang="en-US" altLang="zh-CN" sz="2600"/>
              <a:t>.. ]     //</a:t>
            </a:r>
            <a:r>
              <a:rPr kumimoji="1" lang="zh-CN" altLang="zh-CN" sz="2600"/>
              <a:t>缺省是</a:t>
            </a:r>
            <a:r>
              <a:rPr kumimoji="1" lang="en-US" altLang="zh-CN" sz="2600"/>
              <a:t>package . </a:t>
            </a:r>
          </a:p>
          <a:p>
            <a:pPr eaLnBrk="1" hangingPunct="1">
              <a:lnSpc>
                <a:spcPct val="90000"/>
              </a:lnSpc>
              <a:buFont typeface="Wingdings" pitchFamily="2" charset="2"/>
              <a:buNone/>
            </a:pPr>
            <a:r>
              <a:rPr kumimoji="1" lang="en-US" altLang="zh-CN" sz="2600"/>
              <a:t>	[import </a:t>
            </a:r>
            <a:r>
              <a:rPr kumimoji="1" lang="en-US" altLang="zh-CN" sz="2600">
                <a:latin typeface="Arial" charset="0"/>
              </a:rPr>
              <a:t>…</a:t>
            </a:r>
            <a:r>
              <a:rPr kumimoji="1" lang="en-US" altLang="zh-CN" sz="2600"/>
              <a:t>. ]        //</a:t>
            </a:r>
            <a:r>
              <a:rPr kumimoji="1" lang="zh-CN" altLang="zh-CN" sz="2600"/>
              <a:t>缺省是</a:t>
            </a:r>
            <a:r>
              <a:rPr kumimoji="1" lang="en-US" altLang="zh-CN" sz="2600"/>
              <a:t>import java.lang.*</a:t>
            </a:r>
          </a:p>
          <a:p>
            <a:pPr eaLnBrk="1" hangingPunct="1">
              <a:lnSpc>
                <a:spcPct val="90000"/>
              </a:lnSpc>
              <a:buFont typeface="Wingdings" pitchFamily="2" charset="2"/>
              <a:buNone/>
            </a:pPr>
            <a:r>
              <a:rPr kumimoji="1" lang="en-US" altLang="zh-CN" sz="2600"/>
              <a:t>	[</a:t>
            </a:r>
            <a:r>
              <a:rPr kumimoji="1" lang="zh-CN" altLang="zh-CN" sz="2600"/>
              <a:t>类声明</a:t>
            </a:r>
            <a:r>
              <a:rPr kumimoji="1" lang="zh-CN" altLang="zh-CN" sz="2600">
                <a:latin typeface="Arial" charset="0"/>
              </a:rPr>
              <a:t>…</a:t>
            </a:r>
            <a:r>
              <a:rPr kumimoji="1" lang="zh-CN" altLang="zh-CN" sz="2600"/>
              <a:t> ]</a:t>
            </a:r>
          </a:p>
          <a:p>
            <a:pPr eaLnBrk="1" hangingPunct="1">
              <a:lnSpc>
                <a:spcPct val="90000"/>
              </a:lnSpc>
              <a:buFont typeface="Wingdings" pitchFamily="2" charset="2"/>
              <a:buNone/>
            </a:pPr>
            <a:r>
              <a:rPr kumimoji="1" lang="zh-CN" altLang="zh-CN" sz="2600"/>
              <a:t>	...</a:t>
            </a:r>
          </a:p>
          <a:p>
            <a:pPr eaLnBrk="1" hangingPunct="1">
              <a:lnSpc>
                <a:spcPct val="90000"/>
              </a:lnSpc>
              <a:buFont typeface="Wingdings" pitchFamily="2" charset="2"/>
              <a:buNone/>
            </a:pPr>
            <a:endParaRPr kumimoji="1" lang="en-US" altLang="zh-CN" sz="2600"/>
          </a:p>
          <a:p>
            <a:pPr eaLnBrk="1" hangingPunct="1">
              <a:lnSpc>
                <a:spcPct val="90000"/>
              </a:lnSpc>
              <a:buFont typeface="Wingdings" pitchFamily="2" charset="2"/>
              <a:buNone/>
            </a:pPr>
            <a:endParaRPr lang="en-US" altLang="zh-CN" sz="2600"/>
          </a:p>
        </p:txBody>
      </p:sp>
      <p:sp>
        <p:nvSpPr>
          <p:cNvPr id="4" name="灯片编号占位符 3"/>
          <p:cNvSpPr>
            <a:spLocks noGrp="1"/>
          </p:cNvSpPr>
          <p:nvPr>
            <p:ph type="sldNum" sz="quarter" idx="12"/>
          </p:nvPr>
        </p:nvSpPr>
        <p:spPr/>
        <p:txBody>
          <a:bodyPr/>
          <a:lstStyle/>
          <a:p>
            <a:fld id="{C894E7F4-4BBE-4291-A7DE-6E1A00DC9DB2}" type="slidenum">
              <a:rPr lang="en-US" altLang="zh-CN" smtClean="0"/>
              <a:pPr/>
              <a:t>46</a:t>
            </a:fld>
            <a:endParaRPr lang="en-US" altLang="zh-C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a:extLst>
              <a:ext uri="{FF2B5EF4-FFF2-40B4-BE49-F238E27FC236}">
                <a16:creationId xmlns:a16="http://schemas.microsoft.com/office/drawing/2014/main" id="{FB5225EA-ECB0-48A9-9BD5-D6D3FC31FE4C}"/>
              </a:ext>
            </a:extLst>
          </p:cNvPr>
          <p:cNvSpPr>
            <a:spLocks noGrp="1"/>
          </p:cNvSpPr>
          <p:nvPr>
            <p:ph type="title"/>
          </p:nvPr>
        </p:nvSpPr>
        <p:spPr/>
        <p:txBody>
          <a:bodyPr/>
          <a:lstStyle/>
          <a:p>
            <a:r>
              <a:rPr lang="zh-CN" altLang="en-US" dirty="0"/>
              <a:t>导包</a:t>
            </a:r>
          </a:p>
        </p:txBody>
      </p:sp>
      <p:sp>
        <p:nvSpPr>
          <p:cNvPr id="18435" name="内容占位符 2">
            <a:extLst>
              <a:ext uri="{FF2B5EF4-FFF2-40B4-BE49-F238E27FC236}">
                <a16:creationId xmlns:a16="http://schemas.microsoft.com/office/drawing/2014/main" id="{20AFD419-BF89-43E9-9209-481A6AC5F4B2}"/>
              </a:ext>
            </a:extLst>
          </p:cNvPr>
          <p:cNvSpPr>
            <a:spLocks noGrp="1"/>
          </p:cNvSpPr>
          <p:nvPr>
            <p:ph idx="1"/>
          </p:nvPr>
        </p:nvSpPr>
        <p:spPr/>
        <p:txBody>
          <a:bodyPr/>
          <a:lstStyle/>
          <a:p>
            <a:pPr>
              <a:defRPr/>
            </a:pPr>
            <a:r>
              <a:rPr lang="zh-CN" altLang="en-US" sz="2800" dirty="0"/>
              <a:t>导包概述</a:t>
            </a:r>
            <a:endParaRPr lang="en-US" altLang="zh-CN" sz="2800" dirty="0"/>
          </a:p>
          <a:p>
            <a:pPr lvl="1">
              <a:defRPr/>
            </a:pPr>
            <a:r>
              <a:rPr lang="zh-CN" altLang="en-US" sz="2300" dirty="0"/>
              <a:t>不同包下的类之间的访问，我们发现，每次使用不同包下的类的时候，都需要加包的全路径。比较麻烦。这个时候，</a:t>
            </a:r>
            <a:r>
              <a:rPr lang="en-US" altLang="zh-CN" sz="2300" dirty="0"/>
              <a:t>java</a:t>
            </a:r>
            <a:r>
              <a:rPr lang="zh-CN" altLang="en-US" sz="2300" dirty="0"/>
              <a:t>就提供了导包的功能。</a:t>
            </a:r>
            <a:endParaRPr lang="en-US" altLang="zh-CN" sz="2300" dirty="0"/>
          </a:p>
          <a:p>
            <a:pPr>
              <a:defRPr/>
            </a:pPr>
            <a:r>
              <a:rPr lang="zh-CN" altLang="en-US" sz="2800" dirty="0"/>
              <a:t>导包格式</a:t>
            </a:r>
            <a:endParaRPr lang="en-US" altLang="zh-CN" sz="2800" dirty="0"/>
          </a:p>
          <a:p>
            <a:pPr lvl="1">
              <a:defRPr/>
            </a:pPr>
            <a:r>
              <a:rPr lang="en-US" altLang="zh-CN" sz="2300" dirty="0"/>
              <a:t>import </a:t>
            </a:r>
            <a:r>
              <a:rPr lang="zh-CN" altLang="en-US" sz="2300" dirty="0"/>
              <a:t>包名</a:t>
            </a:r>
            <a:r>
              <a:rPr lang="en-US" altLang="zh-CN" sz="2300" dirty="0"/>
              <a:t>;</a:t>
            </a:r>
          </a:p>
          <a:p>
            <a:pPr lvl="1">
              <a:defRPr/>
            </a:pPr>
            <a:r>
              <a:rPr lang="zh-CN" altLang="en-US" sz="2300" dirty="0"/>
              <a:t>注意：</a:t>
            </a:r>
            <a:endParaRPr lang="en-US" altLang="zh-CN" sz="2300" dirty="0"/>
          </a:p>
          <a:p>
            <a:pPr lvl="2">
              <a:defRPr/>
            </a:pPr>
            <a:r>
              <a:rPr lang="zh-CN" altLang="en-US" sz="1900" dirty="0"/>
              <a:t>这种方式导入是到类的名称。</a:t>
            </a:r>
            <a:endParaRPr lang="en-US" altLang="zh-CN" sz="1900" dirty="0"/>
          </a:p>
          <a:p>
            <a:pPr lvl="2">
              <a:defRPr/>
            </a:pPr>
            <a:r>
              <a:rPr lang="zh-CN" altLang="en-US" sz="1900" dirty="0"/>
              <a:t>虽然可以最后写</a:t>
            </a:r>
            <a:r>
              <a:rPr lang="en-US" altLang="zh-CN" sz="1900" dirty="0"/>
              <a:t>*</a:t>
            </a:r>
            <a:r>
              <a:rPr lang="zh-CN" altLang="en-US" sz="1900" dirty="0"/>
              <a:t>，但是不建议。</a:t>
            </a:r>
            <a:endParaRPr lang="en-US" altLang="zh-CN" sz="1900" dirty="0"/>
          </a:p>
          <a:p>
            <a:pPr marL="342900" lvl="2" indent="-342900">
              <a:buSzPct val="70000"/>
              <a:buFont typeface="Wingdings" pitchFamily="2" charset="2"/>
              <a:buChar char="l"/>
              <a:defRPr/>
            </a:pPr>
            <a:r>
              <a:rPr lang="en-US" altLang="zh-CN" sz="2800" dirty="0">
                <a:cs typeface="+mn-cs"/>
              </a:rPr>
              <a:t>package, import, </a:t>
            </a:r>
            <a:r>
              <a:rPr lang="en-US" altLang="zh-CN" sz="2800" dirty="0" smtClean="0">
                <a:cs typeface="+mn-cs"/>
              </a:rPr>
              <a:t>class</a:t>
            </a:r>
            <a:r>
              <a:rPr lang="zh-CN" altLang="en-US" sz="2800" dirty="0"/>
              <a:t>的</a:t>
            </a:r>
            <a:r>
              <a:rPr lang="zh-CN" altLang="en-US" sz="2800" dirty="0" smtClean="0">
                <a:cs typeface="+mn-cs"/>
              </a:rPr>
              <a:t>顺序关系</a:t>
            </a:r>
            <a:r>
              <a:rPr lang="zh-CN" altLang="en-US" sz="2800" dirty="0" smtClean="0"/>
              <a:t>！！！</a:t>
            </a:r>
            <a:endParaRPr lang="en-US" altLang="zh-CN" sz="2800" dirty="0">
              <a:cs typeface="+mn-c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a:extLst>
              <a:ext uri="{FF2B5EF4-FFF2-40B4-BE49-F238E27FC236}">
                <a16:creationId xmlns:a16="http://schemas.microsoft.com/office/drawing/2014/main" id="{E4D5ED68-4761-4E09-B5C9-7F66B7216629}"/>
              </a:ext>
            </a:extLst>
          </p:cNvPr>
          <p:cNvSpPr>
            <a:spLocks noGrp="1" noChangeArrowheads="1"/>
          </p:cNvSpPr>
          <p:nvPr>
            <p:ph type="body" idx="1"/>
          </p:nvPr>
        </p:nvSpPr>
        <p:spPr>
          <a:xfrm>
            <a:off x="1117833" y="1690689"/>
            <a:ext cx="6673442" cy="4024413"/>
          </a:xfrm>
        </p:spPr>
        <p:txBody>
          <a:bodyPr/>
          <a:lstStyle/>
          <a:p>
            <a:pPr>
              <a:buFont typeface="Wingdings" panose="05000000000000000000" pitchFamily="2" charset="2"/>
              <a:buNone/>
            </a:pPr>
            <a:r>
              <a:rPr lang="en-US" altLang="zh-CN" dirty="0"/>
              <a:t>  </a:t>
            </a:r>
            <a:r>
              <a:rPr lang="en-US" altLang="zh-CN" dirty="0" smtClean="0"/>
              <a:t>import </a:t>
            </a:r>
            <a:r>
              <a:rPr lang="zh-CN" altLang="en-US" dirty="0"/>
              <a:t>声明</a:t>
            </a:r>
          </a:p>
          <a:p>
            <a:r>
              <a:rPr lang="zh-CN" altLang="en-US" sz="2500" dirty="0"/>
              <a:t>每当编写完一个</a:t>
            </a:r>
            <a:r>
              <a:rPr lang="en-US" altLang="zh-CN" sz="2500" dirty="0"/>
              <a:t>java</a:t>
            </a:r>
            <a:r>
              <a:rPr lang="zh-CN" altLang="en-US" sz="2500" dirty="0"/>
              <a:t>程序，</a:t>
            </a:r>
            <a:r>
              <a:rPr lang="en-US" altLang="zh-CN" sz="2500" dirty="0" err="1"/>
              <a:t>java.lang</a:t>
            </a:r>
            <a:r>
              <a:rPr lang="zh-CN" altLang="en-US" sz="2500" dirty="0"/>
              <a:t>包中的类将自动成为可用类</a:t>
            </a:r>
          </a:p>
          <a:p>
            <a:r>
              <a:rPr lang="zh-CN" altLang="en-US" sz="2500" dirty="0"/>
              <a:t>但要是有其他包中的类，就需要完整的声明相应类的引用</a:t>
            </a:r>
          </a:p>
          <a:p>
            <a:r>
              <a:rPr lang="en-US" altLang="zh-CN" sz="2500" dirty="0"/>
              <a:t>i</a:t>
            </a:r>
            <a:r>
              <a:rPr lang="en-US" altLang="zh-CN" sz="2500" dirty="0" smtClean="0"/>
              <a:t>mport </a:t>
            </a:r>
            <a:r>
              <a:rPr lang="en-US" altLang="zh-CN" sz="2500" dirty="0" err="1"/>
              <a:t>java.util.Scanner</a:t>
            </a:r>
            <a:r>
              <a:rPr lang="en-US" altLang="zh-CN" sz="2500" dirty="0"/>
              <a:t>;</a:t>
            </a:r>
          </a:p>
          <a:p>
            <a:pPr>
              <a:buFont typeface="Wingdings" panose="05000000000000000000" pitchFamily="2" charset="2"/>
              <a:buNone/>
            </a:pPr>
            <a:r>
              <a:rPr lang="en-US" altLang="zh-CN" sz="2500" dirty="0"/>
              <a:t>   </a:t>
            </a:r>
            <a:r>
              <a:rPr lang="zh-CN" altLang="en-US" sz="2500" dirty="0"/>
              <a:t>或 </a:t>
            </a:r>
            <a:r>
              <a:rPr lang="en-US" altLang="zh-CN" sz="2500" dirty="0"/>
              <a:t>i</a:t>
            </a:r>
            <a:r>
              <a:rPr lang="en-US" altLang="zh-CN" sz="2500" dirty="0" smtClean="0"/>
              <a:t>mport </a:t>
            </a:r>
            <a:r>
              <a:rPr lang="en-US" altLang="zh-CN" sz="2500" dirty="0" err="1"/>
              <a:t>java.util</a:t>
            </a:r>
            <a:r>
              <a:rPr lang="en-US" altLang="zh-CN" sz="2500" dirty="0"/>
              <a:t>.*;</a:t>
            </a:r>
          </a:p>
        </p:txBody>
      </p:sp>
      <p:sp>
        <p:nvSpPr>
          <p:cNvPr id="3" name="标题 1">
            <a:extLst>
              <a:ext uri="{FF2B5EF4-FFF2-40B4-BE49-F238E27FC236}">
                <a16:creationId xmlns:a16="http://schemas.microsoft.com/office/drawing/2014/main" id="{94D94C9B-FAE8-4831-A2FF-B922415504FD}"/>
              </a:ext>
            </a:extLst>
          </p:cNvPr>
          <p:cNvSpPr>
            <a:spLocks noGrp="1"/>
          </p:cNvSpPr>
          <p:nvPr>
            <p:ph type="title"/>
          </p:nvPr>
        </p:nvSpPr>
        <p:spPr>
          <a:xfrm>
            <a:off x="628650" y="365126"/>
            <a:ext cx="7886700" cy="1325563"/>
          </a:xfrm>
        </p:spPr>
        <p:txBody>
          <a:bodyPr/>
          <a:lstStyle/>
          <a:p>
            <a:r>
              <a:rPr lang="zh-CN" altLang="en-US" dirty="0"/>
              <a:t>导包</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a:extLst>
              <a:ext uri="{FF2B5EF4-FFF2-40B4-BE49-F238E27FC236}">
                <a16:creationId xmlns:a16="http://schemas.microsoft.com/office/drawing/2014/main" id="{EDFF0EA8-431D-41FE-8DB3-4660E1E5B2B7}"/>
              </a:ext>
            </a:extLst>
          </p:cNvPr>
          <p:cNvSpPr>
            <a:spLocks noGrp="1" noChangeArrowheads="1"/>
          </p:cNvSpPr>
          <p:nvPr>
            <p:ph type="body" idx="1"/>
          </p:nvPr>
        </p:nvSpPr>
        <p:spPr>
          <a:xfrm>
            <a:off x="1085325" y="1510018"/>
            <a:ext cx="6973349" cy="3087149"/>
          </a:xfrm>
        </p:spPr>
        <p:txBody>
          <a:bodyPr/>
          <a:lstStyle/>
          <a:p>
            <a:pPr>
              <a:lnSpc>
                <a:spcPct val="90000"/>
              </a:lnSpc>
              <a:buFont typeface="Wingdings" panose="05000000000000000000" pitchFamily="2" charset="2"/>
              <a:buNone/>
            </a:pPr>
            <a:r>
              <a:rPr lang="en-US" altLang="zh-CN" sz="2500" dirty="0"/>
              <a:t>Java.io:  </a:t>
            </a:r>
            <a:r>
              <a:rPr lang="zh-CN" altLang="en-US" sz="2500" dirty="0"/>
              <a:t>实现各种输入和输出操作</a:t>
            </a:r>
          </a:p>
          <a:p>
            <a:pPr>
              <a:lnSpc>
                <a:spcPct val="90000"/>
              </a:lnSpc>
              <a:buFont typeface="Wingdings" panose="05000000000000000000" pitchFamily="2" charset="2"/>
              <a:buNone/>
            </a:pPr>
            <a:r>
              <a:rPr lang="en-US" altLang="zh-CN" sz="2500" dirty="0" err="1"/>
              <a:t>Java.lang</a:t>
            </a:r>
            <a:r>
              <a:rPr lang="en-US" altLang="zh-CN" sz="2500" dirty="0"/>
              <a:t>:</a:t>
            </a:r>
            <a:r>
              <a:rPr lang="zh-CN" altLang="en-US" sz="2500" dirty="0"/>
              <a:t>实现一些通用功能，自动包含于</a:t>
            </a:r>
            <a:r>
              <a:rPr lang="en-US" altLang="zh-CN" sz="2500" dirty="0"/>
              <a:t>java</a:t>
            </a:r>
            <a:r>
              <a:rPr lang="zh-CN" altLang="en-US" sz="2500" dirty="0"/>
              <a:t>中</a:t>
            </a:r>
          </a:p>
          <a:p>
            <a:pPr>
              <a:lnSpc>
                <a:spcPct val="90000"/>
              </a:lnSpc>
              <a:buFont typeface="Wingdings" panose="05000000000000000000" pitchFamily="2" charset="2"/>
              <a:buNone/>
            </a:pPr>
            <a:r>
              <a:rPr lang="en-US" altLang="zh-CN" sz="2500" dirty="0" err="1"/>
              <a:t>Java.math</a:t>
            </a:r>
            <a:r>
              <a:rPr lang="en-US" altLang="zh-CN" sz="2500" dirty="0"/>
              <a:t>: </a:t>
            </a:r>
            <a:r>
              <a:rPr lang="zh-CN" altLang="en-US" sz="2500"/>
              <a:t>数学计算</a:t>
            </a:r>
            <a:endParaRPr lang="zh-CN" altLang="en-US" sz="2500" dirty="0"/>
          </a:p>
          <a:p>
            <a:pPr>
              <a:lnSpc>
                <a:spcPct val="90000"/>
              </a:lnSpc>
              <a:buFont typeface="Wingdings" panose="05000000000000000000" pitchFamily="2" charset="2"/>
              <a:buNone/>
            </a:pPr>
            <a:r>
              <a:rPr lang="en-US" altLang="zh-CN" sz="2500" dirty="0" err="1"/>
              <a:t>Java.util</a:t>
            </a:r>
            <a:r>
              <a:rPr lang="en-US" altLang="zh-CN" sz="2500" dirty="0"/>
              <a:t>:</a:t>
            </a:r>
            <a:r>
              <a:rPr lang="zh-CN" altLang="en-US" sz="2500" dirty="0"/>
              <a:t>一般实用的功能（数组、日期、</a:t>
            </a:r>
            <a:r>
              <a:rPr lang="en-US" altLang="zh-CN" sz="2500" dirty="0"/>
              <a:t>scanner</a:t>
            </a:r>
            <a:r>
              <a:rPr lang="zh-CN" altLang="en-US" sz="2500" dirty="0"/>
              <a:t>）</a:t>
            </a:r>
          </a:p>
          <a:p>
            <a:pPr>
              <a:lnSpc>
                <a:spcPct val="90000"/>
              </a:lnSpc>
              <a:buFont typeface="Wingdings" panose="05000000000000000000" pitchFamily="2" charset="2"/>
              <a:buNone/>
            </a:pPr>
            <a:r>
              <a:rPr lang="en-US" altLang="zh-CN" sz="2500" dirty="0" err="1"/>
              <a:t>Javax.swing</a:t>
            </a:r>
            <a:r>
              <a:rPr lang="en-US" altLang="zh-CN" sz="2500" dirty="0"/>
              <a:t>:</a:t>
            </a:r>
            <a:r>
              <a:rPr lang="zh-CN" altLang="en-US" sz="2500" dirty="0"/>
              <a:t>扩展图形用户界面</a:t>
            </a:r>
            <a:endParaRPr lang="en-US" altLang="zh-CN" dirty="0"/>
          </a:p>
        </p:txBody>
      </p:sp>
      <p:sp>
        <p:nvSpPr>
          <p:cNvPr id="2" name="矩形 1">
            <a:extLst>
              <a:ext uri="{FF2B5EF4-FFF2-40B4-BE49-F238E27FC236}">
                <a16:creationId xmlns:a16="http://schemas.microsoft.com/office/drawing/2014/main" id="{BE235322-7804-447D-A697-2D281D777A0F}"/>
              </a:ext>
            </a:extLst>
          </p:cNvPr>
          <p:cNvSpPr/>
          <p:nvPr/>
        </p:nvSpPr>
        <p:spPr>
          <a:xfrm>
            <a:off x="457200" y="397538"/>
            <a:ext cx="2441694" cy="701731"/>
          </a:xfrm>
          <a:prstGeom prst="rect">
            <a:avLst/>
          </a:prstGeom>
        </p:spPr>
        <p:txBody>
          <a:bodyPr wrap="none">
            <a:spAutoFit/>
          </a:bodyPr>
          <a:lstStyle/>
          <a:p>
            <a:pPr>
              <a:lnSpc>
                <a:spcPct val="90000"/>
              </a:lnSpc>
            </a:pPr>
            <a:r>
              <a:rPr lang="zh-CN" altLang="en-US" sz="4400" dirty="0">
                <a:latin typeface="+mj-lt"/>
                <a:ea typeface="+mj-ea"/>
                <a:cs typeface="+mj-cs"/>
              </a:rPr>
              <a:t>常用的包</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body" idx="1"/>
          </p:nvPr>
        </p:nvSpPr>
        <p:spPr>
          <a:xfrm>
            <a:off x="457200" y="1492021"/>
            <a:ext cx="4878060" cy="1543108"/>
          </a:xfrm>
        </p:spPr>
        <p:txBody>
          <a:bodyPr/>
          <a:lstStyle/>
          <a:p>
            <a:pPr>
              <a:lnSpc>
                <a:spcPct val="90000"/>
              </a:lnSpc>
              <a:buFont typeface="Wingdings" panose="05000000000000000000" pitchFamily="2" charset="2"/>
              <a:buNone/>
            </a:pPr>
            <a:r>
              <a:rPr lang="zh-CN" altLang="en-US" dirty="0"/>
              <a:t>执行下面的操作</a:t>
            </a:r>
            <a:endParaRPr lang="zh-CN" altLang="en-US" b="1" dirty="0"/>
          </a:p>
          <a:p>
            <a:pPr>
              <a:lnSpc>
                <a:spcPct val="90000"/>
              </a:lnSpc>
            </a:pPr>
            <a:r>
              <a:rPr lang="en-US" altLang="zh-CN" sz="2500" b="1" dirty="0"/>
              <a:t>author  =  book;</a:t>
            </a:r>
          </a:p>
          <a:p>
            <a:pPr>
              <a:lnSpc>
                <a:spcPct val="90000"/>
              </a:lnSpc>
            </a:pPr>
            <a:r>
              <a:rPr lang="zh-CN" altLang="en-US" sz="2500" b="1" dirty="0"/>
              <a:t>物理表示为</a:t>
            </a:r>
            <a:r>
              <a:rPr lang="zh-CN" altLang="en-US" sz="2500" dirty="0"/>
              <a:t> </a:t>
            </a:r>
          </a:p>
        </p:txBody>
      </p:sp>
      <p:sp>
        <p:nvSpPr>
          <p:cNvPr id="39941" name="Rectangle 5"/>
          <p:cNvSpPr>
            <a:spLocks noChangeArrowheads="1"/>
          </p:cNvSpPr>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942" name="Text Box 6"/>
          <p:cNvSpPr txBox="1">
            <a:spLocks noChangeArrowheads="1"/>
          </p:cNvSpPr>
          <p:nvPr/>
        </p:nvSpPr>
        <p:spPr bwMode="auto">
          <a:xfrm>
            <a:off x="533400" y="5181600"/>
            <a:ext cx="7696200" cy="135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Char char="ü"/>
            </a:pPr>
            <a:r>
              <a:rPr lang="zh-CN" altLang="en-US" sz="2800">
                <a:latin typeface="Arial" panose="020B0604020202020204" pitchFamily="34" charset="0"/>
              </a:rPr>
              <a:t>此时称</a:t>
            </a:r>
            <a:r>
              <a:rPr lang="en-US" altLang="zh-CN" sz="2800">
                <a:latin typeface="Arial" panose="020B0604020202020204" pitchFamily="34" charset="0"/>
              </a:rPr>
              <a:t>num</a:t>
            </a:r>
            <a:r>
              <a:rPr lang="zh-CN" altLang="en-US" sz="2800">
                <a:latin typeface="Arial" panose="020B0604020202020204" pitchFamily="34" charset="0"/>
              </a:rPr>
              <a:t>和</a:t>
            </a:r>
            <a:r>
              <a:rPr lang="en-US" altLang="zh-CN" sz="2800">
                <a:latin typeface="Arial" panose="020B0604020202020204" pitchFamily="34" charset="0"/>
              </a:rPr>
              <a:t>mame</a:t>
            </a:r>
            <a:r>
              <a:rPr lang="zh-CN" altLang="en-US" sz="2800">
                <a:latin typeface="Arial" panose="020B0604020202020204" pitchFamily="34" charset="0"/>
              </a:rPr>
              <a:t>互为对方的别名，指向的是同一个字符串对象的地址</a:t>
            </a:r>
            <a:r>
              <a:rPr lang="zh-CN" altLang="en-US">
                <a:latin typeface="Arial" panose="020B0604020202020204" pitchFamily="34" charset="0"/>
              </a:rPr>
              <a:t>。 </a:t>
            </a:r>
          </a:p>
          <a:p>
            <a:pPr>
              <a:spcBef>
                <a:spcPct val="50000"/>
              </a:spcBef>
              <a:buFont typeface="Wingdings" panose="05000000000000000000" pitchFamily="2" charset="2"/>
              <a:buNone/>
            </a:pPr>
            <a:endParaRPr lang="en-US" altLang="zh-CN">
              <a:latin typeface="Arial" panose="020B0604020202020204" pitchFamily="34" charset="0"/>
            </a:endParaRPr>
          </a:p>
        </p:txBody>
      </p:sp>
      <p:sp>
        <p:nvSpPr>
          <p:cNvPr id="39943" name="Text Box 7"/>
          <p:cNvSpPr txBox="1">
            <a:spLocks noChangeArrowheads="1"/>
          </p:cNvSpPr>
          <p:nvPr/>
        </p:nvSpPr>
        <p:spPr bwMode="auto">
          <a:xfrm>
            <a:off x="4131884" y="744046"/>
            <a:ext cx="3945356"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latin typeface="Arial" panose="020B0604020202020204" pitchFamily="34" charset="0"/>
              </a:rPr>
              <a:t>“</a:t>
            </a:r>
            <a:r>
              <a:rPr lang="en-US" altLang="zh-CN" sz="2800" dirty="0">
                <a:solidFill>
                  <a:prstClr val="black"/>
                </a:solidFill>
              </a:rPr>
              <a:t>Raymond Chandler</a:t>
            </a:r>
            <a:r>
              <a:rPr lang="en-US" altLang="zh-CN" sz="2800" dirty="0">
                <a:latin typeface="Arial" panose="020B0604020202020204" pitchFamily="34" charset="0"/>
              </a:rPr>
              <a:t>”</a:t>
            </a:r>
            <a:r>
              <a:rPr lang="zh-CN" altLang="en-US" sz="2800" dirty="0">
                <a:latin typeface="Arial" panose="020B0604020202020204" pitchFamily="34" charset="0"/>
              </a:rPr>
              <a:t>这个对象由于没有了对象引用变量，无法使用了 </a:t>
            </a:r>
            <a:r>
              <a:rPr lang="en-US" altLang="zh-CN" sz="2800" dirty="0">
                <a:latin typeface="Arial" panose="020B0604020202020204" pitchFamily="34" charset="0"/>
              </a:rPr>
              <a:t>.</a:t>
            </a:r>
          </a:p>
        </p:txBody>
      </p:sp>
      <p:graphicFrame>
        <p:nvGraphicFramePr>
          <p:cNvPr id="7" name="Object 4"/>
          <p:cNvGraphicFramePr>
            <a:graphicFrameLocks noChangeAspect="1"/>
          </p:cNvGraphicFramePr>
          <p:nvPr>
            <p:extLst>
              <p:ext uri="{D42A27DB-BD31-4B8C-83A1-F6EECF244321}">
                <p14:modId xmlns:p14="http://schemas.microsoft.com/office/powerpoint/2010/main" val="1213004985"/>
              </p:ext>
            </p:extLst>
          </p:nvPr>
        </p:nvGraphicFramePr>
        <p:xfrm>
          <a:off x="2743240" y="2480528"/>
          <a:ext cx="5334000" cy="2427288"/>
        </p:xfrm>
        <a:graphic>
          <a:graphicData uri="http://schemas.openxmlformats.org/presentationml/2006/ole">
            <mc:AlternateContent xmlns:mc="http://schemas.openxmlformats.org/markup-compatibility/2006">
              <mc:Choice xmlns:v="urn:schemas-microsoft-com:vml" Requires="v">
                <p:oleObj spid="_x0000_s1038" name="Visio" r:id="rId3" imgW="6600880" imgH="2990954" progId="Visio.Drawing.11">
                  <p:embed/>
                </p:oleObj>
              </mc:Choice>
              <mc:Fallback>
                <p:oleObj name="Visio" r:id="rId3" imgW="6600880" imgH="2990954" progId="Visio.Drawing.11">
                  <p:embed/>
                  <p:pic>
                    <p:nvPicPr>
                      <p:cNvPr id="7" name="Object 4"/>
                      <p:cNvPicPr>
                        <a:picLocks noChangeAspect="1" noChangeArrowheads="1"/>
                      </p:cNvPicPr>
                      <p:nvPr/>
                    </p:nvPicPr>
                    <p:blipFill>
                      <a:blip r:embed="rId4"/>
                      <a:srcRect/>
                      <a:stretch>
                        <a:fillRect/>
                      </a:stretch>
                    </p:blipFill>
                    <p:spPr bwMode="auto">
                      <a:xfrm>
                        <a:off x="2743240" y="2480528"/>
                        <a:ext cx="5334000" cy="2427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3"/>
          <p:cNvSpPr txBox="1">
            <a:spLocks noChangeArrowheads="1"/>
          </p:cNvSpPr>
          <p:nvPr/>
        </p:nvSpPr>
        <p:spPr>
          <a:xfrm>
            <a:off x="457200" y="381000"/>
            <a:ext cx="7966953" cy="10000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Font typeface="Arial" panose="020B0604020202020204" pitchFamily="34" charset="0"/>
              <a:buNone/>
            </a:pPr>
            <a:r>
              <a:rPr lang="zh-CN" altLang="en-US" sz="4400">
                <a:latin typeface="+mj-lt"/>
                <a:ea typeface="+mj-ea"/>
                <a:cs typeface="+mj-cs"/>
              </a:rPr>
              <a:t>对象别名</a:t>
            </a:r>
            <a:endParaRPr lang="en-US" altLang="zh-CN" dirty="0"/>
          </a:p>
        </p:txBody>
      </p:sp>
    </p:spTree>
    <p:extLst>
      <p:ext uri="{BB962C8B-B14F-4D97-AF65-F5344CB8AC3E}">
        <p14:creationId xmlns:p14="http://schemas.microsoft.com/office/powerpoint/2010/main" val="8054235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a:extLst>
              <a:ext uri="{FF2B5EF4-FFF2-40B4-BE49-F238E27FC236}">
                <a16:creationId xmlns:a16="http://schemas.microsoft.com/office/drawing/2014/main" id="{EDFF0EA8-431D-41FE-8DB3-4660E1E5B2B7}"/>
              </a:ext>
            </a:extLst>
          </p:cNvPr>
          <p:cNvSpPr>
            <a:spLocks noGrp="1" noChangeArrowheads="1"/>
          </p:cNvSpPr>
          <p:nvPr>
            <p:ph type="body" idx="1"/>
          </p:nvPr>
        </p:nvSpPr>
        <p:spPr>
          <a:xfrm>
            <a:off x="1236327" y="1577130"/>
            <a:ext cx="6671345" cy="3439487"/>
          </a:xfrm>
        </p:spPr>
        <p:txBody>
          <a:bodyPr/>
          <a:lstStyle/>
          <a:p>
            <a:pPr>
              <a:lnSpc>
                <a:spcPct val="90000"/>
              </a:lnSpc>
              <a:buFont typeface="Wingdings" panose="05000000000000000000" pitchFamily="2" charset="2"/>
              <a:buNone/>
            </a:pPr>
            <a:r>
              <a:rPr lang="en-US" altLang="zh-CN" sz="2500" dirty="0" err="1"/>
              <a:t>Java.applet</a:t>
            </a:r>
            <a:r>
              <a:rPr lang="en-US" altLang="zh-CN" sz="2500" dirty="0"/>
              <a:t> : </a:t>
            </a:r>
            <a:r>
              <a:rPr lang="zh-CN" altLang="en-US" sz="2500" dirty="0"/>
              <a:t>创建通过</a:t>
            </a:r>
            <a:r>
              <a:rPr lang="en-US" altLang="zh-CN" sz="2500" dirty="0"/>
              <a:t>web</a:t>
            </a:r>
            <a:r>
              <a:rPr lang="zh-CN" altLang="en-US" sz="2500" dirty="0"/>
              <a:t>传送的小程序</a:t>
            </a:r>
          </a:p>
          <a:p>
            <a:pPr>
              <a:lnSpc>
                <a:spcPct val="90000"/>
              </a:lnSpc>
              <a:buFont typeface="Wingdings" panose="05000000000000000000" pitchFamily="2" charset="2"/>
              <a:buNone/>
            </a:pPr>
            <a:r>
              <a:rPr lang="en-US" altLang="zh-CN" sz="2500" dirty="0" err="1"/>
              <a:t>Java.beans</a:t>
            </a:r>
            <a:r>
              <a:rPr lang="en-US" altLang="zh-CN" sz="2500" dirty="0"/>
              <a:t>:  </a:t>
            </a:r>
            <a:r>
              <a:rPr lang="zh-CN" altLang="en-US" sz="2500" dirty="0"/>
              <a:t>定义软件组件</a:t>
            </a:r>
          </a:p>
          <a:p>
            <a:pPr>
              <a:lnSpc>
                <a:spcPct val="90000"/>
              </a:lnSpc>
              <a:buFont typeface="Wingdings" panose="05000000000000000000" pitchFamily="2" charset="2"/>
              <a:buNone/>
            </a:pPr>
            <a:r>
              <a:rPr lang="en-US" altLang="zh-CN" sz="2500" dirty="0" err="1"/>
              <a:t>Java.awt</a:t>
            </a:r>
            <a:r>
              <a:rPr lang="en-US" altLang="zh-CN" sz="2500" dirty="0"/>
              <a:t>:  </a:t>
            </a:r>
            <a:r>
              <a:rPr lang="zh-CN" altLang="en-US" sz="2500" dirty="0"/>
              <a:t>绘图和建立图形用户界面的工具</a:t>
            </a:r>
          </a:p>
          <a:p>
            <a:pPr>
              <a:lnSpc>
                <a:spcPct val="90000"/>
              </a:lnSpc>
              <a:buFont typeface="Wingdings" panose="05000000000000000000" pitchFamily="2" charset="2"/>
              <a:buNone/>
            </a:pPr>
            <a:r>
              <a:rPr lang="en-US" altLang="zh-CN" sz="2500" dirty="0"/>
              <a:t>Java.net: </a:t>
            </a:r>
            <a:r>
              <a:rPr lang="zh-CN" altLang="en-US" sz="2500" dirty="0"/>
              <a:t>实现网络间通讯</a:t>
            </a:r>
          </a:p>
          <a:p>
            <a:pPr>
              <a:lnSpc>
                <a:spcPct val="90000"/>
              </a:lnSpc>
              <a:buFont typeface="Wingdings" panose="05000000000000000000" pitchFamily="2" charset="2"/>
              <a:buNone/>
            </a:pPr>
            <a:r>
              <a:rPr lang="en-US" altLang="zh-CN" sz="2500" dirty="0" err="1"/>
              <a:t>Java.security</a:t>
            </a:r>
            <a:r>
              <a:rPr lang="zh-CN" altLang="en-US" sz="2500" dirty="0"/>
              <a:t>：执行安全限制</a:t>
            </a:r>
          </a:p>
          <a:p>
            <a:pPr>
              <a:lnSpc>
                <a:spcPct val="90000"/>
              </a:lnSpc>
              <a:buFont typeface="Wingdings" panose="05000000000000000000" pitchFamily="2" charset="2"/>
              <a:buNone/>
            </a:pPr>
            <a:r>
              <a:rPr lang="en-US" altLang="zh-CN" sz="2500" dirty="0" err="1"/>
              <a:t>Java.sql</a:t>
            </a:r>
            <a:r>
              <a:rPr lang="en-US" altLang="zh-CN" sz="2500" dirty="0"/>
              <a:t>:</a:t>
            </a:r>
            <a:r>
              <a:rPr lang="zh-CN" altLang="en-US" sz="2500" dirty="0"/>
              <a:t>与数据库交互</a:t>
            </a:r>
          </a:p>
        </p:txBody>
      </p:sp>
      <p:sp>
        <p:nvSpPr>
          <p:cNvPr id="2" name="矩形 1">
            <a:extLst>
              <a:ext uri="{FF2B5EF4-FFF2-40B4-BE49-F238E27FC236}">
                <a16:creationId xmlns:a16="http://schemas.microsoft.com/office/drawing/2014/main" id="{BE235322-7804-447D-A697-2D281D777A0F}"/>
              </a:ext>
            </a:extLst>
          </p:cNvPr>
          <p:cNvSpPr/>
          <p:nvPr/>
        </p:nvSpPr>
        <p:spPr>
          <a:xfrm>
            <a:off x="457200" y="397538"/>
            <a:ext cx="2441694" cy="701731"/>
          </a:xfrm>
          <a:prstGeom prst="rect">
            <a:avLst/>
          </a:prstGeom>
        </p:spPr>
        <p:txBody>
          <a:bodyPr wrap="none">
            <a:spAutoFit/>
          </a:bodyPr>
          <a:lstStyle/>
          <a:p>
            <a:pPr>
              <a:lnSpc>
                <a:spcPct val="90000"/>
              </a:lnSpc>
            </a:pPr>
            <a:r>
              <a:rPr lang="zh-CN" altLang="en-US" sz="4400" dirty="0">
                <a:latin typeface="+mj-lt"/>
                <a:ea typeface="+mj-ea"/>
                <a:cs typeface="+mj-cs"/>
              </a:rPr>
              <a:t>常用的包</a:t>
            </a:r>
          </a:p>
        </p:txBody>
      </p:sp>
    </p:spTree>
    <p:extLst>
      <p:ext uri="{BB962C8B-B14F-4D97-AF65-F5344CB8AC3E}">
        <p14:creationId xmlns:p14="http://schemas.microsoft.com/office/powerpoint/2010/main" val="14761726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a:extLst>
              <a:ext uri="{FF2B5EF4-FFF2-40B4-BE49-F238E27FC236}">
                <a16:creationId xmlns:a16="http://schemas.microsoft.com/office/drawing/2014/main" id="{363995F5-3817-4BEE-BA26-81B77CB50A45}"/>
              </a:ext>
            </a:extLst>
          </p:cNvPr>
          <p:cNvSpPr>
            <a:spLocks noGrp="1"/>
          </p:cNvSpPr>
          <p:nvPr>
            <p:ph type="title"/>
          </p:nvPr>
        </p:nvSpPr>
        <p:spPr/>
        <p:txBody>
          <a:bodyPr/>
          <a:lstStyle/>
          <a:p>
            <a:r>
              <a:rPr lang="zh-CN" altLang="en-US"/>
              <a:t>带包的类的编译和运行</a:t>
            </a:r>
          </a:p>
        </p:txBody>
      </p:sp>
      <p:sp>
        <p:nvSpPr>
          <p:cNvPr id="54275" name="内容占位符 2">
            <a:extLst>
              <a:ext uri="{FF2B5EF4-FFF2-40B4-BE49-F238E27FC236}">
                <a16:creationId xmlns:a16="http://schemas.microsoft.com/office/drawing/2014/main" id="{EB72B7C6-D905-4196-B6D4-1A1643FE8D92}"/>
              </a:ext>
            </a:extLst>
          </p:cNvPr>
          <p:cNvSpPr>
            <a:spLocks noGrp="1"/>
          </p:cNvSpPr>
          <p:nvPr>
            <p:ph idx="1"/>
          </p:nvPr>
        </p:nvSpPr>
        <p:spPr/>
        <p:txBody>
          <a:bodyPr/>
          <a:lstStyle/>
          <a:p>
            <a:r>
              <a:rPr lang="zh-CN" altLang="en-US" sz="2800" dirty="0"/>
              <a:t>手动式</a:t>
            </a:r>
            <a:endParaRPr lang="en-US" altLang="zh-CN" sz="2800" dirty="0"/>
          </a:p>
          <a:p>
            <a:pPr lvl="1"/>
            <a:r>
              <a:rPr lang="en-US" altLang="zh-CN" sz="2300" dirty="0"/>
              <a:t>a:javac</a:t>
            </a:r>
            <a:r>
              <a:rPr lang="zh-CN" altLang="en-US" sz="2300" dirty="0"/>
              <a:t>编译当前类文件。</a:t>
            </a:r>
          </a:p>
          <a:p>
            <a:pPr lvl="1"/>
            <a:r>
              <a:rPr lang="en-US" altLang="zh-CN" sz="2300" dirty="0"/>
              <a:t>b:</a:t>
            </a:r>
            <a:r>
              <a:rPr lang="zh-CN" altLang="en-US" sz="2300" dirty="0"/>
              <a:t>手动建立包对应的文件夹。</a:t>
            </a:r>
          </a:p>
          <a:p>
            <a:pPr lvl="1"/>
            <a:r>
              <a:rPr lang="en-US" altLang="zh-CN" sz="2300" dirty="0"/>
              <a:t>c:</a:t>
            </a:r>
            <a:r>
              <a:rPr lang="zh-CN" altLang="en-US" sz="2300" dirty="0"/>
              <a:t>把</a:t>
            </a:r>
            <a:r>
              <a:rPr lang="en-US" altLang="zh-CN" sz="2300" dirty="0"/>
              <a:t>a</a:t>
            </a:r>
            <a:r>
              <a:rPr lang="zh-CN" altLang="en-US" sz="2300" dirty="0"/>
              <a:t>步骤的</a:t>
            </a:r>
            <a:r>
              <a:rPr lang="en-US" altLang="zh-CN" sz="2300" dirty="0"/>
              <a:t>class</a:t>
            </a:r>
            <a:r>
              <a:rPr lang="zh-CN" altLang="en-US" sz="2300" dirty="0"/>
              <a:t>文件放到</a:t>
            </a:r>
            <a:r>
              <a:rPr lang="en-US" altLang="zh-CN" sz="2300" dirty="0"/>
              <a:t>b</a:t>
            </a:r>
            <a:r>
              <a:rPr lang="zh-CN" altLang="en-US" sz="2300" dirty="0"/>
              <a:t>步骤的最终文件夹下。</a:t>
            </a:r>
          </a:p>
          <a:p>
            <a:pPr lvl="1"/>
            <a:r>
              <a:rPr lang="en-US" altLang="zh-CN" sz="2300" dirty="0"/>
              <a:t>d:</a:t>
            </a:r>
            <a:r>
              <a:rPr lang="zh-CN" altLang="en-US" sz="2300" dirty="0"/>
              <a:t>通过</a:t>
            </a:r>
            <a:r>
              <a:rPr lang="en-US" altLang="zh-CN" sz="2300" dirty="0"/>
              <a:t>java</a:t>
            </a:r>
            <a:r>
              <a:rPr lang="zh-CN" altLang="en-US" sz="2300" dirty="0"/>
              <a:t>命令执行。注意了：需要带包名称的执行</a:t>
            </a:r>
          </a:p>
          <a:p>
            <a:pPr lvl="2"/>
            <a:r>
              <a:rPr lang="en-US" altLang="zh-CN" sz="1900" dirty="0"/>
              <a:t>java </a:t>
            </a:r>
            <a:r>
              <a:rPr lang="en-US" altLang="zh-CN" sz="1900" dirty="0" err="1"/>
              <a:t>cn.itcast.HelloWorld</a:t>
            </a:r>
            <a:endParaRPr lang="en-US" altLang="zh-CN" sz="1900" dirty="0"/>
          </a:p>
          <a:p>
            <a:r>
              <a:rPr lang="zh-CN" altLang="en-US" sz="2800" dirty="0"/>
              <a:t>自动式</a:t>
            </a:r>
            <a:endParaRPr lang="en-US" altLang="zh-CN" sz="2800" dirty="0"/>
          </a:p>
          <a:p>
            <a:pPr lvl="1"/>
            <a:r>
              <a:rPr lang="en-US" altLang="zh-CN" sz="2300" dirty="0"/>
              <a:t>a:javac</a:t>
            </a:r>
            <a:r>
              <a:rPr lang="zh-CN" altLang="en-US" sz="2300" dirty="0"/>
              <a:t>编译的时候带上</a:t>
            </a:r>
            <a:r>
              <a:rPr lang="en-US" altLang="zh-CN" sz="2300" dirty="0"/>
              <a:t>-d</a:t>
            </a:r>
            <a:r>
              <a:rPr lang="zh-CN" altLang="en-US" sz="2300" dirty="0"/>
              <a:t>即可</a:t>
            </a:r>
          </a:p>
          <a:p>
            <a:pPr lvl="2"/>
            <a:r>
              <a:rPr lang="en-US" altLang="zh-CN" sz="1900" dirty="0" err="1"/>
              <a:t>javac</a:t>
            </a:r>
            <a:r>
              <a:rPr lang="en-US" altLang="zh-CN" sz="1900" dirty="0"/>
              <a:t> -d . HelloWorld.java</a:t>
            </a:r>
          </a:p>
          <a:p>
            <a:pPr lvl="1"/>
            <a:r>
              <a:rPr lang="en-US" altLang="zh-CN" sz="2300" dirty="0"/>
              <a:t>b:</a:t>
            </a:r>
            <a:r>
              <a:rPr lang="zh-CN" altLang="en-US" sz="2300" dirty="0"/>
              <a:t>通过</a:t>
            </a:r>
            <a:r>
              <a:rPr lang="en-US" altLang="zh-CN" sz="2300" dirty="0"/>
              <a:t>java</a:t>
            </a:r>
            <a:r>
              <a:rPr lang="zh-CN" altLang="en-US" sz="2300" dirty="0"/>
              <a:t>命令执行。和手动式一样</a:t>
            </a:r>
          </a:p>
        </p:txBody>
      </p:sp>
    </p:spTree>
    <p:extLst>
      <p:ext uri="{BB962C8B-B14F-4D97-AF65-F5344CB8AC3E}">
        <p14:creationId xmlns:p14="http://schemas.microsoft.com/office/powerpoint/2010/main" val="40505005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a:solidFill>
                  <a:schemeClr val="tx1"/>
                </a:solidFill>
              </a:rPr>
              <a:t>包名与包中类的存储位置</a:t>
            </a:r>
          </a:p>
        </p:txBody>
      </p:sp>
      <p:sp>
        <p:nvSpPr>
          <p:cNvPr id="23555" name="Rectangle 3"/>
          <p:cNvSpPr>
            <a:spLocks noGrp="1" noChangeArrowheads="1"/>
          </p:cNvSpPr>
          <p:nvPr>
            <p:ph type="body" idx="1"/>
          </p:nvPr>
        </p:nvSpPr>
        <p:spPr/>
        <p:txBody>
          <a:bodyPr/>
          <a:lstStyle/>
          <a:p>
            <a:pPr eaLnBrk="1" hangingPunct="1"/>
            <a:r>
              <a:rPr lang="zh-CN" altLang="en-US" dirty="0"/>
              <a:t>包分隔符相当于目录分隔符，包存储的路径由包根路径加上包名指明的路径组成。</a:t>
            </a:r>
          </a:p>
          <a:p>
            <a:pPr eaLnBrk="1" hangingPunct="1"/>
            <a:r>
              <a:rPr lang="zh-CN" altLang="en-US" dirty="0"/>
              <a:t>包的根路径由</a:t>
            </a:r>
            <a:r>
              <a:rPr lang="en-US" altLang="zh-CN" dirty="0"/>
              <a:t>CLASSPATH</a:t>
            </a:r>
            <a:r>
              <a:rPr lang="zh-CN" altLang="zh-CN" dirty="0"/>
              <a:t>环境变量指出。</a:t>
            </a:r>
          </a:p>
          <a:p>
            <a:pPr eaLnBrk="1" hangingPunct="1">
              <a:buFont typeface="Wingdings" pitchFamily="2" charset="2"/>
              <a:buNone/>
            </a:pPr>
            <a:endParaRPr lang="zh-CN" altLang="zh-CN" dirty="0"/>
          </a:p>
          <a:p>
            <a:pPr eaLnBrk="1" hangingPunct="1">
              <a:buFont typeface="Wingdings" pitchFamily="2" charset="2"/>
              <a:buNone/>
            </a:pPr>
            <a:r>
              <a:rPr lang="zh-CN" altLang="zh-CN" dirty="0"/>
              <a:t>%</a:t>
            </a:r>
            <a:r>
              <a:rPr lang="en-US" altLang="zh-CN" dirty="0"/>
              <a:t>CLASSPATH%\</a:t>
            </a:r>
            <a:r>
              <a:rPr lang="en-US" altLang="zh-CN" dirty="0" err="1"/>
              <a:t>abc</a:t>
            </a:r>
            <a:r>
              <a:rPr lang="en-US" altLang="zh-CN" dirty="0"/>
              <a:t>\ </a:t>
            </a:r>
            <a:r>
              <a:rPr lang="en-US" altLang="zh-CN" sz="2600" dirty="0" err="1"/>
              <a:t>financeDept</a:t>
            </a:r>
            <a:endParaRPr lang="en-US" altLang="zh-CN" dirty="0"/>
          </a:p>
          <a:p>
            <a:pPr eaLnBrk="1" hangingPunct="1">
              <a:buFont typeface="Wingdings" pitchFamily="2" charset="2"/>
              <a:buNone/>
            </a:pPr>
            <a:endParaRPr lang="en-US" altLang="zh-CN" dirty="0"/>
          </a:p>
          <a:p>
            <a:pPr eaLnBrk="1" hangingPunct="1"/>
            <a:endParaRPr lang="en-US" altLang="zh-CN" dirty="0"/>
          </a:p>
        </p:txBody>
      </p:sp>
      <p:sp>
        <p:nvSpPr>
          <p:cNvPr id="4" name="灯片编号占位符 3"/>
          <p:cNvSpPr>
            <a:spLocks noGrp="1"/>
          </p:cNvSpPr>
          <p:nvPr>
            <p:ph type="sldNum" sz="quarter" idx="12"/>
          </p:nvPr>
        </p:nvSpPr>
        <p:spPr/>
        <p:txBody>
          <a:bodyPr/>
          <a:lstStyle/>
          <a:p>
            <a:fld id="{C894E7F4-4BBE-4291-A7DE-6E1A00DC9DB2}" type="slidenum">
              <a:rPr lang="en-US" altLang="zh-CN" smtClean="0"/>
              <a:pPr/>
              <a:t>52</a:t>
            </a:fld>
            <a:endParaRPr lang="en-US" altLang="zh-CN"/>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kumimoji="1" lang="zh-CN" altLang="en-US" sz="3400" dirty="0">
                <a:solidFill>
                  <a:schemeClr val="tx1"/>
                </a:solidFill>
              </a:rPr>
              <a:t>源文件</a:t>
            </a:r>
            <a:r>
              <a:rPr kumimoji="1" lang="en-US" altLang="zh-CN" sz="3400" dirty="0">
                <a:solidFill>
                  <a:schemeClr val="tx1"/>
                </a:solidFill>
              </a:rPr>
              <a:t>(.java)</a:t>
            </a:r>
            <a:r>
              <a:rPr kumimoji="1" lang="zh-CN" altLang="en-US" sz="3400" dirty="0">
                <a:solidFill>
                  <a:schemeClr val="tx1"/>
                </a:solidFill>
              </a:rPr>
              <a:t>与类文件</a:t>
            </a:r>
            <a:r>
              <a:rPr kumimoji="1" lang="en-US" altLang="zh-CN" sz="3400" dirty="0">
                <a:solidFill>
                  <a:schemeClr val="tx1"/>
                </a:solidFill>
              </a:rPr>
              <a:t>(.class)</a:t>
            </a:r>
            <a:r>
              <a:rPr kumimoji="1" lang="zh-CN" altLang="en-US" sz="3400" dirty="0">
                <a:solidFill>
                  <a:schemeClr val="tx1"/>
                </a:solidFill>
              </a:rPr>
              <a:t>的管理</a:t>
            </a:r>
          </a:p>
        </p:txBody>
      </p:sp>
      <p:sp>
        <p:nvSpPr>
          <p:cNvPr id="24579" name="Text Box 4"/>
          <p:cNvSpPr txBox="1">
            <a:spLocks noChangeArrowheads="1"/>
          </p:cNvSpPr>
          <p:nvPr/>
        </p:nvSpPr>
        <p:spPr bwMode="auto">
          <a:xfrm>
            <a:off x="838200" y="1681163"/>
            <a:ext cx="5670550" cy="457200"/>
          </a:xfrm>
          <a:prstGeom prst="rect">
            <a:avLst/>
          </a:prstGeom>
          <a:noFill/>
          <a:ln w="9525">
            <a:noFill/>
            <a:miter lim="800000"/>
            <a:headEnd/>
            <a:tailEnd/>
          </a:ln>
        </p:spPr>
        <p:txBody>
          <a:bodyPr wrap="none">
            <a:spAutoFit/>
          </a:bodyPr>
          <a:lstStyle/>
          <a:p>
            <a:pPr eaLnBrk="0" hangingPunct="0"/>
            <a:r>
              <a:rPr kumimoji="1" lang="zh-CN" altLang="en-US" sz="2400">
                <a:latin typeface="Times New Roman" pitchFamily="18" charset="0"/>
              </a:rPr>
              <a:t>源文件可以按照包名指明的路径放置。如</a:t>
            </a:r>
          </a:p>
        </p:txBody>
      </p:sp>
      <p:pic>
        <p:nvPicPr>
          <p:cNvPr id="24580" name="Picture 5" descr="package2"/>
          <p:cNvPicPr>
            <a:picLocks noChangeAspect="1" noChangeArrowheads="1"/>
          </p:cNvPicPr>
          <p:nvPr/>
        </p:nvPicPr>
        <p:blipFill>
          <a:blip r:embed="rId2" cstate="print"/>
          <a:srcRect/>
          <a:stretch>
            <a:fillRect/>
          </a:stretch>
        </p:blipFill>
        <p:spPr bwMode="auto">
          <a:xfrm>
            <a:off x="1447800" y="2209800"/>
            <a:ext cx="6400800" cy="1935163"/>
          </a:xfrm>
          <a:prstGeom prst="rect">
            <a:avLst/>
          </a:prstGeom>
          <a:noFill/>
          <a:ln w="9525">
            <a:noFill/>
            <a:miter lim="800000"/>
            <a:headEnd/>
            <a:tailEnd/>
          </a:ln>
        </p:spPr>
      </p:pic>
      <p:sp>
        <p:nvSpPr>
          <p:cNvPr id="24581" name="Text Box 6"/>
          <p:cNvSpPr txBox="1">
            <a:spLocks noChangeArrowheads="1"/>
          </p:cNvSpPr>
          <p:nvPr/>
        </p:nvSpPr>
        <p:spPr bwMode="auto">
          <a:xfrm>
            <a:off x="533400" y="4292600"/>
            <a:ext cx="6508750" cy="457200"/>
          </a:xfrm>
          <a:prstGeom prst="rect">
            <a:avLst/>
          </a:prstGeom>
          <a:noFill/>
          <a:ln w="9525">
            <a:noFill/>
            <a:miter lim="800000"/>
            <a:headEnd/>
            <a:tailEnd/>
          </a:ln>
        </p:spPr>
        <p:txBody>
          <a:bodyPr wrap="none">
            <a:spAutoFit/>
          </a:bodyPr>
          <a:lstStyle/>
          <a:p>
            <a:pPr eaLnBrk="0" hangingPunct="0"/>
            <a:r>
              <a:rPr kumimoji="1" lang="en-US" altLang="zh-CN" sz="2400">
                <a:latin typeface="Times New Roman" pitchFamily="18" charset="0"/>
              </a:rPr>
              <a:t>   </a:t>
            </a:r>
            <a:r>
              <a:rPr kumimoji="1" lang="zh-CN" altLang="en-US" sz="2400">
                <a:latin typeface="Times New Roman" pitchFamily="18" charset="0"/>
              </a:rPr>
              <a:t>类文件也应该放在反映包名的一系列目录下。</a:t>
            </a:r>
          </a:p>
        </p:txBody>
      </p:sp>
      <p:pic>
        <p:nvPicPr>
          <p:cNvPr id="24582" name="Picture 7"/>
          <p:cNvPicPr>
            <a:picLocks noChangeAspect="1" noChangeArrowheads="1"/>
          </p:cNvPicPr>
          <p:nvPr/>
        </p:nvPicPr>
        <p:blipFill>
          <a:blip r:embed="rId3" cstate="print"/>
          <a:srcRect/>
          <a:stretch>
            <a:fillRect/>
          </a:stretch>
        </p:blipFill>
        <p:spPr bwMode="auto">
          <a:xfrm>
            <a:off x="1447800" y="4876800"/>
            <a:ext cx="5638800" cy="1600200"/>
          </a:xfrm>
          <a:prstGeom prst="rect">
            <a:avLst/>
          </a:prstGeom>
          <a:noFill/>
          <a:ln w="9525">
            <a:noFill/>
            <a:miter lim="800000"/>
            <a:headEnd/>
            <a:tailEnd/>
          </a:ln>
        </p:spPr>
      </p:pic>
      <p:sp>
        <p:nvSpPr>
          <p:cNvPr id="7" name="灯片编号占位符 6"/>
          <p:cNvSpPr>
            <a:spLocks noGrp="1"/>
          </p:cNvSpPr>
          <p:nvPr>
            <p:ph type="sldNum" sz="quarter" idx="12"/>
          </p:nvPr>
        </p:nvSpPr>
        <p:spPr/>
        <p:txBody>
          <a:bodyPr/>
          <a:lstStyle/>
          <a:p>
            <a:fld id="{C894E7F4-4BBE-4291-A7DE-6E1A00DC9DB2}" type="slidenum">
              <a:rPr lang="en-US" altLang="zh-CN" smtClean="0"/>
              <a:pPr/>
              <a:t>53</a:t>
            </a:fld>
            <a:endParaRPr lang="en-US" altLang="zh-CN"/>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4"/>
          <p:cNvPicPr>
            <a:picLocks noChangeAspect="1" noChangeArrowheads="1"/>
          </p:cNvPicPr>
          <p:nvPr/>
        </p:nvPicPr>
        <p:blipFill>
          <a:blip r:embed="rId2" cstate="print"/>
          <a:srcRect/>
          <a:stretch>
            <a:fillRect/>
          </a:stretch>
        </p:blipFill>
        <p:spPr bwMode="auto">
          <a:xfrm>
            <a:off x="533400" y="2438400"/>
            <a:ext cx="8077200" cy="3429000"/>
          </a:xfrm>
          <a:prstGeom prst="rect">
            <a:avLst/>
          </a:prstGeom>
          <a:noFill/>
          <a:ln w="9525">
            <a:noFill/>
            <a:miter lim="800000"/>
            <a:headEnd/>
            <a:tailEnd/>
          </a:ln>
        </p:spPr>
      </p:pic>
      <p:sp>
        <p:nvSpPr>
          <p:cNvPr id="25603" name="Text Box 5"/>
          <p:cNvSpPr txBox="1">
            <a:spLocks noChangeArrowheads="1"/>
          </p:cNvSpPr>
          <p:nvPr/>
        </p:nvSpPr>
        <p:spPr bwMode="auto">
          <a:xfrm>
            <a:off x="517525" y="1620838"/>
            <a:ext cx="184150" cy="457200"/>
          </a:xfrm>
          <a:prstGeom prst="rect">
            <a:avLst/>
          </a:prstGeom>
          <a:noFill/>
          <a:ln w="9525">
            <a:noFill/>
            <a:miter lim="800000"/>
            <a:headEnd/>
            <a:tailEnd/>
          </a:ln>
        </p:spPr>
        <p:txBody>
          <a:bodyPr wrap="none">
            <a:spAutoFit/>
          </a:bodyPr>
          <a:lstStyle/>
          <a:p>
            <a:endParaRPr kumimoji="1" lang="zh-CN" altLang="zh-CN" sz="2400">
              <a:latin typeface="Times New Roman" pitchFamily="18" charset="0"/>
            </a:endParaRPr>
          </a:p>
        </p:txBody>
      </p:sp>
      <p:sp>
        <p:nvSpPr>
          <p:cNvPr id="25604" name="Text Box 6"/>
          <p:cNvSpPr txBox="1">
            <a:spLocks noChangeArrowheads="1"/>
          </p:cNvSpPr>
          <p:nvPr/>
        </p:nvSpPr>
        <p:spPr bwMode="auto">
          <a:xfrm>
            <a:off x="822325" y="1697038"/>
            <a:ext cx="7231063" cy="457200"/>
          </a:xfrm>
          <a:prstGeom prst="rect">
            <a:avLst/>
          </a:prstGeom>
          <a:noFill/>
          <a:ln w="9525">
            <a:noFill/>
            <a:miter lim="800000"/>
            <a:headEnd/>
            <a:tailEnd/>
          </a:ln>
        </p:spPr>
        <p:txBody>
          <a:bodyPr wrap="none">
            <a:spAutoFit/>
          </a:bodyPr>
          <a:lstStyle/>
          <a:p>
            <a:r>
              <a:rPr kumimoji="1" lang="zh-CN" altLang="en-US" sz="2400" dirty="0">
                <a:latin typeface="Times New Roman" pitchFamily="18" charset="0"/>
              </a:rPr>
              <a:t>一般</a:t>
            </a:r>
            <a:r>
              <a:rPr kumimoji="1" lang="zh-CN" altLang="en-US" sz="2400" b="1" dirty="0">
                <a:latin typeface="Times New Roman" pitchFamily="18" charset="0"/>
              </a:rPr>
              <a:t>将源文件与类文件分别存放</a:t>
            </a:r>
            <a:r>
              <a:rPr kumimoji="1" lang="zh-CN" altLang="en-US" sz="2400" dirty="0">
                <a:latin typeface="Times New Roman" pitchFamily="18" charset="0"/>
              </a:rPr>
              <a:t>，可采用如下方式：</a:t>
            </a:r>
          </a:p>
        </p:txBody>
      </p:sp>
      <p:sp>
        <p:nvSpPr>
          <p:cNvPr id="25606" name="Rectangle 8"/>
          <p:cNvSpPr>
            <a:spLocks noChangeArrowheads="1"/>
          </p:cNvSpPr>
          <p:nvPr/>
        </p:nvSpPr>
        <p:spPr bwMode="auto">
          <a:xfrm>
            <a:off x="406400" y="228600"/>
            <a:ext cx="8280400" cy="1143000"/>
          </a:xfrm>
          <a:prstGeom prst="rect">
            <a:avLst/>
          </a:prstGeom>
          <a:noFill/>
          <a:ln w="9525">
            <a:noFill/>
            <a:miter lim="800000"/>
            <a:headEnd/>
            <a:tailEnd/>
          </a:ln>
        </p:spPr>
        <p:txBody>
          <a:bodyPr anchor="b"/>
          <a:lstStyle/>
          <a:p>
            <a:pPr>
              <a:lnSpc>
                <a:spcPct val="90000"/>
              </a:lnSpc>
              <a:spcBef>
                <a:spcPct val="0"/>
              </a:spcBef>
            </a:pPr>
            <a:r>
              <a:rPr kumimoji="1" lang="zh-CN" altLang="en-US" sz="3400" dirty="0">
                <a:latin typeface="+mj-lt"/>
                <a:ea typeface="+mj-ea"/>
                <a:cs typeface="+mj-cs"/>
              </a:rPr>
              <a:t>源文件</a:t>
            </a:r>
            <a:r>
              <a:rPr kumimoji="1" lang="en-US" altLang="zh-CN" sz="3400" dirty="0">
                <a:latin typeface="+mj-lt"/>
                <a:ea typeface="+mj-ea"/>
                <a:cs typeface="+mj-cs"/>
              </a:rPr>
              <a:t>(.java)</a:t>
            </a:r>
            <a:r>
              <a:rPr kumimoji="1" lang="zh-CN" altLang="en-US" sz="3400" dirty="0">
                <a:latin typeface="+mj-lt"/>
                <a:ea typeface="+mj-ea"/>
                <a:cs typeface="+mj-cs"/>
              </a:rPr>
              <a:t>与类文件</a:t>
            </a:r>
            <a:r>
              <a:rPr kumimoji="1" lang="en-US" altLang="zh-CN" sz="3400" dirty="0">
                <a:latin typeface="+mj-lt"/>
                <a:ea typeface="+mj-ea"/>
                <a:cs typeface="+mj-cs"/>
              </a:rPr>
              <a:t>(.class)</a:t>
            </a:r>
            <a:r>
              <a:rPr kumimoji="1" lang="zh-CN" altLang="en-US" sz="3400" dirty="0">
                <a:latin typeface="+mj-lt"/>
                <a:ea typeface="+mj-ea"/>
                <a:cs typeface="+mj-cs"/>
              </a:rPr>
              <a:t>的管理</a:t>
            </a:r>
          </a:p>
        </p:txBody>
      </p:sp>
      <p:sp>
        <p:nvSpPr>
          <p:cNvPr id="25607" name="Text Box 9"/>
          <p:cNvSpPr txBox="1">
            <a:spLocks noChangeArrowheads="1"/>
          </p:cNvSpPr>
          <p:nvPr/>
        </p:nvSpPr>
        <p:spPr bwMode="auto">
          <a:xfrm>
            <a:off x="7924800" y="1752600"/>
            <a:ext cx="796925" cy="457200"/>
          </a:xfrm>
          <a:prstGeom prst="rect">
            <a:avLst/>
          </a:prstGeom>
          <a:noFill/>
          <a:ln w="9525">
            <a:noFill/>
            <a:miter lim="800000"/>
            <a:headEnd/>
            <a:tailEnd/>
          </a:ln>
        </p:spPr>
        <p:txBody>
          <a:bodyPr wrap="none">
            <a:spAutoFit/>
          </a:bodyPr>
          <a:lstStyle/>
          <a:p>
            <a:pPr eaLnBrk="0" hangingPunct="0"/>
            <a:r>
              <a:rPr kumimoji="1" lang="zh-CN" altLang="en-US" sz="2400" b="1">
                <a:solidFill>
                  <a:schemeClr val="accent2"/>
                </a:solidFill>
                <a:latin typeface="Times New Roman" pitchFamily="18" charset="0"/>
              </a:rPr>
              <a:t>示例</a:t>
            </a:r>
          </a:p>
        </p:txBody>
      </p:sp>
      <p:sp>
        <p:nvSpPr>
          <p:cNvPr id="8" name="灯片编号占位符 7"/>
          <p:cNvSpPr>
            <a:spLocks noGrp="1"/>
          </p:cNvSpPr>
          <p:nvPr>
            <p:ph type="sldNum" sz="quarter" idx="12"/>
          </p:nvPr>
        </p:nvSpPr>
        <p:spPr/>
        <p:txBody>
          <a:bodyPr/>
          <a:lstStyle/>
          <a:p>
            <a:fld id="{39D64340-E0F1-4099-A149-739072E80C55}" type="slidenum">
              <a:rPr lang="en-US" altLang="zh-CN" smtClean="0"/>
              <a:pPr/>
              <a:t>54</a:t>
            </a:fld>
            <a:endParaRPr lang="en-US" altLang="zh-CN"/>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28650" y="2766218"/>
            <a:ext cx="7886700" cy="1325563"/>
          </a:xfrm>
        </p:spPr>
        <p:txBody>
          <a:bodyPr/>
          <a:lstStyle/>
          <a:p>
            <a:pPr algn="ctr" eaLnBrk="1" hangingPunct="1"/>
            <a:r>
              <a:rPr kumimoji="1" lang="zh-CN" altLang="en-US" dirty="0">
                <a:solidFill>
                  <a:schemeClr val="tx1"/>
                </a:solidFill>
              </a:rPr>
              <a:t>封装</a:t>
            </a:r>
          </a:p>
        </p:txBody>
      </p:sp>
    </p:spTree>
    <p:extLst>
      <p:ext uri="{BB962C8B-B14F-4D97-AF65-F5344CB8AC3E}">
        <p14:creationId xmlns:p14="http://schemas.microsoft.com/office/powerpoint/2010/main" val="30880970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kumimoji="1" lang="zh-CN" altLang="en-US" dirty="0">
                <a:solidFill>
                  <a:schemeClr val="tx1"/>
                </a:solidFill>
              </a:rPr>
              <a:t>封装</a:t>
            </a:r>
          </a:p>
        </p:txBody>
      </p:sp>
      <p:sp>
        <p:nvSpPr>
          <p:cNvPr id="18435" name="Rectangle 3"/>
          <p:cNvSpPr>
            <a:spLocks noGrp="1" noChangeArrowheads="1"/>
          </p:cNvSpPr>
          <p:nvPr>
            <p:ph idx="1"/>
          </p:nvPr>
        </p:nvSpPr>
        <p:spPr>
          <a:xfrm>
            <a:off x="859609" y="1690689"/>
            <a:ext cx="7424781" cy="4147336"/>
          </a:xfrm>
        </p:spPr>
        <p:txBody>
          <a:bodyPr/>
          <a:lstStyle/>
          <a:p>
            <a:pPr eaLnBrk="1" hangingPunct="1"/>
            <a:r>
              <a:rPr kumimoji="1" lang="zh-CN" altLang="en-US" sz="1950" dirty="0" smtClean="0"/>
              <a:t>驱动之一：数据</a:t>
            </a:r>
            <a:r>
              <a:rPr kumimoji="1" lang="zh-CN" altLang="en-US" sz="1950" dirty="0"/>
              <a:t>隐藏：使用</a:t>
            </a:r>
            <a:r>
              <a:rPr kumimoji="1" lang="en-US" altLang="zh-CN" sz="1950" dirty="0"/>
              <a:t>private</a:t>
            </a:r>
            <a:r>
              <a:rPr kumimoji="1" lang="zh-CN" altLang="en-US" sz="1950" dirty="0"/>
              <a:t>定义的成员变量，只能在成员方法中使用，其它方法中禁止使用。</a:t>
            </a:r>
          </a:p>
          <a:p>
            <a:pPr eaLnBrk="1" hangingPunct="1">
              <a:buFont typeface="Wingdings" panose="05000000000000000000" pitchFamily="2" charset="2"/>
              <a:buNone/>
            </a:pPr>
            <a:r>
              <a:rPr kumimoji="1" lang="zh-CN" altLang="en-US" sz="1950" dirty="0"/>
              <a:t>	优点： 保证对象中数据的一致性。</a:t>
            </a:r>
          </a:p>
          <a:p>
            <a:pPr eaLnBrk="1" hangingPunct="1"/>
            <a:endParaRPr kumimoji="1" lang="zh-CN" altLang="en-US" sz="1950" dirty="0"/>
          </a:p>
          <a:p>
            <a:r>
              <a:rPr kumimoji="1" lang="zh-CN" altLang="en-US" sz="1950" dirty="0"/>
              <a:t>什么是封装？</a:t>
            </a:r>
            <a:endParaRPr kumimoji="1" lang="en-US" altLang="zh-CN" sz="1950" dirty="0"/>
          </a:p>
          <a:p>
            <a:r>
              <a:rPr kumimoji="1" lang="zh-CN" altLang="en-US" sz="1950" dirty="0"/>
              <a:t>即隐藏对象的属性和实现细节，仅对外公开接口，控制在程序中属性的读和修改的访问级别</a:t>
            </a:r>
            <a:endParaRPr kumimoji="1" lang="en-US" altLang="zh-CN" sz="1950" dirty="0"/>
          </a:p>
          <a:p>
            <a:r>
              <a:rPr kumimoji="1" lang="zh-CN" altLang="en-US" sz="1950" dirty="0"/>
              <a:t>基本数据和对数据进行的操作方法的结合</a:t>
            </a:r>
          </a:p>
          <a:p>
            <a:pPr eaLnBrk="1" hangingPunct="1">
              <a:buFont typeface="Wingdings" panose="05000000000000000000" pitchFamily="2" charset="2"/>
              <a:buNone/>
            </a:pPr>
            <a:r>
              <a:rPr kumimoji="1" lang="zh-CN" altLang="en-US" sz="1950" dirty="0"/>
              <a:t>	优点：</a:t>
            </a:r>
          </a:p>
          <a:p>
            <a:pPr lvl="1" eaLnBrk="1" hangingPunct="1"/>
            <a:r>
              <a:rPr kumimoji="1" lang="zh-CN" altLang="en-US" sz="1650" dirty="0"/>
              <a:t>隐藏类中具体实现的细节。</a:t>
            </a:r>
          </a:p>
          <a:p>
            <a:pPr lvl="1" eaLnBrk="1" hangingPunct="1"/>
            <a:r>
              <a:rPr kumimoji="1" lang="zh-CN" altLang="en-US" sz="1650" dirty="0"/>
              <a:t>强迫程序员使用统一的接口访问数据。</a:t>
            </a:r>
          </a:p>
          <a:p>
            <a:pPr lvl="1" eaLnBrk="1" hangingPunct="1"/>
            <a:r>
              <a:rPr kumimoji="1" lang="zh-CN" altLang="en-US" sz="1650" dirty="0"/>
              <a:t>使代码可维护性好。</a:t>
            </a:r>
          </a:p>
          <a:p>
            <a:pPr eaLnBrk="1" hangingPunct="1"/>
            <a:endParaRPr lang="en-US" altLang="zh-CN" sz="1950" dirty="0"/>
          </a:p>
        </p:txBody>
      </p:sp>
    </p:spTree>
    <p:extLst>
      <p:ext uri="{BB962C8B-B14F-4D97-AF65-F5344CB8AC3E}">
        <p14:creationId xmlns:p14="http://schemas.microsoft.com/office/powerpoint/2010/main" val="5570801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a:xfrm>
            <a:off x="1282430" y="1690689"/>
            <a:ext cx="6568347" cy="2750682"/>
          </a:xfrm>
        </p:spPr>
        <p:txBody>
          <a:bodyPr>
            <a:normAutofit/>
          </a:bodyPr>
          <a:lstStyle/>
          <a:p>
            <a:pPr>
              <a:lnSpc>
                <a:spcPct val="120000"/>
              </a:lnSpc>
              <a:spcBef>
                <a:spcPts val="0"/>
              </a:spcBef>
            </a:pPr>
            <a:r>
              <a:rPr lang="zh-CN" altLang="en-US" sz="3200" dirty="0"/>
              <a:t>对象同时具有</a:t>
            </a:r>
            <a:r>
              <a:rPr lang="zh-CN" altLang="en-US" sz="3200" dirty="0">
                <a:solidFill>
                  <a:srgbClr val="FF3300"/>
                </a:solidFill>
              </a:rPr>
              <a:t>属性</a:t>
            </a:r>
            <a:r>
              <a:rPr lang="zh-CN" altLang="en-US" sz="3200" dirty="0"/>
              <a:t>和</a:t>
            </a:r>
            <a:r>
              <a:rPr lang="zh-CN" altLang="en-US" sz="3200" dirty="0">
                <a:solidFill>
                  <a:srgbClr val="FF3300"/>
                </a:solidFill>
              </a:rPr>
              <a:t>方法</a:t>
            </a:r>
            <a:r>
              <a:rPr lang="zh-CN" altLang="en-US" sz="3200" dirty="0"/>
              <a:t>两项特性</a:t>
            </a:r>
          </a:p>
          <a:p>
            <a:pPr>
              <a:lnSpc>
                <a:spcPct val="120000"/>
              </a:lnSpc>
              <a:spcBef>
                <a:spcPts val="0"/>
              </a:spcBef>
            </a:pPr>
            <a:r>
              <a:rPr lang="zh-CN" altLang="en-US" sz="3200" dirty="0"/>
              <a:t>对象的属性和方法通常被</a:t>
            </a:r>
            <a:r>
              <a:rPr lang="zh-CN" altLang="en-US" sz="3200" dirty="0">
                <a:solidFill>
                  <a:srgbClr val="0000FF"/>
                </a:solidFill>
              </a:rPr>
              <a:t>封装</a:t>
            </a:r>
            <a:r>
              <a:rPr lang="zh-CN" altLang="en-US" sz="3200" dirty="0"/>
              <a:t>在一起，共同体现事物的特性， 二者相辅相承，不能分割</a:t>
            </a:r>
          </a:p>
        </p:txBody>
      </p:sp>
      <p:sp>
        <p:nvSpPr>
          <p:cNvPr id="3" name="Rectangle 2"/>
          <p:cNvSpPr>
            <a:spLocks noGrp="1" noChangeArrowheads="1"/>
          </p:cNvSpPr>
          <p:nvPr>
            <p:ph type="title"/>
          </p:nvPr>
        </p:nvSpPr>
        <p:spPr>
          <a:xfrm>
            <a:off x="628650" y="365126"/>
            <a:ext cx="7886700" cy="1325563"/>
          </a:xfrm>
        </p:spPr>
        <p:txBody>
          <a:bodyPr/>
          <a:lstStyle/>
          <a:p>
            <a:pPr eaLnBrk="1" hangingPunct="1"/>
            <a:r>
              <a:rPr kumimoji="1" lang="zh-CN" altLang="en-US" dirty="0">
                <a:solidFill>
                  <a:schemeClr val="tx1"/>
                </a:solidFill>
              </a:rPr>
              <a:t>封装</a:t>
            </a:r>
          </a:p>
        </p:txBody>
      </p:sp>
    </p:spTree>
    <p:extLst>
      <p:ext uri="{BB962C8B-B14F-4D97-AF65-F5344CB8AC3E}">
        <p14:creationId xmlns:p14="http://schemas.microsoft.com/office/powerpoint/2010/main" val="31656871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kumimoji="1" lang="zh-CN" altLang="en-US">
                <a:solidFill>
                  <a:schemeClr val="tx1"/>
                </a:solidFill>
              </a:rPr>
              <a:t>高级访问控制</a:t>
            </a:r>
          </a:p>
        </p:txBody>
      </p:sp>
      <p:sp>
        <p:nvSpPr>
          <p:cNvPr id="26627" name="Text Box 5"/>
          <p:cNvSpPr txBox="1">
            <a:spLocks noChangeArrowheads="1"/>
          </p:cNvSpPr>
          <p:nvPr/>
        </p:nvSpPr>
        <p:spPr bwMode="auto">
          <a:xfrm>
            <a:off x="609600" y="2133988"/>
            <a:ext cx="7924800" cy="1421928"/>
          </a:xfrm>
          <a:prstGeom prst="rect">
            <a:avLst/>
          </a:prstGeom>
          <a:noFill/>
          <a:ln w="9525">
            <a:noFill/>
            <a:miter lim="800000"/>
            <a:headEnd/>
            <a:tailEnd/>
          </a:ln>
        </p:spPr>
        <p:txBody>
          <a:bodyPr>
            <a:spAutoFit/>
          </a:bodyPr>
          <a:lstStyle/>
          <a:p>
            <a:pPr>
              <a:lnSpc>
                <a:spcPct val="120000"/>
              </a:lnSpc>
            </a:pPr>
            <a:r>
              <a:rPr kumimoji="1" lang="zh-CN" altLang="en-US" sz="2400" dirty="0">
                <a:latin typeface="Times New Roman" pitchFamily="18" charset="0"/>
              </a:rPr>
              <a:t>成员变量和方法有</a:t>
            </a:r>
            <a:r>
              <a:rPr kumimoji="1" lang="en-US" altLang="zh-CN" sz="2400" dirty="0">
                <a:latin typeface="Times New Roman" pitchFamily="18" charset="0"/>
              </a:rPr>
              <a:t>4</a:t>
            </a:r>
            <a:r>
              <a:rPr kumimoji="1" lang="zh-CN" altLang="en-US" sz="2400" dirty="0">
                <a:latin typeface="Times New Roman" pitchFamily="18" charset="0"/>
              </a:rPr>
              <a:t>种访问级别：</a:t>
            </a:r>
          </a:p>
          <a:p>
            <a:pPr>
              <a:lnSpc>
                <a:spcPct val="120000"/>
              </a:lnSpc>
            </a:pPr>
            <a:r>
              <a:rPr kumimoji="1" lang="zh-CN" altLang="en-US" sz="2400" dirty="0">
                <a:latin typeface="Times New Roman" pitchFamily="18" charset="0"/>
              </a:rPr>
              <a:t>	</a:t>
            </a:r>
            <a:r>
              <a:rPr kumimoji="1" lang="en-US" altLang="zh-CN" sz="2400" dirty="0">
                <a:latin typeface="Times New Roman" pitchFamily="18" charset="0"/>
              </a:rPr>
              <a:t>public, protected, default(package), private ;</a:t>
            </a:r>
          </a:p>
          <a:p>
            <a:pPr>
              <a:lnSpc>
                <a:spcPct val="120000"/>
              </a:lnSpc>
            </a:pPr>
            <a:r>
              <a:rPr kumimoji="1" lang="zh-CN" altLang="en-US" sz="2400" dirty="0">
                <a:latin typeface="Times New Roman" pitchFamily="18" charset="0"/>
              </a:rPr>
              <a:t>类有两种访问级别：</a:t>
            </a:r>
            <a:r>
              <a:rPr kumimoji="1" lang="en-US" altLang="zh-CN" sz="2400" dirty="0">
                <a:latin typeface="Times New Roman" pitchFamily="18" charset="0"/>
              </a:rPr>
              <a:t>public </a:t>
            </a:r>
            <a:r>
              <a:rPr kumimoji="1" lang="zh-CN" altLang="en-US" sz="2400" dirty="0">
                <a:latin typeface="Times New Roman" pitchFamily="18" charset="0"/>
              </a:rPr>
              <a:t>或</a:t>
            </a:r>
            <a:r>
              <a:rPr kumimoji="1" lang="en-US" altLang="zh-CN" sz="2400" dirty="0">
                <a:latin typeface="Times New Roman" pitchFamily="18" charset="0"/>
              </a:rPr>
              <a:t>default</a:t>
            </a:r>
            <a:r>
              <a:rPr kumimoji="1" lang="zh-CN" altLang="en-US" sz="2400" dirty="0" smtClean="0">
                <a:latin typeface="Times New Roman" pitchFamily="18" charset="0"/>
              </a:rPr>
              <a:t>。</a:t>
            </a:r>
            <a:endParaRPr kumimoji="1" lang="zh-CN" altLang="en-US" sz="2400" dirty="0">
              <a:latin typeface="Times New Roman" pitchFamily="18" charset="0"/>
            </a:endParaRPr>
          </a:p>
        </p:txBody>
      </p:sp>
      <p:sp>
        <p:nvSpPr>
          <p:cNvPr id="4" name="灯片编号占位符 3"/>
          <p:cNvSpPr>
            <a:spLocks noGrp="1"/>
          </p:cNvSpPr>
          <p:nvPr>
            <p:ph type="sldNum" sz="quarter" idx="12"/>
          </p:nvPr>
        </p:nvSpPr>
        <p:spPr/>
        <p:txBody>
          <a:bodyPr/>
          <a:lstStyle/>
          <a:p>
            <a:fld id="{C894E7F4-4BBE-4291-A7DE-6E1A00DC9DB2}" type="slidenum">
              <a:rPr lang="en-US" altLang="zh-CN" smtClean="0"/>
              <a:pPr/>
              <a:t>58</a:t>
            </a:fld>
            <a:endParaRPr lang="en-US" altLang="zh-CN"/>
          </a:p>
        </p:txBody>
      </p:sp>
    </p:spTree>
    <p:extLst>
      <p:ext uri="{BB962C8B-B14F-4D97-AF65-F5344CB8AC3E}">
        <p14:creationId xmlns:p14="http://schemas.microsoft.com/office/powerpoint/2010/main" val="342477256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kumimoji="1" lang="zh-CN" altLang="en-US">
                <a:solidFill>
                  <a:schemeClr val="tx1"/>
                </a:solidFill>
              </a:rPr>
              <a:t>高级访问控制</a:t>
            </a:r>
          </a:p>
        </p:txBody>
      </p:sp>
      <p:sp>
        <p:nvSpPr>
          <p:cNvPr id="26627" name="Text Box 5"/>
          <p:cNvSpPr txBox="1">
            <a:spLocks noChangeArrowheads="1"/>
          </p:cNvSpPr>
          <p:nvPr/>
        </p:nvSpPr>
        <p:spPr bwMode="auto">
          <a:xfrm>
            <a:off x="742587" y="1687027"/>
            <a:ext cx="7924800" cy="504754"/>
          </a:xfrm>
          <a:prstGeom prst="rect">
            <a:avLst/>
          </a:prstGeom>
          <a:noFill/>
          <a:ln w="9525">
            <a:noFill/>
            <a:miter lim="800000"/>
            <a:headEnd/>
            <a:tailEnd/>
          </a:ln>
        </p:spPr>
        <p:txBody>
          <a:bodyPr>
            <a:spAutoFit/>
          </a:bodyPr>
          <a:lstStyle/>
          <a:p>
            <a:pPr>
              <a:lnSpc>
                <a:spcPct val="120000"/>
              </a:lnSpc>
            </a:pPr>
            <a:r>
              <a:rPr kumimoji="1" lang="zh-CN" altLang="en-US" sz="2400" dirty="0" smtClean="0">
                <a:latin typeface="Times New Roman" pitchFamily="18" charset="0"/>
              </a:rPr>
              <a:t>修饰符</a:t>
            </a:r>
            <a:r>
              <a:rPr kumimoji="1" lang="zh-CN" altLang="en-US" sz="2400" dirty="0">
                <a:latin typeface="Times New Roman" pitchFamily="18" charset="0"/>
              </a:rPr>
              <a:t>的作用范围</a:t>
            </a:r>
            <a:r>
              <a:rPr kumimoji="1" lang="zh-CN" altLang="en-US" sz="2400" dirty="0" smtClean="0">
                <a:latin typeface="Times New Roman" pitchFamily="18" charset="0"/>
              </a:rPr>
              <a:t>：</a:t>
            </a:r>
            <a:endParaRPr kumimoji="1" lang="zh-CN" altLang="en-US" sz="2400" dirty="0">
              <a:latin typeface="Times New Roman" pitchFamily="18" charset="0"/>
            </a:endParaRPr>
          </a:p>
        </p:txBody>
      </p:sp>
      <p:sp>
        <p:nvSpPr>
          <p:cNvPr id="4" name="灯片编号占位符 3"/>
          <p:cNvSpPr>
            <a:spLocks noGrp="1"/>
          </p:cNvSpPr>
          <p:nvPr>
            <p:ph type="sldNum" sz="quarter" idx="12"/>
          </p:nvPr>
        </p:nvSpPr>
        <p:spPr/>
        <p:txBody>
          <a:bodyPr/>
          <a:lstStyle/>
          <a:p>
            <a:fld id="{C894E7F4-4BBE-4291-A7DE-6E1A00DC9DB2}" type="slidenum">
              <a:rPr lang="en-US" altLang="zh-CN" smtClean="0"/>
              <a:pPr/>
              <a:t>59</a:t>
            </a:fld>
            <a:endParaRPr lang="en-US" altLang="zh-CN"/>
          </a:p>
        </p:txBody>
      </p:sp>
      <p:graphicFrame>
        <p:nvGraphicFramePr>
          <p:cNvPr id="5" name="Group 3">
            <a:extLst>
              <a:ext uri="{FF2B5EF4-FFF2-40B4-BE49-F238E27FC236}">
                <a16:creationId xmlns:a16="http://schemas.microsoft.com/office/drawing/2014/main" id="{49E11AA0-1859-4929-9D0E-EE4CD29B9A5F}"/>
              </a:ext>
            </a:extLst>
          </p:cNvPr>
          <p:cNvGraphicFramePr>
            <a:graphicFrameLocks noGrp="1"/>
          </p:cNvGraphicFramePr>
          <p:nvPr>
            <p:ph idx="1"/>
            <p:extLst>
              <p:ext uri="{D42A27DB-BD31-4B8C-83A1-F6EECF244321}">
                <p14:modId xmlns:p14="http://schemas.microsoft.com/office/powerpoint/2010/main" val="680170884"/>
              </p:ext>
            </p:extLst>
          </p:nvPr>
        </p:nvGraphicFramePr>
        <p:xfrm>
          <a:off x="628650" y="2417045"/>
          <a:ext cx="7886700" cy="3438214"/>
        </p:xfrm>
        <a:graphic>
          <a:graphicData uri="http://schemas.openxmlformats.org/drawingml/2006/table">
            <a:tbl>
              <a:tblPr/>
              <a:tblGrid>
                <a:gridCol w="1182518">
                  <a:extLst>
                    <a:ext uri="{9D8B030D-6E8A-4147-A177-3AD203B41FA5}">
                      <a16:colId xmlns:a16="http://schemas.microsoft.com/office/drawing/2014/main" val="20000"/>
                    </a:ext>
                  </a:extLst>
                </a:gridCol>
                <a:gridCol w="1676046">
                  <a:extLst>
                    <a:ext uri="{9D8B030D-6E8A-4147-A177-3AD203B41FA5}">
                      <a16:colId xmlns:a16="http://schemas.microsoft.com/office/drawing/2014/main" val="20001"/>
                    </a:ext>
                  </a:extLst>
                </a:gridCol>
                <a:gridCol w="1676045">
                  <a:extLst>
                    <a:ext uri="{9D8B030D-6E8A-4147-A177-3AD203B41FA5}">
                      <a16:colId xmlns:a16="http://schemas.microsoft.com/office/drawing/2014/main" val="20002"/>
                    </a:ext>
                  </a:extLst>
                </a:gridCol>
                <a:gridCol w="1676046">
                  <a:extLst>
                    <a:ext uri="{9D8B030D-6E8A-4147-A177-3AD203B41FA5}">
                      <a16:colId xmlns:a16="http://schemas.microsoft.com/office/drawing/2014/main" val="20003"/>
                    </a:ext>
                  </a:extLst>
                </a:gridCol>
                <a:gridCol w="1676045">
                  <a:extLst>
                    <a:ext uri="{9D8B030D-6E8A-4147-A177-3AD203B41FA5}">
                      <a16:colId xmlns:a16="http://schemas.microsoft.com/office/drawing/2014/main" val="20004"/>
                    </a:ext>
                  </a:extLst>
                </a:gridCol>
              </a:tblGrid>
              <a:tr h="902154">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zh-CN" altLang="zh-CN" sz="2700" b="0" i="0" u="none" strike="noStrike" cap="none" normalizeH="0" baseline="0" dirty="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2700" b="0" i="0" u="none" strike="noStrike" cap="none" normalizeH="0" baseline="0" dirty="0">
                          <a:ln>
                            <a:noFill/>
                          </a:ln>
                          <a:solidFill>
                            <a:schemeClr val="tx1"/>
                          </a:solidFill>
                          <a:effectLst/>
                          <a:latin typeface="Arial" pitchFamily="34" charset="0"/>
                          <a:ea typeface="宋体" pitchFamily="2" charset="-122"/>
                        </a:rPr>
                        <a:t>public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2700" b="0" i="0" u="none" strike="noStrike" cap="none" normalizeH="0" baseline="0" dirty="0">
                          <a:ln>
                            <a:noFill/>
                          </a:ln>
                          <a:solidFill>
                            <a:schemeClr val="tx1"/>
                          </a:solidFill>
                          <a:effectLst/>
                          <a:latin typeface="Arial" pitchFamily="34" charset="0"/>
                          <a:ea typeface="宋体" pitchFamily="2" charset="-122"/>
                        </a:rPr>
                        <a:t>protected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2700" b="0" i="0" u="none" strike="noStrike" cap="none" normalizeH="0" baseline="0" dirty="0">
                          <a:ln>
                            <a:noFill/>
                          </a:ln>
                          <a:solidFill>
                            <a:schemeClr val="tx1"/>
                          </a:solidFill>
                          <a:effectLst/>
                          <a:latin typeface="Arial" pitchFamily="34" charset="0"/>
                          <a:ea typeface="宋体" pitchFamily="2" charset="-122"/>
                        </a:rPr>
                        <a:t>默认</a:t>
                      </a:r>
                      <a:endParaRPr kumimoji="0" lang="zh-CN" altLang="zh-CN" sz="2700" b="0" i="0" u="none" strike="noStrike" cap="none" normalizeH="0" baseline="0" dirty="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2700" b="0" i="0" u="none" strike="noStrike" cap="none" normalizeH="0" baseline="0">
                          <a:ln>
                            <a:noFill/>
                          </a:ln>
                          <a:solidFill>
                            <a:schemeClr val="tx1"/>
                          </a:solidFill>
                          <a:effectLst/>
                          <a:latin typeface="Arial" pitchFamily="34" charset="0"/>
                          <a:ea typeface="宋体" pitchFamily="2" charset="-122"/>
                        </a:rPr>
                        <a:t>private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3114">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sz="1600" b="0" i="0" u="none" strike="noStrike" cap="none" normalizeH="0" baseline="0" dirty="0">
                          <a:ln>
                            <a:noFill/>
                          </a:ln>
                          <a:solidFill>
                            <a:schemeClr val="tx1"/>
                          </a:solidFill>
                          <a:effectLst/>
                          <a:latin typeface="Arial" pitchFamily="34" charset="0"/>
                          <a:ea typeface="宋体" pitchFamily="2" charset="-122"/>
                        </a:rPr>
                        <a:t>同一类中</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2700" b="0" i="0" u="none" strike="noStrike" cap="none" normalizeH="0" baseline="0" dirty="0">
                          <a:ln>
                            <a:noFill/>
                          </a:ln>
                          <a:solidFill>
                            <a:schemeClr val="tx1"/>
                          </a:solidFill>
                          <a:effectLst/>
                          <a:latin typeface="Arial" pitchFamily="34"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2700" b="0" i="0" u="none" strike="noStrike" cap="none" normalizeH="0" baseline="0" dirty="0">
                          <a:ln>
                            <a:noFill/>
                          </a:ln>
                          <a:solidFill>
                            <a:schemeClr val="tx1"/>
                          </a:solidFill>
                          <a:effectLst/>
                          <a:latin typeface="Arial" pitchFamily="34"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2700" b="0" i="0" u="none" strike="noStrike" cap="none" normalizeH="0" baseline="0" dirty="0">
                          <a:ln>
                            <a:noFill/>
                          </a:ln>
                          <a:solidFill>
                            <a:schemeClr val="tx1"/>
                          </a:solidFill>
                          <a:effectLst/>
                          <a:latin typeface="Arial" pitchFamily="34"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2700" b="0" i="0" u="none" strike="noStrike" cap="none" normalizeH="0" baseline="0">
                          <a:ln>
                            <a:noFill/>
                          </a:ln>
                          <a:solidFill>
                            <a:schemeClr val="tx1"/>
                          </a:solidFill>
                          <a:effectLst/>
                          <a:latin typeface="Arial" pitchFamily="34"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6717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sz="1600" b="0" i="0" u="none" strike="noStrike" cap="none" normalizeH="0" baseline="0" dirty="0">
                          <a:ln>
                            <a:noFill/>
                          </a:ln>
                          <a:solidFill>
                            <a:schemeClr val="tx1"/>
                          </a:solidFill>
                          <a:effectLst/>
                          <a:latin typeface="Arial" pitchFamily="34" charset="0"/>
                          <a:ea typeface="宋体" pitchFamily="2" charset="-122"/>
                        </a:rPr>
                        <a:t>同一包</a:t>
                      </a:r>
                      <a:r>
                        <a:rPr kumimoji="0" lang="zh-CN" altLang="en-US" sz="1600" b="0" i="0" u="none" strike="noStrike" cap="none" normalizeH="0" baseline="0" dirty="0">
                          <a:ln>
                            <a:noFill/>
                          </a:ln>
                          <a:solidFill>
                            <a:schemeClr val="tx1"/>
                          </a:solidFill>
                          <a:effectLst/>
                          <a:latin typeface="Arial" pitchFamily="34" charset="0"/>
                          <a:ea typeface="宋体" pitchFamily="2" charset="-122"/>
                        </a:rPr>
                        <a:t>子类</a:t>
                      </a:r>
                      <a:r>
                        <a:rPr kumimoji="0" lang="en-US" altLang="zh-CN" sz="1600" b="0" i="0" u="none" strike="noStrike" cap="none" normalizeH="0" baseline="0" dirty="0">
                          <a:ln>
                            <a:noFill/>
                          </a:ln>
                          <a:solidFill>
                            <a:schemeClr val="tx1"/>
                          </a:solidFill>
                          <a:effectLst/>
                          <a:latin typeface="Arial" pitchFamily="34" charset="0"/>
                          <a:ea typeface="宋体" pitchFamily="2" charset="-122"/>
                        </a:rPr>
                        <a:t>,</a:t>
                      </a:r>
                      <a:r>
                        <a:rPr kumimoji="0" lang="zh-CN" altLang="en-US" sz="1600" b="0" i="0" u="none" strike="noStrike" cap="none" normalizeH="0" baseline="0" dirty="0">
                          <a:ln>
                            <a:noFill/>
                          </a:ln>
                          <a:solidFill>
                            <a:schemeClr val="tx1"/>
                          </a:solidFill>
                          <a:effectLst/>
                          <a:latin typeface="Arial" pitchFamily="34" charset="0"/>
                          <a:ea typeface="宋体" pitchFamily="2" charset="-122"/>
                        </a:rPr>
                        <a:t>其他类</a:t>
                      </a:r>
                      <a:endParaRPr kumimoji="0" lang="zh-CN" sz="1600" b="0" i="0" u="none" strike="noStrike" cap="none" normalizeH="0" baseline="0" dirty="0">
                        <a:ln>
                          <a:noFill/>
                        </a:ln>
                        <a:solidFill>
                          <a:schemeClr val="tx1"/>
                        </a:solidFill>
                        <a:effectLst/>
                        <a:latin typeface="Arial" pitchFamily="34"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2700" b="0" i="0" u="none" strike="noStrike" cap="none" normalizeH="0" baseline="0" dirty="0">
                          <a:ln>
                            <a:noFill/>
                          </a:ln>
                          <a:solidFill>
                            <a:schemeClr val="tx1"/>
                          </a:solidFill>
                          <a:effectLst/>
                          <a:latin typeface="Arial" pitchFamily="34"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2700" b="0" i="0" u="none" strike="noStrike" cap="none" normalizeH="0" baseline="0" dirty="0">
                          <a:ln>
                            <a:noFill/>
                          </a:ln>
                          <a:solidFill>
                            <a:schemeClr val="tx1"/>
                          </a:solidFill>
                          <a:effectLst/>
                          <a:latin typeface="Arial" pitchFamily="34"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2700" b="0" i="0" u="none" strike="noStrike" cap="none" normalizeH="0" baseline="0" dirty="0">
                          <a:ln>
                            <a:noFill/>
                          </a:ln>
                          <a:solidFill>
                            <a:schemeClr val="tx1"/>
                          </a:solidFill>
                          <a:effectLst/>
                          <a:latin typeface="Arial" pitchFamily="34"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zh-CN" altLang="zh-CN" sz="2700" b="0" i="0" u="none" strike="noStrike" cap="none" normalizeH="0" baseline="0" dirty="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19479">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dirty="0">
                          <a:ln>
                            <a:noFill/>
                          </a:ln>
                          <a:solidFill>
                            <a:schemeClr val="tx1"/>
                          </a:solidFill>
                          <a:effectLst/>
                          <a:latin typeface="Arial" pitchFamily="34" charset="0"/>
                          <a:ea typeface="宋体" pitchFamily="2" charset="-122"/>
                        </a:rPr>
                        <a:t>不同包</a:t>
                      </a:r>
                      <a:endParaRPr kumimoji="0" lang="en-US" altLang="zh-CN" sz="1600" b="0" i="0" u="none" strike="noStrike" cap="none" normalizeH="0" baseline="0" dirty="0">
                        <a:ln>
                          <a:noFill/>
                        </a:ln>
                        <a:solidFill>
                          <a:schemeClr val="tx1"/>
                        </a:solidFill>
                        <a:effectLst/>
                        <a:latin typeface="Arial"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sz="1600" b="0" i="0" u="none" strike="noStrike" cap="none" normalizeH="0" baseline="0" dirty="0">
                          <a:ln>
                            <a:noFill/>
                          </a:ln>
                          <a:solidFill>
                            <a:schemeClr val="tx1"/>
                          </a:solidFill>
                          <a:effectLst/>
                          <a:latin typeface="Arial" pitchFamily="34" charset="0"/>
                          <a:ea typeface="宋体" pitchFamily="2" charset="-122"/>
                        </a:rPr>
                        <a:t>子类</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2700" b="0" i="0" u="none" strike="noStrike" cap="none" normalizeH="0" baseline="0">
                          <a:ln>
                            <a:noFill/>
                          </a:ln>
                          <a:solidFill>
                            <a:schemeClr val="tx1"/>
                          </a:solidFill>
                          <a:effectLst/>
                          <a:latin typeface="Arial" pitchFamily="34"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2700" b="0" i="0" u="none" strike="noStrike" cap="none" normalizeH="0" baseline="0">
                          <a:ln>
                            <a:noFill/>
                          </a:ln>
                          <a:solidFill>
                            <a:schemeClr val="tx1"/>
                          </a:solidFill>
                          <a:effectLst/>
                          <a:latin typeface="Arial" pitchFamily="34"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zh-CN" altLang="zh-CN" sz="27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zh-CN" altLang="zh-CN" sz="2700" b="0" i="0" u="none" strike="noStrike" cap="none" normalizeH="0" baseline="0" dirty="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19479">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sz="1600" b="0" i="0" u="none" strike="noStrike" cap="none" normalizeH="0" baseline="0" dirty="0">
                          <a:ln>
                            <a:noFill/>
                          </a:ln>
                          <a:solidFill>
                            <a:schemeClr val="tx1"/>
                          </a:solidFill>
                          <a:effectLst/>
                          <a:latin typeface="Arial" pitchFamily="34" charset="0"/>
                          <a:ea typeface="宋体" pitchFamily="2" charset="-122"/>
                        </a:rPr>
                        <a:t>不同包</a:t>
                      </a:r>
                      <a:endParaRPr kumimoji="0" lang="en-US" altLang="zh-CN" sz="1600" b="0" i="0" u="none" strike="noStrike" cap="none" normalizeH="0" baseline="0" dirty="0">
                        <a:ln>
                          <a:noFill/>
                        </a:ln>
                        <a:solidFill>
                          <a:schemeClr val="tx1"/>
                        </a:solidFill>
                        <a:effectLst/>
                        <a:latin typeface="Arial"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dirty="0">
                          <a:ln>
                            <a:noFill/>
                          </a:ln>
                          <a:solidFill>
                            <a:schemeClr val="tx1"/>
                          </a:solidFill>
                          <a:effectLst/>
                          <a:latin typeface="Arial" pitchFamily="34" charset="0"/>
                          <a:ea typeface="宋体" pitchFamily="2" charset="-122"/>
                        </a:rPr>
                        <a:t>其他类</a:t>
                      </a:r>
                      <a:endParaRPr kumimoji="0" lang="zh-CN" sz="1600" b="0" i="0" u="none" strike="noStrike" cap="none" normalizeH="0" baseline="0" dirty="0">
                        <a:ln>
                          <a:noFill/>
                        </a:ln>
                        <a:solidFill>
                          <a:schemeClr val="tx1"/>
                        </a:solidFill>
                        <a:effectLst/>
                        <a:latin typeface="Arial" pitchFamily="34"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2700" b="0" i="0" u="none" strike="noStrike" cap="none" normalizeH="0" baseline="0" dirty="0">
                          <a:ln>
                            <a:noFill/>
                          </a:ln>
                          <a:solidFill>
                            <a:schemeClr val="tx1"/>
                          </a:solidFill>
                          <a:effectLst/>
                          <a:latin typeface="Arial" pitchFamily="34"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zh-CN" altLang="zh-CN" sz="27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zh-CN" altLang="zh-CN" sz="2700" b="0" i="0" u="none" strike="noStrike" cap="none" normalizeH="0" baseline="0" dirty="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zh-CN" altLang="zh-CN" sz="2700" b="0" i="0" u="none" strike="noStrike" cap="none" normalizeH="0" baseline="0" dirty="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912608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zh-CN">
                <a:latin typeface="Arial" panose="020B0604020202020204" pitchFamily="34" charset="0"/>
              </a:rPr>
              <a:t>“</a:t>
            </a:r>
            <a:r>
              <a:rPr lang="en-US" altLang="zh-CN"/>
              <a:t>this</a:t>
            </a:r>
            <a:r>
              <a:rPr lang="en-US" altLang="zh-CN">
                <a:latin typeface="Arial" panose="020B0604020202020204" pitchFamily="34" charset="0"/>
              </a:rPr>
              <a:t>”</a:t>
            </a:r>
            <a:r>
              <a:rPr lang="en-US" altLang="zh-CN"/>
              <a:t> </a:t>
            </a:r>
            <a:r>
              <a:rPr lang="zh-CN" altLang="en-US"/>
              <a:t>引用</a:t>
            </a:r>
          </a:p>
        </p:txBody>
      </p:sp>
      <p:sp>
        <p:nvSpPr>
          <p:cNvPr id="20483" name="Rectangle 3"/>
          <p:cNvSpPr>
            <a:spLocks noGrp="1" noChangeArrowheads="1"/>
          </p:cNvSpPr>
          <p:nvPr>
            <p:ph idx="1"/>
          </p:nvPr>
        </p:nvSpPr>
        <p:spPr/>
        <p:txBody>
          <a:bodyPr>
            <a:normAutofit/>
          </a:bodyPr>
          <a:lstStyle/>
          <a:p>
            <a:pPr eaLnBrk="1" hangingPunct="1">
              <a:lnSpc>
                <a:spcPct val="100000"/>
              </a:lnSpc>
              <a:spcBef>
                <a:spcPts val="0"/>
              </a:spcBef>
              <a:buFont typeface="Wingdings" panose="05000000000000000000" pitchFamily="2" charset="2"/>
              <a:buNone/>
            </a:pPr>
            <a:r>
              <a:rPr kumimoji="1" lang="zh-CN" altLang="en-US" sz="2400" dirty="0"/>
              <a:t>关键字</a:t>
            </a:r>
            <a:r>
              <a:rPr kumimoji="1" lang="en-US" altLang="zh-CN" sz="2400" dirty="0"/>
              <a:t>this </a:t>
            </a:r>
            <a:r>
              <a:rPr kumimoji="1" lang="zh-CN" altLang="en-US" sz="2400" dirty="0"/>
              <a:t>用来指向当前对象本身。</a:t>
            </a:r>
          </a:p>
          <a:p>
            <a:pPr eaLnBrk="1" hangingPunct="1">
              <a:lnSpc>
                <a:spcPct val="100000"/>
              </a:lnSpc>
              <a:spcBef>
                <a:spcPts val="0"/>
              </a:spcBef>
              <a:buFont typeface="Wingdings" panose="05000000000000000000" pitchFamily="2" charset="2"/>
              <a:buNone/>
            </a:pPr>
            <a:endParaRPr kumimoji="1" lang="zh-CN" altLang="en-US" sz="2400" dirty="0"/>
          </a:p>
          <a:p>
            <a:pPr eaLnBrk="1" hangingPunct="1">
              <a:lnSpc>
                <a:spcPct val="100000"/>
              </a:lnSpc>
              <a:spcBef>
                <a:spcPts val="0"/>
              </a:spcBef>
              <a:buFont typeface="Wingdings" panose="05000000000000000000" pitchFamily="2" charset="2"/>
              <a:buNone/>
            </a:pPr>
            <a:r>
              <a:rPr kumimoji="1" lang="zh-CN" altLang="en-US" sz="2400" dirty="0"/>
              <a:t>例：	</a:t>
            </a:r>
            <a:r>
              <a:rPr kumimoji="1" lang="en-US" altLang="zh-CN" sz="2400" dirty="0"/>
              <a:t>class Date </a:t>
            </a:r>
          </a:p>
          <a:p>
            <a:pPr eaLnBrk="1" hangingPunct="1">
              <a:lnSpc>
                <a:spcPct val="100000"/>
              </a:lnSpc>
              <a:spcBef>
                <a:spcPts val="0"/>
              </a:spcBef>
              <a:buFont typeface="Wingdings" panose="05000000000000000000" pitchFamily="2" charset="2"/>
              <a:buNone/>
            </a:pPr>
            <a:r>
              <a:rPr kumimoji="1" lang="en-US" altLang="zh-CN" sz="2400" dirty="0"/>
              <a:t>		{</a:t>
            </a:r>
          </a:p>
          <a:p>
            <a:pPr eaLnBrk="1" hangingPunct="1">
              <a:lnSpc>
                <a:spcPct val="100000"/>
              </a:lnSpc>
              <a:spcBef>
                <a:spcPts val="0"/>
              </a:spcBef>
              <a:buFont typeface="Wingdings" panose="05000000000000000000" pitchFamily="2" charset="2"/>
              <a:buNone/>
            </a:pPr>
            <a:r>
              <a:rPr kumimoji="1" lang="en-US" altLang="zh-CN" sz="2400" dirty="0"/>
              <a:t>			private </a:t>
            </a:r>
            <a:r>
              <a:rPr kumimoji="1" lang="en-US" altLang="zh-CN" sz="2400" dirty="0" err="1"/>
              <a:t>int</a:t>
            </a:r>
            <a:r>
              <a:rPr kumimoji="1" lang="en-US" altLang="zh-CN" sz="2400" dirty="0"/>
              <a:t> day, </a:t>
            </a:r>
            <a:r>
              <a:rPr kumimoji="1" lang="en-US" altLang="zh-CN" sz="2400" dirty="0" err="1"/>
              <a:t>month,year</a:t>
            </a:r>
            <a:r>
              <a:rPr kumimoji="1" lang="en-US" altLang="zh-CN" sz="2400" dirty="0"/>
              <a:t>;</a:t>
            </a:r>
          </a:p>
          <a:p>
            <a:pPr eaLnBrk="1" hangingPunct="1">
              <a:lnSpc>
                <a:spcPct val="100000"/>
              </a:lnSpc>
              <a:spcBef>
                <a:spcPts val="0"/>
              </a:spcBef>
              <a:buFont typeface="Wingdings" panose="05000000000000000000" pitchFamily="2" charset="2"/>
              <a:buNone/>
            </a:pPr>
            <a:r>
              <a:rPr kumimoji="1" lang="en-US" altLang="zh-CN" sz="2400" dirty="0"/>
              <a:t>			public Date </a:t>
            </a:r>
            <a:r>
              <a:rPr kumimoji="1" lang="en-US" altLang="zh-CN" sz="2400" dirty="0" err="1"/>
              <a:t>getTommorrow</a:t>
            </a:r>
            <a:r>
              <a:rPr kumimoji="1" lang="en-US" altLang="zh-CN" sz="2400" dirty="0"/>
              <a:t>( )</a:t>
            </a:r>
          </a:p>
          <a:p>
            <a:pPr eaLnBrk="1" hangingPunct="1">
              <a:lnSpc>
                <a:spcPct val="100000"/>
              </a:lnSpc>
              <a:spcBef>
                <a:spcPts val="0"/>
              </a:spcBef>
              <a:buFont typeface="Wingdings" panose="05000000000000000000" pitchFamily="2" charset="2"/>
              <a:buNone/>
            </a:pPr>
            <a:r>
              <a:rPr kumimoji="1" lang="en-US" altLang="zh-CN" sz="2400" dirty="0"/>
              <a:t>			{</a:t>
            </a:r>
          </a:p>
          <a:p>
            <a:pPr eaLnBrk="1" hangingPunct="1">
              <a:lnSpc>
                <a:spcPct val="100000"/>
              </a:lnSpc>
              <a:spcBef>
                <a:spcPts val="0"/>
              </a:spcBef>
              <a:buFont typeface="Wingdings" panose="05000000000000000000" pitchFamily="2" charset="2"/>
              <a:buNone/>
            </a:pPr>
            <a:r>
              <a:rPr kumimoji="1" lang="en-US" altLang="zh-CN" sz="2400" dirty="0"/>
              <a:t>				this. day++;</a:t>
            </a:r>
          </a:p>
          <a:p>
            <a:pPr eaLnBrk="1" hangingPunct="1">
              <a:lnSpc>
                <a:spcPct val="100000"/>
              </a:lnSpc>
              <a:spcBef>
                <a:spcPts val="0"/>
              </a:spcBef>
              <a:buFont typeface="Wingdings" panose="05000000000000000000" pitchFamily="2" charset="2"/>
              <a:buNone/>
            </a:pPr>
            <a:r>
              <a:rPr kumimoji="1" lang="en-US" altLang="zh-CN" sz="2400" dirty="0"/>
              <a:t>				…</a:t>
            </a:r>
          </a:p>
          <a:p>
            <a:pPr eaLnBrk="1" hangingPunct="1">
              <a:lnSpc>
                <a:spcPct val="100000"/>
              </a:lnSpc>
              <a:spcBef>
                <a:spcPts val="0"/>
              </a:spcBef>
              <a:buFont typeface="Wingdings" panose="05000000000000000000" pitchFamily="2" charset="2"/>
              <a:buNone/>
            </a:pPr>
            <a:r>
              <a:rPr kumimoji="1" lang="en-US" altLang="zh-CN" sz="2400" dirty="0"/>
              <a:t>			}</a:t>
            </a:r>
          </a:p>
          <a:p>
            <a:pPr eaLnBrk="1" hangingPunct="1">
              <a:lnSpc>
                <a:spcPct val="100000"/>
              </a:lnSpc>
              <a:spcBef>
                <a:spcPts val="0"/>
              </a:spcBef>
              <a:buFont typeface="Wingdings" panose="05000000000000000000" pitchFamily="2" charset="2"/>
              <a:buNone/>
            </a:pPr>
            <a:r>
              <a:rPr kumimoji="1" lang="en-US" altLang="zh-CN" sz="2400" dirty="0"/>
              <a:t>		}</a:t>
            </a:r>
          </a:p>
          <a:p>
            <a:pPr eaLnBrk="1" hangingPunct="1">
              <a:lnSpc>
                <a:spcPct val="100000"/>
              </a:lnSpc>
              <a:spcBef>
                <a:spcPts val="0"/>
              </a:spcBef>
            </a:pPr>
            <a:endParaRPr lang="en-US" altLang="zh-CN" sz="2400" dirty="0"/>
          </a:p>
        </p:txBody>
      </p:sp>
    </p:spTree>
    <p:extLst>
      <p:ext uri="{BB962C8B-B14F-4D97-AF65-F5344CB8AC3E}">
        <p14:creationId xmlns:p14="http://schemas.microsoft.com/office/powerpoint/2010/main" val="139118403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a:t>高级访问控制</a:t>
            </a:r>
          </a:p>
        </p:txBody>
      </p:sp>
      <p:sp>
        <p:nvSpPr>
          <p:cNvPr id="27651" name="Rectangle 3"/>
          <p:cNvSpPr>
            <a:spLocks noGrp="1" noChangeArrowheads="1"/>
          </p:cNvSpPr>
          <p:nvPr>
            <p:ph type="body" idx="1"/>
          </p:nvPr>
        </p:nvSpPr>
        <p:spPr/>
        <p:txBody>
          <a:bodyPr/>
          <a:lstStyle/>
          <a:p>
            <a:pPr lvl="1" eaLnBrk="1" hangingPunct="1">
              <a:lnSpc>
                <a:spcPct val="90000"/>
              </a:lnSpc>
              <a:buFont typeface="Wingdings" pitchFamily="2" charset="2"/>
              <a:buNone/>
            </a:pPr>
            <a:r>
              <a:rPr lang="en-US" altLang="zh-CN" sz="2200" dirty="0">
                <a:latin typeface="Arial Unicode MS" pitchFamily="34" charset="-122"/>
              </a:rPr>
              <a:t>class Alpha </a:t>
            </a:r>
          </a:p>
          <a:p>
            <a:pPr lvl="1" eaLnBrk="1" hangingPunct="1">
              <a:lnSpc>
                <a:spcPct val="90000"/>
              </a:lnSpc>
              <a:buFont typeface="Wingdings" pitchFamily="2" charset="2"/>
              <a:buNone/>
            </a:pPr>
            <a:r>
              <a:rPr lang="en-US" altLang="zh-CN" sz="2200" dirty="0">
                <a:latin typeface="Arial Unicode MS" pitchFamily="34" charset="-122"/>
              </a:rPr>
              <a:t>{ </a:t>
            </a:r>
          </a:p>
          <a:p>
            <a:pPr lvl="1" eaLnBrk="1" hangingPunct="1">
              <a:lnSpc>
                <a:spcPct val="90000"/>
              </a:lnSpc>
              <a:buFont typeface="Wingdings" pitchFamily="2" charset="2"/>
              <a:buNone/>
            </a:pPr>
            <a:r>
              <a:rPr lang="en-US" altLang="zh-CN" sz="2200" dirty="0">
                <a:latin typeface="Arial Unicode MS" pitchFamily="34" charset="-122"/>
              </a:rPr>
              <a:t>	private </a:t>
            </a:r>
            <a:r>
              <a:rPr lang="en-US" altLang="zh-CN" sz="2200" dirty="0" err="1">
                <a:latin typeface="Arial Unicode MS" pitchFamily="34" charset="-122"/>
              </a:rPr>
              <a:t>int</a:t>
            </a:r>
            <a:r>
              <a:rPr lang="en-US" altLang="zh-CN" sz="2200" dirty="0">
                <a:latin typeface="Arial Unicode MS" pitchFamily="34" charset="-122"/>
              </a:rPr>
              <a:t> </a:t>
            </a:r>
            <a:r>
              <a:rPr lang="en-US" altLang="zh-CN" sz="2200" dirty="0" err="1">
                <a:latin typeface="Arial Unicode MS" pitchFamily="34" charset="-122"/>
              </a:rPr>
              <a:t>iamprivate</a:t>
            </a:r>
            <a:r>
              <a:rPr lang="en-US" altLang="zh-CN" sz="2200" dirty="0">
                <a:latin typeface="Arial Unicode MS" pitchFamily="34" charset="-122"/>
              </a:rPr>
              <a:t>; </a:t>
            </a:r>
          </a:p>
          <a:p>
            <a:pPr lvl="1" eaLnBrk="1" hangingPunct="1">
              <a:lnSpc>
                <a:spcPct val="90000"/>
              </a:lnSpc>
              <a:buFont typeface="Wingdings" pitchFamily="2" charset="2"/>
              <a:buNone/>
            </a:pPr>
            <a:r>
              <a:rPr lang="en-US" altLang="zh-CN" sz="2200" dirty="0">
                <a:latin typeface="Arial Unicode MS" pitchFamily="34" charset="-122"/>
              </a:rPr>
              <a:t>	</a:t>
            </a:r>
            <a:r>
              <a:rPr lang="en-US" altLang="zh-CN" sz="2200" dirty="0" err="1">
                <a:latin typeface="Arial Unicode MS" pitchFamily="34" charset="-122"/>
              </a:rPr>
              <a:t>boolean</a:t>
            </a:r>
            <a:r>
              <a:rPr lang="en-US" altLang="zh-CN" sz="2200" dirty="0">
                <a:latin typeface="Arial Unicode MS" pitchFamily="34" charset="-122"/>
              </a:rPr>
              <a:t> </a:t>
            </a:r>
            <a:r>
              <a:rPr lang="en-US" altLang="zh-CN" sz="2200" dirty="0" err="1">
                <a:latin typeface="Arial Unicode MS" pitchFamily="34" charset="-122"/>
              </a:rPr>
              <a:t>isEqualTo</a:t>
            </a:r>
            <a:r>
              <a:rPr lang="en-US" altLang="zh-CN" sz="2200" dirty="0">
                <a:latin typeface="Arial Unicode MS" pitchFamily="34" charset="-122"/>
              </a:rPr>
              <a:t>(Alpha </a:t>
            </a:r>
            <a:r>
              <a:rPr lang="en-US" altLang="zh-CN" sz="2200" dirty="0" err="1">
                <a:latin typeface="Arial Unicode MS" pitchFamily="34" charset="-122"/>
              </a:rPr>
              <a:t>anotherAlpha</a:t>
            </a:r>
            <a:r>
              <a:rPr lang="en-US" altLang="zh-CN" sz="2200" dirty="0">
                <a:latin typeface="Arial Unicode MS" pitchFamily="34" charset="-122"/>
              </a:rPr>
              <a:t>) </a:t>
            </a:r>
          </a:p>
          <a:p>
            <a:pPr lvl="1" eaLnBrk="1" hangingPunct="1">
              <a:lnSpc>
                <a:spcPct val="90000"/>
              </a:lnSpc>
              <a:buFont typeface="Wingdings" pitchFamily="2" charset="2"/>
              <a:buNone/>
            </a:pPr>
            <a:r>
              <a:rPr lang="en-US" altLang="zh-CN" sz="2200" dirty="0">
                <a:latin typeface="Arial Unicode MS" pitchFamily="34" charset="-122"/>
              </a:rPr>
              <a:t>	{ </a:t>
            </a:r>
          </a:p>
          <a:p>
            <a:pPr lvl="1" eaLnBrk="1" hangingPunct="1">
              <a:lnSpc>
                <a:spcPct val="90000"/>
              </a:lnSpc>
              <a:buFont typeface="Wingdings" pitchFamily="2" charset="2"/>
              <a:buNone/>
            </a:pPr>
            <a:r>
              <a:rPr lang="en-US" altLang="zh-CN" sz="2200" dirty="0">
                <a:latin typeface="Arial Unicode MS" pitchFamily="34" charset="-122"/>
              </a:rPr>
              <a:t>			if (</a:t>
            </a:r>
            <a:r>
              <a:rPr lang="en-US" altLang="zh-CN" sz="2200" dirty="0" err="1">
                <a:latin typeface="Arial Unicode MS" pitchFamily="34" charset="-122"/>
              </a:rPr>
              <a:t>this.iamprivate</a:t>
            </a:r>
            <a:r>
              <a:rPr lang="en-US" altLang="zh-CN" sz="2200" dirty="0">
                <a:latin typeface="Arial Unicode MS" pitchFamily="34" charset="-122"/>
              </a:rPr>
              <a:t> == </a:t>
            </a:r>
            <a:r>
              <a:rPr lang="en-US" altLang="zh-CN" sz="2200" dirty="0" err="1">
                <a:latin typeface="Arial Unicode MS" pitchFamily="34" charset="-122"/>
              </a:rPr>
              <a:t>anotherAlpha.iamprivate</a:t>
            </a:r>
            <a:r>
              <a:rPr lang="en-US" altLang="zh-CN" sz="2200" dirty="0">
                <a:latin typeface="Arial Unicode MS" pitchFamily="34" charset="-122"/>
              </a:rPr>
              <a:t>) 			return true; </a:t>
            </a:r>
          </a:p>
          <a:p>
            <a:pPr lvl="1" eaLnBrk="1" hangingPunct="1">
              <a:lnSpc>
                <a:spcPct val="90000"/>
              </a:lnSpc>
              <a:buFont typeface="Wingdings" pitchFamily="2" charset="2"/>
              <a:buNone/>
            </a:pPr>
            <a:r>
              <a:rPr lang="en-US" altLang="zh-CN" sz="2200" dirty="0">
                <a:latin typeface="Arial Unicode MS" pitchFamily="34" charset="-122"/>
              </a:rPr>
              <a:t>			else </a:t>
            </a:r>
          </a:p>
          <a:p>
            <a:pPr lvl="1" eaLnBrk="1" hangingPunct="1">
              <a:lnSpc>
                <a:spcPct val="90000"/>
              </a:lnSpc>
              <a:buFont typeface="Wingdings" pitchFamily="2" charset="2"/>
              <a:buNone/>
            </a:pPr>
            <a:r>
              <a:rPr lang="en-US" altLang="zh-CN" sz="2200" dirty="0">
                <a:latin typeface="Arial Unicode MS" pitchFamily="34" charset="-122"/>
              </a:rPr>
              <a:t>				return false;</a:t>
            </a:r>
          </a:p>
          <a:p>
            <a:pPr lvl="1" eaLnBrk="1" hangingPunct="1">
              <a:lnSpc>
                <a:spcPct val="90000"/>
              </a:lnSpc>
              <a:buFont typeface="Wingdings" pitchFamily="2" charset="2"/>
              <a:buNone/>
            </a:pPr>
            <a:r>
              <a:rPr lang="en-US" altLang="zh-CN" sz="2200" dirty="0">
                <a:latin typeface="Arial Unicode MS" pitchFamily="34" charset="-122"/>
              </a:rPr>
              <a:t>		 }</a:t>
            </a:r>
          </a:p>
          <a:p>
            <a:pPr lvl="1" eaLnBrk="1" hangingPunct="1">
              <a:lnSpc>
                <a:spcPct val="90000"/>
              </a:lnSpc>
              <a:buFont typeface="Wingdings" pitchFamily="2" charset="2"/>
              <a:buNone/>
            </a:pPr>
            <a:r>
              <a:rPr lang="en-US" altLang="zh-CN" sz="2200" dirty="0">
                <a:latin typeface="Arial Unicode MS" pitchFamily="34" charset="-122"/>
              </a:rPr>
              <a:t>} </a:t>
            </a:r>
          </a:p>
          <a:p>
            <a:pPr lvl="1" eaLnBrk="1" hangingPunct="1">
              <a:lnSpc>
                <a:spcPct val="90000"/>
              </a:lnSpc>
              <a:buFont typeface="Wingdings" pitchFamily="2" charset="2"/>
              <a:buNone/>
            </a:pPr>
            <a:endParaRPr lang="en-US" altLang="zh-CN" sz="2200" dirty="0"/>
          </a:p>
        </p:txBody>
      </p:sp>
      <p:sp>
        <p:nvSpPr>
          <p:cNvPr id="32772" name="Text Box 4"/>
          <p:cNvSpPr txBox="1">
            <a:spLocks noChangeArrowheads="1"/>
          </p:cNvSpPr>
          <p:nvPr/>
        </p:nvSpPr>
        <p:spPr bwMode="auto">
          <a:xfrm>
            <a:off x="628650" y="5804992"/>
            <a:ext cx="7263527" cy="461665"/>
          </a:xfrm>
          <a:prstGeom prst="rect">
            <a:avLst/>
          </a:prstGeom>
          <a:noFill/>
          <a:ln w="9525">
            <a:noFill/>
            <a:miter lim="800000"/>
            <a:headEnd/>
            <a:tailEnd/>
          </a:ln>
        </p:spPr>
        <p:txBody>
          <a:bodyPr wrap="none">
            <a:spAutoFit/>
          </a:bodyPr>
          <a:lstStyle/>
          <a:p>
            <a:pPr eaLnBrk="0" hangingPunct="0"/>
            <a:r>
              <a:rPr kumimoji="1" lang="zh-CN" altLang="en-US" sz="2400" b="1" u="sng">
                <a:latin typeface="Times New Roman" pitchFamily="18" charset="0"/>
              </a:rPr>
              <a:t>注意</a:t>
            </a:r>
            <a:r>
              <a:rPr kumimoji="1" lang="zh-CN" altLang="en-US" sz="2400" b="1">
                <a:latin typeface="Times New Roman" pitchFamily="18" charset="0"/>
              </a:rPr>
              <a:t>：访问控制应用于</a:t>
            </a:r>
            <a:r>
              <a:rPr kumimoji="1" lang="en-US" altLang="zh-CN" sz="2400" b="1" dirty="0" smtClean="0">
                <a:latin typeface="Times New Roman" pitchFamily="18" charset="0"/>
              </a:rPr>
              <a:t>class</a:t>
            </a:r>
            <a:r>
              <a:rPr kumimoji="1" lang="zh-CN" altLang="en-US" sz="2400" b="1" dirty="0" smtClean="0">
                <a:latin typeface="Times New Roman" pitchFamily="18" charset="0"/>
              </a:rPr>
              <a:t>层次</a:t>
            </a:r>
            <a:r>
              <a:rPr kumimoji="1" lang="zh-CN" altLang="en-US" sz="2400" b="1" dirty="0">
                <a:latin typeface="Times New Roman" pitchFamily="18" charset="0"/>
              </a:rPr>
              <a:t>，而不是对象层次。</a:t>
            </a:r>
            <a:endParaRPr kumimoji="1" lang="zh-CN" altLang="en-US" sz="2400" b="1" dirty="0">
              <a:solidFill>
                <a:srgbClr val="FF0000"/>
              </a:solidFill>
              <a:latin typeface="Times New Roman" pitchFamily="18" charset="0"/>
            </a:endParaRPr>
          </a:p>
        </p:txBody>
      </p:sp>
      <p:sp>
        <p:nvSpPr>
          <p:cNvPr id="5" name="灯片编号占位符 4"/>
          <p:cNvSpPr>
            <a:spLocks noGrp="1"/>
          </p:cNvSpPr>
          <p:nvPr>
            <p:ph type="sldNum" sz="quarter" idx="12"/>
          </p:nvPr>
        </p:nvSpPr>
        <p:spPr/>
        <p:txBody>
          <a:bodyPr/>
          <a:lstStyle/>
          <a:p>
            <a:fld id="{C894E7F4-4BBE-4291-A7DE-6E1A00DC9DB2}" type="slidenum">
              <a:rPr lang="en-US" altLang="zh-CN" smtClean="0"/>
              <a:pPr/>
              <a:t>60</a:t>
            </a:fld>
            <a:endParaRPr lang="en-US" altLang="zh-CN"/>
          </a:p>
        </p:txBody>
      </p:sp>
    </p:spTree>
    <p:extLst>
      <p:ext uri="{BB962C8B-B14F-4D97-AF65-F5344CB8AC3E}">
        <p14:creationId xmlns:p14="http://schemas.microsoft.com/office/powerpoint/2010/main" val="3781604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7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ChangeArrowheads="1"/>
          </p:cNvSpPr>
          <p:nvPr/>
        </p:nvSpPr>
        <p:spPr bwMode="auto">
          <a:xfrm>
            <a:off x="1699510" y="358095"/>
            <a:ext cx="6151267" cy="5899014"/>
          </a:xfrm>
          <a:prstGeom prst="rect">
            <a:avLst/>
          </a:prstGeom>
          <a:noFill/>
          <a:ln w="9525">
            <a:noFill/>
            <a:miter lim="800000"/>
            <a:headEnd/>
            <a:tailEnd/>
          </a:ln>
        </p:spPr>
        <p:txBody>
          <a:bodyPr/>
          <a:lstStyle/>
          <a:p>
            <a:pPr marL="908050" lvl="1" indent="-436563">
              <a:buClr>
                <a:schemeClr val="accent2"/>
              </a:buClr>
              <a:buFont typeface="Wingdings" pitchFamily="2" charset="2"/>
              <a:buNone/>
            </a:pPr>
            <a:r>
              <a:rPr lang="en-US" altLang="zh-CN" dirty="0">
                <a:latin typeface="Arial Unicode MS" pitchFamily="34" charset="-122"/>
              </a:rPr>
              <a:t>package Greek; </a:t>
            </a:r>
          </a:p>
          <a:p>
            <a:pPr marL="908050" lvl="1" indent="-436563">
              <a:buClr>
                <a:schemeClr val="accent2"/>
              </a:buClr>
              <a:buFont typeface="Wingdings" pitchFamily="2" charset="2"/>
              <a:buNone/>
            </a:pPr>
            <a:r>
              <a:rPr lang="en-US" altLang="zh-CN" dirty="0">
                <a:latin typeface="Arial Unicode MS" pitchFamily="34" charset="-122"/>
              </a:rPr>
              <a:t>class Alpha </a:t>
            </a:r>
          </a:p>
          <a:p>
            <a:pPr marL="908050" lvl="1" indent="-436563">
              <a:buClr>
                <a:schemeClr val="accent2"/>
              </a:buClr>
              <a:buFont typeface="Wingdings" pitchFamily="2" charset="2"/>
              <a:buNone/>
            </a:pPr>
            <a:r>
              <a:rPr lang="en-US" altLang="zh-CN" dirty="0">
                <a:latin typeface="Arial Unicode MS" pitchFamily="34" charset="-122"/>
              </a:rPr>
              <a:t>{</a:t>
            </a:r>
          </a:p>
          <a:p>
            <a:pPr marL="908050" lvl="1" indent="-436563">
              <a:buClr>
                <a:schemeClr val="accent2"/>
              </a:buClr>
              <a:buFont typeface="Wingdings" pitchFamily="2" charset="2"/>
              <a:buNone/>
            </a:pPr>
            <a:r>
              <a:rPr lang="en-US" altLang="zh-CN" dirty="0">
                <a:latin typeface="Arial Unicode MS" pitchFamily="34" charset="-122"/>
              </a:rPr>
              <a:t>	 </a:t>
            </a:r>
            <a:r>
              <a:rPr lang="en-US" altLang="zh-CN" dirty="0" err="1">
                <a:latin typeface="Arial Unicode MS" pitchFamily="34" charset="-122"/>
              </a:rPr>
              <a:t>int</a:t>
            </a:r>
            <a:r>
              <a:rPr lang="en-US" altLang="zh-CN" dirty="0">
                <a:latin typeface="Arial Unicode MS" pitchFamily="34" charset="-122"/>
              </a:rPr>
              <a:t> </a:t>
            </a:r>
            <a:r>
              <a:rPr lang="en-US" altLang="zh-CN" dirty="0" err="1">
                <a:latin typeface="Arial Unicode MS" pitchFamily="34" charset="-122"/>
              </a:rPr>
              <a:t>iampackage</a:t>
            </a:r>
            <a:r>
              <a:rPr lang="en-US" altLang="zh-CN" dirty="0">
                <a:latin typeface="Arial Unicode MS" pitchFamily="34" charset="-122"/>
              </a:rPr>
              <a:t>; </a:t>
            </a:r>
          </a:p>
          <a:p>
            <a:pPr marL="908050" lvl="1" indent="-436563">
              <a:buClr>
                <a:schemeClr val="accent2"/>
              </a:buClr>
              <a:buFont typeface="Wingdings" pitchFamily="2" charset="2"/>
              <a:buNone/>
            </a:pPr>
            <a:r>
              <a:rPr lang="en-US" altLang="zh-CN" dirty="0">
                <a:latin typeface="Arial Unicode MS" pitchFamily="34" charset="-122"/>
              </a:rPr>
              <a:t>	void </a:t>
            </a:r>
            <a:r>
              <a:rPr lang="en-US" altLang="zh-CN" dirty="0" err="1">
                <a:latin typeface="Arial Unicode MS" pitchFamily="34" charset="-122"/>
              </a:rPr>
              <a:t>packageMethod</a:t>
            </a:r>
            <a:r>
              <a:rPr lang="en-US" altLang="zh-CN" dirty="0">
                <a:latin typeface="Arial Unicode MS" pitchFamily="34" charset="-122"/>
              </a:rPr>
              <a:t>() </a:t>
            </a:r>
          </a:p>
          <a:p>
            <a:pPr marL="908050" lvl="1" indent="-436563">
              <a:buClr>
                <a:schemeClr val="accent2"/>
              </a:buClr>
              <a:buFont typeface="Wingdings" pitchFamily="2" charset="2"/>
              <a:buNone/>
            </a:pPr>
            <a:r>
              <a:rPr lang="en-US" altLang="zh-CN" dirty="0">
                <a:latin typeface="Arial Unicode MS" pitchFamily="34" charset="-122"/>
              </a:rPr>
              <a:t>	{ </a:t>
            </a:r>
          </a:p>
          <a:p>
            <a:pPr marL="908050" lvl="1" indent="-436563">
              <a:buClr>
                <a:schemeClr val="accent2"/>
              </a:buClr>
              <a:buFont typeface="Wingdings" pitchFamily="2" charset="2"/>
              <a:buNone/>
            </a:pPr>
            <a:r>
              <a:rPr lang="en-US" altLang="zh-CN" dirty="0">
                <a:latin typeface="Arial Unicode MS" pitchFamily="34" charset="-122"/>
              </a:rPr>
              <a:t>			</a:t>
            </a:r>
            <a:r>
              <a:rPr lang="en-US" altLang="zh-CN" dirty="0" err="1">
                <a:latin typeface="Arial Unicode MS" pitchFamily="34" charset="-122"/>
              </a:rPr>
              <a:t>System.out.println</a:t>
            </a:r>
            <a:r>
              <a:rPr lang="en-US" altLang="zh-CN" dirty="0">
                <a:latin typeface="Arial Unicode MS" pitchFamily="34" charset="-122"/>
              </a:rPr>
              <a:t>("</a:t>
            </a:r>
            <a:r>
              <a:rPr lang="en-US" altLang="zh-CN" dirty="0" err="1">
                <a:latin typeface="Arial Unicode MS" pitchFamily="34" charset="-122"/>
              </a:rPr>
              <a:t>packageMethod</a:t>
            </a:r>
            <a:r>
              <a:rPr lang="en-US" altLang="zh-CN" dirty="0">
                <a:latin typeface="Arial Unicode MS" pitchFamily="34" charset="-122"/>
              </a:rPr>
              <a:t>");</a:t>
            </a:r>
          </a:p>
          <a:p>
            <a:pPr marL="908050" lvl="1" indent="-436563">
              <a:buClr>
                <a:schemeClr val="accent2"/>
              </a:buClr>
              <a:buFont typeface="Wingdings" pitchFamily="2" charset="2"/>
              <a:buNone/>
            </a:pPr>
            <a:r>
              <a:rPr lang="en-US" altLang="zh-CN" dirty="0">
                <a:latin typeface="Arial Unicode MS" pitchFamily="34" charset="-122"/>
              </a:rPr>
              <a:t>		 }</a:t>
            </a:r>
          </a:p>
          <a:p>
            <a:pPr marL="908050" lvl="1" indent="-436563">
              <a:buClr>
                <a:schemeClr val="accent2"/>
              </a:buClr>
              <a:buFont typeface="Wingdings" pitchFamily="2" charset="2"/>
              <a:buNone/>
            </a:pPr>
            <a:r>
              <a:rPr lang="en-US" altLang="zh-CN" dirty="0">
                <a:latin typeface="Arial Unicode MS" pitchFamily="34" charset="-122"/>
              </a:rPr>
              <a:t> } </a:t>
            </a:r>
          </a:p>
          <a:p>
            <a:pPr marL="908050" lvl="1" indent="-436563">
              <a:buClr>
                <a:schemeClr val="accent2"/>
              </a:buClr>
              <a:buFont typeface="Wingdings" pitchFamily="2" charset="2"/>
              <a:buNone/>
            </a:pPr>
            <a:r>
              <a:rPr lang="en-US" altLang="zh-CN" dirty="0">
                <a:latin typeface="Arial Unicode MS" pitchFamily="34" charset="-122"/>
              </a:rPr>
              <a:t>package Greek; </a:t>
            </a:r>
          </a:p>
          <a:p>
            <a:pPr marL="908050" lvl="1" indent="-436563">
              <a:buClr>
                <a:schemeClr val="accent2"/>
              </a:buClr>
              <a:buFont typeface="Wingdings" pitchFamily="2" charset="2"/>
              <a:buNone/>
            </a:pPr>
            <a:r>
              <a:rPr lang="en-US" altLang="zh-CN" dirty="0">
                <a:latin typeface="Arial Unicode MS" pitchFamily="34" charset="-122"/>
              </a:rPr>
              <a:t>class Beta </a:t>
            </a:r>
          </a:p>
          <a:p>
            <a:pPr marL="908050" lvl="1" indent="-436563">
              <a:buClr>
                <a:schemeClr val="accent2"/>
              </a:buClr>
              <a:buFont typeface="Wingdings" pitchFamily="2" charset="2"/>
              <a:buNone/>
            </a:pPr>
            <a:r>
              <a:rPr lang="en-US" altLang="zh-CN" dirty="0">
                <a:latin typeface="Arial Unicode MS" pitchFamily="34" charset="-122"/>
              </a:rPr>
              <a:t>{ </a:t>
            </a:r>
          </a:p>
          <a:p>
            <a:pPr marL="908050" lvl="1" indent="-436563">
              <a:buClr>
                <a:schemeClr val="accent2"/>
              </a:buClr>
              <a:buFont typeface="Wingdings" pitchFamily="2" charset="2"/>
              <a:buNone/>
            </a:pPr>
            <a:r>
              <a:rPr lang="en-US" altLang="zh-CN" dirty="0">
                <a:latin typeface="Arial Unicode MS" pitchFamily="34" charset="-122"/>
              </a:rPr>
              <a:t>	void </a:t>
            </a:r>
            <a:r>
              <a:rPr lang="en-US" altLang="zh-CN" dirty="0" err="1">
                <a:latin typeface="Arial Unicode MS" pitchFamily="34" charset="-122"/>
              </a:rPr>
              <a:t>accessMethod</a:t>
            </a:r>
            <a:r>
              <a:rPr lang="en-US" altLang="zh-CN" dirty="0">
                <a:latin typeface="Arial Unicode MS" pitchFamily="34" charset="-122"/>
              </a:rPr>
              <a:t>() </a:t>
            </a:r>
          </a:p>
          <a:p>
            <a:pPr marL="908050" lvl="1" indent="-436563">
              <a:buClr>
                <a:schemeClr val="accent2"/>
              </a:buClr>
              <a:buFont typeface="Wingdings" pitchFamily="2" charset="2"/>
              <a:buNone/>
            </a:pPr>
            <a:r>
              <a:rPr lang="en-US" altLang="zh-CN" dirty="0">
                <a:latin typeface="Arial Unicode MS" pitchFamily="34" charset="-122"/>
              </a:rPr>
              <a:t>	{</a:t>
            </a:r>
          </a:p>
          <a:p>
            <a:pPr marL="908050" lvl="1" indent="-436563">
              <a:buClr>
                <a:schemeClr val="accent2"/>
              </a:buClr>
              <a:buFont typeface="Wingdings" pitchFamily="2" charset="2"/>
              <a:buNone/>
            </a:pPr>
            <a:r>
              <a:rPr lang="en-US" altLang="zh-CN" dirty="0">
                <a:latin typeface="Arial Unicode MS" pitchFamily="34" charset="-122"/>
              </a:rPr>
              <a:t>			Alpha a = new Alpha(); </a:t>
            </a:r>
          </a:p>
          <a:p>
            <a:pPr marL="908050" lvl="1" indent="-436563">
              <a:buClr>
                <a:schemeClr val="accent2"/>
              </a:buClr>
              <a:buFont typeface="Wingdings" pitchFamily="2" charset="2"/>
              <a:buNone/>
            </a:pPr>
            <a:r>
              <a:rPr lang="en-US" altLang="zh-CN" dirty="0">
                <a:latin typeface="Arial Unicode MS" pitchFamily="34" charset="-122"/>
              </a:rPr>
              <a:t>		 	</a:t>
            </a:r>
            <a:r>
              <a:rPr lang="en-US" altLang="zh-CN" dirty="0" err="1">
                <a:latin typeface="Arial Unicode MS" pitchFamily="34" charset="-122"/>
              </a:rPr>
              <a:t>a.iampackage</a:t>
            </a:r>
            <a:r>
              <a:rPr lang="en-US" altLang="zh-CN" dirty="0">
                <a:latin typeface="Arial Unicode MS" pitchFamily="34" charset="-122"/>
              </a:rPr>
              <a:t> = 10; </a:t>
            </a:r>
          </a:p>
          <a:p>
            <a:pPr marL="908050" lvl="1" indent="-436563">
              <a:buClr>
                <a:schemeClr val="accent2"/>
              </a:buClr>
              <a:buFont typeface="Wingdings" pitchFamily="2" charset="2"/>
              <a:buNone/>
            </a:pPr>
            <a:r>
              <a:rPr lang="en-US" altLang="zh-CN" dirty="0">
                <a:latin typeface="Arial Unicode MS" pitchFamily="34" charset="-122"/>
              </a:rPr>
              <a:t>		 	</a:t>
            </a:r>
            <a:r>
              <a:rPr lang="en-US" altLang="zh-CN" dirty="0" err="1">
                <a:latin typeface="Arial Unicode MS" pitchFamily="34" charset="-122"/>
              </a:rPr>
              <a:t>a.packageMethod</a:t>
            </a:r>
            <a:r>
              <a:rPr lang="en-US" altLang="zh-CN" dirty="0">
                <a:latin typeface="Arial Unicode MS" pitchFamily="34" charset="-122"/>
              </a:rPr>
              <a:t>(); </a:t>
            </a:r>
          </a:p>
          <a:p>
            <a:pPr marL="908050" lvl="1" indent="-436563">
              <a:buClr>
                <a:schemeClr val="accent2"/>
              </a:buClr>
              <a:buFont typeface="Wingdings" pitchFamily="2" charset="2"/>
              <a:buNone/>
            </a:pPr>
            <a:r>
              <a:rPr lang="en-US" altLang="zh-CN" dirty="0">
                <a:latin typeface="Arial Unicode MS" pitchFamily="34" charset="-122"/>
              </a:rPr>
              <a:t>		} </a:t>
            </a:r>
          </a:p>
          <a:p>
            <a:pPr marL="908050" lvl="1" indent="-436563">
              <a:buClr>
                <a:schemeClr val="accent2"/>
              </a:buClr>
              <a:buFont typeface="Wingdings" pitchFamily="2" charset="2"/>
              <a:buNone/>
            </a:pPr>
            <a:r>
              <a:rPr lang="en-US" altLang="zh-CN" dirty="0">
                <a:latin typeface="Arial Unicode MS" pitchFamily="34" charset="-122"/>
              </a:rPr>
              <a:t>} </a:t>
            </a:r>
          </a:p>
        </p:txBody>
      </p:sp>
      <p:sp>
        <p:nvSpPr>
          <p:cNvPr id="28675" name="Text Box 5"/>
          <p:cNvSpPr txBox="1">
            <a:spLocks noChangeArrowheads="1"/>
          </p:cNvSpPr>
          <p:nvPr/>
        </p:nvSpPr>
        <p:spPr bwMode="auto">
          <a:xfrm>
            <a:off x="406400" y="228600"/>
            <a:ext cx="7772400" cy="1143000"/>
          </a:xfrm>
          <a:prstGeom prst="rect">
            <a:avLst/>
          </a:prstGeom>
          <a:noFill/>
          <a:ln w="9525">
            <a:noFill/>
            <a:miter lim="800000"/>
            <a:headEnd/>
            <a:tailEnd/>
          </a:ln>
        </p:spPr>
        <p:txBody>
          <a:bodyPr anchor="b"/>
          <a:lstStyle/>
          <a:p>
            <a:r>
              <a:rPr lang="zh-CN" altLang="en-US" sz="3800" dirty="0" smtClean="0">
                <a:latin typeface="Times New Roman" pitchFamily="18" charset="0"/>
              </a:rPr>
              <a:t>包</a:t>
            </a:r>
            <a:endParaRPr lang="en-US" altLang="zh-CN" sz="3800" dirty="0">
              <a:latin typeface="Times New Roman" pitchFamily="18" charset="0"/>
            </a:endParaRPr>
          </a:p>
        </p:txBody>
      </p:sp>
      <p:sp>
        <p:nvSpPr>
          <p:cNvPr id="7" name="灯片编号占位符 6"/>
          <p:cNvSpPr>
            <a:spLocks noGrp="1"/>
          </p:cNvSpPr>
          <p:nvPr>
            <p:ph type="sldNum" sz="quarter" idx="12"/>
          </p:nvPr>
        </p:nvSpPr>
        <p:spPr/>
        <p:txBody>
          <a:bodyPr/>
          <a:lstStyle/>
          <a:p>
            <a:fld id="{39D64340-E0F1-4099-A149-739072E80C55}" type="slidenum">
              <a:rPr lang="en-US" altLang="zh-CN" smtClean="0"/>
              <a:pPr/>
              <a:t>61</a:t>
            </a:fld>
            <a:endParaRPr lang="en-US" altLang="zh-CN"/>
          </a:p>
        </p:txBody>
      </p:sp>
    </p:spTree>
    <p:extLst>
      <p:ext uri="{BB962C8B-B14F-4D97-AF65-F5344CB8AC3E}">
        <p14:creationId xmlns:p14="http://schemas.microsoft.com/office/powerpoint/2010/main" val="350000620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a:extLst>
              <a:ext uri="{FF2B5EF4-FFF2-40B4-BE49-F238E27FC236}">
                <a16:creationId xmlns:a16="http://schemas.microsoft.com/office/drawing/2014/main" id="{116550A2-26DB-4B7F-820C-690E4315B528}"/>
              </a:ext>
            </a:extLst>
          </p:cNvPr>
          <p:cNvSpPr>
            <a:spLocks noGrp="1"/>
          </p:cNvSpPr>
          <p:nvPr>
            <p:ph type="title"/>
          </p:nvPr>
        </p:nvSpPr>
        <p:spPr/>
        <p:txBody>
          <a:bodyPr/>
          <a:lstStyle/>
          <a:p>
            <a:r>
              <a:rPr lang="zh-CN" altLang="en-US" dirty="0"/>
              <a:t>访问</a:t>
            </a:r>
            <a:r>
              <a:rPr lang="zh-CN" altLang="en-US" dirty="0" smtClean="0"/>
              <a:t>修饰符</a:t>
            </a:r>
            <a:endParaRPr lang="zh-CN" altLang="en-US" dirty="0"/>
          </a:p>
        </p:txBody>
      </p:sp>
      <p:graphicFrame>
        <p:nvGraphicFramePr>
          <p:cNvPr id="6" name="Group 3">
            <a:extLst>
              <a:ext uri="{FF2B5EF4-FFF2-40B4-BE49-F238E27FC236}">
                <a16:creationId xmlns:a16="http://schemas.microsoft.com/office/drawing/2014/main" id="{49E11AA0-1859-4929-9D0E-EE4CD29B9A5F}"/>
              </a:ext>
            </a:extLst>
          </p:cNvPr>
          <p:cNvGraphicFramePr>
            <a:graphicFrameLocks noGrp="1"/>
          </p:cNvGraphicFramePr>
          <p:nvPr>
            <p:ph idx="1"/>
          </p:nvPr>
        </p:nvGraphicFramePr>
        <p:xfrm>
          <a:off x="785813" y="2000250"/>
          <a:ext cx="7686675" cy="4032250"/>
        </p:xfrm>
        <a:graphic>
          <a:graphicData uri="http://schemas.openxmlformats.org/drawingml/2006/table">
            <a:tbl>
              <a:tblPr/>
              <a:tblGrid>
                <a:gridCol w="1152525">
                  <a:extLst>
                    <a:ext uri="{9D8B030D-6E8A-4147-A177-3AD203B41FA5}">
                      <a16:colId xmlns:a16="http://schemas.microsoft.com/office/drawing/2014/main" val="20000"/>
                    </a:ext>
                  </a:extLst>
                </a:gridCol>
                <a:gridCol w="1633538">
                  <a:extLst>
                    <a:ext uri="{9D8B030D-6E8A-4147-A177-3AD203B41FA5}">
                      <a16:colId xmlns:a16="http://schemas.microsoft.com/office/drawing/2014/main" val="20001"/>
                    </a:ext>
                  </a:extLst>
                </a:gridCol>
                <a:gridCol w="1633537">
                  <a:extLst>
                    <a:ext uri="{9D8B030D-6E8A-4147-A177-3AD203B41FA5}">
                      <a16:colId xmlns:a16="http://schemas.microsoft.com/office/drawing/2014/main" val="20002"/>
                    </a:ext>
                  </a:extLst>
                </a:gridCol>
                <a:gridCol w="1633538">
                  <a:extLst>
                    <a:ext uri="{9D8B030D-6E8A-4147-A177-3AD203B41FA5}">
                      <a16:colId xmlns:a16="http://schemas.microsoft.com/office/drawing/2014/main" val="20003"/>
                    </a:ext>
                  </a:extLst>
                </a:gridCol>
                <a:gridCol w="1633537">
                  <a:extLst>
                    <a:ext uri="{9D8B030D-6E8A-4147-A177-3AD203B41FA5}">
                      <a16:colId xmlns:a16="http://schemas.microsoft.com/office/drawing/2014/main" val="20004"/>
                    </a:ext>
                  </a:extLst>
                </a:gridCol>
              </a:tblGrid>
              <a:tr h="80645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zh-CN" altLang="zh-CN" sz="2700" b="0" i="0" u="none" strike="noStrike" cap="none" normalizeH="0" baseline="0" dirty="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2700" b="0" i="0" u="none" strike="noStrike" cap="none" normalizeH="0" baseline="0" dirty="0">
                          <a:ln>
                            <a:noFill/>
                          </a:ln>
                          <a:solidFill>
                            <a:schemeClr val="tx1"/>
                          </a:solidFill>
                          <a:effectLst/>
                          <a:latin typeface="Arial" pitchFamily="34" charset="0"/>
                          <a:ea typeface="宋体" pitchFamily="2" charset="-122"/>
                        </a:rPr>
                        <a:t>public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2700" b="0" i="0" u="none" strike="noStrike" cap="none" normalizeH="0" baseline="0" dirty="0">
                          <a:ln>
                            <a:noFill/>
                          </a:ln>
                          <a:solidFill>
                            <a:schemeClr val="tx1"/>
                          </a:solidFill>
                          <a:effectLst/>
                          <a:latin typeface="Arial" pitchFamily="34" charset="0"/>
                          <a:ea typeface="宋体" pitchFamily="2" charset="-122"/>
                        </a:rPr>
                        <a:t>protected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2700" b="0" i="0" u="none" strike="noStrike" cap="none" normalizeH="0" baseline="0" dirty="0">
                          <a:ln>
                            <a:noFill/>
                          </a:ln>
                          <a:solidFill>
                            <a:schemeClr val="tx1"/>
                          </a:solidFill>
                          <a:effectLst/>
                          <a:latin typeface="Arial" pitchFamily="34" charset="0"/>
                          <a:ea typeface="宋体" pitchFamily="2" charset="-122"/>
                        </a:rPr>
                        <a:t>默认</a:t>
                      </a:r>
                      <a:endParaRPr kumimoji="0" lang="zh-CN" altLang="zh-CN" sz="2700" b="0" i="0" u="none" strike="noStrike" cap="none" normalizeH="0" baseline="0" dirty="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2700" b="0" i="0" u="none" strike="noStrike" cap="none" normalizeH="0" baseline="0">
                          <a:ln>
                            <a:noFill/>
                          </a:ln>
                          <a:solidFill>
                            <a:schemeClr val="tx1"/>
                          </a:solidFill>
                          <a:effectLst/>
                          <a:latin typeface="Arial" pitchFamily="34" charset="0"/>
                          <a:ea typeface="宋体" pitchFamily="2" charset="-122"/>
                        </a:rPr>
                        <a:t>private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0645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sz="1600" b="0" i="0" u="none" strike="noStrike" cap="none" normalizeH="0" baseline="0" dirty="0">
                          <a:ln>
                            <a:noFill/>
                          </a:ln>
                          <a:solidFill>
                            <a:schemeClr val="tx1"/>
                          </a:solidFill>
                          <a:effectLst/>
                          <a:latin typeface="Arial" pitchFamily="34" charset="0"/>
                          <a:ea typeface="宋体" pitchFamily="2" charset="-122"/>
                        </a:rPr>
                        <a:t>同一类中</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2700" b="0" i="0" u="none" strike="noStrike" cap="none" normalizeH="0" baseline="0" dirty="0">
                          <a:ln>
                            <a:noFill/>
                          </a:ln>
                          <a:solidFill>
                            <a:schemeClr val="tx1"/>
                          </a:solidFill>
                          <a:effectLst/>
                          <a:latin typeface="Arial" pitchFamily="34"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2700" b="0" i="0" u="none" strike="noStrike" cap="none" normalizeH="0" baseline="0" dirty="0">
                          <a:ln>
                            <a:noFill/>
                          </a:ln>
                          <a:solidFill>
                            <a:schemeClr val="tx1"/>
                          </a:solidFill>
                          <a:effectLst/>
                          <a:latin typeface="Arial" pitchFamily="34"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2700" b="0" i="0" u="none" strike="noStrike" cap="none" normalizeH="0" baseline="0" dirty="0">
                          <a:ln>
                            <a:noFill/>
                          </a:ln>
                          <a:solidFill>
                            <a:schemeClr val="tx1"/>
                          </a:solidFill>
                          <a:effectLst/>
                          <a:latin typeface="Arial" pitchFamily="34"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2700" b="0" i="0" u="none" strike="noStrike" cap="none" normalizeH="0" baseline="0">
                          <a:ln>
                            <a:noFill/>
                          </a:ln>
                          <a:solidFill>
                            <a:schemeClr val="tx1"/>
                          </a:solidFill>
                          <a:effectLst/>
                          <a:latin typeface="Arial" pitchFamily="34"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0645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sz="1600" b="0" i="0" u="none" strike="noStrike" cap="none" normalizeH="0" baseline="0" dirty="0">
                          <a:ln>
                            <a:noFill/>
                          </a:ln>
                          <a:solidFill>
                            <a:schemeClr val="tx1"/>
                          </a:solidFill>
                          <a:effectLst/>
                          <a:latin typeface="Arial" pitchFamily="34" charset="0"/>
                          <a:ea typeface="宋体" pitchFamily="2" charset="-122"/>
                        </a:rPr>
                        <a:t>同一包</a:t>
                      </a:r>
                      <a:r>
                        <a:rPr kumimoji="0" lang="zh-CN" altLang="en-US" sz="1600" b="0" i="0" u="none" strike="noStrike" cap="none" normalizeH="0" baseline="0" dirty="0">
                          <a:ln>
                            <a:noFill/>
                          </a:ln>
                          <a:solidFill>
                            <a:schemeClr val="tx1"/>
                          </a:solidFill>
                          <a:effectLst/>
                          <a:latin typeface="Arial" pitchFamily="34" charset="0"/>
                          <a:ea typeface="宋体" pitchFamily="2" charset="-122"/>
                        </a:rPr>
                        <a:t>子类</a:t>
                      </a:r>
                      <a:r>
                        <a:rPr kumimoji="0" lang="en-US" altLang="zh-CN" sz="1600" b="0" i="0" u="none" strike="noStrike" cap="none" normalizeH="0" baseline="0" dirty="0">
                          <a:ln>
                            <a:noFill/>
                          </a:ln>
                          <a:solidFill>
                            <a:schemeClr val="tx1"/>
                          </a:solidFill>
                          <a:effectLst/>
                          <a:latin typeface="Arial" pitchFamily="34" charset="0"/>
                          <a:ea typeface="宋体" pitchFamily="2" charset="-122"/>
                        </a:rPr>
                        <a:t>,</a:t>
                      </a:r>
                      <a:r>
                        <a:rPr kumimoji="0" lang="zh-CN" altLang="en-US" sz="1600" b="0" i="0" u="none" strike="noStrike" cap="none" normalizeH="0" baseline="0" dirty="0">
                          <a:ln>
                            <a:noFill/>
                          </a:ln>
                          <a:solidFill>
                            <a:schemeClr val="tx1"/>
                          </a:solidFill>
                          <a:effectLst/>
                          <a:latin typeface="Arial" pitchFamily="34" charset="0"/>
                          <a:ea typeface="宋体" pitchFamily="2" charset="-122"/>
                        </a:rPr>
                        <a:t>其他类</a:t>
                      </a:r>
                      <a:endParaRPr kumimoji="0" lang="zh-CN" sz="1600" b="0" i="0" u="none" strike="noStrike" cap="none" normalizeH="0" baseline="0" dirty="0">
                        <a:ln>
                          <a:noFill/>
                        </a:ln>
                        <a:solidFill>
                          <a:schemeClr val="tx1"/>
                        </a:solidFill>
                        <a:effectLst/>
                        <a:latin typeface="Arial" pitchFamily="34"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2700" b="0" i="0" u="none" strike="noStrike" cap="none" normalizeH="0" baseline="0" dirty="0">
                          <a:ln>
                            <a:noFill/>
                          </a:ln>
                          <a:solidFill>
                            <a:schemeClr val="tx1"/>
                          </a:solidFill>
                          <a:effectLst/>
                          <a:latin typeface="Arial" pitchFamily="34"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2700" b="0" i="0" u="none" strike="noStrike" cap="none" normalizeH="0" baseline="0" dirty="0">
                          <a:ln>
                            <a:noFill/>
                          </a:ln>
                          <a:solidFill>
                            <a:schemeClr val="tx1"/>
                          </a:solidFill>
                          <a:effectLst/>
                          <a:latin typeface="Arial" pitchFamily="34"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2700" b="0" i="0" u="none" strike="noStrike" cap="none" normalizeH="0" baseline="0" dirty="0">
                          <a:ln>
                            <a:noFill/>
                          </a:ln>
                          <a:solidFill>
                            <a:schemeClr val="tx1"/>
                          </a:solidFill>
                          <a:effectLst/>
                          <a:latin typeface="Arial" pitchFamily="34"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zh-CN" altLang="zh-CN" sz="2700" b="0" i="0" u="none" strike="noStrike" cap="none" normalizeH="0" baseline="0" dirty="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0645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dirty="0">
                          <a:ln>
                            <a:noFill/>
                          </a:ln>
                          <a:solidFill>
                            <a:schemeClr val="tx1"/>
                          </a:solidFill>
                          <a:effectLst/>
                          <a:latin typeface="Arial" pitchFamily="34" charset="0"/>
                          <a:ea typeface="宋体" pitchFamily="2" charset="-122"/>
                        </a:rPr>
                        <a:t>不同包</a:t>
                      </a:r>
                      <a:endParaRPr kumimoji="0" lang="en-US" altLang="zh-CN" sz="1600" b="0" i="0" u="none" strike="noStrike" cap="none" normalizeH="0" baseline="0" dirty="0">
                        <a:ln>
                          <a:noFill/>
                        </a:ln>
                        <a:solidFill>
                          <a:schemeClr val="tx1"/>
                        </a:solidFill>
                        <a:effectLst/>
                        <a:latin typeface="Arial"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sz="1600" b="0" i="0" u="none" strike="noStrike" cap="none" normalizeH="0" baseline="0" dirty="0">
                          <a:ln>
                            <a:noFill/>
                          </a:ln>
                          <a:solidFill>
                            <a:schemeClr val="tx1"/>
                          </a:solidFill>
                          <a:effectLst/>
                          <a:latin typeface="Arial" pitchFamily="34" charset="0"/>
                          <a:ea typeface="宋体" pitchFamily="2" charset="-122"/>
                        </a:rPr>
                        <a:t>子类</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2700" b="0" i="0" u="none" strike="noStrike" cap="none" normalizeH="0" baseline="0">
                          <a:ln>
                            <a:noFill/>
                          </a:ln>
                          <a:solidFill>
                            <a:schemeClr val="tx1"/>
                          </a:solidFill>
                          <a:effectLst/>
                          <a:latin typeface="Arial" pitchFamily="34"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2700" b="0" i="0" u="none" strike="noStrike" cap="none" normalizeH="0" baseline="0">
                          <a:ln>
                            <a:noFill/>
                          </a:ln>
                          <a:solidFill>
                            <a:schemeClr val="tx1"/>
                          </a:solidFill>
                          <a:effectLst/>
                          <a:latin typeface="Arial" pitchFamily="34"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zh-CN" altLang="zh-CN" sz="27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zh-CN" altLang="zh-CN" sz="2700" b="0" i="0" u="none" strike="noStrike" cap="none" normalizeH="0" baseline="0" dirty="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0645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sz="1600" b="0" i="0" u="none" strike="noStrike" cap="none" normalizeH="0" baseline="0" dirty="0">
                          <a:ln>
                            <a:noFill/>
                          </a:ln>
                          <a:solidFill>
                            <a:schemeClr val="tx1"/>
                          </a:solidFill>
                          <a:effectLst/>
                          <a:latin typeface="Arial" pitchFamily="34" charset="0"/>
                          <a:ea typeface="宋体" pitchFamily="2" charset="-122"/>
                        </a:rPr>
                        <a:t>不同包</a:t>
                      </a:r>
                      <a:endParaRPr kumimoji="0" lang="en-US" altLang="zh-CN" sz="1600" b="0" i="0" u="none" strike="noStrike" cap="none" normalizeH="0" baseline="0" dirty="0">
                        <a:ln>
                          <a:noFill/>
                        </a:ln>
                        <a:solidFill>
                          <a:schemeClr val="tx1"/>
                        </a:solidFill>
                        <a:effectLst/>
                        <a:latin typeface="Arial"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dirty="0">
                          <a:ln>
                            <a:noFill/>
                          </a:ln>
                          <a:solidFill>
                            <a:schemeClr val="tx1"/>
                          </a:solidFill>
                          <a:effectLst/>
                          <a:latin typeface="Arial" pitchFamily="34" charset="0"/>
                          <a:ea typeface="宋体" pitchFamily="2" charset="-122"/>
                        </a:rPr>
                        <a:t>其他类</a:t>
                      </a:r>
                      <a:endParaRPr kumimoji="0" lang="zh-CN" sz="1600" b="0" i="0" u="none" strike="noStrike" cap="none" normalizeH="0" baseline="0" dirty="0">
                        <a:ln>
                          <a:noFill/>
                        </a:ln>
                        <a:solidFill>
                          <a:schemeClr val="tx1"/>
                        </a:solidFill>
                        <a:effectLst/>
                        <a:latin typeface="Arial" pitchFamily="34"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2700" b="0" i="0" u="none" strike="noStrike" cap="none" normalizeH="0" baseline="0">
                          <a:ln>
                            <a:noFill/>
                          </a:ln>
                          <a:solidFill>
                            <a:schemeClr val="tx1"/>
                          </a:solidFill>
                          <a:effectLst/>
                          <a:latin typeface="Arial" pitchFamily="34"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zh-CN" altLang="zh-CN" sz="27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zh-CN" altLang="zh-CN" sz="2700" b="0" i="0" u="none" strike="noStrike" cap="none" normalizeH="0" baseline="0" dirty="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zh-CN" altLang="zh-CN" sz="2700" b="0" i="0" u="none" strike="noStrike" cap="none" normalizeH="0" baseline="0" dirty="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3840031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kumimoji="1" lang="zh-CN" altLang="en-US">
                <a:solidFill>
                  <a:schemeClr val="tx1"/>
                </a:solidFill>
              </a:rPr>
              <a:t>抽象数据类型</a:t>
            </a:r>
          </a:p>
        </p:txBody>
      </p:sp>
      <p:sp>
        <p:nvSpPr>
          <p:cNvPr id="5123" name="Rectangle 3"/>
          <p:cNvSpPr>
            <a:spLocks noGrp="1" noChangeArrowheads="1"/>
          </p:cNvSpPr>
          <p:nvPr>
            <p:ph idx="1"/>
          </p:nvPr>
        </p:nvSpPr>
        <p:spPr>
          <a:xfrm>
            <a:off x="628650" y="1825625"/>
            <a:ext cx="6968652" cy="3709413"/>
          </a:xfrm>
        </p:spPr>
        <p:txBody>
          <a:bodyPr/>
          <a:lstStyle/>
          <a:p>
            <a:pPr eaLnBrk="1" hangingPunct="1"/>
            <a:r>
              <a:rPr kumimoji="1" lang="zh-CN" altLang="en-US" sz="1950" dirty="0"/>
              <a:t>基本数据类型和聚集类型的变量与一些操作（如</a:t>
            </a:r>
            <a:r>
              <a:rPr kumimoji="1" lang="en-US" altLang="zh-CN" sz="1950" dirty="0"/>
              <a:t>+, -</a:t>
            </a:r>
            <a:r>
              <a:rPr kumimoji="1" lang="zh-CN" altLang="en-US" sz="1950" dirty="0"/>
              <a:t>）之间不需特殊的联系。</a:t>
            </a:r>
          </a:p>
          <a:p>
            <a:pPr eaLnBrk="1" hangingPunct="1"/>
            <a:endParaRPr kumimoji="1" lang="zh-CN" altLang="en-US" sz="1950" dirty="0"/>
          </a:p>
          <a:p>
            <a:pPr eaLnBrk="1" hangingPunct="1"/>
            <a:r>
              <a:rPr kumimoji="1" lang="zh-CN" altLang="en-US" sz="1950" dirty="0"/>
              <a:t>在面向对象语言中，在数据类型的声明与操作     这些数据的代码声明之间建立紧密联系，这种     联系通常描述为一种抽象数据类型。</a:t>
            </a:r>
          </a:p>
          <a:p>
            <a:pPr eaLnBrk="1" hangingPunct="1"/>
            <a:endParaRPr kumimoji="1" lang="zh-CN" altLang="en-US" sz="1950" dirty="0"/>
          </a:p>
          <a:p>
            <a:pPr eaLnBrk="1" hangingPunct="1"/>
            <a:r>
              <a:rPr kumimoji="1" lang="zh-CN" altLang="en-US" sz="1950" dirty="0"/>
              <a:t>在</a:t>
            </a:r>
            <a:r>
              <a:rPr kumimoji="1" lang="en-US" altLang="zh-CN" sz="1950" dirty="0"/>
              <a:t>Java</a:t>
            </a:r>
            <a:r>
              <a:rPr kumimoji="1" lang="zh-CN" altLang="en-US" sz="1950" dirty="0"/>
              <a:t>中，抽象数据类型的概念用类来实现。</a:t>
            </a:r>
          </a:p>
        </p:txBody>
      </p:sp>
    </p:spTree>
    <p:extLst>
      <p:ext uri="{BB962C8B-B14F-4D97-AF65-F5344CB8AC3E}">
        <p14:creationId xmlns:p14="http://schemas.microsoft.com/office/powerpoint/2010/main" val="23034416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kumimoji="1" lang="zh-CN" altLang="en-US" dirty="0" smtClean="0">
                <a:solidFill>
                  <a:schemeClr val="tx1"/>
                </a:solidFill>
              </a:rPr>
              <a:t>包装类（</a:t>
            </a:r>
            <a:r>
              <a:rPr lang="en-US" altLang="zh-CN" dirty="0"/>
              <a:t>Wrapper</a:t>
            </a:r>
            <a:r>
              <a:rPr lang="zh-CN" altLang="en-US" dirty="0"/>
              <a:t>类</a:t>
            </a:r>
            <a:r>
              <a:rPr kumimoji="1" lang="zh-CN" altLang="en-US" dirty="0" smtClean="0">
                <a:solidFill>
                  <a:schemeClr val="tx1"/>
                </a:solidFill>
              </a:rPr>
              <a:t>）</a:t>
            </a:r>
            <a:endParaRPr kumimoji="1" lang="en-US" altLang="zh-CN" dirty="0">
              <a:solidFill>
                <a:schemeClr val="tx1"/>
              </a:solidFill>
            </a:endParaRPr>
          </a:p>
        </p:txBody>
      </p:sp>
      <p:sp>
        <p:nvSpPr>
          <p:cNvPr id="31747" name="Text Box 4"/>
          <p:cNvSpPr txBox="1">
            <a:spLocks noChangeArrowheads="1"/>
          </p:cNvSpPr>
          <p:nvPr/>
        </p:nvSpPr>
        <p:spPr bwMode="auto">
          <a:xfrm>
            <a:off x="1295400" y="1693863"/>
            <a:ext cx="6775450" cy="4348162"/>
          </a:xfrm>
          <a:prstGeom prst="rect">
            <a:avLst/>
          </a:prstGeom>
          <a:noFill/>
          <a:ln w="9525">
            <a:noFill/>
            <a:miter lim="800000"/>
            <a:headEnd/>
            <a:tailEnd/>
          </a:ln>
        </p:spPr>
        <p:txBody>
          <a:bodyPr wrap="none">
            <a:spAutoFit/>
          </a:bodyPr>
          <a:lstStyle/>
          <a:p>
            <a:pPr>
              <a:lnSpc>
                <a:spcPct val="120000"/>
              </a:lnSpc>
              <a:buFontTx/>
              <a:buChar char="•"/>
            </a:pPr>
            <a:r>
              <a:rPr kumimoji="1" lang="zh-CN" altLang="en-US" sz="2400" dirty="0" smtClean="0">
                <a:latin typeface="Times New Roman" pitchFamily="18" charset="0"/>
              </a:rPr>
              <a:t>将</a:t>
            </a:r>
            <a:r>
              <a:rPr kumimoji="1" lang="zh-CN" altLang="en-US" sz="2400" dirty="0">
                <a:latin typeface="Times New Roman" pitchFamily="18" charset="0"/>
              </a:rPr>
              <a:t>基本类型表示成类。</a:t>
            </a:r>
          </a:p>
          <a:p>
            <a:pPr>
              <a:lnSpc>
                <a:spcPct val="120000"/>
              </a:lnSpc>
              <a:buFontTx/>
              <a:buChar char="•"/>
            </a:pPr>
            <a:r>
              <a:rPr kumimoji="1" lang="zh-CN" altLang="en-US" sz="2400" dirty="0">
                <a:latin typeface="Times New Roman" pitchFamily="18" charset="0"/>
              </a:rPr>
              <a:t>每个</a:t>
            </a:r>
            <a:r>
              <a:rPr kumimoji="1" lang="en-US" altLang="zh-CN" sz="2400" dirty="0">
                <a:latin typeface="Times New Roman" pitchFamily="18" charset="0"/>
              </a:rPr>
              <a:t>wrapper</a:t>
            </a:r>
            <a:r>
              <a:rPr kumimoji="1" lang="zh-CN" altLang="en-US" sz="2400" dirty="0">
                <a:latin typeface="Times New Roman" pitchFamily="18" charset="0"/>
              </a:rPr>
              <a:t>类对象都封装了基本类型的一个值。</a:t>
            </a:r>
          </a:p>
          <a:p>
            <a:endParaRPr kumimoji="1" lang="zh-CN" altLang="en-US" sz="2400" b="1" dirty="0">
              <a:latin typeface="Times New Roman" pitchFamily="18" charset="0"/>
            </a:endParaRPr>
          </a:p>
          <a:p>
            <a:pPr>
              <a:lnSpc>
                <a:spcPct val="110000"/>
              </a:lnSpc>
            </a:pPr>
            <a:r>
              <a:rPr kumimoji="1" lang="en-US" altLang="zh-CN" sz="2000" b="1" dirty="0">
                <a:latin typeface="Times New Roman" pitchFamily="18" charset="0"/>
              </a:rPr>
              <a:t>Primitive Data Type 		Wrapper Class</a:t>
            </a:r>
          </a:p>
          <a:p>
            <a:pPr>
              <a:lnSpc>
                <a:spcPct val="110000"/>
              </a:lnSpc>
            </a:pPr>
            <a:r>
              <a:rPr kumimoji="1" lang="en-US" altLang="zh-CN" sz="2000" b="1" dirty="0" err="1">
                <a:latin typeface="Times New Roman" pitchFamily="18" charset="0"/>
              </a:rPr>
              <a:t>boolean</a:t>
            </a:r>
            <a:r>
              <a:rPr kumimoji="1" lang="en-US" altLang="zh-CN" sz="2000" b="1" dirty="0">
                <a:latin typeface="Times New Roman" pitchFamily="18" charset="0"/>
              </a:rPr>
              <a:t>				Boolean</a:t>
            </a:r>
          </a:p>
          <a:p>
            <a:pPr>
              <a:lnSpc>
                <a:spcPct val="110000"/>
              </a:lnSpc>
            </a:pPr>
            <a:r>
              <a:rPr kumimoji="1" lang="en-US" altLang="zh-CN" sz="2000" b="1" dirty="0">
                <a:latin typeface="Times New Roman" pitchFamily="18" charset="0"/>
              </a:rPr>
              <a:t>byte				Byte</a:t>
            </a:r>
          </a:p>
          <a:p>
            <a:pPr>
              <a:lnSpc>
                <a:spcPct val="110000"/>
              </a:lnSpc>
            </a:pPr>
            <a:r>
              <a:rPr kumimoji="1" lang="en-US" altLang="zh-CN" sz="2000" b="1" dirty="0">
                <a:latin typeface="Times New Roman" pitchFamily="18" charset="0"/>
              </a:rPr>
              <a:t>char				Character</a:t>
            </a:r>
          </a:p>
          <a:p>
            <a:pPr>
              <a:lnSpc>
                <a:spcPct val="110000"/>
              </a:lnSpc>
            </a:pPr>
            <a:r>
              <a:rPr kumimoji="1" lang="en-US" altLang="zh-CN" sz="2000" b="1" dirty="0">
                <a:latin typeface="Times New Roman" pitchFamily="18" charset="0"/>
              </a:rPr>
              <a:t>short				Short</a:t>
            </a:r>
          </a:p>
          <a:p>
            <a:pPr>
              <a:lnSpc>
                <a:spcPct val="110000"/>
              </a:lnSpc>
            </a:pPr>
            <a:r>
              <a:rPr kumimoji="1" lang="en-US" altLang="zh-CN" sz="2000" b="1" dirty="0" err="1">
                <a:latin typeface="Times New Roman" pitchFamily="18" charset="0"/>
              </a:rPr>
              <a:t>int</a:t>
            </a:r>
            <a:r>
              <a:rPr kumimoji="1" lang="en-US" altLang="zh-CN" sz="2000" b="1" dirty="0">
                <a:latin typeface="Times New Roman" pitchFamily="18" charset="0"/>
              </a:rPr>
              <a:t> 				Integer</a:t>
            </a:r>
          </a:p>
          <a:p>
            <a:pPr>
              <a:lnSpc>
                <a:spcPct val="110000"/>
              </a:lnSpc>
            </a:pPr>
            <a:r>
              <a:rPr kumimoji="1" lang="en-US" altLang="zh-CN" sz="2000" b="1" dirty="0">
                <a:latin typeface="Times New Roman" pitchFamily="18" charset="0"/>
              </a:rPr>
              <a:t>long				Long</a:t>
            </a:r>
          </a:p>
          <a:p>
            <a:pPr>
              <a:lnSpc>
                <a:spcPct val="110000"/>
              </a:lnSpc>
            </a:pPr>
            <a:r>
              <a:rPr kumimoji="1" lang="en-US" altLang="zh-CN" sz="2000" b="1" dirty="0">
                <a:latin typeface="Times New Roman" pitchFamily="18" charset="0"/>
              </a:rPr>
              <a:t>float				Float</a:t>
            </a:r>
          </a:p>
          <a:p>
            <a:pPr>
              <a:lnSpc>
                <a:spcPct val="110000"/>
              </a:lnSpc>
            </a:pPr>
            <a:r>
              <a:rPr kumimoji="1" lang="en-US" altLang="zh-CN" sz="2000" b="1" dirty="0">
                <a:latin typeface="Times New Roman" pitchFamily="18" charset="0"/>
              </a:rPr>
              <a:t>double				Double</a:t>
            </a:r>
          </a:p>
        </p:txBody>
      </p:sp>
      <p:sp>
        <p:nvSpPr>
          <p:cNvPr id="4" name="灯片编号占位符 3"/>
          <p:cNvSpPr>
            <a:spLocks noGrp="1"/>
          </p:cNvSpPr>
          <p:nvPr>
            <p:ph type="sldNum" sz="quarter" idx="12"/>
          </p:nvPr>
        </p:nvSpPr>
        <p:spPr/>
        <p:txBody>
          <a:bodyPr/>
          <a:lstStyle/>
          <a:p>
            <a:fld id="{C894E7F4-4BBE-4291-A7DE-6E1A00DC9DB2}" type="slidenum">
              <a:rPr lang="en-US" altLang="zh-CN" smtClean="0"/>
              <a:pPr/>
              <a:t>64</a:t>
            </a:fld>
            <a:endParaRPr lang="en-US" altLang="zh-CN"/>
          </a:p>
        </p:txBody>
      </p:sp>
    </p:spTree>
    <p:extLst>
      <p:ext uri="{BB962C8B-B14F-4D97-AF65-F5344CB8AC3E}">
        <p14:creationId xmlns:p14="http://schemas.microsoft.com/office/powerpoint/2010/main" val="139411198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kumimoji="1" lang="zh-CN" altLang="en-US" dirty="0"/>
              <a:t>包装类（</a:t>
            </a:r>
            <a:r>
              <a:rPr lang="en-US" altLang="zh-CN" dirty="0"/>
              <a:t>Wrapper</a:t>
            </a:r>
            <a:r>
              <a:rPr lang="zh-CN" altLang="en-US" dirty="0"/>
              <a:t>类</a:t>
            </a:r>
            <a:r>
              <a:rPr kumimoji="1" lang="zh-CN" altLang="en-US" dirty="0"/>
              <a:t>）</a:t>
            </a:r>
            <a:endParaRPr lang="zh-CN" altLang="en-US" dirty="0">
              <a:solidFill>
                <a:schemeClr val="tx1"/>
              </a:solidFill>
            </a:endParaRPr>
          </a:p>
        </p:txBody>
      </p:sp>
      <p:sp>
        <p:nvSpPr>
          <p:cNvPr id="32771" name="Rectangle 4"/>
          <p:cNvSpPr>
            <a:spLocks noGrp="1" noChangeArrowheads="1"/>
          </p:cNvSpPr>
          <p:nvPr>
            <p:ph type="body" idx="1"/>
          </p:nvPr>
        </p:nvSpPr>
        <p:spPr>
          <a:xfrm>
            <a:off x="628650" y="1690689"/>
            <a:ext cx="7886700" cy="4070713"/>
          </a:xfrm>
          <a:noFill/>
        </p:spPr>
        <p:txBody>
          <a:bodyPr>
            <a:normAutofit fontScale="92500" lnSpcReduction="10000"/>
          </a:bodyPr>
          <a:lstStyle/>
          <a:p>
            <a:pPr eaLnBrk="1" hangingPunct="1"/>
            <a:r>
              <a:rPr lang="en-US" altLang="zh-CN" sz="2600" dirty="0"/>
              <a:t>Wrapper</a:t>
            </a:r>
            <a:r>
              <a:rPr lang="zh-CN" altLang="zh-CN" sz="2600" dirty="0"/>
              <a:t>类中包含了很多有用的方法和常量。</a:t>
            </a:r>
          </a:p>
          <a:p>
            <a:pPr eaLnBrk="1" hangingPunct="1"/>
            <a:r>
              <a:rPr lang="zh-CN" altLang="en-US" sz="2600" dirty="0"/>
              <a:t>如数字型</a:t>
            </a:r>
            <a:r>
              <a:rPr lang="en-US" altLang="zh-CN" sz="2600" dirty="0"/>
              <a:t>Wrapper</a:t>
            </a:r>
            <a:r>
              <a:rPr lang="zh-CN" altLang="en-US" sz="2600" dirty="0"/>
              <a:t>类中的</a:t>
            </a:r>
            <a:r>
              <a:rPr lang="en-US" altLang="zh-CN" sz="2600" dirty="0"/>
              <a:t>MIN_VALUE </a:t>
            </a:r>
            <a:r>
              <a:rPr lang="zh-CN" altLang="en-US" sz="2600" dirty="0"/>
              <a:t>和 </a:t>
            </a:r>
            <a:r>
              <a:rPr lang="en-US" altLang="zh-CN" sz="2600" dirty="0"/>
              <a:t>MAX_VALUE </a:t>
            </a:r>
            <a:r>
              <a:rPr lang="zh-CN" altLang="en-US" sz="2600" dirty="0"/>
              <a:t>常量，定义了该类型的最大值与最小值。</a:t>
            </a:r>
            <a:r>
              <a:rPr lang="en-US" altLang="zh-CN" sz="2600" dirty="0" err="1"/>
              <a:t>byteValue</a:t>
            </a:r>
            <a:r>
              <a:rPr lang="en-US" altLang="zh-CN" sz="2600" dirty="0"/>
              <a:t>, </a:t>
            </a:r>
            <a:r>
              <a:rPr lang="en-US" altLang="zh-CN" sz="2600" dirty="0" err="1"/>
              <a:t>shortValue</a:t>
            </a:r>
            <a:r>
              <a:rPr lang="zh-CN" altLang="en-US" sz="2600" dirty="0"/>
              <a:t>方法进行数值转换，</a:t>
            </a:r>
            <a:r>
              <a:rPr lang="en-US" altLang="zh-CN" sz="2600" dirty="0" err="1"/>
              <a:t>valueOf</a:t>
            </a:r>
            <a:r>
              <a:rPr lang="en-US" altLang="zh-CN" sz="2600" dirty="0"/>
              <a:t>  </a:t>
            </a:r>
            <a:r>
              <a:rPr lang="zh-CN" altLang="en-US" sz="2600" dirty="0"/>
              <a:t>和 </a:t>
            </a:r>
            <a:r>
              <a:rPr lang="en-US" altLang="zh-CN" sz="2600" dirty="0" err="1"/>
              <a:t>toString</a:t>
            </a:r>
            <a:r>
              <a:rPr lang="en-US" altLang="zh-CN" sz="2600" dirty="0"/>
              <a:t> </a:t>
            </a:r>
            <a:r>
              <a:rPr lang="zh-CN" altLang="en-US" sz="2600" dirty="0"/>
              <a:t>实现字符串与数值之间的转换</a:t>
            </a:r>
            <a:r>
              <a:rPr lang="zh-CN" altLang="en-US" sz="2600" dirty="0" smtClean="0"/>
              <a:t>。</a:t>
            </a:r>
            <a:endParaRPr lang="en-US" altLang="zh-CN" sz="2600" dirty="0" smtClean="0"/>
          </a:p>
          <a:p>
            <a:pPr eaLnBrk="0" hangingPunct="0">
              <a:spcBef>
                <a:spcPct val="50000"/>
              </a:spcBef>
            </a:pPr>
            <a:r>
              <a:rPr kumimoji="1" lang="zh-CN" altLang="en-US" sz="2400" b="1" dirty="0">
                <a:latin typeface="Courier New" pitchFamily="49" charset="0"/>
              </a:rPr>
              <a:t>例：</a:t>
            </a:r>
            <a:r>
              <a:rPr kumimoji="1" lang="en-US" altLang="zh-CN" sz="2400" b="1" dirty="0">
                <a:latin typeface="Courier New" pitchFamily="49" charset="0"/>
              </a:rPr>
              <a:t>Wrapper</a:t>
            </a:r>
            <a:r>
              <a:rPr kumimoji="1" lang="zh-CN" altLang="en-US" sz="2400" b="1" dirty="0">
                <a:latin typeface="Courier New" pitchFamily="49" charset="0"/>
              </a:rPr>
              <a:t>类对象的创建：</a:t>
            </a:r>
          </a:p>
          <a:p>
            <a:pPr eaLnBrk="0" hangingPunct="0">
              <a:spcBef>
                <a:spcPct val="50000"/>
              </a:spcBef>
            </a:pPr>
            <a:r>
              <a:rPr kumimoji="1" lang="en-US" altLang="zh-CN" sz="2400" b="1" dirty="0">
                <a:latin typeface="Courier New" pitchFamily="49" charset="0"/>
              </a:rPr>
              <a:t>Integer quantity = new Integer(123456);</a:t>
            </a:r>
          </a:p>
          <a:p>
            <a:pPr eaLnBrk="0" hangingPunct="0">
              <a:spcBef>
                <a:spcPct val="50000"/>
              </a:spcBef>
            </a:pPr>
            <a:r>
              <a:rPr kumimoji="1" lang="en-US" altLang="zh-CN" sz="2400" b="1" dirty="0">
                <a:solidFill>
                  <a:srgbClr val="0000DD"/>
                </a:solidFill>
                <a:latin typeface="Courier New" pitchFamily="49" charset="0"/>
              </a:rPr>
              <a:t>Double amount = new Double(345987.246</a:t>
            </a:r>
            <a:r>
              <a:rPr kumimoji="1" lang="en-US" altLang="zh-CN" sz="2400" b="1" dirty="0" smtClean="0">
                <a:solidFill>
                  <a:srgbClr val="0000DD"/>
                </a:solidFill>
                <a:latin typeface="Courier New" pitchFamily="49" charset="0"/>
              </a:rPr>
              <a:t>);</a:t>
            </a:r>
            <a:endParaRPr kumimoji="1" lang="zh-CN" altLang="en-US" sz="2400" b="1" dirty="0">
              <a:latin typeface="Courier New" pitchFamily="49" charset="0"/>
            </a:endParaRPr>
          </a:p>
          <a:p>
            <a:pPr eaLnBrk="0" hangingPunct="0">
              <a:spcBef>
                <a:spcPct val="50000"/>
              </a:spcBef>
            </a:pPr>
            <a:r>
              <a:rPr kumimoji="1" lang="en-US" altLang="zh-CN" sz="2400" b="1" dirty="0">
                <a:latin typeface="Courier New" pitchFamily="49" charset="0"/>
              </a:rPr>
              <a:t>Integer quantity = </a:t>
            </a:r>
            <a:r>
              <a:rPr kumimoji="1" lang="en-US" altLang="zh-CN" sz="2400" b="1" dirty="0" smtClean="0">
                <a:latin typeface="Courier New" pitchFamily="49" charset="0"/>
              </a:rPr>
              <a:t>123456;</a:t>
            </a:r>
            <a:endParaRPr kumimoji="1" lang="en-US" altLang="zh-CN" sz="2400" b="1" dirty="0">
              <a:latin typeface="Courier New" pitchFamily="49" charset="0"/>
            </a:endParaRPr>
          </a:p>
          <a:p>
            <a:pPr eaLnBrk="0" hangingPunct="0">
              <a:spcBef>
                <a:spcPct val="50000"/>
              </a:spcBef>
            </a:pPr>
            <a:r>
              <a:rPr kumimoji="1" lang="en-US" altLang="zh-CN" sz="2400" b="1" dirty="0">
                <a:solidFill>
                  <a:srgbClr val="0000DD"/>
                </a:solidFill>
                <a:latin typeface="Courier New" pitchFamily="49" charset="0"/>
              </a:rPr>
              <a:t>Double amount = </a:t>
            </a:r>
            <a:r>
              <a:rPr kumimoji="1" lang="en-US" altLang="zh-CN" sz="2400" b="1" dirty="0" smtClean="0">
                <a:solidFill>
                  <a:srgbClr val="0000DD"/>
                </a:solidFill>
                <a:latin typeface="Courier New" pitchFamily="49" charset="0"/>
              </a:rPr>
              <a:t>345987.246;</a:t>
            </a:r>
            <a:endParaRPr kumimoji="1" lang="en-US" altLang="zh-CN" sz="2400" b="1" dirty="0">
              <a:solidFill>
                <a:srgbClr val="0000DD"/>
              </a:solidFill>
              <a:latin typeface="Courier New" pitchFamily="49" charset="0"/>
            </a:endParaRPr>
          </a:p>
          <a:p>
            <a:pPr eaLnBrk="1" hangingPunct="1"/>
            <a:endParaRPr lang="zh-CN" altLang="en-US" sz="2600" dirty="0"/>
          </a:p>
        </p:txBody>
      </p:sp>
      <p:sp>
        <p:nvSpPr>
          <p:cNvPr id="5" name="灯片编号占位符 4"/>
          <p:cNvSpPr>
            <a:spLocks noGrp="1"/>
          </p:cNvSpPr>
          <p:nvPr>
            <p:ph type="sldNum" sz="quarter" idx="12"/>
          </p:nvPr>
        </p:nvSpPr>
        <p:spPr/>
        <p:txBody>
          <a:bodyPr/>
          <a:lstStyle/>
          <a:p>
            <a:fld id="{C894E7F4-4BBE-4291-A7DE-6E1A00DC9DB2}" type="slidenum">
              <a:rPr lang="en-US" altLang="zh-CN" smtClean="0"/>
              <a:pPr/>
              <a:t>65</a:t>
            </a:fld>
            <a:endParaRPr lang="en-US" altLang="zh-CN"/>
          </a:p>
        </p:txBody>
      </p:sp>
    </p:spTree>
    <p:extLst>
      <p:ext uri="{BB962C8B-B14F-4D97-AF65-F5344CB8AC3E}">
        <p14:creationId xmlns:p14="http://schemas.microsoft.com/office/powerpoint/2010/main" val="263508658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kumimoji="1" lang="zh-CN" altLang="en-US">
                <a:solidFill>
                  <a:schemeClr val="tx1"/>
                </a:solidFill>
              </a:rPr>
              <a:t>数据隐藏与封装举例</a:t>
            </a:r>
          </a:p>
        </p:txBody>
      </p:sp>
      <p:sp>
        <p:nvSpPr>
          <p:cNvPr id="19459" name="Rectangle 3"/>
          <p:cNvSpPr>
            <a:spLocks noGrp="1" noChangeArrowheads="1"/>
          </p:cNvSpPr>
          <p:nvPr>
            <p:ph idx="1"/>
          </p:nvPr>
        </p:nvSpPr>
        <p:spPr>
          <a:xfrm>
            <a:off x="1207490" y="1690689"/>
            <a:ext cx="5956707" cy="4366162"/>
          </a:xfrm>
        </p:spPr>
        <p:txBody>
          <a:bodyPr>
            <a:normAutofit fontScale="92500" lnSpcReduction="10000"/>
          </a:bodyPr>
          <a:lstStyle/>
          <a:p>
            <a:pPr eaLnBrk="1" hangingPunct="1">
              <a:lnSpc>
                <a:spcPct val="100000"/>
              </a:lnSpc>
              <a:spcBef>
                <a:spcPts val="0"/>
              </a:spcBef>
              <a:buFont typeface="Wingdings" panose="05000000000000000000" pitchFamily="2" charset="2"/>
              <a:buNone/>
            </a:pPr>
            <a:r>
              <a:rPr kumimoji="1" lang="en-US" altLang="zh-CN" sz="2000" dirty="0"/>
              <a:t>Class Date</a:t>
            </a:r>
          </a:p>
          <a:p>
            <a:pPr eaLnBrk="1" hangingPunct="1">
              <a:lnSpc>
                <a:spcPct val="100000"/>
              </a:lnSpc>
              <a:spcBef>
                <a:spcPts val="0"/>
              </a:spcBef>
              <a:buFont typeface="Wingdings" panose="05000000000000000000" pitchFamily="2" charset="2"/>
              <a:buNone/>
            </a:pPr>
            <a:r>
              <a:rPr kumimoji="1" lang="en-US" altLang="zh-CN" sz="2000" dirty="0"/>
              <a:t>{</a:t>
            </a:r>
          </a:p>
          <a:p>
            <a:pPr eaLnBrk="1" hangingPunct="1">
              <a:lnSpc>
                <a:spcPct val="100000"/>
              </a:lnSpc>
              <a:spcBef>
                <a:spcPts val="0"/>
              </a:spcBef>
              <a:buFont typeface="Wingdings" panose="05000000000000000000" pitchFamily="2" charset="2"/>
              <a:buNone/>
            </a:pPr>
            <a:r>
              <a:rPr kumimoji="1" lang="en-US" altLang="zh-CN" sz="2000" dirty="0"/>
              <a:t>	private int  day, month, year;</a:t>
            </a:r>
          </a:p>
          <a:p>
            <a:pPr eaLnBrk="1" hangingPunct="1">
              <a:lnSpc>
                <a:spcPct val="100000"/>
              </a:lnSpc>
              <a:spcBef>
                <a:spcPts val="0"/>
              </a:spcBef>
              <a:buFont typeface="Wingdings" panose="05000000000000000000" pitchFamily="2" charset="2"/>
              <a:buNone/>
            </a:pPr>
            <a:r>
              <a:rPr kumimoji="1" lang="en-US" altLang="zh-CN" sz="2000" dirty="0"/>
              <a:t>	void </a:t>
            </a:r>
            <a:r>
              <a:rPr kumimoji="1" lang="en-US" altLang="zh-CN" sz="2000" dirty="0" err="1"/>
              <a:t>setDate</a:t>
            </a:r>
            <a:r>
              <a:rPr kumimoji="1" lang="en-US" altLang="zh-CN" sz="2000" dirty="0"/>
              <a:t>( int a, int b, int c)</a:t>
            </a:r>
          </a:p>
          <a:p>
            <a:pPr eaLnBrk="1" hangingPunct="1">
              <a:lnSpc>
                <a:spcPct val="100000"/>
              </a:lnSpc>
              <a:spcBef>
                <a:spcPts val="0"/>
              </a:spcBef>
              <a:buFont typeface="Wingdings" panose="05000000000000000000" pitchFamily="2" charset="2"/>
              <a:buNone/>
            </a:pPr>
            <a:r>
              <a:rPr kumimoji="1" lang="en-US" altLang="zh-CN" sz="2000" dirty="0"/>
              <a:t>	{</a:t>
            </a:r>
          </a:p>
          <a:p>
            <a:pPr eaLnBrk="1" hangingPunct="1">
              <a:lnSpc>
                <a:spcPct val="100000"/>
              </a:lnSpc>
              <a:spcBef>
                <a:spcPts val="0"/>
              </a:spcBef>
              <a:buFont typeface="Wingdings" panose="05000000000000000000" pitchFamily="2" charset="2"/>
              <a:buNone/>
            </a:pPr>
            <a:r>
              <a:rPr kumimoji="1" lang="en-US" altLang="zh-CN" sz="2000" dirty="0"/>
              <a:t>		day = a;</a:t>
            </a:r>
          </a:p>
          <a:p>
            <a:pPr eaLnBrk="1" hangingPunct="1">
              <a:lnSpc>
                <a:spcPct val="100000"/>
              </a:lnSpc>
              <a:spcBef>
                <a:spcPts val="0"/>
              </a:spcBef>
              <a:buFont typeface="Wingdings" panose="05000000000000000000" pitchFamily="2" charset="2"/>
              <a:buNone/>
            </a:pPr>
            <a:r>
              <a:rPr kumimoji="1" lang="en-US" altLang="zh-CN" sz="2000" dirty="0"/>
              <a:t>		month = b;</a:t>
            </a:r>
          </a:p>
          <a:p>
            <a:pPr eaLnBrk="1" hangingPunct="1">
              <a:lnSpc>
                <a:spcPct val="100000"/>
              </a:lnSpc>
              <a:spcBef>
                <a:spcPts val="0"/>
              </a:spcBef>
              <a:buFont typeface="Wingdings" panose="05000000000000000000" pitchFamily="2" charset="2"/>
              <a:buNone/>
            </a:pPr>
            <a:r>
              <a:rPr kumimoji="1" lang="en-US" altLang="zh-CN" sz="2000" dirty="0"/>
              <a:t>		year = c ;</a:t>
            </a:r>
          </a:p>
          <a:p>
            <a:pPr eaLnBrk="1" hangingPunct="1">
              <a:lnSpc>
                <a:spcPct val="100000"/>
              </a:lnSpc>
              <a:spcBef>
                <a:spcPts val="0"/>
              </a:spcBef>
              <a:buFont typeface="Wingdings" panose="05000000000000000000" pitchFamily="2" charset="2"/>
              <a:buNone/>
            </a:pPr>
            <a:r>
              <a:rPr kumimoji="1" lang="en-US" altLang="zh-CN" sz="2000" dirty="0"/>
              <a:t>	}</a:t>
            </a:r>
          </a:p>
          <a:p>
            <a:pPr eaLnBrk="1" hangingPunct="1">
              <a:lnSpc>
                <a:spcPct val="100000"/>
              </a:lnSpc>
              <a:spcBef>
                <a:spcPts val="0"/>
              </a:spcBef>
              <a:buFont typeface="Wingdings" panose="05000000000000000000" pitchFamily="2" charset="2"/>
              <a:buNone/>
            </a:pPr>
            <a:r>
              <a:rPr kumimoji="1" lang="en-US" altLang="zh-CN" sz="2000" dirty="0"/>
              <a:t>}</a:t>
            </a:r>
          </a:p>
          <a:p>
            <a:pPr eaLnBrk="1" hangingPunct="1">
              <a:lnSpc>
                <a:spcPct val="100000"/>
              </a:lnSpc>
              <a:spcBef>
                <a:spcPts val="0"/>
              </a:spcBef>
              <a:buFont typeface="Wingdings" panose="05000000000000000000" pitchFamily="2" charset="2"/>
              <a:buNone/>
            </a:pPr>
            <a:r>
              <a:rPr kumimoji="1" lang="en-US" altLang="zh-CN" sz="2000" dirty="0"/>
              <a:t>…</a:t>
            </a:r>
          </a:p>
          <a:p>
            <a:pPr eaLnBrk="1" hangingPunct="1">
              <a:lnSpc>
                <a:spcPct val="100000"/>
              </a:lnSpc>
              <a:spcBef>
                <a:spcPts val="0"/>
              </a:spcBef>
              <a:buFont typeface="Wingdings" panose="05000000000000000000" pitchFamily="2" charset="2"/>
              <a:buNone/>
            </a:pPr>
            <a:r>
              <a:rPr kumimoji="1" lang="en-US" altLang="zh-CN" sz="2000" dirty="0"/>
              <a:t>Date d1;</a:t>
            </a:r>
          </a:p>
          <a:p>
            <a:pPr eaLnBrk="1" hangingPunct="1">
              <a:lnSpc>
                <a:spcPct val="100000"/>
              </a:lnSpc>
              <a:spcBef>
                <a:spcPts val="0"/>
              </a:spcBef>
              <a:buFont typeface="Wingdings" panose="05000000000000000000" pitchFamily="2" charset="2"/>
              <a:buNone/>
            </a:pPr>
            <a:r>
              <a:rPr kumimoji="1" lang="en-US" altLang="zh-CN" sz="2000" dirty="0"/>
              <a:t>d1 = new Date( );</a:t>
            </a:r>
          </a:p>
          <a:p>
            <a:pPr eaLnBrk="1" hangingPunct="1">
              <a:lnSpc>
                <a:spcPct val="100000"/>
              </a:lnSpc>
              <a:spcBef>
                <a:spcPts val="0"/>
              </a:spcBef>
              <a:buFont typeface="Wingdings" panose="05000000000000000000" pitchFamily="2" charset="2"/>
              <a:buNone/>
            </a:pPr>
            <a:r>
              <a:rPr kumimoji="1" lang="en-US" altLang="zh-CN" sz="2000" dirty="0"/>
              <a:t>d1.setDate(27,4,2019);</a:t>
            </a:r>
          </a:p>
          <a:p>
            <a:pPr eaLnBrk="1" hangingPunct="1">
              <a:lnSpc>
                <a:spcPct val="100000"/>
              </a:lnSpc>
              <a:spcBef>
                <a:spcPts val="0"/>
              </a:spcBef>
              <a:buFont typeface="Wingdings" panose="05000000000000000000" pitchFamily="2" charset="2"/>
              <a:buNone/>
            </a:pPr>
            <a:r>
              <a:rPr kumimoji="1" lang="en-US" altLang="zh-CN" sz="2000" dirty="0"/>
              <a:t>...</a:t>
            </a:r>
          </a:p>
        </p:txBody>
      </p:sp>
    </p:spTree>
    <p:extLst>
      <p:ext uri="{BB962C8B-B14F-4D97-AF65-F5344CB8AC3E}">
        <p14:creationId xmlns:p14="http://schemas.microsoft.com/office/powerpoint/2010/main" val="372899316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a:t>内部类</a:t>
            </a:r>
          </a:p>
        </p:txBody>
      </p:sp>
      <p:sp>
        <p:nvSpPr>
          <p:cNvPr id="29699" name="Rectangle 3"/>
          <p:cNvSpPr>
            <a:spLocks noGrp="1" noChangeArrowheads="1"/>
          </p:cNvSpPr>
          <p:nvPr>
            <p:ph type="body" idx="1"/>
          </p:nvPr>
        </p:nvSpPr>
        <p:spPr/>
        <p:txBody>
          <a:bodyPr/>
          <a:lstStyle/>
          <a:p>
            <a:pPr eaLnBrk="1" hangingPunct="1">
              <a:lnSpc>
                <a:spcPct val="90000"/>
              </a:lnSpc>
            </a:pPr>
            <a:r>
              <a:rPr kumimoji="1" lang="zh-CN" altLang="en-US" sz="2100"/>
              <a:t>内部类是在一个类的声明里声明的类。</a:t>
            </a:r>
          </a:p>
          <a:p>
            <a:pPr lvl="1" eaLnBrk="1" hangingPunct="1">
              <a:lnSpc>
                <a:spcPct val="90000"/>
              </a:lnSpc>
              <a:buFont typeface="Wingdings" pitchFamily="2" charset="2"/>
              <a:buNone/>
            </a:pPr>
            <a:r>
              <a:rPr kumimoji="1" lang="en-US" altLang="zh-CN" sz="2000"/>
              <a:t>Class A </a:t>
            </a:r>
          </a:p>
          <a:p>
            <a:pPr lvl="1" eaLnBrk="1" hangingPunct="1">
              <a:lnSpc>
                <a:spcPct val="90000"/>
              </a:lnSpc>
              <a:buFont typeface="Wingdings" pitchFamily="2" charset="2"/>
              <a:buNone/>
            </a:pPr>
            <a:r>
              <a:rPr kumimoji="1" lang="en-US" altLang="zh-CN" sz="2000"/>
              <a:t>{</a:t>
            </a:r>
          </a:p>
          <a:p>
            <a:pPr lvl="1" eaLnBrk="1" hangingPunct="1">
              <a:lnSpc>
                <a:spcPct val="90000"/>
              </a:lnSpc>
              <a:buFont typeface="Wingdings" pitchFamily="2" charset="2"/>
              <a:buNone/>
            </a:pPr>
            <a:r>
              <a:rPr kumimoji="1" lang="en-US" altLang="zh-CN" sz="2000"/>
              <a:t>	</a:t>
            </a:r>
            <a:r>
              <a:rPr kumimoji="1" lang="en-US" altLang="zh-CN" sz="2000">
                <a:latin typeface="Arial" charset="0"/>
              </a:rPr>
              <a:t>…</a:t>
            </a:r>
            <a:endParaRPr kumimoji="1" lang="en-US" altLang="zh-CN" sz="2000"/>
          </a:p>
          <a:p>
            <a:pPr lvl="1" eaLnBrk="1" hangingPunct="1">
              <a:lnSpc>
                <a:spcPct val="90000"/>
              </a:lnSpc>
              <a:buFont typeface="Wingdings" pitchFamily="2" charset="2"/>
              <a:buNone/>
            </a:pPr>
            <a:r>
              <a:rPr kumimoji="1" lang="en-US" altLang="zh-CN" sz="2000"/>
              <a:t>	class B </a:t>
            </a:r>
          </a:p>
          <a:p>
            <a:pPr lvl="1" eaLnBrk="1" hangingPunct="1">
              <a:lnSpc>
                <a:spcPct val="90000"/>
              </a:lnSpc>
              <a:buFont typeface="Wingdings" pitchFamily="2" charset="2"/>
              <a:buNone/>
            </a:pPr>
            <a:r>
              <a:rPr kumimoji="1" lang="en-US" altLang="zh-CN" sz="2000"/>
              <a:t>	{</a:t>
            </a:r>
          </a:p>
          <a:p>
            <a:pPr lvl="1" eaLnBrk="1" hangingPunct="1">
              <a:lnSpc>
                <a:spcPct val="90000"/>
              </a:lnSpc>
              <a:buFont typeface="Wingdings" pitchFamily="2" charset="2"/>
              <a:buNone/>
            </a:pPr>
            <a:r>
              <a:rPr kumimoji="1" lang="en-US" altLang="zh-CN" sz="2000"/>
              <a:t>		</a:t>
            </a:r>
            <a:r>
              <a:rPr kumimoji="1" lang="en-US" altLang="zh-CN" sz="2000">
                <a:latin typeface="Arial" charset="0"/>
              </a:rPr>
              <a:t>…</a:t>
            </a:r>
            <a:endParaRPr kumimoji="1" lang="en-US" altLang="zh-CN" sz="2000"/>
          </a:p>
          <a:p>
            <a:pPr lvl="1" eaLnBrk="1" hangingPunct="1">
              <a:lnSpc>
                <a:spcPct val="90000"/>
              </a:lnSpc>
              <a:buFont typeface="Wingdings" pitchFamily="2" charset="2"/>
              <a:buNone/>
            </a:pPr>
            <a:r>
              <a:rPr kumimoji="1" lang="en-US" altLang="zh-CN" sz="2000"/>
              <a:t>		}</a:t>
            </a:r>
          </a:p>
          <a:p>
            <a:pPr lvl="1" eaLnBrk="1" hangingPunct="1">
              <a:lnSpc>
                <a:spcPct val="90000"/>
              </a:lnSpc>
              <a:buFont typeface="Wingdings" pitchFamily="2" charset="2"/>
              <a:buNone/>
            </a:pPr>
            <a:r>
              <a:rPr kumimoji="1" lang="en-US" altLang="zh-CN" sz="2000"/>
              <a:t>	</a:t>
            </a:r>
            <a:r>
              <a:rPr kumimoji="1" lang="en-US" altLang="zh-CN" sz="2000">
                <a:latin typeface="Arial" charset="0"/>
              </a:rPr>
              <a:t>…</a:t>
            </a:r>
            <a:endParaRPr kumimoji="1" lang="en-US" altLang="zh-CN" sz="2000"/>
          </a:p>
          <a:p>
            <a:pPr lvl="1" eaLnBrk="1" hangingPunct="1">
              <a:lnSpc>
                <a:spcPct val="90000"/>
              </a:lnSpc>
              <a:buFont typeface="Wingdings" pitchFamily="2" charset="2"/>
              <a:buNone/>
            </a:pPr>
            <a:r>
              <a:rPr kumimoji="1" lang="en-US" altLang="zh-CN" sz="2000"/>
              <a:t>}</a:t>
            </a:r>
          </a:p>
          <a:p>
            <a:pPr eaLnBrk="1" hangingPunct="1">
              <a:lnSpc>
                <a:spcPct val="90000"/>
              </a:lnSpc>
            </a:pPr>
            <a:r>
              <a:rPr kumimoji="1" lang="zh-CN" altLang="en-US" sz="2100"/>
              <a:t>内部类可作为类的一个成员使用。一般只在包容类中调用。</a:t>
            </a:r>
          </a:p>
          <a:p>
            <a:pPr eaLnBrk="1" hangingPunct="1">
              <a:lnSpc>
                <a:spcPct val="90000"/>
              </a:lnSpc>
            </a:pPr>
            <a:r>
              <a:rPr kumimoji="1" lang="zh-CN" altLang="en-US" sz="2100"/>
              <a:t>内部类可以访问外包类的所有成员。</a:t>
            </a:r>
          </a:p>
          <a:p>
            <a:pPr eaLnBrk="1" hangingPunct="1">
              <a:lnSpc>
                <a:spcPct val="90000"/>
              </a:lnSpc>
              <a:buFont typeface="Wingdings" pitchFamily="2" charset="2"/>
              <a:buNone/>
            </a:pPr>
            <a:endParaRPr lang="en-US" altLang="zh-CN" sz="2100"/>
          </a:p>
        </p:txBody>
      </p:sp>
      <p:sp>
        <p:nvSpPr>
          <p:cNvPr id="4" name="灯片编号占位符 3"/>
          <p:cNvSpPr>
            <a:spLocks noGrp="1"/>
          </p:cNvSpPr>
          <p:nvPr>
            <p:ph type="sldNum" sz="quarter" idx="12"/>
          </p:nvPr>
        </p:nvSpPr>
        <p:spPr/>
        <p:txBody>
          <a:bodyPr/>
          <a:lstStyle/>
          <a:p>
            <a:fld id="{C894E7F4-4BBE-4291-A7DE-6E1A00DC9DB2}" type="slidenum">
              <a:rPr lang="en-US" altLang="zh-CN" smtClean="0"/>
              <a:pPr/>
              <a:t>67</a:t>
            </a:fld>
            <a:endParaRPr lang="en-US" altLang="zh-CN"/>
          </a:p>
        </p:txBody>
      </p:sp>
    </p:spTree>
    <p:extLst>
      <p:ext uri="{BB962C8B-B14F-4D97-AF65-F5344CB8AC3E}">
        <p14:creationId xmlns:p14="http://schemas.microsoft.com/office/powerpoint/2010/main" val="28906567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a:t>重载</a:t>
            </a:r>
            <a:r>
              <a:rPr lang="en-US" altLang="zh-CN"/>
              <a:t>(Overloading)</a:t>
            </a:r>
          </a:p>
        </p:txBody>
      </p:sp>
      <p:sp>
        <p:nvSpPr>
          <p:cNvPr id="21507" name="Rectangle 3"/>
          <p:cNvSpPr>
            <a:spLocks noGrp="1" noChangeArrowheads="1"/>
          </p:cNvSpPr>
          <p:nvPr>
            <p:ph idx="1"/>
          </p:nvPr>
        </p:nvSpPr>
        <p:spPr/>
        <p:txBody>
          <a:bodyPr>
            <a:normAutofit/>
          </a:bodyPr>
          <a:lstStyle/>
          <a:p>
            <a:pPr eaLnBrk="1" hangingPunct="1">
              <a:lnSpc>
                <a:spcPct val="90000"/>
              </a:lnSpc>
              <a:buFont typeface="Wingdings" panose="05000000000000000000" pitchFamily="2" charset="2"/>
              <a:buNone/>
            </a:pPr>
            <a:r>
              <a:rPr kumimoji="1" lang="zh-CN" altLang="en-US" sz="1950"/>
              <a:t>含义：在同一个类中一个方法名被用来定义多个</a:t>
            </a:r>
          </a:p>
          <a:p>
            <a:pPr eaLnBrk="1" hangingPunct="1">
              <a:lnSpc>
                <a:spcPct val="90000"/>
              </a:lnSpc>
              <a:buFont typeface="Wingdings" panose="05000000000000000000" pitchFamily="2" charset="2"/>
              <a:buNone/>
            </a:pPr>
            <a:r>
              <a:rPr kumimoji="1" lang="zh-CN" altLang="en-US" sz="1950"/>
              <a:t>             方法。</a:t>
            </a:r>
          </a:p>
          <a:p>
            <a:pPr eaLnBrk="1" hangingPunct="1">
              <a:lnSpc>
                <a:spcPct val="90000"/>
              </a:lnSpc>
              <a:buFont typeface="Wingdings" panose="05000000000000000000" pitchFamily="2" charset="2"/>
              <a:buNone/>
            </a:pPr>
            <a:r>
              <a:rPr kumimoji="1" lang="zh-CN" altLang="en-US" sz="1950"/>
              <a:t> </a:t>
            </a:r>
            <a:r>
              <a:rPr kumimoji="1" lang="en-US" altLang="zh-CN" sz="1950"/>
              <a:t>class Screen {</a:t>
            </a:r>
          </a:p>
          <a:p>
            <a:pPr eaLnBrk="1" hangingPunct="1">
              <a:lnSpc>
                <a:spcPct val="90000"/>
              </a:lnSpc>
              <a:buFont typeface="Wingdings" panose="05000000000000000000" pitchFamily="2" charset="2"/>
              <a:buNone/>
            </a:pPr>
            <a:r>
              <a:rPr kumimoji="1" lang="en-US" altLang="zh-CN" sz="1950"/>
              <a:t>		public void print( int i){ … }</a:t>
            </a:r>
          </a:p>
          <a:p>
            <a:pPr eaLnBrk="1" hangingPunct="1">
              <a:lnSpc>
                <a:spcPct val="90000"/>
              </a:lnSpc>
              <a:buFont typeface="Wingdings" panose="05000000000000000000" pitchFamily="2" charset="2"/>
              <a:buNone/>
            </a:pPr>
            <a:r>
              <a:rPr kumimoji="1" lang="en-US" altLang="zh-CN" sz="1950"/>
              <a:t>		public void print( float i){ … }</a:t>
            </a:r>
          </a:p>
          <a:p>
            <a:pPr eaLnBrk="1" hangingPunct="1">
              <a:lnSpc>
                <a:spcPct val="90000"/>
              </a:lnSpc>
              <a:buFont typeface="Wingdings" panose="05000000000000000000" pitchFamily="2" charset="2"/>
              <a:buNone/>
            </a:pPr>
            <a:r>
              <a:rPr kumimoji="1" lang="en-US" altLang="zh-CN" sz="1950"/>
              <a:t> 		public void print( String str ){ … }</a:t>
            </a:r>
          </a:p>
          <a:p>
            <a:pPr eaLnBrk="1" hangingPunct="1">
              <a:lnSpc>
                <a:spcPct val="90000"/>
              </a:lnSpc>
              <a:buFont typeface="Wingdings" panose="05000000000000000000" pitchFamily="2" charset="2"/>
              <a:buNone/>
            </a:pPr>
            <a:r>
              <a:rPr kumimoji="1" lang="en-US" altLang="zh-CN" sz="1950"/>
              <a:t>		}</a:t>
            </a:r>
          </a:p>
          <a:p>
            <a:pPr eaLnBrk="1" hangingPunct="1">
              <a:lnSpc>
                <a:spcPct val="90000"/>
              </a:lnSpc>
              <a:buFont typeface="Wingdings" panose="05000000000000000000" pitchFamily="2" charset="2"/>
              <a:buNone/>
            </a:pPr>
            <a:r>
              <a:rPr kumimoji="1" lang="zh-CN" altLang="en-US" sz="1950"/>
              <a:t>重载必须遵守原则：</a:t>
            </a:r>
          </a:p>
          <a:p>
            <a:pPr lvl="1" eaLnBrk="1" hangingPunct="1">
              <a:lnSpc>
                <a:spcPct val="90000"/>
              </a:lnSpc>
              <a:buFont typeface="Wingdings" panose="05000000000000000000" pitchFamily="2" charset="2"/>
              <a:buNone/>
            </a:pPr>
            <a:r>
              <a:rPr kumimoji="1" lang="zh-CN" altLang="en-US" sz="1650"/>
              <a:t>参数表必须不同，以此区分不同方法体。</a:t>
            </a:r>
          </a:p>
          <a:p>
            <a:pPr lvl="1" eaLnBrk="1" hangingPunct="1">
              <a:lnSpc>
                <a:spcPct val="90000"/>
              </a:lnSpc>
              <a:buFont typeface="Wingdings" panose="05000000000000000000" pitchFamily="2" charset="2"/>
              <a:buNone/>
            </a:pPr>
            <a:r>
              <a:rPr kumimoji="1" lang="zh-CN" altLang="en-US" sz="1650"/>
              <a:t>返回类型、修饰符可相同或不相同。</a:t>
            </a:r>
          </a:p>
          <a:p>
            <a:pPr eaLnBrk="1" hangingPunct="1">
              <a:lnSpc>
                <a:spcPct val="90000"/>
              </a:lnSpc>
              <a:buFont typeface="Wingdings" panose="05000000000000000000" pitchFamily="2" charset="2"/>
              <a:buNone/>
            </a:pPr>
            <a:endParaRPr lang="en-US" altLang="zh-CN" sz="1950"/>
          </a:p>
        </p:txBody>
      </p:sp>
    </p:spTree>
    <p:extLst>
      <p:ext uri="{BB962C8B-B14F-4D97-AF65-F5344CB8AC3E}">
        <p14:creationId xmlns:p14="http://schemas.microsoft.com/office/powerpoint/2010/main" val="426205462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kumimoji="1" lang="zh-CN" altLang="en-US" dirty="0">
                <a:solidFill>
                  <a:schemeClr val="tx1"/>
                </a:solidFill>
              </a:rPr>
              <a:t>激活重载的构造方法</a:t>
            </a:r>
          </a:p>
        </p:txBody>
      </p:sp>
      <p:sp>
        <p:nvSpPr>
          <p:cNvPr id="22531" name="Rectangle 3"/>
          <p:cNvSpPr>
            <a:spLocks noGrp="1" noChangeArrowheads="1"/>
          </p:cNvSpPr>
          <p:nvPr>
            <p:ph idx="1"/>
          </p:nvPr>
        </p:nvSpPr>
        <p:spPr>
          <a:xfrm>
            <a:off x="817581" y="1423487"/>
            <a:ext cx="6385335" cy="4912767"/>
          </a:xfrm>
        </p:spPr>
        <p:txBody>
          <a:bodyPr>
            <a:noAutofit/>
          </a:bodyPr>
          <a:lstStyle/>
          <a:p>
            <a:pPr eaLnBrk="1" hangingPunct="1">
              <a:lnSpc>
                <a:spcPct val="110000"/>
              </a:lnSpc>
              <a:spcBef>
                <a:spcPts val="0"/>
              </a:spcBef>
              <a:buFont typeface="Wingdings" panose="05000000000000000000" pitchFamily="2" charset="2"/>
              <a:buNone/>
            </a:pPr>
            <a:r>
              <a:rPr kumimoji="1" lang="en-US" altLang="zh-CN" sz="1600" dirty="0"/>
              <a:t>class Employee</a:t>
            </a:r>
          </a:p>
          <a:p>
            <a:pPr eaLnBrk="1" hangingPunct="1">
              <a:lnSpc>
                <a:spcPct val="110000"/>
              </a:lnSpc>
              <a:spcBef>
                <a:spcPts val="0"/>
              </a:spcBef>
              <a:buFont typeface="Wingdings" panose="05000000000000000000" pitchFamily="2" charset="2"/>
              <a:buNone/>
            </a:pPr>
            <a:r>
              <a:rPr kumimoji="1" lang="en-US" altLang="zh-CN" sz="1600" dirty="0"/>
              <a:t>{</a:t>
            </a:r>
          </a:p>
          <a:p>
            <a:pPr eaLnBrk="1" hangingPunct="1">
              <a:lnSpc>
                <a:spcPct val="110000"/>
              </a:lnSpc>
              <a:spcBef>
                <a:spcPts val="0"/>
              </a:spcBef>
              <a:buFont typeface="Wingdings" panose="05000000000000000000" pitchFamily="2" charset="2"/>
              <a:buNone/>
            </a:pPr>
            <a:r>
              <a:rPr kumimoji="1" lang="en-US" altLang="zh-CN" sz="1600" dirty="0"/>
              <a:t>	private String name;</a:t>
            </a:r>
          </a:p>
          <a:p>
            <a:pPr eaLnBrk="1" hangingPunct="1">
              <a:lnSpc>
                <a:spcPct val="110000"/>
              </a:lnSpc>
              <a:spcBef>
                <a:spcPts val="0"/>
              </a:spcBef>
              <a:buFont typeface="Wingdings" panose="05000000000000000000" pitchFamily="2" charset="2"/>
              <a:buNone/>
            </a:pPr>
            <a:r>
              <a:rPr kumimoji="1" lang="en-US" altLang="zh-CN" sz="1600" dirty="0"/>
              <a:t>	private </a:t>
            </a:r>
            <a:r>
              <a:rPr kumimoji="1" lang="en-US" altLang="zh-CN" sz="1600" dirty="0" err="1"/>
              <a:t>int</a:t>
            </a:r>
            <a:r>
              <a:rPr kumimoji="1" lang="en-US" altLang="zh-CN" sz="1600" dirty="0"/>
              <a:t> salary;</a:t>
            </a:r>
          </a:p>
          <a:p>
            <a:pPr eaLnBrk="1" hangingPunct="1">
              <a:lnSpc>
                <a:spcPct val="110000"/>
              </a:lnSpc>
              <a:spcBef>
                <a:spcPts val="0"/>
              </a:spcBef>
              <a:buFont typeface="Wingdings" panose="05000000000000000000" pitchFamily="2" charset="2"/>
              <a:buNone/>
            </a:pPr>
            <a:r>
              <a:rPr kumimoji="1" lang="en-US" altLang="zh-CN" sz="1600" dirty="0"/>
              <a:t>	public Employee(String n, </a:t>
            </a:r>
            <a:r>
              <a:rPr kumimoji="1" lang="en-US" altLang="zh-CN" sz="1600" dirty="0" err="1"/>
              <a:t>int</a:t>
            </a:r>
            <a:r>
              <a:rPr kumimoji="1" lang="en-US" altLang="zh-CN" sz="1600" dirty="0"/>
              <a:t> s)</a:t>
            </a:r>
          </a:p>
          <a:p>
            <a:pPr eaLnBrk="1" hangingPunct="1">
              <a:lnSpc>
                <a:spcPct val="110000"/>
              </a:lnSpc>
              <a:spcBef>
                <a:spcPts val="0"/>
              </a:spcBef>
              <a:buFont typeface="Wingdings" panose="05000000000000000000" pitchFamily="2" charset="2"/>
              <a:buNone/>
            </a:pPr>
            <a:r>
              <a:rPr kumimoji="1" lang="en-US" altLang="zh-CN" sz="1600" dirty="0"/>
              <a:t>	{</a:t>
            </a:r>
          </a:p>
          <a:p>
            <a:pPr eaLnBrk="1" hangingPunct="1">
              <a:lnSpc>
                <a:spcPct val="110000"/>
              </a:lnSpc>
              <a:spcBef>
                <a:spcPts val="0"/>
              </a:spcBef>
              <a:buFont typeface="Wingdings" panose="05000000000000000000" pitchFamily="2" charset="2"/>
              <a:buNone/>
            </a:pPr>
            <a:r>
              <a:rPr kumimoji="1" lang="en-US" altLang="zh-CN" sz="1600" dirty="0"/>
              <a:t>		name = n ;</a:t>
            </a:r>
          </a:p>
          <a:p>
            <a:pPr eaLnBrk="1" hangingPunct="1">
              <a:lnSpc>
                <a:spcPct val="110000"/>
              </a:lnSpc>
              <a:spcBef>
                <a:spcPts val="0"/>
              </a:spcBef>
              <a:buFont typeface="Wingdings" panose="05000000000000000000" pitchFamily="2" charset="2"/>
              <a:buNone/>
            </a:pPr>
            <a:r>
              <a:rPr kumimoji="1" lang="en-US" altLang="zh-CN" sz="1600" dirty="0"/>
              <a:t>		salary = s;</a:t>
            </a:r>
          </a:p>
          <a:p>
            <a:pPr eaLnBrk="1" hangingPunct="1">
              <a:lnSpc>
                <a:spcPct val="110000"/>
              </a:lnSpc>
              <a:spcBef>
                <a:spcPts val="0"/>
              </a:spcBef>
              <a:buFont typeface="Wingdings" panose="05000000000000000000" pitchFamily="2" charset="2"/>
              <a:buNone/>
            </a:pPr>
            <a:r>
              <a:rPr kumimoji="1" lang="en-US" altLang="zh-CN" sz="1600" dirty="0"/>
              <a:t>	}</a:t>
            </a:r>
          </a:p>
          <a:p>
            <a:pPr eaLnBrk="1" hangingPunct="1">
              <a:lnSpc>
                <a:spcPct val="110000"/>
              </a:lnSpc>
              <a:spcBef>
                <a:spcPts val="0"/>
              </a:spcBef>
              <a:buFont typeface="Wingdings" panose="05000000000000000000" pitchFamily="2" charset="2"/>
              <a:buNone/>
            </a:pPr>
            <a:r>
              <a:rPr kumimoji="1" lang="en-US" altLang="zh-CN" sz="1600" dirty="0"/>
              <a:t>	public Employee( String n)</a:t>
            </a:r>
          </a:p>
          <a:p>
            <a:pPr eaLnBrk="1" hangingPunct="1">
              <a:lnSpc>
                <a:spcPct val="110000"/>
              </a:lnSpc>
              <a:spcBef>
                <a:spcPts val="0"/>
              </a:spcBef>
              <a:buFont typeface="Wingdings" panose="05000000000000000000" pitchFamily="2" charset="2"/>
              <a:buNone/>
            </a:pPr>
            <a:r>
              <a:rPr kumimoji="1" lang="en-US" altLang="zh-CN" sz="1600" dirty="0"/>
              <a:t>	{ </a:t>
            </a:r>
          </a:p>
          <a:p>
            <a:pPr eaLnBrk="1" hangingPunct="1">
              <a:lnSpc>
                <a:spcPct val="110000"/>
              </a:lnSpc>
              <a:spcBef>
                <a:spcPts val="0"/>
              </a:spcBef>
              <a:buFont typeface="Wingdings" panose="05000000000000000000" pitchFamily="2" charset="2"/>
              <a:buNone/>
            </a:pPr>
            <a:r>
              <a:rPr kumimoji="1" lang="en-US" altLang="zh-CN" sz="1600" dirty="0"/>
              <a:t>		this(n,0); </a:t>
            </a:r>
          </a:p>
          <a:p>
            <a:pPr eaLnBrk="1" hangingPunct="1">
              <a:lnSpc>
                <a:spcPct val="110000"/>
              </a:lnSpc>
              <a:spcBef>
                <a:spcPts val="0"/>
              </a:spcBef>
              <a:buFont typeface="Wingdings" panose="05000000000000000000" pitchFamily="2" charset="2"/>
              <a:buNone/>
            </a:pPr>
            <a:r>
              <a:rPr kumimoji="1" lang="en-US" altLang="zh-CN" sz="1600" dirty="0"/>
              <a:t>	}</a:t>
            </a:r>
          </a:p>
          <a:p>
            <a:pPr eaLnBrk="1" hangingPunct="1">
              <a:lnSpc>
                <a:spcPct val="110000"/>
              </a:lnSpc>
              <a:spcBef>
                <a:spcPts val="0"/>
              </a:spcBef>
              <a:buFont typeface="Wingdings" panose="05000000000000000000" pitchFamily="2" charset="2"/>
              <a:buNone/>
            </a:pPr>
            <a:r>
              <a:rPr kumimoji="1" lang="en-US" altLang="zh-CN" sz="1600" dirty="0"/>
              <a:t>	public Employee( )</a:t>
            </a:r>
          </a:p>
          <a:p>
            <a:pPr eaLnBrk="1" hangingPunct="1">
              <a:lnSpc>
                <a:spcPct val="110000"/>
              </a:lnSpc>
              <a:spcBef>
                <a:spcPts val="0"/>
              </a:spcBef>
              <a:buFont typeface="Wingdings" panose="05000000000000000000" pitchFamily="2" charset="2"/>
              <a:buNone/>
            </a:pPr>
            <a:r>
              <a:rPr kumimoji="1" lang="en-US" altLang="zh-CN" sz="1600" dirty="0"/>
              <a:t>	{ </a:t>
            </a:r>
          </a:p>
          <a:p>
            <a:pPr eaLnBrk="1" hangingPunct="1">
              <a:lnSpc>
                <a:spcPct val="110000"/>
              </a:lnSpc>
              <a:spcBef>
                <a:spcPts val="0"/>
              </a:spcBef>
              <a:buFont typeface="Wingdings" panose="05000000000000000000" pitchFamily="2" charset="2"/>
              <a:buNone/>
            </a:pPr>
            <a:r>
              <a:rPr kumimoji="1" lang="en-US" altLang="zh-CN" sz="1600" dirty="0"/>
              <a:t>		this(“Unknown”); </a:t>
            </a:r>
          </a:p>
          <a:p>
            <a:pPr eaLnBrk="1" hangingPunct="1">
              <a:lnSpc>
                <a:spcPct val="110000"/>
              </a:lnSpc>
              <a:spcBef>
                <a:spcPts val="0"/>
              </a:spcBef>
              <a:buFont typeface="Wingdings" panose="05000000000000000000" pitchFamily="2" charset="2"/>
              <a:buNone/>
            </a:pPr>
            <a:r>
              <a:rPr kumimoji="1" lang="en-US" altLang="zh-CN" sz="1600" dirty="0"/>
              <a:t>	}</a:t>
            </a:r>
          </a:p>
          <a:p>
            <a:pPr eaLnBrk="1" hangingPunct="1">
              <a:lnSpc>
                <a:spcPct val="110000"/>
              </a:lnSpc>
              <a:spcBef>
                <a:spcPts val="0"/>
              </a:spcBef>
              <a:buFont typeface="Wingdings" panose="05000000000000000000" pitchFamily="2" charset="2"/>
              <a:buNone/>
            </a:pPr>
            <a:r>
              <a:rPr kumimoji="1" lang="en-US" altLang="zh-CN" sz="1600" dirty="0"/>
              <a:t> }</a:t>
            </a:r>
          </a:p>
        </p:txBody>
      </p:sp>
      <p:sp>
        <p:nvSpPr>
          <p:cNvPr id="2" name="矩形 1"/>
          <p:cNvSpPr/>
          <p:nvPr/>
        </p:nvSpPr>
        <p:spPr>
          <a:xfrm>
            <a:off x="5701552" y="1804204"/>
            <a:ext cx="2130015" cy="923330"/>
          </a:xfrm>
          <a:prstGeom prst="rect">
            <a:avLst/>
          </a:prstGeom>
        </p:spPr>
        <p:txBody>
          <a:bodyPr wrap="square">
            <a:spAutoFit/>
          </a:bodyPr>
          <a:lstStyle/>
          <a:p>
            <a:r>
              <a:rPr lang="zh-CN" altLang="en-US" dirty="0"/>
              <a:t>在一个构造方法中可以利用另一个构造方法。</a:t>
            </a:r>
          </a:p>
        </p:txBody>
      </p:sp>
    </p:spTree>
    <p:extLst>
      <p:ext uri="{BB962C8B-B14F-4D97-AF65-F5344CB8AC3E}">
        <p14:creationId xmlns:p14="http://schemas.microsoft.com/office/powerpoint/2010/main" val="1507675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36034" y="2939302"/>
            <a:ext cx="6751676" cy="2954655"/>
          </a:xfrm>
          <a:prstGeom prst="rect">
            <a:avLst/>
          </a:prstGeom>
        </p:spPr>
        <p:txBody>
          <a:bodyPr wrap="square">
            <a:spAutoFit/>
          </a:bodyPr>
          <a:lstStyle/>
          <a:p>
            <a:r>
              <a:rPr lang="zh-CN" altLang="en-US" sz="2400" dirty="0"/>
              <a:t>传值还是传引用？</a:t>
            </a:r>
          </a:p>
          <a:p>
            <a:r>
              <a:rPr lang="zh-CN" altLang="en-US" dirty="0"/>
              <a:t>为什么会有这样一个问题。</a:t>
            </a:r>
          </a:p>
          <a:p>
            <a:r>
              <a:rPr lang="zh-CN" altLang="en-US" dirty="0"/>
              <a:t>问题来源于 </a:t>
            </a:r>
            <a:r>
              <a:rPr lang="en-US" altLang="zh-CN" dirty="0"/>
              <a:t>C</a:t>
            </a:r>
            <a:r>
              <a:rPr lang="zh-CN" altLang="en-US" dirty="0"/>
              <a:t>，而不是 </a:t>
            </a:r>
            <a:r>
              <a:rPr lang="en-US" altLang="zh-CN" dirty="0"/>
              <a:t>Java</a:t>
            </a:r>
            <a:r>
              <a:rPr lang="zh-CN" altLang="en-US" dirty="0"/>
              <a:t>。</a:t>
            </a:r>
          </a:p>
          <a:p>
            <a:endParaRPr lang="zh-CN" altLang="en-US" dirty="0"/>
          </a:p>
          <a:p>
            <a:r>
              <a:rPr lang="zh-CN" altLang="en-US" dirty="0"/>
              <a:t>    </a:t>
            </a:r>
            <a:r>
              <a:rPr lang="en-US" altLang="zh-CN" dirty="0"/>
              <a:t>void Swap(</a:t>
            </a:r>
            <a:r>
              <a:rPr lang="en-US" altLang="zh-CN" dirty="0" err="1"/>
              <a:t>int</a:t>
            </a:r>
            <a:r>
              <a:rPr lang="en-US" altLang="zh-CN" dirty="0"/>
              <a:t> </a:t>
            </a:r>
            <a:r>
              <a:rPr lang="en-US" altLang="zh-CN" dirty="0" err="1"/>
              <a:t>a,int</a:t>
            </a:r>
            <a:r>
              <a:rPr lang="en-US" altLang="zh-CN" dirty="0"/>
              <a:t> b){ </a:t>
            </a:r>
            <a:r>
              <a:rPr lang="en-US" altLang="zh-CN" dirty="0" err="1"/>
              <a:t>int</a:t>
            </a:r>
            <a:r>
              <a:rPr lang="en-US" altLang="zh-CN" dirty="0"/>
              <a:t> c=</a:t>
            </a:r>
            <a:r>
              <a:rPr lang="en-US" altLang="zh-CN" dirty="0" err="1"/>
              <a:t>a;a</a:t>
            </a:r>
            <a:r>
              <a:rPr lang="en-US" altLang="zh-CN" dirty="0"/>
              <a:t>=</a:t>
            </a:r>
            <a:r>
              <a:rPr lang="en-US" altLang="zh-CN" dirty="0" err="1"/>
              <a:t>b;b</a:t>
            </a:r>
            <a:r>
              <a:rPr lang="en-US" altLang="zh-CN" dirty="0"/>
              <a:t>=c;}</a:t>
            </a:r>
          </a:p>
          <a:p>
            <a:r>
              <a:rPr lang="en-US" altLang="zh-CN" dirty="0"/>
              <a:t>    void Swap(</a:t>
            </a:r>
            <a:r>
              <a:rPr lang="en-US" altLang="zh-CN" dirty="0" err="1"/>
              <a:t>int</a:t>
            </a:r>
            <a:r>
              <a:rPr lang="en-US" altLang="zh-CN" dirty="0"/>
              <a:t> *</a:t>
            </a:r>
            <a:r>
              <a:rPr lang="en-US" altLang="zh-CN" dirty="0" err="1"/>
              <a:t>a,int</a:t>
            </a:r>
            <a:r>
              <a:rPr lang="en-US" altLang="zh-CN" dirty="0"/>
              <a:t> *b){ </a:t>
            </a:r>
            <a:r>
              <a:rPr lang="en-US" altLang="zh-CN" dirty="0" err="1"/>
              <a:t>int</a:t>
            </a:r>
            <a:r>
              <a:rPr lang="en-US" altLang="zh-CN" dirty="0"/>
              <a:t> c=*a;*a=*b;*b=c; }</a:t>
            </a:r>
          </a:p>
          <a:p>
            <a:r>
              <a:rPr lang="en-US" altLang="zh-CN" dirty="0"/>
              <a:t>    </a:t>
            </a:r>
            <a:r>
              <a:rPr lang="en-US" altLang="zh-CN" dirty="0" err="1"/>
              <a:t>int</a:t>
            </a:r>
            <a:r>
              <a:rPr lang="en-US" altLang="zh-CN" dirty="0"/>
              <a:t> c=10;</a:t>
            </a:r>
          </a:p>
          <a:p>
            <a:r>
              <a:rPr lang="en-US" altLang="zh-CN" dirty="0"/>
              <a:t>    </a:t>
            </a:r>
            <a:r>
              <a:rPr lang="en-US" altLang="zh-CN" dirty="0" err="1"/>
              <a:t>int</a:t>
            </a:r>
            <a:r>
              <a:rPr lang="en-US" altLang="zh-CN" dirty="0"/>
              <a:t> d=20;</a:t>
            </a:r>
          </a:p>
          <a:p>
            <a:r>
              <a:rPr lang="en-US" altLang="zh-CN" dirty="0"/>
              <a:t>    Swap(</a:t>
            </a:r>
            <a:r>
              <a:rPr lang="en-US" altLang="zh-CN" dirty="0" err="1"/>
              <a:t>c,d</a:t>
            </a:r>
            <a:r>
              <a:rPr lang="en-US" altLang="zh-CN" dirty="0"/>
              <a:t>);    //</a:t>
            </a:r>
            <a:r>
              <a:rPr lang="zh-CN" altLang="en-US" dirty="0"/>
              <a:t>不改变 </a:t>
            </a:r>
            <a:r>
              <a:rPr lang="en-US" altLang="zh-CN" dirty="0"/>
              <a:t>c , d </a:t>
            </a:r>
            <a:r>
              <a:rPr lang="zh-CN" altLang="en-US" dirty="0"/>
              <a:t>的值</a:t>
            </a:r>
          </a:p>
          <a:p>
            <a:r>
              <a:rPr lang="zh-CN" altLang="en-US" dirty="0"/>
              <a:t>    </a:t>
            </a:r>
            <a:r>
              <a:rPr lang="en-US" altLang="zh-CN" dirty="0"/>
              <a:t>Swap(&amp;</a:t>
            </a:r>
            <a:r>
              <a:rPr lang="en-US" altLang="zh-CN" dirty="0" err="1"/>
              <a:t>c,&amp;d</a:t>
            </a:r>
            <a:r>
              <a:rPr lang="en-US" altLang="zh-CN" dirty="0"/>
              <a:t>);  //</a:t>
            </a:r>
            <a:r>
              <a:rPr lang="zh-CN" altLang="en-US" dirty="0"/>
              <a:t>改变 </a:t>
            </a:r>
            <a:r>
              <a:rPr lang="en-US" altLang="zh-CN" dirty="0"/>
              <a:t>c , d </a:t>
            </a:r>
            <a:r>
              <a:rPr lang="zh-CN" altLang="en-US" dirty="0"/>
              <a:t>的值</a:t>
            </a:r>
          </a:p>
        </p:txBody>
      </p:sp>
      <p:sp>
        <p:nvSpPr>
          <p:cNvPr id="6" name="Rectangle 2"/>
          <p:cNvSpPr txBox="1">
            <a:spLocks noChangeArrowheads="1"/>
          </p:cNvSpPr>
          <p:nvPr/>
        </p:nvSpPr>
        <p:spPr>
          <a:xfrm>
            <a:off x="744278" y="196434"/>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zh-CN" altLang="en-US" dirty="0"/>
              <a:t>类成员方法参数传递</a:t>
            </a:r>
          </a:p>
        </p:txBody>
      </p:sp>
      <p:sp>
        <p:nvSpPr>
          <p:cNvPr id="7" name="内容占位符 3">
            <a:extLst>
              <a:ext uri="{FF2B5EF4-FFF2-40B4-BE49-F238E27FC236}">
                <a16:creationId xmlns:a16="http://schemas.microsoft.com/office/drawing/2014/main" id="{31F7F854-8082-4A26-A16C-61C8F9269410}"/>
              </a:ext>
            </a:extLst>
          </p:cNvPr>
          <p:cNvSpPr>
            <a:spLocks noGrp="1"/>
          </p:cNvSpPr>
          <p:nvPr>
            <p:ph idx="1"/>
          </p:nvPr>
        </p:nvSpPr>
        <p:spPr>
          <a:xfrm>
            <a:off x="955747" y="1521997"/>
            <a:ext cx="3357840" cy="1417305"/>
          </a:xfrm>
        </p:spPr>
        <p:txBody>
          <a:bodyPr>
            <a:normAutofit/>
          </a:bodyPr>
          <a:lstStyle/>
          <a:p>
            <a:r>
              <a:rPr lang="zh-CN" altLang="en-US" sz="3800" dirty="0"/>
              <a:t>“按值传递”</a:t>
            </a:r>
            <a:endParaRPr lang="en-US" altLang="zh-CN" sz="3800" dirty="0"/>
          </a:p>
          <a:p>
            <a:r>
              <a:rPr lang="zh-CN" altLang="en-US" sz="3800" dirty="0"/>
              <a:t>“按引用传递”</a:t>
            </a:r>
            <a:r>
              <a:rPr lang="en-US" altLang="zh-CN" sz="3800" dirty="0"/>
              <a:t>?</a:t>
            </a:r>
          </a:p>
          <a:p>
            <a:endParaRPr lang="zh-CN" altLang="en-US" dirty="0"/>
          </a:p>
        </p:txBody>
      </p:sp>
    </p:spTree>
    <p:extLst>
      <p:ext uri="{BB962C8B-B14F-4D97-AF65-F5344CB8AC3E}">
        <p14:creationId xmlns:p14="http://schemas.microsoft.com/office/powerpoint/2010/main" val="395690625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a:extLst>
              <a:ext uri="{FF2B5EF4-FFF2-40B4-BE49-F238E27FC236}">
                <a16:creationId xmlns:a16="http://schemas.microsoft.com/office/drawing/2014/main" id="{5F5ADD9B-1EF0-4FD5-9231-61CF6D47F527}"/>
              </a:ext>
            </a:extLst>
          </p:cNvPr>
          <p:cNvSpPr>
            <a:spLocks noGrp="1"/>
          </p:cNvSpPr>
          <p:nvPr>
            <p:ph type="title"/>
          </p:nvPr>
        </p:nvSpPr>
        <p:spPr>
          <a:xfrm>
            <a:off x="615588" y="2429057"/>
            <a:ext cx="7886700" cy="1325563"/>
          </a:xfrm>
        </p:spPr>
        <p:txBody>
          <a:bodyPr/>
          <a:lstStyle/>
          <a:p>
            <a:pPr algn="ctr"/>
            <a:r>
              <a:rPr lang="zh-CN" altLang="en-US" dirty="0" smtClean="0"/>
              <a:t>继承</a:t>
            </a:r>
            <a:endParaRPr lang="zh-CN" alt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a:extLst>
              <a:ext uri="{FF2B5EF4-FFF2-40B4-BE49-F238E27FC236}">
                <a16:creationId xmlns:a16="http://schemas.microsoft.com/office/drawing/2014/main" id="{5F5ADD9B-1EF0-4FD5-9231-61CF6D47F527}"/>
              </a:ext>
            </a:extLst>
          </p:cNvPr>
          <p:cNvSpPr>
            <a:spLocks noGrp="1"/>
          </p:cNvSpPr>
          <p:nvPr>
            <p:ph type="title"/>
          </p:nvPr>
        </p:nvSpPr>
        <p:spPr/>
        <p:txBody>
          <a:bodyPr/>
          <a:lstStyle/>
          <a:p>
            <a:r>
              <a:rPr lang="zh-CN" altLang="en-US"/>
              <a:t>继承概述</a:t>
            </a:r>
          </a:p>
        </p:txBody>
      </p:sp>
      <p:sp>
        <p:nvSpPr>
          <p:cNvPr id="18435" name="内容占位符 2">
            <a:extLst>
              <a:ext uri="{FF2B5EF4-FFF2-40B4-BE49-F238E27FC236}">
                <a16:creationId xmlns:a16="http://schemas.microsoft.com/office/drawing/2014/main" id="{ECD76E1F-7C5E-47A7-943A-7958D6DB95E4}"/>
              </a:ext>
            </a:extLst>
          </p:cNvPr>
          <p:cNvSpPr>
            <a:spLocks noGrp="1"/>
          </p:cNvSpPr>
          <p:nvPr>
            <p:ph idx="1"/>
          </p:nvPr>
        </p:nvSpPr>
        <p:spPr/>
        <p:txBody>
          <a:bodyPr/>
          <a:lstStyle/>
          <a:p>
            <a:r>
              <a:rPr lang="zh-CN" altLang="en-US" sz="2800"/>
              <a:t>继承概述</a:t>
            </a:r>
            <a:endParaRPr lang="en-US" altLang="zh-CN" sz="2800"/>
          </a:p>
          <a:p>
            <a:pPr lvl="1"/>
            <a:r>
              <a:rPr lang="zh-CN" altLang="en-US" sz="2300"/>
              <a:t>多个类中存在相同属性和行为时，将这些内容抽取到单独一个类中，那么多个类无需再定义这些属性和行为，只要继承那个类即可。</a:t>
            </a:r>
            <a:endParaRPr lang="en-US" altLang="zh-CN" sz="2300"/>
          </a:p>
          <a:p>
            <a:pPr lvl="1"/>
            <a:r>
              <a:rPr lang="zh-CN" altLang="en-US" sz="2300"/>
              <a:t>通过</a:t>
            </a:r>
            <a:r>
              <a:rPr lang="en-US" altLang="zh-CN" sz="2300"/>
              <a:t>extends</a:t>
            </a:r>
            <a:r>
              <a:rPr lang="zh-CN" altLang="en-US" sz="2300"/>
              <a:t>关键字可以实现类与类的继承</a:t>
            </a:r>
            <a:endParaRPr lang="en-US" altLang="zh-CN" sz="2300"/>
          </a:p>
          <a:p>
            <a:pPr lvl="2"/>
            <a:r>
              <a:rPr lang="en-US" altLang="zh-CN" sz="1900"/>
              <a:t>class </a:t>
            </a:r>
            <a:r>
              <a:rPr lang="zh-CN" altLang="en-US" sz="1900"/>
              <a:t>子类名 </a:t>
            </a:r>
            <a:r>
              <a:rPr lang="en-US" altLang="zh-CN" sz="1900"/>
              <a:t>extends </a:t>
            </a:r>
            <a:r>
              <a:rPr lang="zh-CN" altLang="en-US" sz="1900"/>
              <a:t>父类名 </a:t>
            </a:r>
            <a:r>
              <a:rPr lang="en-US" altLang="zh-CN" sz="1900"/>
              <a:t>{}  </a:t>
            </a:r>
          </a:p>
          <a:p>
            <a:pPr lvl="1"/>
            <a:r>
              <a:rPr lang="zh-CN" altLang="en-US" sz="2300"/>
              <a:t>单独的这个类称为父类，基类或者超类；这多个类可以称为子类或者派生类。</a:t>
            </a:r>
            <a:endParaRPr lang="en-US" altLang="zh-CN" sz="2300"/>
          </a:p>
          <a:p>
            <a:pPr lvl="1"/>
            <a:r>
              <a:rPr lang="zh-CN" altLang="en-US" sz="2300"/>
              <a:t>有了继承以后，我们定义一个类的时候，可以在一个已经存在的类的基础上，还可以定义自己的新成员。</a:t>
            </a:r>
            <a:endParaRPr lang="en-US" altLang="zh-CN" sz="2300"/>
          </a:p>
          <a:p>
            <a:pPr lvl="1"/>
            <a:endParaRPr lang="en-US" altLang="zh-CN" sz="2300"/>
          </a:p>
          <a:p>
            <a:pPr lvl="1"/>
            <a:endParaRPr lang="zh-CN" altLang="en-US" sz="2300"/>
          </a:p>
          <a:p>
            <a:pPr lvl="1"/>
            <a:endParaRPr lang="en-US" altLang="zh-CN" sz="2300"/>
          </a:p>
          <a:p>
            <a:pPr lvl="1"/>
            <a:endParaRPr lang="zh-CN" altLang="en-US" sz="2300"/>
          </a:p>
          <a:p>
            <a:pPr lvl="1"/>
            <a:endParaRPr lang="en-US" altLang="zh-CN" sz="2300"/>
          </a:p>
          <a:p>
            <a:pPr lvl="1"/>
            <a:endParaRPr lang="en-US" altLang="zh-CN" sz="2300"/>
          </a:p>
          <a:p>
            <a:pPr lvl="1"/>
            <a:endParaRPr lang="zh-CN" altLang="zh-CN" sz="2400"/>
          </a:p>
          <a:p>
            <a:pPr lvl="1"/>
            <a:endParaRPr lang="en-US" altLang="zh-CN" sz="2300"/>
          </a:p>
        </p:txBody>
      </p:sp>
    </p:spTree>
    <p:extLst>
      <p:ext uri="{BB962C8B-B14F-4D97-AF65-F5344CB8AC3E}">
        <p14:creationId xmlns:p14="http://schemas.microsoft.com/office/powerpoint/2010/main" val="76769640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a:t>子类</a:t>
            </a:r>
          </a:p>
        </p:txBody>
      </p:sp>
      <p:sp>
        <p:nvSpPr>
          <p:cNvPr id="23555" name="Text Box 4"/>
          <p:cNvSpPr txBox="1">
            <a:spLocks noChangeArrowheads="1"/>
          </p:cNvSpPr>
          <p:nvPr/>
        </p:nvSpPr>
        <p:spPr bwMode="auto">
          <a:xfrm>
            <a:off x="541917" y="1580366"/>
            <a:ext cx="6438788"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pPr>
            <a:r>
              <a:rPr kumimoji="1" lang="zh-CN" altLang="en-US" sz="2800" b="1" dirty="0">
                <a:latin typeface="Times New Roman" panose="02020603050405020304" pitchFamily="18" charset="0"/>
              </a:rPr>
              <a:t>子类表示类之间一种“属于”</a:t>
            </a:r>
            <a:r>
              <a:rPr kumimoji="1" lang="en-US" altLang="zh-CN" sz="2800" b="1" dirty="0">
                <a:latin typeface="Times New Roman" panose="02020603050405020304" pitchFamily="18" charset="0"/>
              </a:rPr>
              <a:t>( is a )</a:t>
            </a:r>
            <a:r>
              <a:rPr kumimoji="1" lang="zh-CN" altLang="en-US" sz="2800" b="1" dirty="0">
                <a:latin typeface="Times New Roman" panose="02020603050405020304" pitchFamily="18" charset="0"/>
              </a:rPr>
              <a:t>关系。</a:t>
            </a:r>
          </a:p>
          <a:p>
            <a:pPr eaLnBrk="1" hangingPunct="1">
              <a:lnSpc>
                <a:spcPct val="120000"/>
              </a:lnSpc>
            </a:pPr>
            <a:r>
              <a:rPr kumimoji="1" lang="zh-CN" altLang="en-US" b="1" dirty="0">
                <a:latin typeface="Times New Roman" panose="02020603050405020304" pitchFamily="18" charset="0"/>
              </a:rPr>
              <a:t>例：</a:t>
            </a:r>
            <a:r>
              <a:rPr kumimoji="1" lang="en-US" altLang="zh-CN" b="1" dirty="0">
                <a:latin typeface="Times New Roman" panose="02020603050405020304" pitchFamily="18" charset="0"/>
              </a:rPr>
              <a:t>public class Employee {</a:t>
            </a:r>
          </a:p>
          <a:p>
            <a:pPr eaLnBrk="1" hangingPunct="1">
              <a:lnSpc>
                <a:spcPct val="120000"/>
              </a:lnSpc>
            </a:pPr>
            <a:r>
              <a:rPr kumimoji="1" lang="en-US" altLang="zh-CN" b="1" dirty="0">
                <a:latin typeface="Times New Roman" panose="02020603050405020304" pitchFamily="18" charset="0"/>
              </a:rPr>
              <a:t>	String  name ;</a:t>
            </a:r>
          </a:p>
          <a:p>
            <a:pPr eaLnBrk="1" hangingPunct="1">
              <a:lnSpc>
                <a:spcPct val="120000"/>
              </a:lnSpc>
            </a:pPr>
            <a:r>
              <a:rPr kumimoji="1" lang="en-US" altLang="zh-CN" b="1" dirty="0">
                <a:latin typeface="Times New Roman" panose="02020603050405020304" pitchFamily="18" charset="0"/>
              </a:rPr>
              <a:t>	Date </a:t>
            </a:r>
            <a:r>
              <a:rPr kumimoji="1" lang="en-US" altLang="zh-CN" b="1" dirty="0" err="1">
                <a:latin typeface="Times New Roman" panose="02020603050405020304" pitchFamily="18" charset="0"/>
              </a:rPr>
              <a:t>hireDate</a:t>
            </a:r>
            <a:r>
              <a:rPr kumimoji="1" lang="en-US" altLang="zh-CN" b="1" dirty="0">
                <a:latin typeface="Times New Roman" panose="02020603050405020304" pitchFamily="18" charset="0"/>
              </a:rPr>
              <a:t> ;</a:t>
            </a:r>
          </a:p>
          <a:p>
            <a:pPr eaLnBrk="1" hangingPunct="1">
              <a:lnSpc>
                <a:spcPct val="120000"/>
              </a:lnSpc>
            </a:pPr>
            <a:r>
              <a:rPr kumimoji="1" lang="en-US" altLang="zh-CN" b="1" dirty="0">
                <a:latin typeface="Times New Roman" panose="02020603050405020304" pitchFamily="18" charset="0"/>
              </a:rPr>
              <a:t>	Date </a:t>
            </a:r>
            <a:r>
              <a:rPr kumimoji="1" lang="en-US" altLang="zh-CN" b="1" dirty="0" err="1">
                <a:latin typeface="Times New Roman" panose="02020603050405020304" pitchFamily="18" charset="0"/>
              </a:rPr>
              <a:t>dateofBirth</a:t>
            </a:r>
            <a:r>
              <a:rPr kumimoji="1" lang="en-US" altLang="zh-CN" b="1" dirty="0">
                <a:latin typeface="Times New Roman" panose="02020603050405020304" pitchFamily="18" charset="0"/>
              </a:rPr>
              <a:t> ;</a:t>
            </a:r>
          </a:p>
          <a:p>
            <a:pPr eaLnBrk="1" hangingPunct="1">
              <a:lnSpc>
                <a:spcPct val="120000"/>
              </a:lnSpc>
            </a:pPr>
            <a:r>
              <a:rPr kumimoji="1" lang="en-US" altLang="zh-CN" b="1" dirty="0">
                <a:latin typeface="Times New Roman" panose="02020603050405020304" pitchFamily="18" charset="0"/>
              </a:rPr>
              <a:t>	String </a:t>
            </a:r>
            <a:r>
              <a:rPr kumimoji="1" lang="en-US" altLang="zh-CN" b="1" dirty="0" err="1">
                <a:latin typeface="Times New Roman" panose="02020603050405020304" pitchFamily="18" charset="0"/>
              </a:rPr>
              <a:t>jobTitle</a:t>
            </a:r>
            <a:r>
              <a:rPr kumimoji="1" lang="en-US" altLang="zh-CN" b="1" dirty="0">
                <a:latin typeface="Times New Roman" panose="02020603050405020304" pitchFamily="18" charset="0"/>
              </a:rPr>
              <a:t> ;</a:t>
            </a:r>
          </a:p>
          <a:p>
            <a:pPr eaLnBrk="1" hangingPunct="1">
              <a:lnSpc>
                <a:spcPct val="120000"/>
              </a:lnSpc>
            </a:pPr>
            <a:r>
              <a:rPr kumimoji="1" lang="en-US" altLang="zh-CN" b="1" dirty="0">
                <a:latin typeface="Times New Roman" panose="02020603050405020304" pitchFamily="18" charset="0"/>
              </a:rPr>
              <a:t>	</a:t>
            </a:r>
            <a:r>
              <a:rPr kumimoji="1" lang="en-US" altLang="zh-CN" b="1" dirty="0" err="1">
                <a:latin typeface="Times New Roman" panose="02020603050405020304" pitchFamily="18" charset="0"/>
              </a:rPr>
              <a:t>int</a:t>
            </a:r>
            <a:r>
              <a:rPr kumimoji="1" lang="en-US" altLang="zh-CN" b="1" dirty="0">
                <a:latin typeface="Times New Roman" panose="02020603050405020304" pitchFamily="18" charset="0"/>
              </a:rPr>
              <a:t> grade ;</a:t>
            </a:r>
          </a:p>
          <a:p>
            <a:pPr eaLnBrk="1" hangingPunct="1">
              <a:lnSpc>
                <a:spcPct val="120000"/>
              </a:lnSpc>
            </a:pPr>
            <a:r>
              <a:rPr kumimoji="1" lang="en-US" altLang="zh-CN" b="1" dirty="0">
                <a:latin typeface="Times New Roman" panose="02020603050405020304" pitchFamily="18" charset="0"/>
              </a:rPr>
              <a:t>	…</a:t>
            </a:r>
          </a:p>
          <a:p>
            <a:pPr eaLnBrk="1" hangingPunct="1">
              <a:lnSpc>
                <a:spcPct val="120000"/>
              </a:lnSpc>
            </a:pPr>
            <a:r>
              <a:rPr kumimoji="1" lang="en-US" altLang="zh-CN" b="1" dirty="0">
                <a:latin typeface="Times New Roman" panose="02020603050405020304" pitchFamily="18" charset="0"/>
              </a:rPr>
              <a:t>	}</a:t>
            </a:r>
          </a:p>
        </p:txBody>
      </p:sp>
      <p:sp>
        <p:nvSpPr>
          <p:cNvPr id="28677" name="Text Box 5"/>
          <p:cNvSpPr txBox="1">
            <a:spLocks noChangeArrowheads="1"/>
          </p:cNvSpPr>
          <p:nvPr/>
        </p:nvSpPr>
        <p:spPr bwMode="auto">
          <a:xfrm>
            <a:off x="4305245" y="2550927"/>
            <a:ext cx="3666388"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pPr>
            <a:r>
              <a:rPr kumimoji="1" lang="en-US" altLang="zh-CN" b="1" dirty="0">
                <a:latin typeface="Times New Roman" panose="02020603050405020304" pitchFamily="18" charset="0"/>
              </a:rPr>
              <a:t>public class Manager {</a:t>
            </a:r>
          </a:p>
          <a:p>
            <a:pPr eaLnBrk="1" hangingPunct="1">
              <a:lnSpc>
                <a:spcPct val="120000"/>
              </a:lnSpc>
            </a:pPr>
            <a:r>
              <a:rPr kumimoji="1" lang="en-US" altLang="zh-CN" b="1" dirty="0">
                <a:latin typeface="Times New Roman" panose="02020603050405020304" pitchFamily="18" charset="0"/>
              </a:rPr>
              <a:t>	String  name ;</a:t>
            </a:r>
          </a:p>
          <a:p>
            <a:pPr eaLnBrk="1" hangingPunct="1">
              <a:lnSpc>
                <a:spcPct val="120000"/>
              </a:lnSpc>
            </a:pPr>
            <a:r>
              <a:rPr kumimoji="1" lang="en-US" altLang="zh-CN" b="1" dirty="0">
                <a:latin typeface="Times New Roman" panose="02020603050405020304" pitchFamily="18" charset="0"/>
              </a:rPr>
              <a:t>	Date </a:t>
            </a:r>
            <a:r>
              <a:rPr kumimoji="1" lang="en-US" altLang="zh-CN" b="1" dirty="0" err="1">
                <a:latin typeface="Times New Roman" panose="02020603050405020304" pitchFamily="18" charset="0"/>
              </a:rPr>
              <a:t>hireDate</a:t>
            </a:r>
            <a:r>
              <a:rPr kumimoji="1" lang="en-US" altLang="zh-CN" b="1" dirty="0">
                <a:latin typeface="Times New Roman" panose="02020603050405020304" pitchFamily="18" charset="0"/>
              </a:rPr>
              <a:t> ;</a:t>
            </a:r>
          </a:p>
          <a:p>
            <a:pPr eaLnBrk="1" hangingPunct="1">
              <a:lnSpc>
                <a:spcPct val="120000"/>
              </a:lnSpc>
            </a:pPr>
            <a:r>
              <a:rPr kumimoji="1" lang="en-US" altLang="zh-CN" b="1" dirty="0">
                <a:latin typeface="Times New Roman" panose="02020603050405020304" pitchFamily="18" charset="0"/>
              </a:rPr>
              <a:t>	Date </a:t>
            </a:r>
            <a:r>
              <a:rPr kumimoji="1" lang="en-US" altLang="zh-CN" b="1" dirty="0" err="1">
                <a:latin typeface="Times New Roman" panose="02020603050405020304" pitchFamily="18" charset="0"/>
              </a:rPr>
              <a:t>dateofBirth</a:t>
            </a:r>
            <a:r>
              <a:rPr kumimoji="1" lang="en-US" altLang="zh-CN" b="1" dirty="0">
                <a:latin typeface="Times New Roman" panose="02020603050405020304" pitchFamily="18" charset="0"/>
              </a:rPr>
              <a:t> ;</a:t>
            </a:r>
          </a:p>
          <a:p>
            <a:pPr eaLnBrk="1" hangingPunct="1">
              <a:lnSpc>
                <a:spcPct val="120000"/>
              </a:lnSpc>
            </a:pPr>
            <a:r>
              <a:rPr kumimoji="1" lang="en-US" altLang="zh-CN" b="1" dirty="0">
                <a:latin typeface="Times New Roman" panose="02020603050405020304" pitchFamily="18" charset="0"/>
              </a:rPr>
              <a:t>	String </a:t>
            </a:r>
            <a:r>
              <a:rPr kumimoji="1" lang="en-US" altLang="zh-CN" b="1" dirty="0" err="1">
                <a:latin typeface="Times New Roman" panose="02020603050405020304" pitchFamily="18" charset="0"/>
              </a:rPr>
              <a:t>jobTitle</a:t>
            </a:r>
            <a:r>
              <a:rPr kumimoji="1" lang="en-US" altLang="zh-CN" b="1" dirty="0">
                <a:latin typeface="Times New Roman" panose="02020603050405020304" pitchFamily="18" charset="0"/>
              </a:rPr>
              <a:t> ;</a:t>
            </a:r>
          </a:p>
          <a:p>
            <a:pPr eaLnBrk="1" hangingPunct="1">
              <a:lnSpc>
                <a:spcPct val="120000"/>
              </a:lnSpc>
            </a:pPr>
            <a:r>
              <a:rPr kumimoji="1" lang="en-US" altLang="zh-CN" b="1" dirty="0">
                <a:latin typeface="Times New Roman" panose="02020603050405020304" pitchFamily="18" charset="0"/>
              </a:rPr>
              <a:t>	</a:t>
            </a:r>
            <a:r>
              <a:rPr kumimoji="1" lang="en-US" altLang="zh-CN" b="1" dirty="0" err="1">
                <a:latin typeface="Times New Roman" panose="02020603050405020304" pitchFamily="18" charset="0"/>
              </a:rPr>
              <a:t>int</a:t>
            </a:r>
            <a:r>
              <a:rPr kumimoji="1" lang="en-US" altLang="zh-CN" b="1" dirty="0">
                <a:latin typeface="Times New Roman" panose="02020603050405020304" pitchFamily="18" charset="0"/>
              </a:rPr>
              <a:t> grade ;</a:t>
            </a:r>
          </a:p>
          <a:p>
            <a:pPr eaLnBrk="1" hangingPunct="1">
              <a:lnSpc>
                <a:spcPct val="120000"/>
              </a:lnSpc>
            </a:pPr>
            <a:r>
              <a:rPr kumimoji="1" lang="en-US" altLang="zh-CN" b="1" dirty="0">
                <a:latin typeface="Times New Roman" panose="02020603050405020304" pitchFamily="18" charset="0"/>
              </a:rPr>
              <a:t>	</a:t>
            </a:r>
            <a:r>
              <a:rPr kumimoji="1" lang="en-US" altLang="zh-CN" b="1" i="1" dirty="0">
                <a:latin typeface="Times New Roman" panose="02020603050405020304" pitchFamily="18" charset="0"/>
              </a:rPr>
              <a:t>String department ;</a:t>
            </a:r>
          </a:p>
          <a:p>
            <a:pPr eaLnBrk="1" hangingPunct="1">
              <a:lnSpc>
                <a:spcPct val="120000"/>
              </a:lnSpc>
            </a:pPr>
            <a:r>
              <a:rPr kumimoji="1" lang="en-US" altLang="zh-CN" b="1" dirty="0">
                <a:latin typeface="Times New Roman" panose="02020603050405020304" pitchFamily="18" charset="0"/>
              </a:rPr>
              <a:t>	</a:t>
            </a:r>
            <a:r>
              <a:rPr kumimoji="1" lang="en-US" altLang="zh-CN" b="1" i="1" dirty="0">
                <a:latin typeface="Times New Roman" panose="02020603050405020304" pitchFamily="18" charset="0"/>
              </a:rPr>
              <a:t>Employee [ ] subordinates</a:t>
            </a:r>
            <a:r>
              <a:rPr kumimoji="1" lang="en-US" altLang="zh-CN" b="1" dirty="0">
                <a:latin typeface="Times New Roman" panose="02020603050405020304" pitchFamily="18" charset="0"/>
              </a:rPr>
              <a:t>;</a:t>
            </a:r>
          </a:p>
          <a:p>
            <a:pPr eaLnBrk="1" hangingPunct="1">
              <a:lnSpc>
                <a:spcPct val="120000"/>
              </a:lnSpc>
            </a:pPr>
            <a:r>
              <a:rPr kumimoji="1" lang="en-US" altLang="zh-CN" b="1" dirty="0">
                <a:latin typeface="Times New Roman" panose="02020603050405020304" pitchFamily="18" charset="0"/>
              </a:rPr>
              <a:t>	…</a:t>
            </a:r>
          </a:p>
          <a:p>
            <a:pPr eaLnBrk="1" hangingPunct="1">
              <a:lnSpc>
                <a:spcPct val="120000"/>
              </a:lnSpc>
            </a:pPr>
            <a:r>
              <a:rPr kumimoji="1" lang="en-US" altLang="zh-CN" b="1" dirty="0">
                <a:latin typeface="Times New Roman" panose="02020603050405020304" pitchFamily="18" charset="0"/>
              </a:rPr>
              <a:t>	}</a:t>
            </a:r>
          </a:p>
          <a:p>
            <a:pPr eaLnBrk="1" hangingPunct="1"/>
            <a:endParaRPr kumimoji="1" lang="en-US" altLang="zh-CN" sz="2400" dirty="0">
              <a:latin typeface="Times New Roman" panose="02020603050405020304" pitchFamily="18" charset="0"/>
            </a:endParaRPr>
          </a:p>
        </p:txBody>
      </p:sp>
    </p:spTree>
    <p:extLst>
      <p:ext uri="{BB962C8B-B14F-4D97-AF65-F5344CB8AC3E}">
        <p14:creationId xmlns:p14="http://schemas.microsoft.com/office/powerpoint/2010/main" val="34040352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6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7"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zh-CN">
                <a:latin typeface="Times New Roman" panose="02020603050405020304" pitchFamily="18" charset="0"/>
              </a:rPr>
              <a:t>Extends</a:t>
            </a:r>
            <a:r>
              <a:rPr lang="en-US" altLang="zh-CN"/>
              <a:t> </a:t>
            </a:r>
            <a:r>
              <a:rPr lang="zh-CN" altLang="en-US"/>
              <a:t>保留字</a:t>
            </a:r>
          </a:p>
        </p:txBody>
      </p:sp>
      <p:sp>
        <p:nvSpPr>
          <p:cNvPr id="24579" name="Rectangle 4"/>
          <p:cNvSpPr>
            <a:spLocks noChangeArrowheads="1"/>
          </p:cNvSpPr>
          <p:nvPr/>
        </p:nvSpPr>
        <p:spPr bwMode="auto">
          <a:xfrm>
            <a:off x="1237129" y="1591585"/>
            <a:ext cx="4315605"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pPr>
            <a:r>
              <a:rPr kumimoji="1" lang="en-US" altLang="zh-CN" sz="2100" dirty="0">
                <a:latin typeface="Times New Roman" panose="02020603050405020304" pitchFamily="18" charset="0"/>
              </a:rPr>
              <a:t>Java</a:t>
            </a:r>
            <a:r>
              <a:rPr kumimoji="1" lang="zh-CN" altLang="zh-CN" sz="2100" dirty="0">
                <a:latin typeface="Times New Roman" panose="02020603050405020304" pitchFamily="18" charset="0"/>
              </a:rPr>
              <a:t>中用 </a:t>
            </a:r>
            <a:r>
              <a:rPr kumimoji="1" lang="en-US" altLang="zh-CN" sz="2100" dirty="0">
                <a:latin typeface="Times New Roman" panose="02020603050405020304" pitchFamily="18" charset="0"/>
              </a:rPr>
              <a:t>extends </a:t>
            </a:r>
            <a:r>
              <a:rPr kumimoji="1" lang="zh-CN" altLang="en-US" sz="2100" dirty="0">
                <a:latin typeface="Times New Roman" panose="02020603050405020304" pitchFamily="18" charset="0"/>
              </a:rPr>
              <a:t>关键字定义子类。</a:t>
            </a:r>
          </a:p>
        </p:txBody>
      </p:sp>
      <p:sp>
        <p:nvSpPr>
          <p:cNvPr id="24580" name="Rectangle 5"/>
          <p:cNvSpPr>
            <a:spLocks noChangeArrowheads="1"/>
          </p:cNvSpPr>
          <p:nvPr/>
        </p:nvSpPr>
        <p:spPr bwMode="auto">
          <a:xfrm>
            <a:off x="1108036" y="2071716"/>
            <a:ext cx="3322783"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pPr>
            <a:r>
              <a:rPr kumimoji="1" lang="en-US" altLang="zh-CN" sz="2000" b="1" dirty="0">
                <a:latin typeface="Times New Roman" panose="02020603050405020304" pitchFamily="18" charset="0"/>
              </a:rPr>
              <a:t>public class Employee {</a:t>
            </a:r>
          </a:p>
          <a:p>
            <a:pPr eaLnBrk="1" hangingPunct="1">
              <a:lnSpc>
                <a:spcPct val="120000"/>
              </a:lnSpc>
            </a:pPr>
            <a:r>
              <a:rPr kumimoji="1" lang="en-US" altLang="zh-CN" sz="2000" b="1" dirty="0">
                <a:latin typeface="Times New Roman" panose="02020603050405020304" pitchFamily="18" charset="0"/>
              </a:rPr>
              <a:t>	String  name ;</a:t>
            </a:r>
          </a:p>
          <a:p>
            <a:pPr eaLnBrk="1" hangingPunct="1">
              <a:lnSpc>
                <a:spcPct val="120000"/>
              </a:lnSpc>
            </a:pPr>
            <a:r>
              <a:rPr kumimoji="1" lang="en-US" altLang="zh-CN" sz="2000" b="1" dirty="0">
                <a:latin typeface="Times New Roman" panose="02020603050405020304" pitchFamily="18" charset="0"/>
              </a:rPr>
              <a:t>	Date </a:t>
            </a:r>
            <a:r>
              <a:rPr kumimoji="1" lang="en-US" altLang="zh-CN" sz="2000" b="1" dirty="0" err="1">
                <a:latin typeface="Times New Roman" panose="02020603050405020304" pitchFamily="18" charset="0"/>
              </a:rPr>
              <a:t>hireDate</a:t>
            </a:r>
            <a:r>
              <a:rPr kumimoji="1" lang="en-US" altLang="zh-CN" sz="2000" b="1" dirty="0">
                <a:latin typeface="Times New Roman" panose="02020603050405020304" pitchFamily="18" charset="0"/>
              </a:rPr>
              <a:t> ;</a:t>
            </a:r>
          </a:p>
          <a:p>
            <a:pPr eaLnBrk="1" hangingPunct="1">
              <a:lnSpc>
                <a:spcPct val="120000"/>
              </a:lnSpc>
            </a:pPr>
            <a:r>
              <a:rPr kumimoji="1" lang="en-US" altLang="zh-CN" sz="2000" b="1" dirty="0">
                <a:latin typeface="Times New Roman" panose="02020603050405020304" pitchFamily="18" charset="0"/>
              </a:rPr>
              <a:t>	Date </a:t>
            </a:r>
            <a:r>
              <a:rPr kumimoji="1" lang="en-US" altLang="zh-CN" sz="2000" b="1" dirty="0" err="1">
                <a:latin typeface="Times New Roman" panose="02020603050405020304" pitchFamily="18" charset="0"/>
              </a:rPr>
              <a:t>dateofBirth</a:t>
            </a:r>
            <a:r>
              <a:rPr kumimoji="1" lang="en-US" altLang="zh-CN" sz="2000" b="1" dirty="0">
                <a:latin typeface="Times New Roman" panose="02020603050405020304" pitchFamily="18" charset="0"/>
              </a:rPr>
              <a:t> ;</a:t>
            </a:r>
          </a:p>
          <a:p>
            <a:pPr eaLnBrk="1" hangingPunct="1">
              <a:lnSpc>
                <a:spcPct val="120000"/>
              </a:lnSpc>
            </a:pPr>
            <a:r>
              <a:rPr kumimoji="1" lang="en-US" altLang="zh-CN" sz="2000" b="1" dirty="0">
                <a:latin typeface="Times New Roman" panose="02020603050405020304" pitchFamily="18" charset="0"/>
              </a:rPr>
              <a:t>	String </a:t>
            </a:r>
            <a:r>
              <a:rPr kumimoji="1" lang="en-US" altLang="zh-CN" sz="2000" b="1" dirty="0" err="1">
                <a:latin typeface="Times New Roman" panose="02020603050405020304" pitchFamily="18" charset="0"/>
              </a:rPr>
              <a:t>jobTitle</a:t>
            </a:r>
            <a:r>
              <a:rPr kumimoji="1" lang="en-US" altLang="zh-CN" sz="2000" b="1" dirty="0">
                <a:latin typeface="Times New Roman" panose="02020603050405020304" pitchFamily="18" charset="0"/>
              </a:rPr>
              <a:t> ;</a:t>
            </a:r>
          </a:p>
          <a:p>
            <a:pPr eaLnBrk="1" hangingPunct="1">
              <a:lnSpc>
                <a:spcPct val="120000"/>
              </a:lnSpc>
            </a:pPr>
            <a:r>
              <a:rPr kumimoji="1" lang="en-US" altLang="zh-CN" sz="2000" b="1" dirty="0">
                <a:latin typeface="Times New Roman" panose="02020603050405020304" pitchFamily="18" charset="0"/>
              </a:rPr>
              <a:t>	</a:t>
            </a:r>
            <a:r>
              <a:rPr kumimoji="1" lang="en-US" altLang="zh-CN" sz="2000" b="1" dirty="0" err="1">
                <a:latin typeface="Times New Roman" panose="02020603050405020304" pitchFamily="18" charset="0"/>
              </a:rPr>
              <a:t>int</a:t>
            </a:r>
            <a:r>
              <a:rPr kumimoji="1" lang="en-US" altLang="zh-CN" sz="2000" b="1" dirty="0">
                <a:latin typeface="Times New Roman" panose="02020603050405020304" pitchFamily="18" charset="0"/>
              </a:rPr>
              <a:t> grade ;</a:t>
            </a:r>
          </a:p>
          <a:p>
            <a:pPr eaLnBrk="1" hangingPunct="1">
              <a:lnSpc>
                <a:spcPct val="120000"/>
              </a:lnSpc>
            </a:pPr>
            <a:r>
              <a:rPr kumimoji="1" lang="en-US" altLang="zh-CN" sz="2000" b="1" dirty="0">
                <a:latin typeface="Times New Roman" panose="02020603050405020304" pitchFamily="18" charset="0"/>
              </a:rPr>
              <a:t>	…</a:t>
            </a:r>
          </a:p>
          <a:p>
            <a:pPr eaLnBrk="1" hangingPunct="1">
              <a:lnSpc>
                <a:spcPct val="120000"/>
              </a:lnSpc>
            </a:pPr>
            <a:r>
              <a:rPr kumimoji="1" lang="en-US" altLang="zh-CN" sz="2000" b="1" dirty="0">
                <a:latin typeface="Times New Roman" panose="02020603050405020304" pitchFamily="18" charset="0"/>
              </a:rPr>
              <a:t>	}</a:t>
            </a:r>
          </a:p>
          <a:p>
            <a:pPr eaLnBrk="1" hangingPunct="1">
              <a:lnSpc>
                <a:spcPct val="120000"/>
              </a:lnSpc>
            </a:pPr>
            <a:endParaRPr kumimoji="1" lang="en-US" altLang="zh-CN" sz="2000" b="1" dirty="0">
              <a:latin typeface="Times New Roman" panose="02020603050405020304" pitchFamily="18" charset="0"/>
            </a:endParaRPr>
          </a:p>
        </p:txBody>
      </p:sp>
      <p:sp>
        <p:nvSpPr>
          <p:cNvPr id="24581" name="Rectangle 6"/>
          <p:cNvSpPr>
            <a:spLocks noChangeArrowheads="1"/>
          </p:cNvSpPr>
          <p:nvPr/>
        </p:nvSpPr>
        <p:spPr bwMode="auto">
          <a:xfrm>
            <a:off x="4118948" y="2071716"/>
            <a:ext cx="408453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pPr>
            <a:r>
              <a:rPr kumimoji="1" lang="en-US" altLang="zh-CN" sz="2000" b="1" dirty="0">
                <a:latin typeface="Times New Roman" panose="02020603050405020304" pitchFamily="18" charset="0"/>
              </a:rPr>
              <a:t>public class Manager extends Employee {</a:t>
            </a:r>
          </a:p>
          <a:p>
            <a:pPr eaLnBrk="1" hangingPunct="1">
              <a:lnSpc>
                <a:spcPct val="120000"/>
              </a:lnSpc>
            </a:pPr>
            <a:r>
              <a:rPr kumimoji="1" lang="en-US" altLang="zh-CN" sz="2000" b="1" dirty="0">
                <a:latin typeface="Times New Roman" panose="02020603050405020304" pitchFamily="18" charset="0"/>
              </a:rPr>
              <a:t>	</a:t>
            </a:r>
            <a:r>
              <a:rPr kumimoji="1" lang="en-US" altLang="zh-CN" sz="2000" b="1" i="1" dirty="0">
                <a:latin typeface="Times New Roman" panose="02020603050405020304" pitchFamily="18" charset="0"/>
              </a:rPr>
              <a:t>String department ;</a:t>
            </a:r>
          </a:p>
          <a:p>
            <a:pPr eaLnBrk="1" hangingPunct="1">
              <a:lnSpc>
                <a:spcPct val="120000"/>
              </a:lnSpc>
            </a:pPr>
            <a:r>
              <a:rPr kumimoji="1" lang="en-US" altLang="zh-CN" sz="2000" b="1" dirty="0">
                <a:latin typeface="Times New Roman" panose="02020603050405020304" pitchFamily="18" charset="0"/>
              </a:rPr>
              <a:t>	</a:t>
            </a:r>
            <a:r>
              <a:rPr kumimoji="1" lang="en-US" altLang="zh-CN" sz="2000" b="1" i="1" dirty="0">
                <a:latin typeface="Times New Roman" panose="02020603050405020304" pitchFamily="18" charset="0"/>
              </a:rPr>
              <a:t>Employee [ ] subordinates</a:t>
            </a:r>
            <a:r>
              <a:rPr kumimoji="1" lang="en-US" altLang="zh-CN" sz="2000" b="1" dirty="0">
                <a:latin typeface="Times New Roman" panose="02020603050405020304" pitchFamily="18" charset="0"/>
              </a:rPr>
              <a:t>; 		</a:t>
            </a:r>
          </a:p>
          <a:p>
            <a:pPr eaLnBrk="1" hangingPunct="1">
              <a:lnSpc>
                <a:spcPct val="120000"/>
              </a:lnSpc>
            </a:pPr>
            <a:r>
              <a:rPr kumimoji="1" lang="en-US" altLang="zh-CN" sz="2000" b="1" dirty="0">
                <a:latin typeface="Times New Roman" panose="02020603050405020304" pitchFamily="18" charset="0"/>
              </a:rPr>
              <a:t>	}</a:t>
            </a:r>
          </a:p>
        </p:txBody>
      </p:sp>
      <p:sp>
        <p:nvSpPr>
          <p:cNvPr id="29703" name="Text Box 7"/>
          <p:cNvSpPr txBox="1">
            <a:spLocks noChangeArrowheads="1"/>
          </p:cNvSpPr>
          <p:nvPr/>
        </p:nvSpPr>
        <p:spPr bwMode="auto">
          <a:xfrm>
            <a:off x="1463041" y="5280287"/>
            <a:ext cx="5032147"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100" dirty="0">
                <a:latin typeface="Times New Roman" panose="02020603050405020304" pitchFamily="18" charset="0"/>
              </a:rPr>
              <a:t>子类是从已有的类创建新类的一种方法。</a:t>
            </a:r>
          </a:p>
        </p:txBody>
      </p:sp>
    </p:spTree>
    <p:extLst>
      <p:ext uri="{BB962C8B-B14F-4D97-AF65-F5344CB8AC3E}">
        <p14:creationId xmlns:p14="http://schemas.microsoft.com/office/powerpoint/2010/main" val="28710124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703"/>
                                        </p:tgtEl>
                                        <p:attrNameLst>
                                          <p:attrName>style.visibility</p:attrName>
                                        </p:attrNameLst>
                                      </p:cBhvr>
                                      <p:to>
                                        <p:strVal val="visible"/>
                                      </p:to>
                                    </p:set>
                                    <p:anim calcmode="lin" valueType="num">
                                      <p:cBhvr additive="base">
                                        <p:cTn id="7" dur="500" fill="hold"/>
                                        <p:tgtEl>
                                          <p:spTgt spid="29703"/>
                                        </p:tgtEl>
                                        <p:attrNameLst>
                                          <p:attrName>ppt_x</p:attrName>
                                        </p:attrNameLst>
                                      </p:cBhvr>
                                      <p:tavLst>
                                        <p:tav tm="0">
                                          <p:val>
                                            <p:strVal val="#ppt_x"/>
                                          </p:val>
                                        </p:tav>
                                        <p:tav tm="100000">
                                          <p:val>
                                            <p:strVal val="#ppt_x"/>
                                          </p:val>
                                        </p:tav>
                                      </p:tavLst>
                                    </p:anim>
                                    <p:anim calcmode="lin" valueType="num">
                                      <p:cBhvr additive="base">
                                        <p:cTn id="8" dur="500" fill="hold"/>
                                        <p:tgtEl>
                                          <p:spTgt spid="297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3"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a:t>子类</a:t>
            </a:r>
          </a:p>
        </p:txBody>
      </p:sp>
      <p:sp>
        <p:nvSpPr>
          <p:cNvPr id="25603" name="Rectangle 3"/>
          <p:cNvSpPr>
            <a:spLocks noGrp="1" noChangeArrowheads="1"/>
          </p:cNvSpPr>
          <p:nvPr>
            <p:ph idx="1"/>
          </p:nvPr>
        </p:nvSpPr>
        <p:spPr/>
        <p:txBody>
          <a:bodyPr/>
          <a:lstStyle/>
          <a:p>
            <a:pPr eaLnBrk="1" hangingPunct="1"/>
            <a:r>
              <a:rPr kumimoji="1" lang="zh-CN" altLang="en-US">
                <a:latin typeface="Times New Roman" panose="02020603050405020304" pitchFamily="18" charset="0"/>
              </a:rPr>
              <a:t>子类继承父类的属性、功能（方法），子类中只需声明特有的东西。</a:t>
            </a:r>
          </a:p>
          <a:p>
            <a:pPr eaLnBrk="1" hangingPunct="1"/>
            <a:r>
              <a:rPr kumimoji="1" lang="zh-CN" altLang="en-US">
                <a:latin typeface="Times New Roman" panose="02020603050405020304" pitchFamily="18" charset="0"/>
              </a:rPr>
              <a:t>带</a:t>
            </a:r>
            <a:r>
              <a:rPr kumimoji="1" lang="en-US" altLang="zh-CN">
                <a:latin typeface="Times New Roman" panose="02020603050405020304" pitchFamily="18" charset="0"/>
              </a:rPr>
              <a:t>private </a:t>
            </a:r>
            <a:r>
              <a:rPr kumimoji="1" lang="zh-CN" altLang="en-US">
                <a:latin typeface="Times New Roman" panose="02020603050405020304" pitchFamily="18" charset="0"/>
              </a:rPr>
              <a:t>修饰符的属性、方法是不能被继承的。</a:t>
            </a:r>
          </a:p>
          <a:p>
            <a:pPr eaLnBrk="1" hangingPunct="1"/>
            <a:r>
              <a:rPr kumimoji="1" lang="zh-CN" altLang="en-US">
                <a:latin typeface="Times New Roman" panose="02020603050405020304" pitchFamily="18" charset="0"/>
              </a:rPr>
              <a:t>构造方法不能被继承。</a:t>
            </a:r>
          </a:p>
          <a:p>
            <a:pPr eaLnBrk="1" hangingPunct="1"/>
            <a:r>
              <a:rPr kumimoji="1" lang="zh-CN" altLang="en-US">
                <a:latin typeface="Times New Roman" panose="02020603050405020304" pitchFamily="18" charset="0"/>
              </a:rPr>
              <a:t>在方法中调用构造方法用</a:t>
            </a:r>
            <a:r>
              <a:rPr kumimoji="1" lang="en-US" altLang="zh-CN">
                <a:latin typeface="Times New Roman" panose="02020603050405020304" pitchFamily="18" charset="0"/>
              </a:rPr>
              <a:t>this()</a:t>
            </a:r>
            <a:r>
              <a:rPr kumimoji="1" lang="zh-CN" altLang="en-US">
                <a:latin typeface="Times New Roman" panose="02020603050405020304" pitchFamily="18" charset="0"/>
              </a:rPr>
              <a:t>。</a:t>
            </a:r>
          </a:p>
          <a:p>
            <a:pPr eaLnBrk="1" hangingPunct="1"/>
            <a:r>
              <a:rPr kumimoji="1" lang="zh-CN" altLang="en-US">
                <a:latin typeface="Times New Roman" panose="02020603050405020304" pitchFamily="18" charset="0"/>
              </a:rPr>
              <a:t>调用父类的构造方法用</a:t>
            </a:r>
            <a:r>
              <a:rPr kumimoji="1" lang="en-US" altLang="zh-CN">
                <a:latin typeface="Times New Roman" panose="02020603050405020304" pitchFamily="18" charset="0"/>
              </a:rPr>
              <a:t>super()</a:t>
            </a:r>
            <a:r>
              <a:rPr kumimoji="1" lang="zh-CN" altLang="en-US">
                <a:latin typeface="Times New Roman" panose="02020603050405020304" pitchFamily="18" charset="0"/>
              </a:rPr>
              <a:t>。</a:t>
            </a:r>
          </a:p>
          <a:p>
            <a:pPr lvl="1" eaLnBrk="1" hangingPunct="1"/>
            <a:r>
              <a:rPr kumimoji="1" lang="en-US" altLang="zh-CN">
                <a:latin typeface="Times New Roman" panose="02020603050405020304" pitchFamily="18" charset="0"/>
              </a:rPr>
              <a:t>-- super </a:t>
            </a:r>
            <a:r>
              <a:rPr kumimoji="1" lang="zh-CN" altLang="en-US">
                <a:latin typeface="Times New Roman" panose="02020603050405020304" pitchFamily="18" charset="0"/>
              </a:rPr>
              <a:t>指向该关键字所在类的父类。</a:t>
            </a:r>
          </a:p>
          <a:p>
            <a:pPr eaLnBrk="1" hangingPunct="1"/>
            <a:endParaRPr lang="en-US" altLang="zh-CN">
              <a:latin typeface="Times New Roman" panose="02020603050405020304" pitchFamily="18" charset="0"/>
            </a:endParaRPr>
          </a:p>
        </p:txBody>
      </p:sp>
    </p:spTree>
    <p:extLst>
      <p:ext uri="{BB962C8B-B14F-4D97-AF65-F5344CB8AC3E}">
        <p14:creationId xmlns:p14="http://schemas.microsoft.com/office/powerpoint/2010/main" val="39911475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C13436E3-7347-475A-91BF-CBB05A5CA674}"/>
              </a:ext>
            </a:extLst>
          </p:cNvPr>
          <p:cNvSpPr>
            <a:spLocks noGrp="1"/>
          </p:cNvSpPr>
          <p:nvPr>
            <p:ph type="title"/>
          </p:nvPr>
        </p:nvSpPr>
        <p:spPr/>
        <p:txBody>
          <a:bodyPr/>
          <a:lstStyle/>
          <a:p>
            <a:r>
              <a:rPr lang="zh-CN" altLang="en-US" dirty="0"/>
              <a:t>继承的好处</a:t>
            </a:r>
          </a:p>
        </p:txBody>
      </p:sp>
      <p:sp>
        <p:nvSpPr>
          <p:cNvPr id="19459" name="内容占位符 2">
            <a:extLst>
              <a:ext uri="{FF2B5EF4-FFF2-40B4-BE49-F238E27FC236}">
                <a16:creationId xmlns:a16="http://schemas.microsoft.com/office/drawing/2014/main" id="{A28FCA03-E569-4693-934E-948327017C30}"/>
              </a:ext>
            </a:extLst>
          </p:cNvPr>
          <p:cNvSpPr>
            <a:spLocks noGrp="1"/>
          </p:cNvSpPr>
          <p:nvPr>
            <p:ph idx="1"/>
          </p:nvPr>
        </p:nvSpPr>
        <p:spPr/>
        <p:txBody>
          <a:bodyPr/>
          <a:lstStyle/>
          <a:p>
            <a:r>
              <a:rPr lang="zh-CN" altLang="en-US" sz="2700" dirty="0"/>
              <a:t>提高了代码的复用性</a:t>
            </a:r>
            <a:endParaRPr lang="en-US" altLang="zh-CN" sz="2700" dirty="0"/>
          </a:p>
          <a:p>
            <a:pPr lvl="1"/>
            <a:r>
              <a:rPr lang="zh-CN" altLang="en-US" sz="2300" dirty="0"/>
              <a:t>多个类相同的成员可以放到同一个类中</a:t>
            </a:r>
            <a:endParaRPr lang="en-US" altLang="zh-CN" sz="2300" dirty="0"/>
          </a:p>
          <a:p>
            <a:r>
              <a:rPr lang="zh-CN" altLang="en-US" sz="2700" dirty="0"/>
              <a:t>提高了代码的维护性</a:t>
            </a:r>
            <a:endParaRPr lang="en-US" altLang="zh-CN" sz="2700" dirty="0"/>
          </a:p>
          <a:p>
            <a:pPr lvl="1"/>
            <a:r>
              <a:rPr lang="zh-CN" altLang="en-US" sz="2300" dirty="0"/>
              <a:t>如果功能的代码需要修改，修改一处即可</a:t>
            </a:r>
            <a:endParaRPr lang="en-US" altLang="zh-CN" sz="2300" dirty="0"/>
          </a:p>
          <a:p>
            <a:r>
              <a:rPr lang="zh-CN" altLang="en-US" sz="2700" dirty="0"/>
              <a:t>让类与类之间产生了关系，是多态的前提</a:t>
            </a:r>
            <a:endParaRPr lang="en-US" altLang="zh-CN" sz="2700" dirty="0"/>
          </a:p>
          <a:p>
            <a:pPr lvl="1"/>
            <a:r>
              <a:rPr lang="zh-CN" altLang="en-US" sz="2300" dirty="0"/>
              <a:t>其实这也是继承的一个弊端：类的耦合性很强</a:t>
            </a:r>
          </a:p>
          <a:p>
            <a:pPr lvl="1"/>
            <a:endParaRPr lang="en-US" altLang="zh-CN" sz="2300" dirty="0"/>
          </a:p>
          <a:p>
            <a:pPr lvl="1"/>
            <a:endParaRPr lang="zh-CN" altLang="en-US" sz="2300" dirty="0"/>
          </a:p>
          <a:p>
            <a:pPr lvl="1"/>
            <a:endParaRPr lang="en-US" altLang="zh-CN" sz="2300" dirty="0"/>
          </a:p>
          <a:p>
            <a:pPr lvl="1"/>
            <a:endParaRPr lang="en-US" altLang="zh-CN" sz="2300" dirty="0"/>
          </a:p>
          <a:p>
            <a:pPr lvl="1"/>
            <a:endParaRPr lang="zh-CN" altLang="zh-CN" sz="2400" dirty="0"/>
          </a:p>
          <a:p>
            <a:pPr lvl="1"/>
            <a:endParaRPr lang="en-US" altLang="zh-CN" sz="2300"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a:extLst>
              <a:ext uri="{FF2B5EF4-FFF2-40B4-BE49-F238E27FC236}">
                <a16:creationId xmlns:a16="http://schemas.microsoft.com/office/drawing/2014/main" id="{07C7801A-3520-4710-BCCF-D716581B6940}"/>
              </a:ext>
            </a:extLst>
          </p:cNvPr>
          <p:cNvSpPr>
            <a:spLocks noGrp="1"/>
          </p:cNvSpPr>
          <p:nvPr>
            <p:ph type="title"/>
          </p:nvPr>
        </p:nvSpPr>
        <p:spPr/>
        <p:txBody>
          <a:bodyPr/>
          <a:lstStyle/>
          <a:p>
            <a:r>
              <a:rPr lang="en-US" altLang="zh-CN"/>
              <a:t>Java</a:t>
            </a:r>
            <a:r>
              <a:rPr lang="zh-CN" altLang="en-US"/>
              <a:t>中继承的特点</a:t>
            </a:r>
          </a:p>
        </p:txBody>
      </p:sp>
      <p:sp>
        <p:nvSpPr>
          <p:cNvPr id="18435" name="内容占位符 2">
            <a:extLst>
              <a:ext uri="{FF2B5EF4-FFF2-40B4-BE49-F238E27FC236}">
                <a16:creationId xmlns:a16="http://schemas.microsoft.com/office/drawing/2014/main" id="{D60728EB-219A-4A73-8802-E4CCE7A1007E}"/>
              </a:ext>
            </a:extLst>
          </p:cNvPr>
          <p:cNvSpPr>
            <a:spLocks noGrp="1"/>
          </p:cNvSpPr>
          <p:nvPr>
            <p:ph idx="1"/>
          </p:nvPr>
        </p:nvSpPr>
        <p:spPr/>
        <p:txBody>
          <a:bodyPr/>
          <a:lstStyle/>
          <a:p>
            <a:r>
              <a:rPr lang="en-US" altLang="zh-CN" sz="2800"/>
              <a:t>Java</a:t>
            </a:r>
            <a:r>
              <a:rPr lang="zh-CN" altLang="en-US" sz="2800"/>
              <a:t>只支持单继承，不支持多继承。</a:t>
            </a:r>
          </a:p>
          <a:p>
            <a:pPr lvl="1"/>
            <a:r>
              <a:rPr lang="zh-CN" altLang="en-US" sz="2300"/>
              <a:t>一个类只能有一个父类，不可以有多个父类。</a:t>
            </a:r>
          </a:p>
          <a:p>
            <a:pPr lvl="1"/>
            <a:r>
              <a:rPr lang="en-US" altLang="zh-CN" sz="2300"/>
              <a:t>class SubDemo extends Demo{} //ok</a:t>
            </a:r>
          </a:p>
          <a:p>
            <a:pPr lvl="1"/>
            <a:r>
              <a:rPr lang="en-US" altLang="zh-CN" sz="2300"/>
              <a:t>class SubDemo extends Demo1,Demo2...//error</a:t>
            </a:r>
          </a:p>
          <a:p>
            <a:pPr lvl="1">
              <a:buClr>
                <a:schemeClr val="tx1"/>
              </a:buClr>
              <a:buSzPct val="70000"/>
              <a:buFont typeface="Wingdings" panose="05000000000000000000" pitchFamily="2" charset="2"/>
              <a:buChar char="l"/>
            </a:pPr>
            <a:r>
              <a:rPr lang="en-US" altLang="zh-CN" sz="2800"/>
              <a:t>Java</a:t>
            </a:r>
            <a:r>
              <a:rPr lang="zh-CN" altLang="en-US" sz="2800"/>
              <a:t>支持多层继承</a:t>
            </a:r>
            <a:r>
              <a:rPr lang="en-US" altLang="zh-CN" sz="2800"/>
              <a:t>(</a:t>
            </a:r>
            <a:r>
              <a:rPr lang="zh-CN" altLang="en-US" sz="2800"/>
              <a:t>继承体系</a:t>
            </a:r>
            <a:r>
              <a:rPr lang="en-US" altLang="zh-CN" sz="2800"/>
              <a:t>)</a:t>
            </a:r>
          </a:p>
          <a:p>
            <a:pPr lvl="1"/>
            <a:r>
              <a:rPr lang="en-US" altLang="zh-CN" sz="2300"/>
              <a:t>class A{}</a:t>
            </a:r>
          </a:p>
          <a:p>
            <a:pPr lvl="1"/>
            <a:r>
              <a:rPr lang="en-US" altLang="zh-CN" sz="2300"/>
              <a:t>class B extends A{}</a:t>
            </a:r>
          </a:p>
          <a:p>
            <a:pPr lvl="1"/>
            <a:r>
              <a:rPr lang="en-US" altLang="zh-CN" sz="2300"/>
              <a:t>class C extends B{}</a:t>
            </a:r>
          </a:p>
          <a:p>
            <a:pPr lvl="1"/>
            <a:endParaRPr lang="en-US" altLang="zh-CN" sz="2300"/>
          </a:p>
          <a:p>
            <a:endParaRPr lang="zh-CN" altLang="en-US" sz="2300"/>
          </a:p>
          <a:p>
            <a:pPr lvl="1"/>
            <a:endParaRPr lang="en-US" altLang="zh-CN" sz="2300"/>
          </a:p>
          <a:p>
            <a:pPr lvl="1"/>
            <a:endParaRPr lang="en-US" altLang="zh-CN" sz="2300"/>
          </a:p>
          <a:p>
            <a:pPr lvl="1"/>
            <a:endParaRPr lang="zh-CN" altLang="zh-CN" sz="2400"/>
          </a:p>
          <a:p>
            <a:pPr lvl="1"/>
            <a:endParaRPr lang="en-US" altLang="zh-CN" sz="230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C5BE1AD4-250A-46FE-8325-D7F67FDCA4DE}"/>
              </a:ext>
            </a:extLst>
          </p:cNvPr>
          <p:cNvSpPr>
            <a:spLocks noGrp="1"/>
          </p:cNvSpPr>
          <p:nvPr>
            <p:ph type="title"/>
          </p:nvPr>
        </p:nvSpPr>
        <p:spPr/>
        <p:txBody>
          <a:bodyPr/>
          <a:lstStyle/>
          <a:p>
            <a:r>
              <a:rPr lang="en-US" altLang="zh-CN"/>
              <a:t>Java</a:t>
            </a:r>
            <a:r>
              <a:rPr lang="zh-CN" altLang="en-US"/>
              <a:t>中继承的注意事项</a:t>
            </a:r>
          </a:p>
        </p:txBody>
      </p:sp>
      <p:sp>
        <p:nvSpPr>
          <p:cNvPr id="21507" name="内容占位符 2">
            <a:extLst>
              <a:ext uri="{FF2B5EF4-FFF2-40B4-BE49-F238E27FC236}">
                <a16:creationId xmlns:a16="http://schemas.microsoft.com/office/drawing/2014/main" id="{6BC9679D-925B-49EC-9138-2D81913A0AD2}"/>
              </a:ext>
            </a:extLst>
          </p:cNvPr>
          <p:cNvSpPr>
            <a:spLocks noGrp="1"/>
          </p:cNvSpPr>
          <p:nvPr>
            <p:ph idx="1"/>
          </p:nvPr>
        </p:nvSpPr>
        <p:spPr/>
        <p:txBody>
          <a:bodyPr/>
          <a:lstStyle/>
          <a:p>
            <a:r>
              <a:rPr lang="zh-CN" altLang="en-US" sz="2800"/>
              <a:t>子类只能继承父类所有非私有的成员</a:t>
            </a:r>
            <a:r>
              <a:rPr lang="en-US" altLang="zh-CN" sz="2800"/>
              <a:t>(</a:t>
            </a:r>
            <a:r>
              <a:rPr lang="zh-CN" altLang="en-US" sz="2800"/>
              <a:t>成员方法和成员变量</a:t>
            </a:r>
            <a:r>
              <a:rPr lang="en-US" altLang="zh-CN" sz="2800"/>
              <a:t>)</a:t>
            </a:r>
          </a:p>
          <a:p>
            <a:pPr lvl="1"/>
            <a:r>
              <a:rPr lang="zh-CN" altLang="en-US" sz="2300"/>
              <a:t>其实这也体现了继承的另一个弊端：打破了封装性</a:t>
            </a:r>
            <a:endParaRPr lang="en-US" altLang="zh-CN" sz="2300"/>
          </a:p>
          <a:p>
            <a:r>
              <a:rPr lang="zh-CN" altLang="en-US" sz="2800"/>
              <a:t>子类不能继承父类的构造方法，但是可以通过</a:t>
            </a:r>
            <a:r>
              <a:rPr lang="en-US" altLang="zh-CN" sz="2800"/>
              <a:t>super(</a:t>
            </a:r>
            <a:r>
              <a:rPr lang="zh-CN" altLang="en-US" sz="2800"/>
              <a:t>后面讲</a:t>
            </a:r>
            <a:r>
              <a:rPr lang="en-US" altLang="zh-CN" sz="2800"/>
              <a:t>)</a:t>
            </a:r>
            <a:r>
              <a:rPr lang="zh-CN" altLang="en-US" sz="2800"/>
              <a:t>关键字去访问父类构造方法。</a:t>
            </a:r>
            <a:endParaRPr lang="en-US" altLang="zh-CN" sz="2800"/>
          </a:p>
          <a:p>
            <a:r>
              <a:rPr lang="zh-CN" altLang="en-US" sz="2800"/>
              <a:t>不要为了部分功能而去继承</a:t>
            </a:r>
            <a:endParaRPr lang="en-US" altLang="zh-CN" sz="2800"/>
          </a:p>
          <a:p>
            <a:endParaRPr lang="en-US" altLang="zh-CN" sz="2300"/>
          </a:p>
          <a:p>
            <a:r>
              <a:rPr lang="zh-CN" altLang="en-US" sz="2800"/>
              <a:t>我们到底在什么时候使用继承呢</a:t>
            </a:r>
            <a:r>
              <a:rPr lang="en-US" altLang="zh-CN" sz="2800"/>
              <a:t>?</a:t>
            </a:r>
          </a:p>
          <a:p>
            <a:pPr lvl="1"/>
            <a:r>
              <a:rPr lang="zh-CN" altLang="en-US" sz="2300"/>
              <a:t>继承中类之间体现的是：</a:t>
            </a:r>
            <a:r>
              <a:rPr lang="en-US" altLang="zh-CN" sz="2300"/>
              <a:t>”is a”</a:t>
            </a:r>
            <a:r>
              <a:rPr lang="zh-CN" altLang="en-US" sz="2300"/>
              <a:t>的关系。</a:t>
            </a:r>
            <a:endParaRPr lang="en-US" altLang="zh-CN" sz="2300"/>
          </a:p>
          <a:p>
            <a:pPr lvl="1"/>
            <a:endParaRPr lang="en-US" altLang="zh-CN" sz="2300"/>
          </a:p>
          <a:p>
            <a:endParaRPr lang="en-US" altLang="zh-CN" sz="2300"/>
          </a:p>
          <a:p>
            <a:endParaRPr lang="zh-CN" altLang="en-US" sz="2300"/>
          </a:p>
          <a:p>
            <a:pPr lvl="1"/>
            <a:endParaRPr lang="en-US" altLang="zh-CN" sz="2300"/>
          </a:p>
          <a:p>
            <a:pPr lvl="1"/>
            <a:endParaRPr lang="en-US" altLang="zh-CN" sz="2300"/>
          </a:p>
          <a:p>
            <a:pPr lvl="1"/>
            <a:endParaRPr lang="zh-CN" altLang="zh-CN" sz="2400"/>
          </a:p>
          <a:p>
            <a:pPr lvl="1"/>
            <a:endParaRPr lang="en-US" altLang="zh-CN" sz="230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C5BE1AD4-250A-46FE-8325-D7F67FDCA4DE}"/>
              </a:ext>
            </a:extLst>
          </p:cNvPr>
          <p:cNvSpPr>
            <a:spLocks noGrp="1"/>
          </p:cNvSpPr>
          <p:nvPr>
            <p:ph type="title"/>
          </p:nvPr>
        </p:nvSpPr>
        <p:spPr/>
        <p:txBody>
          <a:bodyPr/>
          <a:lstStyle/>
          <a:p>
            <a:r>
              <a:rPr lang="zh-CN" altLang="en-US" dirty="0" smtClean="0"/>
              <a:t>方法重写</a:t>
            </a:r>
            <a:endParaRPr lang="zh-CN" altLang="en-US" dirty="0"/>
          </a:p>
        </p:txBody>
      </p:sp>
      <p:sp>
        <p:nvSpPr>
          <p:cNvPr id="21507" name="内容占位符 2">
            <a:extLst>
              <a:ext uri="{FF2B5EF4-FFF2-40B4-BE49-F238E27FC236}">
                <a16:creationId xmlns:a16="http://schemas.microsoft.com/office/drawing/2014/main" id="{6BC9679D-925B-49EC-9138-2D81913A0AD2}"/>
              </a:ext>
            </a:extLst>
          </p:cNvPr>
          <p:cNvSpPr>
            <a:spLocks noGrp="1"/>
          </p:cNvSpPr>
          <p:nvPr>
            <p:ph idx="1"/>
          </p:nvPr>
        </p:nvSpPr>
        <p:spPr>
          <a:xfrm>
            <a:off x="628650" y="1690689"/>
            <a:ext cx="7313567" cy="4239848"/>
          </a:xfrm>
        </p:spPr>
        <p:txBody>
          <a:bodyPr>
            <a:normAutofit/>
          </a:bodyPr>
          <a:lstStyle/>
          <a:p>
            <a:pPr marL="457200" lvl="1" indent="0">
              <a:buNone/>
            </a:pPr>
            <a:r>
              <a:rPr lang="zh-CN" altLang="en-US" sz="2800" dirty="0"/>
              <a:t>重写是子类对父类的允许访问的方法的实现过程进行重新编写</a:t>
            </a:r>
            <a:r>
              <a:rPr lang="en-US" altLang="zh-CN" sz="2800" dirty="0"/>
              <a:t>, </a:t>
            </a:r>
            <a:r>
              <a:rPr lang="zh-CN" altLang="en-US" sz="2800" dirty="0"/>
              <a:t>返回值和形参都不能改变</a:t>
            </a:r>
            <a:r>
              <a:rPr lang="zh-CN" altLang="en-US" sz="2800" dirty="0" smtClean="0"/>
              <a:t>。</a:t>
            </a:r>
            <a:endParaRPr lang="en-US" altLang="zh-CN" sz="2800" b="1" dirty="0"/>
          </a:p>
          <a:p>
            <a:pPr marL="457200" lvl="1" indent="0">
              <a:buNone/>
            </a:pPr>
            <a:r>
              <a:rPr lang="zh-CN" altLang="en-US" sz="2800" b="1" dirty="0" smtClean="0"/>
              <a:t>外壳</a:t>
            </a:r>
            <a:r>
              <a:rPr lang="zh-CN" altLang="en-US" sz="2800" b="1" dirty="0"/>
              <a:t>不变，核心重写</a:t>
            </a:r>
            <a:r>
              <a:rPr lang="zh-CN" altLang="en-US" sz="2800" b="1" dirty="0" smtClean="0"/>
              <a:t>！</a:t>
            </a:r>
            <a:endParaRPr lang="en-US" altLang="zh-CN" sz="2800" b="1" dirty="0" smtClean="0"/>
          </a:p>
          <a:p>
            <a:pPr marL="457200" lvl="1" indent="0">
              <a:buNone/>
            </a:pPr>
            <a:endParaRPr lang="en-US" altLang="zh-CN" b="1" dirty="0"/>
          </a:p>
          <a:p>
            <a:pPr marL="457200" lvl="1" indent="0">
              <a:buNone/>
            </a:pPr>
            <a:r>
              <a:rPr lang="zh-CN" altLang="en-US" sz="2800" dirty="0"/>
              <a:t>子类可以根据需要，定义特定于自己的行为。 也就是说子类能够根据需要实现父类的方法。</a:t>
            </a:r>
            <a:endParaRPr lang="en-US" altLang="zh-CN" dirty="0"/>
          </a:p>
        </p:txBody>
      </p:sp>
    </p:spTree>
    <p:extLst>
      <p:ext uri="{BB962C8B-B14F-4D97-AF65-F5344CB8AC3E}">
        <p14:creationId xmlns:p14="http://schemas.microsoft.com/office/powerpoint/2010/main" val="229132248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C5BE1AD4-250A-46FE-8325-D7F67FDCA4DE}"/>
              </a:ext>
            </a:extLst>
          </p:cNvPr>
          <p:cNvSpPr>
            <a:spLocks noGrp="1"/>
          </p:cNvSpPr>
          <p:nvPr>
            <p:ph type="title"/>
          </p:nvPr>
        </p:nvSpPr>
        <p:spPr/>
        <p:txBody>
          <a:bodyPr/>
          <a:lstStyle/>
          <a:p>
            <a:r>
              <a:rPr lang="zh-CN" altLang="en-US" dirty="0" smtClean="0"/>
              <a:t>方法重写</a:t>
            </a:r>
            <a:endParaRPr lang="zh-CN" altLang="en-US" dirty="0"/>
          </a:p>
        </p:txBody>
      </p:sp>
      <p:sp>
        <p:nvSpPr>
          <p:cNvPr id="21507" name="内容占位符 2">
            <a:extLst>
              <a:ext uri="{FF2B5EF4-FFF2-40B4-BE49-F238E27FC236}">
                <a16:creationId xmlns:a16="http://schemas.microsoft.com/office/drawing/2014/main" id="{6BC9679D-925B-49EC-9138-2D81913A0AD2}"/>
              </a:ext>
            </a:extLst>
          </p:cNvPr>
          <p:cNvSpPr>
            <a:spLocks noGrp="1"/>
          </p:cNvSpPr>
          <p:nvPr>
            <p:ph idx="1"/>
          </p:nvPr>
        </p:nvSpPr>
        <p:spPr>
          <a:xfrm>
            <a:off x="341267" y="1324929"/>
            <a:ext cx="7313567" cy="4840740"/>
          </a:xfrm>
        </p:spPr>
        <p:txBody>
          <a:bodyPr>
            <a:noAutofit/>
          </a:bodyPr>
          <a:lstStyle/>
          <a:p>
            <a:pPr marL="457200" lvl="1" indent="0">
              <a:lnSpc>
                <a:spcPct val="100000"/>
              </a:lnSpc>
              <a:spcBef>
                <a:spcPts val="0"/>
              </a:spcBef>
              <a:buNone/>
            </a:pPr>
            <a:r>
              <a:rPr lang="en-US" altLang="zh-CN" sz="1800" dirty="0"/>
              <a:t>class Animal{</a:t>
            </a:r>
          </a:p>
          <a:p>
            <a:pPr marL="457200" lvl="1" indent="0">
              <a:lnSpc>
                <a:spcPct val="100000"/>
              </a:lnSpc>
              <a:spcBef>
                <a:spcPts val="0"/>
              </a:spcBef>
              <a:buNone/>
            </a:pPr>
            <a:r>
              <a:rPr lang="en-US" altLang="zh-CN" sz="1800" dirty="0"/>
              <a:t>   public void move(){</a:t>
            </a:r>
          </a:p>
          <a:p>
            <a:pPr marL="457200" lvl="1" indent="0">
              <a:lnSpc>
                <a:spcPct val="100000"/>
              </a:lnSpc>
              <a:spcBef>
                <a:spcPts val="0"/>
              </a:spcBef>
              <a:buNone/>
            </a:pPr>
            <a:r>
              <a:rPr lang="en-US" altLang="zh-CN" sz="1800" dirty="0"/>
              <a:t>      </a:t>
            </a:r>
            <a:r>
              <a:rPr lang="en-US" altLang="zh-CN" sz="1800" dirty="0" err="1"/>
              <a:t>System.out.println</a:t>
            </a:r>
            <a:r>
              <a:rPr lang="en-US" altLang="zh-CN" sz="1800" dirty="0" smtClean="0"/>
              <a:t>(“animal can move");</a:t>
            </a:r>
            <a:endParaRPr lang="en-US" altLang="zh-CN" sz="1800" dirty="0"/>
          </a:p>
          <a:p>
            <a:pPr marL="457200" lvl="1" indent="0">
              <a:lnSpc>
                <a:spcPct val="100000"/>
              </a:lnSpc>
              <a:spcBef>
                <a:spcPts val="0"/>
              </a:spcBef>
              <a:buNone/>
            </a:pPr>
            <a:r>
              <a:rPr lang="en-US" altLang="zh-CN" sz="1800" dirty="0"/>
              <a:t>   }</a:t>
            </a:r>
          </a:p>
          <a:p>
            <a:pPr marL="457200" lvl="1" indent="0">
              <a:lnSpc>
                <a:spcPct val="100000"/>
              </a:lnSpc>
              <a:spcBef>
                <a:spcPts val="0"/>
              </a:spcBef>
              <a:buNone/>
            </a:pPr>
            <a:r>
              <a:rPr lang="en-US" altLang="zh-CN" sz="1800" dirty="0" smtClean="0"/>
              <a:t>}</a:t>
            </a:r>
            <a:endParaRPr lang="en-US" altLang="zh-CN" sz="1800" dirty="0"/>
          </a:p>
          <a:p>
            <a:pPr marL="457200" lvl="1" indent="0">
              <a:lnSpc>
                <a:spcPct val="100000"/>
              </a:lnSpc>
              <a:spcBef>
                <a:spcPts val="0"/>
              </a:spcBef>
              <a:buNone/>
            </a:pPr>
            <a:r>
              <a:rPr lang="en-US" altLang="zh-CN" sz="1800" dirty="0"/>
              <a:t>class Dog extends Animal{</a:t>
            </a:r>
          </a:p>
          <a:p>
            <a:pPr marL="457200" lvl="1" indent="0">
              <a:lnSpc>
                <a:spcPct val="100000"/>
              </a:lnSpc>
              <a:spcBef>
                <a:spcPts val="0"/>
              </a:spcBef>
              <a:buNone/>
            </a:pPr>
            <a:r>
              <a:rPr lang="en-US" altLang="zh-CN" sz="1800" dirty="0"/>
              <a:t>   public void move(){</a:t>
            </a:r>
          </a:p>
          <a:p>
            <a:pPr marL="457200" lvl="1" indent="0">
              <a:lnSpc>
                <a:spcPct val="100000"/>
              </a:lnSpc>
              <a:spcBef>
                <a:spcPts val="0"/>
              </a:spcBef>
              <a:buNone/>
            </a:pPr>
            <a:r>
              <a:rPr lang="en-US" altLang="zh-CN" sz="1800" dirty="0"/>
              <a:t>      </a:t>
            </a:r>
            <a:r>
              <a:rPr lang="en-US" altLang="zh-CN" sz="1800" dirty="0" err="1"/>
              <a:t>System.out.println</a:t>
            </a:r>
            <a:r>
              <a:rPr lang="en-US" altLang="zh-CN" sz="1800" dirty="0" smtClean="0"/>
              <a:t>(“dog can run");</a:t>
            </a:r>
            <a:endParaRPr lang="en-US" altLang="zh-CN" sz="1800" dirty="0"/>
          </a:p>
          <a:p>
            <a:pPr marL="457200" lvl="1" indent="0">
              <a:lnSpc>
                <a:spcPct val="100000"/>
              </a:lnSpc>
              <a:spcBef>
                <a:spcPts val="0"/>
              </a:spcBef>
              <a:buNone/>
            </a:pPr>
            <a:r>
              <a:rPr lang="en-US" altLang="zh-CN" sz="1800" dirty="0"/>
              <a:t>   }</a:t>
            </a:r>
          </a:p>
          <a:p>
            <a:pPr marL="457200" lvl="1" indent="0">
              <a:lnSpc>
                <a:spcPct val="100000"/>
              </a:lnSpc>
              <a:spcBef>
                <a:spcPts val="0"/>
              </a:spcBef>
              <a:buNone/>
            </a:pPr>
            <a:r>
              <a:rPr lang="en-US" altLang="zh-CN" sz="1800" dirty="0" smtClean="0"/>
              <a:t>}</a:t>
            </a:r>
            <a:endParaRPr lang="en-US" altLang="zh-CN" sz="1800" dirty="0"/>
          </a:p>
          <a:p>
            <a:pPr marL="457200" lvl="1" indent="0">
              <a:lnSpc>
                <a:spcPct val="100000"/>
              </a:lnSpc>
              <a:spcBef>
                <a:spcPts val="0"/>
              </a:spcBef>
              <a:buNone/>
            </a:pPr>
            <a:r>
              <a:rPr lang="en-US" altLang="zh-CN" sz="1800" dirty="0"/>
              <a:t>public class </a:t>
            </a:r>
            <a:r>
              <a:rPr lang="en-US" altLang="zh-CN" sz="1800" dirty="0" err="1"/>
              <a:t>TestDog</a:t>
            </a:r>
            <a:r>
              <a:rPr lang="en-US" altLang="zh-CN" sz="1800" dirty="0"/>
              <a:t>{</a:t>
            </a:r>
          </a:p>
          <a:p>
            <a:pPr marL="457200" lvl="1" indent="0">
              <a:lnSpc>
                <a:spcPct val="100000"/>
              </a:lnSpc>
              <a:spcBef>
                <a:spcPts val="0"/>
              </a:spcBef>
              <a:buNone/>
            </a:pPr>
            <a:r>
              <a:rPr lang="en-US" altLang="zh-CN" sz="1800" dirty="0"/>
              <a:t>   public static void main(String </a:t>
            </a:r>
            <a:r>
              <a:rPr lang="en-US" altLang="zh-CN" sz="1800" dirty="0" err="1"/>
              <a:t>args</a:t>
            </a:r>
            <a:r>
              <a:rPr lang="en-US" altLang="zh-CN" sz="1800" dirty="0"/>
              <a:t>[]){</a:t>
            </a:r>
          </a:p>
          <a:p>
            <a:pPr marL="457200" lvl="1" indent="0">
              <a:lnSpc>
                <a:spcPct val="100000"/>
              </a:lnSpc>
              <a:spcBef>
                <a:spcPts val="0"/>
              </a:spcBef>
              <a:buNone/>
            </a:pPr>
            <a:r>
              <a:rPr lang="en-US" altLang="zh-CN" sz="1800" dirty="0"/>
              <a:t>      Animal a = new Animal(); // Animal </a:t>
            </a:r>
            <a:r>
              <a:rPr lang="zh-CN" altLang="en-US" sz="1800" dirty="0"/>
              <a:t>对象</a:t>
            </a:r>
          </a:p>
          <a:p>
            <a:pPr marL="457200" lvl="1" indent="0">
              <a:lnSpc>
                <a:spcPct val="100000"/>
              </a:lnSpc>
              <a:spcBef>
                <a:spcPts val="0"/>
              </a:spcBef>
              <a:buNone/>
            </a:pPr>
            <a:r>
              <a:rPr lang="zh-CN" altLang="en-US" sz="1800" dirty="0"/>
              <a:t>      </a:t>
            </a:r>
            <a:r>
              <a:rPr lang="en-US" altLang="zh-CN" sz="1800" dirty="0"/>
              <a:t>Animal b = new Dog(); // Dog </a:t>
            </a:r>
            <a:r>
              <a:rPr lang="zh-CN" altLang="en-US" sz="1800" dirty="0" smtClean="0"/>
              <a:t>对象</a:t>
            </a:r>
            <a:endParaRPr lang="zh-CN" altLang="en-US" sz="1800" dirty="0"/>
          </a:p>
          <a:p>
            <a:pPr marL="457200" lvl="1" indent="0">
              <a:lnSpc>
                <a:spcPct val="100000"/>
              </a:lnSpc>
              <a:spcBef>
                <a:spcPts val="0"/>
              </a:spcBef>
              <a:buNone/>
            </a:pPr>
            <a:r>
              <a:rPr lang="zh-CN" altLang="en-US" sz="1800" dirty="0"/>
              <a:t>      </a:t>
            </a:r>
            <a:r>
              <a:rPr lang="en-US" altLang="zh-CN" sz="1800" dirty="0" err="1"/>
              <a:t>a.move</a:t>
            </a:r>
            <a:r>
              <a:rPr lang="en-US" altLang="zh-CN" sz="1800" dirty="0"/>
              <a:t>();// </a:t>
            </a:r>
            <a:r>
              <a:rPr lang="zh-CN" altLang="en-US" sz="1800" dirty="0"/>
              <a:t>执行 </a:t>
            </a:r>
            <a:r>
              <a:rPr lang="en-US" altLang="zh-CN" sz="1800" dirty="0"/>
              <a:t>Animal </a:t>
            </a:r>
            <a:r>
              <a:rPr lang="zh-CN" altLang="en-US" sz="1800" dirty="0"/>
              <a:t>类的</a:t>
            </a:r>
            <a:r>
              <a:rPr lang="zh-CN" altLang="en-US" sz="1800" dirty="0" smtClean="0"/>
              <a:t>方法</a:t>
            </a:r>
            <a:endParaRPr lang="zh-CN" altLang="en-US" sz="1800" dirty="0"/>
          </a:p>
          <a:p>
            <a:pPr marL="457200" lvl="1" indent="0">
              <a:lnSpc>
                <a:spcPct val="100000"/>
              </a:lnSpc>
              <a:spcBef>
                <a:spcPts val="0"/>
              </a:spcBef>
              <a:buNone/>
            </a:pPr>
            <a:r>
              <a:rPr lang="zh-CN" altLang="en-US" sz="1800" dirty="0"/>
              <a:t>      </a:t>
            </a:r>
            <a:r>
              <a:rPr lang="en-US" altLang="zh-CN" sz="1800" dirty="0" err="1"/>
              <a:t>b.move</a:t>
            </a:r>
            <a:r>
              <a:rPr lang="en-US" altLang="zh-CN" sz="1800" dirty="0"/>
              <a:t>();//</a:t>
            </a:r>
            <a:r>
              <a:rPr lang="zh-CN" altLang="en-US" sz="1800" dirty="0"/>
              <a:t>执行 </a:t>
            </a:r>
            <a:r>
              <a:rPr lang="en-US" altLang="zh-CN" sz="1800" dirty="0"/>
              <a:t>Dog </a:t>
            </a:r>
            <a:r>
              <a:rPr lang="zh-CN" altLang="en-US" sz="1800" dirty="0"/>
              <a:t>类的方法</a:t>
            </a:r>
          </a:p>
          <a:p>
            <a:pPr marL="457200" lvl="1" indent="0">
              <a:lnSpc>
                <a:spcPct val="100000"/>
              </a:lnSpc>
              <a:spcBef>
                <a:spcPts val="0"/>
              </a:spcBef>
              <a:buNone/>
            </a:pPr>
            <a:r>
              <a:rPr lang="zh-CN" altLang="en-US" sz="1800" dirty="0"/>
              <a:t>   </a:t>
            </a:r>
            <a:r>
              <a:rPr lang="en-US" altLang="zh-CN" sz="1800" dirty="0"/>
              <a:t>}</a:t>
            </a:r>
          </a:p>
          <a:p>
            <a:pPr marL="457200" lvl="1" indent="0">
              <a:lnSpc>
                <a:spcPct val="100000"/>
              </a:lnSpc>
              <a:spcBef>
                <a:spcPts val="0"/>
              </a:spcBef>
              <a:buNone/>
            </a:pPr>
            <a:r>
              <a:rPr lang="en-US" altLang="zh-CN" sz="1800" dirty="0" smtClean="0"/>
              <a:t>}</a:t>
            </a:r>
            <a:endParaRPr lang="en-US" altLang="zh-CN" sz="1800" dirty="0"/>
          </a:p>
        </p:txBody>
      </p:sp>
      <p:sp>
        <p:nvSpPr>
          <p:cNvPr id="3" name="矩形 2"/>
          <p:cNvSpPr/>
          <p:nvPr/>
        </p:nvSpPr>
        <p:spPr>
          <a:xfrm>
            <a:off x="5421086" y="1690689"/>
            <a:ext cx="2233748" cy="1200329"/>
          </a:xfrm>
          <a:prstGeom prst="rect">
            <a:avLst/>
          </a:prstGeom>
        </p:spPr>
        <p:txBody>
          <a:bodyPr wrap="square">
            <a:spAutoFit/>
          </a:bodyPr>
          <a:lstStyle/>
          <a:p>
            <a:r>
              <a:rPr lang="zh-CN" altLang="en-US" dirty="0" smtClean="0"/>
              <a:t>运行</a:t>
            </a:r>
            <a:r>
              <a:rPr lang="zh-CN" altLang="en-US" dirty="0"/>
              <a:t>结果如下：</a:t>
            </a:r>
          </a:p>
          <a:p>
            <a:endParaRPr lang="zh-CN" altLang="en-US" dirty="0"/>
          </a:p>
          <a:p>
            <a:r>
              <a:rPr lang="en-US" altLang="zh-CN" dirty="0"/>
              <a:t>animal can move </a:t>
            </a:r>
            <a:endParaRPr lang="en-US" altLang="zh-CN" dirty="0" smtClean="0"/>
          </a:p>
          <a:p>
            <a:r>
              <a:rPr lang="en-US" altLang="zh-CN" dirty="0" smtClean="0"/>
              <a:t>dog </a:t>
            </a:r>
            <a:r>
              <a:rPr lang="en-US" altLang="zh-CN" dirty="0"/>
              <a:t>can run</a:t>
            </a:r>
            <a:endParaRPr lang="zh-CN" altLang="en-US" dirty="0"/>
          </a:p>
        </p:txBody>
      </p:sp>
    </p:spTree>
    <p:extLst>
      <p:ext uri="{BB962C8B-B14F-4D97-AF65-F5344CB8AC3E}">
        <p14:creationId xmlns:p14="http://schemas.microsoft.com/office/powerpoint/2010/main" val="1323251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18706" y="1521997"/>
            <a:ext cx="6879265" cy="1569660"/>
          </a:xfrm>
          <a:prstGeom prst="rect">
            <a:avLst/>
          </a:prstGeom>
        </p:spPr>
        <p:txBody>
          <a:bodyPr wrap="square">
            <a:spAutoFit/>
          </a:bodyPr>
          <a:lstStyle/>
          <a:p>
            <a:r>
              <a:rPr lang="zh-CN" altLang="en-US" sz="3200" dirty="0"/>
              <a:t>如果我有两个 </a:t>
            </a:r>
            <a:r>
              <a:rPr lang="en-US" altLang="zh-CN" sz="3200" dirty="0" err="1"/>
              <a:t>int</a:t>
            </a:r>
            <a:r>
              <a:rPr lang="zh-CN" altLang="en-US" sz="3200" dirty="0"/>
              <a:t>型的变量 </a:t>
            </a:r>
            <a:r>
              <a:rPr lang="en-US" altLang="zh-CN" sz="3200" dirty="0"/>
              <a:t>a </a:t>
            </a:r>
            <a:r>
              <a:rPr lang="zh-CN" altLang="en-US" sz="3200" dirty="0"/>
              <a:t>和 </a:t>
            </a:r>
            <a:r>
              <a:rPr lang="en-US" altLang="zh-CN" sz="3200" dirty="0"/>
              <a:t>b</a:t>
            </a:r>
            <a:r>
              <a:rPr lang="zh-CN" altLang="en-US" sz="3200" dirty="0"/>
              <a:t>，我想写一个方法来交换它们的值，应该怎么办？</a:t>
            </a:r>
          </a:p>
        </p:txBody>
      </p:sp>
      <p:sp>
        <p:nvSpPr>
          <p:cNvPr id="3" name="标题 3"/>
          <p:cNvSpPr txBox="1">
            <a:spLocks/>
          </p:cNvSpPr>
          <p:nvPr/>
        </p:nvSpPr>
        <p:spPr>
          <a:xfrm>
            <a:off x="485110" y="439554"/>
            <a:ext cx="7886700" cy="10824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java</a:t>
            </a:r>
            <a:r>
              <a:rPr lang="zh-CN" altLang="en-US" dirty="0"/>
              <a:t>如何实现数据</a:t>
            </a:r>
            <a:r>
              <a:rPr lang="en-US" altLang="zh-CN" dirty="0"/>
              <a:t>swap</a:t>
            </a:r>
            <a:endParaRPr lang="zh-CN" altLang="en-US" dirty="0"/>
          </a:p>
        </p:txBody>
      </p:sp>
      <p:sp>
        <p:nvSpPr>
          <p:cNvPr id="4" name="矩形 3">
            <a:extLst>
              <a:ext uri="{FF2B5EF4-FFF2-40B4-BE49-F238E27FC236}">
                <a16:creationId xmlns:a16="http://schemas.microsoft.com/office/drawing/2014/main" id="{208BEC6E-1029-42D5-AF37-43D32EE7D07A}"/>
              </a:ext>
            </a:extLst>
          </p:cNvPr>
          <p:cNvSpPr/>
          <p:nvPr/>
        </p:nvSpPr>
        <p:spPr>
          <a:xfrm>
            <a:off x="906414" y="3359186"/>
            <a:ext cx="6291743" cy="1200329"/>
          </a:xfrm>
          <a:prstGeom prst="rect">
            <a:avLst/>
          </a:prstGeom>
        </p:spPr>
        <p:txBody>
          <a:bodyPr wrap="square">
            <a:spAutoFit/>
          </a:bodyPr>
          <a:lstStyle/>
          <a:p>
            <a:r>
              <a:rPr lang="zh-CN" altLang="en-US" sz="2400" dirty="0"/>
              <a:t>通过数组可以方便的实现值类型的数据源的交换，不过还有一种方法是将所有变量封装到一个类里面去，通过引用类型来实现。</a:t>
            </a:r>
          </a:p>
        </p:txBody>
      </p:sp>
    </p:spTree>
    <p:extLst>
      <p:ext uri="{BB962C8B-B14F-4D97-AF65-F5344CB8AC3E}">
        <p14:creationId xmlns:p14="http://schemas.microsoft.com/office/powerpoint/2010/main" val="2116556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B6A0427E-55D7-4262-8384-3B2A601D41E0}"/>
              </a:ext>
            </a:extLst>
          </p:cNvPr>
          <p:cNvSpPr>
            <a:spLocks noGrp="1"/>
          </p:cNvSpPr>
          <p:nvPr>
            <p:ph type="title"/>
          </p:nvPr>
        </p:nvSpPr>
        <p:spPr/>
        <p:txBody>
          <a:bodyPr/>
          <a:lstStyle/>
          <a:p>
            <a:r>
              <a:rPr lang="en-US" altLang="zh-CN"/>
              <a:t>super</a:t>
            </a:r>
            <a:r>
              <a:rPr lang="zh-CN" altLang="en-US"/>
              <a:t>关键字</a:t>
            </a:r>
          </a:p>
        </p:txBody>
      </p:sp>
      <p:sp>
        <p:nvSpPr>
          <p:cNvPr id="18435" name="内容占位符 2">
            <a:extLst>
              <a:ext uri="{FF2B5EF4-FFF2-40B4-BE49-F238E27FC236}">
                <a16:creationId xmlns:a16="http://schemas.microsoft.com/office/drawing/2014/main" id="{23AC8D6D-BC26-4665-988B-4B020643B997}"/>
              </a:ext>
            </a:extLst>
          </p:cNvPr>
          <p:cNvSpPr>
            <a:spLocks noGrp="1"/>
          </p:cNvSpPr>
          <p:nvPr>
            <p:ph idx="1"/>
          </p:nvPr>
        </p:nvSpPr>
        <p:spPr/>
        <p:txBody>
          <a:bodyPr/>
          <a:lstStyle/>
          <a:p>
            <a:r>
              <a:rPr lang="en-US" altLang="zh-CN" sz="2800"/>
              <a:t>super</a:t>
            </a:r>
            <a:r>
              <a:rPr lang="zh-CN" altLang="en-US" sz="2800"/>
              <a:t>的用法和</a:t>
            </a:r>
            <a:r>
              <a:rPr lang="en-US" altLang="zh-CN" sz="2800"/>
              <a:t>this</a:t>
            </a:r>
            <a:r>
              <a:rPr lang="zh-CN" altLang="en-US" sz="2800"/>
              <a:t>很像</a:t>
            </a:r>
            <a:endParaRPr lang="en-US" altLang="zh-CN" sz="2800"/>
          </a:p>
          <a:p>
            <a:pPr lvl="1"/>
            <a:r>
              <a:rPr lang="en-US" altLang="zh-CN" sz="2300"/>
              <a:t>this</a:t>
            </a:r>
            <a:r>
              <a:rPr lang="zh-CN" altLang="en-US" sz="2300"/>
              <a:t>代表本类对应的引用。</a:t>
            </a:r>
            <a:endParaRPr lang="en-US" altLang="zh-CN" sz="2300"/>
          </a:p>
          <a:p>
            <a:pPr lvl="1"/>
            <a:r>
              <a:rPr lang="en-US" altLang="zh-CN" sz="2300"/>
              <a:t>super</a:t>
            </a:r>
            <a:r>
              <a:rPr lang="zh-CN" altLang="en-US" sz="2300"/>
              <a:t>代表父类存储空间的标识</a:t>
            </a:r>
            <a:r>
              <a:rPr lang="en-US" altLang="zh-CN" sz="2300"/>
              <a:t>(</a:t>
            </a:r>
            <a:r>
              <a:rPr lang="zh-CN" altLang="en-US" sz="2300"/>
              <a:t>可以理解为父类引用</a:t>
            </a:r>
            <a:r>
              <a:rPr lang="en-US" altLang="zh-CN" sz="2300"/>
              <a:t>)</a:t>
            </a:r>
          </a:p>
          <a:p>
            <a:pPr lvl="1">
              <a:buClr>
                <a:schemeClr val="tx1"/>
              </a:buClr>
              <a:buSzPct val="70000"/>
              <a:buFont typeface="Wingdings" panose="05000000000000000000" pitchFamily="2" charset="2"/>
              <a:buChar char="l"/>
            </a:pPr>
            <a:r>
              <a:rPr lang="zh-CN" altLang="en-US" sz="2800"/>
              <a:t>用法</a:t>
            </a:r>
            <a:r>
              <a:rPr lang="en-US" altLang="zh-CN" sz="2800">
                <a:sym typeface="Wingdings" panose="05000000000000000000" pitchFamily="2" charset="2"/>
              </a:rPr>
              <a:t>(this</a:t>
            </a:r>
            <a:r>
              <a:rPr lang="zh-CN" altLang="en-US" sz="2800">
                <a:sym typeface="Wingdings" panose="05000000000000000000" pitchFamily="2" charset="2"/>
              </a:rPr>
              <a:t>和</a:t>
            </a:r>
            <a:r>
              <a:rPr lang="en-US" altLang="zh-CN" sz="2800">
                <a:sym typeface="Wingdings" panose="05000000000000000000" pitchFamily="2" charset="2"/>
              </a:rPr>
              <a:t>super</a:t>
            </a:r>
            <a:r>
              <a:rPr lang="zh-CN" altLang="en-US" sz="2800">
                <a:sym typeface="Wingdings" panose="05000000000000000000" pitchFamily="2" charset="2"/>
              </a:rPr>
              <a:t>均可如下使用</a:t>
            </a:r>
            <a:r>
              <a:rPr lang="en-US" altLang="zh-CN" sz="2800">
                <a:sym typeface="Wingdings" panose="05000000000000000000" pitchFamily="2" charset="2"/>
              </a:rPr>
              <a:t>)</a:t>
            </a:r>
            <a:endParaRPr lang="en-US" altLang="zh-CN" sz="2800"/>
          </a:p>
          <a:p>
            <a:pPr marL="742950" lvl="2" indent="-342900">
              <a:buSzPct val="70000"/>
              <a:buFont typeface="Wingdings" panose="05000000000000000000" pitchFamily="2" charset="2"/>
              <a:buChar char="l"/>
            </a:pPr>
            <a:r>
              <a:rPr lang="zh-CN" altLang="en-US" sz="2400"/>
              <a:t>访问成员变量</a:t>
            </a:r>
            <a:endParaRPr lang="en-US" altLang="zh-CN" sz="2400"/>
          </a:p>
          <a:p>
            <a:pPr marL="1200150" lvl="3" indent="-342900">
              <a:buSzPct val="70000"/>
              <a:buFont typeface="Wingdings" panose="05000000000000000000" pitchFamily="2" charset="2"/>
              <a:buChar char="l"/>
            </a:pPr>
            <a:r>
              <a:rPr lang="en-US" altLang="zh-CN"/>
              <a:t>this.</a:t>
            </a:r>
            <a:r>
              <a:rPr lang="zh-CN" altLang="en-US"/>
              <a:t>成员变量</a:t>
            </a:r>
            <a:r>
              <a:rPr lang="en-US" altLang="zh-CN"/>
              <a:t>		super.</a:t>
            </a:r>
            <a:r>
              <a:rPr lang="zh-CN" altLang="en-US"/>
              <a:t>成员变量</a:t>
            </a:r>
            <a:endParaRPr lang="en-US" altLang="zh-CN"/>
          </a:p>
          <a:p>
            <a:pPr marL="742950" lvl="2" indent="-342900">
              <a:buSzPct val="70000"/>
              <a:buFont typeface="Wingdings" panose="05000000000000000000" pitchFamily="2" charset="2"/>
              <a:buChar char="l"/>
            </a:pPr>
            <a:r>
              <a:rPr lang="zh-CN" altLang="en-US" sz="2400"/>
              <a:t>访问构造方法</a:t>
            </a:r>
            <a:r>
              <a:rPr lang="en-US" altLang="zh-CN" sz="2400"/>
              <a:t>(</a:t>
            </a:r>
            <a:r>
              <a:rPr lang="zh-CN" altLang="en-US" sz="2400"/>
              <a:t>子父类的构造方法问题讲</a:t>
            </a:r>
            <a:r>
              <a:rPr lang="en-US" altLang="zh-CN" sz="2400"/>
              <a:t>)</a:t>
            </a:r>
          </a:p>
          <a:p>
            <a:pPr marL="1200150" lvl="3" indent="-342900">
              <a:buSzPct val="70000"/>
              <a:buFont typeface="Wingdings" panose="05000000000000000000" pitchFamily="2" charset="2"/>
              <a:buChar char="l"/>
            </a:pPr>
            <a:r>
              <a:rPr lang="en-US" altLang="zh-CN"/>
              <a:t>this(…)		super(…)</a:t>
            </a:r>
          </a:p>
          <a:p>
            <a:pPr marL="742950" lvl="2" indent="-342900">
              <a:buSzPct val="70000"/>
              <a:buFont typeface="Wingdings" panose="05000000000000000000" pitchFamily="2" charset="2"/>
              <a:buChar char="l"/>
            </a:pPr>
            <a:r>
              <a:rPr lang="zh-CN" altLang="en-US" sz="2400"/>
              <a:t>访问成员方法</a:t>
            </a:r>
            <a:r>
              <a:rPr lang="en-US" altLang="zh-CN" sz="2400"/>
              <a:t>(</a:t>
            </a:r>
            <a:r>
              <a:rPr lang="zh-CN" altLang="en-US" sz="2400"/>
              <a:t>子父类的成员方法问题讲</a:t>
            </a:r>
            <a:r>
              <a:rPr lang="en-US" altLang="zh-CN" sz="2400"/>
              <a:t>)</a:t>
            </a:r>
          </a:p>
          <a:p>
            <a:pPr marL="1200150" lvl="3" indent="-342900">
              <a:buSzPct val="70000"/>
              <a:buFont typeface="Wingdings" panose="05000000000000000000" pitchFamily="2" charset="2"/>
              <a:buChar char="l"/>
            </a:pPr>
            <a:r>
              <a:rPr lang="en-US" altLang="zh-CN"/>
              <a:t>this.</a:t>
            </a:r>
            <a:r>
              <a:rPr lang="zh-CN" altLang="en-US"/>
              <a:t>成员方法</a:t>
            </a:r>
            <a:r>
              <a:rPr lang="en-US" altLang="zh-CN"/>
              <a:t>()	super.</a:t>
            </a:r>
            <a:r>
              <a:rPr lang="zh-CN" altLang="en-US"/>
              <a:t>成员方法</a:t>
            </a:r>
            <a:r>
              <a:rPr lang="en-US" altLang="zh-CN"/>
              <a:t>()</a:t>
            </a:r>
          </a:p>
          <a:p>
            <a:endParaRPr lang="zh-CN" altLang="en-US" sz="2300"/>
          </a:p>
          <a:p>
            <a:pPr lvl="1"/>
            <a:endParaRPr lang="en-US" altLang="zh-CN" sz="2300"/>
          </a:p>
          <a:p>
            <a:pPr lvl="1"/>
            <a:endParaRPr lang="en-US" altLang="zh-CN" sz="2300"/>
          </a:p>
          <a:p>
            <a:pPr lvl="1"/>
            <a:endParaRPr lang="zh-CN" altLang="zh-CN" sz="2400"/>
          </a:p>
          <a:p>
            <a:pPr lvl="1"/>
            <a:endParaRPr lang="en-US" altLang="zh-CN" sz="230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a16="http://schemas.microsoft.com/office/drawing/2014/main" id="{98BCD356-2809-4D85-87CB-0864D80DAB30}"/>
              </a:ext>
            </a:extLst>
          </p:cNvPr>
          <p:cNvSpPr>
            <a:spLocks noGrp="1"/>
          </p:cNvSpPr>
          <p:nvPr>
            <p:ph type="title"/>
          </p:nvPr>
        </p:nvSpPr>
        <p:spPr/>
        <p:txBody>
          <a:bodyPr/>
          <a:lstStyle/>
          <a:p>
            <a:r>
              <a:rPr lang="zh-CN" altLang="en-US"/>
              <a:t>继承中成员变量的关系</a:t>
            </a:r>
          </a:p>
        </p:txBody>
      </p:sp>
      <p:sp>
        <p:nvSpPr>
          <p:cNvPr id="22531" name="内容占位符 2">
            <a:extLst>
              <a:ext uri="{FF2B5EF4-FFF2-40B4-BE49-F238E27FC236}">
                <a16:creationId xmlns:a16="http://schemas.microsoft.com/office/drawing/2014/main" id="{30BC2E33-197F-4DAF-9238-11393C84B597}"/>
              </a:ext>
            </a:extLst>
          </p:cNvPr>
          <p:cNvSpPr>
            <a:spLocks noGrp="1"/>
          </p:cNvSpPr>
          <p:nvPr>
            <p:ph idx="1"/>
          </p:nvPr>
        </p:nvSpPr>
        <p:spPr>
          <a:xfrm>
            <a:off x="628650" y="1825625"/>
            <a:ext cx="7509510" cy="3517084"/>
          </a:xfrm>
        </p:spPr>
        <p:txBody>
          <a:bodyPr/>
          <a:lstStyle/>
          <a:p>
            <a:r>
              <a:rPr lang="zh-CN" altLang="en-US" sz="2700" dirty="0" smtClean="0"/>
              <a:t>在</a:t>
            </a:r>
            <a:r>
              <a:rPr lang="zh-CN" altLang="en-US" sz="2700" dirty="0"/>
              <a:t>子类方法中访问一个变量</a:t>
            </a:r>
            <a:endParaRPr lang="en-US" altLang="zh-CN" sz="2700" dirty="0"/>
          </a:p>
          <a:p>
            <a:pPr lvl="1"/>
            <a:r>
              <a:rPr lang="zh-CN" altLang="en-US" sz="2300" dirty="0"/>
              <a:t>首先在子类局部范围找</a:t>
            </a:r>
            <a:endParaRPr lang="en-US" altLang="zh-CN" sz="2300" dirty="0"/>
          </a:p>
          <a:p>
            <a:pPr lvl="1"/>
            <a:r>
              <a:rPr lang="zh-CN" altLang="en-US" sz="2300" dirty="0"/>
              <a:t>然后在子类成员范围找</a:t>
            </a:r>
            <a:endParaRPr lang="en-US" altLang="zh-CN" sz="2300" dirty="0"/>
          </a:p>
          <a:p>
            <a:pPr lvl="1"/>
            <a:r>
              <a:rPr lang="zh-CN" altLang="en-US" sz="2300" dirty="0"/>
              <a:t>最后在父类成员范围找</a:t>
            </a:r>
            <a:r>
              <a:rPr lang="en-US" altLang="zh-CN" sz="2300" dirty="0"/>
              <a:t>(</a:t>
            </a:r>
            <a:r>
              <a:rPr lang="zh-CN" altLang="en-US" sz="2300" dirty="0"/>
              <a:t>肯定不能访问到父类局部范围</a:t>
            </a:r>
            <a:r>
              <a:rPr lang="en-US" altLang="zh-CN" sz="2300" dirty="0"/>
              <a:t>)</a:t>
            </a:r>
          </a:p>
          <a:p>
            <a:pPr lvl="1"/>
            <a:r>
              <a:rPr lang="zh-CN" altLang="en-US" sz="2300" dirty="0"/>
              <a:t>如果还是没有就报错。</a:t>
            </a:r>
            <a:r>
              <a:rPr lang="en-US" altLang="zh-CN" sz="2300" dirty="0"/>
              <a:t>(</a:t>
            </a:r>
            <a:r>
              <a:rPr lang="zh-CN" altLang="en-US" sz="2300" dirty="0"/>
              <a:t>不考虑父亲的父亲</a:t>
            </a:r>
            <a:r>
              <a:rPr lang="en-US" altLang="zh-CN" sz="2300" dirty="0"/>
              <a:t>…)</a:t>
            </a:r>
          </a:p>
          <a:p>
            <a:pPr lvl="1"/>
            <a:endParaRPr lang="en-US" altLang="zh-CN" sz="2300" dirty="0"/>
          </a:p>
          <a:p>
            <a:endParaRPr lang="zh-CN" altLang="en-US" sz="2300" dirty="0"/>
          </a:p>
          <a:p>
            <a:pPr lvl="1"/>
            <a:endParaRPr lang="en-US" altLang="zh-CN" sz="2300" dirty="0"/>
          </a:p>
          <a:p>
            <a:pPr lvl="1"/>
            <a:endParaRPr lang="en-US" altLang="zh-CN" sz="2300" dirty="0"/>
          </a:p>
          <a:p>
            <a:pPr lvl="1"/>
            <a:endParaRPr lang="zh-CN" altLang="zh-CN" sz="2400" dirty="0"/>
          </a:p>
          <a:p>
            <a:pPr lvl="1"/>
            <a:endParaRPr lang="en-US" altLang="zh-CN" sz="2300"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25B5AD17-008C-40F1-BD56-6433E1383800}"/>
              </a:ext>
            </a:extLst>
          </p:cNvPr>
          <p:cNvSpPr>
            <a:spLocks noGrp="1"/>
          </p:cNvSpPr>
          <p:nvPr>
            <p:ph type="title"/>
          </p:nvPr>
        </p:nvSpPr>
        <p:spPr/>
        <p:txBody>
          <a:bodyPr/>
          <a:lstStyle/>
          <a:p>
            <a:r>
              <a:rPr lang="zh-CN" altLang="en-US"/>
              <a:t>继承中构造方法的关系</a:t>
            </a:r>
          </a:p>
        </p:txBody>
      </p:sp>
      <p:sp>
        <p:nvSpPr>
          <p:cNvPr id="24579" name="内容占位符 2">
            <a:extLst>
              <a:ext uri="{FF2B5EF4-FFF2-40B4-BE49-F238E27FC236}">
                <a16:creationId xmlns:a16="http://schemas.microsoft.com/office/drawing/2014/main" id="{945A9CA3-E194-4BE4-8176-23E409376462}"/>
              </a:ext>
            </a:extLst>
          </p:cNvPr>
          <p:cNvSpPr>
            <a:spLocks noGrp="1"/>
          </p:cNvSpPr>
          <p:nvPr>
            <p:ph idx="1"/>
          </p:nvPr>
        </p:nvSpPr>
        <p:spPr>
          <a:xfrm>
            <a:off x="628650" y="1825625"/>
            <a:ext cx="7248253" cy="3791404"/>
          </a:xfrm>
        </p:spPr>
        <p:txBody>
          <a:bodyPr/>
          <a:lstStyle/>
          <a:p>
            <a:r>
              <a:rPr lang="zh-CN" altLang="en-US" sz="2800" dirty="0"/>
              <a:t>子类中所有的构造方法默认都会访问父类中空参数的构造方法</a:t>
            </a:r>
            <a:endParaRPr lang="en-US" altLang="zh-CN" sz="2800" dirty="0"/>
          </a:p>
          <a:p>
            <a:r>
              <a:rPr lang="zh-CN" altLang="en-US" sz="2800" dirty="0"/>
              <a:t>为什么呢</a:t>
            </a:r>
            <a:r>
              <a:rPr lang="en-US" altLang="zh-CN" sz="2800" dirty="0"/>
              <a:t>?</a:t>
            </a:r>
          </a:p>
          <a:p>
            <a:pPr lvl="1"/>
            <a:r>
              <a:rPr lang="zh-CN" altLang="en-US" sz="2300" dirty="0"/>
              <a:t>因为子类会继承父类中的数据，可能还会使用父类的数据。所以，子类初始化之前，一定要先完成父类数据的初始化。</a:t>
            </a:r>
            <a:endParaRPr lang="en-US" altLang="zh-CN" sz="2300" dirty="0"/>
          </a:p>
          <a:p>
            <a:pPr lvl="1"/>
            <a:r>
              <a:rPr lang="zh-CN" altLang="en-US" sz="2300" dirty="0"/>
              <a:t>每一个构造方法的第一条语句默认都是：</a:t>
            </a:r>
            <a:r>
              <a:rPr lang="en-US" altLang="zh-CN" sz="2300" dirty="0"/>
              <a:t>super()</a:t>
            </a:r>
            <a:endParaRPr lang="zh-CN" altLang="en-US" sz="2300" dirty="0"/>
          </a:p>
          <a:p>
            <a:pPr lvl="1"/>
            <a:endParaRPr lang="zh-CN" altLang="en-US" sz="2300" dirty="0"/>
          </a:p>
          <a:p>
            <a:endParaRPr lang="en-US" altLang="zh-CN" sz="2800" dirty="0"/>
          </a:p>
          <a:p>
            <a:endParaRPr lang="en-US" altLang="zh-CN" sz="2800" dirty="0"/>
          </a:p>
          <a:p>
            <a:endParaRPr lang="zh-CN" altLang="en-US" sz="2800" dirty="0"/>
          </a:p>
          <a:p>
            <a:pPr lvl="1"/>
            <a:endParaRPr lang="en-US" altLang="zh-CN" sz="2300" dirty="0"/>
          </a:p>
          <a:p>
            <a:endParaRPr lang="en-US" altLang="zh-CN" sz="2300" dirty="0"/>
          </a:p>
          <a:p>
            <a:endParaRPr lang="zh-CN" altLang="en-US" sz="2300" dirty="0"/>
          </a:p>
          <a:p>
            <a:pPr lvl="1"/>
            <a:endParaRPr lang="en-US" altLang="zh-CN" sz="2300" dirty="0"/>
          </a:p>
          <a:p>
            <a:pPr lvl="1"/>
            <a:endParaRPr lang="en-US" altLang="zh-CN" sz="2300" dirty="0"/>
          </a:p>
          <a:p>
            <a:pPr lvl="1"/>
            <a:endParaRPr lang="zh-CN" altLang="zh-CN" sz="2400" dirty="0"/>
          </a:p>
          <a:p>
            <a:pPr lvl="1"/>
            <a:endParaRPr lang="en-US" altLang="zh-CN" sz="2300"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a:extLst>
              <a:ext uri="{FF2B5EF4-FFF2-40B4-BE49-F238E27FC236}">
                <a16:creationId xmlns:a16="http://schemas.microsoft.com/office/drawing/2014/main" id="{10C9AD68-883F-43A7-A2D0-86F9BABF2D47}"/>
              </a:ext>
            </a:extLst>
          </p:cNvPr>
          <p:cNvSpPr>
            <a:spLocks noGrp="1"/>
          </p:cNvSpPr>
          <p:nvPr>
            <p:ph type="title"/>
          </p:nvPr>
        </p:nvSpPr>
        <p:spPr/>
        <p:txBody>
          <a:bodyPr/>
          <a:lstStyle/>
          <a:p>
            <a:r>
              <a:rPr lang="zh-CN" altLang="en-US"/>
              <a:t>继承中构造方法的关系</a:t>
            </a:r>
          </a:p>
        </p:txBody>
      </p:sp>
      <p:sp>
        <p:nvSpPr>
          <p:cNvPr id="25603" name="内容占位符 2">
            <a:extLst>
              <a:ext uri="{FF2B5EF4-FFF2-40B4-BE49-F238E27FC236}">
                <a16:creationId xmlns:a16="http://schemas.microsoft.com/office/drawing/2014/main" id="{F6208D3A-4A5D-4D2A-8C90-4FC4584EEF57}"/>
              </a:ext>
            </a:extLst>
          </p:cNvPr>
          <p:cNvSpPr>
            <a:spLocks noGrp="1"/>
          </p:cNvSpPr>
          <p:nvPr>
            <p:ph idx="1"/>
          </p:nvPr>
        </p:nvSpPr>
        <p:spPr/>
        <p:txBody>
          <a:bodyPr/>
          <a:lstStyle/>
          <a:p>
            <a:r>
              <a:rPr lang="zh-CN" altLang="en-US" sz="2800" dirty="0"/>
              <a:t>如何父类中没有构造方法，该怎么办呢</a:t>
            </a:r>
            <a:r>
              <a:rPr lang="en-US" altLang="zh-CN" sz="2800" dirty="0"/>
              <a:t>?</a:t>
            </a:r>
          </a:p>
          <a:p>
            <a:pPr lvl="1"/>
            <a:r>
              <a:rPr lang="zh-CN" altLang="en-US" sz="2300" dirty="0"/>
              <a:t>子类通过</a:t>
            </a:r>
            <a:r>
              <a:rPr lang="en-US" altLang="zh-CN" sz="2300" dirty="0"/>
              <a:t>super</a:t>
            </a:r>
            <a:r>
              <a:rPr lang="zh-CN" altLang="en-US" sz="2300" dirty="0"/>
              <a:t>去显示调用父类其他的带参的构造方法</a:t>
            </a:r>
            <a:endParaRPr lang="en-US" altLang="zh-CN" sz="2300" dirty="0"/>
          </a:p>
          <a:p>
            <a:pPr lvl="1"/>
            <a:r>
              <a:rPr lang="zh-CN" altLang="en-US" sz="2300" dirty="0"/>
              <a:t>子类通过</a:t>
            </a:r>
            <a:r>
              <a:rPr lang="en-US" altLang="zh-CN" sz="2300" dirty="0"/>
              <a:t>this</a:t>
            </a:r>
            <a:r>
              <a:rPr lang="zh-CN" altLang="en-US" sz="2300" dirty="0"/>
              <a:t>去调用本类的其他构造方法</a:t>
            </a:r>
            <a:endParaRPr lang="en-US" altLang="zh-CN" sz="2300" dirty="0"/>
          </a:p>
          <a:p>
            <a:pPr lvl="2"/>
            <a:r>
              <a:rPr lang="zh-CN" altLang="en-US" sz="1900" dirty="0"/>
              <a:t>本类其他构造也必须首先访问了父类构造</a:t>
            </a:r>
            <a:endParaRPr lang="en-US" altLang="zh-CN" sz="1900" dirty="0"/>
          </a:p>
          <a:p>
            <a:pPr lvl="1"/>
            <a:r>
              <a:rPr lang="zh-CN" altLang="en-US" sz="2300" dirty="0"/>
              <a:t>一定要注意：</a:t>
            </a:r>
            <a:endParaRPr lang="en-US" altLang="zh-CN" sz="2300" dirty="0"/>
          </a:p>
          <a:p>
            <a:pPr lvl="2"/>
            <a:r>
              <a:rPr lang="en-US" altLang="zh-CN" sz="1900" dirty="0"/>
              <a:t>super(…)</a:t>
            </a:r>
            <a:r>
              <a:rPr lang="zh-CN" altLang="en-US" sz="1900" dirty="0"/>
              <a:t>或者</a:t>
            </a:r>
            <a:r>
              <a:rPr lang="en-US" altLang="zh-CN" sz="1900" dirty="0"/>
              <a:t>this(….)</a:t>
            </a:r>
            <a:r>
              <a:rPr lang="zh-CN" altLang="en-US" sz="1900" dirty="0"/>
              <a:t>必须出现在第一条语句山</a:t>
            </a:r>
            <a:endParaRPr lang="en-US" altLang="zh-CN" sz="1900" dirty="0"/>
          </a:p>
          <a:p>
            <a:pPr lvl="2"/>
            <a:r>
              <a:rPr lang="zh-CN" altLang="en-US" sz="1900" dirty="0"/>
              <a:t>否则，就会有父类数据的多次</a:t>
            </a:r>
            <a:r>
              <a:rPr lang="zh-CN" altLang="en-US" sz="1900" dirty="0" smtClean="0"/>
              <a:t>初始化</a:t>
            </a:r>
            <a:endParaRPr lang="en-US" altLang="zh-CN" sz="2800" dirty="0"/>
          </a:p>
          <a:p>
            <a:endParaRPr lang="zh-CN" altLang="en-US" sz="2800" dirty="0"/>
          </a:p>
          <a:p>
            <a:pPr lvl="1"/>
            <a:endParaRPr lang="en-US" altLang="zh-CN" sz="2300" dirty="0"/>
          </a:p>
          <a:p>
            <a:endParaRPr lang="en-US" altLang="zh-CN" sz="2300" dirty="0"/>
          </a:p>
          <a:p>
            <a:endParaRPr lang="zh-CN" altLang="en-US" sz="2300" dirty="0"/>
          </a:p>
          <a:p>
            <a:pPr lvl="1"/>
            <a:endParaRPr lang="en-US" altLang="zh-CN" sz="2300" dirty="0"/>
          </a:p>
          <a:p>
            <a:pPr lvl="1"/>
            <a:endParaRPr lang="en-US" altLang="zh-CN" sz="2300" dirty="0"/>
          </a:p>
          <a:p>
            <a:pPr lvl="1"/>
            <a:endParaRPr lang="zh-CN" altLang="zh-CN" sz="2400" dirty="0"/>
          </a:p>
          <a:p>
            <a:pPr lvl="1"/>
            <a:endParaRPr lang="en-US" altLang="zh-CN" sz="2300"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a16="http://schemas.microsoft.com/office/drawing/2014/main" id="{ECE765C0-0506-4035-8AAE-B40C630FA58B}"/>
              </a:ext>
            </a:extLst>
          </p:cNvPr>
          <p:cNvSpPr>
            <a:spLocks noGrp="1"/>
          </p:cNvSpPr>
          <p:nvPr>
            <p:ph type="title"/>
          </p:nvPr>
        </p:nvSpPr>
        <p:spPr/>
        <p:txBody>
          <a:bodyPr/>
          <a:lstStyle/>
          <a:p>
            <a:r>
              <a:rPr lang="zh-CN" altLang="en-US"/>
              <a:t>继承中成员方法的关系</a:t>
            </a:r>
          </a:p>
        </p:txBody>
      </p:sp>
      <p:sp>
        <p:nvSpPr>
          <p:cNvPr id="26627" name="内容占位符 2">
            <a:extLst>
              <a:ext uri="{FF2B5EF4-FFF2-40B4-BE49-F238E27FC236}">
                <a16:creationId xmlns:a16="http://schemas.microsoft.com/office/drawing/2014/main" id="{B6E6AE3E-4E4C-4EFB-AFDE-C43D4D92256B}"/>
              </a:ext>
            </a:extLst>
          </p:cNvPr>
          <p:cNvSpPr>
            <a:spLocks noGrp="1"/>
          </p:cNvSpPr>
          <p:nvPr>
            <p:ph idx="1"/>
          </p:nvPr>
        </p:nvSpPr>
        <p:spPr>
          <a:xfrm>
            <a:off x="628650" y="1825625"/>
            <a:ext cx="7326630" cy="2419804"/>
          </a:xfrm>
        </p:spPr>
        <p:txBody>
          <a:bodyPr/>
          <a:lstStyle/>
          <a:p>
            <a:r>
              <a:rPr lang="zh-CN" altLang="en-US" sz="2700" dirty="0" smtClean="0"/>
              <a:t>通过</a:t>
            </a:r>
            <a:r>
              <a:rPr lang="zh-CN" altLang="en-US" sz="2700" dirty="0"/>
              <a:t>子类对象去访问一个方法</a:t>
            </a:r>
            <a:endParaRPr lang="en-US" altLang="zh-CN" sz="2700" dirty="0"/>
          </a:p>
          <a:p>
            <a:pPr lvl="1"/>
            <a:r>
              <a:rPr lang="zh-CN" altLang="en-US" sz="2300" dirty="0"/>
              <a:t>首先在子类中找</a:t>
            </a:r>
            <a:endParaRPr lang="en-US" altLang="zh-CN" sz="2300" dirty="0"/>
          </a:p>
          <a:p>
            <a:pPr lvl="1"/>
            <a:r>
              <a:rPr lang="zh-CN" altLang="en-US" sz="2300" dirty="0"/>
              <a:t>然后在父类中找</a:t>
            </a:r>
            <a:endParaRPr lang="en-US" altLang="zh-CN" sz="2300" dirty="0"/>
          </a:p>
          <a:p>
            <a:pPr lvl="1"/>
            <a:r>
              <a:rPr lang="zh-CN" altLang="en-US" sz="2300" dirty="0"/>
              <a:t>如果还是没有就报错。</a:t>
            </a:r>
            <a:r>
              <a:rPr lang="en-US" altLang="zh-CN" sz="2300" dirty="0"/>
              <a:t>(</a:t>
            </a:r>
            <a:r>
              <a:rPr lang="zh-CN" altLang="en-US" sz="2300" dirty="0"/>
              <a:t>不考虑父亲的父亲</a:t>
            </a:r>
            <a:r>
              <a:rPr lang="en-US" altLang="zh-CN" sz="2300" dirty="0" smtClean="0"/>
              <a:t>…)</a:t>
            </a:r>
            <a:endParaRPr lang="zh-CN" altLang="zh-CN" sz="2400" dirty="0"/>
          </a:p>
          <a:p>
            <a:pPr lvl="1"/>
            <a:endParaRPr lang="en-US" altLang="zh-CN" sz="2300"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F7BD3F57-A921-4F58-A57F-945BC9BE31A5}"/>
              </a:ext>
            </a:extLst>
          </p:cNvPr>
          <p:cNvSpPr>
            <a:spLocks noGrp="1"/>
          </p:cNvSpPr>
          <p:nvPr>
            <p:ph type="title"/>
          </p:nvPr>
        </p:nvSpPr>
        <p:spPr/>
        <p:txBody>
          <a:bodyPr/>
          <a:lstStyle/>
          <a:p>
            <a:r>
              <a:rPr lang="zh-CN" altLang="en-US"/>
              <a:t>继承中成员方法的关系</a:t>
            </a:r>
          </a:p>
        </p:txBody>
      </p:sp>
      <p:sp>
        <p:nvSpPr>
          <p:cNvPr id="18435" name="内容占位符 2">
            <a:extLst>
              <a:ext uri="{FF2B5EF4-FFF2-40B4-BE49-F238E27FC236}">
                <a16:creationId xmlns:a16="http://schemas.microsoft.com/office/drawing/2014/main" id="{50F37C9B-ADA6-4CAD-885F-177F96264D98}"/>
              </a:ext>
            </a:extLst>
          </p:cNvPr>
          <p:cNvSpPr>
            <a:spLocks noGrp="1"/>
          </p:cNvSpPr>
          <p:nvPr>
            <p:ph idx="1"/>
          </p:nvPr>
        </p:nvSpPr>
        <p:spPr/>
        <p:txBody>
          <a:bodyPr/>
          <a:lstStyle/>
          <a:p>
            <a:r>
              <a:rPr lang="zh-CN" altLang="en-US" sz="2800"/>
              <a:t>方法重写概述</a:t>
            </a:r>
            <a:endParaRPr lang="en-US" altLang="zh-CN" sz="2800"/>
          </a:p>
          <a:p>
            <a:pPr lvl="1"/>
            <a:r>
              <a:rPr lang="zh-CN" altLang="en-US" sz="2300"/>
              <a:t>子类中出现了和父类中一模一样的方法声明，也被称为方法覆盖，方法复写。</a:t>
            </a:r>
            <a:endParaRPr lang="en-US" altLang="zh-CN" sz="2300"/>
          </a:p>
          <a:p>
            <a:pPr lvl="1"/>
            <a:r>
              <a:rPr lang="zh-CN" altLang="en-US" sz="2300"/>
              <a:t>使用特点：</a:t>
            </a:r>
            <a:endParaRPr lang="en-US" altLang="zh-CN" sz="2300"/>
          </a:p>
          <a:p>
            <a:pPr lvl="2"/>
            <a:r>
              <a:rPr lang="zh-CN" altLang="en-US" sz="1900"/>
              <a:t>如果方法名不同，就调用对应的方法</a:t>
            </a:r>
            <a:endParaRPr lang="en-US" altLang="zh-CN" sz="1900"/>
          </a:p>
          <a:p>
            <a:pPr lvl="2"/>
            <a:r>
              <a:rPr lang="zh-CN" altLang="en-US" sz="1900"/>
              <a:t>如果方法名相同，最终使用的是子类自己的</a:t>
            </a:r>
            <a:endParaRPr lang="en-US" altLang="zh-CN" sz="1900"/>
          </a:p>
          <a:p>
            <a:pPr marL="342900" lvl="3" indent="-342900">
              <a:buClr>
                <a:schemeClr val="tx1"/>
              </a:buClr>
              <a:buSzPct val="70000"/>
              <a:buFont typeface="Wingdings" panose="05000000000000000000" pitchFamily="2" charset="2"/>
              <a:buChar char="l"/>
            </a:pPr>
            <a:r>
              <a:rPr lang="zh-CN" altLang="en-US" sz="2800"/>
              <a:t>方法重写的应用：</a:t>
            </a:r>
            <a:endParaRPr lang="en-US" altLang="zh-CN" sz="2800"/>
          </a:p>
          <a:p>
            <a:pPr lvl="1"/>
            <a:r>
              <a:rPr lang="zh-CN" altLang="en-US" sz="2300"/>
              <a:t>当子类需要父类的功能，而功能主体子类有自己特有内容时，可以重写父类中的方法，这样，即沿袭了父类的功能，又定义了子类特有的内容。</a:t>
            </a:r>
          </a:p>
          <a:p>
            <a:pPr lvl="4">
              <a:buFontTx/>
              <a:buNone/>
            </a:pPr>
            <a:endParaRPr lang="en-US" altLang="zh-CN" sz="1700"/>
          </a:p>
          <a:p>
            <a:pPr lvl="1"/>
            <a:endParaRPr lang="en-US" altLang="zh-CN" sz="2300"/>
          </a:p>
          <a:p>
            <a:endParaRPr lang="en-US" altLang="zh-CN" sz="2300"/>
          </a:p>
          <a:p>
            <a:endParaRPr lang="en-US" altLang="zh-CN" sz="2300"/>
          </a:p>
          <a:p>
            <a:endParaRPr lang="zh-CN" altLang="en-US" sz="2300"/>
          </a:p>
          <a:p>
            <a:pPr lvl="1"/>
            <a:endParaRPr lang="en-US" altLang="zh-CN" sz="2300"/>
          </a:p>
          <a:p>
            <a:pPr lvl="1"/>
            <a:endParaRPr lang="en-US" altLang="zh-CN" sz="2300"/>
          </a:p>
          <a:p>
            <a:pPr lvl="1"/>
            <a:endParaRPr lang="zh-CN" altLang="zh-CN" sz="2400"/>
          </a:p>
          <a:p>
            <a:pPr lvl="1"/>
            <a:endParaRPr lang="en-US" altLang="zh-CN" sz="230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a:extLst>
              <a:ext uri="{FF2B5EF4-FFF2-40B4-BE49-F238E27FC236}">
                <a16:creationId xmlns:a16="http://schemas.microsoft.com/office/drawing/2014/main" id="{D816B720-3D95-4545-9E0E-5B7EB3771583}"/>
              </a:ext>
            </a:extLst>
          </p:cNvPr>
          <p:cNvSpPr>
            <a:spLocks noGrp="1"/>
          </p:cNvSpPr>
          <p:nvPr>
            <p:ph type="title"/>
          </p:nvPr>
        </p:nvSpPr>
        <p:spPr/>
        <p:txBody>
          <a:bodyPr/>
          <a:lstStyle/>
          <a:p>
            <a:r>
              <a:rPr lang="zh-CN" altLang="en-US"/>
              <a:t>继承中成员方法的关系</a:t>
            </a:r>
          </a:p>
        </p:txBody>
      </p:sp>
      <p:sp>
        <p:nvSpPr>
          <p:cNvPr id="28675" name="内容占位符 2">
            <a:extLst>
              <a:ext uri="{FF2B5EF4-FFF2-40B4-BE49-F238E27FC236}">
                <a16:creationId xmlns:a16="http://schemas.microsoft.com/office/drawing/2014/main" id="{A5F8ECE2-D290-4668-AE5D-DD828DD708E5}"/>
              </a:ext>
            </a:extLst>
          </p:cNvPr>
          <p:cNvSpPr>
            <a:spLocks noGrp="1"/>
          </p:cNvSpPr>
          <p:nvPr>
            <p:ph idx="1"/>
          </p:nvPr>
        </p:nvSpPr>
        <p:spPr/>
        <p:txBody>
          <a:bodyPr/>
          <a:lstStyle/>
          <a:p>
            <a:r>
              <a:rPr lang="zh-CN" altLang="en-US" sz="2800"/>
              <a:t>方法重写的注意事项</a:t>
            </a:r>
            <a:endParaRPr lang="en-US" altLang="zh-CN" sz="2800"/>
          </a:p>
          <a:p>
            <a:pPr lvl="1"/>
            <a:r>
              <a:rPr lang="zh-CN" altLang="en-US" sz="2300"/>
              <a:t>父类中私有方法不能被重写</a:t>
            </a:r>
            <a:endParaRPr lang="en-US" altLang="zh-CN" sz="2300"/>
          </a:p>
          <a:p>
            <a:pPr lvl="1"/>
            <a:r>
              <a:rPr lang="zh-CN" altLang="en-US" sz="2300"/>
              <a:t>子类重写父类方法时，访问权限不能更低</a:t>
            </a:r>
            <a:endParaRPr lang="en-US" altLang="zh-CN" sz="2300"/>
          </a:p>
          <a:p>
            <a:pPr lvl="1"/>
            <a:r>
              <a:rPr lang="zh-CN" altLang="en-US" sz="2300"/>
              <a:t>父类静态方法，子类也必须通过静态方法进行重写。</a:t>
            </a:r>
            <a:r>
              <a:rPr lang="en-US" altLang="zh-CN" sz="2300"/>
              <a:t>(</a:t>
            </a:r>
            <a:r>
              <a:rPr lang="zh-CN" altLang="en-US" sz="2300"/>
              <a:t>其实这个算不上方法重写，但是现象确实如此，至于为什么算不上方法重写，多态中我会讲解</a:t>
            </a:r>
            <a:r>
              <a:rPr lang="en-US" altLang="zh-CN" sz="2300"/>
              <a:t>)</a:t>
            </a:r>
            <a:endParaRPr lang="en-US" altLang="zh-CN" sz="1700"/>
          </a:p>
          <a:p>
            <a:pPr lvl="1"/>
            <a:endParaRPr lang="en-US" altLang="zh-CN" sz="2300"/>
          </a:p>
          <a:p>
            <a:endParaRPr lang="en-US" altLang="zh-CN" sz="2300"/>
          </a:p>
          <a:p>
            <a:endParaRPr lang="en-US" altLang="zh-CN" sz="2300"/>
          </a:p>
          <a:p>
            <a:endParaRPr lang="zh-CN" altLang="en-US" sz="2300"/>
          </a:p>
          <a:p>
            <a:pPr lvl="1"/>
            <a:endParaRPr lang="en-US" altLang="zh-CN" sz="2300"/>
          </a:p>
          <a:p>
            <a:pPr lvl="1"/>
            <a:endParaRPr lang="en-US" altLang="zh-CN" sz="2300"/>
          </a:p>
          <a:p>
            <a:pPr lvl="1"/>
            <a:endParaRPr lang="zh-CN" altLang="zh-CN" sz="2400"/>
          </a:p>
          <a:p>
            <a:pPr lvl="1"/>
            <a:endParaRPr lang="en-US" altLang="zh-CN" sz="230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a:extLst>
              <a:ext uri="{FF2B5EF4-FFF2-40B4-BE49-F238E27FC236}">
                <a16:creationId xmlns:a16="http://schemas.microsoft.com/office/drawing/2014/main" id="{6A631FA9-B43B-4716-B43C-E9345937282B}"/>
              </a:ext>
            </a:extLst>
          </p:cNvPr>
          <p:cNvSpPr>
            <a:spLocks noGrp="1"/>
          </p:cNvSpPr>
          <p:nvPr>
            <p:ph type="title"/>
          </p:nvPr>
        </p:nvSpPr>
        <p:spPr/>
        <p:txBody>
          <a:bodyPr/>
          <a:lstStyle/>
          <a:p>
            <a:r>
              <a:rPr lang="en-US" altLang="zh-CN" dirty="0" smtClean="0"/>
              <a:t>So</a:t>
            </a:r>
            <a:endParaRPr lang="zh-CN" altLang="en-US" dirty="0"/>
          </a:p>
        </p:txBody>
      </p:sp>
      <p:sp>
        <p:nvSpPr>
          <p:cNvPr id="29699" name="内容占位符 2">
            <a:extLst>
              <a:ext uri="{FF2B5EF4-FFF2-40B4-BE49-F238E27FC236}">
                <a16:creationId xmlns:a16="http://schemas.microsoft.com/office/drawing/2014/main" id="{87294E46-91E2-461C-B49F-764BD220D799}"/>
              </a:ext>
            </a:extLst>
          </p:cNvPr>
          <p:cNvSpPr>
            <a:spLocks noGrp="1"/>
          </p:cNvSpPr>
          <p:nvPr>
            <p:ph idx="1"/>
          </p:nvPr>
        </p:nvSpPr>
        <p:spPr>
          <a:xfrm>
            <a:off x="733153" y="1690689"/>
            <a:ext cx="7326630" cy="3699964"/>
          </a:xfrm>
        </p:spPr>
        <p:txBody>
          <a:bodyPr/>
          <a:lstStyle/>
          <a:p>
            <a:r>
              <a:rPr lang="zh-CN" altLang="en-US" sz="2800" dirty="0"/>
              <a:t>方法重写和方法重载的区别</a:t>
            </a:r>
            <a:r>
              <a:rPr lang="en-US" altLang="zh-CN" sz="2800" dirty="0"/>
              <a:t>?</a:t>
            </a:r>
            <a:r>
              <a:rPr lang="zh-CN" altLang="en-US" sz="2800" dirty="0"/>
              <a:t>方法重载能改变返回值类型吗</a:t>
            </a:r>
            <a:r>
              <a:rPr lang="en-US" altLang="zh-CN" sz="2800" dirty="0"/>
              <a:t>?</a:t>
            </a:r>
            <a:endParaRPr lang="en-US" altLang="zh-CN" sz="1200" dirty="0"/>
          </a:p>
          <a:p>
            <a:pPr lvl="1"/>
            <a:r>
              <a:rPr lang="en-US" altLang="zh-CN" sz="2300" dirty="0"/>
              <a:t>Overload</a:t>
            </a:r>
          </a:p>
          <a:p>
            <a:pPr lvl="1"/>
            <a:r>
              <a:rPr lang="en-US" altLang="zh-CN" sz="2300" dirty="0"/>
              <a:t>Override</a:t>
            </a:r>
          </a:p>
          <a:p>
            <a:endParaRPr lang="en-US" altLang="zh-CN" sz="2300" dirty="0"/>
          </a:p>
          <a:p>
            <a:r>
              <a:rPr lang="en-US" altLang="zh-CN" sz="2800" dirty="0"/>
              <a:t>this</a:t>
            </a:r>
            <a:r>
              <a:rPr lang="zh-CN" altLang="en-US" sz="2800" dirty="0"/>
              <a:t>关键字和</a:t>
            </a:r>
            <a:r>
              <a:rPr lang="en-US" altLang="zh-CN" sz="2800" dirty="0"/>
              <a:t>super</a:t>
            </a:r>
            <a:r>
              <a:rPr lang="zh-CN" altLang="en-US" sz="2800" dirty="0"/>
              <a:t>关键字分别代表什么</a:t>
            </a:r>
            <a:r>
              <a:rPr lang="en-US" altLang="zh-CN" sz="2800" dirty="0"/>
              <a:t>?</a:t>
            </a:r>
            <a:r>
              <a:rPr lang="zh-CN" altLang="en-US" sz="2800" dirty="0"/>
              <a:t>以及他们各自的使用场景和作用。</a:t>
            </a:r>
            <a:endParaRPr lang="en-US" altLang="zh-CN" sz="2300" dirty="0"/>
          </a:p>
          <a:p>
            <a:endParaRPr lang="zh-CN" altLang="en-US" sz="2300" dirty="0"/>
          </a:p>
          <a:p>
            <a:pPr lvl="1"/>
            <a:endParaRPr lang="en-US" altLang="zh-CN" sz="2300" dirty="0"/>
          </a:p>
          <a:p>
            <a:pPr lvl="1"/>
            <a:endParaRPr lang="en-US" altLang="zh-CN" sz="2300" dirty="0"/>
          </a:p>
          <a:p>
            <a:pPr lvl="1"/>
            <a:endParaRPr lang="zh-CN" altLang="zh-CN" sz="2400" dirty="0"/>
          </a:p>
          <a:p>
            <a:pPr lvl="1"/>
            <a:endParaRPr lang="en-US" altLang="zh-CN" sz="2300"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a:extLst>
              <a:ext uri="{FF2B5EF4-FFF2-40B4-BE49-F238E27FC236}">
                <a16:creationId xmlns:a16="http://schemas.microsoft.com/office/drawing/2014/main" id="{BF594DEF-2893-468D-818F-E6BEACACF27F}"/>
              </a:ext>
            </a:extLst>
          </p:cNvPr>
          <p:cNvSpPr>
            <a:spLocks noGrp="1"/>
          </p:cNvSpPr>
          <p:nvPr>
            <p:ph type="title"/>
          </p:nvPr>
        </p:nvSpPr>
        <p:spPr/>
        <p:txBody>
          <a:bodyPr/>
          <a:lstStyle/>
          <a:p>
            <a:r>
              <a:rPr lang="en-US" altLang="zh-CN"/>
              <a:t>final</a:t>
            </a:r>
            <a:r>
              <a:rPr lang="zh-CN" altLang="en-US"/>
              <a:t>关键字</a:t>
            </a:r>
          </a:p>
        </p:txBody>
      </p:sp>
      <p:sp>
        <p:nvSpPr>
          <p:cNvPr id="31747" name="内容占位符 2">
            <a:extLst>
              <a:ext uri="{FF2B5EF4-FFF2-40B4-BE49-F238E27FC236}">
                <a16:creationId xmlns:a16="http://schemas.microsoft.com/office/drawing/2014/main" id="{CA67E91F-2DFE-4AAD-9CC9-F44CCD8017C2}"/>
              </a:ext>
            </a:extLst>
          </p:cNvPr>
          <p:cNvSpPr>
            <a:spLocks noGrp="1"/>
          </p:cNvSpPr>
          <p:nvPr>
            <p:ph idx="1"/>
          </p:nvPr>
        </p:nvSpPr>
        <p:spPr/>
        <p:txBody>
          <a:bodyPr/>
          <a:lstStyle/>
          <a:p>
            <a:r>
              <a:rPr lang="en-US" altLang="zh-CN" sz="2800"/>
              <a:t>final</a:t>
            </a:r>
            <a:r>
              <a:rPr lang="zh-CN" altLang="en-US" sz="2800"/>
              <a:t>关键字是最终的意思，可以修饰类，成员变量，成员方法。</a:t>
            </a:r>
            <a:endParaRPr lang="en-US" altLang="zh-CN" sz="2800"/>
          </a:p>
          <a:p>
            <a:pPr lvl="1"/>
            <a:r>
              <a:rPr lang="zh-CN" altLang="en-US" sz="2300"/>
              <a:t>修饰类，类不能被继承</a:t>
            </a:r>
            <a:endParaRPr lang="en-US" altLang="zh-CN" sz="2300"/>
          </a:p>
          <a:p>
            <a:pPr lvl="1"/>
            <a:r>
              <a:rPr lang="zh-CN" altLang="en-US" sz="2300"/>
              <a:t>修饰变量，变量就变成了常量，只能被赋值一次</a:t>
            </a:r>
            <a:endParaRPr lang="en-US" altLang="zh-CN" sz="2300"/>
          </a:p>
          <a:p>
            <a:pPr lvl="1"/>
            <a:r>
              <a:rPr lang="zh-CN" altLang="en-US" sz="2300"/>
              <a:t>修饰方法，方法不能被重写</a:t>
            </a:r>
            <a:endParaRPr lang="en-US" altLang="zh-CN" sz="1800"/>
          </a:p>
          <a:p>
            <a:pPr lvl="1"/>
            <a:endParaRPr lang="en-US" altLang="zh-CN" sz="2300"/>
          </a:p>
          <a:p>
            <a:endParaRPr lang="en-US" altLang="zh-CN" sz="2300"/>
          </a:p>
          <a:p>
            <a:endParaRPr lang="en-US" altLang="zh-CN" sz="2300"/>
          </a:p>
          <a:p>
            <a:endParaRPr lang="zh-CN" altLang="en-US" sz="2300"/>
          </a:p>
          <a:p>
            <a:pPr lvl="1"/>
            <a:endParaRPr lang="en-US" altLang="zh-CN" sz="2300"/>
          </a:p>
          <a:p>
            <a:pPr lvl="1"/>
            <a:endParaRPr lang="en-US" altLang="zh-CN" sz="2300"/>
          </a:p>
          <a:p>
            <a:pPr lvl="1"/>
            <a:endParaRPr lang="zh-CN" altLang="zh-CN" sz="2400"/>
          </a:p>
          <a:p>
            <a:pPr lvl="1"/>
            <a:endParaRPr lang="en-US" altLang="zh-CN" sz="230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86019826-0E0D-4600-897F-3A8961C8FD5B}"/>
              </a:ext>
            </a:extLst>
          </p:cNvPr>
          <p:cNvSpPr>
            <a:spLocks noGrp="1"/>
          </p:cNvSpPr>
          <p:nvPr>
            <p:ph type="title"/>
          </p:nvPr>
        </p:nvSpPr>
        <p:spPr/>
        <p:txBody>
          <a:bodyPr/>
          <a:lstStyle/>
          <a:p>
            <a:r>
              <a:rPr lang="en-US" altLang="zh-CN"/>
              <a:t>final</a:t>
            </a:r>
            <a:r>
              <a:rPr lang="zh-CN" altLang="en-US"/>
              <a:t>关键字</a:t>
            </a:r>
          </a:p>
        </p:txBody>
      </p:sp>
      <p:sp>
        <p:nvSpPr>
          <p:cNvPr id="32771" name="内容占位符 2">
            <a:extLst>
              <a:ext uri="{FF2B5EF4-FFF2-40B4-BE49-F238E27FC236}">
                <a16:creationId xmlns:a16="http://schemas.microsoft.com/office/drawing/2014/main" id="{7EEAD06B-AE94-4C13-B0A3-049EC8275393}"/>
              </a:ext>
            </a:extLst>
          </p:cNvPr>
          <p:cNvSpPr>
            <a:spLocks noGrp="1"/>
          </p:cNvSpPr>
          <p:nvPr>
            <p:ph idx="1"/>
          </p:nvPr>
        </p:nvSpPr>
        <p:spPr/>
        <p:txBody>
          <a:bodyPr/>
          <a:lstStyle/>
          <a:p>
            <a:r>
              <a:rPr lang="en-US" altLang="zh-CN" sz="2700" dirty="0" smtClean="0"/>
              <a:t>final</a:t>
            </a:r>
            <a:r>
              <a:rPr lang="zh-CN" altLang="en-US" sz="2700" dirty="0"/>
              <a:t>修饰局部变量</a:t>
            </a:r>
            <a:endParaRPr lang="en-US" altLang="zh-CN" sz="2700" dirty="0"/>
          </a:p>
          <a:p>
            <a:pPr lvl="1"/>
            <a:r>
              <a:rPr lang="zh-CN" altLang="en-US" sz="2300" dirty="0"/>
              <a:t>在方法内部，该变量不可以被改变</a:t>
            </a:r>
            <a:endParaRPr lang="en-US" altLang="zh-CN" sz="2300" dirty="0"/>
          </a:p>
          <a:p>
            <a:pPr lvl="1"/>
            <a:r>
              <a:rPr lang="zh-CN" altLang="en-US" sz="2300" dirty="0"/>
              <a:t>在方法声明上，分别演示基本类型和引用类型作为参数的情况</a:t>
            </a:r>
            <a:endParaRPr lang="en-US" altLang="zh-CN" sz="2300" dirty="0"/>
          </a:p>
          <a:p>
            <a:pPr lvl="2"/>
            <a:r>
              <a:rPr lang="zh-CN" altLang="en-US" sz="1900" dirty="0"/>
              <a:t>基本类型，是值不能被改变</a:t>
            </a:r>
            <a:endParaRPr lang="en-US" altLang="zh-CN" sz="1900" dirty="0"/>
          </a:p>
          <a:p>
            <a:pPr lvl="2"/>
            <a:r>
              <a:rPr lang="zh-CN" altLang="en-US" sz="1900" dirty="0"/>
              <a:t>引用类型，是地址值不能被改变</a:t>
            </a:r>
            <a:endParaRPr lang="en-US" altLang="zh-CN" sz="1900" dirty="0"/>
          </a:p>
          <a:p>
            <a:r>
              <a:rPr lang="en-US" altLang="zh-CN" sz="2700" dirty="0"/>
              <a:t>final</a:t>
            </a:r>
            <a:r>
              <a:rPr lang="zh-CN" altLang="en-US" sz="2700" dirty="0"/>
              <a:t>修饰变量的初始化时机</a:t>
            </a:r>
            <a:endParaRPr lang="en-US" altLang="zh-CN" sz="2700" dirty="0"/>
          </a:p>
          <a:p>
            <a:pPr lvl="1"/>
            <a:r>
              <a:rPr lang="zh-CN" altLang="en-US" sz="2300" dirty="0"/>
              <a:t>在对象构造完毕前即可</a:t>
            </a:r>
            <a:endParaRPr lang="en-US" altLang="zh-CN" sz="2300" dirty="0"/>
          </a:p>
          <a:p>
            <a:endParaRPr lang="en-US" altLang="zh-CN" sz="2300" dirty="0"/>
          </a:p>
          <a:p>
            <a:endParaRPr lang="en-US" altLang="zh-CN" sz="2300" dirty="0"/>
          </a:p>
          <a:p>
            <a:endParaRPr lang="zh-CN" altLang="en-US" sz="2300" dirty="0"/>
          </a:p>
          <a:p>
            <a:pPr lvl="1"/>
            <a:endParaRPr lang="en-US" altLang="zh-CN" sz="2300" dirty="0"/>
          </a:p>
          <a:p>
            <a:pPr lvl="1"/>
            <a:endParaRPr lang="en-US" altLang="zh-CN" sz="2300" dirty="0"/>
          </a:p>
          <a:p>
            <a:pPr lvl="1"/>
            <a:endParaRPr lang="zh-CN" altLang="zh-CN" sz="2400" dirty="0"/>
          </a:p>
          <a:p>
            <a:pPr lvl="1"/>
            <a:endParaRPr lang="en-US" altLang="zh-CN" sz="23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86809" y="1286541"/>
            <a:ext cx="7283302" cy="4801314"/>
          </a:xfrm>
          <a:prstGeom prst="rect">
            <a:avLst/>
          </a:prstGeom>
        </p:spPr>
        <p:txBody>
          <a:bodyPr wrap="square">
            <a:spAutoFit/>
          </a:bodyPr>
          <a:lstStyle/>
          <a:p>
            <a:r>
              <a:rPr lang="en-US" altLang="zh-CN" b="1" dirty="0"/>
              <a:t>package test;</a:t>
            </a:r>
          </a:p>
          <a:p>
            <a:r>
              <a:rPr lang="en-US" altLang="zh-CN" b="1" dirty="0"/>
              <a:t>public class Test {</a:t>
            </a:r>
          </a:p>
          <a:p>
            <a:r>
              <a:rPr lang="en-US" altLang="zh-CN" b="1" dirty="0"/>
              <a:t>      public static void Swap(</a:t>
            </a:r>
            <a:r>
              <a:rPr lang="en-US" altLang="zh-CN" b="1" dirty="0" err="1"/>
              <a:t>int</a:t>
            </a:r>
            <a:r>
              <a:rPr lang="en-US" altLang="zh-CN" b="1" dirty="0"/>
              <a:t>[] a){</a:t>
            </a:r>
          </a:p>
          <a:p>
            <a:r>
              <a:rPr lang="en-US" altLang="zh-CN" b="1" dirty="0"/>
              <a:t>         </a:t>
            </a:r>
            <a:r>
              <a:rPr lang="en-US" altLang="zh-CN" b="1" dirty="0" err="1"/>
              <a:t>int</a:t>
            </a:r>
            <a:r>
              <a:rPr lang="en-US" altLang="zh-CN" b="1" dirty="0"/>
              <a:t> c=a[0];</a:t>
            </a:r>
          </a:p>
          <a:p>
            <a:r>
              <a:rPr lang="en-US" altLang="zh-CN" b="1" dirty="0"/>
              <a:t>         a[0]=a[1];</a:t>
            </a:r>
          </a:p>
          <a:p>
            <a:r>
              <a:rPr lang="en-US" altLang="zh-CN" b="1" dirty="0"/>
              <a:t>         a[1]=c;</a:t>
            </a:r>
          </a:p>
          <a:p>
            <a:r>
              <a:rPr lang="en-US" altLang="zh-CN" b="1" dirty="0"/>
              <a:t>      }</a:t>
            </a:r>
          </a:p>
          <a:p>
            <a:endParaRPr lang="en-US" altLang="zh-CN" b="1" dirty="0"/>
          </a:p>
          <a:p>
            <a:r>
              <a:rPr lang="en-US" altLang="zh-CN" b="1" dirty="0"/>
              <a:t>      public static void main(String[] </a:t>
            </a:r>
            <a:r>
              <a:rPr lang="en-US" altLang="zh-CN" b="1" dirty="0" err="1"/>
              <a:t>args</a:t>
            </a:r>
            <a:r>
              <a:rPr lang="en-US" altLang="zh-CN" b="1" dirty="0"/>
              <a:t>){</a:t>
            </a:r>
          </a:p>
          <a:p>
            <a:r>
              <a:rPr lang="en-US" altLang="zh-CN" b="1" dirty="0"/>
              <a:t>         </a:t>
            </a:r>
            <a:r>
              <a:rPr lang="en-US" altLang="zh-CN" b="1" dirty="0" err="1"/>
              <a:t>int</a:t>
            </a:r>
            <a:r>
              <a:rPr lang="en-US" altLang="zh-CN" b="1" dirty="0"/>
              <a:t>[] a=new </a:t>
            </a:r>
            <a:r>
              <a:rPr lang="en-US" altLang="zh-CN" b="1" dirty="0" err="1"/>
              <a:t>int</a:t>
            </a:r>
            <a:r>
              <a:rPr lang="en-US" altLang="zh-CN" b="1" dirty="0"/>
              <a:t>[2];</a:t>
            </a:r>
          </a:p>
          <a:p>
            <a:r>
              <a:rPr lang="en-US" altLang="zh-CN" b="1" dirty="0"/>
              <a:t>         a[0]=10;</a:t>
            </a:r>
          </a:p>
          <a:p>
            <a:r>
              <a:rPr lang="en-US" altLang="zh-CN" b="1" dirty="0"/>
              <a:t>         a[1]=20;</a:t>
            </a:r>
          </a:p>
          <a:p>
            <a:r>
              <a:rPr lang="en-US" altLang="zh-CN" b="1" dirty="0"/>
              <a:t>         Swap(a);</a:t>
            </a:r>
          </a:p>
          <a:p>
            <a:r>
              <a:rPr lang="en-US" altLang="zh-CN" b="1" dirty="0"/>
              <a:t>         </a:t>
            </a:r>
            <a:r>
              <a:rPr lang="en-US" altLang="zh-CN" b="1" dirty="0" err="1"/>
              <a:t>System.out.println</a:t>
            </a:r>
            <a:r>
              <a:rPr lang="en-US" altLang="zh-CN" b="1" dirty="0"/>
              <a:t>(a[0]);</a:t>
            </a:r>
          </a:p>
          <a:p>
            <a:r>
              <a:rPr lang="en-US" altLang="zh-CN" b="1" dirty="0"/>
              <a:t>         </a:t>
            </a:r>
            <a:r>
              <a:rPr lang="en-US" altLang="zh-CN" b="1" dirty="0" err="1"/>
              <a:t>System.out.println</a:t>
            </a:r>
            <a:r>
              <a:rPr lang="en-US" altLang="zh-CN" b="1" dirty="0"/>
              <a:t>(a[1]);</a:t>
            </a:r>
          </a:p>
          <a:p>
            <a:r>
              <a:rPr lang="en-US" altLang="zh-CN" b="1" dirty="0"/>
              <a:t>   }</a:t>
            </a:r>
          </a:p>
          <a:p>
            <a:r>
              <a:rPr lang="en-US" altLang="zh-CN" b="1" dirty="0"/>
              <a:t>}</a:t>
            </a:r>
          </a:p>
        </p:txBody>
      </p:sp>
      <p:sp>
        <p:nvSpPr>
          <p:cNvPr id="3" name="标题 3"/>
          <p:cNvSpPr txBox="1">
            <a:spLocks/>
          </p:cNvSpPr>
          <p:nvPr/>
        </p:nvSpPr>
        <p:spPr>
          <a:xfrm>
            <a:off x="485110" y="439555"/>
            <a:ext cx="7886700" cy="84698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java</a:t>
            </a:r>
            <a:r>
              <a:rPr lang="zh-CN" altLang="en-US" dirty="0"/>
              <a:t>如何实现数据</a:t>
            </a:r>
            <a:r>
              <a:rPr lang="en-US" altLang="zh-CN" dirty="0"/>
              <a:t>swap</a:t>
            </a:r>
            <a:endParaRPr lang="zh-CN" altLang="en-US" dirty="0"/>
          </a:p>
        </p:txBody>
      </p:sp>
    </p:spTree>
    <p:extLst>
      <p:ext uri="{BB962C8B-B14F-4D97-AF65-F5344CB8AC3E}">
        <p14:creationId xmlns:p14="http://schemas.microsoft.com/office/powerpoint/2010/main" val="298174166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kumimoji="1" lang="zh-CN" altLang="en-US">
                <a:solidFill>
                  <a:schemeClr val="tx1"/>
                </a:solidFill>
              </a:rPr>
              <a:t>构造不同类型数据的集合</a:t>
            </a:r>
          </a:p>
        </p:txBody>
      </p:sp>
      <p:sp>
        <p:nvSpPr>
          <p:cNvPr id="26627" name="Rectangle 3"/>
          <p:cNvSpPr>
            <a:spLocks noGrp="1" noChangeArrowheads="1"/>
          </p:cNvSpPr>
          <p:nvPr>
            <p:ph idx="1"/>
          </p:nvPr>
        </p:nvSpPr>
        <p:spPr/>
        <p:txBody>
          <a:bodyPr>
            <a:normAutofit/>
          </a:bodyPr>
          <a:lstStyle/>
          <a:p>
            <a:pPr eaLnBrk="1" hangingPunct="1">
              <a:lnSpc>
                <a:spcPct val="80000"/>
              </a:lnSpc>
            </a:pPr>
            <a:r>
              <a:rPr kumimoji="1" lang="en-US" altLang="zh-CN" sz="1950" b="1">
                <a:solidFill>
                  <a:schemeClr val="accent2"/>
                </a:solidFill>
              </a:rPr>
              <a:t>Java</a:t>
            </a:r>
            <a:r>
              <a:rPr kumimoji="1" lang="zh-CN" altLang="zh-CN" sz="1950" b="1">
                <a:solidFill>
                  <a:schemeClr val="accent2"/>
                </a:solidFill>
              </a:rPr>
              <a:t>中允许构造如下类型的数组：</a:t>
            </a:r>
            <a:endParaRPr kumimoji="1" lang="zh-CN" altLang="en-US" sz="1950" b="1"/>
          </a:p>
          <a:p>
            <a:pPr eaLnBrk="1" hangingPunct="1">
              <a:lnSpc>
                <a:spcPct val="80000"/>
              </a:lnSpc>
              <a:buFont typeface="Wingdings" panose="05000000000000000000" pitchFamily="2" charset="2"/>
              <a:buNone/>
            </a:pPr>
            <a:r>
              <a:rPr kumimoji="1" lang="zh-CN" altLang="en-US" sz="1950"/>
              <a:t>	</a:t>
            </a:r>
            <a:r>
              <a:rPr kumimoji="1" lang="en-US" altLang="zh-CN" sz="1950"/>
              <a:t>Employee [ ]  staff = new Employee[1024];</a:t>
            </a:r>
          </a:p>
          <a:p>
            <a:pPr eaLnBrk="1" hangingPunct="1">
              <a:lnSpc>
                <a:spcPct val="80000"/>
              </a:lnSpc>
              <a:buFont typeface="Wingdings" panose="05000000000000000000" pitchFamily="2" charset="2"/>
              <a:buNone/>
            </a:pPr>
            <a:r>
              <a:rPr kumimoji="1" lang="en-US" altLang="zh-CN" sz="1950"/>
              <a:t>	staff[0] = new Manager( );</a:t>
            </a:r>
          </a:p>
          <a:p>
            <a:pPr eaLnBrk="1" hangingPunct="1">
              <a:lnSpc>
                <a:spcPct val="80000"/>
              </a:lnSpc>
              <a:buFont typeface="Wingdings" panose="05000000000000000000" pitchFamily="2" charset="2"/>
              <a:buNone/>
            </a:pPr>
            <a:r>
              <a:rPr kumimoji="1" lang="en-US" altLang="zh-CN" sz="1950"/>
              <a:t>	staff[1] = new Worker();</a:t>
            </a:r>
          </a:p>
          <a:p>
            <a:pPr eaLnBrk="1" hangingPunct="1">
              <a:lnSpc>
                <a:spcPct val="80000"/>
              </a:lnSpc>
              <a:buFont typeface="Wingdings" panose="05000000000000000000" pitchFamily="2" charset="2"/>
              <a:buNone/>
            </a:pPr>
            <a:r>
              <a:rPr kumimoji="1" lang="en-US" altLang="zh-CN" sz="1950"/>
              <a:t>	staff[2] = new Employee();</a:t>
            </a:r>
          </a:p>
          <a:p>
            <a:pPr eaLnBrk="1" hangingPunct="1">
              <a:lnSpc>
                <a:spcPct val="80000"/>
              </a:lnSpc>
              <a:buFont typeface="Wingdings" panose="05000000000000000000" pitchFamily="2" charset="2"/>
              <a:buNone/>
            </a:pPr>
            <a:r>
              <a:rPr kumimoji="1" lang="en-US" altLang="zh-CN" sz="1950"/>
              <a:t>	…</a:t>
            </a:r>
          </a:p>
          <a:p>
            <a:pPr eaLnBrk="1" hangingPunct="1">
              <a:lnSpc>
                <a:spcPct val="80000"/>
              </a:lnSpc>
              <a:buFont typeface="Wingdings" panose="05000000000000000000" pitchFamily="2" charset="2"/>
              <a:buNone/>
            </a:pPr>
            <a:r>
              <a:rPr kumimoji="1" lang="en-US" altLang="zh-CN" sz="1950"/>
              <a:t>   ----  staff </a:t>
            </a:r>
            <a:r>
              <a:rPr kumimoji="1" lang="zh-CN" altLang="zh-CN" sz="1950"/>
              <a:t>是由多种类型的对象组成的。</a:t>
            </a:r>
          </a:p>
          <a:p>
            <a:pPr eaLnBrk="1" hangingPunct="1">
              <a:lnSpc>
                <a:spcPct val="80000"/>
              </a:lnSpc>
              <a:buFont typeface="Wingdings" panose="05000000000000000000" pitchFamily="2" charset="2"/>
              <a:buNone/>
            </a:pPr>
            <a:endParaRPr kumimoji="1" lang="zh-CN" altLang="zh-CN" sz="1950"/>
          </a:p>
          <a:p>
            <a:pPr eaLnBrk="1" hangingPunct="1">
              <a:lnSpc>
                <a:spcPct val="80000"/>
              </a:lnSpc>
            </a:pPr>
            <a:r>
              <a:rPr kumimoji="1" lang="en-US" altLang="zh-CN" sz="1950"/>
              <a:t>Java</a:t>
            </a:r>
            <a:r>
              <a:rPr kumimoji="1" lang="zh-CN" altLang="zh-CN" sz="1950"/>
              <a:t>中任何一个子类的实例都可作为父类的实例</a:t>
            </a:r>
          </a:p>
          <a:p>
            <a:pPr eaLnBrk="1" hangingPunct="1">
              <a:lnSpc>
                <a:spcPct val="80000"/>
              </a:lnSpc>
              <a:buFont typeface="Wingdings" panose="05000000000000000000" pitchFamily="2" charset="2"/>
              <a:buNone/>
            </a:pPr>
            <a:r>
              <a:rPr kumimoji="1" lang="zh-CN" altLang="zh-CN" sz="1950"/>
              <a:t>使用，可以调用父类具有的方法。</a:t>
            </a:r>
            <a:endParaRPr kumimoji="1" lang="zh-CN" altLang="en-US" sz="1950"/>
          </a:p>
          <a:p>
            <a:pPr eaLnBrk="1" hangingPunct="1">
              <a:lnSpc>
                <a:spcPct val="80000"/>
              </a:lnSpc>
              <a:buFont typeface="Wingdings" panose="05000000000000000000" pitchFamily="2" charset="2"/>
              <a:buNone/>
            </a:pPr>
            <a:endParaRPr lang="en-US" altLang="zh-CN" sz="1950"/>
          </a:p>
        </p:txBody>
      </p:sp>
    </p:spTree>
    <p:extLst>
      <p:ext uri="{BB962C8B-B14F-4D97-AF65-F5344CB8AC3E}">
        <p14:creationId xmlns:p14="http://schemas.microsoft.com/office/powerpoint/2010/main" val="363839385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dirty="0"/>
              <a:t>单继承</a:t>
            </a:r>
          </a:p>
        </p:txBody>
      </p:sp>
      <p:sp>
        <p:nvSpPr>
          <p:cNvPr id="27651" name="Rectangle 3"/>
          <p:cNvSpPr>
            <a:spLocks noGrp="1" noChangeArrowheads="1"/>
          </p:cNvSpPr>
          <p:nvPr>
            <p:ph idx="1"/>
          </p:nvPr>
        </p:nvSpPr>
        <p:spPr/>
        <p:txBody>
          <a:bodyPr/>
          <a:lstStyle/>
          <a:p>
            <a:pPr eaLnBrk="1" hangingPunct="1"/>
            <a:r>
              <a:rPr kumimoji="1" lang="en-US" altLang="zh-CN" dirty="0"/>
              <a:t>Java</a:t>
            </a:r>
            <a:r>
              <a:rPr kumimoji="1" lang="zh-CN" altLang="en-US" dirty="0"/>
              <a:t>是单继承的，即只能从一个类继承，    </a:t>
            </a:r>
            <a:r>
              <a:rPr kumimoji="1" lang="en-US" altLang="zh-CN" dirty="0"/>
              <a:t>extends</a:t>
            </a:r>
            <a:r>
              <a:rPr kumimoji="1" lang="zh-CN" altLang="en-US" dirty="0"/>
              <a:t>后类名只能有一个。</a:t>
            </a:r>
          </a:p>
          <a:p>
            <a:pPr eaLnBrk="1" hangingPunct="1"/>
            <a:endParaRPr kumimoji="1" lang="zh-CN" altLang="en-US" dirty="0"/>
          </a:p>
          <a:p>
            <a:pPr eaLnBrk="1" hangingPunct="1"/>
            <a:r>
              <a:rPr kumimoji="1" lang="zh-CN" altLang="en-US" dirty="0"/>
              <a:t>单继承的优点：</a:t>
            </a:r>
          </a:p>
          <a:p>
            <a:pPr lvl="1" eaLnBrk="1" hangingPunct="1"/>
            <a:r>
              <a:rPr kumimoji="1" lang="zh-CN" altLang="en-US" dirty="0"/>
              <a:t>代码更可靠</a:t>
            </a:r>
          </a:p>
          <a:p>
            <a:pPr lvl="1" eaLnBrk="1" hangingPunct="1"/>
            <a:r>
              <a:rPr kumimoji="1" lang="zh-CN" altLang="en-US" dirty="0"/>
              <a:t>可以用接口弥补</a:t>
            </a:r>
          </a:p>
          <a:p>
            <a:pPr lvl="1" eaLnBrk="1" hangingPunct="1"/>
            <a:r>
              <a:rPr kumimoji="1" lang="zh-CN" altLang="en-US" dirty="0"/>
              <a:t>用一个类实现多个接口，达到多继承效果。</a:t>
            </a:r>
          </a:p>
          <a:p>
            <a:pPr eaLnBrk="1" hangingPunct="1"/>
            <a:endParaRPr lang="en-US" altLang="zh-CN" dirty="0"/>
          </a:p>
        </p:txBody>
      </p:sp>
    </p:spTree>
    <p:extLst>
      <p:ext uri="{BB962C8B-B14F-4D97-AF65-F5344CB8AC3E}">
        <p14:creationId xmlns:p14="http://schemas.microsoft.com/office/powerpoint/2010/main" val="20943357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906" name="Rectangle 2">
            <a:extLst>
              <a:ext uri="{FF2B5EF4-FFF2-40B4-BE49-F238E27FC236}">
                <a16:creationId xmlns:a16="http://schemas.microsoft.com/office/drawing/2014/main" id="{76B1E9D1-D7CB-48CB-A8CF-E2C95C4AAA8F}"/>
              </a:ext>
            </a:extLst>
          </p:cNvPr>
          <p:cNvSpPr>
            <a:spLocks noGrp="1" noChangeArrowheads="1"/>
          </p:cNvSpPr>
          <p:nvPr>
            <p:ph type="title"/>
          </p:nvPr>
        </p:nvSpPr>
        <p:spPr>
          <a:xfrm>
            <a:off x="628650" y="636543"/>
            <a:ext cx="7772400" cy="755650"/>
          </a:xfrm>
        </p:spPr>
        <p:txBody>
          <a:bodyPr/>
          <a:lstStyle/>
          <a:p>
            <a:r>
              <a:rPr lang="zh-CN" altLang="en-US" dirty="0"/>
              <a:t>接口（</a:t>
            </a:r>
            <a:r>
              <a:rPr lang="en-US" altLang="zh-CN" dirty="0"/>
              <a:t>interface</a:t>
            </a:r>
            <a:r>
              <a:rPr lang="zh-CN" altLang="en-US" dirty="0"/>
              <a:t>）</a:t>
            </a:r>
          </a:p>
        </p:txBody>
      </p:sp>
      <p:sp>
        <p:nvSpPr>
          <p:cNvPr id="763907" name="Rectangle 3">
            <a:extLst>
              <a:ext uri="{FF2B5EF4-FFF2-40B4-BE49-F238E27FC236}">
                <a16:creationId xmlns:a16="http://schemas.microsoft.com/office/drawing/2014/main" id="{82319567-4290-466B-B0DA-9A301B901DEB}"/>
              </a:ext>
            </a:extLst>
          </p:cNvPr>
          <p:cNvSpPr>
            <a:spLocks noGrp="1" noChangeArrowheads="1"/>
          </p:cNvSpPr>
          <p:nvPr>
            <p:ph type="body" idx="1"/>
          </p:nvPr>
        </p:nvSpPr>
        <p:spPr>
          <a:xfrm>
            <a:off x="685800" y="1728832"/>
            <a:ext cx="7772400" cy="4114800"/>
          </a:xfrm>
        </p:spPr>
        <p:txBody>
          <a:bodyPr>
            <a:normAutofit fontScale="55000" lnSpcReduction="20000"/>
          </a:bodyPr>
          <a:lstStyle/>
          <a:p>
            <a:pPr>
              <a:lnSpc>
                <a:spcPct val="110000"/>
              </a:lnSpc>
            </a:pPr>
            <a:r>
              <a:rPr kumimoji="1" lang="zh-CN" altLang="en-US" dirty="0"/>
              <a:t>接口是用来实现类间多重继承功能的结构。</a:t>
            </a:r>
          </a:p>
          <a:p>
            <a:pPr>
              <a:lnSpc>
                <a:spcPct val="110000"/>
              </a:lnSpc>
            </a:pPr>
            <a:r>
              <a:rPr kumimoji="1" lang="zh-CN" altLang="en-US" dirty="0"/>
              <a:t>接口概述</a:t>
            </a:r>
          </a:p>
          <a:p>
            <a:pPr lvl="1">
              <a:lnSpc>
                <a:spcPct val="110000"/>
              </a:lnSpc>
            </a:pPr>
            <a:r>
              <a:rPr kumimoji="1" lang="zh-CN" altLang="en-US" sz="2800" dirty="0"/>
              <a:t>接口（</a:t>
            </a:r>
            <a:r>
              <a:rPr kumimoji="1" lang="en-US" altLang="zh-CN" sz="2800" dirty="0"/>
              <a:t>interface</a:t>
            </a:r>
            <a:r>
              <a:rPr kumimoji="1" lang="zh-CN" altLang="en-US" sz="2800" dirty="0"/>
              <a:t>）是一组方法集，它指明了类除了具有从它的超类中继承的东西外，还有一些它自己的行为或动作。在接口中包含的方法并没有定义这个行为，定义行为的任务被留给实现该接口的类中去完成。</a:t>
            </a:r>
          </a:p>
          <a:p>
            <a:pPr>
              <a:lnSpc>
                <a:spcPct val="110000"/>
              </a:lnSpc>
            </a:pPr>
            <a:r>
              <a:rPr kumimoji="1" lang="zh-CN" altLang="en-US" dirty="0"/>
              <a:t>接口的功能：</a:t>
            </a:r>
          </a:p>
          <a:p>
            <a:pPr lvl="1">
              <a:lnSpc>
                <a:spcPct val="110000"/>
              </a:lnSpc>
            </a:pPr>
            <a:r>
              <a:rPr kumimoji="1" lang="zh-CN" altLang="en-US" sz="2800" dirty="0"/>
              <a:t>通过接口可以实现不相关类的相同行为，而不需要考虑这些类之间的层次关系</a:t>
            </a:r>
          </a:p>
          <a:p>
            <a:pPr lvl="1">
              <a:lnSpc>
                <a:spcPct val="110000"/>
              </a:lnSpc>
            </a:pPr>
            <a:r>
              <a:rPr kumimoji="1" lang="zh-CN" altLang="en-US" sz="2800" dirty="0"/>
              <a:t>通过接口可以指明多个类需要实现的方法</a:t>
            </a:r>
          </a:p>
          <a:p>
            <a:pPr lvl="1">
              <a:lnSpc>
                <a:spcPct val="110000"/>
              </a:lnSpc>
            </a:pPr>
            <a:r>
              <a:rPr kumimoji="1" lang="zh-CN" altLang="en-US" sz="2800" dirty="0"/>
              <a:t>通过接口可以了解对象的交互界面，而不需要了解对象所对应的类</a:t>
            </a:r>
          </a:p>
          <a:p>
            <a:pPr lvl="1">
              <a:lnSpc>
                <a:spcPct val="110000"/>
              </a:lnSpc>
            </a:pPr>
            <a:r>
              <a:rPr kumimoji="1" lang="zh-CN" altLang="en-US" sz="2800" dirty="0"/>
              <a:t>通过接口可以在运行时动态地定位类所调用的方法</a:t>
            </a:r>
          </a:p>
          <a:p>
            <a:pPr>
              <a:lnSpc>
                <a:spcPct val="110000"/>
              </a:lnSpc>
            </a:pPr>
            <a:r>
              <a:rPr kumimoji="1" lang="zh-CN" altLang="en-US" dirty="0"/>
              <a:t>注意：接口中的属性都是常量，接口中的方法都是没有方法体的抽象方法。接口定义的仅仅是实现某一特定功能的对外接口和规范，而功能的真正实现是在实现这个接口的类中完成的</a:t>
            </a:r>
          </a:p>
          <a:p>
            <a:pPr lvl="1">
              <a:lnSpc>
                <a:spcPct val="110000"/>
              </a:lnSpc>
            </a:pPr>
            <a:endParaRPr kumimoji="1" lang="en-US" altLang="zh-CN" sz="2800"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954" name="Rectangle 2">
            <a:extLst>
              <a:ext uri="{FF2B5EF4-FFF2-40B4-BE49-F238E27FC236}">
                <a16:creationId xmlns:a16="http://schemas.microsoft.com/office/drawing/2014/main" id="{402DD367-D400-4A0B-8FC3-28D5913D03E1}"/>
              </a:ext>
            </a:extLst>
          </p:cNvPr>
          <p:cNvSpPr>
            <a:spLocks noGrp="1" noChangeArrowheads="1"/>
          </p:cNvSpPr>
          <p:nvPr>
            <p:ph type="title"/>
          </p:nvPr>
        </p:nvSpPr>
        <p:spPr>
          <a:xfrm>
            <a:off x="685800" y="615950"/>
            <a:ext cx="7772400" cy="755650"/>
          </a:xfrm>
        </p:spPr>
        <p:txBody>
          <a:bodyPr/>
          <a:lstStyle/>
          <a:p>
            <a:r>
              <a:rPr lang="zh-CN" altLang="en-US" dirty="0"/>
              <a:t>接口（</a:t>
            </a:r>
            <a:r>
              <a:rPr lang="en-US" altLang="zh-CN" dirty="0"/>
              <a:t>interface</a:t>
            </a:r>
            <a:r>
              <a:rPr lang="zh-CN" altLang="en-US" dirty="0"/>
              <a:t>）</a:t>
            </a:r>
          </a:p>
        </p:txBody>
      </p:sp>
      <p:sp>
        <p:nvSpPr>
          <p:cNvPr id="765955" name="Rectangle 3">
            <a:extLst>
              <a:ext uri="{FF2B5EF4-FFF2-40B4-BE49-F238E27FC236}">
                <a16:creationId xmlns:a16="http://schemas.microsoft.com/office/drawing/2014/main" id="{DF771E0B-7644-432E-A0F4-730DB247F20E}"/>
              </a:ext>
            </a:extLst>
          </p:cNvPr>
          <p:cNvSpPr>
            <a:spLocks noGrp="1" noChangeArrowheads="1"/>
          </p:cNvSpPr>
          <p:nvPr>
            <p:ph type="body" idx="1"/>
          </p:nvPr>
        </p:nvSpPr>
        <p:spPr>
          <a:xfrm>
            <a:off x="457200" y="1600200"/>
            <a:ext cx="8382000" cy="4191000"/>
          </a:xfrm>
        </p:spPr>
        <p:txBody>
          <a:bodyPr>
            <a:normAutofit fontScale="92500" lnSpcReduction="20000"/>
          </a:bodyPr>
          <a:lstStyle/>
          <a:p>
            <a:pPr marL="609600" indent="-609600">
              <a:lnSpc>
                <a:spcPct val="90000"/>
              </a:lnSpc>
              <a:buFontTx/>
              <a:buAutoNum type="arabicPeriod"/>
            </a:pPr>
            <a:r>
              <a:rPr lang="zh-CN" altLang="en-US" sz="2400" b="1">
                <a:latin typeface="仿宋_GB2312" pitchFamily="49" charset="-122"/>
                <a:ea typeface="仿宋_GB2312" pitchFamily="49" charset="-122"/>
              </a:rPr>
              <a:t>接口是</a:t>
            </a:r>
            <a:r>
              <a:rPr lang="en-US" altLang="zh-CN" sz="2400" b="1">
                <a:latin typeface="仿宋_GB2312" pitchFamily="49" charset="-122"/>
                <a:ea typeface="仿宋_GB2312" pitchFamily="49" charset="-122"/>
              </a:rPr>
              <a:t>Java</a:t>
            </a:r>
            <a:r>
              <a:rPr lang="zh-CN" altLang="en-US" sz="2400" b="1">
                <a:latin typeface="仿宋_GB2312" pitchFamily="49" charset="-122"/>
                <a:ea typeface="仿宋_GB2312" pitchFamily="49" charset="-122"/>
              </a:rPr>
              <a:t>中的一种复合数据类型，是用</a:t>
            </a:r>
            <a:r>
              <a:rPr lang="en-US" altLang="zh-CN" sz="2400" b="1">
                <a:solidFill>
                  <a:srgbClr val="E20000"/>
                </a:solidFill>
                <a:latin typeface="仿宋_GB2312" pitchFamily="49" charset="-122"/>
                <a:ea typeface="仿宋_GB2312" pitchFamily="49" charset="-122"/>
              </a:rPr>
              <a:t>interface</a:t>
            </a:r>
            <a:r>
              <a:rPr lang="zh-CN" altLang="en-US" sz="2400" b="1">
                <a:latin typeface="仿宋_GB2312" pitchFamily="49" charset="-122"/>
                <a:ea typeface="仿宋_GB2312" pitchFamily="49" charset="-122"/>
              </a:rPr>
              <a:t>关键字来定义的；</a:t>
            </a:r>
          </a:p>
          <a:p>
            <a:pPr marL="609600" indent="-609600">
              <a:lnSpc>
                <a:spcPct val="90000"/>
              </a:lnSpc>
              <a:buFontTx/>
              <a:buAutoNum type="arabicPeriod"/>
            </a:pPr>
            <a:r>
              <a:rPr lang="zh-CN" altLang="en-US" sz="2400" b="1">
                <a:latin typeface="仿宋_GB2312" pitchFamily="49" charset="-122"/>
                <a:ea typeface="仿宋_GB2312" pitchFamily="49" charset="-122"/>
              </a:rPr>
              <a:t>接口是一种特殊的</a:t>
            </a:r>
            <a:r>
              <a:rPr lang="zh-CN" altLang="en-US" sz="2400" b="1">
                <a:latin typeface="Tahoma" panose="020B0604030504040204" pitchFamily="34" charset="0"/>
                <a:ea typeface="仿宋_GB2312" pitchFamily="49" charset="-122"/>
              </a:rPr>
              <a:t>“</a:t>
            </a:r>
            <a:r>
              <a:rPr lang="zh-CN" altLang="en-US" sz="2400" b="1">
                <a:solidFill>
                  <a:srgbClr val="E20000"/>
                </a:solidFill>
                <a:latin typeface="仿宋_GB2312" pitchFamily="49" charset="-122"/>
                <a:ea typeface="仿宋_GB2312" pitchFamily="49" charset="-122"/>
              </a:rPr>
              <a:t>类</a:t>
            </a:r>
            <a:r>
              <a:rPr lang="zh-CN" altLang="en-US" sz="2400" b="1">
                <a:latin typeface="Tahoma" panose="020B0604030504040204" pitchFamily="34" charset="0"/>
                <a:ea typeface="仿宋_GB2312" pitchFamily="49" charset="-122"/>
              </a:rPr>
              <a:t>”</a:t>
            </a:r>
            <a:r>
              <a:rPr lang="zh-CN" altLang="en-US" sz="2400" b="1">
                <a:solidFill>
                  <a:srgbClr val="E20000"/>
                </a:solidFill>
                <a:latin typeface="仿宋_GB2312" pitchFamily="49" charset="-122"/>
                <a:ea typeface="仿宋_GB2312" pitchFamily="49" charset="-122"/>
              </a:rPr>
              <a:t> </a:t>
            </a:r>
            <a:r>
              <a:rPr lang="zh-CN" altLang="en-US" sz="2400" b="1">
                <a:latin typeface="仿宋_GB2312" pitchFamily="49" charset="-122"/>
                <a:ea typeface="仿宋_GB2312" pitchFamily="49" charset="-122"/>
              </a:rPr>
              <a:t>，一种特殊的</a:t>
            </a:r>
            <a:r>
              <a:rPr lang="zh-CN" altLang="en-US" sz="2400" b="1">
                <a:latin typeface="Tahoma" panose="020B0604030504040204" pitchFamily="34" charset="0"/>
                <a:ea typeface="仿宋_GB2312" pitchFamily="49" charset="-122"/>
              </a:rPr>
              <a:t>“</a:t>
            </a:r>
            <a:r>
              <a:rPr lang="zh-CN" altLang="en-US" sz="2400" b="1">
                <a:solidFill>
                  <a:srgbClr val="E20000"/>
                </a:solidFill>
                <a:latin typeface="仿宋_GB2312" pitchFamily="49" charset="-122"/>
                <a:ea typeface="仿宋_GB2312" pitchFamily="49" charset="-122"/>
              </a:rPr>
              <a:t>抽象类</a:t>
            </a:r>
            <a:r>
              <a:rPr lang="zh-CN" altLang="en-US" sz="2400" b="1">
                <a:latin typeface="Tahoma" panose="020B0604030504040204" pitchFamily="34" charset="0"/>
                <a:ea typeface="仿宋_GB2312" pitchFamily="49" charset="-122"/>
              </a:rPr>
              <a:t>”</a:t>
            </a:r>
            <a:r>
              <a:rPr lang="zh-CN" altLang="en-US" sz="2400" b="1">
                <a:latin typeface="仿宋_GB2312" pitchFamily="49" charset="-122"/>
                <a:ea typeface="仿宋_GB2312" pitchFamily="49" charset="-122"/>
              </a:rPr>
              <a:t>；</a:t>
            </a:r>
          </a:p>
          <a:p>
            <a:pPr marL="609600" indent="-609600">
              <a:lnSpc>
                <a:spcPct val="90000"/>
              </a:lnSpc>
              <a:buFontTx/>
              <a:buAutoNum type="arabicPeriod"/>
            </a:pPr>
            <a:r>
              <a:rPr lang="zh-CN" altLang="en-US" sz="2400" b="1">
                <a:latin typeface="仿宋_GB2312" pitchFamily="49" charset="-122"/>
                <a:ea typeface="仿宋_GB2312" pitchFamily="49" charset="-122"/>
              </a:rPr>
              <a:t>接口中所有的方法都默认是</a:t>
            </a:r>
            <a:r>
              <a:rPr lang="en-US" altLang="zh-CN" sz="2400" b="1">
                <a:solidFill>
                  <a:srgbClr val="E20000"/>
                </a:solidFill>
                <a:latin typeface="仿宋_GB2312" pitchFamily="49" charset="-122"/>
                <a:ea typeface="仿宋_GB2312" pitchFamily="49" charset="-122"/>
              </a:rPr>
              <a:t>public abstract</a:t>
            </a:r>
            <a:r>
              <a:rPr lang="zh-CN" altLang="en-US" sz="2400" b="1">
                <a:latin typeface="仿宋_GB2312" pitchFamily="49" charset="-122"/>
                <a:ea typeface="仿宋_GB2312" pitchFamily="49" charset="-122"/>
              </a:rPr>
              <a:t>的，并且</a:t>
            </a:r>
            <a:r>
              <a:rPr lang="zh-CN" altLang="en-US" sz="2400" b="1">
                <a:solidFill>
                  <a:srgbClr val="E00438"/>
                </a:solidFill>
                <a:latin typeface="仿宋_GB2312" pitchFamily="49" charset="-122"/>
                <a:ea typeface="仿宋_GB2312" pitchFamily="49" charset="-122"/>
              </a:rPr>
              <a:t>只有方法头和参数列表，没有方法体</a:t>
            </a:r>
            <a:r>
              <a:rPr lang="zh-CN" altLang="en-US" sz="2400" b="1">
                <a:latin typeface="仿宋_GB2312" pitchFamily="49" charset="-122"/>
                <a:ea typeface="仿宋_GB2312" pitchFamily="49" charset="-122"/>
              </a:rPr>
              <a:t>；</a:t>
            </a:r>
          </a:p>
          <a:p>
            <a:pPr marL="609600" indent="-609600">
              <a:lnSpc>
                <a:spcPct val="90000"/>
              </a:lnSpc>
              <a:buFontTx/>
              <a:buAutoNum type="arabicPeriod"/>
            </a:pPr>
            <a:r>
              <a:rPr lang="zh-CN" altLang="en-US" sz="2400" b="1">
                <a:latin typeface="仿宋_GB2312" pitchFamily="49" charset="-122"/>
                <a:ea typeface="仿宋_GB2312" pitchFamily="49" charset="-122"/>
              </a:rPr>
              <a:t>接口中所有的变量都默认是</a:t>
            </a:r>
            <a:r>
              <a:rPr lang="en-US" altLang="zh-CN" sz="2400" b="1">
                <a:solidFill>
                  <a:srgbClr val="E20000"/>
                </a:solidFill>
                <a:latin typeface="仿宋_GB2312" pitchFamily="49" charset="-122"/>
                <a:ea typeface="仿宋_GB2312" pitchFamily="49" charset="-122"/>
              </a:rPr>
              <a:t>public static final</a:t>
            </a:r>
            <a:r>
              <a:rPr lang="zh-CN" altLang="en-US" sz="2400" b="1">
                <a:latin typeface="仿宋_GB2312" pitchFamily="49" charset="-122"/>
                <a:ea typeface="仿宋_GB2312" pitchFamily="49" charset="-122"/>
              </a:rPr>
              <a:t>的；</a:t>
            </a:r>
          </a:p>
          <a:p>
            <a:pPr marL="609600" indent="-609600">
              <a:lnSpc>
                <a:spcPct val="90000"/>
              </a:lnSpc>
              <a:buFontTx/>
              <a:buAutoNum type="arabicPeriod"/>
            </a:pPr>
            <a:r>
              <a:rPr lang="zh-CN" altLang="en-US" sz="2400" b="1">
                <a:latin typeface="仿宋_GB2312" pitchFamily="49" charset="-122"/>
                <a:ea typeface="仿宋_GB2312" pitchFamily="49" charset="-122"/>
              </a:rPr>
              <a:t>接口中没有构造方法；</a:t>
            </a:r>
          </a:p>
          <a:p>
            <a:pPr marL="609600" indent="-609600">
              <a:lnSpc>
                <a:spcPct val="90000"/>
              </a:lnSpc>
              <a:buFontTx/>
              <a:buAutoNum type="arabicPeriod"/>
            </a:pPr>
            <a:r>
              <a:rPr lang="zh-CN" altLang="en-US" sz="2400" b="1">
                <a:latin typeface="仿宋_GB2312" pitchFamily="49" charset="-122"/>
                <a:ea typeface="仿宋_GB2312" pitchFamily="49" charset="-122"/>
              </a:rPr>
              <a:t>接口可以继承，而且可以多重继承；</a:t>
            </a:r>
          </a:p>
          <a:p>
            <a:pPr marL="609600" indent="-609600">
              <a:lnSpc>
                <a:spcPct val="90000"/>
              </a:lnSpc>
              <a:buFontTx/>
              <a:buAutoNum type="arabicPeriod"/>
            </a:pPr>
            <a:r>
              <a:rPr lang="zh-CN" altLang="en-US" sz="2400" b="1">
                <a:latin typeface="仿宋_GB2312" pitchFamily="49" charset="-122"/>
                <a:ea typeface="仿宋_GB2312" pitchFamily="49" charset="-122"/>
              </a:rPr>
              <a:t>一个类可以实现多个接口。</a:t>
            </a:r>
          </a:p>
          <a:p>
            <a:pPr marL="609600" indent="-609600">
              <a:lnSpc>
                <a:spcPct val="90000"/>
              </a:lnSpc>
              <a:buFontTx/>
              <a:buAutoNum type="arabicPeriod"/>
            </a:pPr>
            <a:r>
              <a:rPr lang="zh-CN" altLang="en-US" sz="2400" b="1">
                <a:latin typeface="仿宋_GB2312" pitchFamily="49" charset="-122"/>
                <a:ea typeface="仿宋_GB2312" pitchFamily="49" charset="-122"/>
              </a:rPr>
              <a:t>接口中的方法体可以由 </a:t>
            </a:r>
            <a:r>
              <a:rPr lang="en-US" altLang="zh-CN" sz="2400" b="1">
                <a:latin typeface="仿宋_GB2312" pitchFamily="49" charset="-122"/>
                <a:ea typeface="仿宋_GB2312" pitchFamily="49" charset="-122"/>
              </a:rPr>
              <a:t>java </a:t>
            </a:r>
            <a:r>
              <a:rPr lang="zh-CN" altLang="en-US" sz="2400" b="1">
                <a:latin typeface="仿宋_GB2312" pitchFamily="49" charset="-122"/>
                <a:ea typeface="仿宋_GB2312" pitchFamily="49" charset="-122"/>
              </a:rPr>
              <a:t>语言书写，也可以由其他语言书写，用其他语言书写时，接口方法可以由 </a:t>
            </a:r>
            <a:r>
              <a:rPr lang="en-US" altLang="zh-CN" sz="2400" b="1">
                <a:latin typeface="仿宋_GB2312" pitchFamily="49" charset="-122"/>
                <a:ea typeface="仿宋_GB2312" pitchFamily="49" charset="-122"/>
              </a:rPr>
              <a:t>native </a:t>
            </a:r>
            <a:r>
              <a:rPr lang="zh-CN" altLang="en-US" sz="2400" b="1">
                <a:latin typeface="仿宋_GB2312" pitchFamily="49" charset="-122"/>
                <a:ea typeface="仿宋_GB2312" pitchFamily="49" charset="-122"/>
              </a:rPr>
              <a:t>修饰符修饰</a:t>
            </a:r>
            <a:endParaRPr lang="zh-CN" altLang="en-US" sz="2800" b="1">
              <a:latin typeface="仿宋_GB2312" pitchFamily="49" charset="-122"/>
              <a:ea typeface="仿宋_GB2312" pitchFamily="49" charset="-122"/>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02" name="Rectangle 2">
            <a:extLst>
              <a:ext uri="{FF2B5EF4-FFF2-40B4-BE49-F238E27FC236}">
                <a16:creationId xmlns:a16="http://schemas.microsoft.com/office/drawing/2014/main" id="{492FED3E-E5A9-455C-BDAF-C6E576A878C0}"/>
              </a:ext>
            </a:extLst>
          </p:cNvPr>
          <p:cNvSpPr>
            <a:spLocks noGrp="1" noChangeArrowheads="1"/>
          </p:cNvSpPr>
          <p:nvPr>
            <p:ph type="title"/>
          </p:nvPr>
        </p:nvSpPr>
        <p:spPr>
          <a:xfrm>
            <a:off x="457200" y="274638"/>
            <a:ext cx="8229600" cy="644525"/>
          </a:xfrm>
        </p:spPr>
        <p:txBody>
          <a:bodyPr>
            <a:normAutofit fontScale="90000"/>
          </a:bodyPr>
          <a:lstStyle/>
          <a:p>
            <a:r>
              <a:rPr lang="en-US" altLang="zh-CN" dirty="0"/>
              <a:t>Native</a:t>
            </a:r>
            <a:r>
              <a:rPr lang="zh-CN" altLang="en-US" dirty="0"/>
              <a:t>关键字</a:t>
            </a:r>
          </a:p>
        </p:txBody>
      </p:sp>
      <p:sp>
        <p:nvSpPr>
          <p:cNvPr id="768003" name="Rectangle 3">
            <a:extLst>
              <a:ext uri="{FF2B5EF4-FFF2-40B4-BE49-F238E27FC236}">
                <a16:creationId xmlns:a16="http://schemas.microsoft.com/office/drawing/2014/main" id="{D8BA0928-BAE0-438A-84DF-7BAA2F74EC7E}"/>
              </a:ext>
            </a:extLst>
          </p:cNvPr>
          <p:cNvSpPr>
            <a:spLocks noGrp="1" noChangeArrowheads="1"/>
          </p:cNvSpPr>
          <p:nvPr>
            <p:ph type="body" idx="1"/>
          </p:nvPr>
        </p:nvSpPr>
        <p:spPr>
          <a:xfrm>
            <a:off x="611188" y="1484313"/>
            <a:ext cx="7845425" cy="4681537"/>
          </a:xfrm>
        </p:spPr>
        <p:txBody>
          <a:bodyPr/>
          <a:lstStyle/>
          <a:p>
            <a:pPr>
              <a:lnSpc>
                <a:spcPct val="90000"/>
              </a:lnSpc>
            </a:pPr>
            <a:r>
              <a:rPr lang="en-US" altLang="zh-CN" sz="2400" b="1">
                <a:latin typeface="仿宋_GB2312" pitchFamily="49" charset="-122"/>
                <a:ea typeface="仿宋_GB2312" pitchFamily="49" charset="-122"/>
              </a:rPr>
              <a:t>java</a:t>
            </a:r>
            <a:r>
              <a:rPr lang="zh-CN" altLang="en-US" sz="2400" b="1">
                <a:latin typeface="仿宋_GB2312" pitchFamily="49" charset="-122"/>
                <a:ea typeface="仿宋_GB2312" pitchFamily="49" charset="-122"/>
              </a:rPr>
              <a:t>是跨平台的语言，既然是跨了平台，所付出的代价就是牺牲一些对底层的控制，而</a:t>
            </a:r>
            <a:r>
              <a:rPr lang="en-US" altLang="zh-CN" sz="2400" b="1">
                <a:latin typeface="仿宋_GB2312" pitchFamily="49" charset="-122"/>
                <a:ea typeface="仿宋_GB2312" pitchFamily="49" charset="-122"/>
              </a:rPr>
              <a:t>java</a:t>
            </a:r>
            <a:r>
              <a:rPr lang="zh-CN" altLang="en-US" sz="2400" b="1">
                <a:latin typeface="仿宋_GB2312" pitchFamily="49" charset="-122"/>
                <a:ea typeface="仿宋_GB2312" pitchFamily="49" charset="-122"/>
              </a:rPr>
              <a:t>要实现对底层的控制，就需要一些其他语言的帮助，这个就是</a:t>
            </a:r>
            <a:r>
              <a:rPr lang="en-US" altLang="zh-CN" sz="2400" b="1">
                <a:latin typeface="仿宋_GB2312" pitchFamily="49" charset="-122"/>
                <a:ea typeface="仿宋_GB2312" pitchFamily="49" charset="-122"/>
              </a:rPr>
              <a:t>native</a:t>
            </a:r>
            <a:r>
              <a:rPr lang="zh-CN" altLang="en-US" sz="2400" b="1">
                <a:latin typeface="仿宋_GB2312" pitchFamily="49" charset="-122"/>
                <a:ea typeface="仿宋_GB2312" pitchFamily="49" charset="-122"/>
              </a:rPr>
              <a:t>的作用。</a:t>
            </a:r>
          </a:p>
          <a:p>
            <a:pPr>
              <a:lnSpc>
                <a:spcPct val="90000"/>
              </a:lnSpc>
            </a:pPr>
            <a:r>
              <a:rPr lang="en-US" altLang="zh-CN" sz="2400" b="1">
                <a:latin typeface="仿宋_GB2312" pitchFamily="49" charset="-122"/>
                <a:ea typeface="仿宋_GB2312" pitchFamily="49" charset="-122"/>
              </a:rPr>
              <a:t>Native</a:t>
            </a:r>
            <a:r>
              <a:rPr lang="zh-CN" altLang="en-US" sz="2400" b="1">
                <a:latin typeface="仿宋_GB2312" pitchFamily="49" charset="-122"/>
                <a:ea typeface="仿宋_GB2312" pitchFamily="49" charset="-122"/>
              </a:rPr>
              <a:t>用来声明一个方法是由机器相关的语言（如</a:t>
            </a:r>
            <a:r>
              <a:rPr lang="en-US" altLang="zh-CN" sz="2400" b="1">
                <a:latin typeface="仿宋_GB2312" pitchFamily="49" charset="-122"/>
                <a:ea typeface="仿宋_GB2312" pitchFamily="49" charset="-122"/>
              </a:rPr>
              <a:t>C/C++</a:t>
            </a:r>
            <a:r>
              <a:rPr lang="zh-CN" altLang="en-US" sz="2400" b="1">
                <a:latin typeface="仿宋_GB2312" pitchFamily="49" charset="-122"/>
                <a:ea typeface="仿宋_GB2312" pitchFamily="49" charset="-122"/>
              </a:rPr>
              <a:t>语言）实现的。通常，</a:t>
            </a:r>
            <a:r>
              <a:rPr lang="en-US" altLang="zh-CN" sz="2400" b="1">
                <a:latin typeface="仿宋_GB2312" pitchFamily="49" charset="-122"/>
                <a:ea typeface="仿宋_GB2312" pitchFamily="49" charset="-122"/>
              </a:rPr>
              <a:t>native</a:t>
            </a:r>
            <a:r>
              <a:rPr lang="zh-CN" altLang="en-US" sz="2400" b="1">
                <a:latin typeface="仿宋_GB2312" pitchFamily="49" charset="-122"/>
                <a:ea typeface="仿宋_GB2312" pitchFamily="49" charset="-122"/>
              </a:rPr>
              <a:t>方法用于一些比较消耗资源的方法，该方法用</a:t>
            </a:r>
            <a:r>
              <a:rPr lang="en-US" altLang="zh-CN" sz="2400" b="1">
                <a:latin typeface="仿宋_GB2312" pitchFamily="49" charset="-122"/>
                <a:ea typeface="仿宋_GB2312" pitchFamily="49" charset="-122"/>
              </a:rPr>
              <a:t>c</a:t>
            </a:r>
            <a:r>
              <a:rPr lang="zh-CN" altLang="en-US" sz="2400" b="1">
                <a:latin typeface="仿宋_GB2312" pitchFamily="49" charset="-122"/>
                <a:ea typeface="仿宋_GB2312" pitchFamily="49" charset="-122"/>
              </a:rPr>
              <a:t>或其他语言编写，可以提高速度。</a:t>
            </a:r>
          </a:p>
          <a:p>
            <a:pPr>
              <a:lnSpc>
                <a:spcPct val="90000"/>
              </a:lnSpc>
            </a:pPr>
            <a:r>
              <a:rPr lang="en-US" altLang="zh-CN" sz="2400" b="1">
                <a:latin typeface="仿宋_GB2312" pitchFamily="49" charset="-122"/>
                <a:ea typeface="仿宋_GB2312" pitchFamily="49" charset="-122"/>
              </a:rPr>
              <a:t>native </a:t>
            </a:r>
            <a:r>
              <a:rPr lang="zh-CN" altLang="en-US" sz="2400" b="1">
                <a:latin typeface="仿宋_GB2312" pitchFamily="49" charset="-122"/>
                <a:ea typeface="仿宋_GB2312" pitchFamily="49" charset="-122"/>
              </a:rPr>
              <a:t>定义符说明该方法是一个使用本地其他语言编写的非</a:t>
            </a:r>
            <a:r>
              <a:rPr lang="en-US" altLang="zh-CN" sz="2400" b="1">
                <a:latin typeface="仿宋_GB2312" pitchFamily="49" charset="-122"/>
                <a:ea typeface="仿宋_GB2312" pitchFamily="49" charset="-122"/>
              </a:rPr>
              <a:t>java</a:t>
            </a:r>
            <a:r>
              <a:rPr lang="zh-CN" altLang="en-US" sz="2400" b="1">
                <a:latin typeface="仿宋_GB2312" pitchFamily="49" charset="-122"/>
                <a:ea typeface="仿宋_GB2312" pitchFamily="49" charset="-122"/>
              </a:rPr>
              <a:t>类库的方法，它是调用的本地（也就是当前操作系统的方法或动态连接库）。最常见的就是</a:t>
            </a:r>
            <a:r>
              <a:rPr lang="en-US" altLang="zh-CN" sz="2400" b="1">
                <a:latin typeface="仿宋_GB2312" pitchFamily="49" charset="-122"/>
                <a:ea typeface="仿宋_GB2312" pitchFamily="49" charset="-122"/>
              </a:rPr>
              <a:t>c/c++</a:t>
            </a:r>
            <a:r>
              <a:rPr lang="zh-CN" altLang="en-US" sz="2400" b="1">
                <a:latin typeface="仿宋_GB2312" pitchFamily="49" charset="-122"/>
                <a:ea typeface="仿宋_GB2312" pitchFamily="49" charset="-122"/>
              </a:rPr>
              <a:t>封装的</a:t>
            </a:r>
            <a:r>
              <a:rPr lang="en-US" altLang="zh-CN" sz="2400" b="1">
                <a:latin typeface="仿宋_GB2312" pitchFamily="49" charset="-122"/>
                <a:ea typeface="仿宋_GB2312" pitchFamily="49" charset="-122"/>
              </a:rPr>
              <a:t>DLL</a:t>
            </a:r>
            <a:r>
              <a:rPr lang="zh-CN" altLang="en-US" sz="2400" b="1">
                <a:latin typeface="仿宋_GB2312" pitchFamily="49" charset="-122"/>
                <a:ea typeface="仿宋_GB2312" pitchFamily="49" charset="-122"/>
              </a:rPr>
              <a:t>里面的方法，这是</a:t>
            </a:r>
            <a:r>
              <a:rPr lang="en-US" altLang="zh-CN" sz="2400" b="1">
                <a:latin typeface="仿宋_GB2312" pitchFamily="49" charset="-122"/>
                <a:ea typeface="仿宋_GB2312" pitchFamily="49" charset="-122"/>
              </a:rPr>
              <a:t>java</a:t>
            </a:r>
            <a:r>
              <a:rPr lang="zh-CN" altLang="en-US" sz="2400" b="1">
                <a:latin typeface="仿宋_GB2312" pitchFamily="49" charset="-122"/>
                <a:ea typeface="仿宋_GB2312" pitchFamily="49" charset="-122"/>
              </a:rPr>
              <a:t>的 </a:t>
            </a:r>
            <a:r>
              <a:rPr lang="en-US" altLang="zh-CN" sz="2400" b="1">
                <a:latin typeface="仿宋_GB2312" pitchFamily="49" charset="-122"/>
                <a:ea typeface="仿宋_GB2312" pitchFamily="49" charset="-122"/>
              </a:rPr>
              <a:t>JNI</a:t>
            </a:r>
            <a:r>
              <a:rPr lang="zh-CN" altLang="en-US" sz="2400" b="1">
                <a:latin typeface="仿宋_GB2312" pitchFamily="49" charset="-122"/>
                <a:ea typeface="仿宋_GB2312" pitchFamily="49" charset="-122"/>
              </a:rPr>
              <a:t>技术！它在类中的声明和抽象方法一样没有方法体。</a:t>
            </a:r>
          </a:p>
          <a:p>
            <a:pPr>
              <a:lnSpc>
                <a:spcPct val="90000"/>
              </a:lnSpc>
            </a:pPr>
            <a:endParaRPr lang="en-US" altLang="zh-CN" sz="2400" b="1">
              <a:latin typeface="仿宋_GB2312" pitchFamily="49" charset="-122"/>
              <a:ea typeface="仿宋_GB2312" pitchFamily="49" charset="-122"/>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6" name="Rectangle 2">
            <a:extLst>
              <a:ext uri="{FF2B5EF4-FFF2-40B4-BE49-F238E27FC236}">
                <a16:creationId xmlns:a16="http://schemas.microsoft.com/office/drawing/2014/main" id="{BF44804D-3770-408C-A969-005C70EFB67C}"/>
              </a:ext>
            </a:extLst>
          </p:cNvPr>
          <p:cNvSpPr>
            <a:spLocks noChangeArrowheads="1"/>
          </p:cNvSpPr>
          <p:nvPr/>
        </p:nvSpPr>
        <p:spPr bwMode="auto">
          <a:xfrm>
            <a:off x="381000" y="2205038"/>
            <a:ext cx="8512175" cy="3438525"/>
          </a:xfrm>
          <a:prstGeom prst="rect">
            <a:avLst/>
          </a:prstGeom>
          <a:solidFill>
            <a:srgbClr val="FFFFCC"/>
          </a:solidFill>
          <a:ln w="9525">
            <a:solidFill>
              <a:srgbClr val="FF0000"/>
            </a:solidFill>
            <a:miter lim="800000"/>
            <a:headEnd/>
            <a:tailEnd/>
          </a:ln>
          <a:effectLst/>
          <a:extLst>
            <a:ext uri="{AF507438-7753-43E0-B8FC-AC1667EBCBE1}">
              <a14:hiddenEffects xmlns:a14="http://schemas.microsoft.com/office/drawing/2010/main">
                <a:effectLst>
                  <a:outerShdw dist="17961" dir="2700000" algn="ctr" rotWithShape="0">
                    <a:srgbClr val="FF0000">
                      <a:gamma/>
                      <a:shade val="60000"/>
                      <a:invGamma/>
                    </a:srgbClr>
                  </a:outerShdw>
                </a:effectLst>
              </a14:hiddenEffects>
            </a:ext>
          </a:extLst>
        </p:spPr>
        <p:txBody>
          <a:bodyPr wrap="none" anchor="ctr"/>
          <a:lstStyle/>
          <a:p>
            <a:endParaRPr lang="zh-CN" altLang="en-US"/>
          </a:p>
        </p:txBody>
      </p:sp>
      <p:sp>
        <p:nvSpPr>
          <p:cNvPr id="769027" name="Rectangle 3">
            <a:extLst>
              <a:ext uri="{FF2B5EF4-FFF2-40B4-BE49-F238E27FC236}">
                <a16:creationId xmlns:a16="http://schemas.microsoft.com/office/drawing/2014/main" id="{1803246E-15A4-4C42-B7DB-2B662681EDF9}"/>
              </a:ext>
            </a:extLst>
          </p:cNvPr>
          <p:cNvSpPr>
            <a:spLocks noGrp="1" noChangeArrowheads="1"/>
          </p:cNvSpPr>
          <p:nvPr>
            <p:ph type="title"/>
          </p:nvPr>
        </p:nvSpPr>
        <p:spPr>
          <a:xfrm>
            <a:off x="457200" y="274638"/>
            <a:ext cx="8229600" cy="755650"/>
          </a:xfrm>
        </p:spPr>
        <p:txBody>
          <a:bodyPr>
            <a:normAutofit/>
          </a:bodyPr>
          <a:lstStyle/>
          <a:p>
            <a:r>
              <a:rPr lang="zh-CN" altLang="en-US" dirty="0"/>
              <a:t>定义接口</a:t>
            </a:r>
          </a:p>
        </p:txBody>
      </p:sp>
      <p:sp>
        <p:nvSpPr>
          <p:cNvPr id="769028" name="Rectangle 4">
            <a:extLst>
              <a:ext uri="{FF2B5EF4-FFF2-40B4-BE49-F238E27FC236}">
                <a16:creationId xmlns:a16="http://schemas.microsoft.com/office/drawing/2014/main" id="{3356E2F8-43C1-405B-B94D-029625B4D948}"/>
              </a:ext>
            </a:extLst>
          </p:cNvPr>
          <p:cNvSpPr>
            <a:spLocks noGrp="1" noChangeArrowheads="1"/>
          </p:cNvSpPr>
          <p:nvPr>
            <p:ph type="body" idx="1"/>
          </p:nvPr>
        </p:nvSpPr>
        <p:spPr>
          <a:xfrm>
            <a:off x="381000" y="1700213"/>
            <a:ext cx="8534400" cy="4395787"/>
          </a:xfrm>
        </p:spPr>
        <p:txBody>
          <a:bodyPr/>
          <a:lstStyle/>
          <a:p>
            <a:pPr>
              <a:buFontTx/>
              <a:buNone/>
            </a:pPr>
            <a:r>
              <a:rPr lang="zh-CN" altLang="en-US" sz="2400" b="1">
                <a:latin typeface="楷体_GB2312" pitchFamily="49" charset="-122"/>
                <a:ea typeface="楷体_GB2312" pitchFamily="49" charset="-122"/>
              </a:rPr>
              <a:t>接口的定义用关键字</a:t>
            </a:r>
            <a:r>
              <a:rPr lang="en-US" altLang="zh-CN" sz="2400" b="1" i="1" u="sng">
                <a:solidFill>
                  <a:srgbClr val="E00438"/>
                </a:solidFill>
                <a:latin typeface="楷体_GB2312" pitchFamily="49" charset="-122"/>
                <a:ea typeface="楷体_GB2312" pitchFamily="49" charset="-122"/>
              </a:rPr>
              <a:t>interface</a:t>
            </a:r>
            <a:r>
              <a:rPr lang="zh-CN" altLang="en-US" sz="2400" b="1">
                <a:latin typeface="楷体_GB2312" pitchFamily="49" charset="-122"/>
                <a:ea typeface="楷体_GB2312" pitchFamily="49" charset="-122"/>
              </a:rPr>
              <a:t>实现，格式如下：</a:t>
            </a:r>
          </a:p>
          <a:p>
            <a:pPr>
              <a:buFontTx/>
              <a:buNone/>
            </a:pPr>
            <a:r>
              <a:rPr lang="en-US" altLang="zh-CN" sz="2400" b="1">
                <a:solidFill>
                  <a:srgbClr val="2005E7"/>
                </a:solidFill>
              </a:rPr>
              <a:t>[public][interfcae]</a:t>
            </a:r>
            <a:r>
              <a:rPr lang="zh-CN" altLang="en-US" sz="2400" b="1">
                <a:solidFill>
                  <a:srgbClr val="2005E7"/>
                </a:solidFill>
              </a:rPr>
              <a:t>接口名称</a:t>
            </a:r>
            <a:r>
              <a:rPr lang="en-US" altLang="zh-CN" sz="2400" b="1">
                <a:solidFill>
                  <a:srgbClr val="2005E7"/>
                </a:solidFill>
              </a:rPr>
              <a:t>[extends</a:t>
            </a:r>
            <a:r>
              <a:rPr lang="zh-CN" altLang="en-US" sz="2400" b="1">
                <a:solidFill>
                  <a:srgbClr val="2005E7"/>
                </a:solidFill>
              </a:rPr>
              <a:t>父接口名列表</a:t>
            </a:r>
            <a:r>
              <a:rPr lang="en-US" altLang="zh-CN" sz="2400" b="1">
                <a:solidFill>
                  <a:srgbClr val="2005E7"/>
                </a:solidFill>
              </a:rPr>
              <a:t>]</a:t>
            </a:r>
          </a:p>
          <a:p>
            <a:pPr>
              <a:buFontTx/>
              <a:buNone/>
            </a:pPr>
            <a:r>
              <a:rPr lang="en-US" altLang="zh-CN" sz="2400" b="1">
                <a:solidFill>
                  <a:srgbClr val="2005E7"/>
                </a:solidFill>
              </a:rPr>
              <a:t>{</a:t>
            </a:r>
          </a:p>
          <a:p>
            <a:pPr>
              <a:buFontTx/>
              <a:buNone/>
            </a:pPr>
            <a:r>
              <a:rPr lang="en-US" altLang="zh-CN" sz="2400" b="1">
                <a:solidFill>
                  <a:srgbClr val="FF0000"/>
                </a:solidFill>
              </a:rPr>
              <a:t>//</a:t>
            </a:r>
            <a:r>
              <a:rPr lang="zh-CN" altLang="en-US" sz="2400" b="1">
                <a:solidFill>
                  <a:srgbClr val="FF0000"/>
                </a:solidFill>
              </a:rPr>
              <a:t>静态常量</a:t>
            </a:r>
          </a:p>
          <a:p>
            <a:pPr>
              <a:buFontTx/>
              <a:buNone/>
            </a:pPr>
            <a:r>
              <a:rPr lang="en-US" altLang="zh-CN" sz="2400" b="1">
                <a:solidFill>
                  <a:srgbClr val="2005E7"/>
                </a:solidFill>
              </a:rPr>
              <a:t>[public][static][final]</a:t>
            </a:r>
            <a:r>
              <a:rPr lang="zh-CN" altLang="en-US" sz="2400" b="1">
                <a:solidFill>
                  <a:srgbClr val="2005E7"/>
                </a:solidFill>
              </a:rPr>
              <a:t>数据类型 变量名</a:t>
            </a:r>
            <a:r>
              <a:rPr lang="en-US" altLang="zh-CN" sz="2400" b="1">
                <a:solidFill>
                  <a:srgbClr val="2005E7"/>
                </a:solidFill>
              </a:rPr>
              <a:t>=</a:t>
            </a:r>
            <a:r>
              <a:rPr lang="zh-CN" altLang="en-US" sz="2400" b="1">
                <a:solidFill>
                  <a:srgbClr val="2005E7"/>
                </a:solidFill>
              </a:rPr>
              <a:t>常量名；</a:t>
            </a:r>
          </a:p>
          <a:p>
            <a:pPr>
              <a:buFontTx/>
              <a:buNone/>
            </a:pPr>
            <a:r>
              <a:rPr lang="en-US" altLang="zh-CN" sz="2400" b="1">
                <a:solidFill>
                  <a:srgbClr val="FF0000"/>
                </a:solidFill>
              </a:rPr>
              <a:t>//</a:t>
            </a:r>
            <a:r>
              <a:rPr lang="zh-CN" altLang="en-US" sz="2400" b="1">
                <a:solidFill>
                  <a:srgbClr val="FF0000"/>
                </a:solidFill>
              </a:rPr>
              <a:t>抽象方法</a:t>
            </a:r>
          </a:p>
          <a:p>
            <a:pPr>
              <a:buFontTx/>
              <a:buNone/>
            </a:pPr>
            <a:r>
              <a:rPr lang="en-US" altLang="zh-CN" sz="2400" b="1">
                <a:solidFill>
                  <a:srgbClr val="2005E7"/>
                </a:solidFill>
              </a:rPr>
              <a:t>[public][abstract][native]</a:t>
            </a:r>
            <a:r>
              <a:rPr lang="zh-CN" altLang="en-US" sz="2400" b="1">
                <a:solidFill>
                  <a:srgbClr val="2005E7"/>
                </a:solidFill>
              </a:rPr>
              <a:t>返回值类型 方法名（参数列表）；</a:t>
            </a:r>
          </a:p>
          <a:p>
            <a:pPr>
              <a:buFontTx/>
              <a:buNone/>
            </a:pPr>
            <a:r>
              <a:rPr lang="en-US" altLang="zh-CN" sz="2400" b="1">
                <a:solidFill>
                  <a:srgbClr val="2005E7"/>
                </a:solidFill>
              </a:rPr>
              <a:t>}</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0" name="Rectangle 2">
            <a:extLst>
              <a:ext uri="{FF2B5EF4-FFF2-40B4-BE49-F238E27FC236}">
                <a16:creationId xmlns:a16="http://schemas.microsoft.com/office/drawing/2014/main" id="{C04A8641-C969-4B50-A1FD-EBC3BB5ACCDB}"/>
              </a:ext>
            </a:extLst>
          </p:cNvPr>
          <p:cNvSpPr>
            <a:spLocks noChangeArrowheads="1"/>
          </p:cNvSpPr>
          <p:nvPr/>
        </p:nvSpPr>
        <p:spPr bwMode="auto">
          <a:xfrm>
            <a:off x="533400" y="2514600"/>
            <a:ext cx="8001000" cy="1981200"/>
          </a:xfrm>
          <a:prstGeom prst="rect">
            <a:avLst/>
          </a:prstGeom>
          <a:solidFill>
            <a:srgbClr val="FFFFCC"/>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0051" name="Rectangle 3">
            <a:extLst>
              <a:ext uri="{FF2B5EF4-FFF2-40B4-BE49-F238E27FC236}">
                <a16:creationId xmlns:a16="http://schemas.microsoft.com/office/drawing/2014/main" id="{E315491B-9EF7-44B4-B2DA-2DB8E5E89F0B}"/>
              </a:ext>
            </a:extLst>
          </p:cNvPr>
          <p:cNvSpPr>
            <a:spLocks noGrp="1" noChangeArrowheads="1"/>
          </p:cNvSpPr>
          <p:nvPr>
            <p:ph type="title"/>
          </p:nvPr>
        </p:nvSpPr>
        <p:spPr>
          <a:xfrm>
            <a:off x="457200" y="274638"/>
            <a:ext cx="8229600" cy="679450"/>
          </a:xfrm>
        </p:spPr>
        <p:txBody>
          <a:bodyPr>
            <a:noAutofit/>
          </a:bodyPr>
          <a:lstStyle/>
          <a:p>
            <a:r>
              <a:rPr lang="zh-CN" altLang="en-US" dirty="0"/>
              <a:t>定义接口</a:t>
            </a:r>
          </a:p>
        </p:txBody>
      </p:sp>
      <p:sp>
        <p:nvSpPr>
          <p:cNvPr id="770052" name="Rectangle 4">
            <a:extLst>
              <a:ext uri="{FF2B5EF4-FFF2-40B4-BE49-F238E27FC236}">
                <a16:creationId xmlns:a16="http://schemas.microsoft.com/office/drawing/2014/main" id="{5D741B6C-3309-4BD9-B362-5F5B3227776B}"/>
              </a:ext>
            </a:extLst>
          </p:cNvPr>
          <p:cNvSpPr>
            <a:spLocks noGrp="1" noChangeArrowheads="1"/>
          </p:cNvSpPr>
          <p:nvPr>
            <p:ph type="body" idx="1"/>
          </p:nvPr>
        </p:nvSpPr>
        <p:spPr/>
        <p:txBody>
          <a:bodyPr/>
          <a:lstStyle/>
          <a:p>
            <a:r>
              <a:rPr lang="zh-CN" altLang="en-US" sz="2400" b="1">
                <a:solidFill>
                  <a:srgbClr val="FF0000"/>
                </a:solidFill>
                <a:ea typeface="楷体_GB2312" pitchFamily="49" charset="-122"/>
              </a:rPr>
              <a:t>接口可以继承，而且可以多重继承；</a:t>
            </a:r>
          </a:p>
          <a:p>
            <a:r>
              <a:rPr lang="zh-CN" altLang="en-US" sz="2400" b="1">
                <a:ea typeface="楷体_GB2312" pitchFamily="49" charset="-122"/>
              </a:rPr>
              <a:t>例如：</a:t>
            </a:r>
          </a:p>
          <a:p>
            <a:pPr lvl="1">
              <a:buFontTx/>
              <a:buNone/>
            </a:pPr>
            <a:r>
              <a:rPr lang="en-US" altLang="zh-CN" b="1">
                <a:solidFill>
                  <a:srgbClr val="E20000"/>
                </a:solidFill>
                <a:ea typeface="幼圆" panose="02010509060101010101" pitchFamily="49" charset="-122"/>
              </a:rPr>
              <a:t>interface</a:t>
            </a:r>
            <a:r>
              <a:rPr lang="en-US" altLang="zh-CN" b="1">
                <a:ea typeface="幼圆" panose="02010509060101010101" pitchFamily="49" charset="-122"/>
              </a:rPr>
              <a:t> IA {</a:t>
            </a:r>
            <a:r>
              <a:rPr lang="en-US" altLang="zh-CN" b="1">
                <a:latin typeface="Tahoma" panose="020B0604030504040204" pitchFamily="34" charset="0"/>
                <a:ea typeface="幼圆" panose="02010509060101010101" pitchFamily="49" charset="-122"/>
              </a:rPr>
              <a:t>…</a:t>
            </a:r>
            <a:r>
              <a:rPr lang="en-US" altLang="zh-CN" b="1">
                <a:ea typeface="幼圆" panose="02010509060101010101" pitchFamily="49" charset="-122"/>
              </a:rPr>
              <a:t>} </a:t>
            </a:r>
          </a:p>
          <a:p>
            <a:pPr lvl="1">
              <a:lnSpc>
                <a:spcPct val="90000"/>
              </a:lnSpc>
              <a:buClr>
                <a:schemeClr val="hlink"/>
              </a:buClr>
              <a:buSzPct val="110000"/>
              <a:buFont typeface="Wingdings" panose="05000000000000000000" pitchFamily="2" charset="2"/>
              <a:buNone/>
            </a:pPr>
            <a:r>
              <a:rPr lang="en-US" altLang="zh-CN" b="1">
                <a:solidFill>
                  <a:srgbClr val="E20000"/>
                </a:solidFill>
                <a:ea typeface="幼圆" panose="02010509060101010101" pitchFamily="49" charset="-122"/>
              </a:rPr>
              <a:t>interface</a:t>
            </a:r>
            <a:r>
              <a:rPr lang="en-US" altLang="zh-CN" b="1">
                <a:ea typeface="幼圆" panose="02010509060101010101" pitchFamily="49" charset="-122"/>
              </a:rPr>
              <a:t> IB {</a:t>
            </a:r>
            <a:r>
              <a:rPr lang="en-US" altLang="zh-CN" b="1">
                <a:latin typeface="Tahoma" panose="020B0604030504040204" pitchFamily="34" charset="0"/>
                <a:ea typeface="幼圆" panose="02010509060101010101" pitchFamily="49" charset="-122"/>
              </a:rPr>
              <a:t>…</a:t>
            </a:r>
            <a:r>
              <a:rPr lang="en-US" altLang="zh-CN" b="1">
                <a:ea typeface="幼圆" panose="02010509060101010101" pitchFamily="49" charset="-122"/>
              </a:rPr>
              <a:t>} </a:t>
            </a:r>
          </a:p>
          <a:p>
            <a:pPr lvl="1">
              <a:lnSpc>
                <a:spcPct val="90000"/>
              </a:lnSpc>
              <a:buClr>
                <a:schemeClr val="hlink"/>
              </a:buClr>
              <a:buSzPct val="110000"/>
              <a:buFont typeface="Wingdings" panose="05000000000000000000" pitchFamily="2" charset="2"/>
              <a:buNone/>
            </a:pPr>
            <a:r>
              <a:rPr lang="en-US" altLang="zh-CN" b="1">
                <a:solidFill>
                  <a:srgbClr val="E20000"/>
                </a:solidFill>
                <a:ea typeface="幼圆" panose="02010509060101010101" pitchFamily="49" charset="-122"/>
              </a:rPr>
              <a:t>interface</a:t>
            </a:r>
            <a:r>
              <a:rPr lang="en-US" altLang="zh-CN" b="1">
                <a:ea typeface="幼圆" panose="02010509060101010101" pitchFamily="49" charset="-122"/>
              </a:rPr>
              <a:t> IC {</a:t>
            </a:r>
            <a:r>
              <a:rPr lang="en-US" altLang="zh-CN" b="1">
                <a:latin typeface="Tahoma" panose="020B0604030504040204" pitchFamily="34" charset="0"/>
                <a:ea typeface="幼圆" panose="02010509060101010101" pitchFamily="49" charset="-122"/>
              </a:rPr>
              <a:t>…</a:t>
            </a:r>
            <a:r>
              <a:rPr lang="en-US" altLang="zh-CN" b="1">
                <a:ea typeface="幼圆" panose="02010509060101010101" pitchFamily="49" charset="-122"/>
              </a:rPr>
              <a:t>}</a:t>
            </a:r>
          </a:p>
          <a:p>
            <a:pPr lvl="1">
              <a:lnSpc>
                <a:spcPct val="90000"/>
              </a:lnSpc>
              <a:buClr>
                <a:schemeClr val="hlink"/>
              </a:buClr>
              <a:buSzPct val="110000"/>
              <a:buFont typeface="Wingdings" panose="05000000000000000000" pitchFamily="2" charset="2"/>
              <a:buNone/>
            </a:pPr>
            <a:r>
              <a:rPr lang="en-US" altLang="zh-CN" b="1">
                <a:solidFill>
                  <a:srgbClr val="E20000"/>
                </a:solidFill>
                <a:ea typeface="幼圆" panose="02010509060101010101" pitchFamily="49" charset="-122"/>
              </a:rPr>
              <a:t>interface</a:t>
            </a:r>
            <a:r>
              <a:rPr lang="en-US" altLang="zh-CN" b="1">
                <a:ea typeface="幼圆" panose="02010509060101010101" pitchFamily="49" charset="-122"/>
              </a:rPr>
              <a:t> ID </a:t>
            </a:r>
            <a:r>
              <a:rPr lang="en-US" altLang="zh-CN" b="1">
                <a:solidFill>
                  <a:srgbClr val="E20000"/>
                </a:solidFill>
                <a:ea typeface="幼圆" panose="02010509060101010101" pitchFamily="49" charset="-122"/>
              </a:rPr>
              <a:t>extends</a:t>
            </a:r>
            <a:r>
              <a:rPr lang="en-US" altLang="zh-CN" b="1">
                <a:ea typeface="幼圆" panose="02010509060101010101" pitchFamily="49" charset="-122"/>
              </a:rPr>
              <a:t> IA</a:t>
            </a:r>
            <a:r>
              <a:rPr lang="en-US" altLang="zh-CN" b="1">
                <a:solidFill>
                  <a:srgbClr val="E20000"/>
                </a:solidFill>
                <a:ea typeface="幼圆" panose="02010509060101010101" pitchFamily="49" charset="-122"/>
              </a:rPr>
              <a:t>,</a:t>
            </a:r>
            <a:r>
              <a:rPr lang="en-US" altLang="zh-CN" b="1">
                <a:ea typeface="幼圆" panose="02010509060101010101" pitchFamily="49" charset="-122"/>
              </a:rPr>
              <a:t> IB</a:t>
            </a:r>
            <a:r>
              <a:rPr lang="en-US" altLang="zh-CN" b="1">
                <a:solidFill>
                  <a:srgbClr val="E20000"/>
                </a:solidFill>
                <a:ea typeface="幼圆" panose="02010509060101010101" pitchFamily="49" charset="-122"/>
              </a:rPr>
              <a:t>,</a:t>
            </a:r>
            <a:r>
              <a:rPr lang="en-US" altLang="zh-CN" b="1">
                <a:ea typeface="幼圆" panose="02010509060101010101" pitchFamily="49" charset="-122"/>
              </a:rPr>
              <a:t> IC {</a:t>
            </a:r>
            <a:r>
              <a:rPr lang="en-US" altLang="zh-CN" b="1">
                <a:latin typeface="Tahoma" panose="020B0604030504040204" pitchFamily="34" charset="0"/>
                <a:ea typeface="幼圆" panose="02010509060101010101" pitchFamily="49" charset="-122"/>
              </a:rPr>
              <a:t>…</a:t>
            </a:r>
            <a:r>
              <a:rPr lang="en-US" altLang="zh-CN" b="1">
                <a:ea typeface="幼圆" panose="02010509060101010101" pitchFamily="49" charset="-122"/>
              </a:rPr>
              <a:t>}</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074" name="Rectangle 2">
            <a:extLst>
              <a:ext uri="{FF2B5EF4-FFF2-40B4-BE49-F238E27FC236}">
                <a16:creationId xmlns:a16="http://schemas.microsoft.com/office/drawing/2014/main" id="{6E956EF6-C84D-4130-A29C-A94B3DA139BB}"/>
              </a:ext>
            </a:extLst>
          </p:cNvPr>
          <p:cNvSpPr>
            <a:spLocks noChangeArrowheads="1"/>
          </p:cNvSpPr>
          <p:nvPr/>
        </p:nvSpPr>
        <p:spPr bwMode="auto">
          <a:xfrm>
            <a:off x="533400" y="2057400"/>
            <a:ext cx="8001000" cy="3429000"/>
          </a:xfrm>
          <a:prstGeom prst="rect">
            <a:avLst/>
          </a:prstGeom>
          <a:solidFill>
            <a:srgbClr val="FFFFCC"/>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1075" name="Rectangle 3">
            <a:extLst>
              <a:ext uri="{FF2B5EF4-FFF2-40B4-BE49-F238E27FC236}">
                <a16:creationId xmlns:a16="http://schemas.microsoft.com/office/drawing/2014/main" id="{888170B9-B051-4F92-B97E-1399A5BEDFB9}"/>
              </a:ext>
            </a:extLst>
          </p:cNvPr>
          <p:cNvSpPr>
            <a:spLocks noGrp="1" noChangeArrowheads="1"/>
          </p:cNvSpPr>
          <p:nvPr>
            <p:ph type="title"/>
          </p:nvPr>
        </p:nvSpPr>
        <p:spPr>
          <a:xfrm>
            <a:off x="457200" y="311150"/>
            <a:ext cx="8229600" cy="831850"/>
          </a:xfrm>
        </p:spPr>
        <p:txBody>
          <a:bodyPr>
            <a:normAutofit/>
          </a:bodyPr>
          <a:lstStyle/>
          <a:p>
            <a:r>
              <a:rPr lang="zh-CN" altLang="en-US" dirty="0"/>
              <a:t>实现接口</a:t>
            </a:r>
          </a:p>
        </p:txBody>
      </p:sp>
      <p:sp>
        <p:nvSpPr>
          <p:cNvPr id="771076" name="Rectangle 4">
            <a:extLst>
              <a:ext uri="{FF2B5EF4-FFF2-40B4-BE49-F238E27FC236}">
                <a16:creationId xmlns:a16="http://schemas.microsoft.com/office/drawing/2014/main" id="{A96562E6-D2C6-461E-9086-5099D7EE357C}"/>
              </a:ext>
            </a:extLst>
          </p:cNvPr>
          <p:cNvSpPr>
            <a:spLocks noGrp="1" noChangeArrowheads="1"/>
          </p:cNvSpPr>
          <p:nvPr>
            <p:ph type="body" idx="1"/>
          </p:nvPr>
        </p:nvSpPr>
        <p:spPr/>
        <p:txBody>
          <a:bodyPr/>
          <a:lstStyle/>
          <a:p>
            <a:pPr>
              <a:lnSpc>
                <a:spcPct val="90000"/>
              </a:lnSpc>
            </a:pPr>
            <a:r>
              <a:rPr lang="zh-CN" altLang="en-US" b="1">
                <a:latin typeface="楷体_GB2312" pitchFamily="49" charset="-122"/>
                <a:ea typeface="楷体_GB2312" pitchFamily="49" charset="-122"/>
              </a:rPr>
              <a:t>实现接口用关键字</a:t>
            </a:r>
            <a:r>
              <a:rPr lang="en-US" altLang="zh-CN" b="1">
                <a:latin typeface="楷体_GB2312" pitchFamily="49" charset="-122"/>
                <a:ea typeface="楷体_GB2312" pitchFamily="49" charset="-122"/>
              </a:rPr>
              <a:t>implements</a:t>
            </a:r>
            <a:r>
              <a:rPr lang="zh-CN" altLang="en-US" b="1">
                <a:latin typeface="楷体_GB2312" pitchFamily="49" charset="-122"/>
                <a:ea typeface="楷体_GB2312" pitchFamily="49" charset="-122"/>
              </a:rPr>
              <a:t>说明：</a:t>
            </a:r>
          </a:p>
          <a:p>
            <a:pPr>
              <a:lnSpc>
                <a:spcPct val="90000"/>
              </a:lnSpc>
              <a:buFontTx/>
              <a:buNone/>
            </a:pPr>
            <a:r>
              <a:rPr lang="en-US" altLang="zh-CN" sz="2800" b="1">
                <a:solidFill>
                  <a:srgbClr val="2005E7"/>
                </a:solidFill>
                <a:latin typeface="楷体_GB2312" pitchFamily="49" charset="-122"/>
                <a:ea typeface="楷体_GB2312" pitchFamily="49" charset="-122"/>
              </a:rPr>
              <a:t>[</a:t>
            </a:r>
            <a:r>
              <a:rPr lang="zh-CN" altLang="en-US" sz="2800" b="1">
                <a:solidFill>
                  <a:srgbClr val="2005E7"/>
                </a:solidFill>
                <a:latin typeface="楷体_GB2312" pitchFamily="49" charset="-122"/>
                <a:ea typeface="楷体_GB2312" pitchFamily="49" charset="-122"/>
              </a:rPr>
              <a:t>修饰符</a:t>
            </a:r>
            <a:r>
              <a:rPr lang="en-US" altLang="zh-CN" sz="2800" b="1">
                <a:solidFill>
                  <a:srgbClr val="2005E7"/>
                </a:solidFill>
                <a:latin typeface="楷体_GB2312" pitchFamily="49" charset="-122"/>
                <a:ea typeface="楷体_GB2312" pitchFamily="49" charset="-122"/>
              </a:rPr>
              <a:t>]class</a:t>
            </a:r>
            <a:r>
              <a:rPr lang="zh-CN" altLang="en-US" sz="2800" b="1">
                <a:solidFill>
                  <a:srgbClr val="2005E7"/>
                </a:solidFill>
                <a:latin typeface="楷体_GB2312" pitchFamily="49" charset="-122"/>
                <a:ea typeface="楷体_GB2312" pitchFamily="49" charset="-122"/>
              </a:rPr>
              <a:t>类名</a:t>
            </a:r>
            <a:r>
              <a:rPr lang="en-US" altLang="zh-CN" sz="2800" b="1">
                <a:solidFill>
                  <a:srgbClr val="2005E7"/>
                </a:solidFill>
                <a:latin typeface="楷体_GB2312" pitchFamily="49" charset="-122"/>
                <a:ea typeface="楷体_GB2312" pitchFamily="49" charset="-122"/>
              </a:rPr>
              <a:t>[extends</a:t>
            </a:r>
            <a:r>
              <a:rPr lang="zh-CN" altLang="en-US" sz="2800" b="1">
                <a:solidFill>
                  <a:srgbClr val="2005E7"/>
                </a:solidFill>
                <a:latin typeface="楷体_GB2312" pitchFamily="49" charset="-122"/>
                <a:ea typeface="楷体_GB2312" pitchFamily="49" charset="-122"/>
              </a:rPr>
              <a:t>父类名</a:t>
            </a:r>
            <a:r>
              <a:rPr lang="en-US" altLang="zh-CN" sz="2800" b="1">
                <a:solidFill>
                  <a:srgbClr val="2005E7"/>
                </a:solidFill>
                <a:latin typeface="楷体_GB2312" pitchFamily="49" charset="-122"/>
                <a:ea typeface="楷体_GB2312" pitchFamily="49" charset="-122"/>
              </a:rPr>
              <a:t>][</a:t>
            </a:r>
            <a:r>
              <a:rPr lang="en-US" altLang="zh-CN" sz="2800" b="1" i="1" u="sng">
                <a:solidFill>
                  <a:srgbClr val="E00438"/>
                </a:solidFill>
                <a:latin typeface="楷体_GB2312" pitchFamily="49" charset="-122"/>
                <a:ea typeface="楷体_GB2312" pitchFamily="49" charset="-122"/>
              </a:rPr>
              <a:t>implements</a:t>
            </a:r>
            <a:r>
              <a:rPr lang="zh-CN" altLang="en-US" sz="2800" b="1">
                <a:solidFill>
                  <a:srgbClr val="2005E7"/>
                </a:solidFill>
                <a:latin typeface="楷体_GB2312" pitchFamily="49" charset="-122"/>
                <a:ea typeface="楷体_GB2312" pitchFamily="49" charset="-122"/>
              </a:rPr>
              <a:t>接口</a:t>
            </a:r>
            <a:r>
              <a:rPr lang="en-US" altLang="zh-CN" sz="2800" b="1">
                <a:solidFill>
                  <a:srgbClr val="2005E7"/>
                </a:solidFill>
                <a:latin typeface="楷体_GB2312" pitchFamily="49" charset="-122"/>
                <a:ea typeface="楷体_GB2312" pitchFamily="49" charset="-122"/>
              </a:rPr>
              <a:t>A,</a:t>
            </a:r>
            <a:r>
              <a:rPr lang="zh-CN" altLang="en-US" sz="2800" b="1">
                <a:solidFill>
                  <a:srgbClr val="2005E7"/>
                </a:solidFill>
                <a:latin typeface="楷体_GB2312" pitchFamily="49" charset="-122"/>
                <a:ea typeface="楷体_GB2312" pitchFamily="49" charset="-122"/>
              </a:rPr>
              <a:t>接口</a:t>
            </a:r>
            <a:r>
              <a:rPr lang="en-US" altLang="zh-CN" sz="2800" b="1">
                <a:solidFill>
                  <a:srgbClr val="2005E7"/>
                </a:solidFill>
                <a:latin typeface="楷体_GB2312" pitchFamily="49" charset="-122"/>
                <a:ea typeface="楷体_GB2312" pitchFamily="49" charset="-122"/>
              </a:rPr>
              <a:t>B,</a:t>
            </a:r>
            <a:r>
              <a:rPr lang="en-US" altLang="zh-CN" sz="2800" b="1">
                <a:solidFill>
                  <a:srgbClr val="2005E7"/>
                </a:solidFill>
                <a:ea typeface="楷体_GB2312" pitchFamily="49" charset="-122"/>
              </a:rPr>
              <a:t>…</a:t>
            </a:r>
            <a:r>
              <a:rPr lang="en-US" altLang="zh-CN" sz="2800" b="1">
                <a:solidFill>
                  <a:srgbClr val="2005E7"/>
                </a:solidFill>
                <a:latin typeface="楷体_GB2312" pitchFamily="49" charset="-122"/>
                <a:ea typeface="楷体_GB2312" pitchFamily="49" charset="-122"/>
              </a:rPr>
              <a:t>]</a:t>
            </a:r>
          </a:p>
          <a:p>
            <a:pPr>
              <a:lnSpc>
                <a:spcPct val="90000"/>
              </a:lnSpc>
              <a:buFontTx/>
              <a:buNone/>
            </a:pPr>
            <a:r>
              <a:rPr lang="en-US" altLang="zh-CN" sz="2800" b="1">
                <a:solidFill>
                  <a:srgbClr val="2005E7"/>
                </a:solidFill>
                <a:latin typeface="楷体_GB2312" pitchFamily="49" charset="-122"/>
                <a:ea typeface="楷体_GB2312" pitchFamily="49" charset="-122"/>
              </a:rPr>
              <a:t>{</a:t>
            </a:r>
          </a:p>
          <a:p>
            <a:pPr lvl="1">
              <a:lnSpc>
                <a:spcPct val="90000"/>
              </a:lnSpc>
              <a:buFontTx/>
              <a:buNone/>
            </a:pPr>
            <a:r>
              <a:rPr lang="zh-CN" altLang="en-US" sz="2400" b="1">
                <a:solidFill>
                  <a:srgbClr val="FF0000"/>
                </a:solidFill>
                <a:latin typeface="楷体_GB2312" pitchFamily="49" charset="-122"/>
                <a:ea typeface="楷体_GB2312" pitchFamily="49" charset="-122"/>
              </a:rPr>
              <a:t>类的成员变量和成员方法；</a:t>
            </a:r>
          </a:p>
          <a:p>
            <a:pPr lvl="1">
              <a:lnSpc>
                <a:spcPct val="90000"/>
              </a:lnSpc>
              <a:buFontTx/>
              <a:buNone/>
            </a:pPr>
            <a:r>
              <a:rPr lang="zh-CN" altLang="en-US" sz="2400" b="1">
                <a:solidFill>
                  <a:srgbClr val="FF0000"/>
                </a:solidFill>
                <a:latin typeface="楷体_GB2312" pitchFamily="49" charset="-122"/>
                <a:ea typeface="楷体_GB2312" pitchFamily="49" charset="-122"/>
              </a:rPr>
              <a:t>为接口</a:t>
            </a:r>
            <a:r>
              <a:rPr lang="en-US" altLang="zh-CN" sz="2400" b="1">
                <a:solidFill>
                  <a:srgbClr val="FF0000"/>
                </a:solidFill>
                <a:latin typeface="楷体_GB2312" pitchFamily="49" charset="-122"/>
                <a:ea typeface="楷体_GB2312" pitchFamily="49" charset="-122"/>
              </a:rPr>
              <a:t>A</a:t>
            </a:r>
            <a:r>
              <a:rPr lang="zh-CN" altLang="en-US" sz="2400" b="1">
                <a:solidFill>
                  <a:srgbClr val="FF0000"/>
                </a:solidFill>
                <a:latin typeface="楷体_GB2312" pitchFamily="49" charset="-122"/>
                <a:ea typeface="楷体_GB2312" pitchFamily="49" charset="-122"/>
              </a:rPr>
              <a:t>中的所有方法编写方法体，实现接口</a:t>
            </a:r>
            <a:r>
              <a:rPr lang="en-US" altLang="zh-CN" sz="2400" b="1">
                <a:solidFill>
                  <a:srgbClr val="FF0000"/>
                </a:solidFill>
                <a:latin typeface="楷体_GB2312" pitchFamily="49" charset="-122"/>
                <a:ea typeface="楷体_GB2312" pitchFamily="49" charset="-122"/>
              </a:rPr>
              <a:t>A;</a:t>
            </a:r>
          </a:p>
          <a:p>
            <a:pPr lvl="1">
              <a:lnSpc>
                <a:spcPct val="90000"/>
              </a:lnSpc>
              <a:buFontTx/>
              <a:buNone/>
            </a:pPr>
            <a:r>
              <a:rPr lang="zh-CN" altLang="en-US" sz="2400" b="1">
                <a:solidFill>
                  <a:srgbClr val="FF0000"/>
                </a:solidFill>
                <a:latin typeface="楷体_GB2312" pitchFamily="49" charset="-122"/>
                <a:ea typeface="楷体_GB2312" pitchFamily="49" charset="-122"/>
              </a:rPr>
              <a:t>为接口</a:t>
            </a:r>
            <a:r>
              <a:rPr lang="en-US" altLang="zh-CN" sz="2400" b="1">
                <a:solidFill>
                  <a:srgbClr val="FF0000"/>
                </a:solidFill>
                <a:latin typeface="楷体_GB2312" pitchFamily="49" charset="-122"/>
                <a:ea typeface="楷体_GB2312" pitchFamily="49" charset="-122"/>
              </a:rPr>
              <a:t>A</a:t>
            </a:r>
            <a:r>
              <a:rPr lang="zh-CN" altLang="en-US" sz="2400" b="1">
                <a:solidFill>
                  <a:srgbClr val="FF0000"/>
                </a:solidFill>
                <a:latin typeface="楷体_GB2312" pitchFamily="49" charset="-122"/>
                <a:ea typeface="楷体_GB2312" pitchFamily="49" charset="-122"/>
              </a:rPr>
              <a:t>中的所有方法编写方法体，实现接口</a:t>
            </a:r>
            <a:r>
              <a:rPr lang="en-US" altLang="zh-CN" sz="2400" b="1">
                <a:solidFill>
                  <a:srgbClr val="FF0000"/>
                </a:solidFill>
                <a:latin typeface="楷体_GB2312" pitchFamily="49" charset="-122"/>
                <a:ea typeface="楷体_GB2312" pitchFamily="49" charset="-122"/>
              </a:rPr>
              <a:t>B;</a:t>
            </a:r>
          </a:p>
          <a:p>
            <a:pPr lvl="1">
              <a:lnSpc>
                <a:spcPct val="90000"/>
              </a:lnSpc>
              <a:buFontTx/>
              <a:buNone/>
            </a:pPr>
            <a:r>
              <a:rPr lang="en-US" altLang="zh-CN" sz="2400" b="1">
                <a:solidFill>
                  <a:srgbClr val="FF0000"/>
                </a:solidFill>
                <a:ea typeface="楷体_GB2312" pitchFamily="49" charset="-122"/>
              </a:rPr>
              <a:t>…</a:t>
            </a:r>
            <a:endParaRPr lang="en-US" altLang="zh-CN" sz="2400" b="1">
              <a:solidFill>
                <a:srgbClr val="FF0000"/>
              </a:solidFill>
              <a:latin typeface="楷体_GB2312" pitchFamily="49" charset="-122"/>
              <a:ea typeface="楷体_GB2312" pitchFamily="49" charset="-122"/>
            </a:endParaRPr>
          </a:p>
          <a:p>
            <a:pPr>
              <a:lnSpc>
                <a:spcPct val="90000"/>
              </a:lnSpc>
              <a:buFontTx/>
              <a:buNone/>
            </a:pPr>
            <a:r>
              <a:rPr lang="en-US" altLang="zh-CN" sz="2800" b="1">
                <a:solidFill>
                  <a:srgbClr val="2005E7"/>
                </a:solidFill>
                <a:latin typeface="楷体_GB2312" pitchFamily="49" charset="-122"/>
                <a:ea typeface="楷体_GB2312" pitchFamily="49" charset="-122"/>
              </a:rPr>
              <a:t>}</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a:extLst>
              <a:ext uri="{FF2B5EF4-FFF2-40B4-BE49-F238E27FC236}">
                <a16:creationId xmlns:a16="http://schemas.microsoft.com/office/drawing/2014/main" id="{E28ECF60-5736-4CE3-AE66-3889FFDEF92C}"/>
              </a:ext>
            </a:extLst>
          </p:cNvPr>
          <p:cNvSpPr>
            <a:spLocks noGrp="1" noChangeArrowheads="1"/>
          </p:cNvSpPr>
          <p:nvPr>
            <p:ph type="title"/>
          </p:nvPr>
        </p:nvSpPr>
        <p:spPr>
          <a:xfrm>
            <a:off x="457200" y="274638"/>
            <a:ext cx="8229600" cy="831850"/>
          </a:xfrm>
        </p:spPr>
        <p:txBody>
          <a:bodyPr>
            <a:normAutofit/>
          </a:bodyPr>
          <a:lstStyle/>
          <a:p>
            <a:r>
              <a:rPr lang="zh-CN" altLang="en-US" dirty="0"/>
              <a:t>实现接口</a:t>
            </a:r>
          </a:p>
        </p:txBody>
      </p:sp>
      <p:sp>
        <p:nvSpPr>
          <p:cNvPr id="772099" name="Rectangle 3">
            <a:extLst>
              <a:ext uri="{FF2B5EF4-FFF2-40B4-BE49-F238E27FC236}">
                <a16:creationId xmlns:a16="http://schemas.microsoft.com/office/drawing/2014/main" id="{1047CF41-7170-4073-9742-7A36D7C5476E}"/>
              </a:ext>
            </a:extLst>
          </p:cNvPr>
          <p:cNvSpPr>
            <a:spLocks noGrp="1" noChangeArrowheads="1"/>
          </p:cNvSpPr>
          <p:nvPr>
            <p:ph type="body" idx="1"/>
          </p:nvPr>
        </p:nvSpPr>
        <p:spPr/>
        <p:txBody>
          <a:bodyPr/>
          <a:lstStyle/>
          <a:p>
            <a:r>
              <a:rPr lang="zh-CN" altLang="en-US" sz="2400" b="1">
                <a:latin typeface="宋体" panose="02010600030101010101" pitchFamily="2" charset="-122"/>
              </a:rPr>
              <a:t>例如：</a:t>
            </a:r>
          </a:p>
          <a:p>
            <a:pPr>
              <a:lnSpc>
                <a:spcPct val="90000"/>
              </a:lnSpc>
              <a:buClr>
                <a:schemeClr val="hlink"/>
              </a:buClr>
              <a:buSzPct val="110000"/>
              <a:buFont typeface="Wingdings" panose="05000000000000000000" pitchFamily="2" charset="2"/>
              <a:buNone/>
            </a:pPr>
            <a:r>
              <a:rPr lang="en-US" altLang="zh-CN" sz="2400" b="1">
                <a:ea typeface="华文隶书" panose="02010800040101010101" pitchFamily="2" charset="-122"/>
              </a:rPr>
              <a:t>[</a:t>
            </a:r>
            <a:r>
              <a:rPr lang="zh-CN" altLang="en-US" sz="2400" b="1">
                <a:ea typeface="华文隶书" panose="02010800040101010101" pitchFamily="2" charset="-122"/>
              </a:rPr>
              <a:t>修饰符</a:t>
            </a:r>
            <a:r>
              <a:rPr lang="en-US" altLang="zh-CN" sz="2400" b="1">
                <a:ea typeface="华文隶书" panose="02010800040101010101" pitchFamily="2" charset="-122"/>
              </a:rPr>
              <a:t>] class A </a:t>
            </a:r>
            <a:r>
              <a:rPr lang="en-US" altLang="zh-CN" sz="2400" b="1">
                <a:solidFill>
                  <a:srgbClr val="E20000"/>
                </a:solidFill>
                <a:ea typeface="华文隶书" panose="02010800040101010101" pitchFamily="2" charset="-122"/>
              </a:rPr>
              <a:t>implements</a:t>
            </a:r>
            <a:r>
              <a:rPr lang="en-US" altLang="zh-CN" sz="2400" b="1">
                <a:ea typeface="华文隶书" panose="02010800040101010101" pitchFamily="2" charset="-122"/>
              </a:rPr>
              <a:t> IA {…} </a:t>
            </a:r>
          </a:p>
          <a:p>
            <a:pPr>
              <a:lnSpc>
                <a:spcPct val="90000"/>
              </a:lnSpc>
              <a:buClr>
                <a:schemeClr val="hlink"/>
              </a:buClr>
              <a:buSzPct val="110000"/>
              <a:buFont typeface="Wingdings" panose="05000000000000000000" pitchFamily="2" charset="2"/>
              <a:buNone/>
            </a:pPr>
            <a:r>
              <a:rPr lang="en-US" altLang="zh-CN" sz="2400" b="1">
                <a:ea typeface="华文隶书" panose="02010800040101010101" pitchFamily="2" charset="-122"/>
              </a:rPr>
              <a:t>[</a:t>
            </a:r>
            <a:r>
              <a:rPr lang="zh-CN" altLang="en-US" sz="2400" b="1">
                <a:ea typeface="华文隶书" panose="02010800040101010101" pitchFamily="2" charset="-122"/>
              </a:rPr>
              <a:t>修饰符</a:t>
            </a:r>
            <a:r>
              <a:rPr lang="en-US" altLang="zh-CN" sz="2400" b="1">
                <a:ea typeface="华文隶书" panose="02010800040101010101" pitchFamily="2" charset="-122"/>
              </a:rPr>
              <a:t>] class B extends A </a:t>
            </a:r>
            <a:r>
              <a:rPr lang="en-US" altLang="zh-CN" sz="2400" b="1">
                <a:solidFill>
                  <a:srgbClr val="E20000"/>
                </a:solidFill>
                <a:ea typeface="华文隶书" panose="02010800040101010101" pitchFamily="2" charset="-122"/>
              </a:rPr>
              <a:t>implements</a:t>
            </a:r>
            <a:r>
              <a:rPr lang="en-US" altLang="zh-CN" sz="2400" b="1">
                <a:ea typeface="华文隶书" panose="02010800040101010101" pitchFamily="2" charset="-122"/>
              </a:rPr>
              <a:t> IB</a:t>
            </a:r>
            <a:r>
              <a:rPr lang="en-US" altLang="zh-CN" sz="2400" b="1">
                <a:solidFill>
                  <a:srgbClr val="E20000"/>
                </a:solidFill>
                <a:ea typeface="华文隶书" panose="02010800040101010101" pitchFamily="2" charset="-122"/>
              </a:rPr>
              <a:t>,</a:t>
            </a:r>
            <a:r>
              <a:rPr lang="en-US" altLang="zh-CN" sz="2400" b="1">
                <a:ea typeface="华文隶书" panose="02010800040101010101" pitchFamily="2" charset="-122"/>
              </a:rPr>
              <a:t> IC {…}</a:t>
            </a:r>
          </a:p>
          <a:p>
            <a:pPr>
              <a:lnSpc>
                <a:spcPct val="90000"/>
              </a:lnSpc>
              <a:buClr>
                <a:schemeClr val="hlink"/>
              </a:buClr>
              <a:buSzPct val="110000"/>
              <a:buFont typeface="Wingdings" panose="05000000000000000000" pitchFamily="2" charset="2"/>
              <a:buChar char="w"/>
            </a:pPr>
            <a:endParaRPr lang="en-US" altLang="zh-CN" sz="2400" b="1">
              <a:ea typeface="华文隶书" panose="02010800040101010101" pitchFamily="2" charset="-122"/>
            </a:endParaRPr>
          </a:p>
          <a:p>
            <a:endParaRPr lang="en-US" altLang="zh-CN" sz="2800">
              <a:latin typeface="宋体" panose="02010600030101010101" pitchFamily="2" charset="-122"/>
            </a:endParaRPr>
          </a:p>
        </p:txBody>
      </p:sp>
      <p:sp>
        <p:nvSpPr>
          <p:cNvPr id="772100" name="Rectangle 4">
            <a:extLst>
              <a:ext uri="{FF2B5EF4-FFF2-40B4-BE49-F238E27FC236}">
                <a16:creationId xmlns:a16="http://schemas.microsoft.com/office/drawing/2014/main" id="{1E37014C-5177-440F-9B04-E1EB325A501C}"/>
              </a:ext>
            </a:extLst>
          </p:cNvPr>
          <p:cNvSpPr>
            <a:spLocks noChangeArrowheads="1"/>
          </p:cNvSpPr>
          <p:nvPr/>
        </p:nvSpPr>
        <p:spPr bwMode="auto">
          <a:xfrm>
            <a:off x="762000" y="3581400"/>
            <a:ext cx="7866063" cy="860425"/>
          </a:xfrm>
          <a:prstGeom prst="rect">
            <a:avLst/>
          </a:prstGeom>
          <a:solidFill>
            <a:srgbClr val="000000"/>
          </a:soli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a:solidFill>
                  <a:srgbClr val="FFFFFF"/>
                </a:solidFill>
                <a:latin typeface="楷体_GB2312" pitchFamily="49" charset="-122"/>
                <a:ea typeface="楷体_GB2312" pitchFamily="49" charset="-122"/>
              </a:rPr>
              <a:t>在这个例子里</a:t>
            </a:r>
            <a:r>
              <a:rPr kumimoji="1" lang="en-US" altLang="zh-CN" sz="2400">
                <a:solidFill>
                  <a:srgbClr val="FFFFFF"/>
                </a:solidFill>
                <a:latin typeface="楷体_GB2312" pitchFamily="49" charset="-122"/>
                <a:ea typeface="楷体_GB2312" pitchFamily="49" charset="-122"/>
              </a:rPr>
              <a:t>class A</a:t>
            </a:r>
            <a:r>
              <a:rPr kumimoji="1" lang="zh-CN" altLang="en-US" sz="2400">
                <a:solidFill>
                  <a:srgbClr val="FFFFFF"/>
                </a:solidFill>
                <a:latin typeface="楷体_GB2312" pitchFamily="49" charset="-122"/>
                <a:ea typeface="楷体_GB2312" pitchFamily="49" charset="-122"/>
              </a:rPr>
              <a:t>要实现接口</a:t>
            </a:r>
            <a:r>
              <a:rPr kumimoji="1" lang="en-US" altLang="zh-CN" sz="2400">
                <a:solidFill>
                  <a:srgbClr val="FFFFFF"/>
                </a:solidFill>
                <a:latin typeface="楷体_GB2312" pitchFamily="49" charset="-122"/>
                <a:ea typeface="楷体_GB2312" pitchFamily="49" charset="-122"/>
              </a:rPr>
              <a:t>IA</a:t>
            </a:r>
            <a:r>
              <a:rPr kumimoji="1" lang="zh-CN" altLang="en-US" sz="2400">
                <a:solidFill>
                  <a:srgbClr val="FFFFFF"/>
                </a:solidFill>
                <a:latin typeface="楷体_GB2312" pitchFamily="49" charset="-122"/>
                <a:ea typeface="楷体_GB2312" pitchFamily="49" charset="-122"/>
              </a:rPr>
              <a:t>中的所有接口方法，</a:t>
            </a:r>
          </a:p>
          <a:p>
            <a:r>
              <a:rPr kumimoji="1" lang="zh-CN" altLang="en-US" sz="2400">
                <a:solidFill>
                  <a:srgbClr val="FFFFFF"/>
                </a:solidFill>
                <a:latin typeface="楷体_GB2312" pitchFamily="49" charset="-122"/>
                <a:ea typeface="楷体_GB2312" pitchFamily="49" charset="-122"/>
              </a:rPr>
              <a:t>而</a:t>
            </a:r>
            <a:r>
              <a:rPr kumimoji="1" lang="en-US" altLang="zh-CN" sz="2400">
                <a:solidFill>
                  <a:srgbClr val="FFFFFF"/>
                </a:solidFill>
                <a:latin typeface="楷体_GB2312" pitchFamily="49" charset="-122"/>
                <a:ea typeface="楷体_GB2312" pitchFamily="49" charset="-122"/>
              </a:rPr>
              <a:t>class B</a:t>
            </a:r>
            <a:r>
              <a:rPr kumimoji="1" lang="zh-CN" altLang="en-US" sz="2400">
                <a:solidFill>
                  <a:srgbClr val="FFFFFF"/>
                </a:solidFill>
                <a:latin typeface="楷体_GB2312" pitchFamily="49" charset="-122"/>
                <a:ea typeface="楷体_GB2312" pitchFamily="49" charset="-122"/>
              </a:rPr>
              <a:t>要实现</a:t>
            </a:r>
            <a:r>
              <a:rPr kumimoji="1" lang="en-US" altLang="zh-CN" sz="2400">
                <a:solidFill>
                  <a:srgbClr val="FFFFFF"/>
                </a:solidFill>
                <a:latin typeface="楷体_GB2312" pitchFamily="49" charset="-122"/>
                <a:ea typeface="楷体_GB2312" pitchFamily="49" charset="-122"/>
              </a:rPr>
              <a:t>IB</a:t>
            </a:r>
            <a:r>
              <a:rPr kumimoji="1" lang="zh-CN" altLang="en-US" sz="2400">
                <a:solidFill>
                  <a:srgbClr val="FFFFFF"/>
                </a:solidFill>
                <a:latin typeface="楷体_GB2312" pitchFamily="49" charset="-122"/>
                <a:ea typeface="楷体_GB2312" pitchFamily="49" charset="-122"/>
              </a:rPr>
              <a:t>和</a:t>
            </a:r>
            <a:r>
              <a:rPr kumimoji="1" lang="en-US" altLang="zh-CN" sz="2400">
                <a:solidFill>
                  <a:srgbClr val="FFFFFF"/>
                </a:solidFill>
                <a:latin typeface="楷体_GB2312" pitchFamily="49" charset="-122"/>
                <a:ea typeface="楷体_GB2312" pitchFamily="49" charset="-122"/>
              </a:rPr>
              <a:t>IC</a:t>
            </a:r>
            <a:r>
              <a:rPr kumimoji="1" lang="zh-CN" altLang="en-US" sz="2400">
                <a:solidFill>
                  <a:srgbClr val="FFFFFF"/>
                </a:solidFill>
                <a:latin typeface="楷体_GB2312" pitchFamily="49" charset="-122"/>
                <a:ea typeface="楷体_GB2312" pitchFamily="49" charset="-122"/>
              </a:rPr>
              <a:t>中的所有接口方法。</a:t>
            </a:r>
          </a:p>
        </p:txBody>
      </p:sp>
      <p:sp>
        <p:nvSpPr>
          <p:cNvPr id="772101" name="Rectangle 5" descr="Rectangle: Click to edit Master text styles&#10;Second level&#10;Third level&#10;Fourth level&#10;Fifth level">
            <a:extLst>
              <a:ext uri="{FF2B5EF4-FFF2-40B4-BE49-F238E27FC236}">
                <a16:creationId xmlns:a16="http://schemas.microsoft.com/office/drawing/2014/main" id="{4027ACE8-AED4-414A-A06D-F46F6DDD5438}"/>
              </a:ext>
            </a:extLst>
          </p:cNvPr>
          <p:cNvSpPr>
            <a:spLocks noChangeArrowheads="1"/>
          </p:cNvSpPr>
          <p:nvPr/>
        </p:nvSpPr>
        <p:spPr bwMode="auto">
          <a:xfrm>
            <a:off x="762000" y="4648200"/>
            <a:ext cx="7848600" cy="1143000"/>
          </a:xfrm>
          <a:prstGeom prst="rect">
            <a:avLst/>
          </a:prstGeom>
          <a:solidFill>
            <a:srgbClr val="000000"/>
          </a:solidFill>
          <a:ln w="38100">
            <a:solidFill>
              <a:srgbClr val="FF0000"/>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1320800" indent="-457200">
              <a:defRPr>
                <a:solidFill>
                  <a:schemeClr val="tx1"/>
                </a:solidFill>
                <a:latin typeface="Arial" panose="020B0604020202020204" pitchFamily="34" charset="0"/>
                <a:ea typeface="宋体" panose="02010600030101010101" pitchFamily="2" charset="-122"/>
              </a:defRPr>
            </a:lvl2pPr>
            <a:lvl3pPr marL="1968500" indent="-457200">
              <a:defRPr>
                <a:solidFill>
                  <a:schemeClr val="tx1"/>
                </a:solidFill>
                <a:latin typeface="Arial" panose="020B0604020202020204" pitchFamily="34" charset="0"/>
                <a:ea typeface="宋体" panose="02010600030101010101" pitchFamily="2" charset="-122"/>
              </a:defRPr>
            </a:lvl3pPr>
            <a:lvl4pPr marL="2616200" indent="-457200">
              <a:defRPr>
                <a:solidFill>
                  <a:schemeClr val="tx1"/>
                </a:solidFill>
                <a:latin typeface="Arial" panose="020B0604020202020204" pitchFamily="34" charset="0"/>
                <a:ea typeface="宋体" panose="02010600030101010101" pitchFamily="2" charset="-122"/>
              </a:defRPr>
            </a:lvl4pPr>
            <a:lvl5pPr marL="3263900" indent="-457200">
              <a:defRPr>
                <a:solidFill>
                  <a:schemeClr val="tx1"/>
                </a:solidFill>
                <a:latin typeface="Arial" panose="020B0604020202020204" pitchFamily="34" charset="0"/>
                <a:ea typeface="宋体" panose="02010600030101010101" pitchFamily="2" charset="-122"/>
              </a:defRPr>
            </a:lvl5pPr>
            <a:lvl6pPr marL="37211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41783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46355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50927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hlink"/>
              </a:buClr>
              <a:buSzPct val="110000"/>
              <a:buFont typeface="Wingdings" panose="05000000000000000000" pitchFamily="2" charset="2"/>
              <a:buNone/>
            </a:pPr>
            <a:r>
              <a:rPr kumimoji="1" lang="zh-CN" altLang="en-US" sz="2400">
                <a:solidFill>
                  <a:srgbClr val="FFFFFF"/>
                </a:solidFill>
                <a:latin typeface="楷体_GB2312" pitchFamily="49" charset="-122"/>
                <a:ea typeface="楷体_GB2312" pitchFamily="49" charset="-122"/>
              </a:rPr>
              <a:t>注意：实现一个接口就是要实现它所包含的所有方法，如果哪怕只有一个接口方法没有实现，则那个类也要声明成抽象</a:t>
            </a:r>
            <a:r>
              <a:rPr kumimoji="1" lang="en-US" altLang="zh-CN" sz="2400">
                <a:solidFill>
                  <a:srgbClr val="FFFFFF"/>
                </a:solidFill>
                <a:latin typeface="楷体_GB2312" pitchFamily="49" charset="-122"/>
                <a:ea typeface="楷体_GB2312" pitchFamily="49" charset="-122"/>
              </a:rPr>
              <a:t>/abstract</a:t>
            </a:r>
            <a:r>
              <a:rPr kumimoji="1" lang="zh-CN" altLang="en-US" sz="2400">
                <a:solidFill>
                  <a:srgbClr val="FFFFFF"/>
                </a:solidFill>
                <a:latin typeface="楷体_GB2312" pitchFamily="49" charset="-122"/>
                <a:ea typeface="楷体_GB2312" pitchFamily="49" charset="-122"/>
              </a:rPr>
              <a:t>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72100"/>
                                        </p:tgtEl>
                                        <p:attrNameLst>
                                          <p:attrName>style.visibility</p:attrName>
                                        </p:attrNameLst>
                                      </p:cBhvr>
                                      <p:to>
                                        <p:strVal val="visible"/>
                                      </p:to>
                                    </p:set>
                                    <p:animEffect transition="in" filter="checkerboard(across)">
                                      <p:cBhvr>
                                        <p:cTn id="7" dur="500"/>
                                        <p:tgtEl>
                                          <p:spTgt spid="7721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772101"/>
                                        </p:tgtEl>
                                        <p:attrNameLst>
                                          <p:attrName>style.visibility</p:attrName>
                                        </p:attrNameLst>
                                      </p:cBhvr>
                                      <p:to>
                                        <p:strVal val="visible"/>
                                      </p:to>
                                    </p:set>
                                    <p:animEffect transition="in" filter="slide(fromBottom)">
                                      <p:cBhvr>
                                        <p:cTn id="12" dur="500"/>
                                        <p:tgtEl>
                                          <p:spTgt spid="772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2100" grpId="0" animBg="1" autoUpdateAnimBg="0"/>
      <p:bldP spid="772101" grpId="0" animBg="1"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a:extLst>
              <a:ext uri="{FF2B5EF4-FFF2-40B4-BE49-F238E27FC236}">
                <a16:creationId xmlns:a16="http://schemas.microsoft.com/office/drawing/2014/main" id="{4FD368A4-2F48-4269-AA9A-1238FC55A857}"/>
              </a:ext>
            </a:extLst>
          </p:cNvPr>
          <p:cNvSpPr>
            <a:spLocks noChangeArrowheads="1"/>
          </p:cNvSpPr>
          <p:nvPr/>
        </p:nvSpPr>
        <p:spPr bwMode="auto">
          <a:xfrm>
            <a:off x="304800" y="990600"/>
            <a:ext cx="8686800" cy="3657600"/>
          </a:xfrm>
          <a:prstGeom prst="rect">
            <a:avLst/>
          </a:prstGeom>
          <a:solidFill>
            <a:srgbClr val="FFFFCC"/>
          </a:solidFill>
          <a:ln w="9525">
            <a:solidFill>
              <a:srgbClr val="FF0000"/>
            </a:solidFill>
            <a:miter lim="800000"/>
            <a:headEnd/>
            <a:tailEnd/>
          </a:ln>
          <a:effectLst>
            <a:prstShdw prst="shdw17" dist="17961" dir="2700000">
              <a:srgbClr val="FF0000">
                <a:gamma/>
                <a:shade val="60000"/>
                <a:invGamma/>
              </a:srgbClr>
            </a:prstShdw>
          </a:effectLst>
        </p:spPr>
        <p:txBody>
          <a:bodyPr wrap="none" anchor="ctr"/>
          <a:lstStyle/>
          <a:p>
            <a:pPr>
              <a:lnSpc>
                <a:spcPct val="80000"/>
              </a:lnSpc>
              <a:spcBef>
                <a:spcPct val="20000"/>
              </a:spcBef>
              <a:buClr>
                <a:schemeClr val="hlink"/>
              </a:buClr>
              <a:buSzPct val="110000"/>
              <a:buFont typeface="Wingdings" panose="05000000000000000000" pitchFamily="2" charset="2"/>
              <a:buNone/>
            </a:pPr>
            <a:r>
              <a:rPr kumimoji="1" lang="en-US" altLang="zh-CN" sz="2400">
                <a:latin typeface="Tahoma" panose="020B0604030504040204" pitchFamily="34" charset="0"/>
                <a:ea typeface="幼圆" panose="02010509060101010101" pitchFamily="49" charset="-122"/>
              </a:rPr>
              <a:t>interface IExample {</a:t>
            </a:r>
          </a:p>
          <a:p>
            <a:pPr>
              <a:lnSpc>
                <a:spcPct val="80000"/>
              </a:lnSpc>
              <a:spcBef>
                <a:spcPct val="20000"/>
              </a:spcBef>
              <a:buClr>
                <a:schemeClr val="hlink"/>
              </a:buClr>
              <a:buSzPct val="110000"/>
              <a:buFont typeface="Wingdings" panose="05000000000000000000" pitchFamily="2" charset="2"/>
              <a:buNone/>
            </a:pPr>
            <a:r>
              <a:rPr kumimoji="1" lang="en-US" altLang="zh-CN" sz="2400">
                <a:latin typeface="Tahoma" panose="020B0604030504040204" pitchFamily="34" charset="0"/>
                <a:ea typeface="幼圆" panose="02010509060101010101" pitchFamily="49" charset="-122"/>
              </a:rPr>
              <a:t>    void method1();</a:t>
            </a:r>
          </a:p>
          <a:p>
            <a:pPr>
              <a:lnSpc>
                <a:spcPct val="80000"/>
              </a:lnSpc>
              <a:spcBef>
                <a:spcPct val="20000"/>
              </a:spcBef>
              <a:buClr>
                <a:schemeClr val="hlink"/>
              </a:buClr>
              <a:buSzPct val="110000"/>
              <a:buFont typeface="Wingdings" panose="05000000000000000000" pitchFamily="2" charset="2"/>
              <a:buNone/>
            </a:pPr>
            <a:r>
              <a:rPr kumimoji="1" lang="en-US" altLang="zh-CN" sz="2400">
                <a:latin typeface="Tahoma" panose="020B0604030504040204" pitchFamily="34" charset="0"/>
                <a:ea typeface="幼圆" panose="02010509060101010101" pitchFamily="49" charset="-122"/>
              </a:rPr>
              <a:t>    void method2();</a:t>
            </a:r>
          </a:p>
          <a:p>
            <a:pPr>
              <a:lnSpc>
                <a:spcPct val="80000"/>
              </a:lnSpc>
              <a:spcBef>
                <a:spcPct val="20000"/>
              </a:spcBef>
              <a:buClr>
                <a:schemeClr val="hlink"/>
              </a:buClr>
              <a:buSzPct val="110000"/>
              <a:buFont typeface="Wingdings" panose="05000000000000000000" pitchFamily="2" charset="2"/>
              <a:buNone/>
            </a:pPr>
            <a:r>
              <a:rPr kumimoji="1" lang="en-US" altLang="zh-CN" sz="2400">
                <a:latin typeface="Tahoma" panose="020B0604030504040204" pitchFamily="34" charset="0"/>
                <a:ea typeface="幼圆" panose="02010509060101010101" pitchFamily="49" charset="-122"/>
              </a:rPr>
              <a:t>}</a:t>
            </a:r>
          </a:p>
          <a:p>
            <a:pPr>
              <a:lnSpc>
                <a:spcPct val="80000"/>
              </a:lnSpc>
              <a:spcBef>
                <a:spcPct val="20000"/>
              </a:spcBef>
              <a:buClr>
                <a:schemeClr val="hlink"/>
              </a:buClr>
              <a:buSzPct val="110000"/>
              <a:buFont typeface="Wingdings" panose="05000000000000000000" pitchFamily="2" charset="2"/>
              <a:buNone/>
            </a:pPr>
            <a:r>
              <a:rPr kumimoji="1" lang="en-US" altLang="zh-CN" sz="2400">
                <a:solidFill>
                  <a:srgbClr val="E20000"/>
                </a:solidFill>
                <a:latin typeface="Tahoma" panose="020B0604030504040204" pitchFamily="34" charset="0"/>
                <a:ea typeface="幼圆" panose="02010509060101010101" pitchFamily="49" charset="-122"/>
              </a:rPr>
              <a:t>abstract</a:t>
            </a:r>
            <a:r>
              <a:rPr kumimoji="1" lang="en-US" altLang="zh-CN" sz="2400">
                <a:latin typeface="Tahoma" panose="020B0604030504040204" pitchFamily="34" charset="0"/>
                <a:ea typeface="幼圆" panose="02010509060101010101" pitchFamily="49" charset="-122"/>
              </a:rPr>
              <a:t> class Example1 implements IExample {</a:t>
            </a:r>
          </a:p>
          <a:p>
            <a:pPr>
              <a:lnSpc>
                <a:spcPct val="80000"/>
              </a:lnSpc>
              <a:spcBef>
                <a:spcPct val="20000"/>
              </a:spcBef>
              <a:buClr>
                <a:schemeClr val="hlink"/>
              </a:buClr>
              <a:buSzPct val="110000"/>
              <a:buFont typeface="Wingdings" panose="05000000000000000000" pitchFamily="2" charset="2"/>
              <a:buNone/>
            </a:pPr>
            <a:r>
              <a:rPr kumimoji="1" lang="en-US" altLang="zh-CN" sz="2400">
                <a:latin typeface="Tahoma" panose="020B0604030504040204" pitchFamily="34" charset="0"/>
                <a:ea typeface="幼圆" panose="02010509060101010101" pitchFamily="49" charset="-122"/>
              </a:rPr>
              <a:t>    public void method1(){</a:t>
            </a:r>
          </a:p>
          <a:p>
            <a:pPr>
              <a:lnSpc>
                <a:spcPct val="80000"/>
              </a:lnSpc>
              <a:spcBef>
                <a:spcPct val="20000"/>
              </a:spcBef>
              <a:buClr>
                <a:schemeClr val="hlink"/>
              </a:buClr>
              <a:buSzPct val="110000"/>
              <a:buFont typeface="Wingdings" panose="05000000000000000000" pitchFamily="2" charset="2"/>
              <a:buNone/>
            </a:pPr>
            <a:r>
              <a:rPr kumimoji="1" lang="en-US" altLang="zh-CN" sz="2400">
                <a:latin typeface="Tahoma" panose="020B0604030504040204" pitchFamily="34" charset="0"/>
                <a:ea typeface="幼圆" panose="02010509060101010101" pitchFamily="49" charset="-122"/>
              </a:rPr>
              <a:t>        //… …</a:t>
            </a:r>
          </a:p>
          <a:p>
            <a:pPr>
              <a:lnSpc>
                <a:spcPct val="80000"/>
              </a:lnSpc>
              <a:spcBef>
                <a:spcPct val="20000"/>
              </a:spcBef>
              <a:buClr>
                <a:schemeClr val="hlink"/>
              </a:buClr>
              <a:buSzPct val="110000"/>
              <a:buFont typeface="Wingdings" panose="05000000000000000000" pitchFamily="2" charset="2"/>
              <a:buNone/>
            </a:pPr>
            <a:r>
              <a:rPr kumimoji="1" lang="en-US" altLang="zh-CN" sz="2400">
                <a:latin typeface="Tahoma" panose="020B0604030504040204" pitchFamily="34" charset="0"/>
                <a:ea typeface="幼圆" panose="02010509060101010101" pitchFamily="49" charset="-122"/>
              </a:rPr>
              <a:t>    }</a:t>
            </a:r>
          </a:p>
          <a:p>
            <a:pPr>
              <a:lnSpc>
                <a:spcPct val="80000"/>
              </a:lnSpc>
              <a:spcBef>
                <a:spcPct val="20000"/>
              </a:spcBef>
              <a:buClr>
                <a:schemeClr val="hlink"/>
              </a:buClr>
              <a:buSzPct val="110000"/>
              <a:buFont typeface="Wingdings" panose="05000000000000000000" pitchFamily="2" charset="2"/>
              <a:buNone/>
            </a:pPr>
            <a:r>
              <a:rPr kumimoji="1" lang="en-US" altLang="zh-CN" sz="2400">
                <a:latin typeface="Tahoma" panose="020B0604030504040204" pitchFamily="34" charset="0"/>
                <a:ea typeface="幼圆" panose="02010509060101010101" pitchFamily="49" charset="-122"/>
              </a:rPr>
              <a:t>}</a:t>
            </a:r>
            <a:endParaRPr kumimoji="1" lang="en-US" altLang="zh-CN" sz="2400" b="0">
              <a:latin typeface="Tahoma" panose="020B0604030504040204" pitchFamily="34" charset="0"/>
            </a:endParaRPr>
          </a:p>
        </p:txBody>
      </p:sp>
      <p:sp>
        <p:nvSpPr>
          <p:cNvPr id="773123" name="Rectangle 3" descr="Rectangle: Click to edit Master text styles&#10;Second level&#10;Third level&#10;Fourth level&#10;Fifth level">
            <a:extLst>
              <a:ext uri="{FF2B5EF4-FFF2-40B4-BE49-F238E27FC236}">
                <a16:creationId xmlns:a16="http://schemas.microsoft.com/office/drawing/2014/main" id="{09C1FBD4-44AD-4968-841C-6C26053E7A6B}"/>
              </a:ext>
            </a:extLst>
          </p:cNvPr>
          <p:cNvSpPr>
            <a:spLocks noChangeArrowheads="1"/>
          </p:cNvSpPr>
          <p:nvPr/>
        </p:nvSpPr>
        <p:spPr bwMode="auto">
          <a:xfrm>
            <a:off x="611188" y="4797425"/>
            <a:ext cx="3671887" cy="1295400"/>
          </a:xfrm>
          <a:prstGeom prst="rect">
            <a:avLst/>
          </a:prstGeom>
          <a:solidFill>
            <a:srgbClr val="000000"/>
          </a:soli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1320800" indent="-457200">
              <a:defRPr>
                <a:solidFill>
                  <a:schemeClr val="tx1"/>
                </a:solidFill>
                <a:latin typeface="Arial" panose="020B0604020202020204" pitchFamily="34" charset="0"/>
                <a:ea typeface="宋体" panose="02010600030101010101" pitchFamily="2" charset="-122"/>
              </a:defRPr>
            </a:lvl2pPr>
            <a:lvl3pPr marL="1968500" indent="-457200">
              <a:defRPr>
                <a:solidFill>
                  <a:schemeClr val="tx1"/>
                </a:solidFill>
                <a:latin typeface="Arial" panose="020B0604020202020204" pitchFamily="34" charset="0"/>
                <a:ea typeface="宋体" panose="02010600030101010101" pitchFamily="2" charset="-122"/>
              </a:defRPr>
            </a:lvl3pPr>
            <a:lvl4pPr marL="2616200" indent="-457200">
              <a:defRPr>
                <a:solidFill>
                  <a:schemeClr val="tx1"/>
                </a:solidFill>
                <a:latin typeface="Arial" panose="020B0604020202020204" pitchFamily="34" charset="0"/>
                <a:ea typeface="宋体" panose="02010600030101010101" pitchFamily="2" charset="-122"/>
              </a:defRPr>
            </a:lvl4pPr>
            <a:lvl5pPr marL="3263900" indent="-457200">
              <a:defRPr>
                <a:solidFill>
                  <a:schemeClr val="tx1"/>
                </a:solidFill>
                <a:latin typeface="Arial" panose="020B0604020202020204" pitchFamily="34" charset="0"/>
                <a:ea typeface="宋体" panose="02010600030101010101" pitchFamily="2" charset="-122"/>
              </a:defRPr>
            </a:lvl5pPr>
            <a:lvl6pPr marL="37211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41783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46355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50927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hlink"/>
              </a:buClr>
              <a:buSzPct val="110000"/>
              <a:buFont typeface="Wingdings" panose="05000000000000000000" pitchFamily="2" charset="2"/>
              <a:buNone/>
            </a:pPr>
            <a:r>
              <a:rPr kumimoji="1" lang="zh-CN" altLang="en-US" sz="2400">
                <a:solidFill>
                  <a:srgbClr val="FFFFFF"/>
                </a:solidFill>
                <a:latin typeface="楷体_GB2312" pitchFamily="49" charset="-122"/>
                <a:ea typeface="楷体_GB2312" pitchFamily="49" charset="-122"/>
              </a:rPr>
              <a:t>因为只实现了一个方法，所以类</a:t>
            </a:r>
            <a:r>
              <a:rPr kumimoji="1" lang="en-US" altLang="zh-CN" sz="2400">
                <a:solidFill>
                  <a:srgbClr val="FFFFFF"/>
                </a:solidFill>
                <a:latin typeface="楷体_GB2312" pitchFamily="49" charset="-122"/>
                <a:ea typeface="楷体_GB2312" pitchFamily="49" charset="-122"/>
              </a:rPr>
              <a:t>Example1</a:t>
            </a:r>
            <a:r>
              <a:rPr kumimoji="1" lang="zh-CN" altLang="en-US" sz="2400">
                <a:solidFill>
                  <a:srgbClr val="FFFFFF"/>
                </a:solidFill>
                <a:latin typeface="楷体_GB2312" pitchFamily="49" charset="-122"/>
                <a:ea typeface="楷体_GB2312" pitchFamily="49" charset="-122"/>
              </a:rPr>
              <a:t>需要</a:t>
            </a:r>
          </a:p>
          <a:p>
            <a:pPr>
              <a:lnSpc>
                <a:spcPct val="90000"/>
              </a:lnSpc>
              <a:spcBef>
                <a:spcPct val="20000"/>
              </a:spcBef>
              <a:buClr>
                <a:schemeClr val="hlink"/>
              </a:buClr>
              <a:buSzPct val="110000"/>
              <a:buFont typeface="Wingdings" panose="05000000000000000000" pitchFamily="2" charset="2"/>
              <a:buNone/>
            </a:pPr>
            <a:r>
              <a:rPr kumimoji="1" lang="zh-CN" altLang="en-US" sz="2400">
                <a:solidFill>
                  <a:srgbClr val="FFFFFF"/>
                </a:solidFill>
                <a:latin typeface="楷体_GB2312" pitchFamily="49" charset="-122"/>
                <a:ea typeface="楷体_GB2312" pitchFamily="49" charset="-122"/>
              </a:rPr>
              <a:t>定义成抽象类。</a:t>
            </a:r>
          </a:p>
        </p:txBody>
      </p:sp>
      <p:sp>
        <p:nvSpPr>
          <p:cNvPr id="773124" name="Text Box 4">
            <a:extLst>
              <a:ext uri="{FF2B5EF4-FFF2-40B4-BE49-F238E27FC236}">
                <a16:creationId xmlns:a16="http://schemas.microsoft.com/office/drawing/2014/main" id="{113DC4F6-7525-42C5-B46F-4161642545E8}"/>
              </a:ext>
            </a:extLst>
          </p:cNvPr>
          <p:cNvSpPr txBox="1">
            <a:spLocks noChangeArrowheads="1"/>
          </p:cNvSpPr>
          <p:nvPr/>
        </p:nvSpPr>
        <p:spPr bwMode="auto">
          <a:xfrm>
            <a:off x="4800600" y="4953000"/>
            <a:ext cx="2805113" cy="831850"/>
          </a:xfrm>
          <a:prstGeom prst="rect">
            <a:avLst/>
          </a:prstGeom>
          <a:solidFill>
            <a:srgbClr val="FFCCFF"/>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0">
                <a:latin typeface="Times New Roman" panose="02020603050405020304" pitchFamily="18" charset="0"/>
                <a:hlinkClick r:id="rId2" action="ppaction://hlinkfile"/>
              </a:rPr>
              <a:t>TestKeyListener.java</a:t>
            </a:r>
            <a:endParaRPr kumimoji="1" lang="en-US" altLang="zh-CN" sz="2400" b="0">
              <a:latin typeface="Times New Roman" panose="02020603050405020304" pitchFamily="18" charset="0"/>
            </a:endParaRPr>
          </a:p>
          <a:p>
            <a:r>
              <a:rPr kumimoji="1" lang="en-US" altLang="zh-CN" sz="2400" b="0">
                <a:latin typeface="Times New Roman" panose="02020603050405020304" pitchFamily="18" charset="0"/>
                <a:hlinkClick r:id="rId3" action="ppaction://hlinkfile"/>
              </a:rPr>
              <a:t>TestKeyListener.htm</a:t>
            </a:r>
            <a:endParaRPr kumimoji="1" lang="en-US" altLang="zh-CN" sz="2400" b="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73122"/>
                                        </p:tgtEl>
                                        <p:attrNameLst>
                                          <p:attrName>style.visibility</p:attrName>
                                        </p:attrNameLst>
                                      </p:cBhvr>
                                      <p:to>
                                        <p:strVal val="visible"/>
                                      </p:to>
                                    </p:set>
                                    <p:animEffect transition="in" filter="checkerboard(across)">
                                      <p:cBhvr>
                                        <p:cTn id="7" dur="500"/>
                                        <p:tgtEl>
                                          <p:spTgt spid="7731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773123"/>
                                        </p:tgtEl>
                                        <p:attrNameLst>
                                          <p:attrName>style.visibility</p:attrName>
                                        </p:attrNameLst>
                                      </p:cBhvr>
                                      <p:to>
                                        <p:strVal val="visible"/>
                                      </p:to>
                                    </p:set>
                                    <p:anim calcmode="lin" valueType="num">
                                      <p:cBhvr additive="base">
                                        <p:cTn id="12" dur="500" fill="hold"/>
                                        <p:tgtEl>
                                          <p:spTgt spid="773123"/>
                                        </p:tgtEl>
                                        <p:attrNameLst>
                                          <p:attrName>ppt_x</p:attrName>
                                        </p:attrNameLst>
                                      </p:cBhvr>
                                      <p:tavLst>
                                        <p:tav tm="0">
                                          <p:val>
                                            <p:strVal val="0-#ppt_w/2"/>
                                          </p:val>
                                        </p:tav>
                                        <p:tav tm="100000">
                                          <p:val>
                                            <p:strVal val="#ppt_x"/>
                                          </p:val>
                                        </p:tav>
                                      </p:tavLst>
                                    </p:anim>
                                    <p:anim calcmode="lin" valueType="num">
                                      <p:cBhvr additive="base">
                                        <p:cTn id="13" dur="500" fill="hold"/>
                                        <p:tgtEl>
                                          <p:spTgt spid="7731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3122" grpId="0" animBg="1" autoUpdateAnimBg="0"/>
      <p:bldP spid="773123" grpId="0" animBg="1" autoUpdateAnimBg="0"/>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3011</TotalTime>
  <Words>10397</Words>
  <Application>Microsoft Office PowerPoint</Application>
  <PresentationFormat>全屏显示(4:3)</PresentationFormat>
  <Paragraphs>1800</Paragraphs>
  <Slides>170</Slides>
  <Notes>37</Notes>
  <HiddenSlides>0</HiddenSlides>
  <MMClips>0</MMClips>
  <ScaleCrop>false</ScaleCrop>
  <HeadingPairs>
    <vt:vector size="8" baseType="variant">
      <vt:variant>
        <vt:lpstr>已用的字体</vt:lpstr>
      </vt:variant>
      <vt:variant>
        <vt:i4>19</vt:i4>
      </vt:variant>
      <vt:variant>
        <vt:lpstr>主题</vt:lpstr>
      </vt:variant>
      <vt:variant>
        <vt:i4>1</vt:i4>
      </vt:variant>
      <vt:variant>
        <vt:lpstr>嵌入 OLE 服务器</vt:lpstr>
      </vt:variant>
      <vt:variant>
        <vt:i4>1</vt:i4>
      </vt:variant>
      <vt:variant>
        <vt:lpstr>幻灯片标题</vt:lpstr>
      </vt:variant>
      <vt:variant>
        <vt:i4>170</vt:i4>
      </vt:variant>
    </vt:vector>
  </HeadingPairs>
  <TitlesOfParts>
    <vt:vector size="191" baseType="lpstr">
      <vt:lpstr>Arial Unicode MS</vt:lpstr>
      <vt:lpstr>仿宋_GB2312</vt:lpstr>
      <vt:lpstr>华文行楷</vt:lpstr>
      <vt:lpstr>华文隶书</vt:lpstr>
      <vt:lpstr>宋体</vt:lpstr>
      <vt:lpstr>幼圆</vt:lpstr>
      <vt:lpstr>微软雅黑</vt:lpstr>
      <vt:lpstr>楷体_GB2312</vt:lpstr>
      <vt:lpstr>等线</vt:lpstr>
      <vt:lpstr>等线 Light</vt:lpstr>
      <vt:lpstr>Arial</vt:lpstr>
      <vt:lpstr>Calibri</vt:lpstr>
      <vt:lpstr>Calibri Light</vt:lpstr>
      <vt:lpstr>Courier New</vt:lpstr>
      <vt:lpstr>Tahoma</vt:lpstr>
      <vt:lpstr>Times New Roman</vt:lpstr>
      <vt:lpstr>Verdana</vt:lpstr>
      <vt:lpstr>Wingdings</vt:lpstr>
      <vt:lpstr>Wingdings 2</vt:lpstr>
      <vt:lpstr>Office 主题​​</vt:lpstr>
      <vt:lpstr>Visio</vt:lpstr>
      <vt:lpstr>JAVA语言程序设计</vt:lpstr>
      <vt:lpstr>Java 的面向对象</vt:lpstr>
      <vt:lpstr>类和对象</vt:lpstr>
      <vt:lpstr>对象实例化过程</vt:lpstr>
      <vt:lpstr>PowerPoint 演示文稿</vt:lpstr>
      <vt:lpstr>“this” 引用</vt:lpstr>
      <vt:lpstr>PowerPoint 演示文稿</vt:lpstr>
      <vt:lpstr>PowerPoint 演示文稿</vt:lpstr>
      <vt:lpstr>PowerPoint 演示文稿</vt:lpstr>
      <vt:lpstr>成员方法参数传递</vt:lpstr>
      <vt:lpstr>类变量(静态变量)</vt:lpstr>
      <vt:lpstr>static关键字</vt:lpstr>
      <vt:lpstr>类变量</vt:lpstr>
      <vt:lpstr>类方法（静态方法）</vt:lpstr>
      <vt:lpstr>关于类变量的总结</vt:lpstr>
      <vt:lpstr>关于类方法的总结</vt:lpstr>
      <vt:lpstr>类变量和成员变量的区别</vt:lpstr>
      <vt:lpstr>Java内存管理机制</vt:lpstr>
      <vt:lpstr>Java内存管理机制</vt:lpstr>
      <vt:lpstr>堆栈数据结构</vt:lpstr>
      <vt:lpstr>堆栈存储管理</vt:lpstr>
      <vt:lpstr>C\C++的内存管理</vt:lpstr>
      <vt:lpstr>Java内存管理机制</vt:lpstr>
      <vt:lpstr>JVM栈</vt:lpstr>
      <vt:lpstr>JVM栈</vt:lpstr>
      <vt:lpstr>JVM栈</vt:lpstr>
      <vt:lpstr>JVM栈</vt:lpstr>
      <vt:lpstr>JVM栈</vt:lpstr>
      <vt:lpstr>堆区(heap)</vt:lpstr>
      <vt:lpstr>堆区</vt:lpstr>
      <vt:lpstr>方法区</vt:lpstr>
      <vt:lpstr>方法区</vt:lpstr>
      <vt:lpstr>方法区</vt:lpstr>
      <vt:lpstr>本地方法栈 </vt:lpstr>
      <vt:lpstr>程序计数器 </vt:lpstr>
      <vt:lpstr>总结</vt:lpstr>
      <vt:lpstr>OO三大特征</vt:lpstr>
      <vt:lpstr>OO三大特性</vt:lpstr>
      <vt:lpstr>PowerPoint 演示文稿</vt:lpstr>
      <vt:lpstr>包</vt:lpstr>
      <vt:lpstr>包</vt:lpstr>
      <vt:lpstr>创建包</vt:lpstr>
      <vt:lpstr>包的定义及注意事项</vt:lpstr>
      <vt:lpstr>示例</vt:lpstr>
      <vt:lpstr>不同包下类之间的访问</vt:lpstr>
      <vt:lpstr>import 语句</vt:lpstr>
      <vt:lpstr>导包</vt:lpstr>
      <vt:lpstr>导包</vt:lpstr>
      <vt:lpstr>PowerPoint 演示文稿</vt:lpstr>
      <vt:lpstr>PowerPoint 演示文稿</vt:lpstr>
      <vt:lpstr>带包的类的编译和运行</vt:lpstr>
      <vt:lpstr>包名与包中类的存储位置</vt:lpstr>
      <vt:lpstr>源文件(.java)与类文件(.class)的管理</vt:lpstr>
      <vt:lpstr>PowerPoint 演示文稿</vt:lpstr>
      <vt:lpstr>封装</vt:lpstr>
      <vt:lpstr>封装</vt:lpstr>
      <vt:lpstr>封装</vt:lpstr>
      <vt:lpstr>高级访问控制</vt:lpstr>
      <vt:lpstr>高级访问控制</vt:lpstr>
      <vt:lpstr>高级访问控制</vt:lpstr>
      <vt:lpstr>PowerPoint 演示文稿</vt:lpstr>
      <vt:lpstr>访问修饰符</vt:lpstr>
      <vt:lpstr>抽象数据类型</vt:lpstr>
      <vt:lpstr>包装类（Wrapper类）</vt:lpstr>
      <vt:lpstr>包装类（Wrapper类）</vt:lpstr>
      <vt:lpstr>数据隐藏与封装举例</vt:lpstr>
      <vt:lpstr>内部类</vt:lpstr>
      <vt:lpstr>重载(Overloading)</vt:lpstr>
      <vt:lpstr>激活重载的构造方法</vt:lpstr>
      <vt:lpstr>继承</vt:lpstr>
      <vt:lpstr>继承概述</vt:lpstr>
      <vt:lpstr>子类</vt:lpstr>
      <vt:lpstr>Extends 保留字</vt:lpstr>
      <vt:lpstr>子类</vt:lpstr>
      <vt:lpstr>继承的好处</vt:lpstr>
      <vt:lpstr>Java中继承的特点</vt:lpstr>
      <vt:lpstr>Java中继承的注意事项</vt:lpstr>
      <vt:lpstr>方法重写</vt:lpstr>
      <vt:lpstr>方法重写</vt:lpstr>
      <vt:lpstr>super关键字</vt:lpstr>
      <vt:lpstr>继承中成员变量的关系</vt:lpstr>
      <vt:lpstr>继承中构造方法的关系</vt:lpstr>
      <vt:lpstr>继承中构造方法的关系</vt:lpstr>
      <vt:lpstr>继承中成员方法的关系</vt:lpstr>
      <vt:lpstr>继承中成员方法的关系</vt:lpstr>
      <vt:lpstr>继承中成员方法的关系</vt:lpstr>
      <vt:lpstr>So</vt:lpstr>
      <vt:lpstr>final关键字</vt:lpstr>
      <vt:lpstr>final关键字</vt:lpstr>
      <vt:lpstr>构造不同类型数据的集合</vt:lpstr>
      <vt:lpstr>单继承</vt:lpstr>
      <vt:lpstr>接口（interface）</vt:lpstr>
      <vt:lpstr>接口（interface）</vt:lpstr>
      <vt:lpstr>Native关键字</vt:lpstr>
      <vt:lpstr>定义接口</vt:lpstr>
      <vt:lpstr>定义接口</vt:lpstr>
      <vt:lpstr>实现接口</vt:lpstr>
      <vt:lpstr>实现接口</vt:lpstr>
      <vt:lpstr>PowerPoint 演示文稿</vt:lpstr>
      <vt:lpstr>总结</vt:lpstr>
      <vt:lpstr>final 关键词</vt:lpstr>
      <vt:lpstr>最终类和最终方法</vt:lpstr>
      <vt:lpstr>最终类和最终方法</vt:lpstr>
      <vt:lpstr>PowerPoint 演示文稿</vt:lpstr>
      <vt:lpstr>PowerPoint 演示文稿</vt:lpstr>
      <vt:lpstr>多态</vt:lpstr>
      <vt:lpstr>Super 关键字</vt:lpstr>
      <vt:lpstr>“Instanceof”及类型强制转换</vt:lpstr>
      <vt:lpstr>重写（Overriding methods)</vt:lpstr>
      <vt:lpstr>Overriding 例子</vt:lpstr>
      <vt:lpstr>方法重写的规则</vt:lpstr>
      <vt:lpstr>调用父类的构造方法</vt:lpstr>
      <vt:lpstr>调用父类构造方法</vt:lpstr>
      <vt:lpstr>抽象类</vt:lpstr>
      <vt:lpstr>抽象类（续）</vt:lpstr>
      <vt:lpstr>接口（interface）</vt:lpstr>
      <vt:lpstr>接口（续）</vt:lpstr>
      <vt:lpstr>接口（续）</vt:lpstr>
      <vt:lpstr>接口示例</vt:lpstr>
      <vt:lpstr>interface 的使用</vt:lpstr>
      <vt:lpstr>interface 中注意问题</vt:lpstr>
      <vt:lpstr>interface 的使用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作业</vt:lpstr>
      <vt:lpstr>OO语言</vt:lpstr>
      <vt:lpstr>OO语言</vt:lpstr>
      <vt:lpstr>OO语言</vt:lpstr>
      <vt:lpstr>OO 语言</vt:lpstr>
      <vt:lpstr>OO 语言</vt:lpstr>
      <vt:lpstr>OO 语言机制需求</vt:lpstr>
      <vt:lpstr>OO 语言需要提供的新机制</vt:lpstr>
      <vt:lpstr>面向对象的编程思想</vt:lpstr>
      <vt:lpstr>面向对象的编程思想</vt:lpstr>
      <vt:lpstr>面向对象程序语言设计的关注点</vt:lpstr>
      <vt:lpstr>PowerPoint 演示文稿</vt:lpstr>
      <vt:lpstr>面向对象程序语言设计的关注点</vt:lpstr>
      <vt:lpstr>数组</vt:lpstr>
      <vt:lpstr>数组的结构</vt:lpstr>
      <vt:lpstr>数组</vt:lpstr>
      <vt:lpstr>数组声明</vt:lpstr>
      <vt:lpstr>数组的声明</vt:lpstr>
      <vt:lpstr>数组的创建与初始化</vt:lpstr>
      <vt:lpstr>数组的初始化</vt:lpstr>
      <vt:lpstr>对象数组</vt:lpstr>
      <vt:lpstr>多维数组</vt:lpstr>
      <vt:lpstr>数组拷贝</vt:lpstr>
      <vt:lpstr>数组拷贝</vt:lpstr>
      <vt:lpstr>Java 程序一般规范</vt:lpstr>
      <vt:lpstr>注意事项(总结)</vt:lpstr>
      <vt:lpstr>常见错误</vt:lpstr>
      <vt:lpstr>常见错误（编译错误）</vt:lpstr>
      <vt:lpstr>常见错误（运行时错误）</vt:lpstr>
      <vt:lpstr>课程说明</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dc:title>
  <dc:creator>陈 旭阳</dc:creator>
  <cp:lastModifiedBy>陈 旭阳</cp:lastModifiedBy>
  <cp:revision>186</cp:revision>
  <dcterms:created xsi:type="dcterms:W3CDTF">2019-02-27T13:14:05Z</dcterms:created>
  <dcterms:modified xsi:type="dcterms:W3CDTF">2019-04-26T18:51:02Z</dcterms:modified>
</cp:coreProperties>
</file>