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7FD4FC4-FB76-458C-BC16-0323CD9B179B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linuxize.com/post/bash-if-else-statement/" TargetMode="Externa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cyberciti.biz/faq/bash-for-loop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biorxiv.org/content/10.1101/2021.04.26.441389v1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vO_6xfLwGao" TargetMode="External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hyperlink" Target="https://www.ncbi.nlm.nih.gov/protein" TargetMode="External"/><Relationship Id="rId5" Type="http://schemas.openxmlformats.org/officeDocument/2006/relationships/hyperlink" Target="https://www.ncbi.nlm.nih.gov/" TargetMode="External"/><Relationship Id="rId6" Type="http://schemas.openxmlformats.org/officeDocument/2006/relationships/hyperlink" Target="https://www.ncbi.nlm.nih.gov/protein/CEP95573.1" TargetMode="External"/><Relationship Id="rId7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omabrowser.org/oma/home/" TargetMode="Externa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omabrowser.org/oma/home/" TargetMode="Externa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s://omabrowser.org/oma/omagroup/871677/members/" TargetMode="External"/><Relationship Id="rId6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omabrowser.org/oma/home/" TargetMode="Externa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hmmer.org/" TargetMode="External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google.com/spreadsheets/d/1Gp4cqbiYJ34fB7wbcqJBKsGxwgaMyPRrETnVK9PS_4M/edit?usp=sharing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Group 8: Phage defence mechanise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27.4.2021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982880" y="1008000"/>
            <a:ext cx="6045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866880" y="1944000"/>
            <a:ext cx="6045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1. Your gene names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the names are needed to query the annotations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982880" y="1008000"/>
            <a:ext cx="6045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866880" y="1368000"/>
            <a:ext cx="6045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ea typeface="AR PL SungtiL GB"/>
              </a:rPr>
              <a:t>2. </a:t>
            </a:r>
            <a:r>
              <a:rPr b="0" lang="en-AU" sz="1800" spc="-1" strike="noStrike">
                <a:latin typeface="Arial"/>
              </a:rPr>
              <a:t>The PROKKA.gff file (good annotation format)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rcRect l="0" t="5962" r="0" b="0"/>
          <a:stretch/>
        </p:blipFill>
        <p:spPr>
          <a:xfrm>
            <a:off x="432000" y="1944720"/>
            <a:ext cx="5155920" cy="2987280"/>
          </a:xfrm>
          <a:prstGeom prst="rect">
            <a:avLst/>
          </a:prstGeom>
          <a:ln>
            <a:noFill/>
          </a:ln>
        </p:spPr>
      </p:pic>
      <p:sp>
        <p:nvSpPr>
          <p:cNvPr id="168" name="TextShape 4"/>
          <p:cNvSpPr txBox="1"/>
          <p:nvPr/>
        </p:nvSpPr>
        <p:spPr>
          <a:xfrm>
            <a:off x="0" y="1633320"/>
            <a:ext cx="71211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/users/vsomervi/scratch/sage2020/common_files/SAGE_II/Genomes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216360" y="4914720"/>
            <a:ext cx="10079640" cy="722160"/>
          </a:xfrm>
          <a:prstGeom prst="rect">
            <a:avLst/>
          </a:prstGeom>
          <a:ln>
            <a:noFill/>
          </a:ln>
        </p:spPr>
      </p:pic>
      <p:sp>
        <p:nvSpPr>
          <p:cNvPr id="170" name="Line 5"/>
          <p:cNvSpPr/>
          <p:nvPr/>
        </p:nvSpPr>
        <p:spPr>
          <a:xfrm>
            <a:off x="3960000" y="3600000"/>
            <a:ext cx="360000" cy="1314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6"/>
          <p:cNvSpPr txBox="1"/>
          <p:nvPr/>
        </p:nvSpPr>
        <p:spPr>
          <a:xfrm>
            <a:off x="4680000" y="432000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.gff file (one annotation per line)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982880" y="1008000"/>
            <a:ext cx="6045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866880" y="1944000"/>
            <a:ext cx="91411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ea typeface="AR PL SungtiL GB"/>
              </a:rPr>
              <a:t>3. </a:t>
            </a:r>
            <a:r>
              <a:rPr b="0" lang="en-AU" sz="1800" spc="-1" strike="noStrike">
                <a:latin typeface="Arial"/>
              </a:rPr>
              <a:t>An appropriate function to query your gene names in the PROKKA.gff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use grep  (grep –help for advice)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use -i for --ignore-case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982880" y="1008000"/>
            <a:ext cx="6045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866880" y="1440000"/>
            <a:ext cx="9141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ea typeface="AR PL SungtiL GB"/>
              </a:rPr>
              <a:t>4. An appropriate way to output the search results (if, else, ifelse)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3456000" y="4896000"/>
            <a:ext cx="8170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If else in bash: </a:t>
            </a:r>
            <a:r>
              <a:rPr b="0" lang="en-AU" sz="1800" spc="-1" strike="noStrike">
                <a:latin typeface="Arial"/>
                <a:hlinkClick r:id="rId1"/>
              </a:rPr>
              <a:t>https://linuxize.com/post/bash-if-else-statement/</a:t>
            </a:r>
            <a:r>
              <a:rPr b="0" lang="en-AU" sz="1800" spc="-1" strike="noStrike">
                <a:latin typeface="Arial"/>
              </a:rPr>
              <a:t> 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5500800" y="2124000"/>
            <a:ext cx="3931200" cy="273600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982800" y="2184480"/>
            <a:ext cx="2706120" cy="2603520"/>
          </a:xfrm>
          <a:prstGeom prst="rect">
            <a:avLst/>
          </a:prstGeom>
          <a:ln>
            <a:noFill/>
          </a:ln>
        </p:spPr>
      </p:pic>
      <p:sp>
        <p:nvSpPr>
          <p:cNvPr id="181" name="TextShape 5"/>
          <p:cNvSpPr txBox="1"/>
          <p:nvPr/>
        </p:nvSpPr>
        <p:spPr>
          <a:xfrm>
            <a:off x="3338280" y="5328000"/>
            <a:ext cx="67417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ea typeface="AR PL SungtiL GB"/>
              </a:rPr>
              <a:t>See rShiny for example.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982880" y="1008000"/>
            <a:ext cx="6045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66880" y="1944000"/>
            <a:ext cx="9141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ea typeface="AR PL SungtiL GB"/>
              </a:rPr>
              <a:t>5. </a:t>
            </a:r>
            <a:r>
              <a:rPr b="0" lang="en-AU" sz="1800" spc="-1" strike="noStrike">
                <a:latin typeface="Arial"/>
              </a:rPr>
              <a:t>An appropriate way how to scan many genomes (loop-function)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you have previously used the loop function in bash…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5544000" y="5125320"/>
            <a:ext cx="44571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hlinkClick r:id="rId1"/>
              </a:rPr>
              <a:t>https://www.cyberciti.biz/faq/bash-for-loop/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1067400" y="2783160"/>
            <a:ext cx="8857800" cy="22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Scan </a:t>
            </a:r>
            <a:r>
              <a:rPr b="0" lang="en-AU" sz="4000" spc="-1" strike="noStrike">
                <a:latin typeface="Arial"/>
              </a:rPr>
              <a:t>annot</a:t>
            </a:r>
            <a:r>
              <a:rPr b="0" lang="en-AU" sz="4000" spc="-1" strike="noStrike">
                <a:latin typeface="Arial"/>
              </a:rPr>
              <a:t>ation</a:t>
            </a:r>
            <a:r>
              <a:rPr b="0" lang="en-AU" sz="4000" spc="-1" strike="noStrike">
                <a:latin typeface="Arial"/>
              </a:rPr>
              <a:t>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982880" y="1008000"/>
            <a:ext cx="6045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469440" y="2412000"/>
            <a:ext cx="9141120" cy="68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AU" sz="2400" spc="-1" strike="noStrike">
                <a:latin typeface="Arial"/>
              </a:rPr>
              <a:t>Try it out! </a:t>
            </a:r>
            <a:endParaRPr b="0" lang="en-AU" sz="2400" spc="-1" strike="noStrike">
              <a:latin typeface="Arial"/>
            </a:endParaRPr>
          </a:p>
          <a:p>
            <a:pPr algn="ctr"/>
            <a:r>
              <a:rPr b="0" lang="en-AU" sz="1800" spc="-1" strike="noStrike">
                <a:latin typeface="Arial"/>
              </a:rPr>
              <a:t>Take my Rmarkdown and transfer it to your own renamed rMarkdown.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Why is looking at the annotation not optimal?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Why is looking at the annotation not optimal?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3640" y="1542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Annotation incomplete</a:t>
            </a:r>
            <a:endParaRPr b="0" lang="en-A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Annotation old</a:t>
            </a:r>
            <a:endParaRPr b="0" lang="en-A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Annotation wrong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503640" y="353376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What can we do to be more sure?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Why is looking at the annotation not optimal?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3640" y="1542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Annotation incomplete</a:t>
            </a:r>
            <a:endParaRPr b="0" lang="en-A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Annotation old (outdated)</a:t>
            </a:r>
            <a:endParaRPr b="0" lang="en-A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Annotation wrong (don’t trust anything if you have not seen it yourself)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03640" y="353376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What can we do to be more sure?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Annotate ourselves?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How do we annotate ourselves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3640" y="1542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We create Hidden markov models (HMMs) of our genes to account for all naturally observed variation and query our gene calls.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3640" y="-20628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Rem</a:t>
            </a:r>
            <a:r>
              <a:rPr b="0" lang="en-AU" sz="4400" spc="-1" strike="noStrike">
                <a:latin typeface="Arial"/>
              </a:rPr>
              <a:t>inder</a:t>
            </a:r>
            <a:r>
              <a:rPr b="0" lang="en-AU" sz="4400" spc="-1" strike="noStrike">
                <a:latin typeface="Arial"/>
              </a:rPr>
              <a:t>: </a:t>
            </a:r>
            <a:r>
              <a:rPr b="0" lang="en-AU" sz="4400" spc="-1" strike="noStrike">
                <a:latin typeface="Arial"/>
              </a:rPr>
              <a:t>How </a:t>
            </a:r>
            <a:r>
              <a:rPr b="0" lang="en-AU" sz="4400" spc="-1" strike="noStrike">
                <a:latin typeface="Arial"/>
              </a:rPr>
              <a:t>cool </a:t>
            </a:r>
            <a:r>
              <a:rPr b="0" lang="en-AU" sz="4400" spc="-1" strike="noStrike">
                <a:latin typeface="Arial"/>
              </a:rPr>
              <a:t>is </a:t>
            </a:r>
            <a:r>
              <a:rPr b="0" lang="en-AU" sz="4400" spc="-1" strike="noStrike">
                <a:latin typeface="Arial"/>
              </a:rPr>
              <a:t>life:)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0" t="0" r="38154" b="0"/>
          <a:stretch/>
        </p:blipFill>
        <p:spPr>
          <a:xfrm>
            <a:off x="720000" y="1080000"/>
            <a:ext cx="4381200" cy="4104000"/>
          </a:xfrm>
          <a:prstGeom prst="rect">
            <a:avLst/>
          </a:prstGeom>
          <a:ln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297360" y="5256000"/>
            <a:ext cx="63986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hlinkClick r:id="rId2"/>
              </a:rPr>
              <a:t>https://www.biorxiv.org/content/10.1101/2021.04.26.441389v1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544000" y="969120"/>
            <a:ext cx="4320000" cy="421488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251640" y="667800"/>
            <a:ext cx="1944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From today!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Why Hidden Markov model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87640" y="1362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A gene rarely has a single representative in the tree of life (</a:t>
            </a:r>
            <a:r>
              <a:rPr b="0" i="1" lang="en-AU" sz="1800" spc="-1" strike="noStrike">
                <a:latin typeface="Arial"/>
              </a:rPr>
              <a:t>de novo</a:t>
            </a:r>
            <a:r>
              <a:rPr b="0" lang="en-AU" sz="1800" spc="-1" strike="noStrike">
                <a:latin typeface="Arial"/>
              </a:rPr>
              <a:t>)</a:t>
            </a:r>
            <a:endParaRPr b="0" lang="en-A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… </a:t>
            </a:r>
            <a:r>
              <a:rPr b="0" lang="en-AU" sz="1800" spc="-1" strike="noStrike">
                <a:latin typeface="Arial"/>
              </a:rPr>
              <a:t>but is rather part of </a:t>
            </a:r>
            <a:r>
              <a:rPr b="1" lang="en-AU" sz="1800" spc="-1" strike="noStrike">
                <a:latin typeface="Arial"/>
              </a:rPr>
              <a:t>gene family </a:t>
            </a:r>
            <a:r>
              <a:rPr b="0" lang="en-AU" sz="1800" spc="-1" strike="noStrike">
                <a:latin typeface="Arial"/>
              </a:rPr>
              <a:t>with many representative in closely but sometimes also distantly related species (orthologs)</a:t>
            </a:r>
            <a:endParaRPr b="0" lang="en-A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Genes has conserved (e.g. transmembrane domains or motifs or binding sites) and divergent regions (functionally-unimportant)</a:t>
            </a:r>
            <a:endParaRPr b="0" lang="en-A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TextShape 4"/>
          <p:cNvSpPr txBox="1"/>
          <p:nvPr/>
        </p:nvSpPr>
        <p:spPr>
          <a:xfrm>
            <a:off x="36000" y="0"/>
            <a:ext cx="28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Simple and in my words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5115960" y="3240000"/>
            <a:ext cx="5036040" cy="2534760"/>
          </a:xfrm>
          <a:prstGeom prst="rect">
            <a:avLst/>
          </a:prstGeom>
          <a:ln>
            <a:noFill/>
          </a:ln>
        </p:spPr>
      </p:pic>
      <p:sp>
        <p:nvSpPr>
          <p:cNvPr id="206" name="TextShape 5"/>
          <p:cNvSpPr txBox="1"/>
          <p:nvPr/>
        </p:nvSpPr>
        <p:spPr>
          <a:xfrm>
            <a:off x="9216000" y="5400000"/>
            <a:ext cx="2808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200" spc="-1" strike="noStrike">
                <a:latin typeface="Arial"/>
              </a:rPr>
              <a:t>wikipedia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360000" y="3528000"/>
            <a:ext cx="4050360" cy="19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What is a Hidden Markov model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87640" y="1362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First build a model then query your gene calls with the model</a:t>
            </a:r>
            <a:endParaRPr b="0" lang="en-A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TextShape 4"/>
          <p:cNvSpPr txBox="1"/>
          <p:nvPr/>
        </p:nvSpPr>
        <p:spPr>
          <a:xfrm>
            <a:off x="36000" y="0"/>
            <a:ext cx="28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Simple and in my words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2" name="TextShape 5"/>
          <p:cNvSpPr txBox="1"/>
          <p:nvPr/>
        </p:nvSpPr>
        <p:spPr>
          <a:xfrm>
            <a:off x="432000" y="2160000"/>
            <a:ext cx="4680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1. Build model</a:t>
            </a:r>
            <a:endParaRPr b="0" lang="en-AU" sz="1800" spc="-1" strike="noStrike" u="sng">
              <a:uFillTx/>
              <a:latin typeface="Arial"/>
            </a:endParaRPr>
          </a:p>
          <a:p>
            <a:endParaRPr b="0" lang="en-AU" sz="1800" spc="-1" strike="noStrike" u="sng">
              <a:uFillTx/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- Identify gene-of-interest</a:t>
            </a:r>
            <a:endParaRPr b="0" lang="en-AU" sz="1400" spc="-1" strike="noStrike" u="sng">
              <a:uFillTx/>
              <a:latin typeface="Arial"/>
            </a:endParaRPr>
          </a:p>
          <a:p>
            <a:endParaRPr b="0" lang="en-AU" sz="1400" spc="-1" strike="noStrike" u="sng">
              <a:uFillTx/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- Get gene family</a:t>
            </a:r>
            <a:endParaRPr b="0" lang="en-AU" sz="1400" spc="-1" strike="noStrike" u="sng">
              <a:uFillTx/>
              <a:latin typeface="Arial"/>
            </a:endParaRPr>
          </a:p>
          <a:p>
            <a:endParaRPr b="0" lang="en-AU" sz="1400" spc="-1" strike="noStrike" u="sng">
              <a:uFillTx/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- Create multi-sequence-alignment (MSA) of all genes in the gene family</a:t>
            </a:r>
            <a:endParaRPr b="0" lang="en-AU" sz="1400" spc="-1" strike="noStrike" u="sng">
              <a:uFillTx/>
              <a:latin typeface="Arial"/>
            </a:endParaRPr>
          </a:p>
          <a:p>
            <a:endParaRPr b="0" lang="en-AU" sz="1400" spc="-1" strike="noStrike" u="sng">
              <a:uFillTx/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- Build the HMM with the MSA</a:t>
            </a:r>
            <a:endParaRPr b="0" lang="en-AU" sz="1400" spc="-1" strike="noStrike" u="sng">
              <a:uFillTx/>
              <a:latin typeface="Arial"/>
            </a:endParaRPr>
          </a:p>
        </p:txBody>
      </p:sp>
      <p:sp>
        <p:nvSpPr>
          <p:cNvPr id="213" name="TextShape 6"/>
          <p:cNvSpPr txBox="1"/>
          <p:nvPr/>
        </p:nvSpPr>
        <p:spPr>
          <a:xfrm>
            <a:off x="5400000" y="2136240"/>
            <a:ext cx="4680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2. Search the model</a:t>
            </a:r>
            <a:endParaRPr b="0" lang="en-AU" sz="1800" spc="-1" strike="noStrike" u="sng">
              <a:uFillTx/>
              <a:latin typeface="Arial"/>
            </a:endParaRPr>
          </a:p>
          <a:p>
            <a:endParaRPr b="0" lang="en-AU" sz="1800" spc="-1" strike="noStrike" u="sng">
              <a:uFillTx/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- search the model with all genes-of-interest</a:t>
            </a:r>
            <a:endParaRPr b="0" lang="en-AU" sz="1400" spc="-1" strike="noStrike" u="sng">
              <a:uFillTx/>
              <a:latin typeface="Arial"/>
            </a:endParaRPr>
          </a:p>
          <a:p>
            <a:endParaRPr b="0" lang="en-AU" sz="1400" spc="-1" strike="noStrike" u="sng">
              <a:uFillTx/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- search the model with all genomes </a:t>
            </a:r>
            <a:endParaRPr b="0" lang="en-AU" sz="1400" spc="-1" strike="noStrike" u="sng">
              <a:uFillTx/>
              <a:latin typeface="Arial"/>
            </a:endParaRPr>
          </a:p>
        </p:txBody>
      </p:sp>
      <p:sp>
        <p:nvSpPr>
          <p:cNvPr id="214" name="TextShape 7"/>
          <p:cNvSpPr txBox="1"/>
          <p:nvPr/>
        </p:nvSpPr>
        <p:spPr>
          <a:xfrm>
            <a:off x="3074400" y="4554000"/>
            <a:ext cx="57816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Watch Pavel Pevzner (spades guy) explain HMM: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</a:rPr>
              <a:t> 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https://www.youtube.com/watch?v=vO_6xfLwGao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</a:rPr>
              <a:t> </a:t>
            </a:r>
            <a:endParaRPr b="0" lang="en-AU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Let’s try it out 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87640" y="1362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4"/>
          <p:cNvSpPr txBox="1"/>
          <p:nvPr/>
        </p:nvSpPr>
        <p:spPr>
          <a:xfrm>
            <a:off x="36000" y="0"/>
            <a:ext cx="85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case=DRUANTIA defense mechanism &amp; hsdr (restriction modification)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rcRect l="0" t="86952" r="0" b="0"/>
          <a:stretch/>
        </p:blipFill>
        <p:spPr>
          <a:xfrm>
            <a:off x="273960" y="1243440"/>
            <a:ext cx="9568800" cy="1349280"/>
          </a:xfrm>
          <a:prstGeom prst="rect">
            <a:avLst/>
          </a:prstGeom>
          <a:ln>
            <a:noFill/>
          </a:ln>
        </p:spPr>
      </p:pic>
      <p:sp>
        <p:nvSpPr>
          <p:cNvPr id="220" name="TextShape 5"/>
          <p:cNvSpPr txBox="1"/>
          <p:nvPr/>
        </p:nvSpPr>
        <p:spPr>
          <a:xfrm>
            <a:off x="8784000" y="1296000"/>
            <a:ext cx="2808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200" spc="-1" strike="noStrike">
                <a:latin typeface="Arial"/>
              </a:rPr>
              <a:t>Sorek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21" name="TextShape 6"/>
          <p:cNvSpPr txBox="1"/>
          <p:nvPr/>
        </p:nvSpPr>
        <p:spPr>
          <a:xfrm>
            <a:off x="216000" y="1021680"/>
            <a:ext cx="338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1. identify genes-of-interest</a:t>
            </a:r>
            <a:endParaRPr b="0" lang="en-AU" sz="1800" spc="-1" strike="noStrike" u="sng">
              <a:uFillTx/>
              <a:latin typeface="Arial"/>
            </a:endParaRPr>
          </a:p>
        </p:txBody>
      </p:sp>
      <p:sp>
        <p:nvSpPr>
          <p:cNvPr id="222" name="TextShape 7"/>
          <p:cNvSpPr txBox="1"/>
          <p:nvPr/>
        </p:nvSpPr>
        <p:spPr>
          <a:xfrm>
            <a:off x="144000" y="2664000"/>
            <a:ext cx="64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1.2 find gene sequence on NCBI</a:t>
            </a:r>
            <a:endParaRPr b="0" lang="en-AU" sz="1800" spc="-1" strike="noStrike" u="sng">
              <a:uFillTx/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0" y="3009600"/>
            <a:ext cx="10079640" cy="518400"/>
          </a:xfrm>
          <a:prstGeom prst="rect">
            <a:avLst/>
          </a:prstGeom>
          <a:ln>
            <a:noFill/>
          </a:ln>
        </p:spPr>
      </p:pic>
      <p:sp>
        <p:nvSpPr>
          <p:cNvPr id="224" name="CustomShape 8"/>
          <p:cNvSpPr/>
          <p:nvPr/>
        </p:nvSpPr>
        <p:spPr>
          <a:xfrm>
            <a:off x="144000" y="2232000"/>
            <a:ext cx="9864000" cy="360720"/>
          </a:xfrm>
          <a:prstGeom prst="rect">
            <a:avLst/>
          </a:prstGeom>
          <a:noFill/>
          <a:ln w="72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163800" y="3744000"/>
            <a:ext cx="3796200" cy="1827720"/>
          </a:xfrm>
          <a:prstGeom prst="rect">
            <a:avLst/>
          </a:prstGeom>
          <a:ln>
            <a:noFill/>
          </a:ln>
        </p:spPr>
      </p:pic>
      <p:sp>
        <p:nvSpPr>
          <p:cNvPr id="226" name="TextShape 9"/>
          <p:cNvSpPr txBox="1"/>
          <p:nvPr/>
        </p:nvSpPr>
        <p:spPr>
          <a:xfrm>
            <a:off x="5976000" y="4117320"/>
            <a:ext cx="38214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hlinkClick r:id="rId4"/>
              </a:rPr>
              <a:t>https://www.ncbi.nlm.nih.gov/protein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7" name="TextShape 10"/>
          <p:cNvSpPr txBox="1"/>
          <p:nvPr/>
        </p:nvSpPr>
        <p:spPr>
          <a:xfrm>
            <a:off x="6090840" y="4464000"/>
            <a:ext cx="31251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  <a:hlinkClick r:id="rId5"/>
              </a:rPr>
              <a:t>https://www.ncbi.nlm.nih.gov/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8" name="TextShape 11"/>
          <p:cNvSpPr txBox="1"/>
          <p:nvPr/>
        </p:nvSpPr>
        <p:spPr>
          <a:xfrm>
            <a:off x="3960000" y="4969440"/>
            <a:ext cx="648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e.g. DruE: </a:t>
            </a:r>
            <a:r>
              <a:rPr b="0" lang="en-AU" sz="1800" spc="-1" strike="noStrike">
                <a:latin typeface="Arial"/>
                <a:hlinkClick r:id="rId6"/>
              </a:rPr>
              <a:t>https://www.ncbi.nlm.nih.gov/protein/CEP95573.1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3"/>
          <p:cNvSpPr txBox="1"/>
          <p:nvPr/>
        </p:nvSpPr>
        <p:spPr>
          <a:xfrm>
            <a:off x="36000" y="0"/>
            <a:ext cx="85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216000" y="1021680"/>
            <a:ext cx="338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2. Get gene family</a:t>
            </a:r>
            <a:endParaRPr b="0" lang="en-AU" sz="1800" spc="-1" strike="noStrike" u="sng">
              <a:uFillTx/>
              <a:latin typeface="Arial"/>
            </a:endParaRPr>
          </a:p>
        </p:txBody>
      </p:sp>
      <p:sp>
        <p:nvSpPr>
          <p:cNvPr id="233" name="TextShape 5"/>
          <p:cNvSpPr txBox="1"/>
          <p:nvPr/>
        </p:nvSpPr>
        <p:spPr>
          <a:xfrm>
            <a:off x="2016000" y="2664000"/>
            <a:ext cx="504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2800" spc="-1" strike="noStrike">
                <a:latin typeface="Arial"/>
              </a:rPr>
              <a:t>Easier Way!</a:t>
            </a:r>
            <a:endParaRPr b="1" lang="en-AU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TextShape 3"/>
          <p:cNvSpPr txBox="1"/>
          <p:nvPr/>
        </p:nvSpPr>
        <p:spPr>
          <a:xfrm>
            <a:off x="36000" y="0"/>
            <a:ext cx="85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7" name="TextShape 4"/>
          <p:cNvSpPr txBox="1"/>
          <p:nvPr/>
        </p:nvSpPr>
        <p:spPr>
          <a:xfrm>
            <a:off x="8424000" y="1171800"/>
            <a:ext cx="2808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200" spc="-1" strike="noStrike">
                <a:latin typeface="Arial"/>
              </a:rPr>
              <a:t>Natacha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38" name="TextShape 5"/>
          <p:cNvSpPr txBox="1"/>
          <p:nvPr/>
        </p:nvSpPr>
        <p:spPr>
          <a:xfrm>
            <a:off x="216000" y="1021680"/>
            <a:ext cx="338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2. Get gene family</a:t>
            </a:r>
            <a:endParaRPr b="0" lang="en-AU" sz="1800" spc="-1" strike="noStrike" u="sng">
              <a:uFillTx/>
              <a:latin typeface="Arial"/>
            </a:endParaRPr>
          </a:p>
        </p:txBody>
      </p:sp>
      <p:sp>
        <p:nvSpPr>
          <p:cNvPr id="239" name="TextShape 6"/>
          <p:cNvSpPr txBox="1"/>
          <p:nvPr/>
        </p:nvSpPr>
        <p:spPr>
          <a:xfrm>
            <a:off x="144000" y="1692000"/>
            <a:ext cx="64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2.1 OMA browser (</a:t>
            </a:r>
            <a:r>
              <a:rPr b="0" lang="en-AU" sz="1800" spc="-1" strike="noStrike" u="sng">
                <a:uFillTx/>
                <a:latin typeface="Arial"/>
                <a:hlinkClick r:id="rId1"/>
              </a:rPr>
              <a:t>https://omabrowser.org/oma/home/</a:t>
            </a:r>
            <a:r>
              <a:rPr b="0" lang="en-AU" sz="1800" spc="-1" strike="noStrike" u="sng">
                <a:uFillTx/>
                <a:latin typeface="Arial"/>
              </a:rPr>
              <a:t> ) </a:t>
            </a:r>
            <a:endParaRPr b="0" lang="en-AU" sz="1800" spc="-1" strike="noStrike" u="sng">
              <a:uFillTx/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275400" y="2294280"/>
            <a:ext cx="4548600" cy="2745720"/>
          </a:xfrm>
          <a:prstGeom prst="rect">
            <a:avLst/>
          </a:prstGeom>
          <a:ln>
            <a:noFill/>
          </a:ln>
        </p:spPr>
      </p:pic>
      <p:sp>
        <p:nvSpPr>
          <p:cNvPr id="241" name="TextShape 7"/>
          <p:cNvSpPr txBox="1"/>
          <p:nvPr/>
        </p:nvSpPr>
        <p:spPr>
          <a:xfrm>
            <a:off x="5760000" y="2341800"/>
            <a:ext cx="460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Identify OMA group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2" name="TextShape 8"/>
          <p:cNvSpPr txBox="1"/>
          <p:nvPr/>
        </p:nvSpPr>
        <p:spPr>
          <a:xfrm>
            <a:off x="360000" y="5221800"/>
            <a:ext cx="460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Search with your protein sequence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4680000" y="3384000"/>
            <a:ext cx="360000" cy="288000"/>
          </a:xfrm>
          <a:custGeom>
            <a:avLst/>
            <a:gdLst/>
            <a:ahLst/>
            <a:rect l="0" t="0" r="r" b="b"/>
            <a:pathLst>
              <a:path w="1002" h="802">
                <a:moveTo>
                  <a:pt x="0" y="200"/>
                </a:moveTo>
                <a:lnTo>
                  <a:pt x="750" y="200"/>
                </a:lnTo>
                <a:lnTo>
                  <a:pt x="750" y="0"/>
                </a:lnTo>
                <a:lnTo>
                  <a:pt x="1001" y="400"/>
                </a:lnTo>
                <a:lnTo>
                  <a:pt x="750" y="801"/>
                </a:lnTo>
                <a:lnTo>
                  <a:pt x="7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5167800" y="3346200"/>
            <a:ext cx="4800240" cy="1837800"/>
          </a:xfrm>
          <a:prstGeom prst="rect">
            <a:avLst/>
          </a:prstGeom>
          <a:ln>
            <a:noFill/>
          </a:ln>
        </p:spPr>
      </p:pic>
      <p:sp>
        <p:nvSpPr>
          <p:cNvPr id="245" name="Line 10"/>
          <p:cNvSpPr/>
          <p:nvPr/>
        </p:nvSpPr>
        <p:spPr>
          <a:xfrm>
            <a:off x="6984000" y="2808000"/>
            <a:ext cx="360000" cy="158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TextShape 3"/>
          <p:cNvSpPr txBox="1"/>
          <p:nvPr/>
        </p:nvSpPr>
        <p:spPr>
          <a:xfrm>
            <a:off x="36000" y="0"/>
            <a:ext cx="85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8424000" y="1171800"/>
            <a:ext cx="2808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200" spc="-1" strike="noStrike">
                <a:latin typeface="Arial"/>
              </a:rPr>
              <a:t>Natacha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50" name="TextShape 5"/>
          <p:cNvSpPr txBox="1"/>
          <p:nvPr/>
        </p:nvSpPr>
        <p:spPr>
          <a:xfrm>
            <a:off x="216000" y="1021680"/>
            <a:ext cx="727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  <a:ea typeface="AR PL SungtiL GB"/>
              </a:rPr>
              <a:t>3. </a:t>
            </a:r>
            <a:r>
              <a:rPr b="0" lang="en-AU" sz="1800" spc="-1" strike="noStrike" u="sng">
                <a:uFillTx/>
                <a:latin typeface="Arial"/>
              </a:rPr>
              <a:t>Create multi-sequence-alignment (MSA) </a:t>
            </a:r>
            <a:endParaRPr b="0" lang="en-AU" sz="1800" spc="-1" strike="noStrike" u="sng">
              <a:uFillTx/>
              <a:latin typeface="Arial"/>
            </a:endParaRPr>
          </a:p>
        </p:txBody>
      </p:sp>
      <p:sp>
        <p:nvSpPr>
          <p:cNvPr id="251" name="TextShape 6"/>
          <p:cNvSpPr txBox="1"/>
          <p:nvPr/>
        </p:nvSpPr>
        <p:spPr>
          <a:xfrm>
            <a:off x="144000" y="1692000"/>
            <a:ext cx="64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3.1 OMA browser (</a:t>
            </a:r>
            <a:r>
              <a:rPr b="0" lang="en-AU" sz="1800" spc="-1" strike="noStrike" u="sng">
                <a:uFillTx/>
                <a:latin typeface="Arial"/>
                <a:hlinkClick r:id="rId1"/>
              </a:rPr>
              <a:t>https://omabrowser.org/oma/home/</a:t>
            </a:r>
            <a:r>
              <a:rPr b="0" lang="en-AU" sz="1800" spc="-1" strike="noStrike" u="sng">
                <a:uFillTx/>
                <a:latin typeface="Arial"/>
              </a:rPr>
              <a:t> ) </a:t>
            </a:r>
            <a:endParaRPr b="0" lang="en-AU" sz="1800" spc="-1" strike="noStrike" u="sng">
              <a:uFillTx/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5112000" y="3024000"/>
            <a:ext cx="360000" cy="288000"/>
          </a:xfrm>
          <a:custGeom>
            <a:avLst/>
            <a:gdLst/>
            <a:ahLst/>
            <a:rect l="0" t="0" r="r" b="b"/>
            <a:pathLst>
              <a:path w="1002" h="802">
                <a:moveTo>
                  <a:pt x="0" y="200"/>
                </a:moveTo>
                <a:lnTo>
                  <a:pt x="750" y="200"/>
                </a:lnTo>
                <a:lnTo>
                  <a:pt x="750" y="0"/>
                </a:lnTo>
                <a:lnTo>
                  <a:pt x="1001" y="400"/>
                </a:lnTo>
                <a:lnTo>
                  <a:pt x="750" y="801"/>
                </a:lnTo>
                <a:lnTo>
                  <a:pt x="7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144000" y="2160000"/>
            <a:ext cx="4800240" cy="183780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5564520" y="1980000"/>
            <a:ext cx="4611960" cy="2088000"/>
          </a:xfrm>
          <a:prstGeom prst="rect">
            <a:avLst/>
          </a:prstGeom>
          <a:ln>
            <a:noFill/>
          </a:ln>
        </p:spPr>
      </p:pic>
      <p:sp>
        <p:nvSpPr>
          <p:cNvPr id="255" name="TextShape 8"/>
          <p:cNvSpPr txBox="1"/>
          <p:nvPr/>
        </p:nvSpPr>
        <p:spPr>
          <a:xfrm>
            <a:off x="6336000" y="1693800"/>
            <a:ext cx="460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Go to alignment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6" name="Line 9"/>
          <p:cNvSpPr/>
          <p:nvPr/>
        </p:nvSpPr>
        <p:spPr>
          <a:xfrm flipH="1">
            <a:off x="5832000" y="2016000"/>
            <a:ext cx="1296000" cy="165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0"/>
          <p:cNvSpPr/>
          <p:nvPr/>
        </p:nvSpPr>
        <p:spPr>
          <a:xfrm rot="5340000">
            <a:off x="7526880" y="4178160"/>
            <a:ext cx="360000" cy="288000"/>
          </a:xfrm>
          <a:custGeom>
            <a:avLst/>
            <a:gdLst/>
            <a:ahLst/>
            <a:rect l="0" t="0" r="r" b="b"/>
            <a:pathLst>
              <a:path w="1002" h="802">
                <a:moveTo>
                  <a:pt x="0" y="200"/>
                </a:moveTo>
                <a:lnTo>
                  <a:pt x="749" y="200"/>
                </a:lnTo>
                <a:lnTo>
                  <a:pt x="750" y="0"/>
                </a:lnTo>
                <a:lnTo>
                  <a:pt x="1001" y="400"/>
                </a:lnTo>
                <a:lnTo>
                  <a:pt x="750" y="801"/>
                </a:lnTo>
                <a:lnTo>
                  <a:pt x="749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4"/>
          <a:stretch/>
        </p:blipFill>
        <p:spPr>
          <a:xfrm>
            <a:off x="5835960" y="4357800"/>
            <a:ext cx="3524040" cy="1258200"/>
          </a:xfrm>
          <a:prstGeom prst="rect">
            <a:avLst/>
          </a:prstGeom>
          <a:ln>
            <a:noFill/>
          </a:ln>
        </p:spPr>
      </p:pic>
      <p:sp>
        <p:nvSpPr>
          <p:cNvPr id="259" name="TextShape 11"/>
          <p:cNvSpPr txBox="1"/>
          <p:nvPr/>
        </p:nvSpPr>
        <p:spPr>
          <a:xfrm>
            <a:off x="1944000" y="3996000"/>
            <a:ext cx="460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Export alignment (=msa)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And save in directory with 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Specific name (e.g. DruE.msa)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0" name="Line 12"/>
          <p:cNvSpPr/>
          <p:nvPr/>
        </p:nvSpPr>
        <p:spPr>
          <a:xfrm>
            <a:off x="4680000" y="4320000"/>
            <a:ext cx="3456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TextShape 13"/>
          <p:cNvSpPr txBox="1"/>
          <p:nvPr/>
        </p:nvSpPr>
        <p:spPr>
          <a:xfrm>
            <a:off x="720000" y="5328000"/>
            <a:ext cx="633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Do you see the variable and conserved regions?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2" name="TextShape 14"/>
          <p:cNvSpPr txBox="1"/>
          <p:nvPr/>
        </p:nvSpPr>
        <p:spPr>
          <a:xfrm>
            <a:off x="2196000" y="1404000"/>
            <a:ext cx="70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e.g. </a:t>
            </a:r>
            <a:r>
              <a:rPr b="0" lang="en-AU" sz="1400" spc="-1" strike="noStrike">
                <a:latin typeface="Arial"/>
                <a:hlinkClick r:id="rId5"/>
              </a:rPr>
              <a:t>https://omabrowser.org/oma/omagroup/871677/members/</a:t>
            </a:r>
            <a:r>
              <a:rPr b="0" lang="en-AU" sz="1400" spc="-1" strike="noStrike">
                <a:latin typeface="Arial"/>
              </a:rPr>
              <a:t> 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3"/>
          <p:cNvSpPr txBox="1"/>
          <p:nvPr/>
        </p:nvSpPr>
        <p:spPr>
          <a:xfrm>
            <a:off x="36000" y="0"/>
            <a:ext cx="85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6" name="TextShape 4"/>
          <p:cNvSpPr txBox="1"/>
          <p:nvPr/>
        </p:nvSpPr>
        <p:spPr>
          <a:xfrm>
            <a:off x="8424000" y="1171800"/>
            <a:ext cx="2808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200" spc="-1" strike="noStrike">
                <a:latin typeface="Arial"/>
              </a:rPr>
              <a:t>Natacha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67" name="TextShape 5"/>
          <p:cNvSpPr txBox="1"/>
          <p:nvPr/>
        </p:nvSpPr>
        <p:spPr>
          <a:xfrm>
            <a:off x="216000" y="1021680"/>
            <a:ext cx="338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2. Get gene family</a:t>
            </a:r>
            <a:endParaRPr b="0" lang="en-AU" sz="1800" spc="-1" strike="noStrike" u="sng">
              <a:uFillTx/>
              <a:latin typeface="Arial"/>
            </a:endParaRPr>
          </a:p>
        </p:txBody>
      </p:sp>
      <p:sp>
        <p:nvSpPr>
          <p:cNvPr id="268" name="TextShape 6"/>
          <p:cNvSpPr txBox="1"/>
          <p:nvPr/>
        </p:nvSpPr>
        <p:spPr>
          <a:xfrm>
            <a:off x="144000" y="1692000"/>
            <a:ext cx="64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2.1 OMA browser (</a:t>
            </a:r>
            <a:r>
              <a:rPr b="0" lang="en-AU" sz="1800" spc="-1" strike="noStrike" u="sng">
                <a:uFillTx/>
                <a:latin typeface="Arial"/>
                <a:hlinkClick r:id="rId1"/>
              </a:rPr>
              <a:t>https://omabrowser.org/oma/home/</a:t>
            </a:r>
            <a:r>
              <a:rPr b="0" lang="en-AU" sz="1800" spc="-1" strike="noStrike" u="sng">
                <a:uFillTx/>
                <a:latin typeface="Arial"/>
              </a:rPr>
              <a:t> ) </a:t>
            </a:r>
            <a:endParaRPr b="0" lang="en-AU" sz="1800" spc="-1" strike="noStrike" u="sng">
              <a:uFillTx/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275400" y="2294280"/>
            <a:ext cx="4548600" cy="2745720"/>
          </a:xfrm>
          <a:prstGeom prst="rect">
            <a:avLst/>
          </a:prstGeom>
          <a:ln>
            <a:noFill/>
          </a:ln>
        </p:spPr>
      </p:pic>
      <p:sp>
        <p:nvSpPr>
          <p:cNvPr id="270" name="TextShape 7"/>
          <p:cNvSpPr txBox="1"/>
          <p:nvPr/>
        </p:nvSpPr>
        <p:spPr>
          <a:xfrm>
            <a:off x="5472000" y="2232000"/>
            <a:ext cx="460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800" spc="-1" strike="noStrike">
                <a:latin typeface="Arial"/>
              </a:rPr>
              <a:t>Unfortunately many hypothetical genes (e.g. novel defense mechanism) do not have a annotated OMA group</a:t>
            </a:r>
            <a:endParaRPr b="1" lang="en-AU" sz="1800" spc="-1" strike="noStrike">
              <a:latin typeface="Arial"/>
            </a:endParaRPr>
          </a:p>
        </p:txBody>
      </p:sp>
      <p:sp>
        <p:nvSpPr>
          <p:cNvPr id="271" name="TextShape 8"/>
          <p:cNvSpPr txBox="1"/>
          <p:nvPr/>
        </p:nvSpPr>
        <p:spPr>
          <a:xfrm>
            <a:off x="360000" y="5221800"/>
            <a:ext cx="460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Search with your protein sequence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3"/>
          <a:stretch/>
        </p:blipFill>
        <p:spPr>
          <a:xfrm>
            <a:off x="4933440" y="3312000"/>
            <a:ext cx="4858560" cy="1872000"/>
          </a:xfrm>
          <a:prstGeom prst="rect">
            <a:avLst/>
          </a:prstGeom>
          <a:ln>
            <a:noFill/>
          </a:ln>
        </p:spPr>
      </p:pic>
      <p:sp>
        <p:nvSpPr>
          <p:cNvPr id="273" name="CustomShape 9"/>
          <p:cNvSpPr/>
          <p:nvPr/>
        </p:nvSpPr>
        <p:spPr>
          <a:xfrm>
            <a:off x="4680000" y="3384000"/>
            <a:ext cx="360000" cy="288000"/>
          </a:xfrm>
          <a:custGeom>
            <a:avLst/>
            <a:gdLst/>
            <a:ahLst/>
            <a:rect l="0" t="0" r="r" b="b"/>
            <a:pathLst>
              <a:path w="1002" h="802">
                <a:moveTo>
                  <a:pt x="0" y="200"/>
                </a:moveTo>
                <a:lnTo>
                  <a:pt x="750" y="200"/>
                </a:lnTo>
                <a:lnTo>
                  <a:pt x="750" y="0"/>
                </a:lnTo>
                <a:lnTo>
                  <a:pt x="1001" y="400"/>
                </a:lnTo>
                <a:lnTo>
                  <a:pt x="750" y="801"/>
                </a:lnTo>
                <a:lnTo>
                  <a:pt x="7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Let’s try it out (</a:t>
            </a:r>
            <a:r>
              <a:rPr b="1" lang="en-AU" sz="4000" spc="-1" strike="noStrike">
                <a:latin typeface="Arial"/>
              </a:rPr>
              <a:t>make orthogroups</a:t>
            </a:r>
            <a:r>
              <a:rPr b="0" lang="en-AU" sz="4000" spc="-1" strike="noStrike">
                <a:latin typeface="Arial"/>
              </a:rPr>
              <a:t>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TextShape 3"/>
          <p:cNvSpPr txBox="1"/>
          <p:nvPr/>
        </p:nvSpPr>
        <p:spPr>
          <a:xfrm>
            <a:off x="36000" y="0"/>
            <a:ext cx="85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2016000" y="1097280"/>
            <a:ext cx="576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2800" spc="-1" strike="noStrike">
                <a:latin typeface="Arial"/>
              </a:rPr>
              <a:t>Alternative route via blast! </a:t>
            </a:r>
            <a:endParaRPr b="1" lang="en-AU" sz="2800" spc="-1" strike="noStrike">
              <a:latin typeface="Arial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2016000" y="2664000"/>
            <a:ext cx="504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2800" spc="-1" strike="noStrike">
                <a:latin typeface="Arial"/>
              </a:rPr>
              <a:t>Harder Way!</a:t>
            </a:r>
            <a:endParaRPr b="1" lang="en-AU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Let’s </a:t>
            </a:r>
            <a:r>
              <a:rPr b="0" lang="en-AU" sz="4000" spc="-1" strike="noStrike">
                <a:latin typeface="Arial"/>
              </a:rPr>
              <a:t>try it </a:t>
            </a:r>
            <a:r>
              <a:rPr b="0" lang="en-AU" sz="4000" spc="-1" strike="noStrike">
                <a:latin typeface="Arial"/>
              </a:rPr>
              <a:t>out </a:t>
            </a:r>
            <a:r>
              <a:rPr b="0" lang="en-AU" sz="4000" spc="-1" strike="noStrike">
                <a:latin typeface="Arial"/>
              </a:rPr>
              <a:t>(mak</a:t>
            </a:r>
            <a:r>
              <a:rPr b="0" lang="en-AU" sz="4000" spc="-1" strike="noStrike">
                <a:latin typeface="Arial"/>
              </a:rPr>
              <a:t>e </a:t>
            </a:r>
            <a:r>
              <a:rPr b="0" lang="en-AU" sz="4000" spc="-1" strike="noStrike">
                <a:latin typeface="Arial"/>
              </a:rPr>
              <a:t>ortho</a:t>
            </a:r>
            <a:r>
              <a:rPr b="0" lang="en-AU" sz="4000" spc="-1" strike="noStrike">
                <a:latin typeface="Arial"/>
              </a:rPr>
              <a:t>grou</a:t>
            </a:r>
            <a:r>
              <a:rPr b="0" lang="en-AU" sz="4000" spc="-1" strike="noStrike">
                <a:latin typeface="Arial"/>
              </a:rPr>
              <a:t>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extShape 3"/>
          <p:cNvSpPr txBox="1"/>
          <p:nvPr/>
        </p:nvSpPr>
        <p:spPr>
          <a:xfrm>
            <a:off x="36000" y="0"/>
            <a:ext cx="85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288000" y="1008000"/>
            <a:ext cx="66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Create own gene family with blast</a:t>
            </a:r>
            <a:endParaRPr b="0" lang="en-AU" sz="1800" spc="-1" strike="noStrike" u="sng">
              <a:uFillTx/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1732680" y="1512000"/>
            <a:ext cx="7051320" cy="3883680"/>
          </a:xfrm>
          <a:prstGeom prst="rect">
            <a:avLst/>
          </a:prstGeom>
          <a:ln>
            <a:noFill/>
          </a:ln>
        </p:spPr>
      </p:pic>
      <p:sp>
        <p:nvSpPr>
          <p:cNvPr id="284" name="TextShape 5"/>
          <p:cNvSpPr txBox="1"/>
          <p:nvPr/>
        </p:nvSpPr>
        <p:spPr>
          <a:xfrm>
            <a:off x="211320" y="1702440"/>
            <a:ext cx="144468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400" spc="-1" strike="noStrike">
                <a:latin typeface="Arial"/>
              </a:rPr>
              <a:t>Protein sequence</a:t>
            </a:r>
            <a:endParaRPr b="1" lang="en-AU" sz="1400" spc="-1" strike="noStrike">
              <a:latin typeface="Arial"/>
            </a:endParaRPr>
          </a:p>
        </p:txBody>
      </p:sp>
      <p:sp>
        <p:nvSpPr>
          <p:cNvPr id="285" name="TextShape 6"/>
          <p:cNvSpPr txBox="1"/>
          <p:nvPr/>
        </p:nvSpPr>
        <p:spPr>
          <a:xfrm>
            <a:off x="4752000" y="982440"/>
            <a:ext cx="144468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400" spc="-1" strike="noStrike">
                <a:latin typeface="Arial"/>
              </a:rPr>
              <a:t>BlastP</a:t>
            </a:r>
            <a:endParaRPr b="1" lang="en-AU" sz="1400" spc="-1" strike="noStrike">
              <a:latin typeface="Arial"/>
            </a:endParaRPr>
          </a:p>
        </p:txBody>
      </p:sp>
      <p:sp>
        <p:nvSpPr>
          <p:cNvPr id="286" name="TextShape 7"/>
          <p:cNvSpPr txBox="1"/>
          <p:nvPr/>
        </p:nvSpPr>
        <p:spPr>
          <a:xfrm>
            <a:off x="144000" y="3456000"/>
            <a:ext cx="144468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400" spc="-1" strike="noStrike">
                <a:latin typeface="Arial"/>
              </a:rPr>
              <a:t>Non-redudant protein DB</a:t>
            </a:r>
            <a:endParaRPr b="1" lang="en-AU" sz="1400" spc="-1" strike="noStrike">
              <a:latin typeface="Arial"/>
            </a:endParaRPr>
          </a:p>
        </p:txBody>
      </p:sp>
      <p:sp>
        <p:nvSpPr>
          <p:cNvPr id="287" name="Line 8"/>
          <p:cNvSpPr/>
          <p:nvPr/>
        </p:nvSpPr>
        <p:spPr>
          <a:xfrm flipH="1">
            <a:off x="2520000" y="1224000"/>
            <a:ext cx="2664000" cy="458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9"/>
          <p:cNvSpPr/>
          <p:nvPr/>
        </p:nvSpPr>
        <p:spPr>
          <a:xfrm>
            <a:off x="1080000" y="1872000"/>
            <a:ext cx="792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10"/>
          <p:cNvSpPr/>
          <p:nvPr/>
        </p:nvSpPr>
        <p:spPr>
          <a:xfrm flipV="1">
            <a:off x="1512000" y="3384000"/>
            <a:ext cx="1152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Let’s try it out (make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TextShape 3"/>
          <p:cNvSpPr txBox="1"/>
          <p:nvPr/>
        </p:nvSpPr>
        <p:spPr>
          <a:xfrm>
            <a:off x="36000" y="0"/>
            <a:ext cx="85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93" name="TextShape 4"/>
          <p:cNvSpPr txBox="1"/>
          <p:nvPr/>
        </p:nvSpPr>
        <p:spPr>
          <a:xfrm>
            <a:off x="432000" y="1080000"/>
            <a:ext cx="66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 u="sng">
                <a:uFillTx/>
                <a:latin typeface="Arial"/>
              </a:rPr>
              <a:t>Look at results</a:t>
            </a:r>
            <a:endParaRPr b="0" lang="en-AU" sz="1800" spc="-1" strike="noStrike" u="sng">
              <a:uFillTx/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1579680" y="1889280"/>
            <a:ext cx="6340320" cy="3582720"/>
          </a:xfrm>
          <a:prstGeom prst="rect">
            <a:avLst/>
          </a:prstGeom>
          <a:ln>
            <a:noFill/>
          </a:ln>
        </p:spPr>
      </p:pic>
      <p:sp>
        <p:nvSpPr>
          <p:cNvPr id="295" name="Line 5"/>
          <p:cNvSpPr/>
          <p:nvPr/>
        </p:nvSpPr>
        <p:spPr>
          <a:xfrm flipH="1">
            <a:off x="3744000" y="1872000"/>
            <a:ext cx="1800000" cy="158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6"/>
          <p:cNvSpPr/>
          <p:nvPr/>
        </p:nvSpPr>
        <p:spPr>
          <a:xfrm flipH="1">
            <a:off x="4320000" y="2232000"/>
            <a:ext cx="1512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7"/>
          <p:cNvSpPr/>
          <p:nvPr/>
        </p:nvSpPr>
        <p:spPr>
          <a:xfrm>
            <a:off x="1728000" y="4680000"/>
            <a:ext cx="6120000" cy="792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8"/>
          <p:cNvSpPr/>
          <p:nvPr/>
        </p:nvSpPr>
        <p:spPr>
          <a:xfrm flipH="1">
            <a:off x="7920000" y="4248000"/>
            <a:ext cx="115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9"/>
          <p:cNvSpPr/>
          <p:nvPr/>
        </p:nvSpPr>
        <p:spPr>
          <a:xfrm flipH="1">
            <a:off x="5904000" y="1944000"/>
            <a:ext cx="2448000" cy="20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10"/>
          <p:cNvSpPr/>
          <p:nvPr/>
        </p:nvSpPr>
        <p:spPr>
          <a:xfrm flipH="1">
            <a:off x="4320360" y="2232000"/>
            <a:ext cx="1512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11"/>
          <p:cNvSpPr/>
          <p:nvPr/>
        </p:nvSpPr>
        <p:spPr>
          <a:xfrm flipH="1">
            <a:off x="3888000" y="3240000"/>
            <a:ext cx="115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3640" y="81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Reminder: What do we want to do?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51640" y="1182240"/>
            <a:ext cx="101523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We want to annotate the known defense mechanisms in the Lactos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810360" y="2203920"/>
            <a:ext cx="7685640" cy="318708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252000" y="2655000"/>
            <a:ext cx="1728000" cy="3006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4"/>
          <p:cNvSpPr txBox="1"/>
          <p:nvPr/>
        </p:nvSpPr>
        <p:spPr>
          <a:xfrm>
            <a:off x="8748000" y="5400000"/>
            <a:ext cx="1440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200" spc="-1" strike="noStrike">
                <a:latin typeface="Arial"/>
              </a:rPr>
              <a:t>Sorek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9" name="TextShape 5"/>
          <p:cNvSpPr txBox="1"/>
          <p:nvPr/>
        </p:nvSpPr>
        <p:spPr>
          <a:xfrm rot="18900000">
            <a:off x="598320" y="4009320"/>
            <a:ext cx="1440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AU" sz="1200" spc="-1" strike="noStrike">
                <a:latin typeface="Arial"/>
              </a:rPr>
              <a:t>Lactobacillus</a:t>
            </a:r>
            <a:r>
              <a:rPr b="0" lang="en-AU" sz="1200" spc="-1" strike="noStrike">
                <a:latin typeface="Arial"/>
              </a:rPr>
              <a:t> strains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944000" y="2304000"/>
            <a:ext cx="1584000" cy="3087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"/>
          <p:cNvSpPr/>
          <p:nvPr/>
        </p:nvSpPr>
        <p:spPr>
          <a:xfrm>
            <a:off x="4140000" y="2304000"/>
            <a:ext cx="720000" cy="3087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6984000" y="2304000"/>
            <a:ext cx="720000" cy="3087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7992000" y="2304000"/>
            <a:ext cx="612000" cy="3087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10"/>
          <p:cNvSpPr txBox="1"/>
          <p:nvPr/>
        </p:nvSpPr>
        <p:spPr>
          <a:xfrm rot="18900000">
            <a:off x="7873200" y="2630520"/>
            <a:ext cx="1440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200" spc="-1" strike="noStrike">
                <a:latin typeface="Arial"/>
              </a:rPr>
              <a:t>Retrons</a:t>
            </a:r>
            <a:endParaRPr b="1" lang="en-AU" sz="1200" spc="-1" strike="noStrike">
              <a:latin typeface="Arial"/>
            </a:endParaRPr>
          </a:p>
        </p:txBody>
      </p:sp>
      <p:sp>
        <p:nvSpPr>
          <p:cNvPr id="135" name="TextShape 11"/>
          <p:cNvSpPr txBox="1"/>
          <p:nvPr/>
        </p:nvSpPr>
        <p:spPr>
          <a:xfrm>
            <a:off x="2052000" y="2016000"/>
            <a:ext cx="1440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Alessandro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6" name="TextShape 12"/>
          <p:cNvSpPr txBox="1"/>
          <p:nvPr/>
        </p:nvSpPr>
        <p:spPr>
          <a:xfrm>
            <a:off x="4068000" y="2013840"/>
            <a:ext cx="1440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All together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7" name="TextShape 13"/>
          <p:cNvSpPr txBox="1"/>
          <p:nvPr/>
        </p:nvSpPr>
        <p:spPr>
          <a:xfrm>
            <a:off x="6804000" y="2013840"/>
            <a:ext cx="1440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Fabrice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8" name="TextShape 14"/>
          <p:cNvSpPr txBox="1"/>
          <p:nvPr/>
        </p:nvSpPr>
        <p:spPr>
          <a:xfrm>
            <a:off x="7956000" y="2016000"/>
            <a:ext cx="1440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Lucas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9" name="TextShape 15"/>
          <p:cNvSpPr txBox="1"/>
          <p:nvPr/>
        </p:nvSpPr>
        <p:spPr>
          <a:xfrm>
            <a:off x="5544000" y="2013840"/>
            <a:ext cx="1440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Vincent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40" name="CustomShape 16"/>
          <p:cNvSpPr/>
          <p:nvPr/>
        </p:nvSpPr>
        <p:spPr>
          <a:xfrm>
            <a:off x="4932000" y="2304000"/>
            <a:ext cx="1908000" cy="3087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Let’s </a:t>
            </a:r>
            <a:r>
              <a:rPr b="0" lang="en-AU" sz="4000" spc="-1" strike="noStrike">
                <a:latin typeface="Arial"/>
              </a:rPr>
              <a:t>try it </a:t>
            </a:r>
            <a:r>
              <a:rPr b="0" lang="en-AU" sz="4000" spc="-1" strike="noStrike">
                <a:latin typeface="Arial"/>
              </a:rPr>
              <a:t>out </a:t>
            </a:r>
            <a:r>
              <a:rPr b="0" lang="en-AU" sz="4000" spc="-1" strike="noStrike">
                <a:latin typeface="Arial"/>
              </a:rPr>
              <a:t>(ma</a:t>
            </a:r>
            <a:r>
              <a:rPr b="0" lang="en-AU" sz="4000" spc="-1" strike="noStrike">
                <a:latin typeface="Arial"/>
              </a:rPr>
              <a:t>ke </a:t>
            </a:r>
            <a:r>
              <a:rPr b="0" lang="en-AU" sz="4000" spc="-1" strike="noStrike">
                <a:latin typeface="Arial"/>
              </a:rPr>
              <a:t>orth</a:t>
            </a:r>
            <a:r>
              <a:rPr b="0" lang="en-AU" sz="4000" spc="-1" strike="noStrike">
                <a:latin typeface="Arial"/>
              </a:rPr>
              <a:t>ogro</a:t>
            </a:r>
            <a:r>
              <a:rPr b="0" lang="en-AU" sz="4000" spc="-1" strike="noStrike">
                <a:latin typeface="Arial"/>
              </a:rPr>
              <a:t>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TextShape 3"/>
          <p:cNvSpPr txBox="1"/>
          <p:nvPr/>
        </p:nvSpPr>
        <p:spPr>
          <a:xfrm>
            <a:off x="36000" y="0"/>
            <a:ext cx="85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5" name="TextShape 4"/>
          <p:cNvSpPr txBox="1"/>
          <p:nvPr/>
        </p:nvSpPr>
        <p:spPr>
          <a:xfrm>
            <a:off x="432000" y="1080000"/>
            <a:ext cx="66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  <a:ea typeface="AR PL SungtiL GB"/>
              </a:rPr>
              <a:t>Look at results </a:t>
            </a:r>
            <a:r>
              <a:rPr b="1" lang="en-AU" sz="1800" spc="-1" strike="noStrike" u="sng">
                <a:uFillTx/>
                <a:latin typeface="Arial"/>
                <a:ea typeface="AR PL SungtiL GB"/>
              </a:rPr>
              <a:t>and download MSA </a:t>
            </a:r>
            <a:endParaRPr b="0" lang="en-AU" sz="1800" spc="-1" strike="noStrike" u="sng"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(</a:t>
            </a:r>
            <a:r>
              <a:rPr b="0" lang="en-AU" sz="1800" spc="-1" strike="noStrike">
                <a:latin typeface="Arial"/>
              </a:rPr>
              <a:t>And save in directory with Specific name (e.g. DruE.msa)</a:t>
            </a:r>
            <a:endParaRPr b="0" lang="en-AU" sz="1800" spc="-1" strike="noStrike" u="sng">
              <a:uFillTx/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504000" y="1800000"/>
            <a:ext cx="8145000" cy="3284280"/>
          </a:xfrm>
          <a:prstGeom prst="rect">
            <a:avLst/>
          </a:prstGeom>
          <a:ln>
            <a:noFill/>
          </a:ln>
        </p:spPr>
      </p:pic>
      <p:sp>
        <p:nvSpPr>
          <p:cNvPr id="307" name="Line 5"/>
          <p:cNvSpPr/>
          <p:nvPr/>
        </p:nvSpPr>
        <p:spPr>
          <a:xfrm flipH="1">
            <a:off x="7560000" y="1440000"/>
            <a:ext cx="1008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L</a:t>
            </a:r>
            <a:r>
              <a:rPr b="0" lang="en-AU" sz="4000" spc="-1" strike="noStrike">
                <a:latin typeface="Arial"/>
              </a:rPr>
              <a:t>e</a:t>
            </a:r>
            <a:r>
              <a:rPr b="0" lang="en-AU" sz="4000" spc="-1" strike="noStrike">
                <a:latin typeface="Arial"/>
              </a:rPr>
              <a:t>t</a:t>
            </a:r>
            <a:r>
              <a:rPr b="0" lang="en-AU" sz="4000" spc="-1" strike="noStrike">
                <a:latin typeface="Arial"/>
              </a:rPr>
              <a:t>’</a:t>
            </a:r>
            <a:r>
              <a:rPr b="0" lang="en-AU" sz="4000" spc="-1" strike="noStrike">
                <a:latin typeface="Arial"/>
              </a:rPr>
              <a:t>s</a:t>
            </a:r>
            <a:r>
              <a:rPr b="0" lang="en-AU" sz="4000" spc="-1" strike="noStrike">
                <a:latin typeface="Arial"/>
              </a:rPr>
              <a:t> </a:t>
            </a:r>
            <a:r>
              <a:rPr b="0" lang="en-AU" sz="4000" spc="-1" strike="noStrike">
                <a:latin typeface="Arial"/>
              </a:rPr>
              <a:t>t</a:t>
            </a:r>
            <a:r>
              <a:rPr b="0" lang="en-AU" sz="4000" spc="-1" strike="noStrike">
                <a:latin typeface="Arial"/>
              </a:rPr>
              <a:t>r</a:t>
            </a:r>
            <a:r>
              <a:rPr b="0" lang="en-AU" sz="4000" spc="-1" strike="noStrike">
                <a:latin typeface="Arial"/>
              </a:rPr>
              <a:t>y</a:t>
            </a:r>
            <a:r>
              <a:rPr b="0" lang="en-AU" sz="4000" spc="-1" strike="noStrike">
                <a:latin typeface="Arial"/>
              </a:rPr>
              <a:t> </a:t>
            </a:r>
            <a:r>
              <a:rPr b="0" lang="en-AU" sz="4000" spc="-1" strike="noStrike">
                <a:latin typeface="Arial"/>
              </a:rPr>
              <a:t>i</a:t>
            </a:r>
            <a:r>
              <a:rPr b="0" lang="en-AU" sz="4000" spc="-1" strike="noStrike">
                <a:latin typeface="Arial"/>
              </a:rPr>
              <a:t>t</a:t>
            </a:r>
            <a:r>
              <a:rPr b="0" lang="en-AU" sz="4000" spc="-1" strike="noStrike">
                <a:latin typeface="Arial"/>
              </a:rPr>
              <a:t> </a:t>
            </a:r>
            <a:r>
              <a:rPr b="0" lang="en-AU" sz="4000" spc="-1" strike="noStrike">
                <a:latin typeface="Arial"/>
              </a:rPr>
              <a:t>o</a:t>
            </a:r>
            <a:r>
              <a:rPr b="0" lang="en-AU" sz="4000" spc="-1" strike="noStrike">
                <a:latin typeface="Arial"/>
              </a:rPr>
              <a:t>u</a:t>
            </a:r>
            <a:r>
              <a:rPr b="0" lang="en-AU" sz="4000" spc="-1" strike="noStrike">
                <a:latin typeface="Arial"/>
              </a:rPr>
              <a:t>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TextShape 3"/>
          <p:cNvSpPr txBox="1"/>
          <p:nvPr/>
        </p:nvSpPr>
        <p:spPr>
          <a:xfrm>
            <a:off x="36000" y="0"/>
            <a:ext cx="85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1" name="TextShape 4"/>
          <p:cNvSpPr txBox="1"/>
          <p:nvPr/>
        </p:nvSpPr>
        <p:spPr>
          <a:xfrm>
            <a:off x="432000" y="1080000"/>
            <a:ext cx="66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  <a:ea typeface="AR PL SungtiL GB"/>
              </a:rPr>
              <a:t>Now we have MSA or aln files for every gene-of-interest</a:t>
            </a:r>
            <a:endParaRPr b="0" lang="en-AU" sz="1800" spc="-1" strike="noStrike" u="sng"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 u="sng">
              <a:uFillTx/>
              <a:latin typeface="Arial"/>
            </a:endParaRPr>
          </a:p>
        </p:txBody>
      </p:sp>
      <p:sp>
        <p:nvSpPr>
          <p:cNvPr id="312" name="TextShape 5"/>
          <p:cNvSpPr txBox="1"/>
          <p:nvPr/>
        </p:nvSpPr>
        <p:spPr>
          <a:xfrm>
            <a:off x="-144000" y="5040000"/>
            <a:ext cx="10368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AU" sz="1400" spc="-1" strike="noStrike">
                <a:latin typeface="Arial"/>
              </a:rPr>
              <a:t>Next Step: Build the HMM with the MSA. Therefore move the folder to your SAGE direcotry</a:t>
            </a:r>
            <a:endParaRPr b="0" lang="en-AU" sz="1400" spc="-1" strike="noStrike">
              <a:latin typeface="Arial"/>
            </a:endParaRPr>
          </a:p>
          <a:p>
            <a:pPr algn="ctr"/>
            <a:r>
              <a:rPr b="0" lang="en-AU" sz="1400" spc="-1" strike="noStrike">
                <a:latin typeface="Arial"/>
              </a:rPr>
              <a:t> </a:t>
            </a:r>
            <a:r>
              <a:rPr b="0" lang="en-AU" sz="1400" spc="-1" strike="noStrike">
                <a:latin typeface="Arial"/>
              </a:rPr>
              <a:t>(remember scp -r → look in Rmarkdown )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739440" y="1872000"/>
            <a:ext cx="6820560" cy="2745000"/>
          </a:xfrm>
          <a:prstGeom prst="rect">
            <a:avLst/>
          </a:prstGeom>
          <a:ln>
            <a:noFill/>
          </a:ln>
        </p:spPr>
      </p:pic>
      <p:sp>
        <p:nvSpPr>
          <p:cNvPr id="314" name="TextShape 6"/>
          <p:cNvSpPr txBox="1"/>
          <p:nvPr/>
        </p:nvSpPr>
        <p:spPr>
          <a:xfrm>
            <a:off x="2736000" y="3830040"/>
            <a:ext cx="6120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Something like this!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Let’s try it out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503640" y="4530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TextShape 3"/>
          <p:cNvSpPr txBox="1"/>
          <p:nvPr/>
        </p:nvSpPr>
        <p:spPr>
          <a:xfrm>
            <a:off x="36000" y="0"/>
            <a:ext cx="853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432000" y="1224000"/>
            <a:ext cx="66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  <a:ea typeface="AR PL SungtiL GB"/>
              </a:rPr>
              <a:t>Using hmmbuild from hmmer (</a:t>
            </a:r>
            <a:r>
              <a:rPr b="0" lang="en-AU" sz="1800" spc="-1" strike="noStrike" u="sng">
                <a:uFillTx/>
                <a:latin typeface="Arial"/>
                <a:ea typeface="AR PL SungtiL GB"/>
                <a:hlinkClick r:id="rId1"/>
              </a:rPr>
              <a:t>http://hmmer.org/</a:t>
            </a:r>
            <a:r>
              <a:rPr b="0" lang="en-AU" sz="1800" spc="-1" strike="noStrike" u="sng">
                <a:uFillTx/>
                <a:latin typeface="Arial"/>
                <a:ea typeface="AR PL SungtiL GB"/>
              </a:rPr>
              <a:t> )</a:t>
            </a:r>
            <a:endParaRPr b="0" lang="en-AU" sz="1800" spc="-1" strike="noStrike" u="sng"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 u="sng">
              <a:uFillTx/>
              <a:latin typeface="Arial"/>
            </a:endParaRPr>
          </a:p>
        </p:txBody>
      </p:sp>
      <p:sp>
        <p:nvSpPr>
          <p:cNvPr id="319" name="TextShape 5"/>
          <p:cNvSpPr txBox="1"/>
          <p:nvPr/>
        </p:nvSpPr>
        <p:spPr>
          <a:xfrm>
            <a:off x="-432000" y="2030040"/>
            <a:ext cx="10368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AU" sz="2200" spc="-1" strike="noStrike">
                <a:latin typeface="Arial"/>
              </a:rPr>
              <a:t>Go to Rmarkdown script!</a:t>
            </a:r>
            <a:endParaRPr b="1" lang="en-AU" sz="22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What have we done sofar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You have a broad </a:t>
            </a:r>
            <a:r>
              <a:rPr b="0" lang="en-AU" sz="2400" spc="-1" strike="noStrike">
                <a:latin typeface="Arial"/>
              </a:rPr>
              <a:t>understanding of the </a:t>
            </a:r>
            <a:r>
              <a:rPr b="0" lang="en-AU" sz="2400" spc="-1" strike="noStrike">
                <a:latin typeface="Arial"/>
              </a:rPr>
              <a:t>diversity of phage defense </a:t>
            </a:r>
            <a:r>
              <a:rPr b="0" lang="en-AU" sz="2400" spc="-1" strike="noStrike">
                <a:latin typeface="Arial"/>
              </a:rPr>
              <a:t>mechanisms (paper +5 min </a:t>
            </a:r>
            <a:r>
              <a:rPr b="0" lang="en-AU" sz="2400" spc="-1" strike="noStrike">
                <a:latin typeface="Arial"/>
              </a:rPr>
              <a:t>presentation) </a:t>
            </a:r>
            <a:endParaRPr b="0" lang="en-A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 good understanding of </a:t>
            </a:r>
            <a:r>
              <a:rPr b="0" lang="en-AU" sz="2400" spc="-1" strike="noStrike">
                <a:latin typeface="Arial"/>
              </a:rPr>
              <a:t>what genes are involved in </a:t>
            </a:r>
            <a:r>
              <a:rPr b="0" lang="en-AU" sz="2400" spc="-1" strike="noStrike">
                <a:latin typeface="Arial"/>
              </a:rPr>
              <a:t>the “your” defense </a:t>
            </a:r>
            <a:r>
              <a:rPr b="0" lang="en-AU" sz="2400" spc="-1" strike="noStrike">
                <a:latin typeface="Arial"/>
              </a:rPr>
              <a:t>mechanism.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03640" y="307008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What is up </a:t>
            </a:r>
            <a:r>
              <a:rPr b="0" lang="en-AU" sz="4400" spc="-1" strike="noStrike">
                <a:latin typeface="Arial"/>
              </a:rPr>
              <a:t>next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03640" y="417060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H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w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c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w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i</a:t>
            </a:r>
            <a:r>
              <a:rPr b="0" lang="en-AU" sz="2400" spc="-1" strike="noStrike">
                <a:latin typeface="Arial"/>
              </a:rPr>
              <a:t>d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i</a:t>
            </a:r>
            <a:r>
              <a:rPr b="0" lang="en-AU" sz="2400" spc="-1" strike="noStrike">
                <a:latin typeface="Arial"/>
              </a:rPr>
              <a:t>f</a:t>
            </a:r>
            <a:r>
              <a:rPr b="0" lang="en-AU" sz="2400" spc="-1" strike="noStrike">
                <a:latin typeface="Arial"/>
              </a:rPr>
              <a:t>y</a:t>
            </a:r>
            <a:r>
              <a:rPr b="0" lang="en-AU" sz="2400" spc="-1" strike="noStrike">
                <a:latin typeface="Arial"/>
              </a:rPr>
              <a:t>/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h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m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c</a:t>
            </a:r>
            <a:r>
              <a:rPr b="0" lang="en-AU" sz="2400" spc="-1" strike="noStrike">
                <a:latin typeface="Arial"/>
              </a:rPr>
              <a:t>h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i</a:t>
            </a:r>
            <a:r>
              <a:rPr b="0" lang="en-AU" sz="2400" spc="-1" strike="noStrike">
                <a:latin typeface="Arial"/>
              </a:rPr>
              <a:t>s</a:t>
            </a:r>
            <a:r>
              <a:rPr b="0" lang="en-AU" sz="2400" spc="-1" strike="noStrike">
                <a:latin typeface="Arial"/>
              </a:rPr>
              <a:t>m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(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r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g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s</a:t>
            </a:r>
            <a:r>
              <a:rPr b="0" lang="en-AU" sz="2400" spc="-1" strike="noStrike">
                <a:latin typeface="Arial"/>
              </a:rPr>
              <a:t>)</a:t>
            </a:r>
            <a:r>
              <a:rPr b="0" lang="en-AU" sz="2400" spc="-1" strike="noStrike">
                <a:latin typeface="Arial"/>
              </a:rPr>
              <a:t>?</a:t>
            </a:r>
            <a:endParaRPr b="0" lang="en-A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H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w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c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w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d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i</a:t>
            </a:r>
            <a:r>
              <a:rPr b="0" lang="en-AU" sz="2400" spc="-1" strike="noStrike">
                <a:latin typeface="Arial"/>
              </a:rPr>
              <a:t>l</a:t>
            </a:r>
            <a:r>
              <a:rPr b="0" lang="en-AU" sz="2400" spc="-1" strike="noStrike">
                <a:latin typeface="Arial"/>
              </a:rPr>
              <a:t>l</a:t>
            </a:r>
            <a:r>
              <a:rPr b="0" lang="en-AU" sz="2400" spc="-1" strike="noStrike">
                <a:latin typeface="Arial"/>
              </a:rPr>
              <a:t>u</a:t>
            </a:r>
            <a:r>
              <a:rPr b="0" lang="en-AU" sz="2400" spc="-1" strike="noStrike">
                <a:latin typeface="Arial"/>
              </a:rPr>
              <a:t>s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r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l</a:t>
            </a:r>
            <a:r>
              <a:rPr b="0" lang="en-AU" sz="2400" spc="-1" strike="noStrike">
                <a:latin typeface="Arial"/>
              </a:rPr>
              <a:t>l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g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m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s</a:t>
            </a:r>
            <a:r>
              <a:rPr b="0" lang="en-AU" sz="2400" spc="-1" strike="noStrike">
                <a:latin typeface="Arial"/>
              </a:rPr>
              <a:t>?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 currently have ...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 gene-of-interest list</a:t>
            </a:r>
            <a:endParaRPr b="0" lang="en-A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NCBI accession number of the genes-of-interest</a:t>
            </a:r>
            <a:endParaRPr b="0" lang="en-A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Let’s keep track of our advances...</a:t>
            </a: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2400" spc="-1" strike="noStrike">
                <a:latin typeface="Arial"/>
              </a:rPr>
              <a:t>Let’s keep track of our advances...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Rmarkdown (keeping track of your code)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648000" y="5267880"/>
            <a:ext cx="84960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200" spc="-1" strike="noStrike">
                <a:latin typeface="Arial"/>
                <a:hlinkClick r:id="rId1"/>
              </a:rPr>
              <a:t>https://docs.google.com/spreadsheets/d/1Gp4cqbiYJ34fB7wbcqJBKsGxwgaMyPRrETnVK9PS_4M/edit?usp=sharing</a:t>
            </a:r>
            <a:r>
              <a:rPr b="0" lang="en-AU" sz="1200" spc="-1" strike="noStrike">
                <a:latin typeface="Arial"/>
              </a:rPr>
              <a:t>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33440" y="348048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Google.docs (keeping track of your results)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1512000" y="3924000"/>
            <a:ext cx="5904000" cy="12600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1872000" y="2154960"/>
            <a:ext cx="2520000" cy="9410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53" name="TextShape 5"/>
          <p:cNvSpPr txBox="1"/>
          <p:nvPr/>
        </p:nvSpPr>
        <p:spPr>
          <a:xfrm>
            <a:off x="4464000" y="2376000"/>
            <a:ext cx="201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AU" sz="1800" spc="-1" strike="noStrike">
                <a:latin typeface="Arial"/>
              </a:rPr>
              <a:t>Presentation on 13.4.2021</a:t>
            </a:r>
            <a:endParaRPr b="0" i="1" lang="en-AU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Rem</a:t>
            </a:r>
            <a:r>
              <a:rPr b="0" lang="en-AU" sz="4400" spc="-1" strike="noStrike">
                <a:latin typeface="Arial"/>
              </a:rPr>
              <a:t>inder</a:t>
            </a:r>
            <a:r>
              <a:rPr b="0" lang="en-AU" sz="4400" spc="-1" strike="noStrike">
                <a:latin typeface="Arial"/>
              </a:rPr>
              <a:t>: </a:t>
            </a:r>
            <a:r>
              <a:rPr b="0" lang="en-AU" sz="4400" spc="-1" strike="noStrike">
                <a:latin typeface="Arial"/>
              </a:rPr>
              <a:t>Res</a:t>
            </a:r>
            <a:r>
              <a:rPr b="0" lang="en-AU" sz="4400" spc="-1" strike="noStrike">
                <a:latin typeface="Arial"/>
              </a:rPr>
              <a:t>ourc</a:t>
            </a:r>
            <a:r>
              <a:rPr b="0" lang="en-AU" sz="4400" spc="-1" strike="noStrike">
                <a:latin typeface="Arial"/>
              </a:rPr>
              <a:t>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800000" y="1199520"/>
            <a:ext cx="6480000" cy="405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3200" spc="-1" strike="noStrike">
                <a:latin typeface="Arial"/>
              </a:rPr>
              <a:t>Back to science: </a:t>
            </a:r>
            <a:r>
              <a:rPr b="0" lang="en-AU" sz="3200" spc="-1" strike="noStrike">
                <a:latin typeface="Arial"/>
              </a:rPr>
              <a:t>How can we identify/annotate the mechanism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Scan annotations</a:t>
            </a:r>
            <a:endParaRPr b="0" lang="en-A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Hiden markov models (HMM)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latin typeface="Arial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3640" y="1866240"/>
            <a:ext cx="9070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What we need for this:</a:t>
            </a:r>
            <a:endParaRPr b="0" lang="en-AU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Your gene names</a:t>
            </a:r>
            <a:endParaRPr b="0" lang="en-AU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The PROKKA.gff file (good annotation format)</a:t>
            </a:r>
            <a:endParaRPr b="0" lang="en-AU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An appropriate function to query your gene names in the PROKKA.gff</a:t>
            </a:r>
            <a:endParaRPr b="0" lang="en-AU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An appropriate way to output the search results (if, else, ifelse)</a:t>
            </a:r>
            <a:endParaRPr b="0" lang="en-AU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An appropriate way how to scan many genomes (loop-function)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1982880" y="1008000"/>
            <a:ext cx="6045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2021-04-23T08:45:57Z</dcterms:created>
  <dc:creator/>
  <dc:description/>
  <dc:language>en-AU</dc:language>
  <cp:lastModifiedBy/>
  <dcterms:modified xsi:type="dcterms:W3CDTF">2021-04-27T13:39:48Z</dcterms:modified>
  <cp:revision>7</cp:revision>
  <dc:subject/>
  <dc:title/>
</cp:coreProperties>
</file>