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hmmer.org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ctyper.crispr.dk/#/" TargetMode="External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docs.google.com/spreadsheets/d/1Gp4cqbiYJ34fB7wbcqJBKsGxwgaMyPRrETnVK9PS_4M/edit#gid=732249118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ctyper.crispr.dk/#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Group 8: Phage defence mechanise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11.5.2021</a:t>
            </a:r>
            <a:endParaRPr b="0" lang="en-AU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2"/>
          <p:cNvSpPr/>
          <p:nvPr/>
        </p:nvSpPr>
        <p:spPr>
          <a:xfrm>
            <a:off x="216000" y="877680"/>
            <a:ext cx="338220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4. scan for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03640" y="-170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(scan for orthogroups)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04000" y="1513800"/>
            <a:ext cx="8855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-Using Hmmmer (</a:t>
            </a: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http://hmmer.org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  <a:ea typeface="DejaVu Sans"/>
              </a:rPr>
              <a:t>/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to scan for protein sequence.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-Therefore we use the hmmscan function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(=search protein sequences against a profile HMM database)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-Before we can scan the genome we however need to index the HMM profile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Thefore we use the hmmpress function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-Reminder: You want to scan all your genes and all different genomes (use for- loops)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-Reminder: Think about outputting the information in order to use it later in R.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160" cy="241884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2160360" y="187200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Look at Rmarkdown CHAPTER 4.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(plotting data)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160" cy="24188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2160360" y="187200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Look at Rmarkdown CHAPTER 5.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3640" y="-134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1899720" y="1323720"/>
            <a:ext cx="5947920" cy="4219920"/>
          </a:xfrm>
          <a:prstGeom prst="rect">
            <a:avLst/>
          </a:prstGeom>
          <a:ln>
            <a:noFill/>
          </a:ln>
        </p:spPr>
      </p:pic>
      <p:sp>
        <p:nvSpPr>
          <p:cNvPr id="203" name="CustomShape 3"/>
          <p:cNvSpPr/>
          <p:nvPr/>
        </p:nvSpPr>
        <p:spPr>
          <a:xfrm>
            <a:off x="4392000" y="66204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CRISPR is the only adaptive immunity mechanism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Bacteria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04" name="Line 4"/>
          <p:cNvSpPr/>
          <p:nvPr/>
        </p:nvSpPr>
        <p:spPr>
          <a:xfrm flipH="1">
            <a:off x="5184000" y="1224000"/>
            <a:ext cx="144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944280" y="1296000"/>
            <a:ext cx="8191800" cy="3357360"/>
          </a:xfrm>
          <a:prstGeom prst="rect">
            <a:avLst/>
          </a:prstGeom>
          <a:ln>
            <a:noFill/>
          </a:ln>
        </p:spPr>
      </p:pic>
      <p:sp>
        <p:nvSpPr>
          <p:cNvPr id="206" name="CustomShape 1"/>
          <p:cNvSpPr/>
          <p:nvPr/>
        </p:nvSpPr>
        <p:spPr>
          <a:xfrm>
            <a:off x="5544000" y="4752000"/>
            <a:ext cx="4535640" cy="127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Acknowledgement to the SAGE students 2020 for the figure: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Aya Iizuka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Simon Maréchal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Samuel Aubert</a:t>
            </a:r>
            <a:endParaRPr b="0" lang="en-AU" sz="1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1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3640" y="-134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 functioning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03640" y="-134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CRISPRcas annotation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3"/>
          <p:cNvSpPr/>
          <p:nvPr/>
        </p:nvSpPr>
        <p:spPr>
          <a:xfrm>
            <a:off x="2160360" y="64800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CRISPRcasTyper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504000" y="1578600"/>
            <a:ext cx="885528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Transfer genome locally (needs ~2Gb)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select the genomes you want annotate in google.sheet (~13 genomes)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Run CRISPRcasTyper with the 5 genomes indiviually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copy output information into google.sheet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download .csv data and plotting in R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3640" y="-134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CRISPRcas annotation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" descr=""/>
          <p:cNvPicPr/>
          <p:nvPr/>
        </p:nvPicPr>
        <p:blipFill>
          <a:blip r:embed="rId1"/>
          <a:srcRect l="18524" t="14660" r="17902" b="0"/>
          <a:stretch/>
        </p:blipFill>
        <p:spPr>
          <a:xfrm>
            <a:off x="2268360" y="1249560"/>
            <a:ext cx="5543640" cy="418608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1584720" y="648000"/>
            <a:ext cx="691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Using CRISPRcasTyper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AU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https://cctyper.crispr.dk/#/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)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CRISPRcasTyper do?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8" name="" descr=""/>
          <p:cNvPicPr/>
          <p:nvPr/>
        </p:nvPicPr>
        <p:blipFill>
          <a:blip r:embed="rId1"/>
          <a:srcRect l="0" t="0" r="0" b="39855"/>
          <a:stretch/>
        </p:blipFill>
        <p:spPr>
          <a:xfrm>
            <a:off x="144000" y="1512000"/>
            <a:ext cx="9988200" cy="23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38880" y="-14400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63360" y="72000"/>
            <a:ext cx="3752280" cy="567000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4680000" y="180000"/>
            <a:ext cx="352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Very fast (~20s per genome)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4680000" y="936000"/>
            <a:ext cx="352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Cas gene structure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4680000" y="2124000"/>
            <a:ext cx="388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CRISPR-cas clusters 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4680000" y="3420000"/>
            <a:ext cx="388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Additional information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6" name="Line 7"/>
          <p:cNvSpPr/>
          <p:nvPr/>
        </p:nvSpPr>
        <p:spPr>
          <a:xfrm flipH="1" flipV="1">
            <a:off x="3672000" y="288000"/>
            <a:ext cx="100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8"/>
          <p:cNvSpPr/>
          <p:nvPr/>
        </p:nvSpPr>
        <p:spPr>
          <a:xfrm flipH="1">
            <a:off x="3960000" y="1152000"/>
            <a:ext cx="79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9"/>
          <p:cNvSpPr/>
          <p:nvPr/>
        </p:nvSpPr>
        <p:spPr>
          <a:xfrm flipH="1">
            <a:off x="2880000" y="2304000"/>
            <a:ext cx="1872000" cy="7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 flipH="1">
            <a:off x="3888000" y="2952000"/>
            <a:ext cx="720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 flipH="1">
            <a:off x="3816000" y="3600000"/>
            <a:ext cx="792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2"/>
          <p:cNvSpPr/>
          <p:nvPr/>
        </p:nvSpPr>
        <p:spPr>
          <a:xfrm flipH="1">
            <a:off x="3816000" y="3672000"/>
            <a:ext cx="792000" cy="858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3"/>
          <p:cNvSpPr/>
          <p:nvPr/>
        </p:nvSpPr>
        <p:spPr>
          <a:xfrm>
            <a:off x="4680000" y="2808000"/>
            <a:ext cx="431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CRISPR array information 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4680000" y="1404000"/>
            <a:ext cx="431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Download all results (interesting!)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4" name="Line 15"/>
          <p:cNvSpPr/>
          <p:nvPr/>
        </p:nvSpPr>
        <p:spPr>
          <a:xfrm flipH="1">
            <a:off x="3744000" y="1603440"/>
            <a:ext cx="1008360" cy="34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926880" y="-14400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You need this: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63360" y="72000"/>
            <a:ext cx="3752280" cy="567000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4824000" y="1728000"/>
            <a:ext cx="388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</a:rPr>
              <a:t>CRISPR-cas clusters: fill the first part of the google.sheet (orange part)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39" name="Line 4"/>
          <p:cNvSpPr/>
          <p:nvPr/>
        </p:nvSpPr>
        <p:spPr>
          <a:xfrm flipH="1">
            <a:off x="2880000" y="2160000"/>
            <a:ext cx="194400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5"/>
          <p:cNvSpPr/>
          <p:nvPr/>
        </p:nvSpPr>
        <p:spPr>
          <a:xfrm flipH="1" flipV="1">
            <a:off x="3888000" y="3096000"/>
            <a:ext cx="79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4680000" y="3096000"/>
            <a:ext cx="431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CRISPR array information: fill the second part of the google.sheet (blue part)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4680000" y="756000"/>
            <a:ext cx="431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latin typeface="Arial"/>
                <a:ea typeface="AR PL SungtiL GB"/>
              </a:rPr>
              <a:t>Download all results + relabel according to you strain name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3" name="Line 8"/>
          <p:cNvSpPr/>
          <p:nvPr/>
        </p:nvSpPr>
        <p:spPr>
          <a:xfrm flipH="1">
            <a:off x="3744000" y="1152000"/>
            <a:ext cx="93600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4176720" y="4749840"/>
            <a:ext cx="590364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https://docs.google.com/spreadsheets/d/1Gp4cqbiYJ34fB7wbcqJBKsGxwgaMyPRrETnVK9PS_4M/edit#gid=732249118</a:t>
            </a:r>
            <a:r>
              <a:rPr b="0" lang="en-AU" sz="1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3640" y="81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Reminder: What do we want to do?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51640" y="1182240"/>
            <a:ext cx="101505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want to annotate the known defense mechanisms in the Lactos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810360" y="2203920"/>
            <a:ext cx="7683840" cy="31852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252000" y="2655000"/>
            <a:ext cx="1726200" cy="30042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8748000" y="5400000"/>
            <a:ext cx="1438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Sorek et al. 2020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 rot="18900000">
            <a:off x="596880" y="4009320"/>
            <a:ext cx="14382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1944000" y="2304000"/>
            <a:ext cx="1582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4140000" y="2304000"/>
            <a:ext cx="718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6984000" y="2304000"/>
            <a:ext cx="718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7992000" y="2304000"/>
            <a:ext cx="610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 rot="18900000">
            <a:off x="7871760" y="2630520"/>
            <a:ext cx="1438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2052000" y="201600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4068000" y="2013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6804000" y="2013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7956000" y="201600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5544000" y="2013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4932000" y="2304000"/>
            <a:ext cx="1906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Let’s try it out (CRISPR)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1"/>
          <a:srcRect l="14407" t="0" r="0" b="21695"/>
          <a:stretch/>
        </p:blipFill>
        <p:spPr>
          <a:xfrm>
            <a:off x="3816720" y="1982520"/>
            <a:ext cx="2495160" cy="241884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2160360" y="1872000"/>
            <a:ext cx="575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Look at Rmarkdown CHAPTER 6. for instructions!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3640" y="-98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3640" y="1002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broad understanding of the diversity of phage defense mechanisms (paper +5 min presentation) </a:t>
            </a:r>
            <a:endParaRPr b="0" lang="en-AU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good understanding of what genes are involved in the “your” defense mechanism.</a:t>
            </a:r>
            <a:endParaRPr b="0" lang="en-AU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that genome annotations are limited (no complete pathway annotated)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saw how to loop. You saw how to if, else. </a:t>
            </a:r>
            <a:endParaRPr b="0" lang="en-AU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have HMM of your genes-of-interest</a:t>
            </a:r>
            <a:endParaRPr b="0" lang="en-AU" sz="18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are currently identifying/annotating the mechanism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03640" y="38980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next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03640" y="478260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How can we annotate and illustrate all genomes?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How can we annotate and illustrate CRISPR</a:t>
            </a: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-98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have we done sofar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28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Identify genes in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mechanism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096000" y="1728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sequence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508000" y="1728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7812000" y="1728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HMM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gene family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812000" y="3420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Scan genomes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HMMs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508000" y="3420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Identify pathway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completness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3132000" y="3420000"/>
            <a:ext cx="2015640" cy="107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plot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5" name="Line 9"/>
          <p:cNvSpPr/>
          <p:nvPr/>
        </p:nvSpPr>
        <p:spPr>
          <a:xfrm>
            <a:off x="2664000" y="223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0"/>
          <p:cNvSpPr/>
          <p:nvPr/>
        </p:nvSpPr>
        <p:spPr>
          <a:xfrm>
            <a:off x="5184000" y="223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1"/>
          <p:cNvSpPr/>
          <p:nvPr/>
        </p:nvSpPr>
        <p:spPr>
          <a:xfrm>
            <a:off x="7488000" y="2232000"/>
            <a:ext cx="43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2"/>
          <p:cNvSpPr/>
          <p:nvPr/>
        </p:nvSpPr>
        <p:spPr>
          <a:xfrm>
            <a:off x="8748000" y="2952000"/>
            <a:ext cx="360" cy="3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3"/>
          <p:cNvSpPr/>
          <p:nvPr/>
        </p:nvSpPr>
        <p:spPr>
          <a:xfrm flipH="1">
            <a:off x="7524000" y="3888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14"/>
          <p:cNvSpPr/>
          <p:nvPr/>
        </p:nvSpPr>
        <p:spPr>
          <a:xfrm flipH="1">
            <a:off x="5184360" y="3888000"/>
            <a:ext cx="28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up today?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scan the genomes with HMMs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analyse and plot data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run CRISPRcasTyper (</a:t>
            </a:r>
            <a:r>
              <a:rPr b="0" lang="en-AU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https://cctyper.crispr.dk/#/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981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Questions?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 to science: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can we identify/annotate the mechanism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640" y="1326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216000" y="877680"/>
            <a:ext cx="92872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First, remember what do we want to do and what data do we need!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32000" y="5041800"/>
            <a:ext cx="8855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-Absence/Presence/Abundance of gene-of-interest in all genomes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-(Name of matching gene/genes in genomes)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50360" y="1564920"/>
            <a:ext cx="7683840" cy="318528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1584000" y="1665000"/>
            <a:ext cx="1582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3780000" y="1665000"/>
            <a:ext cx="718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6"/>
          <p:cNvSpPr/>
          <p:nvPr/>
        </p:nvSpPr>
        <p:spPr>
          <a:xfrm>
            <a:off x="6624000" y="1665000"/>
            <a:ext cx="718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7632000" y="1665000"/>
            <a:ext cx="610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"/>
          <p:cNvSpPr/>
          <p:nvPr/>
        </p:nvSpPr>
        <p:spPr>
          <a:xfrm rot="18900000">
            <a:off x="7511760" y="1991520"/>
            <a:ext cx="143820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Retrons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1692000" y="137700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Alessandro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7" name="CustomShape 10"/>
          <p:cNvSpPr/>
          <p:nvPr/>
        </p:nvSpPr>
        <p:spPr>
          <a:xfrm>
            <a:off x="3708000" y="1374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All together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6444000" y="1374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Fabrice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7596000" y="137700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Lucas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5184000" y="1374840"/>
            <a:ext cx="143820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Vincent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4572000" y="1665000"/>
            <a:ext cx="1906200" cy="308520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5"/>
          <p:cNvSpPr/>
          <p:nvPr/>
        </p:nvSpPr>
        <p:spPr>
          <a:xfrm>
            <a:off x="-360000" y="1368000"/>
            <a:ext cx="1943280" cy="359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 rot="18900000">
            <a:off x="236880" y="3370320"/>
            <a:ext cx="14382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Lactobacillus</a:t>
            </a: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 strains</a:t>
            </a:r>
            <a:endParaRPr b="0" lang="en-AU" sz="1200" spc="-1" strike="noStrike">
              <a:latin typeface="Arial"/>
            </a:endParaRPr>
          </a:p>
        </p:txBody>
      </p:sp>
      <p:sp>
        <p:nvSpPr>
          <p:cNvPr id="174" name="CustomShape 17"/>
          <p:cNvSpPr/>
          <p:nvPr/>
        </p:nvSpPr>
        <p:spPr>
          <a:xfrm>
            <a:off x="503640" y="-17028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need!</a:t>
            </a:r>
            <a:endParaRPr b="0" lang="en-AU" sz="4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640" y="225720"/>
            <a:ext cx="90687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do we work with Hidden Markov models (hmm)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287640" y="1362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03640" y="4530240"/>
            <a:ext cx="9068760" cy="32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432000" y="1728000"/>
            <a:ext cx="467820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1. Build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Identify gene-of-interest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Get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Create multi-sequence-alignment (MSA) of all genes in the gene family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Build the HMM with the MSA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6192000" y="1705320"/>
            <a:ext cx="4678200" cy="23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2. Search the model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genes-of-interest</a:t>
            </a: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search the model with all genomes 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87640" y="2160000"/>
            <a:ext cx="4751640" cy="1960200"/>
          </a:xfrm>
          <a:prstGeom prst="rect">
            <a:avLst/>
          </a:prstGeom>
          <a:noFill/>
          <a:ln w="36000">
            <a:solidFill>
              <a:srgbClr val="72bf4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3528000" y="2232000"/>
            <a:ext cx="93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  <a:ea typeface="DejaVu Sans"/>
              </a:rPr>
              <a:t>Done!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2" name="Line 8"/>
          <p:cNvSpPr/>
          <p:nvPr/>
        </p:nvSpPr>
        <p:spPr>
          <a:xfrm flipV="1">
            <a:off x="8280000" y="2592000"/>
            <a:ext cx="432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9"/>
          <p:cNvSpPr/>
          <p:nvPr/>
        </p:nvSpPr>
        <p:spPr>
          <a:xfrm flipH="1" flipV="1">
            <a:off x="8784000" y="302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0"/>
          <p:cNvSpPr/>
          <p:nvPr/>
        </p:nvSpPr>
        <p:spPr>
          <a:xfrm>
            <a:off x="7488000" y="4389840"/>
            <a:ext cx="25920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already know how we can search multiple genes &amp; multiple genomes (for-loop)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5" name="CustomShape 11"/>
          <p:cNvSpPr/>
          <p:nvPr/>
        </p:nvSpPr>
        <p:spPr>
          <a:xfrm>
            <a:off x="6696000" y="5229720"/>
            <a:ext cx="93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  <a:ea typeface="DejaVu Sans"/>
              </a:rPr>
              <a:t>Done!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6048000" y="3600000"/>
            <a:ext cx="1223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72bf44"/>
                </a:solidFill>
                <a:latin typeface="Arial"/>
                <a:ea typeface="DejaVu Sans"/>
              </a:rPr>
              <a:t>Let’s do this next!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87" name="Line 13"/>
          <p:cNvSpPr/>
          <p:nvPr/>
        </p:nvSpPr>
        <p:spPr>
          <a:xfrm flipV="1">
            <a:off x="6624000" y="2952000"/>
            <a:ext cx="288000" cy="64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2021-04-23T08:45:57Z</dcterms:created>
  <dc:creator/>
  <dc:description/>
  <dc:language>en-AU</dc:language>
  <cp:lastModifiedBy/>
  <dcterms:modified xsi:type="dcterms:W3CDTF">2021-05-11T14:21:33Z</dcterms:modified>
  <cp:revision>23</cp:revision>
  <dc:subject/>
  <dc:title/>
</cp:coreProperties>
</file>