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5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linuxize.com/post/bash-if-else-statement/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cyberciti.biz/faq/bash-for-loop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biorxiv.org/content/10.1101/2021.04.26.441389v1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vO_6xfLwGao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hyperlink" Target="https://www.ncbi.nlm.nih.gov/protein" TargetMode="External"/><Relationship Id="rId5" Type="http://schemas.openxmlformats.org/officeDocument/2006/relationships/hyperlink" Target="https://www.ncbi.nlm.nih.gov/" TargetMode="External"/><Relationship Id="rId6" Type="http://schemas.openxmlformats.org/officeDocument/2006/relationships/hyperlink" Target="https://www.ncbi.nlm.nih.gov/protein/CEP95573.1" TargetMode="External"/><Relationship Id="rId7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omabrowser.org/oma/home/" TargetMode="Externa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omabrowser.org/oma/home/" TargetMode="Externa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hyperlink" Target="https://omabrowser.org/oma/omagroup/871677/members/" TargetMode="External"/><Relationship Id="rId6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omabrowser.org/oma/home/" TargetMode="Externa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hmmer.org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google.com/spreadsheets/d/1Gp4cqbiYJ34fB7wbcqJBKsGxwgaMyPRrETnVK9PS_4M/edit?usp=sharing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Group 8: Phage defence mechanise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27.4.2021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982880" y="1008000"/>
            <a:ext cx="6044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66880" y="1944000"/>
            <a:ext cx="6044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1. Your gene names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the names are needed to query the annotations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982880" y="1008000"/>
            <a:ext cx="6044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66880" y="1368000"/>
            <a:ext cx="6044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2. The PROKKA.gff file (good annotation format)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0" t="5962" r="0" b="0"/>
          <a:stretch/>
        </p:blipFill>
        <p:spPr>
          <a:xfrm>
            <a:off x="432000" y="1944720"/>
            <a:ext cx="5155560" cy="298692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0" y="1633320"/>
            <a:ext cx="71208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/users/vsomervi/scratch/sage2020/common_files/SAGE_II/Genomes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16360" y="4914720"/>
            <a:ext cx="10079280" cy="721800"/>
          </a:xfrm>
          <a:prstGeom prst="rect">
            <a:avLst/>
          </a:prstGeom>
          <a:ln>
            <a:noFill/>
          </a:ln>
        </p:spPr>
      </p:pic>
      <p:sp>
        <p:nvSpPr>
          <p:cNvPr id="129" name="Line 5"/>
          <p:cNvSpPr/>
          <p:nvPr/>
        </p:nvSpPr>
        <p:spPr>
          <a:xfrm>
            <a:off x="3960000" y="3600000"/>
            <a:ext cx="360000" cy="1314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4680000" y="4320000"/>
            <a:ext cx="511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.gff file (one annotation per line)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982880" y="1008000"/>
            <a:ext cx="6044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66880" y="1944000"/>
            <a:ext cx="91407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3. An appropriate function to query your gene names in the PROKKA.gff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	</a:t>
            </a:r>
            <a:r>
              <a:rPr b="0" lang="en-AU" sz="1800" spc="-1" strike="noStrike">
                <a:latin typeface="Arial"/>
                <a:ea typeface="AR PL SungtiL GB"/>
              </a:rPr>
              <a:t>	</a:t>
            </a:r>
            <a:r>
              <a:rPr b="0" lang="en-AU" sz="1800" spc="-1" strike="noStrike">
                <a:latin typeface="Arial"/>
                <a:ea typeface="AR PL SungtiL GB"/>
              </a:rPr>
              <a:t>- use grep  (grep –help for advice)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	</a:t>
            </a:r>
            <a:r>
              <a:rPr b="0" lang="en-AU" sz="1800" spc="-1" strike="noStrike">
                <a:latin typeface="Arial"/>
                <a:ea typeface="AR PL SungtiL GB"/>
              </a:rPr>
              <a:t>	</a:t>
            </a:r>
            <a:r>
              <a:rPr b="0" lang="en-AU" sz="1800" spc="-1" strike="noStrike">
                <a:latin typeface="Arial"/>
                <a:ea typeface="AR PL SungtiL GB"/>
              </a:rPr>
              <a:t>- use -i for --ignore-case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982880" y="1008000"/>
            <a:ext cx="6044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66880" y="1440000"/>
            <a:ext cx="9140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4. An appropriate way to output the search results (if, else, ifelse)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	</a:t>
            </a:r>
            <a:r>
              <a:rPr b="0" lang="en-AU" sz="1800" spc="-1" strike="noStrike">
                <a:latin typeface="Arial"/>
                <a:ea typeface="AR PL SungtiL GB"/>
              </a:rPr>
              <a:t>	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456000" y="4896000"/>
            <a:ext cx="81702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If else in bash: 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https://linuxize.com/post/bash-if-else-statement/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 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500800" y="2124000"/>
            <a:ext cx="3930840" cy="27356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982800" y="2184480"/>
            <a:ext cx="2705760" cy="260316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3338280" y="5328000"/>
            <a:ext cx="6741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See rShiny for example.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982880" y="1008000"/>
            <a:ext cx="6044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66880" y="1944000"/>
            <a:ext cx="9140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5. An appropriate way how to scan many genomes (loop-function)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	</a:t>
            </a:r>
            <a:r>
              <a:rPr b="0" lang="en-AU" sz="1800" spc="-1" strike="noStrike">
                <a:latin typeface="Arial"/>
                <a:ea typeface="AR PL SungtiL GB"/>
              </a:rPr>
              <a:t>- you have previously used the loop function in bash…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544000" y="5125320"/>
            <a:ext cx="44568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https://www.cyberciti.biz/faq/bash-for-loop/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067400" y="2783160"/>
            <a:ext cx="8857440" cy="225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982880" y="1008000"/>
            <a:ext cx="6044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69440" y="2412000"/>
            <a:ext cx="9140760" cy="6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2400" spc="-1" strike="noStrike">
                <a:latin typeface="Arial"/>
              </a:rPr>
              <a:t>Try it out! 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Take my Rmarkdown and transfer it to your own renamed rMarkdown.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is looking at the annotation not optimal?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900520" y="3744000"/>
            <a:ext cx="3651480" cy="173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is looking at the annotation not optimal?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3640" y="1542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Annotation incomplete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Annotation old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Annotation wrong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503640" y="353376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can we do to be more sure?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is looking at the annotation not optimal?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3640" y="1542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Annotation incomplete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Annotation old (outdated)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Annotation wrong (don’t trust anything if you have not seen it yourself)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03640" y="353376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can we do to be more sure?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Annotate ourselves?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annotate ourselves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3640" y="1542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create Hidden markov models (HMMs) of our genes to account for all naturally observed variation and query our gene calls.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-20628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Reminder: How cool is life:)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rcRect l="0" t="0" r="38148" b="0"/>
          <a:stretch/>
        </p:blipFill>
        <p:spPr>
          <a:xfrm>
            <a:off x="720000" y="1080000"/>
            <a:ext cx="4380840" cy="410364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297360" y="5256000"/>
            <a:ext cx="63982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https://www.biorxiv.org/content/10.1101/2021.04.26.441389v1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5544000" y="969120"/>
            <a:ext cx="4319640" cy="421452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251640" y="667800"/>
            <a:ext cx="1944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From today!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Why Hidden Markov model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87640" y="1362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gene rarely has a single representative in the tree of life (</a:t>
            </a: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novo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is rather part of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 family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many representative in closely but sometimes also distantly related species (orthologs)</a:t>
            </a:r>
            <a:endParaRPr b="0" lang="en-AU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Genes has conserved (e.g. transmembrane domains or motifs or binding sites) and divergent regions (functionally-unimportant)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36000" y="0"/>
            <a:ext cx="280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Simple and in my words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5115960" y="3240000"/>
            <a:ext cx="5035680" cy="2534400"/>
          </a:xfrm>
          <a:prstGeom prst="rect">
            <a:avLst/>
          </a:prstGeom>
          <a:ln>
            <a:noFill/>
          </a:ln>
        </p:spPr>
      </p:pic>
      <p:sp>
        <p:nvSpPr>
          <p:cNvPr id="166" name="CustomShape 5"/>
          <p:cNvSpPr/>
          <p:nvPr/>
        </p:nvSpPr>
        <p:spPr>
          <a:xfrm>
            <a:off x="9216000" y="5400000"/>
            <a:ext cx="2807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latin typeface="Arial"/>
              </a:rPr>
              <a:t>wikipedia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60000" y="3528000"/>
            <a:ext cx="4050000" cy="19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Hidden Markov model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87640" y="1362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 build a model then query your gene calls with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36000" y="0"/>
            <a:ext cx="280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Simple and in my words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432000" y="2160000"/>
            <a:ext cx="4679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1. Build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- Identify gene-of-interest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- Get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- Create multi-sequence-alignment (MSA) of all genes in the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- Build the HMM with the MSA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5400000" y="2136240"/>
            <a:ext cx="4679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2. Search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- search the model with all genes-of-interest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- search the model with all genomes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074400" y="4554000"/>
            <a:ext cx="578124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Watch Pavel Pevzner (spades guy) explain HMM: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</a:rPr>
              <a:t> 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https://www.youtube.com/watch?v=vO_6xfLwGao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Arial"/>
              </a:rPr>
              <a:t> </a:t>
            </a:r>
            <a:endParaRPr b="0" lang="en-AU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87640" y="1362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 &amp; hsdr (restriction modification)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0" t="86952" r="0" b="0"/>
          <a:stretch/>
        </p:blipFill>
        <p:spPr>
          <a:xfrm>
            <a:off x="273960" y="1243440"/>
            <a:ext cx="9568440" cy="1348920"/>
          </a:xfrm>
          <a:prstGeom prst="rect">
            <a:avLst/>
          </a:prstGeom>
          <a:ln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8784000" y="1296000"/>
            <a:ext cx="2807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latin typeface="Arial"/>
              </a:rPr>
              <a:t>Sorek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216000" y="1021680"/>
            <a:ext cx="338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1. identify genes-of-interest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144000" y="2664000"/>
            <a:ext cx="640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1.2 find gene sequence on NCBI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0" y="3009600"/>
            <a:ext cx="10079280" cy="518040"/>
          </a:xfrm>
          <a:prstGeom prst="rect">
            <a:avLst/>
          </a:prstGeom>
          <a:ln>
            <a:noFill/>
          </a:ln>
        </p:spPr>
      </p:pic>
      <p:sp>
        <p:nvSpPr>
          <p:cNvPr id="184" name="CustomShape 8"/>
          <p:cNvSpPr/>
          <p:nvPr/>
        </p:nvSpPr>
        <p:spPr>
          <a:xfrm>
            <a:off x="144000" y="2232000"/>
            <a:ext cx="9863640" cy="360360"/>
          </a:xfrm>
          <a:prstGeom prst="rect">
            <a:avLst/>
          </a:prstGeom>
          <a:noFill/>
          <a:ln w="72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163800" y="3744000"/>
            <a:ext cx="3795840" cy="1827360"/>
          </a:xfrm>
          <a:prstGeom prst="rect">
            <a:avLst/>
          </a:prstGeom>
          <a:ln>
            <a:noFill/>
          </a:ln>
        </p:spPr>
      </p:pic>
      <p:sp>
        <p:nvSpPr>
          <p:cNvPr id="186" name="CustomShape 9"/>
          <p:cNvSpPr/>
          <p:nvPr/>
        </p:nvSpPr>
        <p:spPr>
          <a:xfrm>
            <a:off x="5976000" y="4117320"/>
            <a:ext cx="38210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https://www.ncbi.nlm.nih.gov/protein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6090840" y="4464000"/>
            <a:ext cx="31248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https://www.ncbi.nlm.nih.gov/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3960000" y="4969440"/>
            <a:ext cx="647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e.g. DruE: 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https://www.ncbi.nlm.nih.gov/protein/CEP95573.1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16000" y="1021680"/>
            <a:ext cx="338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2. Get 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2016000" y="2664000"/>
            <a:ext cx="5039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800" spc="-1" strike="noStrike">
                <a:latin typeface="Arial"/>
              </a:rPr>
              <a:t>Easier Way!</a:t>
            </a:r>
            <a:endParaRPr b="0" lang="en-AU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424000" y="1171800"/>
            <a:ext cx="2807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latin typeface="Arial"/>
              </a:rPr>
              <a:t>Natacha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216000" y="1021680"/>
            <a:ext cx="338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2. Get 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144000" y="1692000"/>
            <a:ext cx="640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2.1 OMA browser (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https://omabrowser.org/oma/home/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</a:rPr>
              <a:t> )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275400" y="2294280"/>
            <a:ext cx="4548240" cy="2745360"/>
          </a:xfrm>
          <a:prstGeom prst="rect">
            <a:avLst/>
          </a:prstGeom>
          <a:ln>
            <a:noFill/>
          </a:ln>
        </p:spPr>
      </p:pic>
      <p:sp>
        <p:nvSpPr>
          <p:cNvPr id="201" name="CustomShape 7"/>
          <p:cNvSpPr/>
          <p:nvPr/>
        </p:nvSpPr>
        <p:spPr>
          <a:xfrm>
            <a:off x="5760000" y="2341800"/>
            <a:ext cx="4607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Identify OMA group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360000" y="5221800"/>
            <a:ext cx="4607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Search with your protein sequence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4680000" y="3384000"/>
            <a:ext cx="359640" cy="287640"/>
          </a:xfrm>
          <a:custGeom>
            <a:avLst/>
            <a:gdLst/>
            <a:ahLst/>
            <a:rect l="l" t="t" r="r" b="b"/>
            <a:pathLst>
              <a:path w="1002" h="802">
                <a:moveTo>
                  <a:pt x="0" y="200"/>
                </a:moveTo>
                <a:lnTo>
                  <a:pt x="750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5167800" y="3346200"/>
            <a:ext cx="4799880" cy="1837440"/>
          </a:xfrm>
          <a:prstGeom prst="rect">
            <a:avLst/>
          </a:prstGeom>
          <a:ln>
            <a:noFill/>
          </a:ln>
        </p:spPr>
      </p:pic>
      <p:sp>
        <p:nvSpPr>
          <p:cNvPr id="205" name="Line 10"/>
          <p:cNvSpPr/>
          <p:nvPr/>
        </p:nvSpPr>
        <p:spPr>
          <a:xfrm>
            <a:off x="6984000" y="2808000"/>
            <a:ext cx="360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8424000" y="1171800"/>
            <a:ext cx="2807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latin typeface="Arial"/>
              </a:rPr>
              <a:t>Natacha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16000" y="1021680"/>
            <a:ext cx="72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  <a:ea typeface="AR PL SungtiL GB"/>
              </a:rPr>
              <a:t>3. Create multi-sequence-alignment (MSA)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144000" y="1692000"/>
            <a:ext cx="640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3.1 OMA browser (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https://omabrowser.org/oma/home/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</a:rPr>
              <a:t> )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5112000" y="3024000"/>
            <a:ext cx="359640" cy="287640"/>
          </a:xfrm>
          <a:custGeom>
            <a:avLst/>
            <a:gdLst/>
            <a:ahLst/>
            <a:rect l="l" t="t" r="r" b="b"/>
            <a:pathLst>
              <a:path w="1002" h="802">
                <a:moveTo>
                  <a:pt x="0" y="200"/>
                </a:moveTo>
                <a:lnTo>
                  <a:pt x="750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144000" y="2160000"/>
            <a:ext cx="4799880" cy="183744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5564520" y="1980000"/>
            <a:ext cx="4611600" cy="2087640"/>
          </a:xfrm>
          <a:prstGeom prst="rect">
            <a:avLst/>
          </a:prstGeom>
          <a:ln>
            <a:noFill/>
          </a:ln>
        </p:spPr>
      </p:pic>
      <p:sp>
        <p:nvSpPr>
          <p:cNvPr id="215" name="CustomShape 8"/>
          <p:cNvSpPr/>
          <p:nvPr/>
        </p:nvSpPr>
        <p:spPr>
          <a:xfrm>
            <a:off x="6336000" y="1693800"/>
            <a:ext cx="4607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Go to alignment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6" name="Line 9"/>
          <p:cNvSpPr/>
          <p:nvPr/>
        </p:nvSpPr>
        <p:spPr>
          <a:xfrm flipH="1">
            <a:off x="5832000" y="2016000"/>
            <a:ext cx="1296000" cy="16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0"/>
          <p:cNvSpPr/>
          <p:nvPr/>
        </p:nvSpPr>
        <p:spPr>
          <a:xfrm rot="5340000">
            <a:off x="7526880" y="4177800"/>
            <a:ext cx="359640" cy="287640"/>
          </a:xfrm>
          <a:custGeom>
            <a:avLst/>
            <a:gdLst/>
            <a:ahLst/>
            <a:rect l="l" t="t" r="r" b="b"/>
            <a:pathLst>
              <a:path w="1002" h="802">
                <a:moveTo>
                  <a:pt x="0" y="200"/>
                </a:moveTo>
                <a:lnTo>
                  <a:pt x="749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49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" descr=""/>
          <p:cNvPicPr/>
          <p:nvPr/>
        </p:nvPicPr>
        <p:blipFill>
          <a:blip r:embed="rId4"/>
          <a:stretch/>
        </p:blipFill>
        <p:spPr>
          <a:xfrm>
            <a:off x="5835960" y="4357800"/>
            <a:ext cx="3523680" cy="1257840"/>
          </a:xfrm>
          <a:prstGeom prst="rect">
            <a:avLst/>
          </a:prstGeom>
          <a:ln>
            <a:noFill/>
          </a:ln>
        </p:spPr>
      </p:pic>
      <p:sp>
        <p:nvSpPr>
          <p:cNvPr id="219" name="CustomShape 11"/>
          <p:cNvSpPr/>
          <p:nvPr/>
        </p:nvSpPr>
        <p:spPr>
          <a:xfrm>
            <a:off x="1944000" y="3996000"/>
            <a:ext cx="4607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Export alignment (=msa)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And save in directory with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Specific name (e.g. DruE.msa)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0" name="Line 12"/>
          <p:cNvSpPr/>
          <p:nvPr/>
        </p:nvSpPr>
        <p:spPr>
          <a:xfrm>
            <a:off x="4680000" y="4320000"/>
            <a:ext cx="3456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3"/>
          <p:cNvSpPr/>
          <p:nvPr/>
        </p:nvSpPr>
        <p:spPr>
          <a:xfrm>
            <a:off x="720000" y="5328000"/>
            <a:ext cx="6335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Do you see the variable and conserved regions?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2" name="CustomShape 14"/>
          <p:cNvSpPr/>
          <p:nvPr/>
        </p:nvSpPr>
        <p:spPr>
          <a:xfrm>
            <a:off x="2196000" y="1404000"/>
            <a:ext cx="709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e.g. </a:t>
            </a:r>
            <a:r>
              <a:rPr b="0" lang="en-AU" sz="14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https://omabrowser.org/oma/omagroup/871677/members/</a:t>
            </a:r>
            <a:r>
              <a:rPr b="0" lang="en-AU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(finding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8424000" y="1171800"/>
            <a:ext cx="2807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latin typeface="Arial"/>
              </a:rPr>
              <a:t>Natacha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216000" y="1021680"/>
            <a:ext cx="338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2. Get 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144000" y="1692000"/>
            <a:ext cx="640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2.1 OMA browser (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https://omabrowser.org/oma/home/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</a:rPr>
              <a:t> )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275400" y="2294280"/>
            <a:ext cx="4548240" cy="2745360"/>
          </a:xfrm>
          <a:prstGeom prst="rect">
            <a:avLst/>
          </a:prstGeom>
          <a:ln>
            <a:noFill/>
          </a:ln>
        </p:spPr>
      </p:pic>
      <p:sp>
        <p:nvSpPr>
          <p:cNvPr id="230" name="CustomShape 7"/>
          <p:cNvSpPr/>
          <p:nvPr/>
        </p:nvSpPr>
        <p:spPr>
          <a:xfrm>
            <a:off x="5472000" y="2232000"/>
            <a:ext cx="4607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Unfortunately many hypothetical genes (e.g. novel defense mechanism) do not have a annotated OMA group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360000" y="5221800"/>
            <a:ext cx="4607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Search with your protein sequence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4933440" y="3312000"/>
            <a:ext cx="4858200" cy="1871640"/>
          </a:xfrm>
          <a:prstGeom prst="rect">
            <a:avLst/>
          </a:prstGeom>
          <a:ln>
            <a:noFill/>
          </a:ln>
        </p:spPr>
      </p:pic>
      <p:sp>
        <p:nvSpPr>
          <p:cNvPr id="233" name="CustomShape 9"/>
          <p:cNvSpPr/>
          <p:nvPr/>
        </p:nvSpPr>
        <p:spPr>
          <a:xfrm>
            <a:off x="4680000" y="3384000"/>
            <a:ext cx="359640" cy="287640"/>
          </a:xfrm>
          <a:custGeom>
            <a:avLst/>
            <a:gdLst/>
            <a:ahLst/>
            <a:rect l="l" t="t" r="r" b="b"/>
            <a:pathLst>
              <a:path w="1002" h="802">
                <a:moveTo>
                  <a:pt x="0" y="200"/>
                </a:moveTo>
                <a:lnTo>
                  <a:pt x="750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</a:t>
            </a:r>
            <a:r>
              <a:rPr b="1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make orthogroups</a:t>
            </a: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016000" y="1097280"/>
            <a:ext cx="5759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800" spc="-1" strike="noStrike">
                <a:latin typeface="Arial"/>
              </a:rPr>
              <a:t>Alternative route via blast! 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2016000" y="2664000"/>
            <a:ext cx="5039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800" spc="-1" strike="noStrike">
                <a:latin typeface="Arial"/>
              </a:rPr>
              <a:t>Harder Way!</a:t>
            </a:r>
            <a:endParaRPr b="0" lang="en-AU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(make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288000" y="1008000"/>
            <a:ext cx="669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Create own gene family with blast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1732680" y="1512000"/>
            <a:ext cx="7050960" cy="38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5"/>
          <p:cNvSpPr/>
          <p:nvPr/>
        </p:nvSpPr>
        <p:spPr>
          <a:xfrm>
            <a:off x="211320" y="1702440"/>
            <a:ext cx="144432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400" spc="-1" strike="noStrike">
                <a:latin typeface="Arial"/>
              </a:rPr>
              <a:t>Protein sequence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752000" y="982440"/>
            <a:ext cx="144432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400" spc="-1" strike="noStrike">
                <a:latin typeface="Arial"/>
              </a:rPr>
              <a:t>BlastP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144000" y="3456000"/>
            <a:ext cx="144432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400" spc="-1" strike="noStrike">
                <a:latin typeface="Arial"/>
              </a:rPr>
              <a:t>Non-redudant protein DB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247" name="Line 8"/>
          <p:cNvSpPr/>
          <p:nvPr/>
        </p:nvSpPr>
        <p:spPr>
          <a:xfrm flipH="1">
            <a:off x="2520000" y="1224000"/>
            <a:ext cx="2664000" cy="458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9"/>
          <p:cNvSpPr/>
          <p:nvPr/>
        </p:nvSpPr>
        <p:spPr>
          <a:xfrm>
            <a:off x="1080000" y="1872000"/>
            <a:ext cx="792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0"/>
          <p:cNvSpPr/>
          <p:nvPr/>
        </p:nvSpPr>
        <p:spPr>
          <a:xfrm flipV="1">
            <a:off x="1512000" y="3384000"/>
            <a:ext cx="1152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(make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432000" y="1080000"/>
            <a:ext cx="669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</a:rPr>
              <a:t>Look at results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1579680" y="1889280"/>
            <a:ext cx="6339960" cy="3582360"/>
          </a:xfrm>
          <a:prstGeom prst="rect">
            <a:avLst/>
          </a:prstGeom>
          <a:ln>
            <a:noFill/>
          </a:ln>
        </p:spPr>
      </p:pic>
      <p:sp>
        <p:nvSpPr>
          <p:cNvPr id="255" name="Line 5"/>
          <p:cNvSpPr/>
          <p:nvPr/>
        </p:nvSpPr>
        <p:spPr>
          <a:xfrm flipH="1">
            <a:off x="3744000" y="1872000"/>
            <a:ext cx="1800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6"/>
          <p:cNvSpPr/>
          <p:nvPr/>
        </p:nvSpPr>
        <p:spPr>
          <a:xfrm flipH="1">
            <a:off x="4320000" y="2232000"/>
            <a:ext cx="1512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1728000" y="4680000"/>
            <a:ext cx="6119640" cy="791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8"/>
          <p:cNvSpPr/>
          <p:nvPr/>
        </p:nvSpPr>
        <p:spPr>
          <a:xfrm flipH="1">
            <a:off x="7920000" y="4248000"/>
            <a:ext cx="115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9"/>
          <p:cNvSpPr/>
          <p:nvPr/>
        </p:nvSpPr>
        <p:spPr>
          <a:xfrm flipH="1">
            <a:off x="5904000" y="1944000"/>
            <a:ext cx="2448000" cy="20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0"/>
          <p:cNvSpPr/>
          <p:nvPr/>
        </p:nvSpPr>
        <p:spPr>
          <a:xfrm flipH="1">
            <a:off x="4320360" y="2232000"/>
            <a:ext cx="1512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1"/>
          <p:cNvSpPr/>
          <p:nvPr/>
        </p:nvSpPr>
        <p:spPr>
          <a:xfrm flipH="1">
            <a:off x="3888000" y="3240000"/>
            <a:ext cx="1152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3640" y="81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Reminder: What do we want to do?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51640" y="1182240"/>
            <a:ext cx="101520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 to annotate the known defense mechanisms in the Lactos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10360" y="2203920"/>
            <a:ext cx="7685280" cy="31867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52000" y="2655000"/>
            <a:ext cx="1727640" cy="30056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8748000" y="5400000"/>
            <a:ext cx="1439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latin typeface="Arial"/>
              </a:rPr>
              <a:t>Sorek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 rot="18900000">
            <a:off x="597960" y="4009320"/>
            <a:ext cx="1439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200" spc="-1" strike="noStrike">
                <a:latin typeface="Arial"/>
              </a:rPr>
              <a:t>Lactobacillus</a:t>
            </a:r>
            <a:r>
              <a:rPr b="0" lang="en-AU" sz="1200" spc="-1" strike="noStrike">
                <a:latin typeface="Arial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1944000" y="2304000"/>
            <a:ext cx="1583640" cy="3086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4140000" y="2304000"/>
            <a:ext cx="719640" cy="3086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6984000" y="2304000"/>
            <a:ext cx="719640" cy="3086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7992000" y="2304000"/>
            <a:ext cx="611640" cy="3086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 rot="18900000">
            <a:off x="7872840" y="2630520"/>
            <a:ext cx="14396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200" spc="-1" strike="noStrike">
                <a:latin typeface="Arial"/>
              </a:rPr>
              <a:t>Retrons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2052000" y="2016000"/>
            <a:ext cx="1439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Alessandro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4068000" y="2013840"/>
            <a:ext cx="1439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>
            <a:off x="6804000" y="2013840"/>
            <a:ext cx="1439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7956000" y="2016000"/>
            <a:ext cx="1439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5544000" y="2013840"/>
            <a:ext cx="1439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4932000" y="2304000"/>
            <a:ext cx="1907640" cy="3086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(make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432000" y="1080000"/>
            <a:ext cx="669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  <a:ea typeface="AR PL SungtiL GB"/>
              </a:rPr>
              <a:t>Look at results </a:t>
            </a:r>
            <a:r>
              <a:rPr b="1" lang="en-AU" sz="1800" spc="-1" strike="noStrike" u="sng">
                <a:uFillTx/>
                <a:latin typeface="Arial"/>
                <a:ea typeface="AR PL SungtiL GB"/>
              </a:rPr>
              <a:t>and download MSA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(And save in directory with Specific name (e.g. DruE.msa)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504000" y="1800000"/>
            <a:ext cx="8144640" cy="3283920"/>
          </a:xfrm>
          <a:prstGeom prst="rect">
            <a:avLst/>
          </a:prstGeom>
          <a:ln>
            <a:noFill/>
          </a:ln>
        </p:spPr>
      </p:pic>
      <p:sp>
        <p:nvSpPr>
          <p:cNvPr id="267" name="Line 5"/>
          <p:cNvSpPr/>
          <p:nvPr/>
        </p:nvSpPr>
        <p:spPr>
          <a:xfrm flipH="1">
            <a:off x="7560000" y="1440000"/>
            <a:ext cx="10080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432000" y="1080000"/>
            <a:ext cx="669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  <a:ea typeface="AR PL SungtiL GB"/>
              </a:rPr>
              <a:t>Now we have MSA or aln files for every gene-of-interest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-144000" y="5040000"/>
            <a:ext cx="10367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Next Step: Build the HMM with the MSA. Therefore move the folder to your SAGE direcotry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 </a:t>
            </a:r>
            <a:r>
              <a:rPr b="0" lang="en-AU" sz="1400" spc="-1" strike="noStrike">
                <a:latin typeface="Arial"/>
              </a:rPr>
              <a:t>(remember scp -r → look in Rmarkdown )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739440" y="1872000"/>
            <a:ext cx="6820200" cy="2744640"/>
          </a:xfrm>
          <a:prstGeom prst="rect">
            <a:avLst/>
          </a:prstGeom>
          <a:ln>
            <a:noFill/>
          </a:ln>
        </p:spPr>
      </p:pic>
      <p:sp>
        <p:nvSpPr>
          <p:cNvPr id="274" name="CustomShape 6"/>
          <p:cNvSpPr/>
          <p:nvPr/>
        </p:nvSpPr>
        <p:spPr>
          <a:xfrm>
            <a:off x="2736000" y="3830040"/>
            <a:ext cx="6119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latin typeface="Arial"/>
              </a:rPr>
              <a:t>Something like this!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3640" y="4530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"/>
          <p:cNvSpPr/>
          <p:nvPr/>
        </p:nvSpPr>
        <p:spPr>
          <a:xfrm>
            <a:off x="36000" y="0"/>
            <a:ext cx="853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Use case=DRUANTIA defense 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432000" y="1224000"/>
            <a:ext cx="669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uFillTx/>
                <a:latin typeface="Arial"/>
                <a:ea typeface="AR PL SungtiL GB"/>
              </a:rPr>
              <a:t>Using hmmbuild from hmmer (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ea typeface="AR PL SungtiL GB"/>
                <a:hlinkClick r:id="rId1"/>
              </a:rPr>
              <a:t>http://hmmer.org/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ea typeface="AR PL SungtiL GB"/>
              </a:rPr>
              <a:t> 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-432000" y="2030040"/>
            <a:ext cx="10367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2200" spc="-1" strike="noStrike">
                <a:latin typeface="Arial"/>
              </a:rPr>
              <a:t>Go to Rmarkdown script!</a:t>
            </a: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have we done sofar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have a broad understanding of the diversity of phage defense mechanisms (paper +5 min presentation) </a:t>
            </a:r>
            <a:endParaRPr b="0" lang="en-A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good understanding of what genes are involved in the “your” defense mechanism.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03640" y="307008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up next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03640" y="417060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 (or genes)?</a:t>
            </a:r>
            <a:endParaRPr b="0" lang="en-A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annotate and illustrate all genomes?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 currently have ...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gene-of-interest list</a:t>
            </a:r>
            <a:endParaRPr b="0" lang="en-A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NCBI accession number of the genes-of-interest</a:t>
            </a:r>
            <a:endParaRPr b="0" lang="en-A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Let’s keep track of our advances...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Let’s keep track of our advances...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Rmarkdown (keeping track of your code)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48000" y="5267880"/>
            <a:ext cx="849564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https://docs.google.com/spreadsheets/d/1Gp4cqbiYJ34fB7wbcqJBKsGxwgaMyPRrETnVK9PS_4M/edit?usp=sharing</a:t>
            </a:r>
            <a:r>
              <a:rPr b="0" lang="en-AU" sz="1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33440" y="348048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Google.docs (keeping track of your results)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512000" y="3924000"/>
            <a:ext cx="5903640" cy="12596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1872000" y="2154960"/>
            <a:ext cx="2519640" cy="9406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12" name="CustomShape 5"/>
          <p:cNvSpPr/>
          <p:nvPr/>
        </p:nvSpPr>
        <p:spPr>
          <a:xfrm>
            <a:off x="4464000" y="2376000"/>
            <a:ext cx="201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800" spc="-1" strike="noStrike">
                <a:latin typeface="Arial"/>
              </a:rPr>
              <a:t>Presentation on 13.4.2021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Reminder: Resources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00000" y="1199520"/>
            <a:ext cx="6479640" cy="405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 to science: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Hiden markov models (HMM)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Scan annotations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640" y="1866240"/>
            <a:ext cx="907020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we need for this: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gene names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PROKKA.gff file (good annotation format)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appropriate function to query your gene names in the PROKKA.gff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appropriate way to output the search results (if, else, ifelse)</a:t>
            </a:r>
            <a:endParaRPr b="0" lang="en-AU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appropriate way how to scan many genomes (loop-function)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982880" y="1008000"/>
            <a:ext cx="6044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Query the PROKKA annotations for the genes-of-interest.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2021-04-23T08:45:57Z</dcterms:created>
  <dc:creator/>
  <dc:description/>
  <dc:language>en-AU</dc:language>
  <cp:lastModifiedBy/>
  <dcterms:modified xsi:type="dcterms:W3CDTF">2021-04-27T13:43:47Z</dcterms:modified>
  <cp:revision>8</cp:revision>
  <dc:subject/>
  <dc:title/>
</cp:coreProperties>
</file>