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</a:t>
            </a:r>
            <a:r>
              <a:rPr b="0" lang="en-AU" sz="4400" spc="-1" strike="noStrike">
                <a:latin typeface="Arial"/>
              </a:rPr>
              <a:t>the title 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vO_6xfLwGao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://eggnog5.embl.de/#/app/home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eggnog5.embl.de/#/app/home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pfam.xfam.org/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journals.plos.org/ploscompbiol/article?id=10.1371/journal.pcbi.1004509#pcbi.1004509.ref020" TargetMode="External"/><Relationship Id="rId2" Type="http://schemas.openxmlformats.org/officeDocument/2006/relationships/hyperlink" Target="https://journals.plos.org/ploscompbiol/article?id=10.1371/journal.pcbi.1004509#pcbi.1004509.ref021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Gp4cqbiYJ34fB7wbcqJBKsGxwgaMyPRrETnVK9PS_4M/edit?usp=sharin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ncbi.nlm.nih.gov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4.5.2021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 you gene-of-interest on NCBI?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 flipH="1">
            <a:off x="5112000" y="2088000"/>
            <a:ext cx="172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840000" y="1872000"/>
            <a:ext cx="266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Choose one and download fasta and put reference into google.sheets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77040" y="1356480"/>
            <a:ext cx="5826600" cy="40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annotate ourselves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3640" y="154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create Hidden markov models (HMMs) of our genes to account for all naturally observed variation and query our gene calls.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gene rarely has a single representative in the tree of life (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novo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is rather part of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many representative in closely but sometimes also distantly related species (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orthologs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36000" y="0"/>
            <a:ext cx="28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03640" y="2664000"/>
            <a:ext cx="5974560" cy="3006720"/>
          </a:xfrm>
          <a:prstGeom prst="rect">
            <a:avLst/>
          </a:prstGeom>
          <a:ln>
            <a:noFill/>
          </a:ln>
        </p:spPr>
      </p:pic>
      <p:sp>
        <p:nvSpPr>
          <p:cNvPr id="141" name="TextShape 5"/>
          <p:cNvSpPr txBox="1"/>
          <p:nvPr/>
        </p:nvSpPr>
        <p:spPr>
          <a:xfrm>
            <a:off x="6408000" y="2952000"/>
            <a:ext cx="3384000" cy="22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Orthologs are homologous gene</a:t>
            </a:r>
            <a:r>
              <a:rPr b="0" lang="en-AU" sz="1400" spc="-1" strike="noStrike">
                <a:latin typeface="Arial"/>
              </a:rPr>
              <a:t>s in different species that diverged from a </a:t>
            </a:r>
            <a:r>
              <a:rPr b="1" lang="en-AU" sz="1400" spc="-1" strike="noStrike">
                <a:latin typeface="Arial"/>
              </a:rPr>
              <a:t>single ancestral gene</a:t>
            </a:r>
            <a:r>
              <a:rPr b="0" lang="en-AU" sz="1400" spc="-1" strike="noStrike">
                <a:latin typeface="Arial"/>
              </a:rPr>
              <a:t> after a </a:t>
            </a:r>
            <a:r>
              <a:rPr b="0" lang="en-AU" sz="1400" spc="-1" strike="noStrike">
                <a:latin typeface="Arial"/>
              </a:rPr>
              <a:t>speciation event </a:t>
            </a:r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and </a:t>
            </a:r>
            <a:endParaRPr b="0" lang="en-AU" sz="1400" spc="-1" strike="noStrike">
              <a:latin typeface="Arial"/>
            </a:endParaRPr>
          </a:p>
          <a:p>
            <a:r>
              <a:rPr b="1" lang="en-AU" sz="1400" spc="-1" strike="noStrike">
                <a:latin typeface="Arial"/>
              </a:rPr>
              <a:t>paralogs are homologous genes</a:t>
            </a:r>
            <a:r>
              <a:rPr b="0" lang="en-AU" sz="1400" spc="-1" strike="noStrike">
                <a:latin typeface="Arial"/>
              </a:rPr>
              <a:t> that originate from the </a:t>
            </a:r>
            <a:r>
              <a:rPr b="1" lang="en-AU" sz="1400" spc="-1" strike="noStrike">
                <a:latin typeface="Arial"/>
              </a:rPr>
              <a:t>intragenomic duplication</a:t>
            </a:r>
            <a:r>
              <a:rPr b="0" lang="en-AU" sz="1400" spc="-1" strike="noStrike">
                <a:latin typeface="Arial"/>
              </a:rPr>
              <a:t> of an ancestral gene.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A gene rarely has a single representative in the tree of life (</a:t>
            </a:r>
            <a:r>
              <a:rPr b="0" i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de novo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AU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… 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but is rather part of </a:t>
            </a:r>
            <a:r>
              <a:rPr b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gene family 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with many representative in closely but sometimes also distantly related species (</a:t>
            </a:r>
            <a:r>
              <a:rPr b="1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orthologs</a:t>
            </a:r>
            <a:r>
              <a:rPr b="0" lang="en-AU" sz="14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AU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Orthologes genes are assumed to have the same function […]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[…] because the Genes have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conserved Domains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(e.g. transmembrane domains or motifs or binding sites) but can have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divergent regions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(functionally-unimportant)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36000" y="0"/>
            <a:ext cx="28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115960" y="3240000"/>
            <a:ext cx="5034960" cy="253368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9216000" y="5400000"/>
            <a:ext cx="2806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60000" y="3528000"/>
            <a:ext cx="4049280" cy="19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816000" y="4752000"/>
            <a:ext cx="57805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Watch Pavel Pevzner (spades guy) explain HMM: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https://www.youtube.com/watch?v=vO_6xfLwGao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287640" y="2160000"/>
            <a:ext cx="4032360" cy="50400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8"/>
          <p:cNvSpPr txBox="1"/>
          <p:nvPr/>
        </p:nvSpPr>
        <p:spPr>
          <a:xfrm>
            <a:off x="3528000" y="223200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287640" y="2736000"/>
            <a:ext cx="5040360" cy="151200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7"/>
          <p:cNvSpPr txBox="1"/>
          <p:nvPr/>
        </p:nvSpPr>
        <p:spPr>
          <a:xfrm>
            <a:off x="3744000" y="3600000"/>
            <a:ext cx="122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Let’s do this next!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Identifying and extracting HMMs of your gene-of-interest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36000" y="-1584000"/>
            <a:ext cx="853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296000" y="1296000"/>
            <a:ext cx="74887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Using eggnog! An orthology database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44000" y="1789920"/>
            <a:ext cx="9648000" cy="15220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232000" y="3312000"/>
            <a:ext cx="5945040" cy="2280600"/>
          </a:xfrm>
          <a:prstGeom prst="rect">
            <a:avLst/>
          </a:prstGeom>
          <a:ln>
            <a:noFill/>
          </a:ln>
        </p:spPr>
      </p:pic>
      <p:sp>
        <p:nvSpPr>
          <p:cNvPr id="170" name="TextShape 5"/>
          <p:cNvSpPr txBox="1"/>
          <p:nvPr/>
        </p:nvSpPr>
        <p:spPr>
          <a:xfrm>
            <a:off x="144000" y="4248000"/>
            <a:ext cx="3781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3"/>
              </a:rPr>
              <a:t>http://eggnog5.embl.de/#/app/home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0" t="0" r="0" b="16002"/>
          <a:stretch/>
        </p:blipFill>
        <p:spPr>
          <a:xfrm>
            <a:off x="2016000" y="1584000"/>
            <a:ext cx="6302880" cy="3744000"/>
          </a:xfrm>
          <a:prstGeom prst="rect">
            <a:avLst/>
          </a:prstGeom>
          <a:ln>
            <a:noFill/>
          </a:ln>
        </p:spPr>
      </p:pic>
      <p:sp>
        <p:nvSpPr>
          <p:cNvPr id="174" name="Line 3"/>
          <p:cNvSpPr/>
          <p:nvPr/>
        </p:nvSpPr>
        <p:spPr>
          <a:xfrm flipV="1">
            <a:off x="1512000" y="2376000"/>
            <a:ext cx="720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144000" y="291888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search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4426200" y="1170720"/>
            <a:ext cx="3781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2"/>
              </a:rPr>
              <a:t>http://eggnog5.embl.de/#/app/home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(finding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orthogroups)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600920" y="1385280"/>
            <a:ext cx="7255080" cy="343872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1296000" y="4104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Paste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200000" y="4824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Upload gene-of-interest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4" name="Line 6"/>
          <p:cNvSpPr/>
          <p:nvPr/>
        </p:nvSpPr>
        <p:spPr>
          <a:xfrm flipV="1">
            <a:off x="2160000" y="2952000"/>
            <a:ext cx="1296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7"/>
          <p:cNvSpPr/>
          <p:nvPr/>
        </p:nvSpPr>
        <p:spPr>
          <a:xfrm flipH="1" flipV="1">
            <a:off x="7416000" y="3672000"/>
            <a:ext cx="93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0" y="5328000"/>
            <a:ext cx="99360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*Eggnog identifieds by mapping (diamond) against the large orthology DB which gene family is most similiar </a:t>
            </a:r>
            <a:endParaRPr b="0" lang="en-AU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gene family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052000" y="1584000"/>
            <a:ext cx="7914600" cy="39355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-34920" y="396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additional hits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(Paralogs, xenologs)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080" y="187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Best Hit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(Based on e-value)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=ortholog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2" name="Line 5"/>
          <p:cNvSpPr/>
          <p:nvPr/>
        </p:nvSpPr>
        <p:spPr>
          <a:xfrm>
            <a:off x="2052000" y="2232000"/>
            <a:ext cx="8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6"/>
          <p:cNvSpPr/>
          <p:nvPr/>
        </p:nvSpPr>
        <p:spPr>
          <a:xfrm>
            <a:off x="2736000" y="2985120"/>
            <a:ext cx="0" cy="253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7"/>
          <p:cNvSpPr/>
          <p:nvPr/>
        </p:nvSpPr>
        <p:spPr>
          <a:xfrm>
            <a:off x="2376000" y="4176000"/>
            <a:ext cx="36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81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51640" y="1182240"/>
            <a:ext cx="101512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4560" cy="31860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52000" y="2655000"/>
            <a:ext cx="1726920" cy="30049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8748000" y="540000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8900000">
            <a:off x="597240" y="4009320"/>
            <a:ext cx="14389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944000" y="2304000"/>
            <a:ext cx="1582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4140000" y="2304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6984000" y="2304000"/>
            <a:ext cx="718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7992000" y="2304000"/>
            <a:ext cx="610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 rot="18900000">
            <a:off x="7872480" y="2630520"/>
            <a:ext cx="1438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2052000" y="2016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4068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6804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7956000" y="201600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5544000" y="2013840"/>
            <a:ext cx="1438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4932000" y="2304000"/>
            <a:ext cx="1906920" cy="308592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for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304000" y="1656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Organism (check that is bacteria)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080" y="2304000"/>
            <a:ext cx="10080360" cy="2511000"/>
          </a:xfrm>
          <a:prstGeom prst="rect">
            <a:avLst/>
          </a:prstGeom>
          <a:ln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-324000" y="3600000"/>
            <a:ext cx="4536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5904000" y="3528000"/>
            <a:ext cx="4536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540000" y="1368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 name (fill google.sheets)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180000" y="4068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E-value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1873080" y="439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domain function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6013080" y="144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ortholo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gs/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5941080" y="421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 Hmm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(and rename like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geneName also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into specific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for wally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8" name="Line 12"/>
          <p:cNvSpPr/>
          <p:nvPr/>
        </p:nvSpPr>
        <p:spPr>
          <a:xfrm flipH="1">
            <a:off x="360000" y="1728000"/>
            <a:ext cx="720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3"/>
          <p:cNvSpPr/>
          <p:nvPr/>
        </p:nvSpPr>
        <p:spPr>
          <a:xfrm flipH="1">
            <a:off x="432000" y="1944000"/>
            <a:ext cx="1872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4"/>
          <p:cNvSpPr/>
          <p:nvPr/>
        </p:nvSpPr>
        <p:spPr>
          <a:xfrm flipH="1" flipV="1">
            <a:off x="288000" y="2808000"/>
            <a:ext cx="432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5"/>
          <p:cNvSpPr/>
          <p:nvPr/>
        </p:nvSpPr>
        <p:spPr>
          <a:xfrm flipH="1" flipV="1">
            <a:off x="2304000" y="2664000"/>
            <a:ext cx="144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6"/>
          <p:cNvSpPr/>
          <p:nvPr/>
        </p:nvSpPr>
        <p:spPr>
          <a:xfrm>
            <a:off x="6624000" y="1656000"/>
            <a:ext cx="648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7"/>
          <p:cNvSpPr/>
          <p:nvPr/>
        </p:nvSpPr>
        <p:spPr>
          <a:xfrm>
            <a:off x="6696000" y="1728000"/>
            <a:ext cx="194292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8"/>
          <p:cNvSpPr/>
          <p:nvPr/>
        </p:nvSpPr>
        <p:spPr>
          <a:xfrm flipH="1">
            <a:off x="5328000" y="4392000"/>
            <a:ext cx="613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9"/>
          <p:cNvSpPr/>
          <p:nvPr/>
        </p:nvSpPr>
        <p:spPr>
          <a:xfrm flipH="1" flipV="1">
            <a:off x="4896000" y="3528000"/>
            <a:ext cx="108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20"/>
          <p:cNvSpPr txBox="1"/>
          <p:nvPr/>
        </p:nvSpPr>
        <p:spPr>
          <a:xfrm>
            <a:off x="222120" y="5239440"/>
            <a:ext cx="6185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* Remember: Any scoring system is an arbitrary measure of the quality of database matches =take best score, every score bellow 10 is significant)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17" name="Line 21"/>
          <p:cNvSpPr/>
          <p:nvPr/>
        </p:nvSpPr>
        <p:spPr>
          <a:xfrm flipH="1" flipV="1">
            <a:off x="503640" y="4530240"/>
            <a:ext cx="288360" cy="70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45080" y="75888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a look at your HMM.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it?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844560" y="1584000"/>
            <a:ext cx="8155440" cy="3821760"/>
          </a:xfrm>
          <a:prstGeom prst="rect">
            <a:avLst/>
          </a:prstGeom>
          <a:ln>
            <a:noFill/>
          </a:ln>
        </p:spPr>
      </p:pic>
      <p:sp>
        <p:nvSpPr>
          <p:cNvPr id="222" name="Line 4"/>
          <p:cNvSpPr/>
          <p:nvPr/>
        </p:nvSpPr>
        <p:spPr>
          <a:xfrm>
            <a:off x="2304000" y="1584000"/>
            <a:ext cx="21600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5"/>
          <p:cNvSpPr/>
          <p:nvPr/>
        </p:nvSpPr>
        <p:spPr>
          <a:xfrm flipH="1">
            <a:off x="2448000" y="1440000"/>
            <a:ext cx="54828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6"/>
          <p:cNvSpPr/>
          <p:nvPr/>
        </p:nvSpPr>
        <p:spPr>
          <a:xfrm flipH="1">
            <a:off x="5544000" y="1584000"/>
            <a:ext cx="172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7"/>
          <p:cNvSpPr txBox="1"/>
          <p:nvPr/>
        </p:nvSpPr>
        <p:spPr>
          <a:xfrm>
            <a:off x="2996280" y="1296000"/>
            <a:ext cx="636372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header and descriptive records followed by large numerical matrix which holds probabilistic model of the motif. 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26" name="TextShape 8"/>
          <p:cNvSpPr txBox="1"/>
          <p:nvPr/>
        </p:nvSpPr>
        <p:spPr>
          <a:xfrm rot="16200000">
            <a:off x="-357120" y="4053960"/>
            <a:ext cx="182772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600" spc="-1" strike="noStrike">
                <a:latin typeface="Arial"/>
              </a:rPr>
              <a:t>Every bases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27" name="TextShape 9"/>
          <p:cNvSpPr txBox="1"/>
          <p:nvPr/>
        </p:nvSpPr>
        <p:spPr>
          <a:xfrm>
            <a:off x="144000" y="5383440"/>
            <a:ext cx="97920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300" spc="-1" strike="noStrike">
                <a:latin typeface="Arial"/>
              </a:rPr>
              <a:t>The file of this format is useful to search against</a:t>
            </a:r>
            <a:r>
              <a:rPr b="1" lang="en-AU" sz="1300" spc="-1" strike="noStrike">
                <a:latin typeface="Arial"/>
              </a:rPr>
              <a:t> sequnce databases to find out </a:t>
            </a:r>
            <a:r>
              <a:rPr b="1" lang="en-AU" sz="1300" spc="-1" strike="noStrike">
                <a:latin typeface="Arial"/>
              </a:rPr>
              <a:t>other proteins which share the same motif</a:t>
            </a:r>
            <a:r>
              <a:rPr b="0" lang="en-AU" sz="1300" spc="-1" strike="noStrike">
                <a:latin typeface="Arial"/>
              </a:rPr>
              <a:t>.</a:t>
            </a:r>
            <a:endParaRPr b="0" lang="en-AU" sz="13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216000" y="1021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3. Understand your gene (search identifying domains (protein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families=pfams)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Optional: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Understand your gene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3888000" y="909720"/>
            <a:ext cx="59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Pfam (</a:t>
            </a:r>
            <a:r>
              <a:rPr b="0" lang="en-AU" sz="1800" spc="-1" strike="noStrike">
                <a:latin typeface="Arial"/>
                <a:hlinkClick r:id="rId1"/>
              </a:rPr>
              <a:t>http://pfam.xfam.org/</a:t>
            </a:r>
            <a:r>
              <a:rPr b="0" lang="en-AU" sz="1800" spc="-1" strike="noStrike">
                <a:latin typeface="Arial"/>
              </a:rPr>
              <a:t> ) to annotate Domain families (protien families name is </a:t>
            </a:r>
            <a:r>
              <a:rPr b="0" lang="en-AU" sz="1800" spc="-1" strike="noStrike">
                <a:latin typeface="Arial"/>
              </a:rPr>
              <a:t>irritating)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2560" y="2000880"/>
            <a:ext cx="10080360" cy="2864880"/>
          </a:xfrm>
          <a:prstGeom prst="rect">
            <a:avLst/>
          </a:prstGeom>
          <a:ln>
            <a:noFill/>
          </a:ln>
        </p:spPr>
      </p:pic>
      <p:sp>
        <p:nvSpPr>
          <p:cNvPr id="233" name="CustomShape 5"/>
          <p:cNvSpPr/>
          <p:nvPr/>
        </p:nvSpPr>
        <p:spPr>
          <a:xfrm>
            <a:off x="217080" y="2880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Protein search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4" name="Line 6"/>
          <p:cNvSpPr/>
          <p:nvPr/>
        </p:nvSpPr>
        <p:spPr>
          <a:xfrm>
            <a:off x="1872000" y="3096000"/>
            <a:ext cx="16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>
            <a:off x="503640" y="5150880"/>
            <a:ext cx="892836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Takes some time but might give you an understanding what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gene is doing.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Optional: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is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an E-value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98520" y="2052000"/>
            <a:ext cx="9321480" cy="308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At its core, domain prediction is a multiple hypothesis testing problem, </a:t>
            </a:r>
            <a:r>
              <a:rPr b="0" lang="en-AU" sz="1400" spc="-1" strike="noStrike">
                <a:latin typeface="Arial"/>
              </a:rPr>
              <a:t>where tens of thousands of homology models (one for each domain) </a:t>
            </a:r>
            <a:r>
              <a:rPr b="0" lang="en-AU" sz="1400" spc="-1" strike="noStrike">
                <a:latin typeface="Arial"/>
              </a:rPr>
              <a:t>are scored against tens of millions of sequences. Each comparison </a:t>
            </a:r>
            <a:r>
              <a:rPr b="0" lang="en-AU" sz="1400" spc="-1" strike="noStrike">
                <a:latin typeface="Arial"/>
              </a:rPr>
              <a:t>yields a score s and a p-value, defined as the probability of obtaining </a:t>
            </a:r>
            <a:r>
              <a:rPr b="0" lang="en-AU" sz="1400" spc="-1" strike="noStrike">
                <a:latin typeface="Arial"/>
              </a:rPr>
              <a:t>a score equal to or larger than s if the null hypothesis holds. While a </a:t>
            </a:r>
            <a:r>
              <a:rPr b="0" lang="en-AU" sz="1400" spc="-1" strike="noStrike">
                <a:latin typeface="Arial"/>
              </a:rPr>
              <a:t>small p-value threshold (for example, 0.05 or smaller) is acceptable to </a:t>
            </a:r>
            <a:r>
              <a:rPr b="0" lang="en-AU" sz="1400" spc="-1" strike="noStrike">
                <a:latin typeface="Arial"/>
              </a:rPr>
              <a:t>declare a single test significant, this is inappropriate for a large </a:t>
            </a:r>
            <a:r>
              <a:rPr b="0" lang="en-AU" sz="1400" spc="-1" strike="noStrike">
                <a:latin typeface="Arial"/>
              </a:rPr>
              <a:t>number of tests. Instead, thresholds for domain prediction are typically </a:t>
            </a:r>
            <a:r>
              <a:rPr b="0" lang="en-AU" sz="1400" spc="-1" strike="noStrike">
                <a:latin typeface="Arial"/>
              </a:rPr>
              <a:t>based on the E-value. The E-value can be computed from a p-value </a:t>
            </a:r>
            <a:r>
              <a:rPr b="0" lang="en-AU" sz="1400" spc="-1" strike="noStrike">
                <a:latin typeface="Arial"/>
              </a:rPr>
              <a:t>thresholds as E = pN, where N is the number of tests, and yields the </a:t>
            </a:r>
            <a:r>
              <a:rPr b="0" lang="en-AU" sz="1400" spc="-1" strike="noStrike">
                <a:latin typeface="Arial"/>
              </a:rPr>
              <a:t>expected number of false positives at this p-value threshold. E-value </a:t>
            </a:r>
            <a:r>
              <a:rPr b="0" lang="en-AU" sz="1400" spc="-1" strike="noStrike">
                <a:latin typeface="Arial"/>
              </a:rPr>
              <a:t>thresholds make sense for a single database search, especially if few </a:t>
            </a:r>
            <a:r>
              <a:rPr b="0" lang="en-AU" sz="1400" spc="-1" strike="noStrike">
                <a:latin typeface="Arial"/>
              </a:rPr>
              <a:t>positives are expected. However, E-values are less meaningful when </a:t>
            </a:r>
            <a:r>
              <a:rPr b="0" lang="en-AU" sz="1400" spc="-1" strike="noStrike">
                <a:latin typeface="Arial"/>
              </a:rPr>
              <a:t>millions of positives are obtained, and a relatively larger number of </a:t>
            </a:r>
            <a:r>
              <a:rPr b="0" lang="en-AU" sz="1400" spc="-1" strike="noStrike">
                <a:latin typeface="Arial"/>
              </a:rPr>
              <a:t>false positives might be tolerated. Moreover, in multiple database </a:t>
            </a:r>
            <a:r>
              <a:rPr b="0" lang="en-AU" sz="1400" spc="-1" strike="noStrike">
                <a:latin typeface="Arial"/>
              </a:rPr>
              <a:t>query problems, such as BLAST-based orthology prediction [</a:t>
            </a:r>
            <a:r>
              <a:rPr b="0" lang="en-AU" sz="1400" spc="-1" strike="noStrike">
                <a:latin typeface="Arial"/>
                <a:hlinkClick r:id="rId1"/>
              </a:rPr>
              <a:t>20</a:t>
            </a:r>
            <a:r>
              <a:rPr b="0" lang="en-AU" sz="1400" spc="-1" strike="noStrike">
                <a:latin typeface="Arial"/>
              </a:rPr>
              <a:t>] or </a:t>
            </a:r>
            <a:r>
              <a:rPr b="0" lang="en-AU" sz="1400" spc="-1" strike="noStrike">
                <a:latin typeface="Arial"/>
              </a:rPr>
              <a:t>genome-wide domain prediction [</a:t>
            </a:r>
            <a:r>
              <a:rPr b="0" lang="en-AU" sz="1400" spc="-1" strike="noStrike">
                <a:latin typeface="Arial"/>
                <a:hlinkClick r:id="rId2"/>
              </a:rPr>
              <a:t>21</a:t>
            </a:r>
            <a:r>
              <a:rPr b="0" lang="en-AU" sz="1400" spc="-1" strike="noStrike">
                <a:latin typeface="Arial"/>
              </a:rPr>
              <a:t>], E-values are usually not valid </a:t>
            </a:r>
            <a:r>
              <a:rPr b="0" lang="en-AU" sz="1400" spc="-1" strike="noStrike">
                <a:latin typeface="Arial"/>
              </a:rPr>
              <a:t>because many searches are performed without the additional multiple </a:t>
            </a:r>
            <a:r>
              <a:rPr b="0" lang="en-AU" sz="1400" spc="-1" strike="noStrike">
                <a:latin typeface="Arial"/>
              </a:rPr>
              <a:t>hypothesis correction required.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6814800" y="4530240"/>
            <a:ext cx="3193200" cy="1062000"/>
          </a:xfrm>
          <a:prstGeom prst="rect">
            <a:avLst/>
          </a:prstGeom>
          <a:ln>
            <a:noFill/>
          </a:ln>
        </p:spPr>
      </p:pic>
      <p:sp>
        <p:nvSpPr>
          <p:cNvPr id="240" name="TextShape 4"/>
          <p:cNvSpPr txBox="1"/>
          <p:nvPr/>
        </p:nvSpPr>
        <p:spPr>
          <a:xfrm>
            <a:off x="2079360" y="5364000"/>
            <a:ext cx="4832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latin typeface="Arial"/>
              </a:rPr>
              <a:t>https://journals.plos.org/</a:t>
            </a:r>
            <a:r>
              <a:rPr b="0" lang="en-AU" sz="1000" spc="-1" strike="noStrike">
                <a:latin typeface="Arial"/>
              </a:rPr>
              <a:t>ploscompbiol/article?</a:t>
            </a:r>
            <a:r>
              <a:rPr b="0" lang="en-AU" sz="1000" spc="-1" strike="noStrike">
                <a:latin typeface="Arial"/>
              </a:rPr>
              <a:t>id=10.1371/</a:t>
            </a:r>
            <a:r>
              <a:rPr b="0" lang="en-AU" sz="1000" spc="-1" strike="noStrike">
                <a:latin typeface="Arial"/>
              </a:rPr>
              <a:t>journal.pcbi.1004509</a:t>
            </a:r>
            <a:endParaRPr b="0" lang="en-AU" sz="1000" spc="-1" strike="noStrike">
              <a:latin typeface="Arial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432000" y="838440"/>
            <a:ext cx="943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 </a:t>
            </a:r>
            <a:r>
              <a:rPr b="0" lang="en-AU" sz="1400" spc="-1" strike="noStrike">
                <a:latin typeface="Arial"/>
              </a:rPr>
              <a:t>Expect value (</a:t>
            </a:r>
            <a:r>
              <a:rPr b="0" lang="en-AU" sz="1400" spc="-1" strike="noStrike">
                <a:latin typeface="Arial"/>
              </a:rPr>
              <a:t>E) is a </a:t>
            </a:r>
            <a:r>
              <a:rPr b="0" lang="en-AU" sz="1400" spc="-1" strike="noStrike">
                <a:latin typeface="Arial"/>
              </a:rPr>
              <a:t>parameter that </a:t>
            </a:r>
            <a:r>
              <a:rPr b="0" lang="en-AU" sz="1400" spc="-1" strike="noStrike">
                <a:latin typeface="Arial"/>
              </a:rPr>
              <a:t>describes the </a:t>
            </a:r>
            <a:r>
              <a:rPr b="0" lang="en-AU" sz="1400" spc="-1" strike="noStrike">
                <a:latin typeface="Arial"/>
              </a:rPr>
              <a:t>number of hits </a:t>
            </a:r>
            <a:r>
              <a:rPr b="0" lang="en-AU" sz="1400" spc="-1" strike="noStrike">
                <a:latin typeface="Arial"/>
              </a:rPr>
              <a:t>one can </a:t>
            </a:r>
            <a:r>
              <a:rPr b="0" lang="en-AU" sz="1400" spc="-1" strike="noStrike">
                <a:latin typeface="Arial"/>
              </a:rPr>
              <a:t>"expect" to see </a:t>
            </a:r>
            <a:r>
              <a:rPr b="0" lang="en-AU" sz="1400" spc="-1" strike="noStrike">
                <a:latin typeface="Arial"/>
              </a:rPr>
              <a:t>by chance </a:t>
            </a:r>
            <a:r>
              <a:rPr b="0" lang="en-AU" sz="1400" spc="-1" strike="noStrike">
                <a:latin typeface="Arial"/>
              </a:rPr>
              <a:t>when </a:t>
            </a:r>
            <a:r>
              <a:rPr b="0" lang="en-AU" sz="1400" spc="-1" strike="noStrike">
                <a:latin typeface="Arial"/>
              </a:rPr>
              <a:t>searching a </a:t>
            </a:r>
            <a:r>
              <a:rPr b="0" lang="en-AU" sz="1400" spc="-1" strike="noStrike">
                <a:latin typeface="Arial"/>
              </a:rPr>
              <a:t>database of a </a:t>
            </a:r>
            <a:r>
              <a:rPr b="0" lang="en-AU" sz="1400" spc="-1" strike="noStrike">
                <a:latin typeface="Arial"/>
              </a:rPr>
              <a:t>particular size. </a:t>
            </a:r>
            <a:r>
              <a:rPr b="0" lang="en-AU" sz="1400" spc="-1" strike="noStrike">
                <a:latin typeface="Arial"/>
              </a:rPr>
              <a:t>It decreases </a:t>
            </a:r>
            <a:r>
              <a:rPr b="0" lang="en-AU" sz="1400" spc="-1" strike="noStrike">
                <a:latin typeface="Arial"/>
              </a:rPr>
              <a:t>exponentially </a:t>
            </a:r>
            <a:r>
              <a:rPr b="0" lang="en-AU" sz="1400" spc="-1" strike="noStrike">
                <a:latin typeface="Arial"/>
              </a:rPr>
              <a:t>as the Score </a:t>
            </a:r>
            <a:r>
              <a:rPr b="0" lang="en-AU" sz="1400" spc="-1" strike="noStrike">
                <a:latin typeface="Arial"/>
              </a:rPr>
              <a:t>(S) of the </a:t>
            </a:r>
            <a:r>
              <a:rPr b="0" lang="en-AU" sz="1400" spc="-1" strike="noStrike">
                <a:latin typeface="Arial"/>
              </a:rPr>
              <a:t>match </a:t>
            </a:r>
            <a:r>
              <a:rPr b="0" lang="en-AU" sz="1400" spc="-1" strike="noStrike">
                <a:latin typeface="Arial"/>
              </a:rPr>
              <a:t>increases. </a:t>
            </a:r>
            <a:r>
              <a:rPr b="0" lang="en-AU" sz="1400" spc="-1" strike="noStrike">
                <a:latin typeface="Arial"/>
              </a:rPr>
              <a:t>Essentially, </a:t>
            </a:r>
            <a:r>
              <a:rPr b="0" lang="en-AU" sz="1400" spc="-1" strike="noStrike">
                <a:latin typeface="Arial"/>
              </a:rPr>
              <a:t>the E </a:t>
            </a:r>
            <a:r>
              <a:rPr b="0" lang="en-AU" sz="1400" spc="-1" strike="noStrike">
                <a:latin typeface="Arial"/>
              </a:rPr>
              <a:t>value describe</a:t>
            </a:r>
            <a:r>
              <a:rPr b="0" lang="en-AU" sz="1400" spc="-1" strike="noStrike">
                <a:latin typeface="Arial"/>
              </a:rPr>
              <a:t>s the random </a:t>
            </a:r>
            <a:r>
              <a:rPr b="0" lang="en-AU" sz="1400" spc="-1" strike="noStrike">
                <a:latin typeface="Arial"/>
              </a:rPr>
              <a:t>background </a:t>
            </a:r>
            <a:r>
              <a:rPr b="0" lang="en-AU" sz="1400" spc="-1" strike="noStrike">
                <a:latin typeface="Arial"/>
              </a:rPr>
              <a:t>noise.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2" name="TextShape 6"/>
          <p:cNvSpPr txBox="1"/>
          <p:nvPr/>
        </p:nvSpPr>
        <p:spPr>
          <a:xfrm>
            <a:off x="144000" y="1584000"/>
            <a:ext cx="1012932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900" spc="-1" strike="noStrike">
                <a:latin typeface="Arial"/>
              </a:rPr>
              <a:t>https://blast.ncbi.nlm.nih.gov/Blast.cgi?CMD=Web&amp;PAGE_TYPE=BlastDocs&amp;DOC_TYPE=FAQ#:~:text=The%20Expect</a:t>
            </a:r>
            <a:r>
              <a:rPr b="0" lang="en-AU" sz="900" spc="-1" strike="noStrike">
                <a:latin typeface="Arial"/>
              </a:rPr>
              <a:t>%20value%20(E)%20is,describes%20the%20random%20background%20noise.</a:t>
            </a:r>
            <a:endParaRPr b="0" lang="en-AU" sz="900" spc="-1" strike="noStrike">
              <a:latin typeface="Arial"/>
            </a:endParaRPr>
          </a:p>
        </p:txBody>
      </p:sp>
      <p:sp>
        <p:nvSpPr>
          <p:cNvPr id="243" name="TextShape 7"/>
          <p:cNvSpPr txBox="1"/>
          <p:nvPr/>
        </p:nvSpPr>
        <p:spPr>
          <a:xfrm>
            <a:off x="6984000" y="1342440"/>
            <a:ext cx="943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NCBI description</a:t>
            </a:r>
            <a:endParaRPr b="1" lang="en-A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880" cy="24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with Hidden Markov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87640" y="1362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432000" y="172800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6192000" y="1705320"/>
            <a:ext cx="467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287640" y="2160000"/>
            <a:ext cx="4752360" cy="196092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7"/>
          <p:cNvSpPr txBox="1"/>
          <p:nvPr/>
        </p:nvSpPr>
        <p:spPr>
          <a:xfrm>
            <a:off x="3528000" y="223200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54" name="Line 8"/>
          <p:cNvSpPr/>
          <p:nvPr/>
        </p:nvSpPr>
        <p:spPr>
          <a:xfrm flipV="1">
            <a:off x="8280000" y="2592000"/>
            <a:ext cx="43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9"/>
          <p:cNvSpPr/>
          <p:nvPr/>
        </p:nvSpPr>
        <p:spPr>
          <a:xfrm flipH="1" flipV="1">
            <a:off x="8784000" y="302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10"/>
          <p:cNvSpPr txBox="1"/>
          <p:nvPr/>
        </p:nvSpPr>
        <p:spPr>
          <a:xfrm>
            <a:off x="7488000" y="4389840"/>
            <a:ext cx="25927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We already know how we can search multiple genes &amp; multiple genomes (for-loop)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7" name="TextShape 11"/>
          <p:cNvSpPr txBox="1"/>
          <p:nvPr/>
        </p:nvSpPr>
        <p:spPr>
          <a:xfrm>
            <a:off x="6696000" y="522972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58" name="TextShape 12"/>
          <p:cNvSpPr txBox="1"/>
          <p:nvPr/>
        </p:nvSpPr>
        <p:spPr>
          <a:xfrm>
            <a:off x="6048000" y="3600000"/>
            <a:ext cx="122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Let’s do this next!</a:t>
            </a:r>
            <a:endParaRPr b="1" lang="en-AU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259" name="Line 13"/>
          <p:cNvSpPr/>
          <p:nvPr/>
        </p:nvSpPr>
        <p:spPr>
          <a:xfrm flipV="1">
            <a:off x="6624000" y="2952000"/>
            <a:ext cx="2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216000" y="877680"/>
            <a:ext cx="338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4. scan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for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gene </a:t>
            </a: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03640" y="-1702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it out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(scan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orthogr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3" name="TextShape 4"/>
          <p:cNvSpPr txBox="1"/>
          <p:nvPr/>
        </p:nvSpPr>
        <p:spPr>
          <a:xfrm>
            <a:off x="504000" y="1513800"/>
            <a:ext cx="8856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-Using Hmmmer (</a:t>
            </a:r>
            <a:r>
              <a:rPr b="0" lang="en-AU" sz="1800" spc="-1" strike="noStrike">
                <a:latin typeface="Arial"/>
                <a:hlinkClick r:id="rId1"/>
              </a:rPr>
              <a:t>http://hmmer.org</a:t>
            </a:r>
            <a:r>
              <a:rPr b="0" lang="en-AU" sz="1800" spc="-1" strike="noStrike">
                <a:latin typeface="Arial"/>
              </a:rPr>
              <a:t>/) to scan for protein sequence.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-Thefore we use the hmmscan function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(=search protein sequences against a profile HMM database)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-Before we can scan the genome we however need to index the HMM profile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Thefore we use the hmmpress function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-Reminder: You want to scan all your genes and all different genomes (use for- loops)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-Reminder: Think about outputting the information in order to use it later in R.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3640" y="4530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880" cy="2419560"/>
          </a:xfrm>
          <a:prstGeom prst="rect">
            <a:avLst/>
          </a:prstGeom>
          <a:ln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2160360" y="1872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AU" sz="1800" spc="-1" strike="noStrike">
                <a:latin typeface="Arial"/>
              </a:rPr>
              <a:t>Look at Rmarkdown for instructions!</a:t>
            </a:r>
            <a:endParaRPr b="1" lang="en-AU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broad understanding of the diversity of phage defense mechanisms (paper +5 min presentation)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good understanding of what genes are involved in the “your” defense mechanism.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that genome annotations are limited (no complete pathway annotated) 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how to loop. You saw how to if, else.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3640" y="307008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03640" y="417060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 (or genes)?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annotate and illustrate all genomes?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 currently have 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gene-of-interest list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NCBI accession number of the genes-of-interest</a:t>
            </a:r>
            <a:endParaRPr b="0" lang="en-A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09080" y="2422440"/>
            <a:ext cx="8494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https://docs.google.com/spreadsheets/d/1Gp4cqbiYJ34fB7wbcqJBKsGxwgaMyPRrETnVK9PS_4M/edit?usp=sharing</a:t>
            </a:r>
            <a:r>
              <a:rPr b="0" lang="en-AU" sz="1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50360" y="3232800"/>
            <a:ext cx="9341640" cy="2311200"/>
          </a:xfrm>
          <a:prstGeom prst="rect">
            <a:avLst/>
          </a:prstGeom>
          <a:ln>
            <a:noFill/>
          </a:ln>
        </p:spPr>
      </p:pic>
      <p:sp>
        <p:nvSpPr>
          <p:cNvPr id="103" name="TextShape 4"/>
          <p:cNvSpPr txBox="1"/>
          <p:nvPr/>
        </p:nvSpPr>
        <p:spPr>
          <a:xfrm rot="18900000">
            <a:off x="335520" y="250632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You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 rot="18900000">
            <a:off x="749160" y="251964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mechanisms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5" name="TextShape 6"/>
          <p:cNvSpPr txBox="1"/>
          <p:nvPr/>
        </p:nvSpPr>
        <p:spPr>
          <a:xfrm rot="18900000">
            <a:off x="1654200" y="251964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gene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6" name="TextShape 7"/>
          <p:cNvSpPr txBox="1"/>
          <p:nvPr/>
        </p:nvSpPr>
        <p:spPr>
          <a:xfrm rot="18900000">
            <a:off x="2876400" y="243972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NCB</a:t>
            </a:r>
            <a:r>
              <a:rPr b="0" lang="en-AU" sz="1500" spc="-1" strike="noStrike">
                <a:latin typeface="Arial"/>
              </a:rPr>
              <a:t>I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acce</a:t>
            </a:r>
            <a:r>
              <a:rPr b="0" lang="en-AU" sz="1500" spc="-1" strike="noStrike">
                <a:latin typeface="Arial"/>
              </a:rPr>
              <a:t>ssio</a:t>
            </a:r>
            <a:r>
              <a:rPr b="0" lang="en-AU" sz="1500" spc="-1" strike="noStrike">
                <a:latin typeface="Arial"/>
              </a:rPr>
              <a:t>n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7" name="TextShape 8"/>
          <p:cNvSpPr txBox="1"/>
          <p:nvPr/>
        </p:nvSpPr>
        <p:spPr>
          <a:xfrm rot="18900000">
            <a:off x="5432400" y="254772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Did grep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Work?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8" name="TextShape 9"/>
          <p:cNvSpPr txBox="1"/>
          <p:nvPr/>
        </p:nvSpPr>
        <p:spPr>
          <a:xfrm rot="18900000">
            <a:off x="6589440" y="2489040"/>
            <a:ext cx="15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Eggnog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Today!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09" name="TextShape 10"/>
          <p:cNvSpPr txBox="1"/>
          <p:nvPr/>
        </p:nvSpPr>
        <p:spPr>
          <a:xfrm rot="18900000">
            <a:off x="7846560" y="2520000"/>
            <a:ext cx="151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500" spc="-1" strike="noStrike">
                <a:latin typeface="Arial"/>
              </a:rPr>
              <a:t>paper</a:t>
            </a:r>
            <a:endParaRPr b="0" lang="en-AU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Resources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800000" y="1199520"/>
            <a:ext cx="6478920" cy="40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3640" y="981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3640" y="1326240"/>
            <a:ext cx="9069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  <p:grpSp>
        <p:nvGrpSpPr>
          <p:cNvPr id="118" name="Group 3"/>
          <p:cNvGrpSpPr/>
          <p:nvPr/>
        </p:nvGrpSpPr>
        <p:grpSpPr>
          <a:xfrm>
            <a:off x="4420440" y="1396440"/>
            <a:ext cx="763560" cy="763560"/>
            <a:chOff x="4420440" y="1396440"/>
            <a:chExt cx="763560" cy="763560"/>
          </a:xfrm>
        </p:grpSpPr>
        <p:sp>
          <p:nvSpPr>
            <p:cNvPr id="119" name="CustomShape 4"/>
            <p:cNvSpPr/>
            <p:nvPr/>
          </p:nvSpPr>
          <p:spPr>
            <a:xfrm rot="18900000">
              <a:off x="4334040" y="1706040"/>
              <a:ext cx="936000" cy="14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5"/>
            <p:cNvSpPr/>
            <p:nvPr/>
          </p:nvSpPr>
          <p:spPr>
            <a:xfrm rot="13500000">
              <a:off x="4334040" y="1706040"/>
              <a:ext cx="936000" cy="14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TextShape 6"/>
          <p:cNvSpPr txBox="1"/>
          <p:nvPr/>
        </p:nvSpPr>
        <p:spPr>
          <a:xfrm>
            <a:off x="5400000" y="158400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Did not work properly! Why?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503640" y="2694240"/>
            <a:ext cx="90694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incomple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old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(outdate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</a:t>
            </a:r>
            <a:endParaRPr b="0" lang="en-AU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(don’t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trust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anything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seen it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yourself)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3" name="TextShape 8"/>
          <p:cNvSpPr txBox="1"/>
          <p:nvPr/>
        </p:nvSpPr>
        <p:spPr>
          <a:xfrm>
            <a:off x="360000" y="432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latin typeface="Arial"/>
              </a:rPr>
              <a:t>Nevertheless,</a:t>
            </a:r>
            <a:r>
              <a:rPr b="0" lang="en-AU" sz="1800" spc="-1" strike="noStrike">
                <a:latin typeface="Arial"/>
              </a:rPr>
              <a:t> if you are looking for genes try to have a look at your annotations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Now what?! What is next? → let’s annotate the genes!!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 you gene-of-interest on NCBI?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1152000"/>
            <a:ext cx="10044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1. Search with your gene name (+lactobacillus) on all databases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https://www.ncbi.nlm.nih.gov/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152000" y="1836000"/>
            <a:ext cx="5453280" cy="2915640"/>
          </a:xfrm>
          <a:prstGeom prst="rect">
            <a:avLst/>
          </a:prstGeom>
          <a:ln>
            <a:noFill/>
          </a:ln>
        </p:spPr>
      </p:pic>
      <p:sp>
        <p:nvSpPr>
          <p:cNvPr id="127" name="Line 3"/>
          <p:cNvSpPr/>
          <p:nvPr/>
        </p:nvSpPr>
        <p:spPr>
          <a:xfrm flipH="1">
            <a:off x="5112000" y="2088000"/>
            <a:ext cx="172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840000" y="1872000"/>
            <a:ext cx="266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In order to get a protein sequence go to protein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2021-05-04T09:26:21Z</dcterms:modified>
  <cp:revision>15</cp:revision>
  <dc:subject/>
  <dc:title/>
</cp:coreProperties>
</file>