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31.xml.rels" ContentType="application/vnd.openxmlformats-package.relationships+xml"/>
  <Override PartName="/ppt/slides/_rels/slide25.xml.rels" ContentType="application/vnd.openxmlformats-package.relationships+xml"/>
  <Override PartName="/ppt/slides/_rels/slide30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AU" sz="4400" spc="-1" strike="noStrike">
                <a:latin typeface="Arial"/>
              </a:rPr>
              <a:t>Click to edit the title text format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AU" sz="4400" spc="-1" strike="noStrike">
                <a:latin typeface="Arial"/>
              </a:rPr>
              <a:t>Click to edit the title text format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s://www.youtube.com/watch?v=vO_6xfLwGao" TargetMode="External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hyperlink" Target="http://eggnog5.embl.de/#/app/home" TargetMode="External"/><Relationship Id="rId4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hyperlink" Target="http://eggnog5.embl.de/#/app/home" TargetMode="External"/><Relationship Id="rId3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hyperlink" Target="http://pfam.xfam.org/" TargetMode="External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journals.plos.org/ploscompbiol/article?id=10.1371/journal.pcbi.1004509#pcbi.1004509.ref020" TargetMode="External"/><Relationship Id="rId2" Type="http://schemas.openxmlformats.org/officeDocument/2006/relationships/hyperlink" Target="https://journals.plos.org/ploscompbiol/article?id=10.1371/journal.pcbi.1004509#pcbi.1004509.ref021" TargetMode="External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hyperlink" Target="http://hmmer.org/" TargetMode="External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hyperlink" Target="http://hmmer.org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docs.google.com/spreadsheets/d/1Gp4cqbiYJ34fB7wbcqJBKsGxwgaMyPRrETnVK9PS_4M/edit?usp=sharing" TargetMode="Externa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www.ncbi.nlm.nih.gov/" TargetMode="Externa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3640" y="225720"/>
            <a:ext cx="906948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Arial"/>
                <a:ea typeface="DejaVu Sans"/>
              </a:rPr>
              <a:t>Group 8: Phage defence mechanise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503640" y="1326240"/>
            <a:ext cx="906948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4.5.2021</a:t>
            </a:r>
            <a:endParaRPr b="0" lang="en-AU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503640" y="225720"/>
            <a:ext cx="906948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000" spc="-1" strike="noStrike">
                <a:solidFill>
                  <a:srgbClr val="000000"/>
                </a:solidFill>
                <a:latin typeface="Arial"/>
                <a:ea typeface="DejaVu Sans"/>
              </a:rPr>
              <a:t>Find you gene-of-interest on NCBI?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30" name="Line 2"/>
          <p:cNvSpPr/>
          <p:nvPr/>
        </p:nvSpPr>
        <p:spPr>
          <a:xfrm flipH="1">
            <a:off x="5112000" y="2088000"/>
            <a:ext cx="1728000" cy="43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3"/>
          <p:cNvSpPr/>
          <p:nvPr/>
        </p:nvSpPr>
        <p:spPr>
          <a:xfrm>
            <a:off x="6840000" y="1872000"/>
            <a:ext cx="2663640" cy="162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Choose one and download fasta and put reference into google.sheets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977040" y="1356480"/>
            <a:ext cx="5826600" cy="4083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503640" y="225720"/>
            <a:ext cx="906948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000" spc="-1" strike="noStrike">
                <a:solidFill>
                  <a:srgbClr val="000000"/>
                </a:solidFill>
                <a:latin typeface="Arial"/>
                <a:ea typeface="DejaVu Sans"/>
              </a:rPr>
              <a:t>How do we annotate ourselves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503640" y="1542240"/>
            <a:ext cx="906948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We create Hidden markov models (HMMs) of our genes to account for all naturally observed variation and query our gene calls. 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503640" y="4530240"/>
            <a:ext cx="906948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503640" y="225720"/>
            <a:ext cx="906948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000" spc="-1" strike="noStrike">
                <a:solidFill>
                  <a:srgbClr val="000000"/>
                </a:solidFill>
                <a:latin typeface="Arial"/>
                <a:ea typeface="DejaVu Sans"/>
              </a:rPr>
              <a:t>Why Hidden Markov model (hmm)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287640" y="1362240"/>
            <a:ext cx="906948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A gene rarely has a single representative in the tree of life (</a:t>
            </a:r>
            <a:r>
              <a:rPr b="0" i="1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 novo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AU" sz="1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…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but is rather part of </a:t>
            </a:r>
            <a:r>
              <a:rPr b="1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gene family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with many representative in closely but sometimes also distantly related species (</a:t>
            </a:r>
            <a:r>
              <a:rPr b="1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orthologs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AU" sz="1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AU" sz="1800" spc="-1" strike="noStrike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503640" y="4530240"/>
            <a:ext cx="906948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4"/>
          <p:cNvSpPr/>
          <p:nvPr/>
        </p:nvSpPr>
        <p:spPr>
          <a:xfrm>
            <a:off x="36000" y="0"/>
            <a:ext cx="28069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Simple and in my words</a:t>
            </a:r>
            <a:endParaRPr b="0" lang="en-AU" sz="1800" spc="-1" strike="noStrike"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503640" y="2664000"/>
            <a:ext cx="5974560" cy="3006720"/>
          </a:xfrm>
          <a:prstGeom prst="rect">
            <a:avLst/>
          </a:prstGeom>
          <a:ln>
            <a:noFill/>
          </a:ln>
        </p:spPr>
      </p:pic>
      <p:sp>
        <p:nvSpPr>
          <p:cNvPr id="141" name="TextShape 5"/>
          <p:cNvSpPr txBox="1"/>
          <p:nvPr/>
        </p:nvSpPr>
        <p:spPr>
          <a:xfrm>
            <a:off x="6408000" y="2952000"/>
            <a:ext cx="3384000" cy="2243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AU" sz="1400" spc="-1" strike="noStrike">
                <a:latin typeface="Arial"/>
              </a:rPr>
              <a:t>Orthologs are homologous gene</a:t>
            </a:r>
            <a:r>
              <a:rPr b="0" lang="en-AU" sz="1400" spc="-1" strike="noStrike">
                <a:latin typeface="Arial"/>
              </a:rPr>
              <a:t>s in different species that diverged from a </a:t>
            </a:r>
            <a:r>
              <a:rPr b="1" lang="en-AU" sz="1400" spc="-1" strike="noStrike">
                <a:latin typeface="Arial"/>
              </a:rPr>
              <a:t>single ancestral gene</a:t>
            </a:r>
            <a:r>
              <a:rPr b="0" lang="en-AU" sz="1400" spc="-1" strike="noStrike">
                <a:latin typeface="Arial"/>
              </a:rPr>
              <a:t> after a speciation event </a:t>
            </a:r>
            <a:endParaRPr b="0" lang="en-AU" sz="1400" spc="-1" strike="noStrike">
              <a:latin typeface="Arial"/>
            </a:endParaRPr>
          </a:p>
          <a:p>
            <a:r>
              <a:rPr b="0" lang="en-AU" sz="1400" spc="-1" strike="noStrike">
                <a:latin typeface="Arial"/>
              </a:rPr>
              <a:t>and </a:t>
            </a:r>
            <a:endParaRPr b="0" lang="en-AU" sz="1400" spc="-1" strike="noStrike">
              <a:latin typeface="Arial"/>
            </a:endParaRPr>
          </a:p>
          <a:p>
            <a:r>
              <a:rPr b="1" lang="en-AU" sz="1400" spc="-1" strike="noStrike">
                <a:latin typeface="Arial"/>
              </a:rPr>
              <a:t>paralogs are homologous genes</a:t>
            </a:r>
            <a:r>
              <a:rPr b="0" lang="en-AU" sz="1400" spc="-1" strike="noStrike">
                <a:latin typeface="Arial"/>
              </a:rPr>
              <a:t> that originate from the </a:t>
            </a:r>
            <a:r>
              <a:rPr b="1" lang="en-AU" sz="1400" spc="-1" strike="noStrike">
                <a:latin typeface="Arial"/>
              </a:rPr>
              <a:t>intragenomic duplication</a:t>
            </a:r>
            <a:r>
              <a:rPr b="0" lang="en-AU" sz="1400" spc="-1" strike="noStrike">
                <a:latin typeface="Arial"/>
              </a:rPr>
              <a:t> of an ancestral gene.</a:t>
            </a:r>
            <a:endParaRPr b="0" lang="en-AU" sz="14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503640" y="225720"/>
            <a:ext cx="906948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000" spc="-1" strike="noStrike">
                <a:solidFill>
                  <a:srgbClr val="000000"/>
                </a:solidFill>
                <a:latin typeface="Arial"/>
                <a:ea typeface="DejaVu Sans"/>
              </a:rPr>
              <a:t>Why Hidden Markov model (hmm)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287640" y="1362240"/>
            <a:ext cx="906948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400" spc="-1" strike="noStrike">
                <a:solidFill>
                  <a:srgbClr val="808080"/>
                </a:solidFill>
                <a:latin typeface="Arial"/>
                <a:ea typeface="DejaVu Sans"/>
              </a:rPr>
              <a:t>A gene rarely has a single representative in the tree of life (</a:t>
            </a:r>
            <a:r>
              <a:rPr b="0" i="1" lang="en-AU" sz="1400" spc="-1" strike="noStrike">
                <a:solidFill>
                  <a:srgbClr val="808080"/>
                </a:solidFill>
                <a:latin typeface="Arial"/>
                <a:ea typeface="DejaVu Sans"/>
              </a:rPr>
              <a:t>de novo</a:t>
            </a:r>
            <a:r>
              <a:rPr b="0" lang="en-AU" sz="1400" spc="-1" strike="noStrike">
                <a:solidFill>
                  <a:srgbClr val="808080"/>
                </a:solidFill>
                <a:latin typeface="Arial"/>
                <a:ea typeface="DejaVu Sans"/>
              </a:rPr>
              <a:t>)</a:t>
            </a:r>
            <a:endParaRPr b="0" lang="en-AU" sz="14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400" spc="-1" strike="noStrike">
                <a:solidFill>
                  <a:srgbClr val="808080"/>
                </a:solidFill>
                <a:latin typeface="Arial"/>
                <a:ea typeface="DejaVu Sans"/>
              </a:rPr>
              <a:t>… </a:t>
            </a:r>
            <a:r>
              <a:rPr b="0" lang="en-AU" sz="1400" spc="-1" strike="noStrike">
                <a:solidFill>
                  <a:srgbClr val="808080"/>
                </a:solidFill>
                <a:latin typeface="Arial"/>
                <a:ea typeface="DejaVu Sans"/>
              </a:rPr>
              <a:t>but is rather part of </a:t>
            </a:r>
            <a:r>
              <a:rPr b="1" lang="en-AU" sz="1400" spc="-1" strike="noStrike">
                <a:solidFill>
                  <a:srgbClr val="808080"/>
                </a:solidFill>
                <a:latin typeface="Arial"/>
                <a:ea typeface="DejaVu Sans"/>
              </a:rPr>
              <a:t>gene family </a:t>
            </a:r>
            <a:r>
              <a:rPr b="0" lang="en-AU" sz="1400" spc="-1" strike="noStrike">
                <a:solidFill>
                  <a:srgbClr val="808080"/>
                </a:solidFill>
                <a:latin typeface="Arial"/>
                <a:ea typeface="DejaVu Sans"/>
              </a:rPr>
              <a:t>with many representative in closely but sometimes also distantly related species (</a:t>
            </a:r>
            <a:r>
              <a:rPr b="1" lang="en-AU" sz="1400" spc="-1" strike="noStrike">
                <a:solidFill>
                  <a:srgbClr val="808080"/>
                </a:solidFill>
                <a:latin typeface="Arial"/>
                <a:ea typeface="DejaVu Sans"/>
              </a:rPr>
              <a:t>orthologs</a:t>
            </a:r>
            <a:r>
              <a:rPr b="0" lang="en-AU" sz="1400" spc="-1" strike="noStrike">
                <a:solidFill>
                  <a:srgbClr val="808080"/>
                </a:solidFill>
                <a:latin typeface="Arial"/>
                <a:ea typeface="DejaVu Sans"/>
              </a:rPr>
              <a:t>)</a:t>
            </a:r>
            <a:endParaRPr b="0" lang="en-AU" sz="14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Orthologes genes are assumed to have the same function […]</a:t>
            </a:r>
            <a:endParaRPr b="0" lang="en-AU" sz="1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[…] because the Genes have </a:t>
            </a:r>
            <a:r>
              <a:rPr b="1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conserved Domains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(e.g. transmembrane domains or motifs or binding sites) but can have </a:t>
            </a:r>
            <a:r>
              <a:rPr b="1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divergent regions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(functionally-unimportant)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AU" sz="1800" spc="-1" strike="noStrike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503640" y="4530240"/>
            <a:ext cx="906948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4"/>
          <p:cNvSpPr/>
          <p:nvPr/>
        </p:nvSpPr>
        <p:spPr>
          <a:xfrm>
            <a:off x="36000" y="0"/>
            <a:ext cx="28069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Simple and in my words</a:t>
            </a:r>
            <a:endParaRPr b="0" lang="en-AU" sz="1800" spc="-1" strike="noStrike">
              <a:latin typeface="Arial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5115960" y="3240000"/>
            <a:ext cx="5034960" cy="2533680"/>
          </a:xfrm>
          <a:prstGeom prst="rect">
            <a:avLst/>
          </a:prstGeom>
          <a:ln>
            <a:noFill/>
          </a:ln>
        </p:spPr>
      </p:pic>
      <p:sp>
        <p:nvSpPr>
          <p:cNvPr id="147" name="CustomShape 5"/>
          <p:cNvSpPr/>
          <p:nvPr/>
        </p:nvSpPr>
        <p:spPr>
          <a:xfrm>
            <a:off x="9216000" y="5400000"/>
            <a:ext cx="2806920" cy="25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200" spc="-1" strike="noStrike">
                <a:solidFill>
                  <a:srgbClr val="000000"/>
                </a:solidFill>
                <a:latin typeface="Arial"/>
                <a:ea typeface="DejaVu Sans"/>
              </a:rPr>
              <a:t>wikipedia</a:t>
            </a:r>
            <a:endParaRPr b="0" lang="en-AU" sz="1200" spc="-1" strike="noStrike">
              <a:latin typeface="Arial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2"/>
          <a:stretch/>
        </p:blipFill>
        <p:spPr>
          <a:xfrm>
            <a:off x="360000" y="3528000"/>
            <a:ext cx="4049280" cy="1942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503640" y="225720"/>
            <a:ext cx="906948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000" spc="-1" strike="noStrike">
                <a:solidFill>
                  <a:srgbClr val="000000"/>
                </a:solidFill>
                <a:latin typeface="Arial"/>
                <a:ea typeface="DejaVu Sans"/>
              </a:rPr>
              <a:t>How do we work with Hidden Markov models (hmm)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287640" y="1362240"/>
            <a:ext cx="906948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AU" sz="1800" spc="-1" strike="noStrike">
              <a:latin typeface="Arial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503640" y="4530240"/>
            <a:ext cx="906948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4"/>
          <p:cNvSpPr/>
          <p:nvPr/>
        </p:nvSpPr>
        <p:spPr>
          <a:xfrm>
            <a:off x="432000" y="1728000"/>
            <a:ext cx="4678920" cy="239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1. Build model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Identify gene-of-interest</a:t>
            </a:r>
            <a:endParaRPr b="0" lang="en-A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Get gene family</a:t>
            </a:r>
            <a:endParaRPr b="0" lang="en-A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Create multi-sequence-alignment (MSA) of all genes in the gene family</a:t>
            </a:r>
            <a:endParaRPr b="0" lang="en-A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Build the HMM with the MSA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153" name="CustomShape 5"/>
          <p:cNvSpPr/>
          <p:nvPr/>
        </p:nvSpPr>
        <p:spPr>
          <a:xfrm>
            <a:off x="6192000" y="1705320"/>
            <a:ext cx="4678920" cy="239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2. Search the model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search the model with all genes-of-interest</a:t>
            </a:r>
            <a:endParaRPr b="0" lang="en-A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search the model with all genomes 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154" name="CustomShape 6"/>
          <p:cNvSpPr/>
          <p:nvPr/>
        </p:nvSpPr>
        <p:spPr>
          <a:xfrm>
            <a:off x="3816000" y="4752000"/>
            <a:ext cx="5780520" cy="65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  <a:ea typeface="DejaVu Sans"/>
              </a:rPr>
              <a:t>Watch Pavel Pevzner (spades guy) explain HMM:</a:t>
            </a:r>
            <a:r>
              <a:rPr b="0" lang="en-AU" sz="20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 </a:t>
            </a:r>
            <a:r>
              <a:rPr b="0" lang="en-AU" sz="20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https://www.youtube.com/watch?v=vO_6xfLwGao</a:t>
            </a:r>
            <a:r>
              <a:rPr b="0" lang="en-AU" sz="20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 </a:t>
            </a:r>
            <a:endParaRPr b="0" lang="en-AU" sz="2000" spc="-1" strike="noStrike">
              <a:latin typeface="Arial"/>
            </a:endParaRPr>
          </a:p>
        </p:txBody>
      </p:sp>
      <p:sp>
        <p:nvSpPr>
          <p:cNvPr id="155" name="CustomShape 7"/>
          <p:cNvSpPr/>
          <p:nvPr/>
        </p:nvSpPr>
        <p:spPr>
          <a:xfrm>
            <a:off x="287640" y="2160000"/>
            <a:ext cx="4032360" cy="504000"/>
          </a:xfrm>
          <a:prstGeom prst="rect">
            <a:avLst/>
          </a:prstGeom>
          <a:noFill/>
          <a:ln w="36000">
            <a:solidFill>
              <a:srgbClr val="72bf4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TextShape 8"/>
          <p:cNvSpPr txBox="1"/>
          <p:nvPr/>
        </p:nvSpPr>
        <p:spPr>
          <a:xfrm>
            <a:off x="3528000" y="2232000"/>
            <a:ext cx="936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AU" sz="1800" spc="-1" strike="noStrike">
                <a:solidFill>
                  <a:srgbClr val="72bf44"/>
                </a:solidFill>
                <a:latin typeface="Arial"/>
              </a:rPr>
              <a:t>Done!</a:t>
            </a:r>
            <a:endParaRPr b="1" lang="en-AU" sz="1800" spc="-1" strike="noStrike">
              <a:solidFill>
                <a:srgbClr val="72bf44"/>
              </a:solid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503640" y="225720"/>
            <a:ext cx="906948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000" spc="-1" strike="noStrike">
                <a:solidFill>
                  <a:srgbClr val="000000"/>
                </a:solidFill>
                <a:latin typeface="Arial"/>
                <a:ea typeface="DejaVu Sans"/>
              </a:rPr>
              <a:t>How do we work with Hidden Markov models (hmm)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287640" y="1362240"/>
            <a:ext cx="906948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AU" sz="1800" spc="-1" strike="noStrike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503640" y="4530240"/>
            <a:ext cx="906948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4"/>
          <p:cNvSpPr/>
          <p:nvPr/>
        </p:nvSpPr>
        <p:spPr>
          <a:xfrm>
            <a:off x="432000" y="1728000"/>
            <a:ext cx="4678920" cy="239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1. Build model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Identify gene-of-interest</a:t>
            </a:r>
            <a:endParaRPr b="0" lang="en-A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Get gene family</a:t>
            </a:r>
            <a:endParaRPr b="0" lang="en-A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Create multi-sequence-alignment (MSA) of all genes in the gene family</a:t>
            </a:r>
            <a:endParaRPr b="0" lang="en-A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Build the HMM with the MSA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161" name="CustomShape 5"/>
          <p:cNvSpPr/>
          <p:nvPr/>
        </p:nvSpPr>
        <p:spPr>
          <a:xfrm>
            <a:off x="6192000" y="1705320"/>
            <a:ext cx="4678920" cy="239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2. Search the model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search the model with all genes-of-interest</a:t>
            </a:r>
            <a:endParaRPr b="0" lang="en-A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search the model with all genomes 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162" name="CustomShape 6"/>
          <p:cNvSpPr/>
          <p:nvPr/>
        </p:nvSpPr>
        <p:spPr>
          <a:xfrm>
            <a:off x="287640" y="2736000"/>
            <a:ext cx="5040360" cy="1512000"/>
          </a:xfrm>
          <a:prstGeom prst="rect">
            <a:avLst/>
          </a:prstGeom>
          <a:noFill/>
          <a:ln w="36000">
            <a:solidFill>
              <a:srgbClr val="72bf4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TextShape 7"/>
          <p:cNvSpPr txBox="1"/>
          <p:nvPr/>
        </p:nvSpPr>
        <p:spPr>
          <a:xfrm>
            <a:off x="3744000" y="3600000"/>
            <a:ext cx="12240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AU" sz="1800" spc="-1" strike="noStrike">
                <a:solidFill>
                  <a:srgbClr val="72bf44"/>
                </a:solidFill>
                <a:latin typeface="Arial"/>
              </a:rPr>
              <a:t>Let’s do this next!</a:t>
            </a:r>
            <a:endParaRPr b="1" lang="en-AU" sz="1800" spc="-1" strike="noStrike">
              <a:solidFill>
                <a:srgbClr val="72bf44"/>
              </a:solid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503640" y="225720"/>
            <a:ext cx="906948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000" spc="-1" strike="noStrike">
                <a:solidFill>
                  <a:srgbClr val="000000"/>
                </a:solidFill>
                <a:latin typeface="Arial"/>
                <a:ea typeface="DejaVu Sans"/>
              </a:rPr>
              <a:t>Ch</a:t>
            </a:r>
            <a:r>
              <a:rPr b="0" lang="en-AU" sz="4000" spc="-1" strike="noStrike">
                <a:solidFill>
                  <a:srgbClr val="000000"/>
                </a:solidFill>
                <a:latin typeface="Arial"/>
                <a:ea typeface="DejaVu Sans"/>
              </a:rPr>
              <a:t>an</a:t>
            </a:r>
            <a:r>
              <a:rPr b="0" lang="en-AU" sz="4000" spc="-1" strike="noStrike">
                <a:solidFill>
                  <a:srgbClr val="000000"/>
                </a:solidFill>
                <a:latin typeface="Arial"/>
                <a:ea typeface="DejaVu Sans"/>
              </a:rPr>
              <a:t>ge </a:t>
            </a:r>
            <a:r>
              <a:rPr b="0" lang="en-AU" sz="4000" spc="-1" strike="noStrike">
                <a:solidFill>
                  <a:srgbClr val="000000"/>
                </a:solidFill>
                <a:latin typeface="Arial"/>
                <a:ea typeface="DejaVu Sans"/>
              </a:rPr>
              <a:t>of </a:t>
            </a:r>
            <a:r>
              <a:rPr b="0" lang="en-AU" sz="4000" spc="-1" strike="noStrike">
                <a:solidFill>
                  <a:srgbClr val="000000"/>
                </a:solidFill>
                <a:latin typeface="Arial"/>
                <a:ea typeface="DejaVu Sans"/>
              </a:rPr>
              <a:t>pla</a:t>
            </a:r>
            <a:r>
              <a:rPr b="0" lang="en-AU" sz="4000" spc="-1" strike="noStrike">
                <a:solidFill>
                  <a:srgbClr val="000000"/>
                </a:solidFill>
                <a:latin typeface="Arial"/>
                <a:ea typeface="DejaVu Sans"/>
              </a:rPr>
              <a:t>n!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503640" y="1542240"/>
            <a:ext cx="906948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We will not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create the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HMMs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ourselves but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rather identify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them online. </a:t>
            </a:r>
            <a:endParaRPr b="0" lang="en-AU" sz="1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Nevertheless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if you want to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annotate and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create HMMs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yourselve for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a different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project you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have the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recipe in the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previous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powerpoint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presentation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(from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27.4.2021) </a:t>
            </a:r>
            <a:endParaRPr b="0" lang="en-AU" sz="1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AU" sz="1800" spc="-1" strike="noStrike"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503640" y="4530240"/>
            <a:ext cx="906948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503640" y="225720"/>
            <a:ext cx="906948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3600" spc="-1" strike="noStrike">
                <a:solidFill>
                  <a:srgbClr val="000000"/>
                </a:solidFill>
                <a:latin typeface="Arial"/>
                <a:ea typeface="DejaVu Sans"/>
              </a:rPr>
              <a:t>Identifying and extracting HMMs of your gene-of-interest</a:t>
            </a:r>
            <a:endParaRPr b="0" lang="en-AU" sz="36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503640" y="4530240"/>
            <a:ext cx="906948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3"/>
          <p:cNvSpPr/>
          <p:nvPr/>
        </p:nvSpPr>
        <p:spPr>
          <a:xfrm>
            <a:off x="36000" y="-1584000"/>
            <a:ext cx="853092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 case=DRUANTIA defense mechanism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70" name="CustomShape 4"/>
          <p:cNvSpPr/>
          <p:nvPr/>
        </p:nvSpPr>
        <p:spPr>
          <a:xfrm>
            <a:off x="1296000" y="1296000"/>
            <a:ext cx="748872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AU" sz="2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Using eggnog! An orthology database</a:t>
            </a:r>
            <a:endParaRPr b="0" lang="en-AU" sz="2200" spc="-1" strike="noStrike">
              <a:latin typeface="Arial"/>
            </a:endParaRPr>
          </a:p>
        </p:txBody>
      </p:sp>
      <p:pic>
        <p:nvPicPr>
          <p:cNvPr id="171" name="" descr=""/>
          <p:cNvPicPr/>
          <p:nvPr/>
        </p:nvPicPr>
        <p:blipFill>
          <a:blip r:embed="rId1"/>
          <a:stretch/>
        </p:blipFill>
        <p:spPr>
          <a:xfrm>
            <a:off x="144000" y="1789920"/>
            <a:ext cx="9648000" cy="1522080"/>
          </a:xfrm>
          <a:prstGeom prst="rect">
            <a:avLst/>
          </a:prstGeom>
          <a:ln>
            <a:noFill/>
          </a:ln>
        </p:spPr>
      </p:pic>
      <p:pic>
        <p:nvPicPr>
          <p:cNvPr id="172" name="" descr=""/>
          <p:cNvPicPr/>
          <p:nvPr/>
        </p:nvPicPr>
        <p:blipFill>
          <a:blip r:embed="rId2"/>
          <a:stretch/>
        </p:blipFill>
        <p:spPr>
          <a:xfrm>
            <a:off x="2232000" y="3312000"/>
            <a:ext cx="5945040" cy="2280600"/>
          </a:xfrm>
          <a:prstGeom prst="rect">
            <a:avLst/>
          </a:prstGeom>
          <a:ln>
            <a:noFill/>
          </a:ln>
        </p:spPr>
      </p:pic>
      <p:sp>
        <p:nvSpPr>
          <p:cNvPr id="173" name="TextShape 5"/>
          <p:cNvSpPr txBox="1"/>
          <p:nvPr/>
        </p:nvSpPr>
        <p:spPr>
          <a:xfrm>
            <a:off x="144000" y="4248000"/>
            <a:ext cx="378180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800" spc="-1" strike="noStrike">
                <a:latin typeface="Arial"/>
                <a:hlinkClick r:id="rId3"/>
              </a:rPr>
              <a:t>http://eggnog5.embl.de/#/app/home</a:t>
            </a:r>
            <a:r>
              <a:rPr b="0" lang="en-AU" sz="1800" spc="-1" strike="noStrike">
                <a:latin typeface="Arial"/>
              </a:rPr>
              <a:t> </a:t>
            </a:r>
            <a:endParaRPr b="0" lang="en-AU" sz="18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503640" y="4530240"/>
            <a:ext cx="906948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2"/>
          <p:cNvSpPr/>
          <p:nvPr/>
        </p:nvSpPr>
        <p:spPr>
          <a:xfrm>
            <a:off x="216000" y="1021680"/>
            <a:ext cx="338292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2. Search for gene family</a:t>
            </a:r>
            <a:endParaRPr b="0" lang="en-AU" sz="1800" spc="-1" strike="noStrike">
              <a:latin typeface="Arial"/>
            </a:endParaRPr>
          </a:p>
        </p:txBody>
      </p:sp>
      <p:pic>
        <p:nvPicPr>
          <p:cNvPr id="176" name="" descr=""/>
          <p:cNvPicPr/>
          <p:nvPr/>
        </p:nvPicPr>
        <p:blipFill>
          <a:blip r:embed="rId1"/>
          <a:srcRect l="0" t="0" r="0" b="16002"/>
          <a:stretch/>
        </p:blipFill>
        <p:spPr>
          <a:xfrm>
            <a:off x="2016000" y="1584000"/>
            <a:ext cx="6302880" cy="3744000"/>
          </a:xfrm>
          <a:prstGeom prst="rect">
            <a:avLst/>
          </a:prstGeom>
          <a:ln>
            <a:noFill/>
          </a:ln>
        </p:spPr>
      </p:pic>
      <p:sp>
        <p:nvSpPr>
          <p:cNvPr id="177" name="Line 3"/>
          <p:cNvSpPr/>
          <p:nvPr/>
        </p:nvSpPr>
        <p:spPr>
          <a:xfrm flipV="1">
            <a:off x="1512000" y="2376000"/>
            <a:ext cx="720000" cy="50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4"/>
          <p:cNvSpPr/>
          <p:nvPr/>
        </p:nvSpPr>
        <p:spPr>
          <a:xfrm>
            <a:off x="144000" y="2918880"/>
            <a:ext cx="6334920" cy="111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Sequence search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79" name="TextShape 5"/>
          <p:cNvSpPr txBox="1"/>
          <p:nvPr/>
        </p:nvSpPr>
        <p:spPr>
          <a:xfrm>
            <a:off x="4426200" y="1170720"/>
            <a:ext cx="378180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800" spc="-1" strike="noStrike">
                <a:latin typeface="Arial"/>
                <a:hlinkClick r:id="rId2"/>
              </a:rPr>
              <a:t>http://eggnog5.embl.de/#/app/home</a:t>
            </a:r>
            <a:r>
              <a:rPr b="0" lang="en-AU" sz="1800" spc="-1" strike="noStrike">
                <a:latin typeface="Arial"/>
              </a:rPr>
              <a:t> 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80" name="CustomShape 6"/>
          <p:cNvSpPr/>
          <p:nvPr/>
        </p:nvSpPr>
        <p:spPr>
          <a:xfrm>
            <a:off x="503640" y="-170280"/>
            <a:ext cx="906948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000" spc="-1" strike="noStrike">
                <a:solidFill>
                  <a:srgbClr val="000000"/>
                </a:solidFill>
                <a:latin typeface="Arial"/>
                <a:ea typeface="DejaVu Sans"/>
              </a:rPr>
              <a:t>Let’s try it out </a:t>
            </a:r>
            <a:r>
              <a:rPr b="0" lang="en-AU" sz="4000" spc="-1" strike="noStrike">
                <a:solidFill>
                  <a:srgbClr val="000000"/>
                </a:solidFill>
                <a:latin typeface="Arial"/>
                <a:ea typeface="DejaVu Sans"/>
              </a:rPr>
              <a:t>(finding </a:t>
            </a:r>
            <a:r>
              <a:rPr b="0" lang="en-AU" sz="4000" spc="-1" strike="noStrike">
                <a:solidFill>
                  <a:srgbClr val="000000"/>
                </a:solidFill>
                <a:latin typeface="Arial"/>
                <a:ea typeface="DejaVu Sans"/>
              </a:rPr>
              <a:t>orthogroups)</a:t>
            </a:r>
            <a:endParaRPr b="0" lang="en-AU" sz="40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503640" y="-170280"/>
            <a:ext cx="906948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000" spc="-1" strike="noStrike">
                <a:solidFill>
                  <a:srgbClr val="000000"/>
                </a:solidFill>
                <a:latin typeface="Arial"/>
                <a:ea typeface="DejaVu Sans"/>
              </a:rPr>
              <a:t>Let’s try it out (finding orthogroups)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503640" y="4530240"/>
            <a:ext cx="906948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3"/>
          <p:cNvSpPr/>
          <p:nvPr/>
        </p:nvSpPr>
        <p:spPr>
          <a:xfrm>
            <a:off x="216000" y="1021680"/>
            <a:ext cx="338292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2. Search for gene family</a:t>
            </a:r>
            <a:endParaRPr b="0" lang="en-AU" sz="1800" spc="-1" strike="noStrike">
              <a:latin typeface="Arial"/>
            </a:endParaRPr>
          </a:p>
        </p:txBody>
      </p:sp>
      <p:pic>
        <p:nvPicPr>
          <p:cNvPr id="184" name="" descr=""/>
          <p:cNvPicPr/>
          <p:nvPr/>
        </p:nvPicPr>
        <p:blipFill>
          <a:blip r:embed="rId1"/>
          <a:stretch/>
        </p:blipFill>
        <p:spPr>
          <a:xfrm>
            <a:off x="1600920" y="1385280"/>
            <a:ext cx="7255080" cy="3438720"/>
          </a:xfrm>
          <a:prstGeom prst="rect">
            <a:avLst/>
          </a:prstGeom>
          <a:ln>
            <a:noFill/>
          </a:ln>
        </p:spPr>
      </p:pic>
      <p:sp>
        <p:nvSpPr>
          <p:cNvPr id="185" name="CustomShape 4"/>
          <p:cNvSpPr/>
          <p:nvPr/>
        </p:nvSpPr>
        <p:spPr>
          <a:xfrm>
            <a:off x="1296000" y="4104000"/>
            <a:ext cx="6334920" cy="111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Paste 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86" name="CustomShape 5"/>
          <p:cNvSpPr/>
          <p:nvPr/>
        </p:nvSpPr>
        <p:spPr>
          <a:xfrm>
            <a:off x="7200000" y="4824000"/>
            <a:ext cx="6334920" cy="111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Or Upload gene-of-interest 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87" name="Line 6"/>
          <p:cNvSpPr/>
          <p:nvPr/>
        </p:nvSpPr>
        <p:spPr>
          <a:xfrm flipV="1">
            <a:off x="2160000" y="2952000"/>
            <a:ext cx="1296000" cy="129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Line 7"/>
          <p:cNvSpPr/>
          <p:nvPr/>
        </p:nvSpPr>
        <p:spPr>
          <a:xfrm flipH="1" flipV="1">
            <a:off x="7416000" y="3672000"/>
            <a:ext cx="936000" cy="122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8"/>
          <p:cNvSpPr/>
          <p:nvPr/>
        </p:nvSpPr>
        <p:spPr>
          <a:xfrm>
            <a:off x="0" y="5328000"/>
            <a:ext cx="9936000" cy="111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600" spc="-1" strike="noStrike">
                <a:solidFill>
                  <a:srgbClr val="000000"/>
                </a:solidFill>
                <a:latin typeface="Arial"/>
                <a:ea typeface="DejaVu Sans"/>
              </a:rPr>
              <a:t>*Eggnog identifieds by mapping (diamond) against the large orthology DB which gene family is most similiar </a:t>
            </a:r>
            <a:endParaRPr b="0" lang="en-AU" sz="16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3640" y="81720"/>
            <a:ext cx="906948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Arial"/>
                <a:ea typeface="DejaVu Sans"/>
              </a:rPr>
              <a:t>Reminder: What do we want to do?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251640" y="1182240"/>
            <a:ext cx="1015128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We want to annotate the known defense mechanisms in the Lactos </a:t>
            </a: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b="0" lang="en-AU" sz="2400" spc="-1" strike="noStrike"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810360" y="2203920"/>
            <a:ext cx="7684560" cy="3186000"/>
          </a:xfrm>
          <a:prstGeom prst="rect">
            <a:avLst/>
          </a:prstGeom>
          <a:ln>
            <a:noFill/>
          </a:ln>
        </p:spPr>
      </p:pic>
      <p:sp>
        <p:nvSpPr>
          <p:cNvPr id="81" name="CustomShape 3"/>
          <p:cNvSpPr/>
          <p:nvPr/>
        </p:nvSpPr>
        <p:spPr>
          <a:xfrm>
            <a:off x="252000" y="2655000"/>
            <a:ext cx="1726920" cy="300492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4"/>
          <p:cNvSpPr/>
          <p:nvPr/>
        </p:nvSpPr>
        <p:spPr>
          <a:xfrm>
            <a:off x="8748000" y="5400000"/>
            <a:ext cx="1438920" cy="25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200" spc="-1" strike="noStrike">
                <a:solidFill>
                  <a:srgbClr val="000000"/>
                </a:solidFill>
                <a:latin typeface="Arial"/>
                <a:ea typeface="DejaVu Sans"/>
              </a:rPr>
              <a:t>Sorek et al. 2020</a:t>
            </a:r>
            <a:endParaRPr b="0" lang="en-AU" sz="1200" spc="-1" strike="noStrike">
              <a:latin typeface="Arial"/>
            </a:endParaRPr>
          </a:p>
        </p:txBody>
      </p:sp>
      <p:sp>
        <p:nvSpPr>
          <p:cNvPr id="83" name="CustomShape 5"/>
          <p:cNvSpPr/>
          <p:nvPr/>
        </p:nvSpPr>
        <p:spPr>
          <a:xfrm rot="18900000">
            <a:off x="597240" y="4009320"/>
            <a:ext cx="1438920" cy="43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AU" sz="1200" spc="-1" strike="noStrike">
                <a:solidFill>
                  <a:srgbClr val="000000"/>
                </a:solidFill>
                <a:latin typeface="Arial"/>
                <a:ea typeface="DejaVu Sans"/>
              </a:rPr>
              <a:t>Lactobacillus</a:t>
            </a:r>
            <a:r>
              <a:rPr b="0" lang="en-A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strains</a:t>
            </a:r>
            <a:endParaRPr b="0" lang="en-AU" sz="1200" spc="-1" strike="noStrike">
              <a:latin typeface="Arial"/>
            </a:endParaRPr>
          </a:p>
        </p:txBody>
      </p:sp>
      <p:sp>
        <p:nvSpPr>
          <p:cNvPr id="84" name="CustomShape 6"/>
          <p:cNvSpPr/>
          <p:nvPr/>
        </p:nvSpPr>
        <p:spPr>
          <a:xfrm>
            <a:off x="1944000" y="2304000"/>
            <a:ext cx="1582920" cy="3085920"/>
          </a:xfrm>
          <a:prstGeom prst="rect">
            <a:avLst/>
          </a:prstGeom>
          <a:noFill/>
          <a:ln w="36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7"/>
          <p:cNvSpPr/>
          <p:nvPr/>
        </p:nvSpPr>
        <p:spPr>
          <a:xfrm>
            <a:off x="4140000" y="2304000"/>
            <a:ext cx="718920" cy="3085920"/>
          </a:xfrm>
          <a:prstGeom prst="rect">
            <a:avLst/>
          </a:prstGeom>
          <a:noFill/>
          <a:ln w="36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8"/>
          <p:cNvSpPr/>
          <p:nvPr/>
        </p:nvSpPr>
        <p:spPr>
          <a:xfrm>
            <a:off x="6984000" y="2304000"/>
            <a:ext cx="718920" cy="3085920"/>
          </a:xfrm>
          <a:prstGeom prst="rect">
            <a:avLst/>
          </a:prstGeom>
          <a:noFill/>
          <a:ln w="36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9"/>
          <p:cNvSpPr/>
          <p:nvPr/>
        </p:nvSpPr>
        <p:spPr>
          <a:xfrm>
            <a:off x="7992000" y="2304000"/>
            <a:ext cx="610920" cy="3085920"/>
          </a:xfrm>
          <a:prstGeom prst="rect">
            <a:avLst/>
          </a:prstGeom>
          <a:noFill/>
          <a:ln w="36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10"/>
          <p:cNvSpPr/>
          <p:nvPr/>
        </p:nvSpPr>
        <p:spPr>
          <a:xfrm rot="18900000">
            <a:off x="7872480" y="2630520"/>
            <a:ext cx="1438920" cy="25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AU" sz="1200" spc="-1" strike="noStrike">
                <a:solidFill>
                  <a:srgbClr val="000000"/>
                </a:solidFill>
                <a:latin typeface="Arial"/>
                <a:ea typeface="DejaVu Sans"/>
              </a:rPr>
              <a:t>Retrons</a:t>
            </a:r>
            <a:endParaRPr b="0" lang="en-AU" sz="1200" spc="-1" strike="noStrike">
              <a:latin typeface="Arial"/>
            </a:endParaRPr>
          </a:p>
        </p:txBody>
      </p:sp>
      <p:sp>
        <p:nvSpPr>
          <p:cNvPr id="89" name="CustomShape 11"/>
          <p:cNvSpPr/>
          <p:nvPr/>
        </p:nvSpPr>
        <p:spPr>
          <a:xfrm>
            <a:off x="2052000" y="2016000"/>
            <a:ext cx="1438920" cy="28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  <a:ea typeface="DejaVu Sans"/>
              </a:rPr>
              <a:t>Alessandro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90" name="CustomShape 12"/>
          <p:cNvSpPr/>
          <p:nvPr/>
        </p:nvSpPr>
        <p:spPr>
          <a:xfrm>
            <a:off x="4068000" y="2013840"/>
            <a:ext cx="1438920" cy="28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  <a:ea typeface="DejaVu Sans"/>
              </a:rPr>
              <a:t>All together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91" name="CustomShape 13"/>
          <p:cNvSpPr/>
          <p:nvPr/>
        </p:nvSpPr>
        <p:spPr>
          <a:xfrm>
            <a:off x="6804000" y="2013840"/>
            <a:ext cx="1438920" cy="28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  <a:ea typeface="DejaVu Sans"/>
              </a:rPr>
              <a:t>Fabrice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92" name="CustomShape 14"/>
          <p:cNvSpPr/>
          <p:nvPr/>
        </p:nvSpPr>
        <p:spPr>
          <a:xfrm>
            <a:off x="7956000" y="2016000"/>
            <a:ext cx="1438920" cy="28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  <a:ea typeface="DejaVu Sans"/>
              </a:rPr>
              <a:t>Lucas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93" name="CustomShape 15"/>
          <p:cNvSpPr/>
          <p:nvPr/>
        </p:nvSpPr>
        <p:spPr>
          <a:xfrm>
            <a:off x="5544000" y="2013840"/>
            <a:ext cx="1438920" cy="28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  <a:ea typeface="DejaVu Sans"/>
              </a:rPr>
              <a:t>Vincent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94" name="CustomShape 16"/>
          <p:cNvSpPr/>
          <p:nvPr/>
        </p:nvSpPr>
        <p:spPr>
          <a:xfrm>
            <a:off x="4932000" y="2304000"/>
            <a:ext cx="1906920" cy="3085920"/>
          </a:xfrm>
          <a:prstGeom prst="rect">
            <a:avLst/>
          </a:prstGeom>
          <a:noFill/>
          <a:ln w="36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503640" y="4530240"/>
            <a:ext cx="906948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2"/>
          <p:cNvSpPr/>
          <p:nvPr/>
        </p:nvSpPr>
        <p:spPr>
          <a:xfrm>
            <a:off x="216000" y="1021680"/>
            <a:ext cx="338292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2. Search for gene family</a:t>
            </a:r>
            <a:endParaRPr b="0" lang="en-AU" sz="1800" spc="-1" strike="noStrike">
              <a:latin typeface="Arial"/>
            </a:endParaRPr>
          </a:p>
        </p:txBody>
      </p:sp>
      <p:pic>
        <p:nvPicPr>
          <p:cNvPr id="192" name="" descr=""/>
          <p:cNvPicPr/>
          <p:nvPr/>
        </p:nvPicPr>
        <p:blipFill>
          <a:blip r:embed="rId1"/>
          <a:stretch/>
        </p:blipFill>
        <p:spPr>
          <a:xfrm>
            <a:off x="2052000" y="1584000"/>
            <a:ext cx="7914600" cy="3935520"/>
          </a:xfrm>
          <a:prstGeom prst="rect">
            <a:avLst/>
          </a:prstGeom>
          <a:ln>
            <a:noFill/>
          </a:ln>
        </p:spPr>
      </p:pic>
      <p:sp>
        <p:nvSpPr>
          <p:cNvPr id="193" name="CustomShape 3"/>
          <p:cNvSpPr/>
          <p:nvPr/>
        </p:nvSpPr>
        <p:spPr>
          <a:xfrm>
            <a:off x="-34920" y="3960000"/>
            <a:ext cx="6334920" cy="111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Multiple additional hits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(Paralogs, xenologs) 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94" name="CustomShape 4"/>
          <p:cNvSpPr/>
          <p:nvPr/>
        </p:nvSpPr>
        <p:spPr>
          <a:xfrm>
            <a:off x="1080" y="1872000"/>
            <a:ext cx="6334920" cy="111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Best Hit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(Based on e-value)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=ortholog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95" name="Line 5"/>
          <p:cNvSpPr/>
          <p:nvPr/>
        </p:nvSpPr>
        <p:spPr>
          <a:xfrm>
            <a:off x="2052000" y="2232000"/>
            <a:ext cx="828000" cy="7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Line 6"/>
          <p:cNvSpPr/>
          <p:nvPr/>
        </p:nvSpPr>
        <p:spPr>
          <a:xfrm>
            <a:off x="2736000" y="2985120"/>
            <a:ext cx="0" cy="25344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Line 7"/>
          <p:cNvSpPr/>
          <p:nvPr/>
        </p:nvSpPr>
        <p:spPr>
          <a:xfrm>
            <a:off x="2376000" y="4176000"/>
            <a:ext cx="360000" cy="7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8"/>
          <p:cNvSpPr/>
          <p:nvPr/>
        </p:nvSpPr>
        <p:spPr>
          <a:xfrm>
            <a:off x="503640" y="-170280"/>
            <a:ext cx="906948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000" spc="-1" strike="noStrike">
                <a:solidFill>
                  <a:srgbClr val="000000"/>
                </a:solidFill>
                <a:latin typeface="Arial"/>
                <a:ea typeface="DejaVu Sans"/>
              </a:rPr>
              <a:t>Let’s try it out (finding orthogroups)</a:t>
            </a:r>
            <a:endParaRPr b="0" lang="en-AU" sz="40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503640" y="4530240"/>
            <a:ext cx="906948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2"/>
          <p:cNvSpPr/>
          <p:nvPr/>
        </p:nvSpPr>
        <p:spPr>
          <a:xfrm>
            <a:off x="216000" y="1021680"/>
            <a:ext cx="338292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2. Search for </a:t>
            </a:r>
            <a:r>
              <a:rPr b="0" lang="en-AU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gene family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2304000" y="1656000"/>
            <a:ext cx="6334920" cy="111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Organism (check that is bacteria)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02" name="CustomShape 4"/>
          <p:cNvSpPr/>
          <p:nvPr/>
        </p:nvSpPr>
        <p:spPr>
          <a:xfrm>
            <a:off x="503640" y="-170280"/>
            <a:ext cx="906948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000" spc="-1" strike="noStrike">
                <a:solidFill>
                  <a:srgbClr val="000000"/>
                </a:solidFill>
                <a:latin typeface="Arial"/>
                <a:ea typeface="DejaVu Sans"/>
              </a:rPr>
              <a:t>Let’s try it out (finding orthogroups)</a:t>
            </a:r>
            <a:endParaRPr b="0" lang="en-AU" sz="4000" spc="-1" strike="noStrike">
              <a:latin typeface="Arial"/>
            </a:endParaRPr>
          </a:p>
        </p:txBody>
      </p:sp>
      <p:pic>
        <p:nvPicPr>
          <p:cNvPr id="203" name="" descr=""/>
          <p:cNvPicPr/>
          <p:nvPr/>
        </p:nvPicPr>
        <p:blipFill>
          <a:blip r:embed="rId1"/>
          <a:stretch/>
        </p:blipFill>
        <p:spPr>
          <a:xfrm>
            <a:off x="1080" y="2304000"/>
            <a:ext cx="10080360" cy="2511000"/>
          </a:xfrm>
          <a:prstGeom prst="rect">
            <a:avLst/>
          </a:prstGeom>
          <a:ln>
            <a:noFill/>
          </a:ln>
        </p:spPr>
      </p:pic>
      <p:sp>
        <p:nvSpPr>
          <p:cNvPr id="204" name="CustomShape 5"/>
          <p:cNvSpPr/>
          <p:nvPr/>
        </p:nvSpPr>
        <p:spPr>
          <a:xfrm>
            <a:off x="-324000" y="3600000"/>
            <a:ext cx="4536000" cy="151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6"/>
          <p:cNvSpPr/>
          <p:nvPr/>
        </p:nvSpPr>
        <p:spPr>
          <a:xfrm>
            <a:off x="5904000" y="3528000"/>
            <a:ext cx="4536000" cy="151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7"/>
          <p:cNvSpPr/>
          <p:nvPr/>
        </p:nvSpPr>
        <p:spPr>
          <a:xfrm>
            <a:off x="540000" y="1368000"/>
            <a:ext cx="6334920" cy="111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Gene family name (fill google.sheets)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07" name="CustomShape 8"/>
          <p:cNvSpPr/>
          <p:nvPr/>
        </p:nvSpPr>
        <p:spPr>
          <a:xfrm>
            <a:off x="180000" y="4068000"/>
            <a:ext cx="6334920" cy="111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E-value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</p:txBody>
      </p:sp>
      <p:sp>
        <p:nvSpPr>
          <p:cNvPr id="208" name="CustomShape 9"/>
          <p:cNvSpPr/>
          <p:nvPr/>
        </p:nvSpPr>
        <p:spPr>
          <a:xfrm>
            <a:off x="1873080" y="4392000"/>
            <a:ext cx="6334920" cy="111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domain function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09" name="CustomShape 10"/>
          <p:cNvSpPr/>
          <p:nvPr/>
        </p:nvSpPr>
        <p:spPr>
          <a:xfrm>
            <a:off x="6013080" y="1440000"/>
            <a:ext cx="6334920" cy="111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How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many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ortholo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gs/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which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organis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10" name="CustomShape 11"/>
          <p:cNvSpPr/>
          <p:nvPr/>
        </p:nvSpPr>
        <p:spPr>
          <a:xfrm>
            <a:off x="5941080" y="4212000"/>
            <a:ext cx="6334920" cy="111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Download Hmm 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(and rename like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geneName also 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put into specific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folder for wally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transfer)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11" name="Line 12"/>
          <p:cNvSpPr/>
          <p:nvPr/>
        </p:nvSpPr>
        <p:spPr>
          <a:xfrm flipH="1">
            <a:off x="360000" y="1728000"/>
            <a:ext cx="720000" cy="64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Line 13"/>
          <p:cNvSpPr/>
          <p:nvPr/>
        </p:nvSpPr>
        <p:spPr>
          <a:xfrm flipH="1">
            <a:off x="432000" y="1944000"/>
            <a:ext cx="1872000" cy="72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Line 14"/>
          <p:cNvSpPr/>
          <p:nvPr/>
        </p:nvSpPr>
        <p:spPr>
          <a:xfrm flipH="1" flipV="1">
            <a:off x="288000" y="2808000"/>
            <a:ext cx="432000" cy="136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Line 15"/>
          <p:cNvSpPr/>
          <p:nvPr/>
        </p:nvSpPr>
        <p:spPr>
          <a:xfrm flipH="1" flipV="1">
            <a:off x="2304000" y="2664000"/>
            <a:ext cx="144000" cy="172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Line 16"/>
          <p:cNvSpPr/>
          <p:nvPr/>
        </p:nvSpPr>
        <p:spPr>
          <a:xfrm>
            <a:off x="6624000" y="1656000"/>
            <a:ext cx="648000" cy="79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Line 17"/>
          <p:cNvSpPr/>
          <p:nvPr/>
        </p:nvSpPr>
        <p:spPr>
          <a:xfrm>
            <a:off x="6696000" y="1728000"/>
            <a:ext cx="1942920" cy="57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Line 18"/>
          <p:cNvSpPr/>
          <p:nvPr/>
        </p:nvSpPr>
        <p:spPr>
          <a:xfrm flipH="1">
            <a:off x="5328000" y="4392000"/>
            <a:ext cx="61308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Line 19"/>
          <p:cNvSpPr/>
          <p:nvPr/>
        </p:nvSpPr>
        <p:spPr>
          <a:xfrm flipH="1" flipV="1">
            <a:off x="4896000" y="3528000"/>
            <a:ext cx="1080000" cy="86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TextShape 20"/>
          <p:cNvSpPr txBox="1"/>
          <p:nvPr/>
        </p:nvSpPr>
        <p:spPr>
          <a:xfrm>
            <a:off x="222120" y="5239440"/>
            <a:ext cx="618588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200" spc="-1" strike="noStrike">
                <a:latin typeface="Arial"/>
              </a:rPr>
              <a:t>* Remember: Any scoring system is an arbitrary measure of the quality of database matches =take best score, every score bellow 10 is significant)</a:t>
            </a:r>
            <a:endParaRPr b="0" lang="en-AU" sz="1200" spc="-1" strike="noStrike">
              <a:latin typeface="Arial"/>
            </a:endParaRPr>
          </a:p>
        </p:txBody>
      </p:sp>
      <p:sp>
        <p:nvSpPr>
          <p:cNvPr id="220" name="Line 21"/>
          <p:cNvSpPr/>
          <p:nvPr/>
        </p:nvSpPr>
        <p:spPr>
          <a:xfrm flipH="1" flipV="1">
            <a:off x="503640" y="4530240"/>
            <a:ext cx="288360" cy="7092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503640" y="4530240"/>
            <a:ext cx="906948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2"/>
          <p:cNvSpPr/>
          <p:nvPr/>
        </p:nvSpPr>
        <p:spPr>
          <a:xfrm>
            <a:off x="503640" y="-170280"/>
            <a:ext cx="906948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000" spc="-1" strike="noStrike">
                <a:solidFill>
                  <a:srgbClr val="000000"/>
                </a:solidFill>
                <a:latin typeface="Arial"/>
                <a:ea typeface="DejaVu Sans"/>
              </a:rPr>
              <a:t>Let’s try it out (finding orthogroups)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145080" y="758880"/>
            <a:ext cx="6334920" cy="111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Have a look at your HMM. 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What is it?</a:t>
            </a:r>
            <a:endParaRPr b="0" lang="en-AU" sz="1800" spc="-1" strike="noStrike">
              <a:latin typeface="Arial"/>
            </a:endParaRPr>
          </a:p>
        </p:txBody>
      </p:sp>
      <p:pic>
        <p:nvPicPr>
          <p:cNvPr id="224" name="" descr=""/>
          <p:cNvPicPr/>
          <p:nvPr/>
        </p:nvPicPr>
        <p:blipFill>
          <a:blip r:embed="rId1"/>
          <a:stretch/>
        </p:blipFill>
        <p:spPr>
          <a:xfrm>
            <a:off x="844560" y="1584000"/>
            <a:ext cx="8155440" cy="3821760"/>
          </a:xfrm>
          <a:prstGeom prst="rect">
            <a:avLst/>
          </a:prstGeom>
          <a:ln>
            <a:noFill/>
          </a:ln>
        </p:spPr>
      </p:pic>
      <p:sp>
        <p:nvSpPr>
          <p:cNvPr id="225" name="Line 4"/>
          <p:cNvSpPr/>
          <p:nvPr/>
        </p:nvSpPr>
        <p:spPr>
          <a:xfrm>
            <a:off x="2304000" y="1584000"/>
            <a:ext cx="216000" cy="115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Line 5"/>
          <p:cNvSpPr/>
          <p:nvPr/>
        </p:nvSpPr>
        <p:spPr>
          <a:xfrm flipH="1">
            <a:off x="2448000" y="1440000"/>
            <a:ext cx="548280" cy="57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Line 6"/>
          <p:cNvSpPr/>
          <p:nvPr/>
        </p:nvSpPr>
        <p:spPr>
          <a:xfrm flipH="1">
            <a:off x="5544000" y="1584000"/>
            <a:ext cx="1728000" cy="122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TextShape 7"/>
          <p:cNvSpPr txBox="1"/>
          <p:nvPr/>
        </p:nvSpPr>
        <p:spPr>
          <a:xfrm>
            <a:off x="2996280" y="1296000"/>
            <a:ext cx="6363720" cy="57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600" spc="-1" strike="noStrike">
                <a:latin typeface="Arial"/>
              </a:rPr>
              <a:t>header and descriptive records followed by large numerical matrix which holds probabilistic model of the motif. </a:t>
            </a:r>
            <a:endParaRPr b="0" lang="en-AU" sz="1600" spc="-1" strike="noStrike">
              <a:latin typeface="Arial"/>
            </a:endParaRPr>
          </a:p>
        </p:txBody>
      </p:sp>
      <p:sp>
        <p:nvSpPr>
          <p:cNvPr id="229" name="TextShape 8"/>
          <p:cNvSpPr txBox="1"/>
          <p:nvPr/>
        </p:nvSpPr>
        <p:spPr>
          <a:xfrm rot="16200000">
            <a:off x="-357120" y="4053960"/>
            <a:ext cx="1827720" cy="57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600" spc="-1" strike="noStrike">
                <a:latin typeface="Arial"/>
              </a:rPr>
              <a:t>Every bases</a:t>
            </a:r>
            <a:endParaRPr b="0" lang="en-AU" sz="1600" spc="-1" strike="noStrike">
              <a:latin typeface="Arial"/>
            </a:endParaRPr>
          </a:p>
        </p:txBody>
      </p:sp>
      <p:sp>
        <p:nvSpPr>
          <p:cNvPr id="230" name="TextShape 9"/>
          <p:cNvSpPr txBox="1"/>
          <p:nvPr/>
        </p:nvSpPr>
        <p:spPr>
          <a:xfrm>
            <a:off x="144000" y="5383440"/>
            <a:ext cx="9792000" cy="45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300" spc="-1" strike="noStrike">
                <a:latin typeface="Arial"/>
              </a:rPr>
              <a:t>The file of this format is useful to search against</a:t>
            </a:r>
            <a:r>
              <a:rPr b="1" lang="en-AU" sz="1300" spc="-1" strike="noStrike">
                <a:latin typeface="Arial"/>
              </a:rPr>
              <a:t> sequnce databases to find out other proteins which share the same </a:t>
            </a:r>
            <a:r>
              <a:rPr b="1" lang="en-AU" sz="1300" spc="-1" strike="noStrike">
                <a:latin typeface="Arial"/>
              </a:rPr>
              <a:t>motif</a:t>
            </a:r>
            <a:r>
              <a:rPr b="0" lang="en-AU" sz="1300" spc="-1" strike="noStrike">
                <a:latin typeface="Arial"/>
              </a:rPr>
              <a:t>.</a:t>
            </a:r>
            <a:endParaRPr b="0" lang="en-AU" sz="13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503640" y="4530240"/>
            <a:ext cx="906948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2"/>
          <p:cNvSpPr/>
          <p:nvPr/>
        </p:nvSpPr>
        <p:spPr>
          <a:xfrm>
            <a:off x="216000" y="1021680"/>
            <a:ext cx="338292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3. Understand your gene (search identifying domains (protein </a:t>
            </a:r>
            <a:r>
              <a:rPr b="0" lang="en-AU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families=pfams)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33" name="CustomShape 3"/>
          <p:cNvSpPr/>
          <p:nvPr/>
        </p:nvSpPr>
        <p:spPr>
          <a:xfrm>
            <a:off x="503640" y="-170280"/>
            <a:ext cx="906948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i="1" lang="en-AU" sz="4000" spc="-1" strike="noStrike">
                <a:solidFill>
                  <a:srgbClr val="000000"/>
                </a:solidFill>
                <a:latin typeface="Arial"/>
                <a:ea typeface="DejaVu Sans"/>
              </a:rPr>
              <a:t>Optionally: </a:t>
            </a:r>
            <a:r>
              <a:rPr b="0" lang="en-AU" sz="4000" spc="-1" strike="noStrike">
                <a:solidFill>
                  <a:srgbClr val="000000"/>
                </a:solidFill>
                <a:latin typeface="Arial"/>
                <a:ea typeface="DejaVu Sans"/>
              </a:rPr>
              <a:t>Let’s try it out </a:t>
            </a:r>
            <a:r>
              <a:rPr b="0" lang="en-AU" sz="40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en-AU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Understand your gene</a:t>
            </a:r>
            <a:r>
              <a:rPr b="0" lang="en-AU" sz="40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234" name="TextShape 4"/>
          <p:cNvSpPr txBox="1"/>
          <p:nvPr/>
        </p:nvSpPr>
        <p:spPr>
          <a:xfrm>
            <a:off x="3888000" y="909720"/>
            <a:ext cx="5904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800" spc="-1" strike="noStrike">
                <a:latin typeface="Arial"/>
              </a:rPr>
              <a:t>Use Pfam (</a:t>
            </a:r>
            <a:r>
              <a:rPr b="0" lang="en-AU" sz="1800" spc="-1" strike="noStrike">
                <a:latin typeface="Arial"/>
                <a:hlinkClick r:id="rId1"/>
              </a:rPr>
              <a:t>http://pfam.xfam.org/</a:t>
            </a:r>
            <a:r>
              <a:rPr b="0" lang="en-AU" sz="1800" spc="-1" strike="noStrike">
                <a:latin typeface="Arial"/>
              </a:rPr>
              <a:t> ) to annotate Domain families (protien families name is </a:t>
            </a:r>
            <a:r>
              <a:rPr b="0" lang="en-AU" sz="1800" spc="-1" strike="noStrike">
                <a:latin typeface="Arial"/>
              </a:rPr>
              <a:t>irritating)</a:t>
            </a:r>
            <a:endParaRPr b="0" lang="en-AU" sz="1800" spc="-1" strike="noStrike">
              <a:latin typeface="Arial"/>
            </a:endParaRPr>
          </a:p>
        </p:txBody>
      </p:sp>
      <p:pic>
        <p:nvPicPr>
          <p:cNvPr id="235" name="" descr=""/>
          <p:cNvPicPr/>
          <p:nvPr/>
        </p:nvPicPr>
        <p:blipFill>
          <a:blip r:embed="rId2"/>
          <a:stretch/>
        </p:blipFill>
        <p:spPr>
          <a:xfrm>
            <a:off x="52560" y="2000880"/>
            <a:ext cx="10080360" cy="2864880"/>
          </a:xfrm>
          <a:prstGeom prst="rect">
            <a:avLst/>
          </a:prstGeom>
          <a:ln>
            <a:noFill/>
          </a:ln>
        </p:spPr>
      </p:pic>
      <p:sp>
        <p:nvSpPr>
          <p:cNvPr id="236" name="CustomShape 5"/>
          <p:cNvSpPr/>
          <p:nvPr/>
        </p:nvSpPr>
        <p:spPr>
          <a:xfrm>
            <a:off x="217080" y="2880000"/>
            <a:ext cx="6334920" cy="111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Protein search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37" name="Line 6"/>
          <p:cNvSpPr/>
          <p:nvPr/>
        </p:nvSpPr>
        <p:spPr>
          <a:xfrm>
            <a:off x="1872000" y="3096000"/>
            <a:ext cx="1656000" cy="28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7"/>
          <p:cNvSpPr/>
          <p:nvPr/>
        </p:nvSpPr>
        <p:spPr>
          <a:xfrm>
            <a:off x="503640" y="5150880"/>
            <a:ext cx="8928360" cy="111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Takes some time but might give you an understanding what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your gene is doing. </a:t>
            </a:r>
            <a:endParaRPr b="0" lang="en-AU" sz="18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503640" y="4530240"/>
            <a:ext cx="906948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2"/>
          <p:cNvSpPr/>
          <p:nvPr/>
        </p:nvSpPr>
        <p:spPr>
          <a:xfrm>
            <a:off x="503640" y="-170280"/>
            <a:ext cx="906948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000" spc="-1" strike="noStrike">
                <a:solidFill>
                  <a:srgbClr val="000000"/>
                </a:solidFill>
                <a:latin typeface="Arial"/>
                <a:ea typeface="DejaVu Sans"/>
              </a:rPr>
              <a:t>Quick excursion: </a:t>
            </a:r>
            <a:r>
              <a:rPr b="0" lang="en-AU" sz="4000" spc="-1" strike="noStrike">
                <a:solidFill>
                  <a:srgbClr val="000000"/>
                </a:solidFill>
                <a:latin typeface="Arial"/>
                <a:ea typeface="DejaVu Sans"/>
              </a:rPr>
              <a:t>What is an E-</a:t>
            </a:r>
            <a:r>
              <a:rPr b="0" lang="en-AU" sz="4000" spc="-1" strike="noStrike">
                <a:solidFill>
                  <a:srgbClr val="000000"/>
                </a:solidFill>
                <a:latin typeface="Arial"/>
                <a:ea typeface="DejaVu Sans"/>
              </a:rPr>
              <a:t>value?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241" name="TextShape 3"/>
          <p:cNvSpPr txBox="1"/>
          <p:nvPr/>
        </p:nvSpPr>
        <p:spPr>
          <a:xfrm>
            <a:off x="398520" y="2052000"/>
            <a:ext cx="9321480" cy="3087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400" spc="-1" strike="noStrike">
                <a:latin typeface="Arial"/>
              </a:rPr>
              <a:t>At its core, domain </a:t>
            </a:r>
            <a:r>
              <a:rPr b="0" lang="en-AU" sz="1400" spc="-1" strike="noStrike">
                <a:latin typeface="Arial"/>
              </a:rPr>
              <a:t>prediction is a </a:t>
            </a:r>
            <a:r>
              <a:rPr b="0" lang="en-AU" sz="1400" spc="-1" strike="noStrike">
                <a:latin typeface="Arial"/>
              </a:rPr>
              <a:t>multiple hypothesis </a:t>
            </a:r>
            <a:r>
              <a:rPr b="0" lang="en-AU" sz="1400" spc="-1" strike="noStrike">
                <a:latin typeface="Arial"/>
              </a:rPr>
              <a:t>testing problem, </a:t>
            </a:r>
            <a:r>
              <a:rPr b="0" lang="en-AU" sz="1400" spc="-1" strike="noStrike">
                <a:latin typeface="Arial"/>
              </a:rPr>
              <a:t>where tens of </a:t>
            </a:r>
            <a:r>
              <a:rPr b="0" lang="en-AU" sz="1400" spc="-1" strike="noStrike">
                <a:latin typeface="Arial"/>
              </a:rPr>
              <a:t>thousands of </a:t>
            </a:r>
            <a:r>
              <a:rPr b="0" lang="en-AU" sz="1400" spc="-1" strike="noStrike">
                <a:latin typeface="Arial"/>
              </a:rPr>
              <a:t>homology models </a:t>
            </a:r>
            <a:r>
              <a:rPr b="0" lang="en-AU" sz="1400" spc="-1" strike="noStrike">
                <a:latin typeface="Arial"/>
              </a:rPr>
              <a:t>(one for each </a:t>
            </a:r>
            <a:r>
              <a:rPr b="0" lang="en-AU" sz="1400" spc="-1" strike="noStrike">
                <a:latin typeface="Arial"/>
              </a:rPr>
              <a:t>domain) are scored </a:t>
            </a:r>
            <a:r>
              <a:rPr b="0" lang="en-AU" sz="1400" spc="-1" strike="noStrike">
                <a:latin typeface="Arial"/>
              </a:rPr>
              <a:t>against tens of </a:t>
            </a:r>
            <a:r>
              <a:rPr b="0" lang="en-AU" sz="1400" spc="-1" strike="noStrike">
                <a:latin typeface="Arial"/>
              </a:rPr>
              <a:t>millions of </a:t>
            </a:r>
            <a:r>
              <a:rPr b="0" lang="en-AU" sz="1400" spc="-1" strike="noStrike">
                <a:latin typeface="Arial"/>
              </a:rPr>
              <a:t>sequences. Each </a:t>
            </a:r>
            <a:r>
              <a:rPr b="0" lang="en-AU" sz="1400" spc="-1" strike="noStrike">
                <a:latin typeface="Arial"/>
              </a:rPr>
              <a:t>comparison yields a </a:t>
            </a:r>
            <a:r>
              <a:rPr b="0" lang="en-AU" sz="1400" spc="-1" strike="noStrike">
                <a:latin typeface="Arial"/>
              </a:rPr>
              <a:t>score s and a p-</a:t>
            </a:r>
            <a:r>
              <a:rPr b="0" lang="en-AU" sz="1400" spc="-1" strike="noStrike">
                <a:latin typeface="Arial"/>
              </a:rPr>
              <a:t>value, defined as the </a:t>
            </a:r>
            <a:r>
              <a:rPr b="0" lang="en-AU" sz="1400" spc="-1" strike="noStrike">
                <a:latin typeface="Arial"/>
              </a:rPr>
              <a:t>probability of </a:t>
            </a:r>
            <a:r>
              <a:rPr b="0" lang="en-AU" sz="1400" spc="-1" strike="noStrike">
                <a:latin typeface="Arial"/>
              </a:rPr>
              <a:t>obtaining a score </a:t>
            </a:r>
            <a:r>
              <a:rPr b="0" lang="en-AU" sz="1400" spc="-1" strike="noStrike">
                <a:latin typeface="Arial"/>
              </a:rPr>
              <a:t>equal to or larger </a:t>
            </a:r>
            <a:r>
              <a:rPr b="0" lang="en-AU" sz="1400" spc="-1" strike="noStrike">
                <a:latin typeface="Arial"/>
              </a:rPr>
              <a:t>than s if the null </a:t>
            </a:r>
            <a:r>
              <a:rPr b="0" lang="en-AU" sz="1400" spc="-1" strike="noStrike">
                <a:latin typeface="Arial"/>
              </a:rPr>
              <a:t>hypothesis holds. </a:t>
            </a:r>
            <a:r>
              <a:rPr b="0" lang="en-AU" sz="1400" spc="-1" strike="noStrike">
                <a:latin typeface="Arial"/>
              </a:rPr>
              <a:t>While a small p-</a:t>
            </a:r>
            <a:r>
              <a:rPr b="0" lang="en-AU" sz="1400" spc="-1" strike="noStrike">
                <a:latin typeface="Arial"/>
              </a:rPr>
              <a:t>value threshold (for </a:t>
            </a:r>
            <a:r>
              <a:rPr b="0" lang="en-AU" sz="1400" spc="-1" strike="noStrike">
                <a:latin typeface="Arial"/>
              </a:rPr>
              <a:t>example, 0.05 or </a:t>
            </a:r>
            <a:r>
              <a:rPr b="0" lang="en-AU" sz="1400" spc="-1" strike="noStrike">
                <a:latin typeface="Arial"/>
              </a:rPr>
              <a:t>smaller) is </a:t>
            </a:r>
            <a:r>
              <a:rPr b="0" lang="en-AU" sz="1400" spc="-1" strike="noStrike">
                <a:latin typeface="Arial"/>
              </a:rPr>
              <a:t>acceptable to </a:t>
            </a:r>
            <a:r>
              <a:rPr b="0" lang="en-AU" sz="1400" spc="-1" strike="noStrike">
                <a:latin typeface="Arial"/>
              </a:rPr>
              <a:t>declare a single test </a:t>
            </a:r>
            <a:r>
              <a:rPr b="0" lang="en-AU" sz="1400" spc="-1" strike="noStrike">
                <a:latin typeface="Arial"/>
              </a:rPr>
              <a:t>significant, this is </a:t>
            </a:r>
            <a:r>
              <a:rPr b="0" lang="en-AU" sz="1400" spc="-1" strike="noStrike">
                <a:latin typeface="Arial"/>
              </a:rPr>
              <a:t>inappropriate for a </a:t>
            </a:r>
            <a:r>
              <a:rPr b="0" lang="en-AU" sz="1400" spc="-1" strike="noStrike">
                <a:latin typeface="Arial"/>
              </a:rPr>
              <a:t>large number of </a:t>
            </a:r>
            <a:r>
              <a:rPr b="0" lang="en-AU" sz="1400" spc="-1" strike="noStrike">
                <a:latin typeface="Arial"/>
              </a:rPr>
              <a:t>tests. Instead, </a:t>
            </a:r>
            <a:r>
              <a:rPr b="0" lang="en-AU" sz="1400" spc="-1" strike="noStrike">
                <a:latin typeface="Arial"/>
              </a:rPr>
              <a:t>thresholds for </a:t>
            </a:r>
            <a:r>
              <a:rPr b="0" lang="en-AU" sz="1400" spc="-1" strike="noStrike">
                <a:latin typeface="Arial"/>
              </a:rPr>
              <a:t>domain prediction </a:t>
            </a:r>
            <a:r>
              <a:rPr b="0" lang="en-AU" sz="1400" spc="-1" strike="noStrike">
                <a:latin typeface="Arial"/>
              </a:rPr>
              <a:t>are typically based </a:t>
            </a:r>
            <a:r>
              <a:rPr b="0" lang="en-AU" sz="1400" spc="-1" strike="noStrike">
                <a:latin typeface="Arial"/>
              </a:rPr>
              <a:t>on the E-value. </a:t>
            </a:r>
            <a:r>
              <a:rPr b="0" lang="en-AU" sz="1400" spc="-1" strike="noStrike">
                <a:latin typeface="Arial"/>
              </a:rPr>
              <a:t>The E-value can be </a:t>
            </a:r>
            <a:r>
              <a:rPr b="0" lang="en-AU" sz="1400" spc="-1" strike="noStrike">
                <a:latin typeface="Arial"/>
              </a:rPr>
              <a:t>computed from a p-</a:t>
            </a:r>
            <a:r>
              <a:rPr b="0" lang="en-AU" sz="1400" spc="-1" strike="noStrike">
                <a:latin typeface="Arial"/>
              </a:rPr>
              <a:t>value thresholds </a:t>
            </a:r>
            <a:r>
              <a:rPr b="0" lang="en-AU" sz="1400" spc="-1" strike="noStrike">
                <a:latin typeface="Arial"/>
              </a:rPr>
              <a:t>as E = pN, </a:t>
            </a:r>
            <a:r>
              <a:rPr b="0" lang="en-AU" sz="1400" spc="-1" strike="noStrike">
                <a:latin typeface="Arial"/>
              </a:rPr>
              <a:t>where N is the </a:t>
            </a:r>
            <a:r>
              <a:rPr b="0" lang="en-AU" sz="1400" spc="-1" strike="noStrike">
                <a:latin typeface="Arial"/>
              </a:rPr>
              <a:t>number of tests, and </a:t>
            </a:r>
            <a:r>
              <a:rPr b="0" lang="en-AU" sz="1400" spc="-1" strike="noStrike">
                <a:latin typeface="Arial"/>
              </a:rPr>
              <a:t>yields the expected </a:t>
            </a:r>
            <a:r>
              <a:rPr b="0" lang="en-AU" sz="1400" spc="-1" strike="noStrike">
                <a:latin typeface="Arial"/>
              </a:rPr>
              <a:t>number of false </a:t>
            </a:r>
            <a:r>
              <a:rPr b="0" lang="en-AU" sz="1400" spc="-1" strike="noStrike">
                <a:latin typeface="Arial"/>
              </a:rPr>
              <a:t>positives at this p-</a:t>
            </a:r>
            <a:r>
              <a:rPr b="0" lang="en-AU" sz="1400" spc="-1" strike="noStrike">
                <a:latin typeface="Arial"/>
              </a:rPr>
              <a:t>value threshold. E-</a:t>
            </a:r>
            <a:r>
              <a:rPr b="0" lang="en-AU" sz="1400" spc="-1" strike="noStrike">
                <a:latin typeface="Arial"/>
              </a:rPr>
              <a:t>value thresholds </a:t>
            </a:r>
            <a:r>
              <a:rPr b="0" lang="en-AU" sz="1400" spc="-1" strike="noStrike">
                <a:latin typeface="Arial"/>
              </a:rPr>
              <a:t>make sense for a </a:t>
            </a:r>
            <a:r>
              <a:rPr b="0" lang="en-AU" sz="1400" spc="-1" strike="noStrike">
                <a:latin typeface="Arial"/>
              </a:rPr>
              <a:t>single database </a:t>
            </a:r>
            <a:r>
              <a:rPr b="0" lang="en-AU" sz="1400" spc="-1" strike="noStrike">
                <a:latin typeface="Arial"/>
              </a:rPr>
              <a:t>search, especially if </a:t>
            </a:r>
            <a:r>
              <a:rPr b="0" lang="en-AU" sz="1400" spc="-1" strike="noStrike">
                <a:latin typeface="Arial"/>
              </a:rPr>
              <a:t>few positives are </a:t>
            </a:r>
            <a:r>
              <a:rPr b="0" lang="en-AU" sz="1400" spc="-1" strike="noStrike">
                <a:latin typeface="Arial"/>
              </a:rPr>
              <a:t>expected. </a:t>
            </a:r>
            <a:r>
              <a:rPr b="0" lang="en-AU" sz="1400" spc="-1" strike="noStrike">
                <a:latin typeface="Arial"/>
              </a:rPr>
              <a:t>However, E-values </a:t>
            </a:r>
            <a:r>
              <a:rPr b="0" lang="en-AU" sz="1400" spc="-1" strike="noStrike">
                <a:latin typeface="Arial"/>
              </a:rPr>
              <a:t>are less meaningful </a:t>
            </a:r>
            <a:r>
              <a:rPr b="0" lang="en-AU" sz="1400" spc="-1" strike="noStrike">
                <a:latin typeface="Arial"/>
              </a:rPr>
              <a:t>when millions of </a:t>
            </a:r>
            <a:r>
              <a:rPr b="0" lang="en-AU" sz="1400" spc="-1" strike="noStrike">
                <a:latin typeface="Arial"/>
              </a:rPr>
              <a:t>positives are </a:t>
            </a:r>
            <a:r>
              <a:rPr b="0" lang="en-AU" sz="1400" spc="-1" strike="noStrike">
                <a:latin typeface="Arial"/>
              </a:rPr>
              <a:t>obtained, and a </a:t>
            </a:r>
            <a:r>
              <a:rPr b="0" lang="en-AU" sz="1400" spc="-1" strike="noStrike">
                <a:latin typeface="Arial"/>
              </a:rPr>
              <a:t>relatively larger </a:t>
            </a:r>
            <a:r>
              <a:rPr b="0" lang="en-AU" sz="1400" spc="-1" strike="noStrike">
                <a:latin typeface="Arial"/>
              </a:rPr>
              <a:t>number of false </a:t>
            </a:r>
            <a:r>
              <a:rPr b="0" lang="en-AU" sz="1400" spc="-1" strike="noStrike">
                <a:latin typeface="Arial"/>
              </a:rPr>
              <a:t>positives might be </a:t>
            </a:r>
            <a:r>
              <a:rPr b="0" lang="en-AU" sz="1400" spc="-1" strike="noStrike">
                <a:latin typeface="Arial"/>
              </a:rPr>
              <a:t>tolerated. Moreover, </a:t>
            </a:r>
            <a:r>
              <a:rPr b="0" lang="en-AU" sz="1400" spc="-1" strike="noStrike">
                <a:latin typeface="Arial"/>
              </a:rPr>
              <a:t>in multiple database </a:t>
            </a:r>
            <a:r>
              <a:rPr b="0" lang="en-AU" sz="1400" spc="-1" strike="noStrike">
                <a:latin typeface="Arial"/>
              </a:rPr>
              <a:t>query problems, </a:t>
            </a:r>
            <a:r>
              <a:rPr b="0" lang="en-AU" sz="1400" spc="-1" strike="noStrike">
                <a:latin typeface="Arial"/>
              </a:rPr>
              <a:t>such as BLAST-</a:t>
            </a:r>
            <a:r>
              <a:rPr b="0" lang="en-AU" sz="1400" spc="-1" strike="noStrike">
                <a:latin typeface="Arial"/>
              </a:rPr>
              <a:t>based orthology </a:t>
            </a:r>
            <a:r>
              <a:rPr b="0" lang="en-AU" sz="1400" spc="-1" strike="noStrike">
                <a:latin typeface="Arial"/>
              </a:rPr>
              <a:t>prediction [</a:t>
            </a:r>
            <a:r>
              <a:rPr b="0" lang="en-AU" sz="1400" spc="-1" strike="noStrike">
                <a:latin typeface="Arial"/>
                <a:hlinkClick r:id="rId1"/>
              </a:rPr>
              <a:t>20</a:t>
            </a:r>
            <a:r>
              <a:rPr b="0" lang="en-AU" sz="1400" spc="-1" strike="noStrike">
                <a:latin typeface="Arial"/>
              </a:rPr>
              <a:t>] or </a:t>
            </a:r>
            <a:r>
              <a:rPr b="0" lang="en-AU" sz="1400" spc="-1" strike="noStrike">
                <a:latin typeface="Arial"/>
              </a:rPr>
              <a:t>genome-wide </a:t>
            </a:r>
            <a:r>
              <a:rPr b="0" lang="en-AU" sz="1400" spc="-1" strike="noStrike">
                <a:latin typeface="Arial"/>
              </a:rPr>
              <a:t>domain prediction [</a:t>
            </a:r>
            <a:r>
              <a:rPr b="0" lang="en-AU" sz="1400" spc="-1" strike="noStrike">
                <a:latin typeface="Arial"/>
                <a:hlinkClick r:id="rId2"/>
              </a:rPr>
              <a:t>21</a:t>
            </a:r>
            <a:r>
              <a:rPr b="0" lang="en-AU" sz="1400" spc="-1" strike="noStrike">
                <a:latin typeface="Arial"/>
              </a:rPr>
              <a:t>], E-values are </a:t>
            </a:r>
            <a:r>
              <a:rPr b="0" lang="en-AU" sz="1400" spc="-1" strike="noStrike">
                <a:latin typeface="Arial"/>
              </a:rPr>
              <a:t>usually not valid </a:t>
            </a:r>
            <a:r>
              <a:rPr b="0" lang="en-AU" sz="1400" spc="-1" strike="noStrike">
                <a:latin typeface="Arial"/>
              </a:rPr>
              <a:t>because many </a:t>
            </a:r>
            <a:r>
              <a:rPr b="0" lang="en-AU" sz="1400" spc="-1" strike="noStrike">
                <a:latin typeface="Arial"/>
              </a:rPr>
              <a:t>searches are </a:t>
            </a:r>
            <a:r>
              <a:rPr b="0" lang="en-AU" sz="1400" spc="-1" strike="noStrike">
                <a:latin typeface="Arial"/>
              </a:rPr>
              <a:t>performed without </a:t>
            </a:r>
            <a:r>
              <a:rPr b="0" lang="en-AU" sz="1400" spc="-1" strike="noStrike">
                <a:latin typeface="Arial"/>
              </a:rPr>
              <a:t>the additional </a:t>
            </a:r>
            <a:r>
              <a:rPr b="0" lang="en-AU" sz="1400" spc="-1" strike="noStrike">
                <a:latin typeface="Arial"/>
              </a:rPr>
              <a:t>multiple hypothesis </a:t>
            </a:r>
            <a:r>
              <a:rPr b="0" lang="en-AU" sz="1400" spc="-1" strike="noStrike">
                <a:latin typeface="Arial"/>
              </a:rPr>
              <a:t>correction required.</a:t>
            </a:r>
            <a:endParaRPr b="0" lang="en-AU" sz="1400" spc="-1" strike="noStrike">
              <a:latin typeface="Arial"/>
            </a:endParaRPr>
          </a:p>
        </p:txBody>
      </p:sp>
      <p:pic>
        <p:nvPicPr>
          <p:cNvPr id="242" name="" descr=""/>
          <p:cNvPicPr/>
          <p:nvPr/>
        </p:nvPicPr>
        <p:blipFill>
          <a:blip r:embed="rId3"/>
          <a:stretch/>
        </p:blipFill>
        <p:spPr>
          <a:xfrm>
            <a:off x="6814800" y="4530240"/>
            <a:ext cx="3193200" cy="1062000"/>
          </a:xfrm>
          <a:prstGeom prst="rect">
            <a:avLst/>
          </a:prstGeom>
          <a:ln>
            <a:noFill/>
          </a:ln>
        </p:spPr>
      </p:pic>
      <p:sp>
        <p:nvSpPr>
          <p:cNvPr id="243" name="TextShape 4"/>
          <p:cNvSpPr txBox="1"/>
          <p:nvPr/>
        </p:nvSpPr>
        <p:spPr>
          <a:xfrm>
            <a:off x="2079360" y="5364000"/>
            <a:ext cx="483264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000" spc="-1" strike="noStrike">
                <a:latin typeface="Arial"/>
              </a:rPr>
              <a:t>https://</a:t>
            </a:r>
            <a:r>
              <a:rPr b="0" lang="en-AU" sz="1000" spc="-1" strike="noStrike">
                <a:latin typeface="Arial"/>
              </a:rPr>
              <a:t>journals.plos.org/</a:t>
            </a:r>
            <a:r>
              <a:rPr b="0" lang="en-AU" sz="1000" spc="-1" strike="noStrike">
                <a:latin typeface="Arial"/>
              </a:rPr>
              <a:t>ploscompbiol/article?</a:t>
            </a:r>
            <a:r>
              <a:rPr b="0" lang="en-AU" sz="1000" spc="-1" strike="noStrike">
                <a:latin typeface="Arial"/>
              </a:rPr>
              <a:t>id=10.1371/</a:t>
            </a:r>
            <a:r>
              <a:rPr b="0" lang="en-AU" sz="1000" spc="-1" strike="noStrike">
                <a:latin typeface="Arial"/>
              </a:rPr>
              <a:t>journal.pcbi.1004509</a:t>
            </a:r>
            <a:endParaRPr b="0" lang="en-AU" sz="1000" spc="-1" strike="noStrike">
              <a:latin typeface="Arial"/>
            </a:endParaRPr>
          </a:p>
        </p:txBody>
      </p:sp>
      <p:sp>
        <p:nvSpPr>
          <p:cNvPr id="244" name="TextShape 5"/>
          <p:cNvSpPr txBox="1"/>
          <p:nvPr/>
        </p:nvSpPr>
        <p:spPr>
          <a:xfrm>
            <a:off x="432000" y="838440"/>
            <a:ext cx="9432000" cy="88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400" spc="-1" strike="noStrike">
                <a:latin typeface="Arial"/>
              </a:rPr>
              <a:t>The </a:t>
            </a:r>
            <a:r>
              <a:rPr b="1" lang="en-AU" sz="1400" spc="-1" strike="noStrike">
                <a:latin typeface="Arial"/>
              </a:rPr>
              <a:t>Expect value </a:t>
            </a:r>
            <a:r>
              <a:rPr b="0" lang="en-AU" sz="1400" spc="-1" strike="noStrike">
                <a:latin typeface="Arial"/>
              </a:rPr>
              <a:t>(</a:t>
            </a:r>
            <a:r>
              <a:rPr b="0" lang="en-AU" sz="1400" spc="-1" strike="noStrike">
                <a:latin typeface="Arial"/>
              </a:rPr>
              <a:t>E) is a </a:t>
            </a:r>
            <a:r>
              <a:rPr b="0" lang="en-AU" sz="1400" spc="-1" strike="noStrike">
                <a:latin typeface="Arial"/>
              </a:rPr>
              <a:t>parameter that </a:t>
            </a:r>
            <a:r>
              <a:rPr b="0" lang="en-AU" sz="1400" spc="-1" strike="noStrike">
                <a:latin typeface="Arial"/>
              </a:rPr>
              <a:t>describes the </a:t>
            </a:r>
            <a:r>
              <a:rPr b="0" lang="en-AU" sz="1400" spc="-1" strike="noStrike">
                <a:latin typeface="Arial"/>
              </a:rPr>
              <a:t>number of </a:t>
            </a:r>
            <a:r>
              <a:rPr b="1" lang="en-AU" sz="1400" spc="-1" strike="noStrike">
                <a:latin typeface="Arial"/>
              </a:rPr>
              <a:t>hits </a:t>
            </a:r>
            <a:r>
              <a:rPr b="1" lang="en-AU" sz="1400" spc="-1" strike="noStrike">
                <a:latin typeface="Arial"/>
              </a:rPr>
              <a:t>one can </a:t>
            </a:r>
            <a:r>
              <a:rPr b="1" lang="en-AU" sz="1400" spc="-1" strike="noStrike">
                <a:latin typeface="Arial"/>
              </a:rPr>
              <a:t>"expect" to </a:t>
            </a:r>
            <a:r>
              <a:rPr b="1" lang="en-AU" sz="1400" spc="-1" strike="noStrike">
                <a:latin typeface="Arial"/>
              </a:rPr>
              <a:t>see by </a:t>
            </a:r>
            <a:r>
              <a:rPr b="1" lang="en-AU" sz="1400" spc="-1" strike="noStrike">
                <a:latin typeface="Arial"/>
              </a:rPr>
              <a:t>chance</a:t>
            </a:r>
            <a:r>
              <a:rPr b="0" lang="en-AU" sz="1400" spc="-1" strike="noStrike">
                <a:latin typeface="Arial"/>
              </a:rPr>
              <a:t> when </a:t>
            </a:r>
            <a:r>
              <a:rPr b="0" lang="en-AU" sz="1400" spc="-1" strike="noStrike">
                <a:latin typeface="Arial"/>
              </a:rPr>
              <a:t>searching a </a:t>
            </a:r>
            <a:r>
              <a:rPr b="0" lang="en-AU" sz="1400" spc="-1" strike="noStrike">
                <a:latin typeface="Arial"/>
              </a:rPr>
              <a:t>database of a </a:t>
            </a:r>
            <a:r>
              <a:rPr b="0" lang="en-AU" sz="1400" spc="-1" strike="noStrike">
                <a:latin typeface="Arial"/>
              </a:rPr>
              <a:t>particular size. </a:t>
            </a:r>
            <a:r>
              <a:rPr b="0" lang="en-AU" sz="1400" spc="-1" strike="noStrike">
                <a:latin typeface="Arial"/>
              </a:rPr>
              <a:t>It decreases </a:t>
            </a:r>
            <a:r>
              <a:rPr b="0" lang="en-AU" sz="1400" spc="-1" strike="noStrike">
                <a:latin typeface="Arial"/>
              </a:rPr>
              <a:t>exponentially </a:t>
            </a:r>
            <a:r>
              <a:rPr b="0" lang="en-AU" sz="1400" spc="-1" strike="noStrike">
                <a:latin typeface="Arial"/>
              </a:rPr>
              <a:t>as the Score </a:t>
            </a:r>
            <a:r>
              <a:rPr b="0" lang="en-AU" sz="1400" spc="-1" strike="noStrike">
                <a:latin typeface="Arial"/>
              </a:rPr>
              <a:t>(S) of the </a:t>
            </a:r>
            <a:r>
              <a:rPr b="0" lang="en-AU" sz="1400" spc="-1" strike="noStrike">
                <a:latin typeface="Arial"/>
              </a:rPr>
              <a:t>match </a:t>
            </a:r>
            <a:r>
              <a:rPr b="0" lang="en-AU" sz="1400" spc="-1" strike="noStrike">
                <a:latin typeface="Arial"/>
              </a:rPr>
              <a:t>increases. </a:t>
            </a:r>
            <a:r>
              <a:rPr b="0" lang="en-AU" sz="1400" spc="-1" strike="noStrike">
                <a:latin typeface="Arial"/>
              </a:rPr>
              <a:t>Essentially, </a:t>
            </a:r>
            <a:r>
              <a:rPr b="0" lang="en-AU" sz="1400" spc="-1" strike="noStrike">
                <a:latin typeface="Arial"/>
              </a:rPr>
              <a:t>the E </a:t>
            </a:r>
            <a:r>
              <a:rPr b="0" lang="en-AU" sz="1400" spc="-1" strike="noStrike">
                <a:latin typeface="Arial"/>
              </a:rPr>
              <a:t>value describe</a:t>
            </a:r>
            <a:r>
              <a:rPr b="0" lang="en-AU" sz="1400" spc="-1" strike="noStrike">
                <a:latin typeface="Arial"/>
              </a:rPr>
              <a:t>s the random </a:t>
            </a:r>
            <a:r>
              <a:rPr b="0" lang="en-AU" sz="1400" spc="-1" strike="noStrike">
                <a:latin typeface="Arial"/>
              </a:rPr>
              <a:t>background </a:t>
            </a:r>
            <a:r>
              <a:rPr b="0" lang="en-AU" sz="1400" spc="-1" strike="noStrike">
                <a:latin typeface="Arial"/>
              </a:rPr>
              <a:t>noise.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245" name="TextShape 6"/>
          <p:cNvSpPr txBox="1"/>
          <p:nvPr/>
        </p:nvSpPr>
        <p:spPr>
          <a:xfrm>
            <a:off x="144000" y="1584000"/>
            <a:ext cx="10129320" cy="858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900" spc="-1" strike="noStrike">
                <a:latin typeface="Arial"/>
              </a:rPr>
              <a:t>https://</a:t>
            </a:r>
            <a:r>
              <a:rPr b="0" lang="en-AU" sz="900" spc="-1" strike="noStrike">
                <a:latin typeface="Arial"/>
              </a:rPr>
              <a:t>blast.ncbi.nlm.nih.gov/</a:t>
            </a:r>
            <a:r>
              <a:rPr b="0" lang="en-AU" sz="900" spc="-1" strike="noStrike">
                <a:latin typeface="Arial"/>
              </a:rPr>
              <a:t>Blast.cgi?</a:t>
            </a:r>
            <a:r>
              <a:rPr b="0" lang="en-AU" sz="900" spc="-1" strike="noStrike">
                <a:latin typeface="Arial"/>
              </a:rPr>
              <a:t>CMD=Web&amp;PAGE_TYPE</a:t>
            </a:r>
            <a:r>
              <a:rPr b="0" lang="en-AU" sz="900" spc="-1" strike="noStrike">
                <a:latin typeface="Arial"/>
              </a:rPr>
              <a:t>=BlastDocs&amp;DOC_TYPE</a:t>
            </a:r>
            <a:r>
              <a:rPr b="0" lang="en-AU" sz="900" spc="-1" strike="noStrike">
                <a:latin typeface="Arial"/>
              </a:rPr>
              <a:t>=FAQ#:~:text=The</a:t>
            </a:r>
            <a:r>
              <a:rPr b="0" lang="en-AU" sz="900" spc="-1" strike="noStrike">
                <a:latin typeface="Arial"/>
              </a:rPr>
              <a:t>%20Expect%20value</a:t>
            </a:r>
            <a:r>
              <a:rPr b="0" lang="en-AU" sz="900" spc="-1" strike="noStrike">
                <a:latin typeface="Arial"/>
              </a:rPr>
              <a:t>%20(E)%20is,describes</a:t>
            </a:r>
            <a:r>
              <a:rPr b="0" lang="en-AU" sz="900" spc="-1" strike="noStrike">
                <a:latin typeface="Arial"/>
              </a:rPr>
              <a:t>%20the%20random</a:t>
            </a:r>
            <a:r>
              <a:rPr b="0" lang="en-AU" sz="900" spc="-1" strike="noStrike">
                <a:latin typeface="Arial"/>
              </a:rPr>
              <a:t>%20background</a:t>
            </a:r>
            <a:r>
              <a:rPr b="0" lang="en-AU" sz="900" spc="-1" strike="noStrike">
                <a:latin typeface="Arial"/>
              </a:rPr>
              <a:t>%20noise.</a:t>
            </a:r>
            <a:endParaRPr b="0" lang="en-AU" sz="900" spc="-1" strike="noStrike">
              <a:latin typeface="Arial"/>
            </a:endParaRPr>
          </a:p>
        </p:txBody>
      </p:sp>
      <p:sp>
        <p:nvSpPr>
          <p:cNvPr id="246" name="TextShape 7"/>
          <p:cNvSpPr txBox="1"/>
          <p:nvPr/>
        </p:nvSpPr>
        <p:spPr>
          <a:xfrm>
            <a:off x="6984000" y="1342440"/>
            <a:ext cx="9432000" cy="88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AU" sz="1400" spc="-1" strike="noStrike">
                <a:latin typeface="Arial"/>
              </a:rPr>
              <a:t>NCBI description</a:t>
            </a:r>
            <a:endParaRPr b="1" lang="en-AU" sz="14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503640" y="225720"/>
            <a:ext cx="906948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000" spc="-1" strike="noStrike">
                <a:solidFill>
                  <a:srgbClr val="000000"/>
                </a:solidFill>
                <a:latin typeface="Arial"/>
                <a:ea typeface="DejaVu Sans"/>
              </a:rPr>
              <a:t>Let’s try it out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503640" y="4530240"/>
            <a:ext cx="906948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49" name="" descr=""/>
          <p:cNvPicPr/>
          <p:nvPr/>
        </p:nvPicPr>
        <p:blipFill>
          <a:blip r:embed="rId1"/>
          <a:srcRect l="14407" t="0" r="0" b="21695"/>
          <a:stretch/>
        </p:blipFill>
        <p:spPr>
          <a:xfrm>
            <a:off x="3816720" y="1982520"/>
            <a:ext cx="2495880" cy="2419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503640" y="4530240"/>
            <a:ext cx="906948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2"/>
          <p:cNvSpPr/>
          <p:nvPr/>
        </p:nvSpPr>
        <p:spPr>
          <a:xfrm>
            <a:off x="216000" y="877680"/>
            <a:ext cx="928800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First, remember what do we want to do and what data do we </a:t>
            </a:r>
            <a:r>
              <a:rPr b="0" lang="en-AU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need!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52" name="CustomShape 3"/>
          <p:cNvSpPr/>
          <p:nvPr/>
        </p:nvSpPr>
        <p:spPr>
          <a:xfrm>
            <a:off x="503640" y="-170280"/>
            <a:ext cx="906948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000" spc="-1" strike="noStrike">
                <a:solidFill>
                  <a:srgbClr val="000000"/>
                </a:solidFill>
                <a:latin typeface="Arial"/>
                <a:ea typeface="DejaVu Sans"/>
              </a:rPr>
              <a:t>What do we need!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253" name="TextShape 4"/>
          <p:cNvSpPr txBox="1"/>
          <p:nvPr/>
        </p:nvSpPr>
        <p:spPr>
          <a:xfrm>
            <a:off x="360000" y="5832000"/>
            <a:ext cx="885600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800" spc="-1" strike="noStrike">
                <a:latin typeface="Arial"/>
              </a:rPr>
              <a:t>-Using Hmmmer (</a:t>
            </a:r>
            <a:r>
              <a:rPr b="0" lang="en-AU" sz="1800" spc="-1" strike="noStrike">
                <a:latin typeface="Arial"/>
                <a:hlinkClick r:id="rId1"/>
              </a:rPr>
              <a:t>http://hmmer.org</a:t>
            </a:r>
            <a:r>
              <a:rPr b="0" lang="en-AU" sz="1800" spc="-1" strike="noStrike">
                <a:latin typeface="Arial"/>
              </a:rPr>
              <a:t>/) to scan for protein sequence.</a:t>
            </a:r>
            <a:endParaRPr b="0" lang="en-AU" sz="1800" spc="-1" strike="noStrike">
              <a:latin typeface="Arial"/>
            </a:endParaRPr>
          </a:p>
          <a:p>
            <a:endParaRPr b="0" lang="en-AU" sz="1800" spc="-1" strike="noStrike">
              <a:latin typeface="Arial"/>
            </a:endParaRPr>
          </a:p>
          <a:p>
            <a:endParaRPr b="0" lang="en-AU" sz="1800" spc="-1" strike="noStrike">
              <a:latin typeface="Arial"/>
            </a:endParaRPr>
          </a:p>
        </p:txBody>
      </p:sp>
      <p:pic>
        <p:nvPicPr>
          <p:cNvPr id="254" name="" descr=""/>
          <p:cNvPicPr/>
          <p:nvPr/>
        </p:nvPicPr>
        <p:blipFill>
          <a:blip r:embed="rId2"/>
          <a:stretch/>
        </p:blipFill>
        <p:spPr>
          <a:xfrm>
            <a:off x="450360" y="1564920"/>
            <a:ext cx="7684560" cy="3186000"/>
          </a:xfrm>
          <a:prstGeom prst="rect">
            <a:avLst/>
          </a:prstGeom>
          <a:ln>
            <a:noFill/>
          </a:ln>
        </p:spPr>
      </p:pic>
      <p:sp>
        <p:nvSpPr>
          <p:cNvPr id="255" name="CustomShape 5"/>
          <p:cNvSpPr/>
          <p:nvPr/>
        </p:nvSpPr>
        <p:spPr>
          <a:xfrm>
            <a:off x="1584000" y="1665000"/>
            <a:ext cx="1582920" cy="3085920"/>
          </a:xfrm>
          <a:prstGeom prst="rect">
            <a:avLst/>
          </a:prstGeom>
          <a:noFill/>
          <a:ln w="36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6"/>
          <p:cNvSpPr/>
          <p:nvPr/>
        </p:nvSpPr>
        <p:spPr>
          <a:xfrm>
            <a:off x="3780000" y="1665000"/>
            <a:ext cx="718920" cy="3085920"/>
          </a:xfrm>
          <a:prstGeom prst="rect">
            <a:avLst/>
          </a:prstGeom>
          <a:noFill/>
          <a:ln w="36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7"/>
          <p:cNvSpPr/>
          <p:nvPr/>
        </p:nvSpPr>
        <p:spPr>
          <a:xfrm>
            <a:off x="6624000" y="1665000"/>
            <a:ext cx="718920" cy="3085920"/>
          </a:xfrm>
          <a:prstGeom prst="rect">
            <a:avLst/>
          </a:prstGeom>
          <a:noFill/>
          <a:ln w="36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8"/>
          <p:cNvSpPr/>
          <p:nvPr/>
        </p:nvSpPr>
        <p:spPr>
          <a:xfrm>
            <a:off x="7632000" y="1665000"/>
            <a:ext cx="610920" cy="3085920"/>
          </a:xfrm>
          <a:prstGeom prst="rect">
            <a:avLst/>
          </a:prstGeom>
          <a:noFill/>
          <a:ln w="36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9"/>
          <p:cNvSpPr/>
          <p:nvPr/>
        </p:nvSpPr>
        <p:spPr>
          <a:xfrm rot="18900000">
            <a:off x="7512480" y="1991520"/>
            <a:ext cx="1438920" cy="25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AU" sz="1200" spc="-1" strike="noStrike">
                <a:solidFill>
                  <a:srgbClr val="000000"/>
                </a:solidFill>
                <a:latin typeface="Arial"/>
                <a:ea typeface="DejaVu Sans"/>
              </a:rPr>
              <a:t>Retrons</a:t>
            </a:r>
            <a:endParaRPr b="0" lang="en-AU" sz="1200" spc="-1" strike="noStrike">
              <a:latin typeface="Arial"/>
            </a:endParaRPr>
          </a:p>
        </p:txBody>
      </p:sp>
      <p:sp>
        <p:nvSpPr>
          <p:cNvPr id="260" name="CustomShape 10"/>
          <p:cNvSpPr/>
          <p:nvPr/>
        </p:nvSpPr>
        <p:spPr>
          <a:xfrm>
            <a:off x="1692000" y="1377000"/>
            <a:ext cx="1438920" cy="28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  <a:ea typeface="DejaVu Sans"/>
              </a:rPr>
              <a:t>Alessandro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261" name="CustomShape 11"/>
          <p:cNvSpPr/>
          <p:nvPr/>
        </p:nvSpPr>
        <p:spPr>
          <a:xfrm>
            <a:off x="3708000" y="1374840"/>
            <a:ext cx="1438920" cy="28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  <a:ea typeface="DejaVu Sans"/>
              </a:rPr>
              <a:t>All together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262" name="CustomShape 12"/>
          <p:cNvSpPr/>
          <p:nvPr/>
        </p:nvSpPr>
        <p:spPr>
          <a:xfrm>
            <a:off x="6444000" y="1374840"/>
            <a:ext cx="1438920" cy="28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  <a:ea typeface="DejaVu Sans"/>
              </a:rPr>
              <a:t>Fabrice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263" name="CustomShape 13"/>
          <p:cNvSpPr/>
          <p:nvPr/>
        </p:nvSpPr>
        <p:spPr>
          <a:xfrm>
            <a:off x="7596000" y="1377000"/>
            <a:ext cx="1438920" cy="28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  <a:ea typeface="DejaVu Sans"/>
              </a:rPr>
              <a:t>Lucas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264" name="CustomShape 14"/>
          <p:cNvSpPr/>
          <p:nvPr/>
        </p:nvSpPr>
        <p:spPr>
          <a:xfrm>
            <a:off x="5184000" y="1374840"/>
            <a:ext cx="1438920" cy="28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  <a:ea typeface="DejaVu Sans"/>
              </a:rPr>
              <a:t>Vincent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265" name="CustomShape 15"/>
          <p:cNvSpPr/>
          <p:nvPr/>
        </p:nvSpPr>
        <p:spPr>
          <a:xfrm>
            <a:off x="4572000" y="1665000"/>
            <a:ext cx="1906920" cy="3085920"/>
          </a:xfrm>
          <a:prstGeom prst="rect">
            <a:avLst/>
          </a:prstGeom>
          <a:noFill/>
          <a:ln w="36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16"/>
          <p:cNvSpPr/>
          <p:nvPr/>
        </p:nvSpPr>
        <p:spPr>
          <a:xfrm>
            <a:off x="-360000" y="1368000"/>
            <a:ext cx="1944000" cy="360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17"/>
          <p:cNvSpPr/>
          <p:nvPr/>
        </p:nvSpPr>
        <p:spPr>
          <a:xfrm rot="18900000">
            <a:off x="237240" y="3370320"/>
            <a:ext cx="1438920" cy="43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AU" sz="1200" spc="-1" strike="noStrike">
                <a:solidFill>
                  <a:srgbClr val="000000"/>
                </a:solidFill>
                <a:latin typeface="Arial"/>
                <a:ea typeface="DejaVu Sans"/>
              </a:rPr>
              <a:t>Lactobacillus</a:t>
            </a:r>
            <a:r>
              <a:rPr b="0" lang="en-A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strains</a:t>
            </a:r>
            <a:endParaRPr b="0" lang="en-AU" sz="1200" spc="-1" strike="noStrike"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503640" y="4530240"/>
            <a:ext cx="906948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2"/>
          <p:cNvSpPr/>
          <p:nvPr/>
        </p:nvSpPr>
        <p:spPr>
          <a:xfrm>
            <a:off x="216000" y="877680"/>
            <a:ext cx="928800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First, remember what do we want to do and what data do we need!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70" name="TextShape 3"/>
          <p:cNvSpPr txBox="1"/>
          <p:nvPr/>
        </p:nvSpPr>
        <p:spPr>
          <a:xfrm>
            <a:off x="432000" y="5041800"/>
            <a:ext cx="885600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800" spc="-1" strike="noStrike">
                <a:latin typeface="Arial"/>
              </a:rPr>
              <a:t>-Absence/</a:t>
            </a:r>
            <a:r>
              <a:rPr b="0" lang="en-AU" sz="1800" spc="-1" strike="noStrike">
                <a:latin typeface="Arial"/>
              </a:rPr>
              <a:t>Presence/</a:t>
            </a:r>
            <a:r>
              <a:rPr b="0" lang="en-AU" sz="1800" spc="-1" strike="noStrike">
                <a:latin typeface="Arial"/>
              </a:rPr>
              <a:t>Abundance </a:t>
            </a:r>
            <a:r>
              <a:rPr b="0" lang="en-AU" sz="1800" spc="-1" strike="noStrike">
                <a:latin typeface="Arial"/>
              </a:rPr>
              <a:t>of gene-of-</a:t>
            </a:r>
            <a:r>
              <a:rPr b="0" lang="en-AU" sz="1800" spc="-1" strike="noStrike">
                <a:latin typeface="Arial"/>
              </a:rPr>
              <a:t>interest in </a:t>
            </a:r>
            <a:r>
              <a:rPr b="0" lang="en-AU" sz="1800" spc="-1" strike="noStrike">
                <a:latin typeface="Arial"/>
              </a:rPr>
              <a:t>all genomes</a:t>
            </a:r>
            <a:endParaRPr b="0" lang="en-AU" sz="1800" spc="-1" strike="noStrike">
              <a:latin typeface="Arial"/>
            </a:endParaRPr>
          </a:p>
          <a:p>
            <a:r>
              <a:rPr b="0" lang="en-AU" sz="1800" spc="-1" strike="noStrike">
                <a:latin typeface="Arial"/>
              </a:rPr>
              <a:t>-(Name of </a:t>
            </a:r>
            <a:r>
              <a:rPr b="0" lang="en-AU" sz="1800" spc="-1" strike="noStrike">
                <a:latin typeface="Arial"/>
              </a:rPr>
              <a:t>matching </a:t>
            </a:r>
            <a:r>
              <a:rPr b="0" lang="en-AU" sz="1800" spc="-1" strike="noStrike">
                <a:latin typeface="Arial"/>
              </a:rPr>
              <a:t>gene/genes </a:t>
            </a:r>
            <a:r>
              <a:rPr b="0" lang="en-AU" sz="1800" spc="-1" strike="noStrike">
                <a:latin typeface="Arial"/>
              </a:rPr>
              <a:t>in genomes)</a:t>
            </a:r>
            <a:endParaRPr b="0" lang="en-AU" sz="1800" spc="-1" strike="noStrike">
              <a:latin typeface="Arial"/>
            </a:endParaRPr>
          </a:p>
          <a:p>
            <a:r>
              <a:rPr b="0" lang="en-AU" sz="1800" spc="-1" strike="noStrike">
                <a:latin typeface="Arial"/>
              </a:rPr>
              <a:t> </a:t>
            </a:r>
            <a:endParaRPr b="0" lang="en-AU" sz="1800" spc="-1" strike="noStrike">
              <a:latin typeface="Arial"/>
            </a:endParaRPr>
          </a:p>
          <a:p>
            <a:endParaRPr b="0" lang="en-AU" sz="1800" spc="-1" strike="noStrike">
              <a:latin typeface="Arial"/>
            </a:endParaRPr>
          </a:p>
        </p:txBody>
      </p:sp>
      <p:pic>
        <p:nvPicPr>
          <p:cNvPr id="271" name="" descr=""/>
          <p:cNvPicPr/>
          <p:nvPr/>
        </p:nvPicPr>
        <p:blipFill>
          <a:blip r:embed="rId1"/>
          <a:stretch/>
        </p:blipFill>
        <p:spPr>
          <a:xfrm>
            <a:off x="450360" y="1564920"/>
            <a:ext cx="7684560" cy="3186000"/>
          </a:xfrm>
          <a:prstGeom prst="rect">
            <a:avLst/>
          </a:prstGeom>
          <a:ln>
            <a:noFill/>
          </a:ln>
        </p:spPr>
      </p:pic>
      <p:sp>
        <p:nvSpPr>
          <p:cNvPr id="272" name="CustomShape 4"/>
          <p:cNvSpPr/>
          <p:nvPr/>
        </p:nvSpPr>
        <p:spPr>
          <a:xfrm>
            <a:off x="1584000" y="1665000"/>
            <a:ext cx="1582920" cy="3085920"/>
          </a:xfrm>
          <a:prstGeom prst="rect">
            <a:avLst/>
          </a:prstGeom>
          <a:noFill/>
          <a:ln w="36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5"/>
          <p:cNvSpPr/>
          <p:nvPr/>
        </p:nvSpPr>
        <p:spPr>
          <a:xfrm>
            <a:off x="3780000" y="1665000"/>
            <a:ext cx="718920" cy="3085920"/>
          </a:xfrm>
          <a:prstGeom prst="rect">
            <a:avLst/>
          </a:prstGeom>
          <a:noFill/>
          <a:ln w="36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6"/>
          <p:cNvSpPr/>
          <p:nvPr/>
        </p:nvSpPr>
        <p:spPr>
          <a:xfrm>
            <a:off x="6624000" y="1665000"/>
            <a:ext cx="718920" cy="3085920"/>
          </a:xfrm>
          <a:prstGeom prst="rect">
            <a:avLst/>
          </a:prstGeom>
          <a:noFill/>
          <a:ln w="36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7"/>
          <p:cNvSpPr/>
          <p:nvPr/>
        </p:nvSpPr>
        <p:spPr>
          <a:xfrm>
            <a:off x="7632000" y="1665000"/>
            <a:ext cx="610920" cy="3085920"/>
          </a:xfrm>
          <a:prstGeom prst="rect">
            <a:avLst/>
          </a:prstGeom>
          <a:noFill/>
          <a:ln w="36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8"/>
          <p:cNvSpPr/>
          <p:nvPr/>
        </p:nvSpPr>
        <p:spPr>
          <a:xfrm rot="18900000">
            <a:off x="7512480" y="1991520"/>
            <a:ext cx="1438920" cy="25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AU" sz="1200" spc="-1" strike="noStrike">
                <a:solidFill>
                  <a:srgbClr val="000000"/>
                </a:solidFill>
                <a:latin typeface="Arial"/>
                <a:ea typeface="DejaVu Sans"/>
              </a:rPr>
              <a:t>Retron</a:t>
            </a:r>
            <a:r>
              <a:rPr b="1" lang="en-AU" sz="12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b="0" lang="en-AU" sz="1200" spc="-1" strike="noStrike">
              <a:latin typeface="Arial"/>
            </a:endParaRPr>
          </a:p>
        </p:txBody>
      </p:sp>
      <p:sp>
        <p:nvSpPr>
          <p:cNvPr id="277" name="CustomShape 9"/>
          <p:cNvSpPr/>
          <p:nvPr/>
        </p:nvSpPr>
        <p:spPr>
          <a:xfrm>
            <a:off x="1692000" y="1377000"/>
            <a:ext cx="1438920" cy="28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  <a:ea typeface="DejaVu Sans"/>
              </a:rPr>
              <a:t>Aless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  <a:ea typeface="DejaVu Sans"/>
              </a:rPr>
              <a:t>andro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278" name="CustomShape 10"/>
          <p:cNvSpPr/>
          <p:nvPr/>
        </p:nvSpPr>
        <p:spPr>
          <a:xfrm>
            <a:off x="3708000" y="1374840"/>
            <a:ext cx="1438920" cy="28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  <a:ea typeface="DejaVu Sans"/>
              </a:rPr>
              <a:t>All together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279" name="CustomShape 11"/>
          <p:cNvSpPr/>
          <p:nvPr/>
        </p:nvSpPr>
        <p:spPr>
          <a:xfrm>
            <a:off x="6444000" y="1374840"/>
            <a:ext cx="1438920" cy="28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  <a:ea typeface="DejaVu Sans"/>
              </a:rPr>
              <a:t>Fabrice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280" name="CustomShape 12"/>
          <p:cNvSpPr/>
          <p:nvPr/>
        </p:nvSpPr>
        <p:spPr>
          <a:xfrm>
            <a:off x="7596000" y="1377000"/>
            <a:ext cx="1438920" cy="28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  <a:ea typeface="DejaVu Sans"/>
              </a:rPr>
              <a:t>Lucas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281" name="CustomShape 13"/>
          <p:cNvSpPr/>
          <p:nvPr/>
        </p:nvSpPr>
        <p:spPr>
          <a:xfrm>
            <a:off x="5184000" y="1374840"/>
            <a:ext cx="1438920" cy="28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  <a:ea typeface="DejaVu Sans"/>
              </a:rPr>
              <a:t>Vincent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282" name="CustomShape 14"/>
          <p:cNvSpPr/>
          <p:nvPr/>
        </p:nvSpPr>
        <p:spPr>
          <a:xfrm>
            <a:off x="4572000" y="1665000"/>
            <a:ext cx="1906920" cy="3085920"/>
          </a:xfrm>
          <a:prstGeom prst="rect">
            <a:avLst/>
          </a:prstGeom>
          <a:noFill/>
          <a:ln w="36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CustomShape 15"/>
          <p:cNvSpPr/>
          <p:nvPr/>
        </p:nvSpPr>
        <p:spPr>
          <a:xfrm>
            <a:off x="-360000" y="1368000"/>
            <a:ext cx="1944000" cy="360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CustomShape 16"/>
          <p:cNvSpPr/>
          <p:nvPr/>
        </p:nvSpPr>
        <p:spPr>
          <a:xfrm rot="18900000">
            <a:off x="237240" y="3370320"/>
            <a:ext cx="1438920" cy="43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AU" sz="1200" spc="-1" strike="noStrike">
                <a:solidFill>
                  <a:srgbClr val="000000"/>
                </a:solidFill>
                <a:latin typeface="Arial"/>
                <a:ea typeface="DejaVu Sans"/>
              </a:rPr>
              <a:t>Lactobacillus</a:t>
            </a:r>
            <a:r>
              <a:rPr b="0" lang="en-A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strains</a:t>
            </a:r>
            <a:endParaRPr b="0" lang="en-AU" sz="1200" spc="-1" strike="noStrike">
              <a:latin typeface="Arial"/>
            </a:endParaRPr>
          </a:p>
        </p:txBody>
      </p:sp>
      <p:sp>
        <p:nvSpPr>
          <p:cNvPr id="285" name="CustomShape 17"/>
          <p:cNvSpPr/>
          <p:nvPr/>
        </p:nvSpPr>
        <p:spPr>
          <a:xfrm>
            <a:off x="503640" y="-170280"/>
            <a:ext cx="906948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000" spc="-1" strike="noStrike">
                <a:solidFill>
                  <a:srgbClr val="000000"/>
                </a:solidFill>
                <a:latin typeface="Arial"/>
                <a:ea typeface="DejaVu Sans"/>
              </a:rPr>
              <a:t>What do we need!</a:t>
            </a:r>
            <a:endParaRPr b="0" lang="en-AU" sz="4000" spc="-1" strike="noStrike"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503640" y="225720"/>
            <a:ext cx="906948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000" spc="-1" strike="noStrike">
                <a:solidFill>
                  <a:srgbClr val="000000"/>
                </a:solidFill>
                <a:latin typeface="Arial"/>
                <a:ea typeface="DejaVu Sans"/>
              </a:rPr>
              <a:t>How do we work with Hidden Markov </a:t>
            </a:r>
            <a:r>
              <a:rPr b="0" lang="en-AU" sz="4000" spc="-1" strike="noStrike">
                <a:solidFill>
                  <a:srgbClr val="000000"/>
                </a:solidFill>
                <a:latin typeface="Arial"/>
                <a:ea typeface="DejaVu Sans"/>
              </a:rPr>
              <a:t>models (hmm)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287" name="CustomShape 2"/>
          <p:cNvSpPr/>
          <p:nvPr/>
        </p:nvSpPr>
        <p:spPr>
          <a:xfrm>
            <a:off x="287640" y="1362240"/>
            <a:ext cx="906948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AU" sz="1800" spc="-1" strike="noStrike">
              <a:latin typeface="Arial"/>
            </a:endParaRPr>
          </a:p>
        </p:txBody>
      </p:sp>
      <p:sp>
        <p:nvSpPr>
          <p:cNvPr id="288" name="CustomShape 3"/>
          <p:cNvSpPr/>
          <p:nvPr/>
        </p:nvSpPr>
        <p:spPr>
          <a:xfrm>
            <a:off x="503640" y="4530240"/>
            <a:ext cx="906948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4"/>
          <p:cNvSpPr/>
          <p:nvPr/>
        </p:nvSpPr>
        <p:spPr>
          <a:xfrm>
            <a:off x="432000" y="1728000"/>
            <a:ext cx="4678920" cy="239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1. Build </a:t>
            </a:r>
            <a:r>
              <a:rPr b="0" lang="en-AU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model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Identify 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  <a:ea typeface="DejaVu Sans"/>
              </a:rPr>
              <a:t>gene-of-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  <a:ea typeface="DejaVu Sans"/>
              </a:rPr>
              <a:t>interest</a:t>
            </a:r>
            <a:endParaRPr b="0" lang="en-A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Get 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  <a:ea typeface="DejaVu Sans"/>
              </a:rPr>
              <a:t>gene 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  <a:ea typeface="DejaVu Sans"/>
              </a:rPr>
              <a:t>family</a:t>
            </a:r>
            <a:endParaRPr b="0" lang="en-A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Create 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  <a:ea typeface="DejaVu Sans"/>
              </a:rPr>
              <a:t>multi-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  <a:ea typeface="DejaVu Sans"/>
              </a:rPr>
              <a:t>sequence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  <a:ea typeface="DejaVu Sans"/>
              </a:rPr>
              <a:t>-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  <a:ea typeface="DejaVu Sans"/>
              </a:rPr>
              <a:t>alignment 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  <a:ea typeface="DejaVu Sans"/>
              </a:rPr>
              <a:t>(MSA) of 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  <a:ea typeface="DejaVu Sans"/>
              </a:rPr>
              <a:t>all genes 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  <a:ea typeface="DejaVu Sans"/>
              </a:rPr>
              <a:t>in the 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  <a:ea typeface="DejaVu Sans"/>
              </a:rPr>
              <a:t>gene 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  <a:ea typeface="DejaVu Sans"/>
              </a:rPr>
              <a:t>family</a:t>
            </a:r>
            <a:endParaRPr b="0" lang="en-A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Build the 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  <a:ea typeface="DejaVu Sans"/>
              </a:rPr>
              <a:t>HMM with 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  <a:ea typeface="DejaVu Sans"/>
              </a:rPr>
              <a:t>the MSA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290" name="CustomShape 5"/>
          <p:cNvSpPr/>
          <p:nvPr/>
        </p:nvSpPr>
        <p:spPr>
          <a:xfrm>
            <a:off x="6192000" y="1705320"/>
            <a:ext cx="4678920" cy="239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2. Search the model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search the model with all genes-of-interest</a:t>
            </a:r>
            <a:endParaRPr b="0" lang="en-A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search the model with all genomes 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291" name="CustomShape 6"/>
          <p:cNvSpPr/>
          <p:nvPr/>
        </p:nvSpPr>
        <p:spPr>
          <a:xfrm>
            <a:off x="287640" y="2160000"/>
            <a:ext cx="4752360" cy="1960920"/>
          </a:xfrm>
          <a:prstGeom prst="rect">
            <a:avLst/>
          </a:prstGeom>
          <a:noFill/>
          <a:ln w="36000">
            <a:solidFill>
              <a:srgbClr val="72bf4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TextShape 7"/>
          <p:cNvSpPr txBox="1"/>
          <p:nvPr/>
        </p:nvSpPr>
        <p:spPr>
          <a:xfrm>
            <a:off x="3528000" y="2232000"/>
            <a:ext cx="936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AU" sz="1800" spc="-1" strike="noStrike">
                <a:solidFill>
                  <a:srgbClr val="72bf44"/>
                </a:solidFill>
                <a:latin typeface="Arial"/>
              </a:rPr>
              <a:t>Done!</a:t>
            </a:r>
            <a:endParaRPr b="1" lang="en-AU" sz="1800" spc="-1" strike="noStrike">
              <a:solidFill>
                <a:srgbClr val="72bf44"/>
              </a:solidFill>
              <a:latin typeface="Arial"/>
            </a:endParaRPr>
          </a:p>
        </p:txBody>
      </p:sp>
      <p:sp>
        <p:nvSpPr>
          <p:cNvPr id="293" name="Line 8"/>
          <p:cNvSpPr/>
          <p:nvPr/>
        </p:nvSpPr>
        <p:spPr>
          <a:xfrm flipV="1">
            <a:off x="8280000" y="2592000"/>
            <a:ext cx="432000" cy="172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Line 9"/>
          <p:cNvSpPr/>
          <p:nvPr/>
        </p:nvSpPr>
        <p:spPr>
          <a:xfrm flipH="1" flipV="1">
            <a:off x="8784000" y="3024000"/>
            <a:ext cx="648000" cy="122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TextShape 10"/>
          <p:cNvSpPr txBox="1"/>
          <p:nvPr/>
        </p:nvSpPr>
        <p:spPr>
          <a:xfrm>
            <a:off x="7488000" y="4389840"/>
            <a:ext cx="2592720" cy="137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800" spc="-1" strike="noStrike">
                <a:latin typeface="Arial"/>
              </a:rPr>
              <a:t>We already know </a:t>
            </a:r>
            <a:r>
              <a:rPr b="0" lang="en-AU" sz="1800" spc="-1" strike="noStrike">
                <a:latin typeface="Arial"/>
              </a:rPr>
              <a:t>how we can </a:t>
            </a:r>
            <a:r>
              <a:rPr b="0" lang="en-AU" sz="1800" spc="-1" strike="noStrike">
                <a:latin typeface="Arial"/>
              </a:rPr>
              <a:t>search multiple </a:t>
            </a:r>
            <a:r>
              <a:rPr b="0" lang="en-AU" sz="1800" spc="-1" strike="noStrike">
                <a:latin typeface="Arial"/>
              </a:rPr>
              <a:t>genes &amp; multiple </a:t>
            </a:r>
            <a:r>
              <a:rPr b="0" lang="en-AU" sz="1800" spc="-1" strike="noStrike">
                <a:latin typeface="Arial"/>
              </a:rPr>
              <a:t>genomes (for-</a:t>
            </a:r>
            <a:r>
              <a:rPr b="0" lang="en-AU" sz="1800" spc="-1" strike="noStrike">
                <a:latin typeface="Arial"/>
              </a:rPr>
              <a:t>loop)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96" name="TextShape 11"/>
          <p:cNvSpPr txBox="1"/>
          <p:nvPr/>
        </p:nvSpPr>
        <p:spPr>
          <a:xfrm>
            <a:off x="6696000" y="5229720"/>
            <a:ext cx="936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AU" sz="1800" spc="-1" strike="noStrike">
                <a:solidFill>
                  <a:srgbClr val="72bf44"/>
                </a:solidFill>
                <a:latin typeface="Arial"/>
              </a:rPr>
              <a:t>Done!</a:t>
            </a:r>
            <a:endParaRPr b="1" lang="en-AU" sz="1800" spc="-1" strike="noStrike">
              <a:solidFill>
                <a:srgbClr val="72bf44"/>
              </a:solidFill>
              <a:latin typeface="Arial"/>
            </a:endParaRPr>
          </a:p>
        </p:txBody>
      </p:sp>
      <p:sp>
        <p:nvSpPr>
          <p:cNvPr id="297" name="TextShape 12"/>
          <p:cNvSpPr txBox="1"/>
          <p:nvPr/>
        </p:nvSpPr>
        <p:spPr>
          <a:xfrm>
            <a:off x="6048000" y="3600000"/>
            <a:ext cx="12240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AU" sz="1800" spc="-1" strike="noStrike">
                <a:solidFill>
                  <a:srgbClr val="72bf44"/>
                </a:solidFill>
                <a:latin typeface="Arial"/>
              </a:rPr>
              <a:t>Let’s do this next!</a:t>
            </a:r>
            <a:endParaRPr b="1" lang="en-AU" sz="1800" spc="-1" strike="noStrike">
              <a:solidFill>
                <a:srgbClr val="72bf44"/>
              </a:solidFill>
              <a:latin typeface="Arial"/>
            </a:endParaRPr>
          </a:p>
        </p:txBody>
      </p:sp>
      <p:sp>
        <p:nvSpPr>
          <p:cNvPr id="298" name="Line 13"/>
          <p:cNvSpPr/>
          <p:nvPr/>
        </p:nvSpPr>
        <p:spPr>
          <a:xfrm flipV="1">
            <a:off x="6624000" y="2952000"/>
            <a:ext cx="288000" cy="64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>
            <a:off x="503640" y="4530240"/>
            <a:ext cx="906948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2"/>
          <p:cNvSpPr/>
          <p:nvPr/>
        </p:nvSpPr>
        <p:spPr>
          <a:xfrm>
            <a:off x="216000" y="877680"/>
            <a:ext cx="338292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4. scan for gene family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301" name="CustomShape 3"/>
          <p:cNvSpPr/>
          <p:nvPr/>
        </p:nvSpPr>
        <p:spPr>
          <a:xfrm>
            <a:off x="503640" y="-170280"/>
            <a:ext cx="906948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000" spc="-1" strike="noStrike">
                <a:solidFill>
                  <a:srgbClr val="000000"/>
                </a:solidFill>
                <a:latin typeface="Arial"/>
                <a:ea typeface="DejaVu Sans"/>
              </a:rPr>
              <a:t>Let’s try it out (scan for orthogroups)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302" name="TextShape 4"/>
          <p:cNvSpPr txBox="1"/>
          <p:nvPr/>
        </p:nvSpPr>
        <p:spPr>
          <a:xfrm>
            <a:off x="504000" y="1513800"/>
            <a:ext cx="8856000" cy="3161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800" spc="-1" strike="noStrike">
                <a:latin typeface="Arial"/>
              </a:rPr>
              <a:t>-Using Hmmmer (</a:t>
            </a:r>
            <a:r>
              <a:rPr b="0" lang="en-AU" sz="1800" spc="-1" strike="noStrike">
                <a:latin typeface="Arial"/>
                <a:hlinkClick r:id="rId1"/>
              </a:rPr>
              <a:t>http://hmmer.org</a:t>
            </a:r>
            <a:r>
              <a:rPr b="0" lang="en-AU" sz="1800" spc="-1" strike="noStrike">
                <a:latin typeface="Arial"/>
              </a:rPr>
              <a:t>/) to scan for protein sequence.</a:t>
            </a:r>
            <a:endParaRPr b="0" lang="en-AU" sz="1800" spc="-1" strike="noStrike">
              <a:latin typeface="Arial"/>
            </a:endParaRPr>
          </a:p>
          <a:p>
            <a:endParaRPr b="0" lang="en-AU" sz="1800" spc="-1" strike="noStrike">
              <a:latin typeface="Arial"/>
            </a:endParaRPr>
          </a:p>
          <a:p>
            <a:r>
              <a:rPr b="0" lang="en-AU" sz="1800" spc="-1" strike="noStrike">
                <a:latin typeface="Arial"/>
              </a:rPr>
              <a:t>-Thefore we use the hmmscan function </a:t>
            </a:r>
            <a:endParaRPr b="0" lang="en-AU" sz="1800" spc="-1" strike="noStrike">
              <a:latin typeface="Arial"/>
            </a:endParaRPr>
          </a:p>
          <a:p>
            <a:r>
              <a:rPr b="0" lang="en-AU" sz="1800" spc="-1" strike="noStrike">
                <a:latin typeface="Arial"/>
              </a:rPr>
              <a:t>(=search protein sequences against a profile HMM database)</a:t>
            </a:r>
            <a:endParaRPr b="0" lang="en-AU" sz="1800" spc="-1" strike="noStrike">
              <a:latin typeface="Arial"/>
            </a:endParaRPr>
          </a:p>
          <a:p>
            <a:endParaRPr b="0" lang="en-AU" sz="1800" spc="-1" strike="noStrike">
              <a:latin typeface="Arial"/>
            </a:endParaRPr>
          </a:p>
          <a:p>
            <a:r>
              <a:rPr b="0" lang="en-AU" sz="1800" spc="-1" strike="noStrike">
                <a:latin typeface="Arial"/>
              </a:rPr>
              <a:t>-Before we can scan the genome we however need to index the HMM profile</a:t>
            </a:r>
            <a:endParaRPr b="0" lang="en-AU" sz="1800" spc="-1" strike="noStrike">
              <a:latin typeface="Arial"/>
            </a:endParaRPr>
          </a:p>
          <a:p>
            <a:r>
              <a:rPr b="0" lang="en-AU" sz="1800" spc="-1" strike="noStrike">
                <a:latin typeface="Arial"/>
              </a:rPr>
              <a:t>Thefore we use the hmmpress function </a:t>
            </a:r>
            <a:endParaRPr b="0" lang="en-AU" sz="1800" spc="-1" strike="noStrike">
              <a:latin typeface="Arial"/>
            </a:endParaRPr>
          </a:p>
          <a:p>
            <a:endParaRPr b="0" lang="en-AU" sz="1800" spc="-1" strike="noStrike">
              <a:latin typeface="Arial"/>
            </a:endParaRPr>
          </a:p>
          <a:p>
            <a:r>
              <a:rPr b="0" lang="en-AU" sz="1800" spc="-1" strike="noStrike">
                <a:latin typeface="Arial"/>
              </a:rPr>
              <a:t>-Reminder: You want to scan all your genes and all different genomes (use for- loops)</a:t>
            </a:r>
            <a:endParaRPr b="0" lang="en-AU" sz="1800" spc="-1" strike="noStrike">
              <a:latin typeface="Arial"/>
            </a:endParaRPr>
          </a:p>
          <a:p>
            <a:endParaRPr b="0" lang="en-AU" sz="1800" spc="-1" strike="noStrike">
              <a:latin typeface="Arial"/>
            </a:endParaRPr>
          </a:p>
          <a:p>
            <a:r>
              <a:rPr b="0" lang="en-AU" sz="1800" spc="-1" strike="noStrike">
                <a:latin typeface="Arial"/>
              </a:rPr>
              <a:t>-Reminder: Think about outputting the information in order to use it later in R. </a:t>
            </a:r>
            <a:endParaRPr b="0" lang="en-AU" sz="1800" spc="-1" strike="noStrike">
              <a:latin typeface="Arial"/>
            </a:endParaRPr>
          </a:p>
          <a:p>
            <a:r>
              <a:rPr b="0" lang="en-AU" sz="1800" spc="-1" strike="noStrike">
                <a:latin typeface="Arial"/>
              </a:rPr>
              <a:t>  </a:t>
            </a:r>
            <a:endParaRPr b="0" lang="en-AU" sz="1800" spc="-1" strike="noStrike"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03640" y="225720"/>
            <a:ext cx="906948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Arial"/>
                <a:ea typeface="DejaVu Sans"/>
              </a:rPr>
              <a:t>What have we done sofar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503640" y="1326240"/>
            <a:ext cx="906948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You have a broad understanding of the diversity of phage defense mechanisms (paper +5 min presentation) </a:t>
            </a:r>
            <a:endParaRPr b="0" lang="en-AU" sz="1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A good understanding of what genes are involved in the “your” defense mechanism.</a:t>
            </a:r>
            <a:endParaRPr b="0" lang="en-AU" sz="1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You saw that genome annotations are limited (no complete pathway annotated) </a:t>
            </a:r>
            <a:endParaRPr b="0" lang="en-AU" sz="1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You saw how to loop. You saw how to if, else. 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b="0" lang="en-AU" sz="1800" spc="-1" strike="noStrike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503640" y="3070080"/>
            <a:ext cx="906948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Arial"/>
                <a:ea typeface="DejaVu Sans"/>
              </a:rPr>
              <a:t>What is up next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98" name="CustomShape 4"/>
          <p:cNvSpPr/>
          <p:nvPr/>
        </p:nvSpPr>
        <p:spPr>
          <a:xfrm>
            <a:off x="503640" y="4170600"/>
            <a:ext cx="906948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How can we identify/annotate the mechanism (or genes)?</a:t>
            </a:r>
            <a:endParaRPr b="0" lang="en-AU" sz="24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How can we annotate and illustrate all genomes?</a:t>
            </a: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b="0" lang="en-AU" sz="2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503640" y="225720"/>
            <a:ext cx="906948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000" spc="-1" strike="noStrike">
                <a:solidFill>
                  <a:srgbClr val="000000"/>
                </a:solidFill>
                <a:latin typeface="Arial"/>
                <a:ea typeface="DejaVu Sans"/>
              </a:rPr>
              <a:t>Let’s try it out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304" name="CustomShape 2"/>
          <p:cNvSpPr/>
          <p:nvPr/>
        </p:nvSpPr>
        <p:spPr>
          <a:xfrm>
            <a:off x="503640" y="4530240"/>
            <a:ext cx="906948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5" name="" descr=""/>
          <p:cNvPicPr/>
          <p:nvPr/>
        </p:nvPicPr>
        <p:blipFill>
          <a:blip r:embed="rId1"/>
          <a:srcRect l="14407" t="0" r="0" b="21695"/>
          <a:stretch/>
        </p:blipFill>
        <p:spPr>
          <a:xfrm>
            <a:off x="3816720" y="1982520"/>
            <a:ext cx="2495880" cy="2419560"/>
          </a:xfrm>
          <a:prstGeom prst="rect">
            <a:avLst/>
          </a:prstGeom>
          <a:ln>
            <a:noFill/>
          </a:ln>
        </p:spPr>
      </p:pic>
      <p:sp>
        <p:nvSpPr>
          <p:cNvPr id="306" name="TextShape 3"/>
          <p:cNvSpPr txBox="1"/>
          <p:nvPr/>
        </p:nvSpPr>
        <p:spPr>
          <a:xfrm>
            <a:off x="2160360" y="1872000"/>
            <a:ext cx="5760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AU" sz="1800" spc="-1" strike="noStrike">
                <a:latin typeface="Arial"/>
              </a:rPr>
              <a:t>Look at Rmarkdown CHAPTER 4. for instructions!</a:t>
            </a:r>
            <a:endParaRPr b="1" lang="en-AU" sz="1800" spc="-1" strike="noStrike"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CustomShape 1"/>
          <p:cNvSpPr/>
          <p:nvPr/>
        </p:nvSpPr>
        <p:spPr>
          <a:xfrm>
            <a:off x="503640" y="225720"/>
            <a:ext cx="906948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000" spc="-1" strike="noStrike">
                <a:solidFill>
                  <a:srgbClr val="000000"/>
                </a:solidFill>
                <a:latin typeface="Arial"/>
                <a:ea typeface="DejaVu Sans"/>
              </a:rPr>
              <a:t>Let’s try it out (</a:t>
            </a:r>
            <a:r>
              <a:rPr b="0" lang="en-AU" sz="4000" spc="-1" strike="noStrike">
                <a:solidFill>
                  <a:srgbClr val="000000"/>
                </a:solidFill>
                <a:latin typeface="Arial"/>
                <a:ea typeface="DejaVu Sans"/>
              </a:rPr>
              <a:t>plotting data)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308" name="CustomShape 2"/>
          <p:cNvSpPr/>
          <p:nvPr/>
        </p:nvSpPr>
        <p:spPr>
          <a:xfrm>
            <a:off x="503640" y="4530240"/>
            <a:ext cx="906948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9" name="" descr=""/>
          <p:cNvPicPr/>
          <p:nvPr/>
        </p:nvPicPr>
        <p:blipFill>
          <a:blip r:embed="rId1"/>
          <a:srcRect l="14407" t="0" r="0" b="21695"/>
          <a:stretch/>
        </p:blipFill>
        <p:spPr>
          <a:xfrm>
            <a:off x="3816720" y="1982520"/>
            <a:ext cx="2495880" cy="2419560"/>
          </a:xfrm>
          <a:prstGeom prst="rect">
            <a:avLst/>
          </a:prstGeom>
          <a:ln>
            <a:noFill/>
          </a:ln>
        </p:spPr>
      </p:pic>
      <p:sp>
        <p:nvSpPr>
          <p:cNvPr id="310" name="TextShape 3"/>
          <p:cNvSpPr txBox="1"/>
          <p:nvPr/>
        </p:nvSpPr>
        <p:spPr>
          <a:xfrm>
            <a:off x="2160360" y="1872000"/>
            <a:ext cx="5760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AU" sz="1800" spc="-1" strike="noStrike">
                <a:latin typeface="Arial"/>
              </a:rPr>
              <a:t>Look at Rmarkdown CHAPTER 5. for instructions!</a:t>
            </a:r>
            <a:endParaRPr b="1" lang="en-AU" sz="1800" spc="-1" strike="noStrike"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503640" y="225720"/>
            <a:ext cx="906948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Arial"/>
                <a:ea typeface="DejaVu Sans"/>
              </a:rPr>
              <a:t>We currently have ...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503640" y="1326240"/>
            <a:ext cx="906948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A gene-of-interest list</a:t>
            </a:r>
            <a:endParaRPr b="0" lang="en-AU" sz="24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NCBI accession number of the genes-of-interest</a:t>
            </a:r>
            <a:endParaRPr b="0" lang="en-AU" sz="24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AU" sz="2400" spc="-1" strike="noStrike"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1009080" y="2422440"/>
            <a:ext cx="849492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https://docs.google.com/spreadsheets/d/1Gp4cqbiYJ34fB7wbcqJBKsGxwgaMyPRrETnVK9PS_4M/edit?usp=sharing</a:t>
            </a:r>
            <a:r>
              <a:rPr b="0" lang="en-AU" sz="1200" spc="-1" strike="noStrike">
                <a:solidFill>
                  <a:srgbClr val="0000ff"/>
                </a:solidFill>
                <a:latin typeface="Arial"/>
                <a:ea typeface="DejaVu Sans"/>
              </a:rPr>
              <a:t> </a:t>
            </a:r>
            <a:endParaRPr b="0" lang="en-AU" sz="1200" spc="-1" strike="noStrike"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2"/>
          <a:stretch/>
        </p:blipFill>
        <p:spPr>
          <a:xfrm>
            <a:off x="450360" y="3232800"/>
            <a:ext cx="9341640" cy="2311200"/>
          </a:xfrm>
          <a:prstGeom prst="rect">
            <a:avLst/>
          </a:prstGeom>
          <a:ln>
            <a:noFill/>
          </a:ln>
        </p:spPr>
      </p:pic>
      <p:sp>
        <p:nvSpPr>
          <p:cNvPr id="103" name="TextShape 4"/>
          <p:cNvSpPr txBox="1"/>
          <p:nvPr/>
        </p:nvSpPr>
        <p:spPr>
          <a:xfrm rot="18900000">
            <a:off x="335520" y="2506320"/>
            <a:ext cx="1512000" cy="30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500" spc="-1" strike="noStrike">
                <a:latin typeface="Arial"/>
              </a:rPr>
              <a:t>You</a:t>
            </a:r>
            <a:endParaRPr b="0" lang="en-AU" sz="1500" spc="-1" strike="noStrike">
              <a:latin typeface="Arial"/>
            </a:endParaRPr>
          </a:p>
        </p:txBody>
      </p:sp>
      <p:sp>
        <p:nvSpPr>
          <p:cNvPr id="104" name="TextShape 5"/>
          <p:cNvSpPr txBox="1"/>
          <p:nvPr/>
        </p:nvSpPr>
        <p:spPr>
          <a:xfrm rot="18900000">
            <a:off x="749160" y="2519640"/>
            <a:ext cx="1512000" cy="30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500" spc="-1" strike="noStrike">
                <a:latin typeface="Arial"/>
              </a:rPr>
              <a:t>mechanisms</a:t>
            </a:r>
            <a:endParaRPr b="0" lang="en-AU" sz="1500" spc="-1" strike="noStrike">
              <a:latin typeface="Arial"/>
            </a:endParaRPr>
          </a:p>
        </p:txBody>
      </p:sp>
      <p:sp>
        <p:nvSpPr>
          <p:cNvPr id="105" name="TextShape 6"/>
          <p:cNvSpPr txBox="1"/>
          <p:nvPr/>
        </p:nvSpPr>
        <p:spPr>
          <a:xfrm rot="18900000">
            <a:off x="1654200" y="2519640"/>
            <a:ext cx="1512000" cy="30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500" spc="-1" strike="noStrike">
                <a:latin typeface="Arial"/>
              </a:rPr>
              <a:t>gene</a:t>
            </a:r>
            <a:endParaRPr b="0" lang="en-AU" sz="1500" spc="-1" strike="noStrike">
              <a:latin typeface="Arial"/>
            </a:endParaRPr>
          </a:p>
        </p:txBody>
      </p:sp>
      <p:sp>
        <p:nvSpPr>
          <p:cNvPr id="106" name="TextShape 7"/>
          <p:cNvSpPr txBox="1"/>
          <p:nvPr/>
        </p:nvSpPr>
        <p:spPr>
          <a:xfrm rot="18900000">
            <a:off x="2876400" y="2439720"/>
            <a:ext cx="1512000" cy="513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500" spc="-1" strike="noStrike">
                <a:latin typeface="Arial"/>
              </a:rPr>
              <a:t>NCBI</a:t>
            </a:r>
            <a:endParaRPr b="0" lang="en-AU" sz="1500" spc="-1" strike="noStrike">
              <a:latin typeface="Arial"/>
            </a:endParaRPr>
          </a:p>
          <a:p>
            <a:r>
              <a:rPr b="0" lang="en-AU" sz="1500" spc="-1" strike="noStrike">
                <a:latin typeface="Arial"/>
              </a:rPr>
              <a:t>accession</a:t>
            </a:r>
            <a:endParaRPr b="0" lang="en-AU" sz="1500" spc="-1" strike="noStrike">
              <a:latin typeface="Arial"/>
            </a:endParaRPr>
          </a:p>
        </p:txBody>
      </p:sp>
      <p:sp>
        <p:nvSpPr>
          <p:cNvPr id="107" name="TextShape 8"/>
          <p:cNvSpPr txBox="1"/>
          <p:nvPr/>
        </p:nvSpPr>
        <p:spPr>
          <a:xfrm rot="18900000">
            <a:off x="5432400" y="2547720"/>
            <a:ext cx="1512000" cy="513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500" spc="-1" strike="noStrike">
                <a:latin typeface="Arial"/>
              </a:rPr>
              <a:t>Did grep</a:t>
            </a:r>
            <a:endParaRPr b="0" lang="en-AU" sz="1500" spc="-1" strike="noStrike">
              <a:latin typeface="Arial"/>
            </a:endParaRPr>
          </a:p>
          <a:p>
            <a:r>
              <a:rPr b="0" lang="en-AU" sz="1500" spc="-1" strike="noStrike">
                <a:latin typeface="Arial"/>
              </a:rPr>
              <a:t>Work?</a:t>
            </a:r>
            <a:endParaRPr b="0" lang="en-AU" sz="1500" spc="-1" strike="noStrike">
              <a:latin typeface="Arial"/>
            </a:endParaRPr>
          </a:p>
        </p:txBody>
      </p:sp>
      <p:sp>
        <p:nvSpPr>
          <p:cNvPr id="108" name="TextShape 9"/>
          <p:cNvSpPr txBox="1"/>
          <p:nvPr/>
        </p:nvSpPr>
        <p:spPr>
          <a:xfrm rot="18900000">
            <a:off x="6589440" y="2489040"/>
            <a:ext cx="1512000" cy="513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500" spc="-1" strike="noStrike">
                <a:latin typeface="Arial"/>
              </a:rPr>
              <a:t>Eggnog</a:t>
            </a:r>
            <a:endParaRPr b="0" lang="en-AU" sz="1500" spc="-1" strike="noStrike">
              <a:latin typeface="Arial"/>
            </a:endParaRPr>
          </a:p>
          <a:p>
            <a:r>
              <a:rPr b="0" lang="en-AU" sz="1500" spc="-1" strike="noStrike">
                <a:latin typeface="Arial"/>
              </a:rPr>
              <a:t>Today!</a:t>
            </a:r>
            <a:endParaRPr b="0" lang="en-AU" sz="1500" spc="-1" strike="noStrike">
              <a:latin typeface="Arial"/>
            </a:endParaRPr>
          </a:p>
        </p:txBody>
      </p:sp>
      <p:sp>
        <p:nvSpPr>
          <p:cNvPr id="109" name="TextShape 10"/>
          <p:cNvSpPr txBox="1"/>
          <p:nvPr/>
        </p:nvSpPr>
        <p:spPr>
          <a:xfrm rot="18900000">
            <a:off x="7846560" y="2520000"/>
            <a:ext cx="1512000" cy="30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500" spc="-1" strike="noStrike">
                <a:latin typeface="Arial"/>
              </a:rPr>
              <a:t>paper</a:t>
            </a:r>
            <a:endParaRPr b="0" lang="en-AU" sz="15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503640" y="225720"/>
            <a:ext cx="906948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Arial"/>
                <a:ea typeface="DejaVu Sans"/>
              </a:rPr>
              <a:t>What is up today?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503640" y="1326240"/>
            <a:ext cx="906948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1. Identify and extract HMMs of genes-of-interest</a:t>
            </a: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2. search the genomes with HMMs</a:t>
            </a: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3. analyse and plot data</a:t>
            </a: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AU" sz="24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503640" y="981720"/>
            <a:ext cx="906948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Questions?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503640" y="1326240"/>
            <a:ext cx="906948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3640" y="225720"/>
            <a:ext cx="906948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Back to science: </a:t>
            </a: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How can we identify/annotate the mechanism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503640" y="1326240"/>
            <a:ext cx="906948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3640" y="225720"/>
            <a:ext cx="906948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Back to science: </a:t>
            </a: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How can we identify/annotate the mechanism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503640" y="1326240"/>
            <a:ext cx="906948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Scan annotations</a:t>
            </a:r>
            <a:endParaRPr b="0" lang="en-AU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AU" sz="3200" spc="-1" strike="noStrike">
              <a:latin typeface="Arial"/>
            </a:endParaRPr>
          </a:p>
        </p:txBody>
      </p:sp>
      <p:grpSp>
        <p:nvGrpSpPr>
          <p:cNvPr id="118" name="Group 3"/>
          <p:cNvGrpSpPr/>
          <p:nvPr/>
        </p:nvGrpSpPr>
        <p:grpSpPr>
          <a:xfrm>
            <a:off x="4420440" y="1396440"/>
            <a:ext cx="763560" cy="763560"/>
            <a:chOff x="4420440" y="1396440"/>
            <a:chExt cx="763560" cy="763560"/>
          </a:xfrm>
        </p:grpSpPr>
        <p:sp>
          <p:nvSpPr>
            <p:cNvPr id="119" name="CustomShape 4"/>
            <p:cNvSpPr/>
            <p:nvPr/>
          </p:nvSpPr>
          <p:spPr>
            <a:xfrm rot="18900000">
              <a:off x="4334040" y="1706040"/>
              <a:ext cx="936000" cy="144000"/>
            </a:xfrm>
            <a:prstGeom prst="rect">
              <a:avLst/>
            </a:prstGeom>
            <a:solidFill>
              <a:srgbClr val="ed1c2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5"/>
            <p:cNvSpPr/>
            <p:nvPr/>
          </p:nvSpPr>
          <p:spPr>
            <a:xfrm rot="13500000">
              <a:off x="4334040" y="1706040"/>
              <a:ext cx="936000" cy="144000"/>
            </a:xfrm>
            <a:prstGeom prst="rect">
              <a:avLst/>
            </a:prstGeom>
            <a:solidFill>
              <a:srgbClr val="ed1c2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1" name="TextShape 6"/>
          <p:cNvSpPr txBox="1"/>
          <p:nvPr/>
        </p:nvSpPr>
        <p:spPr>
          <a:xfrm>
            <a:off x="5400000" y="1584000"/>
            <a:ext cx="3096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800" spc="-1" strike="noStrike">
                <a:latin typeface="Arial"/>
              </a:rPr>
              <a:t>Did not </a:t>
            </a:r>
            <a:r>
              <a:rPr b="0" lang="en-AU" sz="1800" spc="-1" strike="noStrike">
                <a:latin typeface="Arial"/>
              </a:rPr>
              <a:t>work </a:t>
            </a:r>
            <a:r>
              <a:rPr b="0" lang="en-AU" sz="1800" spc="-1" strike="noStrike">
                <a:latin typeface="Arial"/>
              </a:rPr>
              <a:t>properly! </a:t>
            </a:r>
            <a:r>
              <a:rPr b="0" lang="en-AU" sz="1800" spc="-1" strike="noStrike">
                <a:latin typeface="Arial"/>
              </a:rPr>
              <a:t>Why?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22" name="CustomShape 7"/>
          <p:cNvSpPr/>
          <p:nvPr/>
        </p:nvSpPr>
        <p:spPr>
          <a:xfrm>
            <a:off x="503640" y="2694240"/>
            <a:ext cx="9069480" cy="148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Annotati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incomple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</a:t>
            </a:r>
            <a:endParaRPr b="0" lang="en-AU" sz="1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Annotati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 old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(outdate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d)</a:t>
            </a:r>
            <a:endParaRPr b="0" lang="en-AU" sz="1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Annotati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wrong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(don’t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trust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anything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if you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have not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seen it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yourself)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23" name="TextShape 8"/>
          <p:cNvSpPr txBox="1"/>
          <p:nvPr/>
        </p:nvSpPr>
        <p:spPr>
          <a:xfrm>
            <a:off x="360000" y="4320000"/>
            <a:ext cx="86400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AU" sz="1800" spc="-1" strike="noStrike">
                <a:latin typeface="Arial"/>
              </a:rPr>
              <a:t>Nevertheless,</a:t>
            </a:r>
            <a:r>
              <a:rPr b="0" lang="en-AU" sz="1800" spc="-1" strike="noStrike">
                <a:latin typeface="Arial"/>
              </a:rPr>
              <a:t> if you are looking for genes try to have a look at your annotations</a:t>
            </a:r>
            <a:endParaRPr b="0" lang="en-AU" sz="1800" spc="-1" strike="noStrike">
              <a:latin typeface="Arial"/>
            </a:endParaRPr>
          </a:p>
          <a:p>
            <a:endParaRPr b="0" lang="en-AU" sz="1800" spc="-1" strike="noStrike">
              <a:latin typeface="Arial"/>
            </a:endParaRPr>
          </a:p>
          <a:p>
            <a:r>
              <a:rPr b="0" lang="en-AU" sz="1800" spc="-1" strike="noStrike">
                <a:latin typeface="Arial"/>
              </a:rPr>
              <a:t>Now what?! What is next? → let’s annotate the genes!!</a:t>
            </a:r>
            <a:endParaRPr b="0" lang="en-AU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503640" y="225720"/>
            <a:ext cx="906948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000" spc="-1" strike="noStrike">
                <a:solidFill>
                  <a:srgbClr val="000000"/>
                </a:solidFill>
                <a:latin typeface="Arial"/>
                <a:ea typeface="DejaVu Sans"/>
              </a:rPr>
              <a:t>Find you gene-of-interest on NCBI?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0" y="1152000"/>
            <a:ext cx="1004436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1. Search with your gene name (+lactobacillus) on all databases (</a:t>
            </a:r>
            <a:r>
              <a:rPr b="0" lang="en-AU" sz="18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https://www.ncbi.nlm.nih.gov/</a:t>
            </a:r>
            <a:r>
              <a:rPr b="0" lang="en-AU" sz="1800" spc="-1" strike="noStrike">
                <a:solidFill>
                  <a:srgbClr val="0000ff"/>
                </a:solidFill>
                <a:latin typeface="Arial"/>
              </a:rPr>
              <a:t> )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2"/>
          <a:stretch/>
        </p:blipFill>
        <p:spPr>
          <a:xfrm>
            <a:off x="1152000" y="1836000"/>
            <a:ext cx="5453280" cy="2915640"/>
          </a:xfrm>
          <a:prstGeom prst="rect">
            <a:avLst/>
          </a:prstGeom>
          <a:ln>
            <a:noFill/>
          </a:ln>
        </p:spPr>
      </p:pic>
      <p:sp>
        <p:nvSpPr>
          <p:cNvPr id="127" name="Line 3"/>
          <p:cNvSpPr/>
          <p:nvPr/>
        </p:nvSpPr>
        <p:spPr>
          <a:xfrm flipH="1">
            <a:off x="5112000" y="2088000"/>
            <a:ext cx="1728000" cy="43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4"/>
          <p:cNvSpPr/>
          <p:nvPr/>
        </p:nvSpPr>
        <p:spPr>
          <a:xfrm>
            <a:off x="6840000" y="1872000"/>
            <a:ext cx="2663640" cy="162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In order to get a protein sequence go to protein</a:t>
            </a:r>
            <a:endParaRPr b="0" lang="en-AU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2021-04-23T08:45:57Z</dcterms:created>
  <dc:creator/>
  <dc:description/>
  <dc:language>en-AU</dc:language>
  <cp:lastModifiedBy/>
  <dcterms:modified xsi:type="dcterms:W3CDTF">2021-05-04T15:10:12Z</dcterms:modified>
  <cp:revision>17</cp:revision>
  <dc:subject/>
  <dc:title/>
</cp:coreProperties>
</file>