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hmmer.org/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cctyper.crispr.dk/#/" TargetMode="External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docs.google.com/spreadsheets/d/1Gp4cqbiYJ34fB7wbcqJBKsGxwgaMyPRrETnVK9PS_4M/edit#gid=732249118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cctyper.crispr.dk/#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640" y="22572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Group 8: Phage defence mechanise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3640" y="1326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11.5.2021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216000" y="877680"/>
            <a:ext cx="3382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4. scan for gene 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03640" y="-17028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(scan for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504000" y="1513800"/>
            <a:ext cx="885564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-Using Hmmmer (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http://hmmer.org</a:t>
            </a:r>
            <a:r>
              <a:rPr b="0" lang="en-AU" sz="1800" spc="-1" strike="noStrike">
                <a:solidFill>
                  <a:srgbClr val="0000ff"/>
                </a:solidFill>
                <a:latin typeface="Arial"/>
              </a:rPr>
              <a:t>/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) to scan for protein sequence.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-Therefore we use the hmmscan function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(=search protein sequences against a profile HMM database)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-Before we can scan the genome we however need to index the HMM profile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Thefore we use the hmmpress function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-Reminder: You want to scan all your genes and all different genomes (use for- loops)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-Reminder: Think about outputting the information in order to use it later in R.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3640" y="22572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1"/>
          <a:srcRect l="14407" t="0" r="0" b="21695"/>
          <a:stretch/>
        </p:blipFill>
        <p:spPr>
          <a:xfrm>
            <a:off x="3816720" y="1982520"/>
            <a:ext cx="2495520" cy="241920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160360" y="1872000"/>
            <a:ext cx="575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1800" spc="-1" strike="noStrike">
                <a:latin typeface="Arial"/>
              </a:rPr>
              <a:t>Look at Rmarkdown CHAPTER 4. for instructions!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3640" y="22572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(plotting data)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rcRect l="14407" t="0" r="0" b="21695"/>
          <a:stretch/>
        </p:blipFill>
        <p:spPr>
          <a:xfrm>
            <a:off x="3816720" y="1982520"/>
            <a:ext cx="2495520" cy="241920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2160360" y="1872000"/>
            <a:ext cx="575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1800" spc="-1" strike="noStrike">
                <a:latin typeface="Arial"/>
              </a:rPr>
              <a:t>Look at Rmarkdown CHAPTER 5. for instructions!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3640" y="-13428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CRISPR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899720" y="1323720"/>
            <a:ext cx="5948280" cy="422028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4392000" y="662040"/>
            <a:ext cx="575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latin typeface="Arial"/>
              </a:rPr>
              <a:t>CRISPR is the only adaptive immunity mechanism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latin typeface="Arial"/>
              </a:rPr>
              <a:t>In Bacteria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6" name="Line 4"/>
          <p:cNvSpPr/>
          <p:nvPr/>
        </p:nvSpPr>
        <p:spPr>
          <a:xfrm flipH="1">
            <a:off x="5184000" y="1224000"/>
            <a:ext cx="14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944280" y="1296000"/>
            <a:ext cx="8192160" cy="335772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5544000" y="4752000"/>
            <a:ext cx="4536000" cy="12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Acknowledgement to the SAGE students 2020 for the figure:</a:t>
            </a:r>
            <a:endParaRPr b="0" lang="en-A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Aya Iizuka</a:t>
            </a:r>
            <a:endParaRPr b="0" lang="en-A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Simon Maréchal</a:t>
            </a:r>
            <a:endParaRPr b="0" lang="en-A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Samuel Aubert</a:t>
            </a:r>
            <a:endParaRPr b="0" lang="en-A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AU" sz="1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3640" y="-13428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CRISPR functioning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3640" y="-13428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CRISPRcas annotation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2160360" y="648000"/>
            <a:ext cx="575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1800" spc="-1" strike="noStrike">
                <a:latin typeface="Arial"/>
              </a:rPr>
              <a:t>Using CRISPRcasTyper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504000" y="1578600"/>
            <a:ext cx="885564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1. Transfer genome locally (needs ~2Gb)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2. select the genomes you want annotate in google.sheet (~13 genomes)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3. Run CRISPRcasTyper with the 5 genomes indiviually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4. copy output information into google.sheet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5. download .csv data and plotting in R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3640" y="-13428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CRISPRcas annotation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" descr=""/>
          <p:cNvPicPr/>
          <p:nvPr/>
        </p:nvPicPr>
        <p:blipFill>
          <a:blip r:embed="rId1"/>
          <a:srcRect l="18526" t="14663" r="17904" b="0"/>
          <a:stretch/>
        </p:blipFill>
        <p:spPr>
          <a:xfrm>
            <a:off x="2268360" y="1249560"/>
            <a:ext cx="5544000" cy="418644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1584720" y="648000"/>
            <a:ext cx="691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1800" spc="-1" strike="noStrike">
                <a:latin typeface="Arial"/>
                <a:ea typeface="AR PL SungtiL GB"/>
              </a:rPr>
              <a:t>Using CRISPRcasTyper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https://cctyper.crispr.dk/#/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)</a:t>
            </a: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3640" y="22572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do CRISPRcasTyper do?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1"/>
          <a:srcRect l="0" t="0" r="0" b="39855"/>
          <a:stretch/>
        </p:blipFill>
        <p:spPr>
          <a:xfrm>
            <a:off x="144000" y="1512000"/>
            <a:ext cx="9988560" cy="23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38880" y="-14400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63360" y="72000"/>
            <a:ext cx="3752640" cy="5670360"/>
          </a:xfrm>
          <a:prstGeom prst="rect">
            <a:avLst/>
          </a:prstGeom>
          <a:ln>
            <a:noFill/>
          </a:ln>
        </p:spPr>
      </p:pic>
      <p:sp>
        <p:nvSpPr>
          <p:cNvPr id="184" name="TextShape 3"/>
          <p:cNvSpPr txBox="1"/>
          <p:nvPr/>
        </p:nvSpPr>
        <p:spPr>
          <a:xfrm>
            <a:off x="4680000" y="180000"/>
            <a:ext cx="352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Very fast (~20s per genome)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4680000" y="936000"/>
            <a:ext cx="352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Cas gene structure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4680000" y="2124000"/>
            <a:ext cx="388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CRISPR-cas clusters (interesting!)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4680000" y="3420000"/>
            <a:ext cx="388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Additional information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8" name="Line 7"/>
          <p:cNvSpPr/>
          <p:nvPr/>
        </p:nvSpPr>
        <p:spPr>
          <a:xfrm flipH="1" flipV="1">
            <a:off x="3672000" y="288000"/>
            <a:ext cx="1008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8"/>
          <p:cNvSpPr/>
          <p:nvPr/>
        </p:nvSpPr>
        <p:spPr>
          <a:xfrm flipH="1">
            <a:off x="3960000" y="1152000"/>
            <a:ext cx="79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9"/>
          <p:cNvSpPr/>
          <p:nvPr/>
        </p:nvSpPr>
        <p:spPr>
          <a:xfrm flipH="1">
            <a:off x="2880000" y="2304000"/>
            <a:ext cx="187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0"/>
          <p:cNvSpPr/>
          <p:nvPr/>
        </p:nvSpPr>
        <p:spPr>
          <a:xfrm flipH="1">
            <a:off x="3888000" y="2952000"/>
            <a:ext cx="720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1"/>
          <p:cNvSpPr/>
          <p:nvPr/>
        </p:nvSpPr>
        <p:spPr>
          <a:xfrm flipH="1">
            <a:off x="3816000" y="3600000"/>
            <a:ext cx="792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12"/>
          <p:cNvSpPr/>
          <p:nvPr/>
        </p:nvSpPr>
        <p:spPr>
          <a:xfrm flipH="1">
            <a:off x="3816000" y="3672000"/>
            <a:ext cx="792000" cy="858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13"/>
          <p:cNvSpPr txBox="1"/>
          <p:nvPr/>
        </p:nvSpPr>
        <p:spPr>
          <a:xfrm>
            <a:off x="4680000" y="2808000"/>
            <a:ext cx="432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ea typeface="AR PL SungtiL GB"/>
              </a:rPr>
              <a:t>CRISPR array information </a:t>
            </a:r>
            <a:r>
              <a:rPr b="0" lang="en-AU" sz="1800" spc="-1" strike="noStrike">
                <a:latin typeface="Arial"/>
              </a:rPr>
              <a:t>(interesting!)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5" name="TextShape 14"/>
          <p:cNvSpPr txBox="1"/>
          <p:nvPr/>
        </p:nvSpPr>
        <p:spPr>
          <a:xfrm>
            <a:off x="4680000" y="1404000"/>
            <a:ext cx="432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ea typeface="AR PL SungtiL GB"/>
              </a:rPr>
              <a:t>Download all results </a:t>
            </a:r>
            <a:r>
              <a:rPr b="0" lang="en-AU" sz="1800" spc="-1" strike="noStrike">
                <a:latin typeface="Arial"/>
              </a:rPr>
              <a:t>(interesting!)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6" name="Line 15"/>
          <p:cNvSpPr/>
          <p:nvPr/>
        </p:nvSpPr>
        <p:spPr>
          <a:xfrm flipH="1">
            <a:off x="3744000" y="1603440"/>
            <a:ext cx="1008360" cy="340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926880" y="-14400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Yo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u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nee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63360" y="72000"/>
            <a:ext cx="3752640" cy="5670360"/>
          </a:xfrm>
          <a:prstGeom prst="rect">
            <a:avLst/>
          </a:prstGeom>
          <a:ln>
            <a:noFill/>
          </a:ln>
        </p:spPr>
      </p:pic>
      <p:sp>
        <p:nvSpPr>
          <p:cNvPr id="200" name="TextShape 3"/>
          <p:cNvSpPr txBox="1"/>
          <p:nvPr/>
        </p:nvSpPr>
        <p:spPr>
          <a:xfrm>
            <a:off x="4824000" y="1728000"/>
            <a:ext cx="388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CRISPR-cas clusters: fill the first part of the google.sheet (orange part)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1" name="Line 4"/>
          <p:cNvSpPr/>
          <p:nvPr/>
        </p:nvSpPr>
        <p:spPr>
          <a:xfrm flipH="1">
            <a:off x="2880000" y="2160000"/>
            <a:ext cx="194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5"/>
          <p:cNvSpPr/>
          <p:nvPr/>
        </p:nvSpPr>
        <p:spPr>
          <a:xfrm flipH="1" flipV="1">
            <a:off x="3888000" y="3096000"/>
            <a:ext cx="79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6"/>
          <p:cNvSpPr txBox="1"/>
          <p:nvPr/>
        </p:nvSpPr>
        <p:spPr>
          <a:xfrm>
            <a:off x="4680000" y="3096000"/>
            <a:ext cx="432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ea typeface="AR PL SungtiL GB"/>
              </a:rPr>
              <a:t>CRISPR array information: fill the second part of the google.sheet (blue part)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4" name="TextShape 7"/>
          <p:cNvSpPr txBox="1"/>
          <p:nvPr/>
        </p:nvSpPr>
        <p:spPr>
          <a:xfrm>
            <a:off x="4680000" y="756000"/>
            <a:ext cx="432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ea typeface="AR PL SungtiL GB"/>
              </a:rPr>
              <a:t>Download all results + relabel according to you strain name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5" name="Line 8"/>
          <p:cNvSpPr/>
          <p:nvPr/>
        </p:nvSpPr>
        <p:spPr>
          <a:xfrm flipH="1">
            <a:off x="3744000" y="1152000"/>
            <a:ext cx="936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TextShape 9"/>
          <p:cNvSpPr txBox="1"/>
          <p:nvPr/>
        </p:nvSpPr>
        <p:spPr>
          <a:xfrm>
            <a:off x="4176720" y="4749840"/>
            <a:ext cx="5904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hlinkClick r:id="rId2"/>
              </a:rPr>
              <a:t>https://docs.google.com/spreadsheets/d/1Gp4cqbiYJ34fB7wbcqJBKsGxwgaMyPRrETnVK9PS_4M/edit#gid=732249118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640" y="8172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Reminder: What do we want to do?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51640" y="1182240"/>
            <a:ext cx="101509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want to annotate the known defense mechanisms in the Lactos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10360" y="2203920"/>
            <a:ext cx="7684200" cy="318564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52000" y="2655000"/>
            <a:ext cx="1726560" cy="30045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8748000" y="5400000"/>
            <a:ext cx="14385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Sorek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 rot="18900000">
            <a:off x="596880" y="4009320"/>
            <a:ext cx="143856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Lactobacillus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strains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1944000" y="2304000"/>
            <a:ext cx="1582560" cy="308556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7"/>
          <p:cNvSpPr/>
          <p:nvPr/>
        </p:nvSpPr>
        <p:spPr>
          <a:xfrm>
            <a:off x="4140000" y="2304000"/>
            <a:ext cx="718560" cy="308556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"/>
          <p:cNvSpPr/>
          <p:nvPr/>
        </p:nvSpPr>
        <p:spPr>
          <a:xfrm>
            <a:off x="6984000" y="2304000"/>
            <a:ext cx="718560" cy="308556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>
            <a:off x="7992000" y="2304000"/>
            <a:ext cx="610560" cy="308556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 rot="18900000">
            <a:off x="7872120" y="2630520"/>
            <a:ext cx="14385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Retrons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2052000" y="2016000"/>
            <a:ext cx="1438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Alessandro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0" name="CustomShape 12"/>
          <p:cNvSpPr/>
          <p:nvPr/>
        </p:nvSpPr>
        <p:spPr>
          <a:xfrm>
            <a:off x="4068000" y="2013840"/>
            <a:ext cx="1438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together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6804000" y="2013840"/>
            <a:ext cx="1438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Fabrice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7956000" y="2016000"/>
            <a:ext cx="1438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Lucas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3" name="CustomShape 15"/>
          <p:cNvSpPr/>
          <p:nvPr/>
        </p:nvSpPr>
        <p:spPr>
          <a:xfrm>
            <a:off x="5544000" y="2013840"/>
            <a:ext cx="1438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Vincent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4" name="CustomShape 16"/>
          <p:cNvSpPr/>
          <p:nvPr/>
        </p:nvSpPr>
        <p:spPr>
          <a:xfrm>
            <a:off x="4932000" y="2304000"/>
            <a:ext cx="1906560" cy="308556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3640" y="22572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(CRISPR)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1"/>
          <a:srcRect l="14407" t="0" r="0" b="21695"/>
          <a:stretch/>
        </p:blipFill>
        <p:spPr>
          <a:xfrm>
            <a:off x="3816720" y="1982520"/>
            <a:ext cx="2495520" cy="241920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2160360" y="1872000"/>
            <a:ext cx="575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1800" spc="-1" strike="noStrike">
                <a:latin typeface="Arial"/>
              </a:rPr>
              <a:t>Look at Rmarkdown CHAPTER 6. for instructions!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640" y="-9828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have we done sofar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3640" y="1002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have a broad understanding of the diversity of phage defense mechanisms (paper +5 min presentation) </a:t>
            </a:r>
            <a:endParaRPr b="0" lang="en-AU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good understanding of what genes are involved in the “your” defense mechanism.</a:t>
            </a:r>
            <a:endParaRPr b="0" lang="en-AU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saw that genome annotations are limited (no complete pathway annotated)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saw how to loop. You saw how to if, else. </a:t>
            </a:r>
            <a:endParaRPr b="0" lang="en-AU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have HMM of your genes-of-interest</a:t>
            </a:r>
            <a:endParaRPr b="0" lang="en-AU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are currently identifying/annotating the mechanism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03640" y="389808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up next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03640" y="478260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How can we annotate and illustrate all genomes?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How can we annotate and illustrate CRISPR</a:t>
            </a: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3640" y="-9828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have we done sofar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28000"/>
            <a:ext cx="2016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Identify genes in </a:t>
            </a:r>
            <a:endParaRPr b="0" lang="en-AU" sz="1800" spc="-1" strike="noStrike">
              <a:latin typeface="Arial"/>
            </a:endParaRPr>
          </a:p>
          <a:p>
            <a:pPr algn="ctr"/>
            <a:r>
              <a:rPr b="0" lang="en-AU" sz="1800" spc="-1" strike="noStrike">
                <a:latin typeface="Arial"/>
              </a:rPr>
              <a:t>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096000" y="1728000"/>
            <a:ext cx="2016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Find </a:t>
            </a:r>
            <a:endParaRPr b="0" lang="en-AU" sz="1800" spc="-1" strike="noStrike">
              <a:latin typeface="Arial"/>
            </a:endParaRPr>
          </a:p>
          <a:p>
            <a:pPr algn="ctr"/>
            <a:r>
              <a:rPr b="0" lang="en-AU" sz="1800" spc="-1" strike="noStrike">
                <a:latin typeface="Arial"/>
              </a:rPr>
              <a:t>gene sequence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508000" y="1728000"/>
            <a:ext cx="2016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Find </a:t>
            </a:r>
            <a:endParaRPr b="0" lang="en-AU" sz="1800" spc="-1" strike="noStrike">
              <a:latin typeface="Arial"/>
            </a:endParaRPr>
          </a:p>
          <a:p>
            <a:pPr algn="ctr"/>
            <a:r>
              <a:rPr b="0" lang="en-AU" sz="1800" spc="-1" strike="noStrike">
                <a:latin typeface="Arial"/>
              </a:rPr>
              <a:t>gene 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7812000" y="1728000"/>
            <a:ext cx="2016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B</a:t>
            </a:r>
            <a:r>
              <a:rPr b="0" lang="en-AU" sz="1800" spc="-1" strike="noStrike">
                <a:latin typeface="Arial"/>
              </a:rPr>
              <a:t>ui</a:t>
            </a:r>
            <a:r>
              <a:rPr b="0" lang="en-AU" sz="1800" spc="-1" strike="noStrike">
                <a:latin typeface="Arial"/>
              </a:rPr>
              <a:t>ld </a:t>
            </a:r>
            <a:r>
              <a:rPr b="0" lang="en-AU" sz="1800" spc="-1" strike="noStrike">
                <a:latin typeface="Arial"/>
              </a:rPr>
              <a:t>H</a:t>
            </a:r>
            <a:r>
              <a:rPr b="0" lang="en-AU" sz="1800" spc="-1" strike="noStrike">
                <a:latin typeface="Arial"/>
              </a:rPr>
              <a:t>M</a:t>
            </a:r>
            <a:r>
              <a:rPr b="0" lang="en-AU" sz="1800" spc="-1" strike="noStrike">
                <a:latin typeface="Arial"/>
              </a:rPr>
              <a:t>M </a:t>
            </a:r>
            <a:endParaRPr b="0" lang="en-AU" sz="1800" spc="-1" strike="noStrike">
              <a:latin typeface="Arial"/>
            </a:endParaRPr>
          </a:p>
          <a:p>
            <a:pPr algn="ctr"/>
            <a:r>
              <a:rPr b="0" lang="en-AU" sz="1800" spc="-1" strike="noStrike">
                <a:latin typeface="Arial"/>
              </a:rPr>
              <a:t>O</a:t>
            </a:r>
            <a:r>
              <a:rPr b="0" lang="en-AU" sz="1800" spc="-1" strike="noStrike">
                <a:latin typeface="Arial"/>
              </a:rPr>
              <a:t>f </a:t>
            </a:r>
            <a:r>
              <a:rPr b="0" lang="en-AU" sz="1800" spc="-1" strike="noStrike">
                <a:latin typeface="Arial"/>
              </a:rPr>
              <a:t>g</a:t>
            </a:r>
            <a:r>
              <a:rPr b="0" lang="en-AU" sz="1800" spc="-1" strike="noStrike">
                <a:latin typeface="Arial"/>
              </a:rPr>
              <a:t>e</a:t>
            </a:r>
            <a:r>
              <a:rPr b="0" lang="en-AU" sz="1800" spc="-1" strike="noStrike">
                <a:latin typeface="Arial"/>
              </a:rPr>
              <a:t>n</a:t>
            </a:r>
            <a:r>
              <a:rPr b="0" lang="en-AU" sz="1800" spc="-1" strike="noStrike">
                <a:latin typeface="Arial"/>
              </a:rPr>
              <a:t>e </a:t>
            </a:r>
            <a:r>
              <a:rPr b="0" lang="en-AU" sz="1800" spc="-1" strike="noStrike">
                <a:latin typeface="Arial"/>
              </a:rPr>
              <a:t>fa</a:t>
            </a:r>
            <a:r>
              <a:rPr b="0" lang="en-AU" sz="1800" spc="-1" strike="noStrike">
                <a:latin typeface="Arial"/>
              </a:rPr>
              <a:t>m</a:t>
            </a:r>
            <a:r>
              <a:rPr b="0" lang="en-AU" sz="1800" spc="-1" strike="noStrike">
                <a:latin typeface="Arial"/>
              </a:rPr>
              <a:t>il</a:t>
            </a:r>
            <a:r>
              <a:rPr b="0" lang="en-AU" sz="1800" spc="-1" strike="noStrike">
                <a:latin typeface="Arial"/>
              </a:rPr>
              <a:t>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7812000" y="3420000"/>
            <a:ext cx="2016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Scan genomes </a:t>
            </a:r>
            <a:endParaRPr b="0" lang="en-AU" sz="1800" spc="-1" strike="noStrike">
              <a:latin typeface="Arial"/>
            </a:endParaRPr>
          </a:p>
          <a:p>
            <a:pPr algn="ctr"/>
            <a:r>
              <a:rPr b="0" lang="en-AU" sz="1800" spc="-1" strike="noStrike">
                <a:latin typeface="Arial"/>
              </a:rPr>
              <a:t>With HMMs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5508000" y="3420000"/>
            <a:ext cx="2016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Identify pathway </a:t>
            </a:r>
            <a:endParaRPr b="0" lang="en-AU" sz="1800" spc="-1" strike="noStrike">
              <a:latin typeface="Arial"/>
            </a:endParaRPr>
          </a:p>
          <a:p>
            <a:pPr algn="ctr"/>
            <a:r>
              <a:rPr b="0" lang="en-AU" sz="1800" spc="-1" strike="noStrike">
                <a:latin typeface="Arial"/>
              </a:rPr>
              <a:t>completness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3132000" y="3420000"/>
            <a:ext cx="2016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plot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7" name="Line 9"/>
          <p:cNvSpPr/>
          <p:nvPr/>
        </p:nvSpPr>
        <p:spPr>
          <a:xfrm>
            <a:off x="2664000" y="2232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0"/>
          <p:cNvSpPr/>
          <p:nvPr/>
        </p:nvSpPr>
        <p:spPr>
          <a:xfrm>
            <a:off x="5184000" y="2232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1"/>
          <p:cNvSpPr/>
          <p:nvPr/>
        </p:nvSpPr>
        <p:spPr>
          <a:xfrm>
            <a:off x="7488000" y="2232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12"/>
          <p:cNvSpPr/>
          <p:nvPr/>
        </p:nvSpPr>
        <p:spPr>
          <a:xfrm>
            <a:off x="8748000" y="2952000"/>
            <a:ext cx="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3"/>
          <p:cNvSpPr/>
          <p:nvPr/>
        </p:nvSpPr>
        <p:spPr>
          <a:xfrm flipH="1">
            <a:off x="7524000" y="3888000"/>
            <a:ext cx="28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4"/>
          <p:cNvSpPr/>
          <p:nvPr/>
        </p:nvSpPr>
        <p:spPr>
          <a:xfrm flipH="1">
            <a:off x="5184360" y="3888000"/>
            <a:ext cx="28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3640" y="22572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up today?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3640" y="1326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scan the genomes with HMMs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analyse and plot data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run CRISPRcasTyper (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https://cctyper.crispr.dk/#/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)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3640" y="98172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3640" y="1326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3640" y="22572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 to science: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identify/annotate the mechanism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3640" y="1326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216000" y="877680"/>
            <a:ext cx="92876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First, remember what do we want to do and what data do we need!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32000" y="5041800"/>
            <a:ext cx="8855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-Absence/Presence/Abundance of gene-of-interest in all genomes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-(Name of matching gene/genes in genomes)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50360" y="1564920"/>
            <a:ext cx="7684200" cy="318564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1584000" y="1665000"/>
            <a:ext cx="1582560" cy="308556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3780000" y="1665000"/>
            <a:ext cx="718560" cy="308556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6624000" y="1665000"/>
            <a:ext cx="718560" cy="308556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7632000" y="1665000"/>
            <a:ext cx="610560" cy="308556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"/>
          <p:cNvSpPr/>
          <p:nvPr/>
        </p:nvSpPr>
        <p:spPr>
          <a:xfrm rot="18900000">
            <a:off x="7512120" y="1991520"/>
            <a:ext cx="14385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Retrons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1692000" y="1377000"/>
            <a:ext cx="1438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Alessandro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3708000" y="1374840"/>
            <a:ext cx="1438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together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6444000" y="1374840"/>
            <a:ext cx="1438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Fabrice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7596000" y="1377000"/>
            <a:ext cx="1438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Lucas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5184000" y="1374840"/>
            <a:ext cx="1438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Vincent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3" name="CustomShape 14"/>
          <p:cNvSpPr/>
          <p:nvPr/>
        </p:nvSpPr>
        <p:spPr>
          <a:xfrm>
            <a:off x="4572000" y="1665000"/>
            <a:ext cx="1906560" cy="308556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5"/>
          <p:cNvSpPr/>
          <p:nvPr/>
        </p:nvSpPr>
        <p:spPr>
          <a:xfrm>
            <a:off x="-360000" y="1368000"/>
            <a:ext cx="1943640" cy="3599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6"/>
          <p:cNvSpPr/>
          <p:nvPr/>
        </p:nvSpPr>
        <p:spPr>
          <a:xfrm rot="18900000">
            <a:off x="236880" y="3370320"/>
            <a:ext cx="143856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Lactobacillus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strains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503640" y="-17028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do we need!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3640" y="225720"/>
            <a:ext cx="90691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work with Hidden Markov models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87640" y="1362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03640" y="4530240"/>
            <a:ext cx="90691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432000" y="1728000"/>
            <a:ext cx="4678560" cy="23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1. Build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Identify gene-of-interest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Get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Create multi-sequence-alignment (MSA) of all genes in the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Build the HMM with the MSA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6192000" y="1705320"/>
            <a:ext cx="4678560" cy="23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the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genes-of-interest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genomes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287640" y="2160000"/>
            <a:ext cx="4752000" cy="1960560"/>
          </a:xfrm>
          <a:prstGeom prst="rect">
            <a:avLst/>
          </a:prstGeom>
          <a:noFill/>
          <a:ln w="3600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3528000" y="2232000"/>
            <a:ext cx="93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Done!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4" name="Line 8"/>
          <p:cNvSpPr/>
          <p:nvPr/>
        </p:nvSpPr>
        <p:spPr>
          <a:xfrm flipV="1">
            <a:off x="8280000" y="2592000"/>
            <a:ext cx="432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9"/>
          <p:cNvSpPr/>
          <p:nvPr/>
        </p:nvSpPr>
        <p:spPr>
          <a:xfrm flipH="1" flipV="1">
            <a:off x="8784000" y="3024000"/>
            <a:ext cx="648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7488000" y="4389840"/>
            <a:ext cx="25923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We already know how we can search multiple genes &amp; multiple genomes (for-loop)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6696000" y="5229720"/>
            <a:ext cx="93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Done!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6048000" y="3600000"/>
            <a:ext cx="1223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72bf44"/>
                </a:solidFill>
                <a:latin typeface="Arial"/>
              </a:rPr>
              <a:t>Let’s do this next!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9" name="Line 13"/>
          <p:cNvSpPr/>
          <p:nvPr/>
        </p:nvSpPr>
        <p:spPr>
          <a:xfrm flipV="1">
            <a:off x="6624000" y="2952000"/>
            <a:ext cx="288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2021-04-23T08:45:57Z</dcterms:created>
  <dc:creator/>
  <dc:description/>
  <dc:language>en-AU</dc:language>
  <cp:lastModifiedBy/>
  <dcterms:modified xsi:type="dcterms:W3CDTF">2021-05-11T14:15:15Z</dcterms:modified>
  <cp:revision>22</cp:revision>
  <dc:subject/>
  <dc:title/>
</cp:coreProperties>
</file>