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6" r:id="rId4"/>
    <p:sldId id="267" r:id="rId5"/>
    <p:sldId id="265" r:id="rId6"/>
    <p:sldId id="268" r:id="rId7"/>
    <p:sldId id="280" r:id="rId8"/>
    <p:sldId id="272" r:id="rId9"/>
    <p:sldId id="282" r:id="rId10"/>
    <p:sldId id="271" r:id="rId11"/>
    <p:sldId id="283" r:id="rId12"/>
    <p:sldId id="269" r:id="rId13"/>
    <p:sldId id="274" r:id="rId14"/>
    <p:sldId id="275" r:id="rId15"/>
    <p:sldId id="276" r:id="rId16"/>
    <p:sldId id="278" r:id="rId17"/>
    <p:sldId id="281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D25C7-96CB-4EDB-BD8F-7699C9523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3AC99-DC84-42EA-9218-A5C7313F5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E2E20-7BB2-414B-854A-FA1270D66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77FE3-B8BA-4DC0-B10B-05D6C433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251DC-7B74-46DE-944C-0AB3613C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5C51-B886-44F8-BF8F-582D09AE0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8555FD-E6A6-4C9C-81C4-45B493F23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A021-C399-4C08-A933-4EB94184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4DB97-930F-4005-85BE-1057AB44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08BD9-C63C-441D-A43A-A5E6D917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3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0B126-6330-4C8F-A7A6-0194707A6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B21D9-792A-478D-912E-B5CFC5A90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9E9D8-4F19-4320-A43D-258A243F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E0E08-A3E5-428D-B9B5-2D69EF92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3F63-F73D-4846-9080-CC055C0E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84AC-98D7-42F3-8EE0-3F8CBE78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13903-2795-46A4-A5E4-2D864634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8157-201A-4F3D-8485-A97729CF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381D-6849-4A74-9C7E-D92E3CD4D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18AA-96B0-4075-8765-B5A0BB3E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1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D449-2725-4804-9E4D-5FB806D1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308D9-4109-43DE-845C-0210F30E1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115F2-586E-42B1-949A-D458DF89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410EF-DD0F-412C-B656-CD0362867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C401D-C495-4FEF-9083-0EDD0330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4546-5F7D-4D3F-90D5-1EF212F2F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18A3E-3DC8-4774-A226-97962123C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ADC2E0-BB71-41B6-88BD-CCB19BDA3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7D07B-1A68-47AF-9C57-D560C786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65E9C-E8E9-4903-9AF3-206BC8EB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31075-7435-44D5-90AC-09DB6AB5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3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654C-9375-435B-8BFA-97E38D64B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DB0FB-4BBF-4C54-89ED-5FE80DA9F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34033-654D-4DA5-B20D-5C06AFF4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5ECA2-9623-471B-8812-C4BD357F2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7C3DC-1787-45A6-B405-38F191B15A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5D407-178A-49A4-BA77-6FC7D0978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76B50-D963-4F4B-A762-CB08EC52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95804-519F-4600-A397-7CFFBBB46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4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D0C3-EF13-4D31-94E2-88ADD3F66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9312F-AE6A-40D3-BE7A-2E79431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A2510-B25F-49B7-9064-C6CE259A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8ED8B-CA83-4E3A-8D46-11039262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3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FDC2FD-F2BE-4626-B89E-8B9BEA5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D5CFF-A0AA-4ACF-A09C-9F09DF31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0A239-5AD3-49AC-9EF7-18674A5F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9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8235-DC89-4271-AA4B-06FF0AB4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C819F-BF06-4D1B-9CF4-74CD6B6DE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A9F16-1724-40BA-A0E2-8C4EA5ADF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1B089-3236-42DD-B0BD-159C35F4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CFE9-A0AC-47B8-A059-E4B4659C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C8312-721C-4040-B5F2-9BE52043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75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2108F-3B23-4FA8-893A-7AC1D522D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B6AA34-55DD-4DF4-875E-F621E180E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5140B-1B60-462B-A342-747BAFEF1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2775C-83FB-4673-B87C-45E5AB8C4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D5A3F-EAE1-4578-BB4D-E3C179EE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B33D2-D166-48F6-9C9F-58BE56C6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2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2F1E0-C4B1-4E6D-8805-7FC615B28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98902-D834-4536-A684-A3F885ABD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D30F-3B1E-4674-949F-25EE596B16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09D9D-775F-4199-BC11-986EBBAFE228}" type="datetimeFigureOut">
              <a:rPr lang="en-US" smtClean="0"/>
              <a:t>10/4/22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1827-9D1E-4339-B8B9-53DC692B5E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7F4F7-E6CE-4FC7-8A7D-B39E4FF73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49536-9CEC-4EE9-A093-164416528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7D56-AFB9-4D15-B1E1-4DDDD73F2C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R for contig filtering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3A62A-D2DF-49BB-901D-E08A33B79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Vincent de Bakker</a:t>
            </a:r>
          </a:p>
          <a:p>
            <a:r>
              <a:rPr lang="en-US" dirty="0"/>
              <a:t>SAGE I, fall 2022</a:t>
            </a:r>
          </a:p>
        </p:txBody>
      </p:sp>
    </p:spTree>
    <p:extLst>
      <p:ext uri="{BB962C8B-B14F-4D97-AF65-F5344CB8AC3E}">
        <p14:creationId xmlns:p14="http://schemas.microsoft.com/office/powerpoint/2010/main" val="174172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D4BF-1B88-4037-80BF-1AFDFB4F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3200" dirty="0"/>
              <a:t>Running code in console</a:t>
            </a:r>
            <a:endParaRPr lang="LID4096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419D-60AD-4EAA-A6A6-D8E57A3C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591" b="1"/>
          <a:stretch/>
        </p:blipFill>
        <p:spPr>
          <a:xfrm>
            <a:off x="50800" y="520700"/>
            <a:ext cx="12103100" cy="2985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04980ED-DBC1-4BA7-BF6E-5C8D034357EF}"/>
              </a:ext>
            </a:extLst>
          </p:cNvPr>
          <p:cNvSpPr/>
          <p:nvPr/>
        </p:nvSpPr>
        <p:spPr>
          <a:xfrm>
            <a:off x="50801" y="2933700"/>
            <a:ext cx="1587500" cy="396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CD4BF-1B88-4037-80BF-1AFDFB4FE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700"/>
            <a:ext cx="10515600" cy="1489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nl-NL" sz="3200" dirty="0"/>
              <a:t>Running code in console</a:t>
            </a:r>
            <a:endParaRPr lang="LID4096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2D419D-60AD-4EAA-A6A6-D8E57A3CF3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26591" b="1"/>
          <a:stretch/>
        </p:blipFill>
        <p:spPr>
          <a:xfrm>
            <a:off x="50800" y="520700"/>
            <a:ext cx="12103100" cy="2985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83BD1D-BE41-4E2D-8FC7-0E0EA7716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6591" b="1"/>
          <a:stretch/>
        </p:blipFill>
        <p:spPr>
          <a:xfrm>
            <a:off x="50800" y="3689761"/>
            <a:ext cx="12103100" cy="29852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C202A6-A63E-44EC-9B83-0DD040393A8B}"/>
              </a:ext>
            </a:extLst>
          </p:cNvPr>
          <p:cNvSpPr txBox="1">
            <a:spLocks/>
          </p:cNvSpPr>
          <p:nvPr/>
        </p:nvSpPr>
        <p:spPr>
          <a:xfrm>
            <a:off x="838200" y="3743736"/>
            <a:ext cx="10515600" cy="148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nl-NL" sz="3200" dirty="0"/>
              <a:t>Storing information into “variables” or “objects”</a:t>
            </a:r>
            <a:endParaRPr lang="LID4096" sz="3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7815AAA5-2CC3-4ACF-9571-1B7D045843A8}"/>
              </a:ext>
            </a:extLst>
          </p:cNvPr>
          <p:cNvCxnSpPr>
            <a:cxnSpLocks/>
          </p:cNvCxnSpPr>
          <p:nvPr/>
        </p:nvCxnSpPr>
        <p:spPr>
          <a:xfrm flipV="1">
            <a:off x="1052513" y="5187951"/>
            <a:ext cx="7377112" cy="112712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565EC9-22B1-44BF-9109-A4C685A045BE}"/>
              </a:ext>
            </a:extLst>
          </p:cNvPr>
          <p:cNvCxnSpPr>
            <a:cxnSpLocks/>
          </p:cNvCxnSpPr>
          <p:nvPr/>
        </p:nvCxnSpPr>
        <p:spPr>
          <a:xfrm flipH="1">
            <a:off x="774700" y="6457950"/>
            <a:ext cx="4546600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D175CE-9D9D-43D6-9766-D1FC6BC16E94}"/>
              </a:ext>
            </a:extLst>
          </p:cNvPr>
          <p:cNvSpPr txBox="1"/>
          <p:nvPr/>
        </p:nvSpPr>
        <p:spPr>
          <a:xfrm>
            <a:off x="4832350" y="5232811"/>
            <a:ext cx="3314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accent2"/>
                </a:solidFill>
              </a:rPr>
              <a:t>Use: </a:t>
            </a:r>
            <a:r>
              <a:rPr lang="nl-NL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&lt;-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nl-NL" sz="1600" dirty="0">
                <a:solidFill>
                  <a:schemeClr val="accent2"/>
                </a:solidFill>
              </a:rPr>
              <a:t>(hot </a:t>
            </a:r>
            <a:r>
              <a:rPr lang="nl-NL" sz="1600" dirty="0" err="1">
                <a:solidFill>
                  <a:schemeClr val="accent2"/>
                </a:solidFill>
              </a:rPr>
              <a:t>key</a:t>
            </a:r>
            <a:r>
              <a:rPr lang="nl-NL" sz="1600">
                <a:solidFill>
                  <a:schemeClr val="accent2"/>
                </a:solidFill>
              </a:rPr>
              <a:t>: </a:t>
            </a:r>
            <a:r>
              <a:rPr lang="nl-NL" sz="1600" b="1" dirty="0">
                <a:solidFill>
                  <a:schemeClr val="accent2"/>
                </a:solidFill>
              </a:rPr>
              <a:t>A</a:t>
            </a:r>
            <a:r>
              <a:rPr lang="nl-NL" sz="1600" b="1">
                <a:solidFill>
                  <a:schemeClr val="accent2"/>
                </a:solidFill>
              </a:rPr>
              <a:t>lt </a:t>
            </a:r>
            <a:r>
              <a:rPr lang="nl-NL" sz="1600" b="1" dirty="0">
                <a:solidFill>
                  <a:schemeClr val="accent2"/>
                </a:solidFill>
              </a:rPr>
              <a:t>+ -</a:t>
            </a:r>
            <a:r>
              <a:rPr lang="nl-NL" sz="1600" dirty="0">
                <a:solidFill>
                  <a:schemeClr val="accent2"/>
                </a:solidFill>
              </a:rPr>
              <a:t> [WIN])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accent2"/>
                </a:solidFill>
              </a:rPr>
              <a:t>Appears in “environment”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12657E-D064-48D2-A3B4-1C6AADFE6E82}"/>
              </a:ext>
            </a:extLst>
          </p:cNvPr>
          <p:cNvSpPr txBox="1"/>
          <p:nvPr/>
        </p:nvSpPr>
        <p:spPr>
          <a:xfrm>
            <a:off x="5364162" y="6267564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Run “object” to see contents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4980ED-DBC1-4BA7-BF6E-5C8D034357EF}"/>
              </a:ext>
            </a:extLst>
          </p:cNvPr>
          <p:cNvSpPr/>
          <p:nvPr/>
        </p:nvSpPr>
        <p:spPr>
          <a:xfrm>
            <a:off x="50801" y="2933700"/>
            <a:ext cx="1587500" cy="396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34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73353-E70B-43B9-9275-911AC338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time I want to run this code...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5ADF-2CEF-43B7-A081-A8C0818D8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...what was it again, exactly?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“Hello, world”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“hello, world”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“HelloWorld”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</a:p>
          <a:p>
            <a:pPr lvl="1"/>
            <a:r>
              <a:rPr lang="nl-NL" dirty="0"/>
              <a:t>...</a:t>
            </a:r>
          </a:p>
          <a:p>
            <a:pPr lvl="1"/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“Hell, o World”</a:t>
            </a:r>
            <a:r>
              <a:rPr lang="nl-NL" dirty="0"/>
              <a:t>?</a:t>
            </a:r>
          </a:p>
          <a:p>
            <a:endParaRPr lang="nl-NL" dirty="0"/>
          </a:p>
          <a:p>
            <a:pPr>
              <a:buFont typeface="Wingdings" panose="05000000000000000000" pitchFamily="2" charset="2"/>
              <a:buChar char="Ø"/>
            </a:pPr>
            <a:r>
              <a:rPr lang="nl-NL" dirty="0"/>
              <a:t> Save your code in scripts, and run from there </a:t>
            </a:r>
          </a:p>
          <a:p>
            <a:pPr lvl="1"/>
            <a:r>
              <a:rPr lang="nl-NL" dirty="0"/>
              <a:t>Like with </a:t>
            </a:r>
            <a:r>
              <a:rPr lang="nl-N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myFirstScript.sh</a:t>
            </a:r>
            <a:r>
              <a:rPr lang="nl-NL" dirty="0"/>
              <a:t>, </a:t>
            </a:r>
            <a:r>
              <a:rPr lang="nl-N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run_fastqc.sh</a:t>
            </a:r>
            <a:r>
              <a:rPr lang="nl-NL" dirty="0"/>
              <a:t>, </a:t>
            </a:r>
            <a:r>
              <a:rPr lang="nl-N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run_trimmomatic.sh</a:t>
            </a:r>
            <a:r>
              <a:rPr lang="nl-NL" dirty="0"/>
              <a:t>, </a:t>
            </a:r>
            <a:r>
              <a:rPr lang="nl-NL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run_spades.sh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nl-NL" dirty="0"/>
              <a:t>Cannot possibly remember exact code or parameters</a:t>
            </a:r>
          </a:p>
          <a:p>
            <a:pPr lvl="1"/>
            <a:r>
              <a:rPr lang="nl-NL" dirty="0"/>
              <a:t>Required for </a:t>
            </a:r>
            <a:r>
              <a:rPr lang="nl-NL" b="1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173125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72B702-758D-4382-86EB-2D21CDC7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Opening &amp; saving a new R Script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716DC7-B513-447E-BF2D-C325369F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87" y="2351170"/>
            <a:ext cx="5543551" cy="36555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273B-917B-48E6-B711-009E7ADC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174" y="2351171"/>
            <a:ext cx="5543552" cy="3655570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3D4A56CA-985A-40E0-9CFE-063273421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762" y="1906588"/>
            <a:ext cx="5181600" cy="3762375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/>
              <a:t>Open</a:t>
            </a:r>
            <a:endParaRPr lang="LID4096" b="1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6F481A8-C926-469F-A7C5-CB6C6B834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34150" y="1906588"/>
            <a:ext cx="5181600" cy="3762375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/>
              <a:t>Save</a:t>
            </a:r>
            <a:endParaRPr lang="LID4096" b="1" dirty="0"/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7166E8B0-F4C2-4DF1-8F0F-E8F2347F8892}"/>
              </a:ext>
            </a:extLst>
          </p:cNvPr>
          <p:cNvSpPr txBox="1">
            <a:spLocks/>
          </p:cNvSpPr>
          <p:nvPr/>
        </p:nvSpPr>
        <p:spPr>
          <a:xfrm>
            <a:off x="2242921" y="6122989"/>
            <a:ext cx="7706157" cy="73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3200" dirty="0"/>
              <a:t>...saved as </a:t>
            </a:r>
            <a:r>
              <a:rPr lang="nl-NL" sz="3200" i="1" dirty="0"/>
              <a:t>example.R</a:t>
            </a:r>
            <a:r>
              <a:rPr lang="nl-NL" sz="3200" dirty="0"/>
              <a:t> in 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440321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C4785C9-4C2C-4D83-8F52-DA3436EA6F12}"/>
              </a:ext>
            </a:extLst>
          </p:cNvPr>
          <p:cNvSpPr txBox="1">
            <a:spLocks/>
          </p:cNvSpPr>
          <p:nvPr/>
        </p:nvSpPr>
        <p:spPr>
          <a:xfrm>
            <a:off x="1964423" y="6284914"/>
            <a:ext cx="8263154" cy="567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3200" dirty="0"/>
              <a:t>Naturally, save your changes every now and then</a:t>
            </a:r>
            <a:endParaRPr lang="LID4096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7A2DE5-AF2A-4C6F-8167-56D23880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91"/>
            <a:ext cx="12192000" cy="60269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8A8B387-42DA-4669-A797-9AC22F0F1E0C}"/>
              </a:ext>
            </a:extLst>
          </p:cNvPr>
          <p:cNvSpPr/>
          <p:nvPr/>
        </p:nvSpPr>
        <p:spPr>
          <a:xfrm>
            <a:off x="45245" y="681038"/>
            <a:ext cx="8313896" cy="349472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ysClr val="windowText" lastClr="000000"/>
                </a:solidFill>
              </a:rPr>
              <a:t>Source / script pane</a:t>
            </a:r>
            <a:endParaRPr lang="LID4096" sz="2400" dirty="0">
              <a:ln w="3175">
                <a:noFill/>
              </a:ln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A60C8-868A-425C-80C4-D420B50D7BAF}"/>
              </a:ext>
            </a:extLst>
          </p:cNvPr>
          <p:cNvSpPr/>
          <p:nvPr/>
        </p:nvSpPr>
        <p:spPr>
          <a:xfrm>
            <a:off x="45245" y="4417621"/>
            <a:ext cx="8313896" cy="1721526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</a:rPr>
              <a:t>Console pane</a:t>
            </a:r>
            <a:endParaRPr lang="LID4096" sz="2400" dirty="0">
              <a:ln w="3175"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A764B-ABD0-4E22-8203-AF4EE33C4979}"/>
              </a:ext>
            </a:extLst>
          </p:cNvPr>
          <p:cNvSpPr/>
          <p:nvPr/>
        </p:nvSpPr>
        <p:spPr>
          <a:xfrm>
            <a:off x="8404385" y="681038"/>
            <a:ext cx="3742369" cy="1955284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</a:rPr>
              <a:t>Environment pane</a:t>
            </a:r>
            <a:endParaRPr lang="LID4096" sz="2400" dirty="0">
              <a:ln w="3175"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6A685-602C-479B-AD27-615699198697}"/>
              </a:ext>
            </a:extLst>
          </p:cNvPr>
          <p:cNvSpPr/>
          <p:nvPr/>
        </p:nvSpPr>
        <p:spPr>
          <a:xfrm>
            <a:off x="8404385" y="2893807"/>
            <a:ext cx="3742369" cy="3245340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</a:rPr>
              <a:t>Plot &amp; help pane</a:t>
            </a:r>
            <a:endParaRPr lang="LID4096" sz="2400" dirty="0">
              <a:ln w="3175"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AD6A6-72EC-4519-AE06-767B82E6E31E}"/>
              </a:ext>
            </a:extLst>
          </p:cNvPr>
          <p:cNvSpPr txBox="1"/>
          <p:nvPr/>
        </p:nvSpPr>
        <p:spPr>
          <a:xfrm>
            <a:off x="1964423" y="2626030"/>
            <a:ext cx="59326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Here we can write R code, save it and run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Run current line or selection with...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...keyboard: Ctrl+Enter (WIN) / </a:t>
            </a:r>
            <a:r>
              <a:rPr lang="nl-NL" dirty="0">
                <a:latin typeface="Segoe UI Symbol" panose="020B0502040204020203" pitchFamily="34" charset="0"/>
                <a:ea typeface="Segoe UI Symbol" panose="020B0502040204020203" pitchFamily="34" charset="0"/>
              </a:rPr>
              <a:t>⌘</a:t>
            </a:r>
            <a:r>
              <a:rPr lang="nl-NL" dirty="0"/>
              <a:t>+Enter (MAC)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NL" dirty="0"/>
              <a:t>...mouse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Annotate your code with comments to recall what it does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2C594B7-5565-4942-ADEC-F3F23C5C780B}"/>
              </a:ext>
            </a:extLst>
          </p:cNvPr>
          <p:cNvCxnSpPr>
            <a:cxnSpLocks/>
          </p:cNvCxnSpPr>
          <p:nvPr/>
        </p:nvCxnSpPr>
        <p:spPr>
          <a:xfrm flipV="1">
            <a:off x="3734790" y="718853"/>
            <a:ext cx="3598223" cy="2938747"/>
          </a:xfrm>
          <a:prstGeom prst="bentConnector3">
            <a:avLst>
              <a:gd name="adj1" fmla="val 94885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69E2AD5-ED34-41BA-85FB-F5FD41E6DC89}"/>
              </a:ext>
            </a:extLst>
          </p:cNvPr>
          <p:cNvCxnSpPr>
            <a:cxnSpLocks/>
          </p:cNvCxnSpPr>
          <p:nvPr/>
        </p:nvCxnSpPr>
        <p:spPr>
          <a:xfrm rot="10800000">
            <a:off x="552450" y="625378"/>
            <a:ext cx="3754706" cy="1683781"/>
          </a:xfrm>
          <a:prstGeom prst="bentConnector3">
            <a:avLst>
              <a:gd name="adj1" fmla="val -229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59EA60A-BAEE-4E38-BD1D-16B7A2154DC8}"/>
              </a:ext>
            </a:extLst>
          </p:cNvPr>
          <p:cNvCxnSpPr>
            <a:cxnSpLocks/>
          </p:cNvCxnSpPr>
          <p:nvPr/>
        </p:nvCxnSpPr>
        <p:spPr>
          <a:xfrm rot="5400000">
            <a:off x="-1035301" y="3473702"/>
            <a:ext cx="4524375" cy="186821"/>
          </a:xfrm>
          <a:prstGeom prst="bentConnector3">
            <a:avLst>
              <a:gd name="adj1" fmla="val 10010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33ABB4-7EB2-44D9-96FA-D1B9E8B316EA}"/>
              </a:ext>
            </a:extLst>
          </p:cNvPr>
          <p:cNvSpPr txBox="1"/>
          <p:nvPr/>
        </p:nvSpPr>
        <p:spPr>
          <a:xfrm>
            <a:off x="1365540" y="5628616"/>
            <a:ext cx="608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1"/>
                </a:solidFill>
              </a:rPr>
              <a:t>Whatever you run in the script, will still appear in the console</a:t>
            </a:r>
            <a:endParaRPr lang="LID4096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56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DD54-7662-4AA6-A6C2-067B71ED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4" y="365125"/>
            <a:ext cx="4791074" cy="1325563"/>
          </a:xfrm>
        </p:spPr>
        <p:txBody>
          <a:bodyPr/>
          <a:lstStyle/>
          <a:p>
            <a:r>
              <a:rPr lang="nl-NL" dirty="0"/>
              <a:t>Setting your working directory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EBE1-067A-4553-969D-356328F354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9C80C-57B0-4666-A281-95486954B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6574" y="1825625"/>
            <a:ext cx="4953001" cy="4667250"/>
          </a:xfrm>
        </p:spPr>
        <p:txBody>
          <a:bodyPr/>
          <a:lstStyle/>
          <a:p>
            <a:r>
              <a:rPr lang="nl-NL" dirty="0"/>
              <a:t>Useful, because...</a:t>
            </a:r>
          </a:p>
          <a:p>
            <a:pPr lvl="1"/>
            <a:r>
              <a:rPr lang="nl-NL" dirty="0"/>
              <a:t>...reading files...</a:t>
            </a:r>
          </a:p>
          <a:p>
            <a:pPr lvl="1"/>
            <a:r>
              <a:rPr lang="nl-NL" dirty="0"/>
              <a:t>...writing files...</a:t>
            </a:r>
          </a:p>
          <a:p>
            <a:endParaRPr lang="nl-NL" dirty="0"/>
          </a:p>
          <a:p>
            <a:r>
              <a:rPr lang="nl-NL" dirty="0" err="1"/>
              <a:t>Either</a:t>
            </a:r>
            <a:r>
              <a:rPr lang="nl-NL" dirty="0"/>
              <a:t> by...</a:t>
            </a:r>
          </a:p>
          <a:p>
            <a:pPr lvl="1"/>
            <a:r>
              <a:rPr lang="nl-NL" dirty="0">
                <a:solidFill>
                  <a:schemeClr val="accent1"/>
                </a:solidFill>
              </a:rPr>
              <a:t>...point-and-click</a:t>
            </a:r>
          </a:p>
          <a:p>
            <a:pPr lvl="1"/>
            <a:r>
              <a:rPr lang="nl-NL" dirty="0">
                <a:solidFill>
                  <a:schemeClr val="accent2"/>
                </a:solidFill>
              </a:rPr>
              <a:t>...code</a:t>
            </a:r>
          </a:p>
          <a:p>
            <a:pPr lvl="2"/>
            <a:r>
              <a:rPr lang="nl-NL" dirty="0"/>
              <a:t>Then saved in script too!</a:t>
            </a:r>
          </a:p>
          <a:p>
            <a:pPr lvl="2"/>
            <a:r>
              <a:rPr lang="nl-NL" dirty="0"/>
              <a:t>Useful or not?</a:t>
            </a:r>
          </a:p>
          <a:p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DFE6BD-3A93-453B-BD4A-9FEA92FB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" y="0"/>
            <a:ext cx="627017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DE3B22-316C-4B95-A8D1-1A9181926F09}"/>
              </a:ext>
            </a:extLst>
          </p:cNvPr>
          <p:cNvSpPr/>
          <p:nvPr/>
        </p:nvSpPr>
        <p:spPr>
          <a:xfrm>
            <a:off x="838200" y="18256"/>
            <a:ext cx="2686050" cy="160099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968C7-5103-4495-ABEC-FB3EE73718F2}"/>
              </a:ext>
            </a:extLst>
          </p:cNvPr>
          <p:cNvSpPr/>
          <p:nvPr/>
        </p:nvSpPr>
        <p:spPr>
          <a:xfrm>
            <a:off x="2085976" y="821332"/>
            <a:ext cx="1321594" cy="1551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2163A-4616-462F-8FF0-94CF69A28BA9}"/>
              </a:ext>
            </a:extLst>
          </p:cNvPr>
          <p:cNvSpPr/>
          <p:nvPr/>
        </p:nvSpPr>
        <p:spPr>
          <a:xfrm>
            <a:off x="2085976" y="1070371"/>
            <a:ext cx="1321594" cy="1551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A48F28-4B65-4A37-B11A-067A8AFA39EF}"/>
              </a:ext>
            </a:extLst>
          </p:cNvPr>
          <p:cNvSpPr/>
          <p:nvPr/>
        </p:nvSpPr>
        <p:spPr>
          <a:xfrm>
            <a:off x="193222" y="1825625"/>
            <a:ext cx="2793817" cy="719455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5BAD2-1964-4565-80CD-2D578648219A}"/>
              </a:ext>
            </a:extLst>
          </p:cNvPr>
          <p:cNvSpPr txBox="1"/>
          <p:nvPr/>
        </p:nvSpPr>
        <p:spPr>
          <a:xfrm>
            <a:off x="2181225" y="4554975"/>
            <a:ext cx="4060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Remember, you can see your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nl-NL" sz="2000" dirty="0"/>
              <a:t> here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B56E2F-00DF-47F0-82AA-ECE0764E70D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98701" y="4755030"/>
            <a:ext cx="168252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107D585-4BDA-41DC-A6CF-7F13AA54A07D}"/>
              </a:ext>
            </a:extLst>
          </p:cNvPr>
          <p:cNvSpPr/>
          <p:nvPr/>
        </p:nvSpPr>
        <p:spPr>
          <a:xfrm>
            <a:off x="2038350" y="2128838"/>
            <a:ext cx="847725" cy="14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DAB718-5203-4580-B32A-5F456B72E8B0}"/>
              </a:ext>
            </a:extLst>
          </p:cNvPr>
          <p:cNvSpPr/>
          <p:nvPr/>
        </p:nvSpPr>
        <p:spPr>
          <a:xfrm>
            <a:off x="1128167" y="2276475"/>
            <a:ext cx="847725" cy="147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3399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066BFCC-73B0-4911-B602-B5FF3E0477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35925" y="2429502"/>
            <a:ext cx="5946961" cy="33372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7143CF-5583-4627-801D-69084F1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issues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9525C-C108-4882-A20C-92ED45F5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dirty="0"/>
              <a:t>Three options when you run code...</a:t>
            </a:r>
          </a:p>
          <a:p>
            <a:pPr marL="0" indent="0">
              <a:buNone/>
            </a:pPr>
            <a:endParaRPr lang="nl-NL" dirty="0"/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solidFill>
                  <a:schemeClr val="accent2"/>
                </a:solidFill>
              </a:rPr>
              <a:t>...it works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solidFill>
                  <a:schemeClr val="accent1"/>
                </a:solidFill>
              </a:rPr>
              <a:t>...it returns an error</a:t>
            </a:r>
          </a:p>
          <a:p>
            <a:pPr lvl="1"/>
            <a:r>
              <a:rPr lang="nl-NL" dirty="0"/>
              <a:t> </a:t>
            </a:r>
            <a:r>
              <a:rPr lang="nl-NL" i="1" dirty="0"/>
              <a:t>warnings are not errors</a:t>
            </a:r>
          </a:p>
          <a:p>
            <a:pPr marL="514350" indent="-514350">
              <a:buFont typeface="+mj-lt"/>
              <a:buAutoNum type="arabicPeriod"/>
            </a:pPr>
            <a:r>
              <a:rPr lang="nl-NL" dirty="0">
                <a:solidFill>
                  <a:schemeClr val="accent6"/>
                </a:solidFill>
              </a:rPr>
              <a:t>...it shows a “+” prompt</a:t>
            </a:r>
          </a:p>
          <a:p>
            <a:pPr lvl="1"/>
            <a:r>
              <a:rPr lang="nl-NL" dirty="0"/>
              <a:t>Indicates unfinished code</a:t>
            </a:r>
          </a:p>
          <a:p>
            <a:pPr lvl="2"/>
            <a:r>
              <a:rPr lang="nl-NL" dirty="0"/>
              <a:t>e.g. 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print(“Hello world”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Press ESC to escape</a:t>
            </a:r>
          </a:p>
          <a:p>
            <a:endParaRPr lang="nl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9E9B58-4C1E-4CA8-BF73-609EDD121BE4}"/>
              </a:ext>
            </a:extLst>
          </p:cNvPr>
          <p:cNvSpPr/>
          <p:nvPr/>
        </p:nvSpPr>
        <p:spPr>
          <a:xfrm>
            <a:off x="5792869" y="3003505"/>
            <a:ext cx="4292600" cy="371475"/>
          </a:xfrm>
          <a:prstGeom prst="rect">
            <a:avLst/>
          </a:prstGeom>
          <a:noFill/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31D4B-0207-41C8-9C0B-39E6AAF9A58D}"/>
              </a:ext>
            </a:extLst>
          </p:cNvPr>
          <p:cNvSpPr/>
          <p:nvPr/>
        </p:nvSpPr>
        <p:spPr>
          <a:xfrm>
            <a:off x="5792869" y="3522625"/>
            <a:ext cx="4292600" cy="37147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626F7-0EB5-4BEF-9F3B-2835A89F5613}"/>
              </a:ext>
            </a:extLst>
          </p:cNvPr>
          <p:cNvSpPr/>
          <p:nvPr/>
        </p:nvSpPr>
        <p:spPr>
          <a:xfrm>
            <a:off x="5792869" y="4055439"/>
            <a:ext cx="4292600" cy="1324170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53EC96-E56D-4A94-A950-A1AC4D9F20A6}"/>
              </a:ext>
            </a:extLst>
          </p:cNvPr>
          <p:cNvSpPr txBox="1"/>
          <p:nvPr/>
        </p:nvSpPr>
        <p:spPr>
          <a:xfrm>
            <a:off x="9001128" y="5010277"/>
            <a:ext cx="1084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6"/>
                </a:solidFill>
              </a:rPr>
              <a:t>Press ESC</a:t>
            </a:r>
            <a:endParaRPr lang="LID4096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73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BED098-5727-45BA-B26C-60BAA3FF4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Resources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834DC-2255-4F9B-A681-E7DACBFA0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994"/>
            <a:ext cx="10515600" cy="3898901"/>
          </a:xfrm>
        </p:spPr>
        <p:txBody>
          <a:bodyPr>
            <a:normAutofit/>
          </a:bodyPr>
          <a:lstStyle/>
          <a:p>
            <a:r>
              <a:rPr lang="nl-NL" dirty="0">
                <a:hlinkClick r:id="rId2"/>
              </a:rPr>
              <a:t>https://www.r-project.org/</a:t>
            </a:r>
            <a:endParaRPr lang="nl-NL" dirty="0"/>
          </a:p>
          <a:p>
            <a:endParaRPr lang="nl-NL" dirty="0">
              <a:solidFill>
                <a:schemeClr val="accent2"/>
              </a:solidFill>
            </a:endParaRPr>
          </a:p>
          <a:p>
            <a:r>
              <a:rPr lang="nl-NL" dirty="0">
                <a:solidFill>
                  <a:schemeClr val="accent2"/>
                </a:solidFill>
              </a:rPr>
              <a:t>Cheatsheets</a:t>
            </a:r>
          </a:p>
          <a:p>
            <a:endParaRPr lang="nl-NL" dirty="0"/>
          </a:p>
          <a:p>
            <a:r>
              <a:rPr lang="nl-NL" dirty="0">
                <a:hlinkClick r:id="rId3"/>
              </a:rPr>
              <a:t>https://stackoverflow.com/</a:t>
            </a:r>
            <a:r>
              <a:rPr lang="nl-NL" dirty="0"/>
              <a:t> (programming Q&amp;A)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...Google!</a:t>
            </a:r>
            <a:endParaRPr lang="LID4096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3955D1-D1D2-4327-93DD-304D5FF3E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171" y="728663"/>
            <a:ext cx="6692679" cy="3276913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B21105F-DCB1-4724-9528-780E23FFB327}"/>
              </a:ext>
            </a:extLst>
          </p:cNvPr>
          <p:cNvCxnSpPr/>
          <p:nvPr/>
        </p:nvCxnSpPr>
        <p:spPr>
          <a:xfrm>
            <a:off x="3114675" y="3371850"/>
            <a:ext cx="2276475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7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AEBB1D-D9A7-47AD-B31E-4ED0ED13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 it yourself!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B5FE3-D8EC-44B3-B0B9-352D466F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lnSpcReduction="10000"/>
          </a:bodyPr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 algn="ctr">
              <a:buNone/>
            </a:pPr>
            <a:r>
              <a:rPr lang="it-IT" dirty="0"/>
              <a:t>221004_Tutorial4_Genome_Assembly.html</a:t>
            </a:r>
          </a:p>
          <a:p>
            <a:pPr marL="0" indent="0" algn="ctr">
              <a:buNone/>
            </a:pPr>
            <a:r>
              <a:rPr lang="nl-NL" dirty="0"/>
              <a:t>SECTION 5 </a:t>
            </a:r>
            <a:r>
              <a:rPr lang="nl-NL" dirty="0" err="1"/>
              <a:t>to</a:t>
            </a:r>
            <a:r>
              <a:rPr lang="nl-NL" dirty="0"/>
              <a:t> end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5790F7-74F4-4E48-BCAA-26A9246E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659" y="1690688"/>
            <a:ext cx="3794682" cy="37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8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0145-4FEC-44DE-BD5B-99C51FE20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87100" cy="1325563"/>
          </a:xfrm>
        </p:spPr>
        <p:txBody>
          <a:bodyPr/>
          <a:lstStyle/>
          <a:p>
            <a:r>
              <a:rPr lang="nl-NL" dirty="0"/>
              <a:t>Goal: select only informative contigs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9CEF0-A610-409A-A6CC-2AEAF118D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65700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Why R?</a:t>
            </a:r>
          </a:p>
          <a:p>
            <a:pPr lvl="1"/>
            <a:r>
              <a:rPr lang="nl-NL" dirty="0"/>
              <a:t>Great for plotting / data visualization </a:t>
            </a:r>
            <a:r>
              <a:rPr lang="nl-NL" dirty="0">
                <a:sym typeface="Wingdings" panose="05000000000000000000" pitchFamily="2" charset="2"/>
              </a:rPr>
              <a:t> intuitive</a:t>
            </a:r>
            <a:endParaRPr lang="nl-NL" dirty="0"/>
          </a:p>
          <a:p>
            <a:pPr lvl="1"/>
            <a:r>
              <a:rPr lang="nl-NL" dirty="0"/>
              <a:t>Useful skill</a:t>
            </a:r>
          </a:p>
          <a:p>
            <a:endParaRPr lang="nl-NL" dirty="0"/>
          </a:p>
          <a:p>
            <a:r>
              <a:rPr lang="nl-NL" dirty="0"/>
              <a:t>What is R? </a:t>
            </a:r>
          </a:p>
          <a:p>
            <a:pPr lvl="1"/>
            <a:r>
              <a:rPr lang="nl-NL" dirty="0"/>
              <a:t>Coding language for statistical computing and graphics</a:t>
            </a:r>
          </a:p>
          <a:p>
            <a:pPr lvl="1"/>
            <a:r>
              <a:rPr lang="nl-NL" dirty="0"/>
              <a:t>Open-source</a:t>
            </a:r>
          </a:p>
          <a:p>
            <a:pPr lvl="1"/>
            <a:r>
              <a:rPr lang="nl-NL" dirty="0"/>
              <a:t>Customizable and versatile</a:t>
            </a:r>
          </a:p>
          <a:p>
            <a:pPr lvl="1"/>
            <a:r>
              <a:rPr lang="nl-NL" dirty="0"/>
              <a:t>Much used in life sciences</a:t>
            </a:r>
          </a:p>
          <a:p>
            <a:endParaRPr lang="nl-NL" dirty="0"/>
          </a:p>
          <a:p>
            <a:r>
              <a:rPr lang="nl-NL" dirty="0"/>
              <a:t>What is RStudio?</a:t>
            </a:r>
          </a:p>
          <a:p>
            <a:pPr lvl="1"/>
            <a:r>
              <a:rPr lang="nl-NL" dirty="0"/>
              <a:t>Interface for R: </a:t>
            </a:r>
            <a:r>
              <a:rPr lang="nl-NL" b="1" dirty="0"/>
              <a:t>makes it user-friendly</a:t>
            </a:r>
          </a:p>
          <a:p>
            <a:pPr lvl="2"/>
            <a:r>
              <a:rPr lang="nl-NL" dirty="0"/>
              <a:t>More advanced: debugging tools</a:t>
            </a:r>
          </a:p>
          <a:p>
            <a:pPr lvl="1"/>
            <a:r>
              <a:rPr lang="nl-NL" dirty="0"/>
              <a:t>Is not R itself!</a:t>
            </a:r>
          </a:p>
          <a:p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D3FEB4-039A-413C-87F8-716D0488F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1967" y="4234738"/>
            <a:ext cx="1073713" cy="83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7F9A4CF-69C8-4F19-B3C0-DA07B8D68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109" y="5550175"/>
            <a:ext cx="2375376" cy="83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4B50DC-ABB0-4EB6-BBDB-7BDF67628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437" y="1500745"/>
            <a:ext cx="3143048" cy="224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03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413D-70E8-47DE-8859-0462804F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You should have installed R and RStudio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34653-04F3-4954-BAD1-8E9D8C7A2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sz="4000" dirty="0"/>
              <a:t>In case you have not: see links in tutorial</a:t>
            </a:r>
          </a:p>
          <a:p>
            <a:pPr marL="0" indent="0">
              <a:buNone/>
            </a:pPr>
            <a:endParaRPr lang="nl-NL" sz="4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/>
              <a:t> </a:t>
            </a:r>
            <a:r>
              <a:rPr lang="nl-NL" sz="2800" dirty="0"/>
              <a:t>Section 5.1: R </a:t>
            </a:r>
            <a:r>
              <a:rPr lang="nl-NL" sz="2800" dirty="0" err="1"/>
              <a:t>installation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4224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0C150-6CE2-494F-BF9D-0DEF1BD6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Why do we want RStudio?</a:t>
            </a:r>
            <a:endParaRPr lang="LID4096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D8B3EC-9C41-4DA2-B2B4-8DB11B10D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7998" y="1906588"/>
            <a:ext cx="5181600" cy="3762375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/>
              <a:t>R (terminal)</a:t>
            </a:r>
            <a:endParaRPr lang="LID4096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EFFD82-00E2-480E-874C-52AEB8CAB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6393" y="1906588"/>
            <a:ext cx="5181600" cy="3762375"/>
          </a:xfrm>
        </p:spPr>
        <p:txBody>
          <a:bodyPr/>
          <a:lstStyle/>
          <a:p>
            <a:pPr marL="0" indent="0" algn="ctr">
              <a:buNone/>
            </a:pPr>
            <a:r>
              <a:rPr lang="nl-NL" b="1" dirty="0"/>
              <a:t>RGui</a:t>
            </a:r>
            <a:endParaRPr lang="LID4096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3A8B8-4913-4429-82F6-28A6140FC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506" y="2515906"/>
            <a:ext cx="5098092" cy="21149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EC3E6-755A-4013-A876-C0EE2CFA7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5906"/>
            <a:ext cx="5682386" cy="3240369"/>
          </a:xfrm>
          <a:prstGeom prst="rect">
            <a:avLst/>
          </a:prstGeom>
        </p:spPr>
      </p:pic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D673BB2-55D6-428D-A23B-9463274A98C2}"/>
              </a:ext>
            </a:extLst>
          </p:cNvPr>
          <p:cNvSpPr txBox="1">
            <a:spLocks/>
          </p:cNvSpPr>
          <p:nvPr/>
        </p:nvSpPr>
        <p:spPr>
          <a:xfrm>
            <a:off x="2242921" y="6122989"/>
            <a:ext cx="7706157" cy="735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nl-NL" sz="3200" dirty="0"/>
              <a:t>...because this can be more user-friendly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092712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EC9-4E62-4BCD-97EB-AFEAA18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052-D6F0-4028-90AD-70E8B71A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FCAB-7238-4DC3-8233-6D25499C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"/>
            <a:ext cx="12192000" cy="666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0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EC9-4E62-4BCD-97EB-AFEAA18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052-D6F0-4028-90AD-70E8B71A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FCAB-7238-4DC3-8233-6D25499C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"/>
            <a:ext cx="12192000" cy="6662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A02ED1-7DC8-4C93-994B-B15D8E1FCFC6}"/>
              </a:ext>
            </a:extLst>
          </p:cNvPr>
          <p:cNvSpPr/>
          <p:nvPr/>
        </p:nvSpPr>
        <p:spPr>
          <a:xfrm>
            <a:off x="53439" y="665018"/>
            <a:ext cx="8306790" cy="605047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ysClr val="windowText" lastClr="000000"/>
                </a:solidFill>
              </a:rPr>
              <a:t>Console pane</a:t>
            </a:r>
            <a:endParaRPr lang="LID4096" sz="2400" dirty="0">
              <a:ln w="3175">
                <a:noFill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E6F0B-1DB3-4C97-90EC-274509C9C8B8}"/>
              </a:ext>
            </a:extLst>
          </p:cNvPr>
          <p:cNvSpPr/>
          <p:nvPr/>
        </p:nvSpPr>
        <p:spPr>
          <a:xfrm>
            <a:off x="8391525" y="665018"/>
            <a:ext cx="3775116" cy="209599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</a:rPr>
              <a:t>Environment pane</a:t>
            </a:r>
            <a:endParaRPr lang="LID4096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9DC3-03B3-4BB3-8092-EED1485543DA}"/>
              </a:ext>
            </a:extLst>
          </p:cNvPr>
          <p:cNvSpPr/>
          <p:nvPr/>
        </p:nvSpPr>
        <p:spPr>
          <a:xfrm>
            <a:off x="8391525" y="3014354"/>
            <a:ext cx="3775116" cy="370114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</a:rPr>
              <a:t>Plot &amp; help pane</a:t>
            </a:r>
            <a:endParaRPr lang="LID4096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783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EC9-4E62-4BCD-97EB-AFEAA18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052-D6F0-4028-90AD-70E8B71A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FCAB-7238-4DC3-8233-6D25499C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"/>
            <a:ext cx="12192000" cy="6662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A02ED1-7DC8-4C93-994B-B15D8E1FCFC6}"/>
              </a:ext>
            </a:extLst>
          </p:cNvPr>
          <p:cNvSpPr/>
          <p:nvPr/>
        </p:nvSpPr>
        <p:spPr>
          <a:xfrm>
            <a:off x="53439" y="665018"/>
            <a:ext cx="8306790" cy="605047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ysClr val="windowText" lastClr="000000"/>
                </a:solidFill>
              </a:rPr>
              <a:t>Console pane</a:t>
            </a:r>
            <a:endParaRPr lang="LID4096" sz="2400" dirty="0">
              <a:ln w="3175">
                <a:noFill/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E6F0B-1DB3-4C97-90EC-274509C9C8B8}"/>
              </a:ext>
            </a:extLst>
          </p:cNvPr>
          <p:cNvSpPr/>
          <p:nvPr/>
        </p:nvSpPr>
        <p:spPr>
          <a:xfrm>
            <a:off x="8391525" y="665018"/>
            <a:ext cx="3775116" cy="209599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</a:rPr>
              <a:t>Environment pane</a:t>
            </a:r>
            <a:endParaRPr lang="LID4096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9DC3-03B3-4BB3-8092-EED1485543DA}"/>
              </a:ext>
            </a:extLst>
          </p:cNvPr>
          <p:cNvSpPr/>
          <p:nvPr/>
        </p:nvSpPr>
        <p:spPr>
          <a:xfrm>
            <a:off x="8391525" y="3014354"/>
            <a:ext cx="3775116" cy="370114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ysClr val="windowText" lastClr="000000"/>
                </a:solidFill>
              </a:rPr>
              <a:t>Plot &amp; help pane</a:t>
            </a:r>
            <a:endParaRPr lang="LID4096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423A9-C400-4384-80D0-354388EA023D}"/>
              </a:ext>
            </a:extLst>
          </p:cNvPr>
          <p:cNvSpPr txBox="1"/>
          <p:nvPr/>
        </p:nvSpPr>
        <p:spPr>
          <a:xfrm>
            <a:off x="1665360" y="4162302"/>
            <a:ext cx="508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Here we can run R code as on a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 current working directory is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The prompt is “&gt;”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40B4F-C71C-465F-8D8F-476B9D824AB2}"/>
              </a:ext>
            </a:extLst>
          </p:cNvPr>
          <p:cNvSpPr txBox="1"/>
          <p:nvPr/>
        </p:nvSpPr>
        <p:spPr>
          <a:xfrm>
            <a:off x="8542317" y="1990581"/>
            <a:ext cx="34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Here stored variables are shown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2CFC5-912B-4A88-B150-DFC4EB3AE2CD}"/>
              </a:ext>
            </a:extLst>
          </p:cNvPr>
          <p:cNvSpPr txBox="1"/>
          <p:nvPr/>
        </p:nvSpPr>
        <p:spPr>
          <a:xfrm>
            <a:off x="8776267" y="5239847"/>
            <a:ext cx="300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Here plots are displayed...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...or e.g. help files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2DC3470-D0A1-482E-989B-DF1EDA1B0FAF}"/>
              </a:ext>
            </a:extLst>
          </p:cNvPr>
          <p:cNvCxnSpPr>
            <a:cxnSpLocks/>
          </p:cNvCxnSpPr>
          <p:nvPr/>
        </p:nvCxnSpPr>
        <p:spPr>
          <a:xfrm rot="16200000" flipV="1">
            <a:off x="-539177" y="2660388"/>
            <a:ext cx="2874344" cy="1534730"/>
          </a:xfrm>
          <a:prstGeom prst="bentConnector3">
            <a:avLst>
              <a:gd name="adj1" fmla="val -40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04AED281-282A-4938-B201-615EA0C41F15}"/>
              </a:ext>
            </a:extLst>
          </p:cNvPr>
          <p:cNvCxnSpPr>
            <a:cxnSpLocks/>
          </p:cNvCxnSpPr>
          <p:nvPr/>
        </p:nvCxnSpPr>
        <p:spPr>
          <a:xfrm rot="16200000" flipV="1">
            <a:off x="-1045546" y="1936195"/>
            <a:ext cx="3982082" cy="1439729"/>
          </a:xfrm>
          <a:prstGeom prst="bentConnector3">
            <a:avLst>
              <a:gd name="adj1" fmla="val 99952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1AA5D0C-B50F-4A62-9271-8DD5A354CE9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16672" y="4040088"/>
            <a:ext cx="2754262" cy="52602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1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EC9-4E62-4BCD-97EB-AFEAA18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052-D6F0-4028-90AD-70E8B71A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FCAB-7238-4DC3-8233-6D25499C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"/>
            <a:ext cx="12192000" cy="6662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A02ED1-7DC8-4C93-994B-B15D8E1FCFC6}"/>
              </a:ext>
            </a:extLst>
          </p:cNvPr>
          <p:cNvSpPr/>
          <p:nvPr/>
        </p:nvSpPr>
        <p:spPr>
          <a:xfrm>
            <a:off x="53439" y="665018"/>
            <a:ext cx="8306790" cy="605047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</a:rPr>
              <a:t>Console pane</a:t>
            </a:r>
            <a:endParaRPr lang="LID4096" sz="2400" dirty="0">
              <a:ln w="3175"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E6F0B-1DB3-4C97-90EC-274509C9C8B8}"/>
              </a:ext>
            </a:extLst>
          </p:cNvPr>
          <p:cNvSpPr/>
          <p:nvPr/>
        </p:nvSpPr>
        <p:spPr>
          <a:xfrm>
            <a:off x="8391525" y="665018"/>
            <a:ext cx="3775116" cy="209599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Environment pane</a:t>
            </a:r>
            <a:endParaRPr lang="LID4096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9DC3-03B3-4BB3-8092-EED1485543DA}"/>
              </a:ext>
            </a:extLst>
          </p:cNvPr>
          <p:cNvSpPr/>
          <p:nvPr/>
        </p:nvSpPr>
        <p:spPr>
          <a:xfrm>
            <a:off x="8391525" y="3014354"/>
            <a:ext cx="3775116" cy="370114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Plot &amp; help pane</a:t>
            </a:r>
            <a:endParaRPr lang="LID4096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423A9-C400-4384-80D0-354388EA023D}"/>
              </a:ext>
            </a:extLst>
          </p:cNvPr>
          <p:cNvSpPr txBox="1"/>
          <p:nvPr/>
        </p:nvSpPr>
        <p:spPr>
          <a:xfrm>
            <a:off x="1665360" y="4162302"/>
            <a:ext cx="508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Here we can run R code as on a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current working directory is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prompt is “&gt;”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40B4F-C71C-465F-8D8F-476B9D824AB2}"/>
              </a:ext>
            </a:extLst>
          </p:cNvPr>
          <p:cNvSpPr txBox="1"/>
          <p:nvPr/>
        </p:nvSpPr>
        <p:spPr>
          <a:xfrm>
            <a:off x="8542317" y="1990581"/>
            <a:ext cx="34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Here stored variables are shown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2CFC5-912B-4A88-B150-DFC4EB3AE2CD}"/>
              </a:ext>
            </a:extLst>
          </p:cNvPr>
          <p:cNvSpPr txBox="1"/>
          <p:nvPr/>
        </p:nvSpPr>
        <p:spPr>
          <a:xfrm>
            <a:off x="8776267" y="5239847"/>
            <a:ext cx="300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Here plots are displayed...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...or e.g. help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FEB4C-FCB1-4235-8821-AA5C65852FAF}"/>
              </a:ext>
            </a:extLst>
          </p:cNvPr>
          <p:cNvSpPr txBox="1"/>
          <p:nvPr/>
        </p:nvSpPr>
        <p:spPr>
          <a:xfrm>
            <a:off x="1947862" y="2871010"/>
            <a:ext cx="829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What is my current working directory?</a:t>
            </a:r>
          </a:p>
        </p:txBody>
      </p:sp>
    </p:spTree>
    <p:extLst>
      <p:ext uri="{BB962C8B-B14F-4D97-AF65-F5344CB8AC3E}">
        <p14:creationId xmlns:p14="http://schemas.microsoft.com/office/powerpoint/2010/main" val="352626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BBEC9-4E62-4BCD-97EB-AFEAA1863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85052-D6F0-4028-90AD-70E8B71A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EFCAB-7238-4DC3-8233-6D25499C1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631"/>
            <a:ext cx="12192000" cy="66627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A02ED1-7DC8-4C93-994B-B15D8E1FCFC6}"/>
              </a:ext>
            </a:extLst>
          </p:cNvPr>
          <p:cNvSpPr/>
          <p:nvPr/>
        </p:nvSpPr>
        <p:spPr>
          <a:xfrm>
            <a:off x="53439" y="665018"/>
            <a:ext cx="8306790" cy="6050478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ln w="3175">
                  <a:noFill/>
                </a:ln>
                <a:solidFill>
                  <a:schemeClr val="bg1">
                    <a:lumMod val="65000"/>
                  </a:schemeClr>
                </a:solidFill>
              </a:rPr>
              <a:t>Console pane</a:t>
            </a:r>
            <a:endParaRPr lang="LID4096" sz="2400" dirty="0">
              <a:ln w="3175">
                <a:noFill/>
              </a:ln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7E6F0B-1DB3-4C97-90EC-274509C9C8B8}"/>
              </a:ext>
            </a:extLst>
          </p:cNvPr>
          <p:cNvSpPr/>
          <p:nvPr/>
        </p:nvSpPr>
        <p:spPr>
          <a:xfrm>
            <a:off x="8391525" y="665018"/>
            <a:ext cx="3775116" cy="2095995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Environment pane</a:t>
            </a:r>
            <a:endParaRPr lang="LID4096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E19DC3-03B3-4BB3-8092-EED1485543DA}"/>
              </a:ext>
            </a:extLst>
          </p:cNvPr>
          <p:cNvSpPr/>
          <p:nvPr/>
        </p:nvSpPr>
        <p:spPr>
          <a:xfrm>
            <a:off x="8391525" y="3014354"/>
            <a:ext cx="3775116" cy="3701142"/>
          </a:xfrm>
          <a:prstGeom prst="rect">
            <a:avLst/>
          </a:prstGeom>
          <a:solidFill>
            <a:srgbClr val="ED7D31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>
                    <a:lumMod val="65000"/>
                  </a:schemeClr>
                </a:solidFill>
              </a:rPr>
              <a:t>Plot &amp; help pane</a:t>
            </a:r>
            <a:endParaRPr lang="LID4096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0423A9-C400-4384-80D0-354388EA023D}"/>
              </a:ext>
            </a:extLst>
          </p:cNvPr>
          <p:cNvSpPr txBox="1"/>
          <p:nvPr/>
        </p:nvSpPr>
        <p:spPr>
          <a:xfrm>
            <a:off x="1665360" y="4162302"/>
            <a:ext cx="5082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Here we can run R code as on a command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current working directory is shown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The prompt is “&gt;”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40B4F-C71C-465F-8D8F-476B9D824AB2}"/>
              </a:ext>
            </a:extLst>
          </p:cNvPr>
          <p:cNvSpPr txBox="1"/>
          <p:nvPr/>
        </p:nvSpPr>
        <p:spPr>
          <a:xfrm>
            <a:off x="8542317" y="1990581"/>
            <a:ext cx="347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Here stored variables are shown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2CFC5-912B-4A88-B150-DFC4EB3AE2CD}"/>
              </a:ext>
            </a:extLst>
          </p:cNvPr>
          <p:cNvSpPr txBox="1"/>
          <p:nvPr/>
        </p:nvSpPr>
        <p:spPr>
          <a:xfrm>
            <a:off x="8776267" y="5239847"/>
            <a:ext cx="300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Here plots are displayed...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...or e.g. help 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FEB4C-FCB1-4235-8821-AA5C65852FAF}"/>
              </a:ext>
            </a:extLst>
          </p:cNvPr>
          <p:cNvSpPr txBox="1"/>
          <p:nvPr/>
        </p:nvSpPr>
        <p:spPr>
          <a:xfrm>
            <a:off x="1947862" y="2871010"/>
            <a:ext cx="8296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4000" dirty="0"/>
              <a:t>What is my current working directory?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01C100E-94D3-4DF2-9BFB-315FEC5AAE32}"/>
              </a:ext>
            </a:extLst>
          </p:cNvPr>
          <p:cNvCxnSpPr>
            <a:cxnSpLocks/>
            <a:stCxn id="14" idx="0"/>
          </p:cNvCxnSpPr>
          <p:nvPr/>
        </p:nvCxnSpPr>
        <p:spPr>
          <a:xfrm rot="16200000" flipV="1">
            <a:off x="2053198" y="-1171792"/>
            <a:ext cx="2250865" cy="5834740"/>
          </a:xfrm>
          <a:prstGeom prst="bent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7714E8-D17E-4460-BEA4-7DCFE25D8A10}"/>
              </a:ext>
            </a:extLst>
          </p:cNvPr>
          <p:cNvSpPr txBox="1"/>
          <p:nvPr/>
        </p:nvSpPr>
        <p:spPr>
          <a:xfrm>
            <a:off x="3242954" y="1086961"/>
            <a:ext cx="3184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solidFill>
                  <a:schemeClr val="accent2"/>
                </a:solidFill>
              </a:rPr>
              <a:t>~/</a:t>
            </a:r>
          </a:p>
          <a:p>
            <a:r>
              <a:rPr lang="nl-NL" dirty="0">
                <a:solidFill>
                  <a:schemeClr val="accent2"/>
                </a:solidFill>
              </a:rPr>
              <a:t>home directory</a:t>
            </a:r>
          </a:p>
          <a:p>
            <a:endParaRPr lang="nl-NL" dirty="0">
              <a:solidFill>
                <a:schemeClr val="accent2"/>
              </a:solidFill>
            </a:endParaRPr>
          </a:p>
          <a:p>
            <a:r>
              <a:rPr lang="nl-NL" dirty="0">
                <a:solidFill>
                  <a:schemeClr val="accent2"/>
                </a:solidFill>
              </a:rPr>
              <a:t>For me: C:/Users/vince/Documents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Microsoft Macintosh PowerPoint</Application>
  <PresentationFormat>Widescreen</PresentationFormat>
  <Paragraphs>140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Segoe UI Symbol</vt:lpstr>
      <vt:lpstr>Wingdings</vt:lpstr>
      <vt:lpstr>Office Theme</vt:lpstr>
      <vt:lpstr>Using R for contig filtering</vt:lpstr>
      <vt:lpstr>Goal: select only informative contigs</vt:lpstr>
      <vt:lpstr>You should have installed R and RStudio</vt:lpstr>
      <vt:lpstr>Why do we want RStudio?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time I want to run this code...</vt:lpstr>
      <vt:lpstr>Opening &amp; saving a new R Script</vt:lpstr>
      <vt:lpstr>PowerPoint Presentation</vt:lpstr>
      <vt:lpstr>Setting your working directory</vt:lpstr>
      <vt:lpstr>Common issues</vt:lpstr>
      <vt:lpstr>Resources</vt:lpstr>
      <vt:lpstr>Do it yourself!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de Bakker</dc:creator>
  <cp:lastModifiedBy>philipp engel</cp:lastModifiedBy>
  <cp:revision>76</cp:revision>
  <dcterms:created xsi:type="dcterms:W3CDTF">2020-09-22T16:23:35Z</dcterms:created>
  <dcterms:modified xsi:type="dcterms:W3CDTF">2022-10-04T06:50:54Z</dcterms:modified>
</cp:coreProperties>
</file>