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99" r:id="rId2"/>
    <p:sldId id="294" r:id="rId3"/>
    <p:sldId id="293" r:id="rId4"/>
    <p:sldId id="301" r:id="rId5"/>
    <p:sldId id="300" r:id="rId6"/>
    <p:sldId id="302" r:id="rId7"/>
    <p:sldId id="311" r:id="rId8"/>
    <p:sldId id="304" r:id="rId9"/>
    <p:sldId id="312" r:id="rId10"/>
    <p:sldId id="305" r:id="rId11"/>
    <p:sldId id="307" r:id="rId12"/>
    <p:sldId id="306" r:id="rId13"/>
    <p:sldId id="316" r:id="rId14"/>
    <p:sldId id="308" r:id="rId15"/>
    <p:sldId id="309" r:id="rId16"/>
    <p:sldId id="310" r:id="rId17"/>
    <p:sldId id="267" r:id="rId18"/>
    <p:sldId id="313" r:id="rId19"/>
    <p:sldId id="315" r:id="rId20"/>
    <p:sldId id="314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21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D6296-0C08-4B83-91A6-BD1A2909D4CE}" type="datetimeFigureOut">
              <a:rPr lang="en-CH" smtClean="0"/>
              <a:t>10/10/2022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D52D-CC29-4200-8A57-2B7C1E369B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95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3933" y="1808163"/>
            <a:ext cx="612965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972685" cy="6858000"/>
          </a:xfrm>
          <a:custGeom>
            <a:avLst/>
            <a:gdLst/>
            <a:ahLst/>
            <a:cxnLst/>
            <a:rect l="l" t="t" r="r" b="b"/>
            <a:pathLst>
              <a:path w="4972685" h="6858000">
                <a:moveTo>
                  <a:pt x="4972593" y="0"/>
                </a:moveTo>
                <a:lnTo>
                  <a:pt x="0" y="0"/>
                </a:lnTo>
                <a:lnTo>
                  <a:pt x="0" y="6857998"/>
                </a:lnTo>
                <a:lnTo>
                  <a:pt x="4972593" y="6857998"/>
                </a:lnTo>
                <a:lnTo>
                  <a:pt x="4972593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955" y="442323"/>
            <a:ext cx="453136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7918" y="2019359"/>
            <a:ext cx="602869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DNA-Rendering">
            <a:extLst>
              <a:ext uri="{FF2B5EF4-FFF2-40B4-BE49-F238E27FC236}">
                <a16:creationId xmlns:a16="http://schemas.microsoft.com/office/drawing/2014/main" id="{AE645599-34DE-19F6-A437-B766B945E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/>
          <a:stretch/>
        </p:blipFill>
        <p:spPr>
          <a:xfrm rot="10800000">
            <a:off x="603671" y="-1"/>
            <a:ext cx="11588329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A7B4B-831E-4BC7-A210-272D6F260E62}"/>
              </a:ext>
            </a:extLst>
          </p:cNvPr>
          <p:cNvSpPr txBox="1"/>
          <p:nvPr/>
        </p:nvSpPr>
        <p:spPr>
          <a:xfrm>
            <a:off x="1270000" y="734505"/>
            <a:ext cx="8205951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Read Mapping | Tutorial 5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80E0D-401B-459F-97F0-6BEDF2D1B090}"/>
              </a:ext>
            </a:extLst>
          </p:cNvPr>
          <p:cNvSpPr txBox="1"/>
          <p:nvPr/>
        </p:nvSpPr>
        <p:spPr>
          <a:xfrm>
            <a:off x="1313675" y="2065766"/>
            <a:ext cx="3874685" cy="54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SAGE I | 11.10.22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9B25C-A141-4C49-9039-14ADF7EB7E66}"/>
              </a:ext>
            </a:extLst>
          </p:cNvPr>
          <p:cNvSpPr txBox="1"/>
          <p:nvPr/>
        </p:nvSpPr>
        <p:spPr>
          <a:xfrm>
            <a:off x="838200" y="6487362"/>
            <a:ext cx="1135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Daniel Garrido-Sanz 					                         		   </a:t>
            </a:r>
            <a:r>
              <a:rPr lang="en-US" sz="1100" dirty="0">
                <a:solidFill>
                  <a:schemeClr val="bg1"/>
                </a:solidFill>
              </a:rPr>
              <a:t>Presentation adapted from Aiswarya Prasad </a:t>
            </a:r>
            <a:endParaRPr lang="en-CH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2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Read mapping workflow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9C05D-F575-4E09-B76F-54C00D3A25DE}"/>
              </a:ext>
            </a:extLst>
          </p:cNvPr>
          <p:cNvSpPr txBox="1"/>
          <p:nvPr/>
        </p:nvSpPr>
        <p:spPr>
          <a:xfrm>
            <a:off x="762000" y="1524000"/>
            <a:ext cx="48364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Concatenate contigs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r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eference genome –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Reads mapping –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mem</a:t>
            </a:r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BBCC0D01-A997-49EA-95B8-78CC7B010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4" t="5263" b="78948"/>
          <a:stretch/>
        </p:blipFill>
        <p:spPr bwMode="auto">
          <a:xfrm>
            <a:off x="8361252" y="695073"/>
            <a:ext cx="3089496" cy="5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5D219F-6470-4ADE-A79A-1B0403DC2D4F}"/>
              </a:ext>
            </a:extLst>
          </p:cNvPr>
          <p:cNvCxnSpPr>
            <a:cxnSpLocks/>
          </p:cNvCxnSpPr>
          <p:nvPr/>
        </p:nvCxnSpPr>
        <p:spPr>
          <a:xfrm>
            <a:off x="9906000" y="1752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6621DB-F290-4713-9277-B93683AD5919}"/>
              </a:ext>
            </a:extLst>
          </p:cNvPr>
          <p:cNvSpPr txBox="1"/>
          <p:nvPr/>
        </p:nvSpPr>
        <p:spPr>
          <a:xfrm>
            <a:off x="7924800" y="1322065"/>
            <a:ext cx="396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03_&lt;ESL0xxx&gt;_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contigs_filtered.fasta</a:t>
            </a:r>
            <a:endParaRPr lang="en-CH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49FED3-2F4E-4809-973F-17C3FC884C5E}"/>
              </a:ext>
            </a:extLst>
          </p:cNvPr>
          <p:cNvSpPr txBox="1"/>
          <p:nvPr/>
        </p:nvSpPr>
        <p:spPr>
          <a:xfrm>
            <a:off x="8223337" y="2390001"/>
            <a:ext cx="350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_&lt;ESL0xxx&gt;.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fasta</a:t>
            </a:r>
            <a:endParaRPr lang="en-CH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274C9-E49F-4DD3-AC65-7A08A4F71AD7}"/>
              </a:ext>
            </a:extLst>
          </p:cNvPr>
          <p:cNvCxnSpPr>
            <a:cxnSpLocks/>
          </p:cNvCxnSpPr>
          <p:nvPr/>
        </p:nvCxnSpPr>
        <p:spPr>
          <a:xfrm>
            <a:off x="9906000" y="2819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B0111E-E5F0-4D4F-878A-D3F745C17030}"/>
              </a:ext>
            </a:extLst>
          </p:cNvPr>
          <p:cNvSpPr txBox="1"/>
          <p:nvPr/>
        </p:nvSpPr>
        <p:spPr>
          <a:xfrm>
            <a:off x="9975937" y="2932211"/>
            <a:ext cx="10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index</a:t>
            </a:r>
            <a:endParaRPr lang="en-CH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81045-3846-45A9-AFB1-F6895DC608D2}"/>
              </a:ext>
            </a:extLst>
          </p:cNvPr>
          <p:cNvSpPr txBox="1"/>
          <p:nvPr/>
        </p:nvSpPr>
        <p:spPr>
          <a:xfrm>
            <a:off x="8650552" y="3479511"/>
            <a:ext cx="2703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amb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ann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bwt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pac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sa</a:t>
            </a:r>
            <a:endParaRPr lang="en-CH" sz="1400" b="1" dirty="0"/>
          </a:p>
        </p:txBody>
      </p:sp>
      <p:pic>
        <p:nvPicPr>
          <p:cNvPr id="15" name="Picture 2" descr="Mapping">
            <a:extLst>
              <a:ext uri="{FF2B5EF4-FFF2-40B4-BE49-F238E27FC236}">
                <a16:creationId xmlns:a16="http://schemas.microsoft.com/office/drawing/2014/main" id="{5BCEDF94-9BDF-4682-9DB7-E91E26848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-1558" r="60151" b="78279"/>
          <a:stretch/>
        </p:blipFill>
        <p:spPr bwMode="auto">
          <a:xfrm>
            <a:off x="5791200" y="739365"/>
            <a:ext cx="2209800" cy="75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11CE-4823-4F28-931B-0DAD2150FC24}"/>
              </a:ext>
            </a:extLst>
          </p:cNvPr>
          <p:cNvGrpSpPr/>
          <p:nvPr/>
        </p:nvGrpSpPr>
        <p:grpSpPr>
          <a:xfrm rot="10800000">
            <a:off x="8214100" y="2537150"/>
            <a:ext cx="1006099" cy="1323650"/>
            <a:chOff x="7680701" y="1676400"/>
            <a:chExt cx="1006099" cy="990600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BFC40369-5C86-4763-B09F-CE15968AC4F5}"/>
                </a:ext>
              </a:extLst>
            </p:cNvPr>
            <p:cNvSpPr/>
            <p:nvPr/>
          </p:nvSpPr>
          <p:spPr>
            <a:xfrm>
              <a:off x="8458200" y="1676400"/>
              <a:ext cx="228600" cy="990600"/>
            </a:xfrm>
            <a:prstGeom prst="rightBrace">
              <a:avLst>
                <a:gd name="adj1" fmla="val 6500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D0D9AD-5691-480D-B994-2B0F2D1CD75A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0800000">
              <a:off x="8153400" y="2665597"/>
              <a:ext cx="304800" cy="1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18FBAD3-C3B4-41B4-96E5-A060B3A8965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80701" y="1676400"/>
              <a:ext cx="777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255178-14BB-4A30-A48A-6466F3F2EC08}"/>
              </a:ext>
            </a:extLst>
          </p:cNvPr>
          <p:cNvCxnSpPr>
            <a:cxnSpLocks/>
          </p:cNvCxnSpPr>
          <p:nvPr/>
        </p:nvCxnSpPr>
        <p:spPr>
          <a:xfrm>
            <a:off x="6910889" y="1606153"/>
            <a:ext cx="0" cy="288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A4770-F902-4833-B744-9BF541E2B7D6}"/>
              </a:ext>
            </a:extLst>
          </p:cNvPr>
          <p:cNvCxnSpPr>
            <a:cxnSpLocks/>
          </p:cNvCxnSpPr>
          <p:nvPr/>
        </p:nvCxnSpPr>
        <p:spPr>
          <a:xfrm flipH="1">
            <a:off x="6998711" y="319659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9D3F7F-3B87-44C7-B5BC-9EB689D41CB1}"/>
              </a:ext>
            </a:extLst>
          </p:cNvPr>
          <p:cNvSpPr txBox="1"/>
          <p:nvPr/>
        </p:nvSpPr>
        <p:spPr>
          <a:xfrm>
            <a:off x="5773189" y="2932210"/>
            <a:ext cx="10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mem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E1BA1C-0F52-4243-A123-30AA0C196622}"/>
              </a:ext>
            </a:extLst>
          </p:cNvPr>
          <p:cNvSpPr txBox="1"/>
          <p:nvPr/>
        </p:nvSpPr>
        <p:spPr>
          <a:xfrm>
            <a:off x="6125578" y="4569023"/>
            <a:ext cx="1570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&lt;ESL0xxx&gt;.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</a:t>
            </a:r>
            <a:endParaRPr lang="en-CH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E9651D-3675-44AF-8E7C-1671C4502366}"/>
              </a:ext>
            </a:extLst>
          </p:cNvPr>
          <p:cNvSpPr txBox="1"/>
          <p:nvPr/>
        </p:nvSpPr>
        <p:spPr>
          <a:xfrm>
            <a:off x="10053089" y="1748311"/>
            <a:ext cx="1342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| grep -v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15D213-4C11-43E0-B2E9-4615F0AE47DF}"/>
              </a:ext>
            </a:extLst>
          </p:cNvPr>
          <p:cNvSpPr/>
          <p:nvPr/>
        </p:nvSpPr>
        <p:spPr>
          <a:xfrm>
            <a:off x="9519595" y="1902023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4822FE-81D9-4376-A1E4-5B9571C22EDF}"/>
              </a:ext>
            </a:extLst>
          </p:cNvPr>
          <p:cNvSpPr/>
          <p:nvPr/>
        </p:nvSpPr>
        <p:spPr>
          <a:xfrm>
            <a:off x="9519595" y="293893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4A64C0-37B8-45E6-B406-8FBB435522E9}"/>
              </a:ext>
            </a:extLst>
          </p:cNvPr>
          <p:cNvSpPr/>
          <p:nvPr/>
        </p:nvSpPr>
        <p:spPr>
          <a:xfrm>
            <a:off x="7020426" y="283302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D6F8F3-2A71-45F5-B162-DB0599E51CD1}"/>
              </a:ext>
            </a:extLst>
          </p:cNvPr>
          <p:cNvSpPr txBox="1"/>
          <p:nvPr/>
        </p:nvSpPr>
        <p:spPr>
          <a:xfrm>
            <a:off x="76200" y="6558856"/>
            <a:ext cx="3123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https://bio-bwa.sourceforge.net/bwa.shtml</a:t>
            </a:r>
          </a:p>
        </p:txBody>
      </p:sp>
    </p:spTree>
    <p:extLst>
      <p:ext uri="{BB962C8B-B14F-4D97-AF65-F5344CB8AC3E}">
        <p14:creationId xmlns:p14="http://schemas.microsoft.com/office/powerpoint/2010/main" val="155351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Read mapping workflow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9C05D-F575-4E09-B76F-54C00D3A25DE}"/>
              </a:ext>
            </a:extLst>
          </p:cNvPr>
          <p:cNvSpPr txBox="1"/>
          <p:nvPr/>
        </p:nvSpPr>
        <p:spPr>
          <a:xfrm>
            <a:off x="762000" y="1524000"/>
            <a:ext cx="48364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Concatenate contigs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r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eference genome –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Reads mapping –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mem</a:t>
            </a:r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BBCC0D01-A997-49EA-95B8-78CC7B010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4" t="5263" b="78948"/>
          <a:stretch/>
        </p:blipFill>
        <p:spPr bwMode="auto">
          <a:xfrm>
            <a:off x="8361252" y="695073"/>
            <a:ext cx="3089496" cy="5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5D219F-6470-4ADE-A79A-1B0403DC2D4F}"/>
              </a:ext>
            </a:extLst>
          </p:cNvPr>
          <p:cNvCxnSpPr>
            <a:cxnSpLocks/>
          </p:cNvCxnSpPr>
          <p:nvPr/>
        </p:nvCxnSpPr>
        <p:spPr>
          <a:xfrm>
            <a:off x="9906000" y="1752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6621DB-F290-4713-9277-B93683AD5919}"/>
              </a:ext>
            </a:extLst>
          </p:cNvPr>
          <p:cNvSpPr txBox="1"/>
          <p:nvPr/>
        </p:nvSpPr>
        <p:spPr>
          <a:xfrm>
            <a:off x="7924800" y="1322065"/>
            <a:ext cx="396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03_&lt;ESL0xxx&gt;_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contigs_filtered.fasta</a:t>
            </a:r>
            <a:endParaRPr lang="en-CH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49FED3-2F4E-4809-973F-17C3FC884C5E}"/>
              </a:ext>
            </a:extLst>
          </p:cNvPr>
          <p:cNvSpPr txBox="1"/>
          <p:nvPr/>
        </p:nvSpPr>
        <p:spPr>
          <a:xfrm>
            <a:off x="8223337" y="2390001"/>
            <a:ext cx="350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_&lt;ESL0xxx&gt;.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fasta</a:t>
            </a:r>
            <a:endParaRPr lang="en-CH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274C9-E49F-4DD3-AC65-7A08A4F71AD7}"/>
              </a:ext>
            </a:extLst>
          </p:cNvPr>
          <p:cNvCxnSpPr>
            <a:cxnSpLocks/>
          </p:cNvCxnSpPr>
          <p:nvPr/>
        </p:nvCxnSpPr>
        <p:spPr>
          <a:xfrm>
            <a:off x="9906000" y="2819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B0111E-E5F0-4D4F-878A-D3F745C17030}"/>
              </a:ext>
            </a:extLst>
          </p:cNvPr>
          <p:cNvSpPr txBox="1"/>
          <p:nvPr/>
        </p:nvSpPr>
        <p:spPr>
          <a:xfrm>
            <a:off x="9975937" y="2932211"/>
            <a:ext cx="10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index</a:t>
            </a:r>
            <a:endParaRPr lang="en-CH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81045-3846-45A9-AFB1-F6895DC608D2}"/>
              </a:ext>
            </a:extLst>
          </p:cNvPr>
          <p:cNvSpPr txBox="1"/>
          <p:nvPr/>
        </p:nvSpPr>
        <p:spPr>
          <a:xfrm>
            <a:off x="8650552" y="3479511"/>
            <a:ext cx="2703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amb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ann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bwt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pac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sa</a:t>
            </a:r>
            <a:endParaRPr lang="en-CH" sz="1400" b="1" dirty="0"/>
          </a:p>
        </p:txBody>
      </p:sp>
      <p:pic>
        <p:nvPicPr>
          <p:cNvPr id="15" name="Picture 2" descr="Mapping">
            <a:extLst>
              <a:ext uri="{FF2B5EF4-FFF2-40B4-BE49-F238E27FC236}">
                <a16:creationId xmlns:a16="http://schemas.microsoft.com/office/drawing/2014/main" id="{5BCEDF94-9BDF-4682-9DB7-E91E26848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-1558" r="60151" b="78279"/>
          <a:stretch/>
        </p:blipFill>
        <p:spPr bwMode="auto">
          <a:xfrm>
            <a:off x="5791200" y="739365"/>
            <a:ext cx="2209800" cy="75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11CE-4823-4F28-931B-0DAD2150FC24}"/>
              </a:ext>
            </a:extLst>
          </p:cNvPr>
          <p:cNvGrpSpPr/>
          <p:nvPr/>
        </p:nvGrpSpPr>
        <p:grpSpPr>
          <a:xfrm rot="10800000">
            <a:off x="8214100" y="2537150"/>
            <a:ext cx="1006099" cy="1323650"/>
            <a:chOff x="7680701" y="1676400"/>
            <a:chExt cx="1006099" cy="990600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BFC40369-5C86-4763-B09F-CE15968AC4F5}"/>
                </a:ext>
              </a:extLst>
            </p:cNvPr>
            <p:cNvSpPr/>
            <p:nvPr/>
          </p:nvSpPr>
          <p:spPr>
            <a:xfrm>
              <a:off x="8458200" y="1676400"/>
              <a:ext cx="228600" cy="990600"/>
            </a:xfrm>
            <a:prstGeom prst="rightBrace">
              <a:avLst>
                <a:gd name="adj1" fmla="val 6500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D0D9AD-5691-480D-B994-2B0F2D1CD75A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0800000">
              <a:off x="8153400" y="2665597"/>
              <a:ext cx="304800" cy="1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18FBAD3-C3B4-41B4-96E5-A060B3A8965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80701" y="1676400"/>
              <a:ext cx="777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255178-14BB-4A30-A48A-6466F3F2EC08}"/>
              </a:ext>
            </a:extLst>
          </p:cNvPr>
          <p:cNvCxnSpPr>
            <a:cxnSpLocks/>
          </p:cNvCxnSpPr>
          <p:nvPr/>
        </p:nvCxnSpPr>
        <p:spPr>
          <a:xfrm>
            <a:off x="6910889" y="1606153"/>
            <a:ext cx="0" cy="288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A4770-F902-4833-B744-9BF541E2B7D6}"/>
              </a:ext>
            </a:extLst>
          </p:cNvPr>
          <p:cNvCxnSpPr>
            <a:cxnSpLocks/>
          </p:cNvCxnSpPr>
          <p:nvPr/>
        </p:nvCxnSpPr>
        <p:spPr>
          <a:xfrm flipH="1">
            <a:off x="6998711" y="319659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9D3F7F-3B87-44C7-B5BC-9EB689D41CB1}"/>
              </a:ext>
            </a:extLst>
          </p:cNvPr>
          <p:cNvSpPr txBox="1"/>
          <p:nvPr/>
        </p:nvSpPr>
        <p:spPr>
          <a:xfrm>
            <a:off x="5773189" y="2932210"/>
            <a:ext cx="10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mem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E1BA1C-0F52-4243-A123-30AA0C196622}"/>
              </a:ext>
            </a:extLst>
          </p:cNvPr>
          <p:cNvSpPr txBox="1"/>
          <p:nvPr/>
        </p:nvSpPr>
        <p:spPr>
          <a:xfrm>
            <a:off x="6125578" y="4569023"/>
            <a:ext cx="1570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&lt;ESL0xxx&gt;.</a:t>
            </a:r>
            <a:r>
              <a:rPr lang="en-US" sz="14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sam</a:t>
            </a:r>
            <a:endParaRPr lang="en-CH" sz="14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E9651D-3675-44AF-8E7C-1671C4502366}"/>
              </a:ext>
            </a:extLst>
          </p:cNvPr>
          <p:cNvSpPr txBox="1"/>
          <p:nvPr/>
        </p:nvSpPr>
        <p:spPr>
          <a:xfrm>
            <a:off x="10053089" y="1748311"/>
            <a:ext cx="1342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| grep -v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F42B30-1E38-4C1F-BE84-189D59639E21}"/>
              </a:ext>
            </a:extLst>
          </p:cNvPr>
          <p:cNvSpPr txBox="1"/>
          <p:nvPr/>
        </p:nvSpPr>
        <p:spPr>
          <a:xfrm>
            <a:off x="1653501" y="4390426"/>
            <a:ext cx="3815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 -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Sequence Alignment Map format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0561A4-E65E-418E-8310-155D24E79858}"/>
              </a:ext>
            </a:extLst>
          </p:cNvPr>
          <p:cNvSpPr txBox="1"/>
          <p:nvPr/>
        </p:nvSpPr>
        <p:spPr>
          <a:xfrm>
            <a:off x="381000" y="4827383"/>
            <a:ext cx="117347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50" dirty="0"/>
              <a:t>@SQ     SN:concat_ESL0961       LN:3125346</a:t>
            </a:r>
          </a:p>
          <a:p>
            <a:r>
              <a:rPr lang="en-CH" sz="1050" dirty="0"/>
              <a:t>@PG     </a:t>
            </a:r>
            <a:r>
              <a:rPr lang="en-CH" sz="1050" dirty="0" err="1"/>
              <a:t>ID:bwa</a:t>
            </a:r>
            <a:r>
              <a:rPr lang="en-CH" sz="1050" dirty="0"/>
              <a:t>  </a:t>
            </a:r>
            <a:r>
              <a:rPr lang="en-CH" sz="1050" dirty="0" err="1"/>
              <a:t>PN:bwa</a:t>
            </a:r>
            <a:r>
              <a:rPr lang="en-CH" sz="1050" dirty="0"/>
              <a:t>  VN:0.7.17-r1188 </a:t>
            </a:r>
            <a:r>
              <a:rPr lang="en-CH" sz="1050" dirty="0" err="1"/>
              <a:t>CL:bwa</a:t>
            </a:r>
            <a:r>
              <a:rPr lang="en-CH" sz="1050" dirty="0"/>
              <a:t> mem concat_ESL0961.fasta 01_ESL0961_R1_paired.fastq.gz 01_ESL0961_R2_paired.fastq.gz</a:t>
            </a:r>
          </a:p>
          <a:p>
            <a:r>
              <a:rPr lang="en-US" sz="1050" dirty="0"/>
              <a:t>M02102:624:000000000-JY376:1:1101:16805:1626   65     concat_ESL0961   3125242   0    146S105M   3125219   -24   TTTTCCTTTC…    &gt;11&gt;1133@1…    NM:i:4   MD:Z:70T6T2T6T17 …</a:t>
            </a:r>
          </a:p>
          <a:p>
            <a:r>
              <a:rPr lang="en-US" sz="1050" dirty="0"/>
              <a:t>M02102:624:000000000-JY376:1:1101:16805:1626   129   concat_ESL0961   3125219   60  123S128M   3125242    24   TCCCTTTTCC…   11111111@13...   NM:i:2   MD:Z:11T6T109 …</a:t>
            </a:r>
            <a:endParaRPr lang="en-CH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06A0C-3729-4A7E-8C56-45DE8078CAC6}"/>
              </a:ext>
            </a:extLst>
          </p:cNvPr>
          <p:cNvSpPr/>
          <p:nvPr/>
        </p:nvSpPr>
        <p:spPr>
          <a:xfrm>
            <a:off x="436728" y="5196716"/>
            <a:ext cx="3144672" cy="3647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1EF7EA-606E-430C-B354-BAD6761E1AAA}"/>
              </a:ext>
            </a:extLst>
          </p:cNvPr>
          <p:cNvSpPr txBox="1"/>
          <p:nvPr/>
        </p:nvSpPr>
        <p:spPr>
          <a:xfrm>
            <a:off x="381000" y="5640109"/>
            <a:ext cx="1463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QNAME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id</a:t>
            </a:r>
            <a:endParaRPr lang="en-CH" sz="12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A93323-22EE-4D33-A9D4-1CEF4CFF2168}"/>
              </a:ext>
            </a:extLst>
          </p:cNvPr>
          <p:cNvSpPr txBox="1"/>
          <p:nvPr/>
        </p:nvSpPr>
        <p:spPr>
          <a:xfrm>
            <a:off x="3459144" y="5640109"/>
            <a:ext cx="1463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alignment information.</a:t>
            </a:r>
            <a:endParaRPr lang="en-CH" sz="12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9989DE-E12B-4CE1-A0BD-81917503C0E7}"/>
              </a:ext>
            </a:extLst>
          </p:cNvPr>
          <p:cNvSpPr/>
          <p:nvPr/>
        </p:nvSpPr>
        <p:spPr>
          <a:xfrm>
            <a:off x="3637128" y="5196716"/>
            <a:ext cx="243992" cy="364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44E696-48DE-424F-952D-6F3BE677B904}"/>
              </a:ext>
            </a:extLst>
          </p:cNvPr>
          <p:cNvSpPr/>
          <p:nvPr/>
        </p:nvSpPr>
        <p:spPr>
          <a:xfrm>
            <a:off x="3957016" y="5196716"/>
            <a:ext cx="1046784" cy="3647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00D924-EEE8-4184-8AE4-DEFE1FB950C6}"/>
              </a:ext>
            </a:extLst>
          </p:cNvPr>
          <p:cNvSpPr/>
          <p:nvPr/>
        </p:nvSpPr>
        <p:spPr>
          <a:xfrm>
            <a:off x="5079696" y="5190500"/>
            <a:ext cx="584504" cy="3647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EB81F6-FC9D-4BC7-A5EA-DEC142CFC647}"/>
              </a:ext>
            </a:extLst>
          </p:cNvPr>
          <p:cNvSpPr/>
          <p:nvPr/>
        </p:nvSpPr>
        <p:spPr>
          <a:xfrm>
            <a:off x="5715000" y="5190500"/>
            <a:ext cx="208280" cy="3647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578C03-0A2A-47D2-9C1C-C96D634FB0BF}"/>
              </a:ext>
            </a:extLst>
          </p:cNvPr>
          <p:cNvSpPr/>
          <p:nvPr/>
        </p:nvSpPr>
        <p:spPr>
          <a:xfrm>
            <a:off x="5963920" y="5201299"/>
            <a:ext cx="660400" cy="364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905FA2-2A72-4524-973D-4F0BAB8E7745}"/>
              </a:ext>
            </a:extLst>
          </p:cNvPr>
          <p:cNvSpPr/>
          <p:nvPr/>
        </p:nvSpPr>
        <p:spPr>
          <a:xfrm>
            <a:off x="6701025" y="5196716"/>
            <a:ext cx="553720" cy="3647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5FF392-716C-4A1F-B582-C3BD2E2CB08D}"/>
              </a:ext>
            </a:extLst>
          </p:cNvPr>
          <p:cNvSpPr/>
          <p:nvPr/>
        </p:nvSpPr>
        <p:spPr>
          <a:xfrm>
            <a:off x="7331450" y="5200103"/>
            <a:ext cx="232669" cy="3647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8F62ECA-5D60-4174-B8B2-C174F74553C1}"/>
              </a:ext>
            </a:extLst>
          </p:cNvPr>
          <p:cNvSpPr/>
          <p:nvPr/>
        </p:nvSpPr>
        <p:spPr>
          <a:xfrm>
            <a:off x="7635744" y="5200103"/>
            <a:ext cx="1051056" cy="3647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AB562B-5A6E-4C83-8F28-2FBF83C87C3F}"/>
              </a:ext>
            </a:extLst>
          </p:cNvPr>
          <p:cNvSpPr/>
          <p:nvPr/>
        </p:nvSpPr>
        <p:spPr>
          <a:xfrm>
            <a:off x="8767560" y="5200103"/>
            <a:ext cx="1015849" cy="3647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16B523-B7EF-42BF-ADA0-5EDAB6E3E280}"/>
              </a:ext>
            </a:extLst>
          </p:cNvPr>
          <p:cNvSpPr/>
          <p:nvPr/>
        </p:nvSpPr>
        <p:spPr>
          <a:xfrm>
            <a:off x="9864169" y="5196716"/>
            <a:ext cx="422831" cy="3647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151D19-848E-46FA-8DCB-A63B9747818C}"/>
              </a:ext>
            </a:extLst>
          </p:cNvPr>
          <p:cNvSpPr/>
          <p:nvPr/>
        </p:nvSpPr>
        <p:spPr>
          <a:xfrm>
            <a:off x="10362896" y="5196716"/>
            <a:ext cx="1427784" cy="3647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D69A9B-995C-458C-8795-998D04DD04B7}"/>
              </a:ext>
            </a:extLst>
          </p:cNvPr>
          <p:cNvSpPr txBox="1"/>
          <p:nvPr/>
        </p:nvSpPr>
        <p:spPr>
          <a:xfrm>
            <a:off x="5943600" y="5640109"/>
            <a:ext cx="2504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alignment: insertion, deletion, etc.</a:t>
            </a:r>
            <a:endParaRPr lang="en-CH" sz="1200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ED13F0F-595B-4926-A757-50F68D74AC97}"/>
              </a:ext>
            </a:extLst>
          </p:cNvPr>
          <p:cNvSpPr/>
          <p:nvPr/>
        </p:nvSpPr>
        <p:spPr>
          <a:xfrm>
            <a:off x="9519595" y="1902023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426CC6-7779-4D8B-8FDD-56CA446CCABF}"/>
              </a:ext>
            </a:extLst>
          </p:cNvPr>
          <p:cNvSpPr/>
          <p:nvPr/>
        </p:nvSpPr>
        <p:spPr>
          <a:xfrm>
            <a:off x="9519595" y="293893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68AFC3-34C0-4CDF-899A-7476010C8050}"/>
              </a:ext>
            </a:extLst>
          </p:cNvPr>
          <p:cNvSpPr/>
          <p:nvPr/>
        </p:nvSpPr>
        <p:spPr>
          <a:xfrm>
            <a:off x="7020426" y="283302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705E20-9C49-493D-ACD9-DD3A8169F132}"/>
              </a:ext>
            </a:extLst>
          </p:cNvPr>
          <p:cNvSpPr txBox="1"/>
          <p:nvPr/>
        </p:nvSpPr>
        <p:spPr>
          <a:xfrm>
            <a:off x="76200" y="6558856"/>
            <a:ext cx="3123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https://bio-bwa.sourceforge.net/bwa.shtml</a:t>
            </a:r>
          </a:p>
        </p:txBody>
      </p:sp>
    </p:spTree>
    <p:extLst>
      <p:ext uri="{BB962C8B-B14F-4D97-AF65-F5344CB8AC3E}">
        <p14:creationId xmlns:p14="http://schemas.microsoft.com/office/powerpoint/2010/main" val="416262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Read mapping workflow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9C05D-F575-4E09-B76F-54C00D3A25DE}"/>
              </a:ext>
            </a:extLst>
          </p:cNvPr>
          <p:cNvSpPr txBox="1"/>
          <p:nvPr/>
        </p:nvSpPr>
        <p:spPr>
          <a:xfrm>
            <a:off x="762000" y="1524000"/>
            <a:ext cx="739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Concatenate contigs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r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eference genome –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Reads mapping –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mem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to BAM –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</a:t>
            </a:r>
            <a:endParaRPr lang="en-US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BBCC0D01-A997-49EA-95B8-78CC7B010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4" t="5263" b="78948"/>
          <a:stretch/>
        </p:blipFill>
        <p:spPr bwMode="auto">
          <a:xfrm>
            <a:off x="8361252" y="695073"/>
            <a:ext cx="3089496" cy="5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5D219F-6470-4ADE-A79A-1B0403DC2D4F}"/>
              </a:ext>
            </a:extLst>
          </p:cNvPr>
          <p:cNvCxnSpPr>
            <a:cxnSpLocks/>
          </p:cNvCxnSpPr>
          <p:nvPr/>
        </p:nvCxnSpPr>
        <p:spPr>
          <a:xfrm>
            <a:off x="9906000" y="1752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6621DB-F290-4713-9277-B93683AD5919}"/>
              </a:ext>
            </a:extLst>
          </p:cNvPr>
          <p:cNvSpPr txBox="1"/>
          <p:nvPr/>
        </p:nvSpPr>
        <p:spPr>
          <a:xfrm>
            <a:off x="7924800" y="1322065"/>
            <a:ext cx="396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03_&lt;ESL0xxx&gt;_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contigs_filtered.fasta</a:t>
            </a:r>
            <a:endParaRPr lang="en-CH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49FED3-2F4E-4809-973F-17C3FC884C5E}"/>
              </a:ext>
            </a:extLst>
          </p:cNvPr>
          <p:cNvSpPr txBox="1"/>
          <p:nvPr/>
        </p:nvSpPr>
        <p:spPr>
          <a:xfrm>
            <a:off x="8223337" y="2390001"/>
            <a:ext cx="350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_&lt;ESL0xxx&gt;.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fasta</a:t>
            </a:r>
            <a:endParaRPr lang="en-CH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274C9-E49F-4DD3-AC65-7A08A4F71AD7}"/>
              </a:ext>
            </a:extLst>
          </p:cNvPr>
          <p:cNvCxnSpPr>
            <a:cxnSpLocks/>
          </p:cNvCxnSpPr>
          <p:nvPr/>
        </p:nvCxnSpPr>
        <p:spPr>
          <a:xfrm>
            <a:off x="9906000" y="2819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B0111E-E5F0-4D4F-878A-D3F745C17030}"/>
              </a:ext>
            </a:extLst>
          </p:cNvPr>
          <p:cNvSpPr txBox="1"/>
          <p:nvPr/>
        </p:nvSpPr>
        <p:spPr>
          <a:xfrm>
            <a:off x="9975937" y="2932211"/>
            <a:ext cx="10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index</a:t>
            </a:r>
            <a:endParaRPr lang="en-CH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81045-3846-45A9-AFB1-F6895DC608D2}"/>
              </a:ext>
            </a:extLst>
          </p:cNvPr>
          <p:cNvSpPr txBox="1"/>
          <p:nvPr/>
        </p:nvSpPr>
        <p:spPr>
          <a:xfrm>
            <a:off x="8650552" y="3479511"/>
            <a:ext cx="2703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amb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ann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bwt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pac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sa</a:t>
            </a:r>
            <a:endParaRPr lang="en-CH" sz="1400" b="1" dirty="0"/>
          </a:p>
        </p:txBody>
      </p:sp>
      <p:pic>
        <p:nvPicPr>
          <p:cNvPr id="15" name="Picture 2" descr="Mapping">
            <a:extLst>
              <a:ext uri="{FF2B5EF4-FFF2-40B4-BE49-F238E27FC236}">
                <a16:creationId xmlns:a16="http://schemas.microsoft.com/office/drawing/2014/main" id="{5BCEDF94-9BDF-4682-9DB7-E91E26848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-1558" r="60151" b="78279"/>
          <a:stretch/>
        </p:blipFill>
        <p:spPr bwMode="auto">
          <a:xfrm>
            <a:off x="5791200" y="739365"/>
            <a:ext cx="2209800" cy="75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11CE-4823-4F28-931B-0DAD2150FC24}"/>
              </a:ext>
            </a:extLst>
          </p:cNvPr>
          <p:cNvGrpSpPr/>
          <p:nvPr/>
        </p:nvGrpSpPr>
        <p:grpSpPr>
          <a:xfrm rot="10800000">
            <a:off x="8214100" y="2537150"/>
            <a:ext cx="1006099" cy="1323650"/>
            <a:chOff x="7680701" y="1676400"/>
            <a:chExt cx="1006099" cy="990600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BFC40369-5C86-4763-B09F-CE15968AC4F5}"/>
                </a:ext>
              </a:extLst>
            </p:cNvPr>
            <p:cNvSpPr/>
            <p:nvPr/>
          </p:nvSpPr>
          <p:spPr>
            <a:xfrm>
              <a:off x="8458200" y="1676400"/>
              <a:ext cx="228600" cy="990600"/>
            </a:xfrm>
            <a:prstGeom prst="rightBrace">
              <a:avLst>
                <a:gd name="adj1" fmla="val 6500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D0D9AD-5691-480D-B994-2B0F2D1CD75A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0800000">
              <a:off x="8153400" y="2665597"/>
              <a:ext cx="304800" cy="1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18FBAD3-C3B4-41B4-96E5-A060B3A8965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80701" y="1676400"/>
              <a:ext cx="777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255178-14BB-4A30-A48A-6466F3F2EC08}"/>
              </a:ext>
            </a:extLst>
          </p:cNvPr>
          <p:cNvCxnSpPr>
            <a:cxnSpLocks/>
          </p:cNvCxnSpPr>
          <p:nvPr/>
        </p:nvCxnSpPr>
        <p:spPr>
          <a:xfrm>
            <a:off x="6910889" y="1606153"/>
            <a:ext cx="0" cy="288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A4770-F902-4833-B744-9BF541E2B7D6}"/>
              </a:ext>
            </a:extLst>
          </p:cNvPr>
          <p:cNvCxnSpPr>
            <a:cxnSpLocks/>
          </p:cNvCxnSpPr>
          <p:nvPr/>
        </p:nvCxnSpPr>
        <p:spPr>
          <a:xfrm flipH="1">
            <a:off x="6998711" y="319659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9D3F7F-3B87-44C7-B5BC-9EB689D41CB1}"/>
              </a:ext>
            </a:extLst>
          </p:cNvPr>
          <p:cNvSpPr txBox="1"/>
          <p:nvPr/>
        </p:nvSpPr>
        <p:spPr>
          <a:xfrm>
            <a:off x="5773189" y="2932210"/>
            <a:ext cx="10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mem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E1BA1C-0F52-4243-A123-30AA0C196622}"/>
              </a:ext>
            </a:extLst>
          </p:cNvPr>
          <p:cNvSpPr txBox="1"/>
          <p:nvPr/>
        </p:nvSpPr>
        <p:spPr>
          <a:xfrm>
            <a:off x="6125578" y="4569023"/>
            <a:ext cx="1570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&lt;ESL0xxx&gt;.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</a:t>
            </a:r>
            <a:endParaRPr lang="en-CH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E9651D-3675-44AF-8E7C-1671C4502366}"/>
              </a:ext>
            </a:extLst>
          </p:cNvPr>
          <p:cNvSpPr txBox="1"/>
          <p:nvPr/>
        </p:nvSpPr>
        <p:spPr>
          <a:xfrm>
            <a:off x="10053089" y="1748311"/>
            <a:ext cx="1342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| grep -v</a:t>
            </a:r>
            <a:endParaRPr lang="en-CH" sz="1400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957525-6FEE-4364-8A63-904342FA09CC}"/>
              </a:ext>
            </a:extLst>
          </p:cNvPr>
          <p:cNvCxnSpPr>
            <a:cxnSpLocks/>
          </p:cNvCxnSpPr>
          <p:nvPr/>
        </p:nvCxnSpPr>
        <p:spPr>
          <a:xfrm>
            <a:off x="7800126" y="4724757"/>
            <a:ext cx="1316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26261C-1FAB-46C4-AB79-0F48B67CCFF9}"/>
              </a:ext>
            </a:extLst>
          </p:cNvPr>
          <p:cNvSpPr txBox="1"/>
          <p:nvPr/>
        </p:nvSpPr>
        <p:spPr>
          <a:xfrm>
            <a:off x="7620000" y="4343780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7ABA78-5AC6-4FD0-A64B-51798A8E1A18}"/>
              </a:ext>
            </a:extLst>
          </p:cNvPr>
          <p:cNvSpPr txBox="1"/>
          <p:nvPr/>
        </p:nvSpPr>
        <p:spPr>
          <a:xfrm>
            <a:off x="9174458" y="4569023"/>
            <a:ext cx="1570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&lt;ESL0xxx&gt;.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bam</a:t>
            </a:r>
            <a:endParaRPr lang="en-CH" sz="1400" b="1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E5AB07-BA34-4FD6-92E8-7CD430D81382}"/>
              </a:ext>
            </a:extLst>
          </p:cNvPr>
          <p:cNvSpPr/>
          <p:nvPr/>
        </p:nvSpPr>
        <p:spPr>
          <a:xfrm>
            <a:off x="9519595" y="1902023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E84CC3-4B54-4F1F-B2D0-78F9964D9FC8}"/>
              </a:ext>
            </a:extLst>
          </p:cNvPr>
          <p:cNvSpPr/>
          <p:nvPr/>
        </p:nvSpPr>
        <p:spPr>
          <a:xfrm>
            <a:off x="9519595" y="293893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AB5F87-7496-4C34-9C02-77C33B4FEA90}"/>
              </a:ext>
            </a:extLst>
          </p:cNvPr>
          <p:cNvSpPr/>
          <p:nvPr/>
        </p:nvSpPr>
        <p:spPr>
          <a:xfrm>
            <a:off x="7020426" y="283302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FE83B8-7EF1-40E4-A3D6-4590897F7FD8}"/>
              </a:ext>
            </a:extLst>
          </p:cNvPr>
          <p:cNvSpPr/>
          <p:nvPr/>
        </p:nvSpPr>
        <p:spPr>
          <a:xfrm>
            <a:off x="8315671" y="4836664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B67FFB-6BB0-4849-BF9A-B4D718563E44}"/>
              </a:ext>
            </a:extLst>
          </p:cNvPr>
          <p:cNvSpPr txBox="1"/>
          <p:nvPr/>
        </p:nvSpPr>
        <p:spPr>
          <a:xfrm>
            <a:off x="76200" y="6558856"/>
            <a:ext cx="3123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http://www.htslib.org/doc/samtools.html</a:t>
            </a:r>
          </a:p>
        </p:txBody>
      </p:sp>
    </p:spTree>
    <p:extLst>
      <p:ext uri="{BB962C8B-B14F-4D97-AF65-F5344CB8AC3E}">
        <p14:creationId xmlns:p14="http://schemas.microsoft.com/office/powerpoint/2010/main" val="308769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Read mapping workflow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9C05D-F575-4E09-B76F-54C00D3A25DE}"/>
              </a:ext>
            </a:extLst>
          </p:cNvPr>
          <p:cNvSpPr txBox="1"/>
          <p:nvPr/>
        </p:nvSpPr>
        <p:spPr>
          <a:xfrm>
            <a:off x="762000" y="1524000"/>
            <a:ext cx="739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Concatenate contigs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r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eference genome –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Reads mapping –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mem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to BAM –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</a:t>
            </a:r>
            <a:endParaRPr lang="en-US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BBCC0D01-A997-49EA-95B8-78CC7B010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4" t="5263" b="78948"/>
          <a:stretch/>
        </p:blipFill>
        <p:spPr bwMode="auto">
          <a:xfrm>
            <a:off x="8361252" y="695073"/>
            <a:ext cx="3089496" cy="5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5D219F-6470-4ADE-A79A-1B0403DC2D4F}"/>
              </a:ext>
            </a:extLst>
          </p:cNvPr>
          <p:cNvCxnSpPr>
            <a:cxnSpLocks/>
          </p:cNvCxnSpPr>
          <p:nvPr/>
        </p:nvCxnSpPr>
        <p:spPr>
          <a:xfrm>
            <a:off x="9906000" y="1752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6621DB-F290-4713-9277-B93683AD5919}"/>
              </a:ext>
            </a:extLst>
          </p:cNvPr>
          <p:cNvSpPr txBox="1"/>
          <p:nvPr/>
        </p:nvSpPr>
        <p:spPr>
          <a:xfrm>
            <a:off x="7924800" y="1322065"/>
            <a:ext cx="396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03_&lt;ESL0xxx&gt;_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contigs_filtered.fasta</a:t>
            </a:r>
            <a:endParaRPr lang="en-CH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49FED3-2F4E-4809-973F-17C3FC884C5E}"/>
              </a:ext>
            </a:extLst>
          </p:cNvPr>
          <p:cNvSpPr txBox="1"/>
          <p:nvPr/>
        </p:nvSpPr>
        <p:spPr>
          <a:xfrm>
            <a:off x="8223337" y="2390001"/>
            <a:ext cx="350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_&lt;ESL0xxx&gt;.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fasta</a:t>
            </a:r>
            <a:endParaRPr lang="en-CH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274C9-E49F-4DD3-AC65-7A08A4F71AD7}"/>
              </a:ext>
            </a:extLst>
          </p:cNvPr>
          <p:cNvCxnSpPr>
            <a:cxnSpLocks/>
          </p:cNvCxnSpPr>
          <p:nvPr/>
        </p:nvCxnSpPr>
        <p:spPr>
          <a:xfrm>
            <a:off x="9906000" y="2819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B0111E-E5F0-4D4F-878A-D3F745C17030}"/>
              </a:ext>
            </a:extLst>
          </p:cNvPr>
          <p:cNvSpPr txBox="1"/>
          <p:nvPr/>
        </p:nvSpPr>
        <p:spPr>
          <a:xfrm>
            <a:off x="9975937" y="2932211"/>
            <a:ext cx="10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index</a:t>
            </a:r>
            <a:endParaRPr lang="en-CH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81045-3846-45A9-AFB1-F6895DC608D2}"/>
              </a:ext>
            </a:extLst>
          </p:cNvPr>
          <p:cNvSpPr txBox="1"/>
          <p:nvPr/>
        </p:nvSpPr>
        <p:spPr>
          <a:xfrm>
            <a:off x="8650552" y="3479511"/>
            <a:ext cx="2703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amb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ann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bwt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pac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sa</a:t>
            </a:r>
            <a:endParaRPr lang="en-CH" sz="1400" b="1" dirty="0"/>
          </a:p>
        </p:txBody>
      </p:sp>
      <p:pic>
        <p:nvPicPr>
          <p:cNvPr id="15" name="Picture 2" descr="Mapping">
            <a:extLst>
              <a:ext uri="{FF2B5EF4-FFF2-40B4-BE49-F238E27FC236}">
                <a16:creationId xmlns:a16="http://schemas.microsoft.com/office/drawing/2014/main" id="{5BCEDF94-9BDF-4682-9DB7-E91E26848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-1558" r="60151" b="78279"/>
          <a:stretch/>
        </p:blipFill>
        <p:spPr bwMode="auto">
          <a:xfrm>
            <a:off x="5791200" y="739365"/>
            <a:ext cx="2209800" cy="75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11CE-4823-4F28-931B-0DAD2150FC24}"/>
              </a:ext>
            </a:extLst>
          </p:cNvPr>
          <p:cNvGrpSpPr/>
          <p:nvPr/>
        </p:nvGrpSpPr>
        <p:grpSpPr>
          <a:xfrm rot="10800000">
            <a:off x="8214100" y="2537150"/>
            <a:ext cx="1006099" cy="1323650"/>
            <a:chOff x="7680701" y="1676400"/>
            <a:chExt cx="1006099" cy="990600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BFC40369-5C86-4763-B09F-CE15968AC4F5}"/>
                </a:ext>
              </a:extLst>
            </p:cNvPr>
            <p:cNvSpPr/>
            <p:nvPr/>
          </p:nvSpPr>
          <p:spPr>
            <a:xfrm>
              <a:off x="8458200" y="1676400"/>
              <a:ext cx="228600" cy="990600"/>
            </a:xfrm>
            <a:prstGeom prst="rightBrace">
              <a:avLst>
                <a:gd name="adj1" fmla="val 6500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D0D9AD-5691-480D-B994-2B0F2D1CD75A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0800000">
              <a:off x="8153400" y="2665597"/>
              <a:ext cx="304800" cy="1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18FBAD3-C3B4-41B4-96E5-A060B3A8965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80701" y="1676400"/>
              <a:ext cx="777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255178-14BB-4A30-A48A-6466F3F2EC08}"/>
              </a:ext>
            </a:extLst>
          </p:cNvPr>
          <p:cNvCxnSpPr>
            <a:cxnSpLocks/>
          </p:cNvCxnSpPr>
          <p:nvPr/>
        </p:nvCxnSpPr>
        <p:spPr>
          <a:xfrm>
            <a:off x="6910889" y="1606153"/>
            <a:ext cx="0" cy="288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A4770-F902-4833-B744-9BF541E2B7D6}"/>
              </a:ext>
            </a:extLst>
          </p:cNvPr>
          <p:cNvCxnSpPr>
            <a:cxnSpLocks/>
          </p:cNvCxnSpPr>
          <p:nvPr/>
        </p:nvCxnSpPr>
        <p:spPr>
          <a:xfrm flipH="1">
            <a:off x="6998711" y="319659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9D3F7F-3B87-44C7-B5BC-9EB689D41CB1}"/>
              </a:ext>
            </a:extLst>
          </p:cNvPr>
          <p:cNvSpPr txBox="1"/>
          <p:nvPr/>
        </p:nvSpPr>
        <p:spPr>
          <a:xfrm>
            <a:off x="5773189" y="2932210"/>
            <a:ext cx="10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mem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E1BA1C-0F52-4243-A123-30AA0C196622}"/>
              </a:ext>
            </a:extLst>
          </p:cNvPr>
          <p:cNvSpPr txBox="1"/>
          <p:nvPr/>
        </p:nvSpPr>
        <p:spPr>
          <a:xfrm>
            <a:off x="6125578" y="4569023"/>
            <a:ext cx="1570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&lt;ESL0xxx&gt;.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</a:t>
            </a:r>
            <a:endParaRPr lang="en-CH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E9651D-3675-44AF-8E7C-1671C4502366}"/>
              </a:ext>
            </a:extLst>
          </p:cNvPr>
          <p:cNvSpPr txBox="1"/>
          <p:nvPr/>
        </p:nvSpPr>
        <p:spPr>
          <a:xfrm>
            <a:off x="10053089" y="1748311"/>
            <a:ext cx="1342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| grep -v</a:t>
            </a:r>
            <a:endParaRPr lang="en-CH" sz="1400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957525-6FEE-4364-8A63-904342FA09CC}"/>
              </a:ext>
            </a:extLst>
          </p:cNvPr>
          <p:cNvCxnSpPr>
            <a:cxnSpLocks/>
          </p:cNvCxnSpPr>
          <p:nvPr/>
        </p:nvCxnSpPr>
        <p:spPr>
          <a:xfrm>
            <a:off x="7800126" y="4724757"/>
            <a:ext cx="1316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26261C-1FAB-46C4-AB79-0F48B67CCFF9}"/>
              </a:ext>
            </a:extLst>
          </p:cNvPr>
          <p:cNvSpPr txBox="1"/>
          <p:nvPr/>
        </p:nvSpPr>
        <p:spPr>
          <a:xfrm>
            <a:off x="7620000" y="4343780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7ABA78-5AC6-4FD0-A64B-51798A8E1A18}"/>
              </a:ext>
            </a:extLst>
          </p:cNvPr>
          <p:cNvSpPr txBox="1"/>
          <p:nvPr/>
        </p:nvSpPr>
        <p:spPr>
          <a:xfrm>
            <a:off x="9174458" y="4569023"/>
            <a:ext cx="1570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&lt;ESL0xxx&gt;.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bam</a:t>
            </a:r>
            <a:endParaRPr lang="en-CH" sz="14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8B5A2-D7EE-428D-875D-F9C9D4F376E8}"/>
              </a:ext>
            </a:extLst>
          </p:cNvPr>
          <p:cNvSpPr txBox="1"/>
          <p:nvPr/>
        </p:nvSpPr>
        <p:spPr>
          <a:xfrm>
            <a:off x="1653501" y="4390426"/>
            <a:ext cx="3815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BAM -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 Alignment/Map format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(compressed, indexed, binary form)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CA563D-A7B0-40AF-BEB9-E8924BCC3DDD}"/>
              </a:ext>
            </a:extLst>
          </p:cNvPr>
          <p:cNvSpPr txBox="1"/>
          <p:nvPr/>
        </p:nvSpPr>
        <p:spPr>
          <a:xfrm>
            <a:off x="1648753" y="5116286"/>
            <a:ext cx="10079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b="1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CH" sz="1200" b="1" dirty="0" err="1">
                <a:solidFill>
                  <a:schemeClr val="bg1">
                    <a:lumMod val="65000"/>
                  </a:schemeClr>
                </a:solidFill>
              </a:rPr>
              <a:t>dgarrido@curnagl</a:t>
            </a:r>
            <a:r>
              <a:rPr lang="en-CH" sz="1200" b="1" dirty="0">
                <a:solidFill>
                  <a:schemeClr val="bg1">
                    <a:lumMod val="65000"/>
                  </a:schemeClr>
                </a:solidFill>
              </a:rPr>
              <a:t> 03_mapping]$ head ESL0961.bam </a:t>
            </a:r>
          </a:p>
          <a:p>
            <a:r>
              <a:rPr lang="en-CH" sz="1200" dirty="0"/>
              <a:t>�k�45C.�T���&amp;-</a:t>
            </a:r>
            <a:r>
              <a:rPr lang="en-CH" sz="1200" dirty="0" err="1"/>
              <a:t>Yo</a:t>
            </a:r>
            <a:r>
              <a:rPr lang="en-CH" sz="1200" dirty="0"/>
              <a:t>��+�6ɤ�=��"�R-x</a:t>
            </a:r>
            <a:r>
              <a:rPr lang="en-US" sz="1200" dirty="0"/>
              <a:t> </a:t>
            </a:r>
            <a:r>
              <a:rPr lang="en-CH" sz="1200" dirty="0"/>
              <a:t>{��0�~����; </a:t>
            </a:r>
            <a:r>
              <a:rPr lang="en-CH" sz="1200" dirty="0" err="1"/>
              <a:t>dS</a:t>
            </a:r>
            <a:r>
              <a:rPr lang="en-CH" sz="1200" dirty="0"/>
              <a:t>&lt;�E�T����]��%�</a:t>
            </a:r>
            <a:r>
              <a:rPr lang="en-CH" sz="1200" dirty="0" err="1"/>
              <a:t>i</a:t>
            </a:r>
            <a:r>
              <a:rPr lang="en-CH" sz="1200" dirty="0"/>
              <a:t>�� ��r�����mR0̳1����������M:�#�船ʢ�^�k��3޳b�ߍEp!��"fu�֪ڰ������J���� {T��G�;m?��������9}&gt;�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E5AB07-BA34-4FD6-92E8-7CD430D81382}"/>
              </a:ext>
            </a:extLst>
          </p:cNvPr>
          <p:cNvSpPr/>
          <p:nvPr/>
        </p:nvSpPr>
        <p:spPr>
          <a:xfrm>
            <a:off x="9519595" y="1902023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E84CC3-4B54-4F1F-B2D0-78F9964D9FC8}"/>
              </a:ext>
            </a:extLst>
          </p:cNvPr>
          <p:cNvSpPr/>
          <p:nvPr/>
        </p:nvSpPr>
        <p:spPr>
          <a:xfrm>
            <a:off x="9519595" y="293893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AB5F87-7496-4C34-9C02-77C33B4FEA90}"/>
              </a:ext>
            </a:extLst>
          </p:cNvPr>
          <p:cNvSpPr/>
          <p:nvPr/>
        </p:nvSpPr>
        <p:spPr>
          <a:xfrm>
            <a:off x="7020426" y="283302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FE83B8-7EF1-40E4-A3D6-4590897F7FD8}"/>
              </a:ext>
            </a:extLst>
          </p:cNvPr>
          <p:cNvSpPr/>
          <p:nvPr/>
        </p:nvSpPr>
        <p:spPr>
          <a:xfrm>
            <a:off x="8315671" y="4836664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CH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6FA12-D6B7-45CF-8DEB-0CD1209CC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252" y="6088791"/>
            <a:ext cx="3322608" cy="38103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5B67FFB-6BB0-4849-BF9A-B4D718563E44}"/>
              </a:ext>
            </a:extLst>
          </p:cNvPr>
          <p:cNvSpPr txBox="1"/>
          <p:nvPr/>
        </p:nvSpPr>
        <p:spPr>
          <a:xfrm>
            <a:off x="76200" y="6558856"/>
            <a:ext cx="3123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http://www.htslib.org/doc/samtools.html</a:t>
            </a:r>
          </a:p>
        </p:txBody>
      </p:sp>
    </p:spTree>
    <p:extLst>
      <p:ext uri="{BB962C8B-B14F-4D97-AF65-F5344CB8AC3E}">
        <p14:creationId xmlns:p14="http://schemas.microsoft.com/office/powerpoint/2010/main" val="22979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Read mapping workflow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9C05D-F575-4E09-B76F-54C00D3A25DE}"/>
              </a:ext>
            </a:extLst>
          </p:cNvPr>
          <p:cNvSpPr txBox="1"/>
          <p:nvPr/>
        </p:nvSpPr>
        <p:spPr>
          <a:xfrm>
            <a:off x="762000" y="1524000"/>
            <a:ext cx="7391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Concatenate contigs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r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eference genome –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Reads mapping –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mem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to BAM –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Sorted BAM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sort</a:t>
            </a:r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BBCC0D01-A997-49EA-95B8-78CC7B010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4" t="5263" b="78948"/>
          <a:stretch/>
        </p:blipFill>
        <p:spPr bwMode="auto">
          <a:xfrm>
            <a:off x="8361252" y="695073"/>
            <a:ext cx="3089496" cy="5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5D219F-6470-4ADE-A79A-1B0403DC2D4F}"/>
              </a:ext>
            </a:extLst>
          </p:cNvPr>
          <p:cNvCxnSpPr>
            <a:cxnSpLocks/>
          </p:cNvCxnSpPr>
          <p:nvPr/>
        </p:nvCxnSpPr>
        <p:spPr>
          <a:xfrm>
            <a:off x="9906000" y="1752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6621DB-F290-4713-9277-B93683AD5919}"/>
              </a:ext>
            </a:extLst>
          </p:cNvPr>
          <p:cNvSpPr txBox="1"/>
          <p:nvPr/>
        </p:nvSpPr>
        <p:spPr>
          <a:xfrm>
            <a:off x="7924800" y="1322065"/>
            <a:ext cx="396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03_&lt;ESL0xxx&gt;_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contigs_filtered.fasta</a:t>
            </a:r>
            <a:endParaRPr lang="en-CH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49FED3-2F4E-4809-973F-17C3FC884C5E}"/>
              </a:ext>
            </a:extLst>
          </p:cNvPr>
          <p:cNvSpPr txBox="1"/>
          <p:nvPr/>
        </p:nvSpPr>
        <p:spPr>
          <a:xfrm>
            <a:off x="8223337" y="2390001"/>
            <a:ext cx="350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_&lt;ESL0xxx&gt;.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fasta</a:t>
            </a:r>
            <a:endParaRPr lang="en-CH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274C9-E49F-4DD3-AC65-7A08A4F71AD7}"/>
              </a:ext>
            </a:extLst>
          </p:cNvPr>
          <p:cNvCxnSpPr>
            <a:cxnSpLocks/>
          </p:cNvCxnSpPr>
          <p:nvPr/>
        </p:nvCxnSpPr>
        <p:spPr>
          <a:xfrm>
            <a:off x="9906000" y="2819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B0111E-E5F0-4D4F-878A-D3F745C17030}"/>
              </a:ext>
            </a:extLst>
          </p:cNvPr>
          <p:cNvSpPr txBox="1"/>
          <p:nvPr/>
        </p:nvSpPr>
        <p:spPr>
          <a:xfrm>
            <a:off x="9975937" y="2932211"/>
            <a:ext cx="10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index</a:t>
            </a:r>
            <a:endParaRPr lang="en-CH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81045-3846-45A9-AFB1-F6895DC608D2}"/>
              </a:ext>
            </a:extLst>
          </p:cNvPr>
          <p:cNvSpPr txBox="1"/>
          <p:nvPr/>
        </p:nvSpPr>
        <p:spPr>
          <a:xfrm>
            <a:off x="8650552" y="3479511"/>
            <a:ext cx="2703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amb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ann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bwt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pac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sa</a:t>
            </a:r>
            <a:endParaRPr lang="en-CH" sz="1400" b="1" dirty="0"/>
          </a:p>
        </p:txBody>
      </p:sp>
      <p:pic>
        <p:nvPicPr>
          <p:cNvPr id="15" name="Picture 2" descr="Mapping">
            <a:extLst>
              <a:ext uri="{FF2B5EF4-FFF2-40B4-BE49-F238E27FC236}">
                <a16:creationId xmlns:a16="http://schemas.microsoft.com/office/drawing/2014/main" id="{5BCEDF94-9BDF-4682-9DB7-E91E26848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-1558" r="60151" b="78279"/>
          <a:stretch/>
        </p:blipFill>
        <p:spPr bwMode="auto">
          <a:xfrm>
            <a:off x="5791200" y="739365"/>
            <a:ext cx="2209800" cy="75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11CE-4823-4F28-931B-0DAD2150FC24}"/>
              </a:ext>
            </a:extLst>
          </p:cNvPr>
          <p:cNvGrpSpPr/>
          <p:nvPr/>
        </p:nvGrpSpPr>
        <p:grpSpPr>
          <a:xfrm rot="10800000">
            <a:off x="8214100" y="2537150"/>
            <a:ext cx="1006099" cy="1323650"/>
            <a:chOff x="7680701" y="1676400"/>
            <a:chExt cx="1006099" cy="990600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BFC40369-5C86-4763-B09F-CE15968AC4F5}"/>
                </a:ext>
              </a:extLst>
            </p:cNvPr>
            <p:cNvSpPr/>
            <p:nvPr/>
          </p:nvSpPr>
          <p:spPr>
            <a:xfrm>
              <a:off x="8458200" y="1676400"/>
              <a:ext cx="228600" cy="990600"/>
            </a:xfrm>
            <a:prstGeom prst="rightBrace">
              <a:avLst>
                <a:gd name="adj1" fmla="val 6500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D0D9AD-5691-480D-B994-2B0F2D1CD75A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0800000">
              <a:off x="8153400" y="2665597"/>
              <a:ext cx="304800" cy="1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18FBAD3-C3B4-41B4-96E5-A060B3A8965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80701" y="1676400"/>
              <a:ext cx="777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255178-14BB-4A30-A48A-6466F3F2EC08}"/>
              </a:ext>
            </a:extLst>
          </p:cNvPr>
          <p:cNvCxnSpPr>
            <a:cxnSpLocks/>
          </p:cNvCxnSpPr>
          <p:nvPr/>
        </p:nvCxnSpPr>
        <p:spPr>
          <a:xfrm>
            <a:off x="6910889" y="1606153"/>
            <a:ext cx="0" cy="288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A4770-F902-4833-B744-9BF541E2B7D6}"/>
              </a:ext>
            </a:extLst>
          </p:cNvPr>
          <p:cNvCxnSpPr>
            <a:cxnSpLocks/>
          </p:cNvCxnSpPr>
          <p:nvPr/>
        </p:nvCxnSpPr>
        <p:spPr>
          <a:xfrm flipH="1">
            <a:off x="6998711" y="319659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9D3F7F-3B87-44C7-B5BC-9EB689D41CB1}"/>
              </a:ext>
            </a:extLst>
          </p:cNvPr>
          <p:cNvSpPr txBox="1"/>
          <p:nvPr/>
        </p:nvSpPr>
        <p:spPr>
          <a:xfrm>
            <a:off x="5773189" y="2932210"/>
            <a:ext cx="10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mem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E1BA1C-0F52-4243-A123-30AA0C196622}"/>
              </a:ext>
            </a:extLst>
          </p:cNvPr>
          <p:cNvSpPr txBox="1"/>
          <p:nvPr/>
        </p:nvSpPr>
        <p:spPr>
          <a:xfrm>
            <a:off x="6125578" y="4569023"/>
            <a:ext cx="1570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&lt;ESL0xxx&gt;.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</a:t>
            </a:r>
            <a:endParaRPr lang="en-CH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E9651D-3675-44AF-8E7C-1671C4502366}"/>
              </a:ext>
            </a:extLst>
          </p:cNvPr>
          <p:cNvSpPr txBox="1"/>
          <p:nvPr/>
        </p:nvSpPr>
        <p:spPr>
          <a:xfrm>
            <a:off x="10053089" y="1748311"/>
            <a:ext cx="1342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| grep -v</a:t>
            </a:r>
            <a:endParaRPr lang="en-CH" sz="1400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957525-6FEE-4364-8A63-904342FA09CC}"/>
              </a:ext>
            </a:extLst>
          </p:cNvPr>
          <p:cNvCxnSpPr>
            <a:cxnSpLocks/>
          </p:cNvCxnSpPr>
          <p:nvPr/>
        </p:nvCxnSpPr>
        <p:spPr>
          <a:xfrm>
            <a:off x="7800126" y="4724757"/>
            <a:ext cx="1316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26261C-1FAB-46C4-AB79-0F48B67CCFF9}"/>
              </a:ext>
            </a:extLst>
          </p:cNvPr>
          <p:cNvSpPr txBox="1"/>
          <p:nvPr/>
        </p:nvSpPr>
        <p:spPr>
          <a:xfrm>
            <a:off x="7620000" y="4343780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7ABA78-5AC6-4FD0-A64B-51798A8E1A18}"/>
              </a:ext>
            </a:extLst>
          </p:cNvPr>
          <p:cNvSpPr txBox="1"/>
          <p:nvPr/>
        </p:nvSpPr>
        <p:spPr>
          <a:xfrm>
            <a:off x="9174458" y="4569023"/>
            <a:ext cx="1570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&lt;ESL0xxx&gt;.bam</a:t>
            </a:r>
            <a:endParaRPr lang="en-CH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EA6549-CEF3-4D9F-B332-13D723D2B0D4}"/>
              </a:ext>
            </a:extLst>
          </p:cNvPr>
          <p:cNvCxnSpPr>
            <a:cxnSpLocks/>
          </p:cNvCxnSpPr>
          <p:nvPr/>
        </p:nvCxnSpPr>
        <p:spPr>
          <a:xfrm>
            <a:off x="9906000" y="4953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9B8BFFF-CCAC-403B-BA4A-D7893452D790}"/>
              </a:ext>
            </a:extLst>
          </p:cNvPr>
          <p:cNvSpPr txBox="1"/>
          <p:nvPr/>
        </p:nvSpPr>
        <p:spPr>
          <a:xfrm>
            <a:off x="8612452" y="5486400"/>
            <a:ext cx="2620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&lt;ESL0xxx&gt;_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sorted.bam</a:t>
            </a:r>
            <a:endParaRPr lang="en-CH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2BFB5D-DA10-4BA5-962B-DC791A007894}"/>
              </a:ext>
            </a:extLst>
          </p:cNvPr>
          <p:cNvSpPr txBox="1"/>
          <p:nvPr/>
        </p:nvSpPr>
        <p:spPr>
          <a:xfrm>
            <a:off x="9807582" y="5027711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sort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CE40EB-D87D-4783-AC5F-52DF98EA7D8A}"/>
              </a:ext>
            </a:extLst>
          </p:cNvPr>
          <p:cNvSpPr/>
          <p:nvPr/>
        </p:nvSpPr>
        <p:spPr>
          <a:xfrm>
            <a:off x="9519595" y="1902023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942393A-1C5D-42ED-9759-77C9825CA96A}"/>
              </a:ext>
            </a:extLst>
          </p:cNvPr>
          <p:cNvSpPr/>
          <p:nvPr/>
        </p:nvSpPr>
        <p:spPr>
          <a:xfrm>
            <a:off x="9519595" y="293893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C3F0798-2346-4D49-9EBA-E376058A390C}"/>
              </a:ext>
            </a:extLst>
          </p:cNvPr>
          <p:cNvSpPr/>
          <p:nvPr/>
        </p:nvSpPr>
        <p:spPr>
          <a:xfrm>
            <a:off x="7020426" y="283302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3F39D6-3205-4D6F-9292-D528634B170F}"/>
              </a:ext>
            </a:extLst>
          </p:cNvPr>
          <p:cNvSpPr/>
          <p:nvPr/>
        </p:nvSpPr>
        <p:spPr>
          <a:xfrm>
            <a:off x="8315671" y="4836664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EA06666-E514-4E77-9CD8-3D611547C543}"/>
              </a:ext>
            </a:extLst>
          </p:cNvPr>
          <p:cNvSpPr/>
          <p:nvPr/>
        </p:nvSpPr>
        <p:spPr>
          <a:xfrm>
            <a:off x="9539638" y="5080243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0E2436-8305-4F6B-B900-3B90C24330E5}"/>
              </a:ext>
            </a:extLst>
          </p:cNvPr>
          <p:cNvSpPr txBox="1"/>
          <p:nvPr/>
        </p:nvSpPr>
        <p:spPr>
          <a:xfrm>
            <a:off x="1342515" y="2910303"/>
            <a:ext cx="33537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 alignments by leftmost coordinates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08C367-23DB-4554-A2C3-8E325E958CB4}"/>
              </a:ext>
            </a:extLst>
          </p:cNvPr>
          <p:cNvSpPr txBox="1"/>
          <p:nvPr/>
        </p:nvSpPr>
        <p:spPr>
          <a:xfrm>
            <a:off x="76200" y="6558856"/>
            <a:ext cx="3123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http://www.htslib.org/doc/samtools.html</a:t>
            </a:r>
          </a:p>
        </p:txBody>
      </p:sp>
    </p:spTree>
    <p:extLst>
      <p:ext uri="{BB962C8B-B14F-4D97-AF65-F5344CB8AC3E}">
        <p14:creationId xmlns:p14="http://schemas.microsoft.com/office/powerpoint/2010/main" val="361065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Read mapping workflow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9C05D-F575-4E09-B76F-54C00D3A25DE}"/>
              </a:ext>
            </a:extLst>
          </p:cNvPr>
          <p:cNvSpPr txBox="1"/>
          <p:nvPr/>
        </p:nvSpPr>
        <p:spPr>
          <a:xfrm>
            <a:off x="762000" y="1524000"/>
            <a:ext cx="7391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Concatenate contigs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r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eference genome –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Reads mapping –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mem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to BAM –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Sorted BAM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sort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depth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depth</a:t>
            </a:r>
            <a:endParaRPr lang="en-US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BBCC0D01-A997-49EA-95B8-78CC7B010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4" t="5263" b="78948"/>
          <a:stretch/>
        </p:blipFill>
        <p:spPr bwMode="auto">
          <a:xfrm>
            <a:off x="8361252" y="695073"/>
            <a:ext cx="3089496" cy="5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5D219F-6470-4ADE-A79A-1B0403DC2D4F}"/>
              </a:ext>
            </a:extLst>
          </p:cNvPr>
          <p:cNvCxnSpPr>
            <a:cxnSpLocks/>
          </p:cNvCxnSpPr>
          <p:nvPr/>
        </p:nvCxnSpPr>
        <p:spPr>
          <a:xfrm>
            <a:off x="9906000" y="1752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6621DB-F290-4713-9277-B93683AD5919}"/>
              </a:ext>
            </a:extLst>
          </p:cNvPr>
          <p:cNvSpPr txBox="1"/>
          <p:nvPr/>
        </p:nvSpPr>
        <p:spPr>
          <a:xfrm>
            <a:off x="7924800" y="1322065"/>
            <a:ext cx="396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03_&lt;ESL0xxx&gt;_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contigs_filtered.fasta</a:t>
            </a:r>
            <a:endParaRPr lang="en-CH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49FED3-2F4E-4809-973F-17C3FC884C5E}"/>
              </a:ext>
            </a:extLst>
          </p:cNvPr>
          <p:cNvSpPr txBox="1"/>
          <p:nvPr/>
        </p:nvSpPr>
        <p:spPr>
          <a:xfrm>
            <a:off x="8223337" y="2390001"/>
            <a:ext cx="350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_&lt;ESL0xxx&gt;.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fasta</a:t>
            </a:r>
            <a:endParaRPr lang="en-CH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274C9-E49F-4DD3-AC65-7A08A4F71AD7}"/>
              </a:ext>
            </a:extLst>
          </p:cNvPr>
          <p:cNvCxnSpPr>
            <a:cxnSpLocks/>
          </p:cNvCxnSpPr>
          <p:nvPr/>
        </p:nvCxnSpPr>
        <p:spPr>
          <a:xfrm>
            <a:off x="9906000" y="2819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B0111E-E5F0-4D4F-878A-D3F745C17030}"/>
              </a:ext>
            </a:extLst>
          </p:cNvPr>
          <p:cNvSpPr txBox="1"/>
          <p:nvPr/>
        </p:nvSpPr>
        <p:spPr>
          <a:xfrm>
            <a:off x="9975937" y="2932211"/>
            <a:ext cx="10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index</a:t>
            </a:r>
            <a:endParaRPr lang="en-CH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81045-3846-45A9-AFB1-F6895DC608D2}"/>
              </a:ext>
            </a:extLst>
          </p:cNvPr>
          <p:cNvSpPr txBox="1"/>
          <p:nvPr/>
        </p:nvSpPr>
        <p:spPr>
          <a:xfrm>
            <a:off x="8650552" y="3479511"/>
            <a:ext cx="2703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amb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ann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bwt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pac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sa</a:t>
            </a:r>
            <a:endParaRPr lang="en-CH" sz="1400" b="1" dirty="0"/>
          </a:p>
        </p:txBody>
      </p:sp>
      <p:pic>
        <p:nvPicPr>
          <p:cNvPr id="15" name="Picture 2" descr="Mapping">
            <a:extLst>
              <a:ext uri="{FF2B5EF4-FFF2-40B4-BE49-F238E27FC236}">
                <a16:creationId xmlns:a16="http://schemas.microsoft.com/office/drawing/2014/main" id="{5BCEDF94-9BDF-4682-9DB7-E91E26848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-1558" r="60151" b="78279"/>
          <a:stretch/>
        </p:blipFill>
        <p:spPr bwMode="auto">
          <a:xfrm>
            <a:off x="5791200" y="739365"/>
            <a:ext cx="2209800" cy="75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11CE-4823-4F28-931B-0DAD2150FC24}"/>
              </a:ext>
            </a:extLst>
          </p:cNvPr>
          <p:cNvGrpSpPr/>
          <p:nvPr/>
        </p:nvGrpSpPr>
        <p:grpSpPr>
          <a:xfrm rot="10800000">
            <a:off x="8214100" y="2537150"/>
            <a:ext cx="1006099" cy="1323650"/>
            <a:chOff x="7680701" y="1676400"/>
            <a:chExt cx="1006099" cy="990600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BFC40369-5C86-4763-B09F-CE15968AC4F5}"/>
                </a:ext>
              </a:extLst>
            </p:cNvPr>
            <p:cNvSpPr/>
            <p:nvPr/>
          </p:nvSpPr>
          <p:spPr>
            <a:xfrm>
              <a:off x="8458200" y="1676400"/>
              <a:ext cx="228600" cy="990600"/>
            </a:xfrm>
            <a:prstGeom prst="rightBrace">
              <a:avLst>
                <a:gd name="adj1" fmla="val 6500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D0D9AD-5691-480D-B994-2B0F2D1CD75A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0800000">
              <a:off x="8153400" y="2665597"/>
              <a:ext cx="304800" cy="1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18FBAD3-C3B4-41B4-96E5-A060B3A8965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80701" y="1676400"/>
              <a:ext cx="777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255178-14BB-4A30-A48A-6466F3F2EC08}"/>
              </a:ext>
            </a:extLst>
          </p:cNvPr>
          <p:cNvCxnSpPr>
            <a:cxnSpLocks/>
          </p:cNvCxnSpPr>
          <p:nvPr/>
        </p:nvCxnSpPr>
        <p:spPr>
          <a:xfrm>
            <a:off x="6910889" y="1606153"/>
            <a:ext cx="0" cy="288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A4770-F902-4833-B744-9BF541E2B7D6}"/>
              </a:ext>
            </a:extLst>
          </p:cNvPr>
          <p:cNvCxnSpPr>
            <a:cxnSpLocks/>
          </p:cNvCxnSpPr>
          <p:nvPr/>
        </p:nvCxnSpPr>
        <p:spPr>
          <a:xfrm flipH="1">
            <a:off x="6998711" y="319659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9D3F7F-3B87-44C7-B5BC-9EB689D41CB1}"/>
              </a:ext>
            </a:extLst>
          </p:cNvPr>
          <p:cNvSpPr txBox="1"/>
          <p:nvPr/>
        </p:nvSpPr>
        <p:spPr>
          <a:xfrm>
            <a:off x="5773189" y="2932210"/>
            <a:ext cx="10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mem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E1BA1C-0F52-4243-A123-30AA0C196622}"/>
              </a:ext>
            </a:extLst>
          </p:cNvPr>
          <p:cNvSpPr txBox="1"/>
          <p:nvPr/>
        </p:nvSpPr>
        <p:spPr>
          <a:xfrm>
            <a:off x="6125578" y="4569023"/>
            <a:ext cx="1570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&lt;ESL0xxx&gt;.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</a:t>
            </a:r>
            <a:endParaRPr lang="en-CH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E9651D-3675-44AF-8E7C-1671C4502366}"/>
              </a:ext>
            </a:extLst>
          </p:cNvPr>
          <p:cNvSpPr txBox="1"/>
          <p:nvPr/>
        </p:nvSpPr>
        <p:spPr>
          <a:xfrm>
            <a:off x="10053089" y="1748311"/>
            <a:ext cx="1342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| grep -v</a:t>
            </a:r>
            <a:endParaRPr lang="en-CH" sz="1400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957525-6FEE-4364-8A63-904342FA09CC}"/>
              </a:ext>
            </a:extLst>
          </p:cNvPr>
          <p:cNvCxnSpPr>
            <a:cxnSpLocks/>
          </p:cNvCxnSpPr>
          <p:nvPr/>
        </p:nvCxnSpPr>
        <p:spPr>
          <a:xfrm>
            <a:off x="7800126" y="4724757"/>
            <a:ext cx="1316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26261C-1FAB-46C4-AB79-0F48B67CCFF9}"/>
              </a:ext>
            </a:extLst>
          </p:cNvPr>
          <p:cNvSpPr txBox="1"/>
          <p:nvPr/>
        </p:nvSpPr>
        <p:spPr>
          <a:xfrm>
            <a:off x="7620000" y="4343780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7ABA78-5AC6-4FD0-A64B-51798A8E1A18}"/>
              </a:ext>
            </a:extLst>
          </p:cNvPr>
          <p:cNvSpPr txBox="1"/>
          <p:nvPr/>
        </p:nvSpPr>
        <p:spPr>
          <a:xfrm>
            <a:off x="9174458" y="4569023"/>
            <a:ext cx="1570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&lt;ESL0xxx&gt;.bam</a:t>
            </a:r>
            <a:endParaRPr lang="en-CH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EA6549-CEF3-4D9F-B332-13D723D2B0D4}"/>
              </a:ext>
            </a:extLst>
          </p:cNvPr>
          <p:cNvCxnSpPr>
            <a:cxnSpLocks/>
          </p:cNvCxnSpPr>
          <p:nvPr/>
        </p:nvCxnSpPr>
        <p:spPr>
          <a:xfrm>
            <a:off x="9906000" y="4953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9B8BFFF-CCAC-403B-BA4A-D7893452D790}"/>
              </a:ext>
            </a:extLst>
          </p:cNvPr>
          <p:cNvSpPr txBox="1"/>
          <p:nvPr/>
        </p:nvSpPr>
        <p:spPr>
          <a:xfrm>
            <a:off x="8612452" y="5486400"/>
            <a:ext cx="2620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&lt;ESL0xxx&gt;_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sorted.bam</a:t>
            </a:r>
            <a:endParaRPr lang="en-CH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2BFB5D-DA10-4BA5-962B-DC791A007894}"/>
              </a:ext>
            </a:extLst>
          </p:cNvPr>
          <p:cNvSpPr txBox="1"/>
          <p:nvPr/>
        </p:nvSpPr>
        <p:spPr>
          <a:xfrm>
            <a:off x="9807582" y="5027711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sort</a:t>
            </a:r>
            <a:endParaRPr lang="en-CH" sz="14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4CB1B0-18F5-490A-9C93-F8E47B8F14B9}"/>
              </a:ext>
            </a:extLst>
          </p:cNvPr>
          <p:cNvCxnSpPr>
            <a:cxnSpLocks/>
          </p:cNvCxnSpPr>
          <p:nvPr/>
        </p:nvCxnSpPr>
        <p:spPr>
          <a:xfrm flipH="1" flipV="1">
            <a:off x="7301337" y="5638085"/>
            <a:ext cx="1399326" cy="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C72B85-EEE6-4CBF-8690-DFAD6346D309}"/>
              </a:ext>
            </a:extLst>
          </p:cNvPr>
          <p:cNvSpPr txBox="1"/>
          <p:nvPr/>
        </p:nvSpPr>
        <p:spPr>
          <a:xfrm>
            <a:off x="7243773" y="5273659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samtools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depth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635004-15FD-49F5-AAD4-056C9524E3F8}"/>
              </a:ext>
            </a:extLst>
          </p:cNvPr>
          <p:cNvSpPr txBox="1"/>
          <p:nvPr/>
        </p:nvSpPr>
        <p:spPr>
          <a:xfrm>
            <a:off x="4771026" y="5486400"/>
            <a:ext cx="2620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&lt;ESL0xxx&gt;_depth.txt</a:t>
            </a:r>
            <a:endParaRPr lang="en-CH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1B9BB-899D-4A05-B1BA-77808E964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974"/>
          <a:stretch/>
        </p:blipFill>
        <p:spPr>
          <a:xfrm>
            <a:off x="384671" y="4002731"/>
            <a:ext cx="4414044" cy="232066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3228B5D2-409E-43F0-B937-82EC6D9F0694}"/>
              </a:ext>
            </a:extLst>
          </p:cNvPr>
          <p:cNvSpPr/>
          <p:nvPr/>
        </p:nvSpPr>
        <p:spPr>
          <a:xfrm>
            <a:off x="9519595" y="1902023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0AD8C02-5375-4FAB-90DE-07CA9324C1F2}"/>
              </a:ext>
            </a:extLst>
          </p:cNvPr>
          <p:cNvSpPr/>
          <p:nvPr/>
        </p:nvSpPr>
        <p:spPr>
          <a:xfrm>
            <a:off x="9519595" y="293893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58E342-5178-465A-B7CA-4BCA21A7E9D3}"/>
              </a:ext>
            </a:extLst>
          </p:cNvPr>
          <p:cNvSpPr/>
          <p:nvPr/>
        </p:nvSpPr>
        <p:spPr>
          <a:xfrm>
            <a:off x="7020426" y="283302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3F9690-8603-442B-B29B-AC529FE21BAD}"/>
              </a:ext>
            </a:extLst>
          </p:cNvPr>
          <p:cNvSpPr/>
          <p:nvPr/>
        </p:nvSpPr>
        <p:spPr>
          <a:xfrm>
            <a:off x="8315671" y="4836664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E41C5E5-2198-4090-B37F-F33DE712AAE8}"/>
              </a:ext>
            </a:extLst>
          </p:cNvPr>
          <p:cNvSpPr/>
          <p:nvPr/>
        </p:nvSpPr>
        <p:spPr>
          <a:xfrm>
            <a:off x="9539638" y="5080243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63F681A-C2F9-4B13-95AB-6C3677847262}"/>
              </a:ext>
            </a:extLst>
          </p:cNvPr>
          <p:cNvSpPr/>
          <p:nvPr/>
        </p:nvSpPr>
        <p:spPr>
          <a:xfrm>
            <a:off x="7938663" y="573897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1DBFF8-1463-4595-AC6A-3470B3CE0226}"/>
              </a:ext>
            </a:extLst>
          </p:cNvPr>
          <p:cNvSpPr txBox="1"/>
          <p:nvPr/>
        </p:nvSpPr>
        <p:spPr>
          <a:xfrm>
            <a:off x="76200" y="6558856"/>
            <a:ext cx="3123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http://www.htslib.org/doc/samtools.html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EE9D4F-D4BB-4FDE-B662-C56156EC1FB7}"/>
              </a:ext>
            </a:extLst>
          </p:cNvPr>
          <p:cNvSpPr/>
          <p:nvPr/>
        </p:nvSpPr>
        <p:spPr>
          <a:xfrm>
            <a:off x="384671" y="4148554"/>
            <a:ext cx="1062249" cy="21748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B6E82C-2DB6-45B9-B6F4-52E49C9389AC}"/>
              </a:ext>
            </a:extLst>
          </p:cNvPr>
          <p:cNvSpPr/>
          <p:nvPr/>
        </p:nvSpPr>
        <p:spPr>
          <a:xfrm>
            <a:off x="1524001" y="4145755"/>
            <a:ext cx="228600" cy="21764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C2A783-F199-4543-8230-376B6DD47847}"/>
              </a:ext>
            </a:extLst>
          </p:cNvPr>
          <p:cNvSpPr/>
          <p:nvPr/>
        </p:nvSpPr>
        <p:spPr>
          <a:xfrm>
            <a:off x="2105729" y="4145755"/>
            <a:ext cx="228600" cy="21764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838211-E423-4924-A55D-6A8C2668C03E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915795" y="3741121"/>
            <a:ext cx="1" cy="40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3B1CC9-F7AA-4330-9BD9-6805A5999CBE}"/>
              </a:ext>
            </a:extLst>
          </p:cNvPr>
          <p:cNvCxnSpPr/>
          <p:nvPr/>
        </p:nvCxnSpPr>
        <p:spPr>
          <a:xfrm flipH="1" flipV="1">
            <a:off x="1647444" y="3736158"/>
            <a:ext cx="1" cy="40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7CF59C-A151-4662-8B3A-CB06CBA86885}"/>
              </a:ext>
            </a:extLst>
          </p:cNvPr>
          <p:cNvCxnSpPr/>
          <p:nvPr/>
        </p:nvCxnSpPr>
        <p:spPr>
          <a:xfrm flipH="1" flipV="1">
            <a:off x="2219006" y="3736158"/>
            <a:ext cx="1" cy="40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D92407-4508-4152-9657-A75763E10BC6}"/>
              </a:ext>
            </a:extLst>
          </p:cNvPr>
          <p:cNvSpPr txBox="1"/>
          <p:nvPr/>
        </p:nvSpPr>
        <p:spPr>
          <a:xfrm>
            <a:off x="468789" y="3469335"/>
            <a:ext cx="1219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 err="1"/>
              <a:t>Genome</a:t>
            </a:r>
            <a:r>
              <a:rPr lang="es-ES" sz="1200" dirty="0"/>
              <a:t> ID</a:t>
            </a:r>
            <a:endParaRPr lang="LID4096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F2BB80-514B-4AE5-A1AF-24412DB936CB}"/>
              </a:ext>
            </a:extLst>
          </p:cNvPr>
          <p:cNvSpPr txBox="1"/>
          <p:nvPr/>
        </p:nvSpPr>
        <p:spPr>
          <a:xfrm>
            <a:off x="1432945" y="3469335"/>
            <a:ext cx="639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Locus</a:t>
            </a:r>
            <a:endParaRPr lang="LID4096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E94B-6775-4DA4-A900-1B24735451E6}"/>
              </a:ext>
            </a:extLst>
          </p:cNvPr>
          <p:cNvSpPr txBox="1"/>
          <p:nvPr/>
        </p:nvSpPr>
        <p:spPr>
          <a:xfrm>
            <a:off x="1987557" y="3469335"/>
            <a:ext cx="639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Depth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95561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Write mapping script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ABC48-0A57-4850-8257-B17273EE1ACB}"/>
              </a:ext>
            </a:extLst>
          </p:cNvPr>
          <p:cNvSpPr txBox="1"/>
          <p:nvPr/>
        </p:nvSpPr>
        <p:spPr>
          <a:xfrm>
            <a:off x="152400" y="1250340"/>
            <a:ext cx="11887200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/>
              <a:t>#!/bin/bash</a:t>
            </a:r>
          </a:p>
          <a:p>
            <a:endParaRPr lang="en-GB" sz="1200" dirty="0"/>
          </a:p>
          <a:p>
            <a:r>
              <a:rPr lang="en-GB" sz="1200" dirty="0"/>
              <a:t>…</a:t>
            </a:r>
          </a:p>
          <a:p>
            <a:endParaRPr lang="en-GB" sz="1200" dirty="0"/>
          </a:p>
          <a:p>
            <a:r>
              <a:rPr lang="en-GB" sz="1200" dirty="0"/>
              <a:t>#SBATCH --error /scratch/</a:t>
            </a:r>
            <a:r>
              <a:rPr lang="en-GB" sz="1200" dirty="0" err="1"/>
              <a:t>jgianott</a:t>
            </a:r>
            <a:r>
              <a:rPr lang="en-GB" sz="1200" dirty="0"/>
              <a:t>/SAGE/SAGE2022_2023</a:t>
            </a:r>
            <a:r>
              <a:rPr lang="en-GB" sz="1200" b="1" dirty="0">
                <a:solidFill>
                  <a:srgbClr val="FF0000"/>
                </a:solidFill>
              </a:rPr>
              <a:t>/&lt;username&gt;</a:t>
            </a:r>
            <a:r>
              <a:rPr lang="en-GB" sz="1200" dirty="0"/>
              <a:t>/logs/</a:t>
            </a:r>
            <a:r>
              <a:rPr lang="en-GB" sz="1200" dirty="0" err="1"/>
              <a:t>read_mapping.err</a:t>
            </a:r>
            <a:endParaRPr lang="en-GB" sz="1200" dirty="0"/>
          </a:p>
          <a:p>
            <a:r>
              <a:rPr lang="en-GB" sz="1200" dirty="0"/>
              <a:t>#SBATCH --output /scratch/</a:t>
            </a:r>
            <a:r>
              <a:rPr lang="en-GB" sz="1200" dirty="0" err="1"/>
              <a:t>jgianott</a:t>
            </a:r>
            <a:r>
              <a:rPr lang="en-GB" sz="1200" dirty="0"/>
              <a:t>/SAGE/SAGE2022_2023</a:t>
            </a:r>
            <a:r>
              <a:rPr lang="en-GB" sz="1200" b="1" dirty="0">
                <a:solidFill>
                  <a:srgbClr val="FF0000"/>
                </a:solidFill>
              </a:rPr>
              <a:t>/&lt;username&gt;</a:t>
            </a:r>
            <a:r>
              <a:rPr lang="en-GB" sz="1200" dirty="0"/>
              <a:t>logs/</a:t>
            </a:r>
            <a:r>
              <a:rPr lang="en-GB" sz="1200" dirty="0" err="1"/>
              <a:t>read_mapping.out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######### COMMANDS TO LOAD MODULES</a:t>
            </a:r>
          </a:p>
          <a:p>
            <a:endParaRPr lang="en-GB" sz="1200" dirty="0"/>
          </a:p>
          <a:p>
            <a:r>
              <a:rPr lang="en-GB" sz="1200" dirty="0"/>
              <a:t>module load </a:t>
            </a:r>
            <a:r>
              <a:rPr lang="en-GB" sz="1200" dirty="0" err="1"/>
              <a:t>gcc</a:t>
            </a:r>
            <a:endParaRPr lang="en-GB" sz="1200" dirty="0"/>
          </a:p>
          <a:p>
            <a:r>
              <a:rPr lang="en-GB" sz="1200" dirty="0"/>
              <a:t>module load bwa</a:t>
            </a:r>
          </a:p>
          <a:p>
            <a:r>
              <a:rPr lang="en-GB" sz="1200" dirty="0"/>
              <a:t>module load </a:t>
            </a:r>
            <a:r>
              <a:rPr lang="en-GB" sz="1200" dirty="0" err="1"/>
              <a:t>samtools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##### VARIABLES</a:t>
            </a:r>
          </a:p>
          <a:p>
            <a:r>
              <a:rPr lang="en-GB" sz="1200" dirty="0"/>
              <a:t>username=</a:t>
            </a:r>
            <a:r>
              <a:rPr lang="en-GB" sz="1200" b="1" dirty="0">
                <a:solidFill>
                  <a:srgbClr val="FF0000"/>
                </a:solidFill>
              </a:rPr>
              <a:t>&lt;username&gt;</a:t>
            </a:r>
            <a:endParaRPr lang="en-GB" sz="1200" dirty="0"/>
          </a:p>
          <a:p>
            <a:r>
              <a:rPr lang="en-GB" sz="1200" dirty="0" err="1"/>
              <a:t>genome_id</a:t>
            </a:r>
            <a:r>
              <a:rPr lang="en-GB" sz="1200" dirty="0"/>
              <a:t>=</a:t>
            </a:r>
            <a:r>
              <a:rPr lang="en-GB" sz="1200" b="1" dirty="0">
                <a:solidFill>
                  <a:srgbClr val="FF0000"/>
                </a:solidFill>
              </a:rPr>
              <a:t>&lt;ESL0xxx&gt;</a:t>
            </a: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##### Execute commands</a:t>
            </a:r>
          </a:p>
          <a:p>
            <a:endParaRPr lang="en-GB" sz="1200" dirty="0"/>
          </a:p>
          <a:p>
            <a:r>
              <a:rPr lang="en-GB" sz="1200" dirty="0"/>
              <a:t>#move to the directory 03_ReadMapping</a:t>
            </a:r>
          </a:p>
          <a:p>
            <a:r>
              <a:rPr lang="en-GB" sz="1200" dirty="0"/>
              <a:t>cd /scratch/</a:t>
            </a:r>
            <a:r>
              <a:rPr lang="en-GB" sz="1200" dirty="0" err="1"/>
              <a:t>jgianott</a:t>
            </a:r>
            <a:r>
              <a:rPr lang="en-GB" sz="1200" dirty="0"/>
              <a:t>/SAGE/SAGE2022_2023</a:t>
            </a:r>
            <a:r>
              <a:rPr lang="en-GB" sz="1200" dirty="0">
                <a:solidFill>
                  <a:schemeClr val="tx1"/>
                </a:solidFill>
              </a:rPr>
              <a:t>/</a:t>
            </a:r>
            <a:r>
              <a:rPr lang="en-GB" sz="1200" dirty="0">
                <a:solidFill>
                  <a:srgbClr val="00B050"/>
                </a:solidFill>
              </a:rPr>
              <a:t>${username}</a:t>
            </a:r>
            <a:r>
              <a:rPr lang="en-GB" sz="1200" dirty="0"/>
              <a:t>/03_ReadsMapping</a:t>
            </a:r>
          </a:p>
          <a:p>
            <a:endParaRPr lang="en-GB" sz="1200" dirty="0"/>
          </a:p>
          <a:p>
            <a:r>
              <a:rPr lang="en-GB" sz="1200" dirty="0"/>
              <a:t>#execute the indexing, mapping, conversion to BAM, sorting BAM and depth:</a:t>
            </a:r>
          </a:p>
          <a:p>
            <a:r>
              <a:rPr lang="en-GB" sz="1200" dirty="0"/>
              <a:t>bwa index </a:t>
            </a:r>
            <a:r>
              <a:rPr lang="en-GB" sz="1200" dirty="0" err="1"/>
              <a:t>concat</a:t>
            </a:r>
            <a:r>
              <a:rPr lang="en-GB" sz="1200" dirty="0"/>
              <a:t>_</a:t>
            </a:r>
            <a:r>
              <a:rPr lang="en-GB" sz="1200" dirty="0">
                <a:solidFill>
                  <a:srgbClr val="00B050"/>
                </a:solidFill>
              </a:rPr>
              <a:t>${</a:t>
            </a:r>
            <a:r>
              <a:rPr lang="en-GB" sz="1200" dirty="0" err="1">
                <a:solidFill>
                  <a:srgbClr val="00B050"/>
                </a:solidFill>
              </a:rPr>
              <a:t>genome_id</a:t>
            </a:r>
            <a:r>
              <a:rPr lang="en-GB" sz="1200" dirty="0">
                <a:solidFill>
                  <a:srgbClr val="00B050"/>
                </a:solidFill>
              </a:rPr>
              <a:t>}</a:t>
            </a:r>
            <a:r>
              <a:rPr lang="en-GB" sz="1200" dirty="0"/>
              <a:t>.</a:t>
            </a:r>
            <a:r>
              <a:rPr lang="en-GB" sz="1200" dirty="0" err="1"/>
              <a:t>fasta</a:t>
            </a:r>
            <a:endParaRPr lang="en-GB" sz="1200" dirty="0"/>
          </a:p>
          <a:p>
            <a:r>
              <a:rPr lang="en-GB" sz="1200" dirty="0"/>
              <a:t>bwa mem </a:t>
            </a:r>
            <a:r>
              <a:rPr lang="en-GB" sz="1200" dirty="0" err="1"/>
              <a:t>concat</a:t>
            </a:r>
            <a:r>
              <a:rPr lang="en-GB" sz="1200" dirty="0"/>
              <a:t>_</a:t>
            </a:r>
            <a:r>
              <a:rPr lang="en-GB" sz="1200" dirty="0">
                <a:solidFill>
                  <a:srgbClr val="00B050"/>
                </a:solidFill>
              </a:rPr>
              <a:t>${</a:t>
            </a:r>
            <a:r>
              <a:rPr lang="en-GB" sz="1200" dirty="0" err="1">
                <a:solidFill>
                  <a:srgbClr val="00B050"/>
                </a:solidFill>
              </a:rPr>
              <a:t>genome_id</a:t>
            </a:r>
            <a:r>
              <a:rPr lang="en-GB" sz="1200" dirty="0">
                <a:solidFill>
                  <a:srgbClr val="00B050"/>
                </a:solidFill>
              </a:rPr>
              <a:t>}</a:t>
            </a:r>
            <a:r>
              <a:rPr lang="en-GB" sz="1200" dirty="0"/>
              <a:t>.</a:t>
            </a:r>
            <a:r>
              <a:rPr lang="en-GB" sz="1200" dirty="0" err="1"/>
              <a:t>fasta</a:t>
            </a:r>
            <a:r>
              <a:rPr lang="en-GB" sz="1200" dirty="0"/>
              <a:t> 01_</a:t>
            </a:r>
            <a:r>
              <a:rPr lang="en-GB" sz="1200" dirty="0">
                <a:solidFill>
                  <a:srgbClr val="00B050"/>
                </a:solidFill>
              </a:rPr>
              <a:t>${genome_id}</a:t>
            </a:r>
            <a:r>
              <a:rPr lang="en-GB" sz="1200" dirty="0"/>
              <a:t>_R1_paired.fastq.gz 01_</a:t>
            </a:r>
            <a:r>
              <a:rPr lang="en-GB" sz="1200" dirty="0">
                <a:solidFill>
                  <a:srgbClr val="00B050"/>
                </a:solidFill>
              </a:rPr>
              <a:t>${genome_id}</a:t>
            </a:r>
            <a:r>
              <a:rPr lang="en-GB" sz="1200" dirty="0"/>
              <a:t>_R2_paired.fastq.gz &gt; </a:t>
            </a:r>
            <a:r>
              <a:rPr lang="en-GB" sz="1200" dirty="0">
                <a:solidFill>
                  <a:srgbClr val="00B050"/>
                </a:solidFill>
              </a:rPr>
              <a:t>${</a:t>
            </a:r>
            <a:r>
              <a:rPr lang="en-GB" sz="1200" dirty="0" err="1">
                <a:solidFill>
                  <a:srgbClr val="00B050"/>
                </a:solidFill>
              </a:rPr>
              <a:t>genome_id</a:t>
            </a:r>
            <a:r>
              <a:rPr lang="en-GB" sz="1200" dirty="0">
                <a:solidFill>
                  <a:srgbClr val="00B050"/>
                </a:solidFill>
              </a:rPr>
              <a:t>}</a:t>
            </a:r>
            <a:r>
              <a:rPr lang="en-GB" sz="1200" dirty="0"/>
              <a:t>.</a:t>
            </a:r>
            <a:r>
              <a:rPr lang="en-GB" sz="1200" dirty="0" err="1"/>
              <a:t>sam</a:t>
            </a:r>
            <a:endParaRPr lang="en-GB" sz="1200" dirty="0"/>
          </a:p>
          <a:p>
            <a:r>
              <a:rPr lang="en-GB" sz="1200" dirty="0" err="1"/>
              <a:t>samtools</a:t>
            </a:r>
            <a:r>
              <a:rPr lang="en-GB" sz="1200" dirty="0"/>
              <a:t> view -b </a:t>
            </a:r>
            <a:r>
              <a:rPr lang="en-GB" sz="1200" dirty="0">
                <a:solidFill>
                  <a:srgbClr val="00B050"/>
                </a:solidFill>
              </a:rPr>
              <a:t>${</a:t>
            </a:r>
            <a:r>
              <a:rPr lang="en-GB" sz="1200" dirty="0" err="1">
                <a:solidFill>
                  <a:srgbClr val="00B050"/>
                </a:solidFill>
              </a:rPr>
              <a:t>genome_id</a:t>
            </a:r>
            <a:r>
              <a:rPr lang="en-GB" sz="1200" dirty="0">
                <a:solidFill>
                  <a:srgbClr val="00B050"/>
                </a:solidFill>
              </a:rPr>
              <a:t>}</a:t>
            </a:r>
            <a:r>
              <a:rPr lang="en-GB" sz="1200" dirty="0"/>
              <a:t>.</a:t>
            </a:r>
            <a:r>
              <a:rPr lang="en-GB" sz="1200" dirty="0" err="1"/>
              <a:t>sam</a:t>
            </a:r>
            <a:r>
              <a:rPr lang="en-GB" sz="1200" dirty="0"/>
              <a:t> &gt; </a:t>
            </a:r>
            <a:r>
              <a:rPr lang="en-GB" sz="1200" dirty="0">
                <a:solidFill>
                  <a:srgbClr val="00B050"/>
                </a:solidFill>
              </a:rPr>
              <a:t>${</a:t>
            </a:r>
            <a:r>
              <a:rPr lang="en-GB" sz="1200" dirty="0" err="1">
                <a:solidFill>
                  <a:srgbClr val="00B050"/>
                </a:solidFill>
              </a:rPr>
              <a:t>genome_id</a:t>
            </a:r>
            <a:r>
              <a:rPr lang="en-GB" sz="1200" dirty="0">
                <a:solidFill>
                  <a:srgbClr val="00B050"/>
                </a:solidFill>
              </a:rPr>
              <a:t>}</a:t>
            </a:r>
            <a:r>
              <a:rPr lang="en-GB" sz="1200" dirty="0"/>
              <a:t>.bam</a:t>
            </a:r>
          </a:p>
          <a:p>
            <a:r>
              <a:rPr lang="en-GB" sz="1200" dirty="0" err="1"/>
              <a:t>samtools</a:t>
            </a:r>
            <a:r>
              <a:rPr lang="en-GB" sz="1200" dirty="0"/>
              <a:t> sort </a:t>
            </a:r>
            <a:r>
              <a:rPr lang="en-GB" sz="1200" dirty="0">
                <a:solidFill>
                  <a:srgbClr val="00B050"/>
                </a:solidFill>
              </a:rPr>
              <a:t>${</a:t>
            </a:r>
            <a:r>
              <a:rPr lang="en-GB" sz="1200" dirty="0" err="1">
                <a:solidFill>
                  <a:srgbClr val="00B050"/>
                </a:solidFill>
              </a:rPr>
              <a:t>genome_id</a:t>
            </a:r>
            <a:r>
              <a:rPr lang="en-GB" sz="1200" dirty="0">
                <a:solidFill>
                  <a:srgbClr val="00B050"/>
                </a:solidFill>
              </a:rPr>
              <a:t>}</a:t>
            </a:r>
            <a:r>
              <a:rPr lang="en-GB" sz="1200" dirty="0"/>
              <a:t>.bam &gt; </a:t>
            </a:r>
            <a:r>
              <a:rPr lang="en-GB" sz="1200" dirty="0">
                <a:solidFill>
                  <a:srgbClr val="00B050"/>
                </a:solidFill>
              </a:rPr>
              <a:t>${</a:t>
            </a:r>
            <a:r>
              <a:rPr lang="en-GB" sz="1200" dirty="0" err="1">
                <a:solidFill>
                  <a:srgbClr val="00B050"/>
                </a:solidFill>
              </a:rPr>
              <a:t>genome_id</a:t>
            </a:r>
            <a:r>
              <a:rPr lang="en-GB" sz="1200" dirty="0">
                <a:solidFill>
                  <a:srgbClr val="00B050"/>
                </a:solidFill>
              </a:rPr>
              <a:t>}</a:t>
            </a:r>
            <a:r>
              <a:rPr lang="en-GB" sz="1200" dirty="0"/>
              <a:t>_</a:t>
            </a:r>
            <a:r>
              <a:rPr lang="en-GB" sz="1200" dirty="0" err="1"/>
              <a:t>sorted.bam</a:t>
            </a:r>
            <a:endParaRPr lang="en-GB" sz="1200" dirty="0"/>
          </a:p>
          <a:p>
            <a:r>
              <a:rPr lang="en-GB" sz="1200" dirty="0" err="1"/>
              <a:t>samtools</a:t>
            </a:r>
            <a:r>
              <a:rPr lang="en-GB" sz="1200" dirty="0"/>
              <a:t> depth -a </a:t>
            </a:r>
            <a:r>
              <a:rPr lang="en-GB" sz="1200" dirty="0">
                <a:solidFill>
                  <a:srgbClr val="00B050"/>
                </a:solidFill>
              </a:rPr>
              <a:t>${</a:t>
            </a:r>
            <a:r>
              <a:rPr lang="en-GB" sz="1200" dirty="0" err="1">
                <a:solidFill>
                  <a:srgbClr val="00B050"/>
                </a:solidFill>
              </a:rPr>
              <a:t>genome_id</a:t>
            </a:r>
            <a:r>
              <a:rPr lang="en-GB" sz="1200" dirty="0">
                <a:solidFill>
                  <a:srgbClr val="00B050"/>
                </a:solidFill>
              </a:rPr>
              <a:t>}</a:t>
            </a:r>
            <a:r>
              <a:rPr lang="en-GB" sz="1200" dirty="0"/>
              <a:t>_</a:t>
            </a:r>
            <a:r>
              <a:rPr lang="en-GB" sz="1200" dirty="0" err="1"/>
              <a:t>sorted.bam</a:t>
            </a:r>
            <a:r>
              <a:rPr lang="en-GB" sz="1200" dirty="0"/>
              <a:t> &gt; </a:t>
            </a:r>
            <a:r>
              <a:rPr lang="en-GB" sz="1200" dirty="0">
                <a:solidFill>
                  <a:srgbClr val="00B050"/>
                </a:solidFill>
              </a:rPr>
              <a:t>${genome_id}</a:t>
            </a:r>
            <a:r>
              <a:rPr lang="en-GB" sz="1200" dirty="0"/>
              <a:t>_depth.txt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6A380-0DB6-4456-AEFA-48449C702D37}"/>
              </a:ext>
            </a:extLst>
          </p:cNvPr>
          <p:cNvSpPr/>
          <p:nvPr/>
        </p:nvSpPr>
        <p:spPr>
          <a:xfrm>
            <a:off x="7046495" y="852644"/>
            <a:ext cx="4876800" cy="79539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not </a:t>
            </a:r>
            <a:r>
              <a:rPr lang="en-US" b="1" dirty="0" err="1">
                <a:solidFill>
                  <a:srgbClr val="FF0000"/>
                </a:solidFill>
              </a:rPr>
              <a:t>copy&amp;paste</a:t>
            </a:r>
            <a:r>
              <a:rPr lang="en-US" b="1" dirty="0">
                <a:solidFill>
                  <a:srgbClr val="FF0000"/>
                </a:solidFill>
              </a:rPr>
              <a:t> script from here /!!!\</a:t>
            </a:r>
          </a:p>
          <a:p>
            <a:pPr algn="ctr"/>
            <a:r>
              <a:rPr lang="en-US" b="1" u="sng" dirty="0">
                <a:solidFill>
                  <a:srgbClr val="FF0000"/>
                </a:solidFill>
              </a:rPr>
              <a:t>Use the .html tutorial</a:t>
            </a:r>
            <a:r>
              <a:rPr lang="en-US" b="1" dirty="0">
                <a:solidFill>
                  <a:srgbClr val="FF0000"/>
                </a:solidFill>
              </a:rPr>
              <a:t> /!!!\</a:t>
            </a:r>
            <a:endParaRPr lang="en-CH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E3D8E-4067-4EF8-A871-784108A8439F}"/>
              </a:ext>
            </a:extLst>
          </p:cNvPr>
          <p:cNvSpPr/>
          <p:nvPr/>
        </p:nvSpPr>
        <p:spPr>
          <a:xfrm>
            <a:off x="158930" y="1981200"/>
            <a:ext cx="6699069" cy="4572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C151E-F843-4A5F-9D40-70893BCA88E5}"/>
              </a:ext>
            </a:extLst>
          </p:cNvPr>
          <p:cNvSpPr/>
          <p:nvPr/>
        </p:nvSpPr>
        <p:spPr>
          <a:xfrm>
            <a:off x="156754" y="3624943"/>
            <a:ext cx="6172200" cy="71845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642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7" y="0"/>
                </a:moveTo>
                <a:lnTo>
                  <a:pt x="0" y="0"/>
                </a:lnTo>
                <a:lnTo>
                  <a:pt x="0" y="6857998"/>
                </a:lnTo>
                <a:lnTo>
                  <a:pt x="12191997" y="6857998"/>
                </a:lnTo>
                <a:lnTo>
                  <a:pt x="12191997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0740" y="1090186"/>
            <a:ext cx="763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solidFill>
                  <a:srgbClr val="FFFFFF"/>
                </a:solidFill>
                <a:latin typeface="Calibri Light"/>
                <a:cs typeface="Calibri Light"/>
              </a:rPr>
              <a:t>DIY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834" y="2202818"/>
            <a:ext cx="6244590" cy="893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100"/>
              </a:spcBef>
            </a:pPr>
            <a:r>
              <a:rPr lang="en-CH" sz="2400" spc="-10" dirty="0">
                <a:solidFill>
                  <a:srgbClr val="FFFFFF"/>
                </a:solidFill>
                <a:latin typeface="Courier New"/>
                <a:cs typeface="Courier New"/>
              </a:rPr>
              <a:t>202210</a:t>
            </a:r>
            <a:r>
              <a:rPr lang="en-US" sz="2400" spc="-10" dirty="0">
                <a:solidFill>
                  <a:srgbClr val="FFFFFF"/>
                </a:solidFill>
                <a:latin typeface="Courier New"/>
                <a:cs typeface="Courier New"/>
              </a:rPr>
              <a:t>11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_Tutorial</a:t>
            </a:r>
            <a:r>
              <a:rPr lang="en-US" sz="2400" spc="-1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_</a:t>
            </a:r>
            <a:r>
              <a:rPr lang="en-US" sz="2400" spc="-10" dirty="0">
                <a:solidFill>
                  <a:srgbClr val="FFFFFF"/>
                </a:solidFill>
                <a:latin typeface="Courier New"/>
                <a:cs typeface="Courier New"/>
              </a:rPr>
              <a:t>Read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_</a:t>
            </a:r>
            <a:r>
              <a:rPr lang="en-US" sz="2400" spc="-10" dirty="0">
                <a:solidFill>
                  <a:srgbClr val="FFFFFF"/>
                </a:solidFill>
                <a:latin typeface="Courier New"/>
                <a:cs typeface="Courier New"/>
              </a:rPr>
              <a:t>Mapping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Part</a:t>
            </a:r>
            <a:r>
              <a:rPr sz="24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b="1" spc="-5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400" b="1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82778" y="-2006"/>
            <a:ext cx="5609590" cy="5840730"/>
            <a:chOff x="6582778" y="-2006"/>
            <a:chExt cx="5609590" cy="5840730"/>
          </a:xfrm>
        </p:grpSpPr>
        <p:sp>
          <p:nvSpPr>
            <p:cNvPr id="6" name="object 6"/>
            <p:cNvSpPr/>
            <p:nvPr/>
          </p:nvSpPr>
          <p:spPr>
            <a:xfrm>
              <a:off x="6582778" y="-2006"/>
              <a:ext cx="5609590" cy="5840730"/>
            </a:xfrm>
            <a:custGeom>
              <a:avLst/>
              <a:gdLst/>
              <a:ahLst/>
              <a:cxnLst/>
              <a:rect l="l" t="t" r="r" b="b"/>
              <a:pathLst>
                <a:path w="5609590" h="5840730">
                  <a:moveTo>
                    <a:pt x="5609219" y="0"/>
                  </a:moveTo>
                  <a:lnTo>
                    <a:pt x="972129" y="0"/>
                  </a:lnTo>
                  <a:lnTo>
                    <a:pt x="786650" y="204076"/>
                  </a:lnTo>
                  <a:lnTo>
                    <a:pt x="756192" y="241511"/>
                  </a:lnTo>
                  <a:lnTo>
                    <a:pt x="726250" y="279379"/>
                  </a:lnTo>
                  <a:lnTo>
                    <a:pt x="696829" y="317673"/>
                  </a:lnTo>
                  <a:lnTo>
                    <a:pt x="667936" y="356389"/>
                  </a:lnTo>
                  <a:lnTo>
                    <a:pt x="639576" y="395520"/>
                  </a:lnTo>
                  <a:lnTo>
                    <a:pt x="611753" y="435062"/>
                  </a:lnTo>
                  <a:lnTo>
                    <a:pt x="584473" y="475008"/>
                  </a:lnTo>
                  <a:lnTo>
                    <a:pt x="557742" y="515355"/>
                  </a:lnTo>
                  <a:lnTo>
                    <a:pt x="531565" y="556096"/>
                  </a:lnTo>
                  <a:lnTo>
                    <a:pt x="505947" y="597226"/>
                  </a:lnTo>
                  <a:lnTo>
                    <a:pt x="480894" y="638740"/>
                  </a:lnTo>
                  <a:lnTo>
                    <a:pt x="456411" y="680632"/>
                  </a:lnTo>
                  <a:lnTo>
                    <a:pt x="432504" y="722897"/>
                  </a:lnTo>
                  <a:lnTo>
                    <a:pt x="409177" y="765529"/>
                  </a:lnTo>
                  <a:lnTo>
                    <a:pt x="386436" y="808523"/>
                  </a:lnTo>
                  <a:lnTo>
                    <a:pt x="364287" y="851875"/>
                  </a:lnTo>
                  <a:lnTo>
                    <a:pt x="342735" y="895577"/>
                  </a:lnTo>
                  <a:lnTo>
                    <a:pt x="321786" y="939626"/>
                  </a:lnTo>
                  <a:lnTo>
                    <a:pt x="301444" y="984016"/>
                  </a:lnTo>
                  <a:lnTo>
                    <a:pt x="281714" y="1028740"/>
                  </a:lnTo>
                  <a:lnTo>
                    <a:pt x="262604" y="1073795"/>
                  </a:lnTo>
                  <a:lnTo>
                    <a:pt x="244117" y="1119174"/>
                  </a:lnTo>
                  <a:lnTo>
                    <a:pt x="226259" y="1164873"/>
                  </a:lnTo>
                  <a:lnTo>
                    <a:pt x="209036" y="1210885"/>
                  </a:lnTo>
                  <a:lnTo>
                    <a:pt x="192453" y="1257205"/>
                  </a:lnTo>
                  <a:lnTo>
                    <a:pt x="176515" y="1303829"/>
                  </a:lnTo>
                  <a:lnTo>
                    <a:pt x="161227" y="1350751"/>
                  </a:lnTo>
                  <a:lnTo>
                    <a:pt x="146596" y="1397965"/>
                  </a:lnTo>
                  <a:lnTo>
                    <a:pt x="132626" y="1445465"/>
                  </a:lnTo>
                  <a:lnTo>
                    <a:pt x="119323" y="1493248"/>
                  </a:lnTo>
                  <a:lnTo>
                    <a:pt x="106692" y="1541306"/>
                  </a:lnTo>
                  <a:lnTo>
                    <a:pt x="94738" y="1589636"/>
                  </a:lnTo>
                  <a:lnTo>
                    <a:pt x="83467" y="1638231"/>
                  </a:lnTo>
                  <a:lnTo>
                    <a:pt x="72884" y="1687086"/>
                  </a:lnTo>
                  <a:lnTo>
                    <a:pt x="62995" y="1736196"/>
                  </a:lnTo>
                  <a:lnTo>
                    <a:pt x="53805" y="1785555"/>
                  </a:lnTo>
                  <a:lnTo>
                    <a:pt x="45320" y="1835158"/>
                  </a:lnTo>
                  <a:lnTo>
                    <a:pt x="37544" y="1885000"/>
                  </a:lnTo>
                  <a:lnTo>
                    <a:pt x="30483" y="1935075"/>
                  </a:lnTo>
                  <a:lnTo>
                    <a:pt x="24142" y="1985378"/>
                  </a:lnTo>
                  <a:lnTo>
                    <a:pt x="18528" y="2035904"/>
                  </a:lnTo>
                  <a:lnTo>
                    <a:pt x="13644" y="2086646"/>
                  </a:lnTo>
                  <a:lnTo>
                    <a:pt x="9497" y="2137601"/>
                  </a:lnTo>
                  <a:lnTo>
                    <a:pt x="6093" y="2188762"/>
                  </a:lnTo>
                  <a:lnTo>
                    <a:pt x="3435" y="2240123"/>
                  </a:lnTo>
                  <a:lnTo>
                    <a:pt x="1530" y="2291681"/>
                  </a:lnTo>
                  <a:lnTo>
                    <a:pt x="383" y="2343429"/>
                  </a:lnTo>
                  <a:lnTo>
                    <a:pt x="0" y="2395362"/>
                  </a:lnTo>
                  <a:lnTo>
                    <a:pt x="331" y="2443654"/>
                  </a:lnTo>
                  <a:lnTo>
                    <a:pt x="1323" y="2491787"/>
                  </a:lnTo>
                  <a:lnTo>
                    <a:pt x="2971" y="2539755"/>
                  </a:lnTo>
                  <a:lnTo>
                    <a:pt x="5270" y="2587556"/>
                  </a:lnTo>
                  <a:lnTo>
                    <a:pt x="8217" y="2635184"/>
                  </a:lnTo>
                  <a:lnTo>
                    <a:pt x="11807" y="2682635"/>
                  </a:lnTo>
                  <a:lnTo>
                    <a:pt x="16036" y="2729906"/>
                  </a:lnTo>
                  <a:lnTo>
                    <a:pt x="20899" y="2776990"/>
                  </a:lnTo>
                  <a:lnTo>
                    <a:pt x="26392" y="2823885"/>
                  </a:lnTo>
                  <a:lnTo>
                    <a:pt x="32511" y="2870586"/>
                  </a:lnTo>
                  <a:lnTo>
                    <a:pt x="39251" y="2917089"/>
                  </a:lnTo>
                  <a:lnTo>
                    <a:pt x="46608" y="2963388"/>
                  </a:lnTo>
                  <a:lnTo>
                    <a:pt x="54578" y="3009481"/>
                  </a:lnTo>
                  <a:lnTo>
                    <a:pt x="63157" y="3055363"/>
                  </a:lnTo>
                  <a:lnTo>
                    <a:pt x="72340" y="3101028"/>
                  </a:lnTo>
                  <a:lnTo>
                    <a:pt x="82123" y="3146474"/>
                  </a:lnTo>
                  <a:lnTo>
                    <a:pt x="92501" y="3191696"/>
                  </a:lnTo>
                  <a:lnTo>
                    <a:pt x="103471" y="3236688"/>
                  </a:lnTo>
                  <a:lnTo>
                    <a:pt x="115027" y="3281448"/>
                  </a:lnTo>
                  <a:lnTo>
                    <a:pt x="127166" y="3325971"/>
                  </a:lnTo>
                  <a:lnTo>
                    <a:pt x="139883" y="3370252"/>
                  </a:lnTo>
                  <a:lnTo>
                    <a:pt x="153175" y="3414287"/>
                  </a:lnTo>
                  <a:lnTo>
                    <a:pt x="167035" y="3458072"/>
                  </a:lnTo>
                  <a:lnTo>
                    <a:pt x="181462" y="3501603"/>
                  </a:lnTo>
                  <a:lnTo>
                    <a:pt x="196449" y="3544874"/>
                  </a:lnTo>
                  <a:lnTo>
                    <a:pt x="211993" y="3587883"/>
                  </a:lnTo>
                  <a:lnTo>
                    <a:pt x="228089" y="3630624"/>
                  </a:lnTo>
                  <a:lnTo>
                    <a:pt x="244733" y="3673093"/>
                  </a:lnTo>
                  <a:lnTo>
                    <a:pt x="261921" y="3715286"/>
                  </a:lnTo>
                  <a:lnTo>
                    <a:pt x="279649" y="3757199"/>
                  </a:lnTo>
                  <a:lnTo>
                    <a:pt x="297912" y="3798827"/>
                  </a:lnTo>
                  <a:lnTo>
                    <a:pt x="316705" y="3840166"/>
                  </a:lnTo>
                  <a:lnTo>
                    <a:pt x="336025" y="3881212"/>
                  </a:lnTo>
                  <a:lnTo>
                    <a:pt x="355867" y="3921960"/>
                  </a:lnTo>
                  <a:lnTo>
                    <a:pt x="376227" y="3962406"/>
                  </a:lnTo>
                  <a:lnTo>
                    <a:pt x="397100" y="4002545"/>
                  </a:lnTo>
                  <a:lnTo>
                    <a:pt x="418483" y="4042374"/>
                  </a:lnTo>
                  <a:lnTo>
                    <a:pt x="440370" y="4081888"/>
                  </a:lnTo>
                  <a:lnTo>
                    <a:pt x="462758" y="4121083"/>
                  </a:lnTo>
                  <a:lnTo>
                    <a:pt x="485643" y="4159954"/>
                  </a:lnTo>
                  <a:lnTo>
                    <a:pt x="509019" y="4198498"/>
                  </a:lnTo>
                  <a:lnTo>
                    <a:pt x="532883" y="4236709"/>
                  </a:lnTo>
                  <a:lnTo>
                    <a:pt x="557230" y="4274583"/>
                  </a:lnTo>
                  <a:lnTo>
                    <a:pt x="582056" y="4312117"/>
                  </a:lnTo>
                  <a:lnTo>
                    <a:pt x="607357" y="4349305"/>
                  </a:lnTo>
                  <a:lnTo>
                    <a:pt x="633128" y="4386144"/>
                  </a:lnTo>
                  <a:lnTo>
                    <a:pt x="659365" y="4422630"/>
                  </a:lnTo>
                  <a:lnTo>
                    <a:pt x="686064" y="4458757"/>
                  </a:lnTo>
                  <a:lnTo>
                    <a:pt x="713221" y="4494521"/>
                  </a:lnTo>
                  <a:lnTo>
                    <a:pt x="740830" y="4529919"/>
                  </a:lnTo>
                  <a:lnTo>
                    <a:pt x="768888" y="4564946"/>
                  </a:lnTo>
                  <a:lnTo>
                    <a:pt x="797391" y="4599598"/>
                  </a:lnTo>
                  <a:lnTo>
                    <a:pt x="826334" y="4633869"/>
                  </a:lnTo>
                  <a:lnTo>
                    <a:pt x="855713" y="4667757"/>
                  </a:lnTo>
                  <a:lnTo>
                    <a:pt x="885523" y="4701256"/>
                  </a:lnTo>
                  <a:lnTo>
                    <a:pt x="915760" y="4734363"/>
                  </a:lnTo>
                  <a:lnTo>
                    <a:pt x="946420" y="4767073"/>
                  </a:lnTo>
                  <a:lnTo>
                    <a:pt x="977499" y="4799381"/>
                  </a:lnTo>
                  <a:lnTo>
                    <a:pt x="1008992" y="4831284"/>
                  </a:lnTo>
                  <a:lnTo>
                    <a:pt x="1040895" y="4862777"/>
                  </a:lnTo>
                  <a:lnTo>
                    <a:pt x="1073203" y="4893856"/>
                  </a:lnTo>
                  <a:lnTo>
                    <a:pt x="1105913" y="4924516"/>
                  </a:lnTo>
                  <a:lnTo>
                    <a:pt x="1139020" y="4954754"/>
                  </a:lnTo>
                  <a:lnTo>
                    <a:pt x="1172519" y="4984564"/>
                  </a:lnTo>
                  <a:lnTo>
                    <a:pt x="1206407" y="5013942"/>
                  </a:lnTo>
                  <a:lnTo>
                    <a:pt x="1240679" y="5042885"/>
                  </a:lnTo>
                  <a:lnTo>
                    <a:pt x="1275330" y="5071388"/>
                  </a:lnTo>
                  <a:lnTo>
                    <a:pt x="1310357" y="5099446"/>
                  </a:lnTo>
                  <a:lnTo>
                    <a:pt x="1345755" y="5127055"/>
                  </a:lnTo>
                  <a:lnTo>
                    <a:pt x="1381520" y="5154212"/>
                  </a:lnTo>
                  <a:lnTo>
                    <a:pt x="1417647" y="5180911"/>
                  </a:lnTo>
                  <a:lnTo>
                    <a:pt x="1454132" y="5207148"/>
                  </a:lnTo>
                  <a:lnTo>
                    <a:pt x="1490971" y="5232919"/>
                  </a:lnTo>
                  <a:lnTo>
                    <a:pt x="1528160" y="5258220"/>
                  </a:lnTo>
                  <a:lnTo>
                    <a:pt x="1565693" y="5283046"/>
                  </a:lnTo>
                  <a:lnTo>
                    <a:pt x="1603568" y="5307393"/>
                  </a:lnTo>
                  <a:lnTo>
                    <a:pt x="1641779" y="5331257"/>
                  </a:lnTo>
                  <a:lnTo>
                    <a:pt x="1680322" y="5354633"/>
                  </a:lnTo>
                  <a:lnTo>
                    <a:pt x="1719194" y="5377518"/>
                  </a:lnTo>
                  <a:lnTo>
                    <a:pt x="1758388" y="5399906"/>
                  </a:lnTo>
                  <a:lnTo>
                    <a:pt x="1797902" y="5421793"/>
                  </a:lnTo>
                  <a:lnTo>
                    <a:pt x="1837731" y="5443176"/>
                  </a:lnTo>
                  <a:lnTo>
                    <a:pt x="1877871" y="5464049"/>
                  </a:lnTo>
                  <a:lnTo>
                    <a:pt x="1918317" y="5484409"/>
                  </a:lnTo>
                  <a:lnTo>
                    <a:pt x="1959065" y="5504251"/>
                  </a:lnTo>
                  <a:lnTo>
                    <a:pt x="2000110" y="5523571"/>
                  </a:lnTo>
                  <a:lnTo>
                    <a:pt x="2041449" y="5542364"/>
                  </a:lnTo>
                  <a:lnTo>
                    <a:pt x="2083077" y="5560627"/>
                  </a:lnTo>
                  <a:lnTo>
                    <a:pt x="2124990" y="5578354"/>
                  </a:lnTo>
                  <a:lnTo>
                    <a:pt x="2167183" y="5595543"/>
                  </a:lnTo>
                  <a:lnTo>
                    <a:pt x="2209653" y="5612187"/>
                  </a:lnTo>
                  <a:lnTo>
                    <a:pt x="2252394" y="5628283"/>
                  </a:lnTo>
                  <a:lnTo>
                    <a:pt x="2295402" y="5643827"/>
                  </a:lnTo>
                  <a:lnTo>
                    <a:pt x="2338674" y="5658814"/>
                  </a:lnTo>
                  <a:lnTo>
                    <a:pt x="2382205" y="5673240"/>
                  </a:lnTo>
                  <a:lnTo>
                    <a:pt x="2425990" y="5687101"/>
                  </a:lnTo>
                  <a:lnTo>
                    <a:pt x="2470025" y="5700393"/>
                  </a:lnTo>
                  <a:lnTo>
                    <a:pt x="2514306" y="5713110"/>
                  </a:lnTo>
                  <a:lnTo>
                    <a:pt x="2558829" y="5725249"/>
                  </a:lnTo>
                  <a:lnTo>
                    <a:pt x="2603588" y="5736805"/>
                  </a:lnTo>
                  <a:lnTo>
                    <a:pt x="2648581" y="5747775"/>
                  </a:lnTo>
                  <a:lnTo>
                    <a:pt x="2693803" y="5758153"/>
                  </a:lnTo>
                  <a:lnTo>
                    <a:pt x="2739249" y="5767936"/>
                  </a:lnTo>
                  <a:lnTo>
                    <a:pt x="2784914" y="5777119"/>
                  </a:lnTo>
                  <a:lnTo>
                    <a:pt x="2830796" y="5785697"/>
                  </a:lnTo>
                  <a:lnTo>
                    <a:pt x="2876888" y="5793667"/>
                  </a:lnTo>
                  <a:lnTo>
                    <a:pt x="2923188" y="5801025"/>
                  </a:lnTo>
                  <a:lnTo>
                    <a:pt x="2969691" y="5807765"/>
                  </a:lnTo>
                  <a:lnTo>
                    <a:pt x="3016392" y="5813884"/>
                  </a:lnTo>
                  <a:lnTo>
                    <a:pt x="3063287" y="5819377"/>
                  </a:lnTo>
                  <a:lnTo>
                    <a:pt x="3110371" y="5824240"/>
                  </a:lnTo>
                  <a:lnTo>
                    <a:pt x="3157641" y="5828469"/>
                  </a:lnTo>
                  <a:lnTo>
                    <a:pt x="3205093" y="5832059"/>
                  </a:lnTo>
                  <a:lnTo>
                    <a:pt x="3252721" y="5835005"/>
                  </a:lnTo>
                  <a:lnTo>
                    <a:pt x="3300521" y="5837305"/>
                  </a:lnTo>
                  <a:lnTo>
                    <a:pt x="3348490" y="5838953"/>
                  </a:lnTo>
                  <a:lnTo>
                    <a:pt x="3396623" y="5839945"/>
                  </a:lnTo>
                  <a:lnTo>
                    <a:pt x="3444915" y="5840276"/>
                  </a:lnTo>
                  <a:lnTo>
                    <a:pt x="3497028" y="5839890"/>
                  </a:lnTo>
                  <a:lnTo>
                    <a:pt x="3548956" y="5838735"/>
                  </a:lnTo>
                  <a:lnTo>
                    <a:pt x="3600691" y="5836817"/>
                  </a:lnTo>
                  <a:lnTo>
                    <a:pt x="3652229" y="5834141"/>
                  </a:lnTo>
                  <a:lnTo>
                    <a:pt x="3703565" y="5830712"/>
                  </a:lnTo>
                  <a:lnTo>
                    <a:pt x="3754693" y="5826537"/>
                  </a:lnTo>
                  <a:lnTo>
                    <a:pt x="3805608" y="5821620"/>
                  </a:lnTo>
                  <a:lnTo>
                    <a:pt x="3856303" y="5815967"/>
                  </a:lnTo>
                  <a:lnTo>
                    <a:pt x="3906775" y="5809583"/>
                  </a:lnTo>
                  <a:lnTo>
                    <a:pt x="3957017" y="5802473"/>
                  </a:lnTo>
                  <a:lnTo>
                    <a:pt x="4007024" y="5794644"/>
                  </a:lnTo>
                  <a:lnTo>
                    <a:pt x="4056790" y="5786100"/>
                  </a:lnTo>
                  <a:lnTo>
                    <a:pt x="4106310" y="5776848"/>
                  </a:lnTo>
                  <a:lnTo>
                    <a:pt x="4155579" y="5766891"/>
                  </a:lnTo>
                  <a:lnTo>
                    <a:pt x="4204592" y="5756237"/>
                  </a:lnTo>
                  <a:lnTo>
                    <a:pt x="4253342" y="5744890"/>
                  </a:lnTo>
                  <a:lnTo>
                    <a:pt x="4301824" y="5732855"/>
                  </a:lnTo>
                  <a:lnTo>
                    <a:pt x="4350033" y="5720139"/>
                  </a:lnTo>
                  <a:lnTo>
                    <a:pt x="4397964" y="5706746"/>
                  </a:lnTo>
                  <a:lnTo>
                    <a:pt x="4445611" y="5692682"/>
                  </a:lnTo>
                  <a:lnTo>
                    <a:pt x="4492969" y="5677952"/>
                  </a:lnTo>
                  <a:lnTo>
                    <a:pt x="4540031" y="5662563"/>
                  </a:lnTo>
                  <a:lnTo>
                    <a:pt x="4586794" y="5646518"/>
                  </a:lnTo>
                  <a:lnTo>
                    <a:pt x="4633251" y="5629824"/>
                  </a:lnTo>
                  <a:lnTo>
                    <a:pt x="4679397" y="5612487"/>
                  </a:lnTo>
                  <a:lnTo>
                    <a:pt x="4725226" y="5594510"/>
                  </a:lnTo>
                  <a:lnTo>
                    <a:pt x="4770734" y="5575901"/>
                  </a:lnTo>
                  <a:lnTo>
                    <a:pt x="4815914" y="5556664"/>
                  </a:lnTo>
                  <a:lnTo>
                    <a:pt x="4860761" y="5536805"/>
                  </a:lnTo>
                  <a:lnTo>
                    <a:pt x="4905270" y="5516329"/>
                  </a:lnTo>
                  <a:lnTo>
                    <a:pt x="4949436" y="5495242"/>
                  </a:lnTo>
                  <a:lnTo>
                    <a:pt x="4993253" y="5473549"/>
                  </a:lnTo>
                  <a:lnTo>
                    <a:pt x="5036715" y="5451255"/>
                  </a:lnTo>
                  <a:lnTo>
                    <a:pt x="5079817" y="5428367"/>
                  </a:lnTo>
                  <a:lnTo>
                    <a:pt x="5122554" y="5404888"/>
                  </a:lnTo>
                  <a:lnTo>
                    <a:pt x="5164920" y="5380826"/>
                  </a:lnTo>
                  <a:lnTo>
                    <a:pt x="5206909" y="5356184"/>
                  </a:lnTo>
                  <a:lnTo>
                    <a:pt x="5248518" y="5330970"/>
                  </a:lnTo>
                  <a:lnTo>
                    <a:pt x="5289739" y="5305187"/>
                  </a:lnTo>
                  <a:lnTo>
                    <a:pt x="5330568" y="5278842"/>
                  </a:lnTo>
                  <a:lnTo>
                    <a:pt x="5370998" y="5251940"/>
                  </a:lnTo>
                  <a:lnTo>
                    <a:pt x="5609219" y="5073802"/>
                  </a:lnTo>
                  <a:lnTo>
                    <a:pt x="560921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0139" y="-1"/>
              <a:ext cx="5441950" cy="5655310"/>
            </a:xfrm>
            <a:custGeom>
              <a:avLst/>
              <a:gdLst/>
              <a:ahLst/>
              <a:cxnLst/>
              <a:rect l="l" t="t" r="r" b="b"/>
              <a:pathLst>
                <a:path w="5441950" h="5655310">
                  <a:moveTo>
                    <a:pt x="5441857" y="0"/>
                  </a:moveTo>
                  <a:lnTo>
                    <a:pt x="1041366" y="0"/>
                  </a:lnTo>
                  <a:lnTo>
                    <a:pt x="957092" y="76594"/>
                  </a:lnTo>
                  <a:lnTo>
                    <a:pt x="923227" y="110960"/>
                  </a:lnTo>
                  <a:lnTo>
                    <a:pt x="889869" y="145819"/>
                  </a:lnTo>
                  <a:lnTo>
                    <a:pt x="857024" y="181168"/>
                  </a:lnTo>
                  <a:lnTo>
                    <a:pt x="824697" y="216999"/>
                  </a:lnTo>
                  <a:lnTo>
                    <a:pt x="792895" y="253306"/>
                  </a:lnTo>
                  <a:lnTo>
                    <a:pt x="761623" y="290084"/>
                  </a:lnTo>
                  <a:lnTo>
                    <a:pt x="730887" y="327327"/>
                  </a:lnTo>
                  <a:lnTo>
                    <a:pt x="700694" y="365029"/>
                  </a:lnTo>
                  <a:lnTo>
                    <a:pt x="671049" y="403183"/>
                  </a:lnTo>
                  <a:lnTo>
                    <a:pt x="641959" y="441784"/>
                  </a:lnTo>
                  <a:lnTo>
                    <a:pt x="613429" y="480826"/>
                  </a:lnTo>
                  <a:lnTo>
                    <a:pt x="585466" y="520303"/>
                  </a:lnTo>
                  <a:lnTo>
                    <a:pt x="558075" y="560208"/>
                  </a:lnTo>
                  <a:lnTo>
                    <a:pt x="531262" y="600536"/>
                  </a:lnTo>
                  <a:lnTo>
                    <a:pt x="505033" y="641281"/>
                  </a:lnTo>
                  <a:lnTo>
                    <a:pt x="479395" y="682437"/>
                  </a:lnTo>
                  <a:lnTo>
                    <a:pt x="454353" y="723998"/>
                  </a:lnTo>
                  <a:lnTo>
                    <a:pt x="429913" y="765957"/>
                  </a:lnTo>
                  <a:lnTo>
                    <a:pt x="406081" y="808310"/>
                  </a:lnTo>
                  <a:lnTo>
                    <a:pt x="382864" y="851050"/>
                  </a:lnTo>
                  <a:lnTo>
                    <a:pt x="360267" y="894170"/>
                  </a:lnTo>
                  <a:lnTo>
                    <a:pt x="338296" y="937665"/>
                  </a:lnTo>
                  <a:lnTo>
                    <a:pt x="316957" y="981530"/>
                  </a:lnTo>
                  <a:lnTo>
                    <a:pt x="296256" y="1025757"/>
                  </a:lnTo>
                  <a:lnTo>
                    <a:pt x="276200" y="1070341"/>
                  </a:lnTo>
                  <a:lnTo>
                    <a:pt x="256793" y="1115277"/>
                  </a:lnTo>
                  <a:lnTo>
                    <a:pt x="238043" y="1160557"/>
                  </a:lnTo>
                  <a:lnTo>
                    <a:pt x="219954" y="1206177"/>
                  </a:lnTo>
                  <a:lnTo>
                    <a:pt x="202534" y="1252130"/>
                  </a:lnTo>
                  <a:lnTo>
                    <a:pt x="185788" y="1298409"/>
                  </a:lnTo>
                  <a:lnTo>
                    <a:pt x="169721" y="1345010"/>
                  </a:lnTo>
                  <a:lnTo>
                    <a:pt x="154341" y="1391926"/>
                  </a:lnTo>
                  <a:lnTo>
                    <a:pt x="139652" y="1439152"/>
                  </a:lnTo>
                  <a:lnTo>
                    <a:pt x="125662" y="1486680"/>
                  </a:lnTo>
                  <a:lnTo>
                    <a:pt x="112375" y="1534506"/>
                  </a:lnTo>
                  <a:lnTo>
                    <a:pt x="99799" y="1582623"/>
                  </a:lnTo>
                  <a:lnTo>
                    <a:pt x="87938" y="1631025"/>
                  </a:lnTo>
                  <a:lnTo>
                    <a:pt x="76799" y="1679706"/>
                  </a:lnTo>
                  <a:lnTo>
                    <a:pt x="66388" y="1728661"/>
                  </a:lnTo>
                  <a:lnTo>
                    <a:pt x="56711" y="1777883"/>
                  </a:lnTo>
                  <a:lnTo>
                    <a:pt x="47773" y="1827366"/>
                  </a:lnTo>
                  <a:lnTo>
                    <a:pt x="39582" y="1877105"/>
                  </a:lnTo>
                  <a:lnTo>
                    <a:pt x="32142" y="1927093"/>
                  </a:lnTo>
                  <a:lnTo>
                    <a:pt x="25460" y="1977324"/>
                  </a:lnTo>
                  <a:lnTo>
                    <a:pt x="19541" y="2027793"/>
                  </a:lnTo>
                  <a:lnTo>
                    <a:pt x="14393" y="2078493"/>
                  </a:lnTo>
                  <a:lnTo>
                    <a:pt x="10020" y="2129419"/>
                  </a:lnTo>
                  <a:lnTo>
                    <a:pt x="6428" y="2180564"/>
                  </a:lnTo>
                  <a:lnTo>
                    <a:pt x="3625" y="2231923"/>
                  </a:lnTo>
                  <a:lnTo>
                    <a:pt x="1615" y="2283489"/>
                  </a:lnTo>
                  <a:lnTo>
                    <a:pt x="404" y="2335257"/>
                  </a:lnTo>
                  <a:lnTo>
                    <a:pt x="0" y="2387220"/>
                  </a:lnTo>
                  <a:lnTo>
                    <a:pt x="349" y="2435478"/>
                  </a:lnTo>
                  <a:lnTo>
                    <a:pt x="1393" y="2483567"/>
                  </a:lnTo>
                  <a:lnTo>
                    <a:pt x="3127" y="2531484"/>
                  </a:lnTo>
                  <a:lnTo>
                    <a:pt x="5547" y="2579223"/>
                  </a:lnTo>
                  <a:lnTo>
                    <a:pt x="8647" y="2626779"/>
                  </a:lnTo>
                  <a:lnTo>
                    <a:pt x="12423" y="2674148"/>
                  </a:lnTo>
                  <a:lnTo>
                    <a:pt x="16870" y="2721325"/>
                  </a:lnTo>
                  <a:lnTo>
                    <a:pt x="21984" y="2768305"/>
                  </a:lnTo>
                  <a:lnTo>
                    <a:pt x="27759" y="2815083"/>
                  </a:lnTo>
                  <a:lnTo>
                    <a:pt x="34190" y="2861654"/>
                  </a:lnTo>
                  <a:lnTo>
                    <a:pt x="41274" y="2908014"/>
                  </a:lnTo>
                  <a:lnTo>
                    <a:pt x="49005" y="2954158"/>
                  </a:lnTo>
                  <a:lnTo>
                    <a:pt x="57377" y="3000081"/>
                  </a:lnTo>
                  <a:lnTo>
                    <a:pt x="66388" y="3045779"/>
                  </a:lnTo>
                  <a:lnTo>
                    <a:pt x="76031" y="3091246"/>
                  </a:lnTo>
                  <a:lnTo>
                    <a:pt x="86302" y="3136477"/>
                  </a:lnTo>
                  <a:lnTo>
                    <a:pt x="97197" y="3181469"/>
                  </a:lnTo>
                  <a:lnTo>
                    <a:pt x="108709" y="3226216"/>
                  </a:lnTo>
                  <a:lnTo>
                    <a:pt x="120835" y="3270713"/>
                  </a:lnTo>
                  <a:lnTo>
                    <a:pt x="133571" y="3314956"/>
                  </a:lnTo>
                  <a:lnTo>
                    <a:pt x="146910" y="3358939"/>
                  </a:lnTo>
                  <a:lnTo>
                    <a:pt x="160848" y="3402659"/>
                  </a:lnTo>
                  <a:lnTo>
                    <a:pt x="175381" y="3446109"/>
                  </a:lnTo>
                  <a:lnTo>
                    <a:pt x="190503" y="3489286"/>
                  </a:lnTo>
                  <a:lnTo>
                    <a:pt x="206210" y="3532185"/>
                  </a:lnTo>
                  <a:lnTo>
                    <a:pt x="222497" y="3574801"/>
                  </a:lnTo>
                  <a:lnTo>
                    <a:pt x="239360" y="3617128"/>
                  </a:lnTo>
                  <a:lnTo>
                    <a:pt x="256793" y="3659163"/>
                  </a:lnTo>
                  <a:lnTo>
                    <a:pt x="274792" y="3700900"/>
                  </a:lnTo>
                  <a:lnTo>
                    <a:pt x="293351" y="3742335"/>
                  </a:lnTo>
                  <a:lnTo>
                    <a:pt x="312467" y="3783463"/>
                  </a:lnTo>
                  <a:lnTo>
                    <a:pt x="332134" y="3824279"/>
                  </a:lnTo>
                  <a:lnTo>
                    <a:pt x="352348" y="3864779"/>
                  </a:lnTo>
                  <a:lnTo>
                    <a:pt x="373103" y="3904957"/>
                  </a:lnTo>
                  <a:lnTo>
                    <a:pt x="394395" y="3944808"/>
                  </a:lnTo>
                  <a:lnTo>
                    <a:pt x="416220" y="3984329"/>
                  </a:lnTo>
                  <a:lnTo>
                    <a:pt x="438572" y="4023514"/>
                  </a:lnTo>
                  <a:lnTo>
                    <a:pt x="461446" y="4062358"/>
                  </a:lnTo>
                  <a:lnTo>
                    <a:pt x="484839" y="4100856"/>
                  </a:lnTo>
                  <a:lnTo>
                    <a:pt x="508744" y="4139005"/>
                  </a:lnTo>
                  <a:lnTo>
                    <a:pt x="533157" y="4176798"/>
                  </a:lnTo>
                  <a:lnTo>
                    <a:pt x="558074" y="4214232"/>
                  </a:lnTo>
                  <a:lnTo>
                    <a:pt x="583490" y="4251301"/>
                  </a:lnTo>
                  <a:lnTo>
                    <a:pt x="609399" y="4288001"/>
                  </a:lnTo>
                  <a:lnTo>
                    <a:pt x="635798" y="4324327"/>
                  </a:lnTo>
                  <a:lnTo>
                    <a:pt x="662681" y="4360273"/>
                  </a:lnTo>
                  <a:lnTo>
                    <a:pt x="690043" y="4395836"/>
                  </a:lnTo>
                  <a:lnTo>
                    <a:pt x="717880" y="4431011"/>
                  </a:lnTo>
                  <a:lnTo>
                    <a:pt x="746187" y="4465792"/>
                  </a:lnTo>
                  <a:lnTo>
                    <a:pt x="774959" y="4500175"/>
                  </a:lnTo>
                  <a:lnTo>
                    <a:pt x="804192" y="4534155"/>
                  </a:lnTo>
                  <a:lnTo>
                    <a:pt x="833880" y="4567728"/>
                  </a:lnTo>
                  <a:lnTo>
                    <a:pt x="864019" y="4600888"/>
                  </a:lnTo>
                  <a:lnTo>
                    <a:pt x="894604" y="4633631"/>
                  </a:lnTo>
                  <a:lnTo>
                    <a:pt x="925629" y="4665952"/>
                  </a:lnTo>
                  <a:lnTo>
                    <a:pt x="957092" y="4697846"/>
                  </a:lnTo>
                  <a:lnTo>
                    <a:pt x="988986" y="4729308"/>
                  </a:lnTo>
                  <a:lnTo>
                    <a:pt x="1021307" y="4760334"/>
                  </a:lnTo>
                  <a:lnTo>
                    <a:pt x="1054049" y="4790919"/>
                  </a:lnTo>
                  <a:lnTo>
                    <a:pt x="1087209" y="4821057"/>
                  </a:lnTo>
                  <a:lnTo>
                    <a:pt x="1120782" y="4850745"/>
                  </a:lnTo>
                  <a:lnTo>
                    <a:pt x="1154762" y="4879978"/>
                  </a:lnTo>
                  <a:lnTo>
                    <a:pt x="1189145" y="4908750"/>
                  </a:lnTo>
                  <a:lnTo>
                    <a:pt x="1223926" y="4937057"/>
                  </a:lnTo>
                  <a:lnTo>
                    <a:pt x="1259101" y="4964894"/>
                  </a:lnTo>
                  <a:lnTo>
                    <a:pt x="1294664" y="4992257"/>
                  </a:lnTo>
                  <a:lnTo>
                    <a:pt x="1330611" y="5019139"/>
                  </a:lnTo>
                  <a:lnTo>
                    <a:pt x="1366936" y="5045538"/>
                  </a:lnTo>
                  <a:lnTo>
                    <a:pt x="1403636" y="5071448"/>
                  </a:lnTo>
                  <a:lnTo>
                    <a:pt x="1440705" y="5096863"/>
                  </a:lnTo>
                  <a:lnTo>
                    <a:pt x="1478139" y="5121780"/>
                  </a:lnTo>
                  <a:lnTo>
                    <a:pt x="1515932" y="5146194"/>
                  </a:lnTo>
                  <a:lnTo>
                    <a:pt x="1554081" y="5170099"/>
                  </a:lnTo>
                  <a:lnTo>
                    <a:pt x="1592579" y="5193491"/>
                  </a:lnTo>
                  <a:lnTo>
                    <a:pt x="1631424" y="5216366"/>
                  </a:lnTo>
                  <a:lnTo>
                    <a:pt x="1670608" y="5238718"/>
                  </a:lnTo>
                  <a:lnTo>
                    <a:pt x="1710129" y="5260542"/>
                  </a:lnTo>
                  <a:lnTo>
                    <a:pt x="1749980" y="5281835"/>
                  </a:lnTo>
                  <a:lnTo>
                    <a:pt x="1790158" y="5302590"/>
                  </a:lnTo>
                  <a:lnTo>
                    <a:pt x="1830658" y="5322804"/>
                  </a:lnTo>
                  <a:lnTo>
                    <a:pt x="1871474" y="5342471"/>
                  </a:lnTo>
                  <a:lnTo>
                    <a:pt x="1912602" y="5361586"/>
                  </a:lnTo>
                  <a:lnTo>
                    <a:pt x="1954037" y="5380146"/>
                  </a:lnTo>
                  <a:lnTo>
                    <a:pt x="1995774" y="5398145"/>
                  </a:lnTo>
                  <a:lnTo>
                    <a:pt x="2037809" y="5415578"/>
                  </a:lnTo>
                  <a:lnTo>
                    <a:pt x="2080136" y="5432440"/>
                  </a:lnTo>
                  <a:lnTo>
                    <a:pt x="2122752" y="5448728"/>
                  </a:lnTo>
                  <a:lnTo>
                    <a:pt x="2165651" y="5464435"/>
                  </a:lnTo>
                  <a:lnTo>
                    <a:pt x="2208828" y="5479557"/>
                  </a:lnTo>
                  <a:lnTo>
                    <a:pt x="2252278" y="5494090"/>
                  </a:lnTo>
                  <a:lnTo>
                    <a:pt x="2295998" y="5508028"/>
                  </a:lnTo>
                  <a:lnTo>
                    <a:pt x="2339981" y="5521367"/>
                  </a:lnTo>
                  <a:lnTo>
                    <a:pt x="2384224" y="5534102"/>
                  </a:lnTo>
                  <a:lnTo>
                    <a:pt x="2428721" y="5546228"/>
                  </a:lnTo>
                  <a:lnTo>
                    <a:pt x="2473468" y="5557741"/>
                  </a:lnTo>
                  <a:lnTo>
                    <a:pt x="2518459" y="5568635"/>
                  </a:lnTo>
                  <a:lnTo>
                    <a:pt x="2563691" y="5578907"/>
                  </a:lnTo>
                  <a:lnTo>
                    <a:pt x="2609158" y="5588550"/>
                  </a:lnTo>
                  <a:lnTo>
                    <a:pt x="2654855" y="5597560"/>
                  </a:lnTo>
                  <a:lnTo>
                    <a:pt x="2700779" y="5605933"/>
                  </a:lnTo>
                  <a:lnTo>
                    <a:pt x="2746923" y="5613664"/>
                  </a:lnTo>
                  <a:lnTo>
                    <a:pt x="2793283" y="5620747"/>
                  </a:lnTo>
                  <a:lnTo>
                    <a:pt x="2839854" y="5627179"/>
                  </a:lnTo>
                  <a:lnTo>
                    <a:pt x="2886632" y="5632954"/>
                  </a:lnTo>
                  <a:lnTo>
                    <a:pt x="2933612" y="5638067"/>
                  </a:lnTo>
                  <a:lnTo>
                    <a:pt x="2980789" y="5642515"/>
                  </a:lnTo>
                  <a:lnTo>
                    <a:pt x="3028158" y="5646291"/>
                  </a:lnTo>
                  <a:lnTo>
                    <a:pt x="3075714" y="5649391"/>
                  </a:lnTo>
                  <a:lnTo>
                    <a:pt x="3123453" y="5651811"/>
                  </a:lnTo>
                  <a:lnTo>
                    <a:pt x="3171369" y="5653545"/>
                  </a:lnTo>
                  <a:lnTo>
                    <a:pt x="3219459" y="5654589"/>
                  </a:lnTo>
                  <a:lnTo>
                    <a:pt x="3267717" y="5654938"/>
                  </a:lnTo>
                  <a:lnTo>
                    <a:pt x="3319533" y="5654536"/>
                  </a:lnTo>
                  <a:lnTo>
                    <a:pt x="3371154" y="5653332"/>
                  </a:lnTo>
                  <a:lnTo>
                    <a:pt x="3422576" y="5651334"/>
                  </a:lnTo>
                  <a:lnTo>
                    <a:pt x="3473790" y="5648546"/>
                  </a:lnTo>
                  <a:lnTo>
                    <a:pt x="3524793" y="5644975"/>
                  </a:lnTo>
                  <a:lnTo>
                    <a:pt x="3575577" y="5640626"/>
                  </a:lnTo>
                  <a:lnTo>
                    <a:pt x="3626138" y="5635506"/>
                  </a:lnTo>
                  <a:lnTo>
                    <a:pt x="3676468" y="5629621"/>
                  </a:lnTo>
                  <a:lnTo>
                    <a:pt x="3726563" y="5622976"/>
                  </a:lnTo>
                  <a:lnTo>
                    <a:pt x="3776416" y="5615578"/>
                  </a:lnTo>
                  <a:lnTo>
                    <a:pt x="3826020" y="5607432"/>
                  </a:lnTo>
                  <a:lnTo>
                    <a:pt x="3875372" y="5598544"/>
                  </a:lnTo>
                  <a:lnTo>
                    <a:pt x="3924463" y="5588921"/>
                  </a:lnTo>
                  <a:lnTo>
                    <a:pt x="3973289" y="5578567"/>
                  </a:lnTo>
                  <a:lnTo>
                    <a:pt x="4021844" y="5567490"/>
                  </a:lnTo>
                  <a:lnTo>
                    <a:pt x="4070121" y="5555694"/>
                  </a:lnTo>
                  <a:lnTo>
                    <a:pt x="4118114" y="5543187"/>
                  </a:lnTo>
                  <a:lnTo>
                    <a:pt x="4165819" y="5529973"/>
                  </a:lnTo>
                  <a:lnTo>
                    <a:pt x="4213228" y="5516059"/>
                  </a:lnTo>
                  <a:lnTo>
                    <a:pt x="4260336" y="5501451"/>
                  </a:lnTo>
                  <a:lnTo>
                    <a:pt x="4307137" y="5486154"/>
                  </a:lnTo>
                  <a:lnTo>
                    <a:pt x="4353625" y="5470175"/>
                  </a:lnTo>
                  <a:lnTo>
                    <a:pt x="4399794" y="5453519"/>
                  </a:lnTo>
                  <a:lnTo>
                    <a:pt x="4445638" y="5436193"/>
                  </a:lnTo>
                  <a:lnTo>
                    <a:pt x="4491151" y="5418202"/>
                  </a:lnTo>
                  <a:lnTo>
                    <a:pt x="4536328" y="5399553"/>
                  </a:lnTo>
                  <a:lnTo>
                    <a:pt x="4581161" y="5380250"/>
                  </a:lnTo>
                  <a:lnTo>
                    <a:pt x="4625647" y="5360301"/>
                  </a:lnTo>
                  <a:lnTo>
                    <a:pt x="4669777" y="5339711"/>
                  </a:lnTo>
                  <a:lnTo>
                    <a:pt x="4713548" y="5318486"/>
                  </a:lnTo>
                  <a:lnTo>
                    <a:pt x="4756952" y="5296632"/>
                  </a:lnTo>
                  <a:lnTo>
                    <a:pt x="4799983" y="5274154"/>
                  </a:lnTo>
                  <a:lnTo>
                    <a:pt x="4842637" y="5251060"/>
                  </a:lnTo>
                  <a:lnTo>
                    <a:pt x="4884906" y="5227354"/>
                  </a:lnTo>
                  <a:lnTo>
                    <a:pt x="4926785" y="5203043"/>
                  </a:lnTo>
                  <a:lnTo>
                    <a:pt x="4968268" y="5178132"/>
                  </a:lnTo>
                  <a:lnTo>
                    <a:pt x="5009349" y="5152628"/>
                  </a:lnTo>
                  <a:lnTo>
                    <a:pt x="5050023" y="5126536"/>
                  </a:lnTo>
                  <a:lnTo>
                    <a:pt x="5090282" y="5099863"/>
                  </a:lnTo>
                  <a:lnTo>
                    <a:pt x="5130122" y="5072614"/>
                  </a:lnTo>
                  <a:lnTo>
                    <a:pt x="5169536" y="5044795"/>
                  </a:lnTo>
                  <a:lnTo>
                    <a:pt x="5208518" y="5016412"/>
                  </a:lnTo>
                  <a:lnTo>
                    <a:pt x="5247063" y="4987472"/>
                  </a:lnTo>
                  <a:lnTo>
                    <a:pt x="5285164" y="4957979"/>
                  </a:lnTo>
                  <a:lnTo>
                    <a:pt x="5441857" y="4820611"/>
                  </a:lnTo>
                  <a:lnTo>
                    <a:pt x="54418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4056" y="643002"/>
              <a:ext cx="3796788" cy="3796789"/>
            </a:xfrm>
            <a:prstGeom prst="rect">
              <a:avLst/>
            </a:prstGeom>
          </p:spPr>
        </p:pic>
      </p:grpSp>
      <p:pic>
        <p:nvPicPr>
          <p:cNvPr id="9" name="Picture 2" descr="Digital GIF">
            <a:extLst>
              <a:ext uri="{FF2B5EF4-FFF2-40B4-BE49-F238E27FC236}">
                <a16:creationId xmlns:a16="http://schemas.microsoft.com/office/drawing/2014/main" id="{5D1288D7-98DE-4AC9-A3EB-D02605E6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688" y="620141"/>
            <a:ext cx="3796788" cy="379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Read mapping visualization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42C654-BE79-40A4-90D7-42561F57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778" y="803580"/>
            <a:ext cx="672443" cy="524188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9C4356D-90EE-49B8-8F8D-C37F3019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32" y="1769860"/>
            <a:ext cx="6316336" cy="451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15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Read mapping visualization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42C654-BE79-40A4-90D7-42561F57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778" y="803580"/>
            <a:ext cx="672443" cy="524188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A081BBE-D5B7-49EF-B819-1A3F59789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92627"/>
            <a:ext cx="6246510" cy="446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5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328F7B-7136-480A-9D01-10C6A3E27781}"/>
              </a:ext>
            </a:extLst>
          </p:cNvPr>
          <p:cNvSpPr txBox="1"/>
          <p:nvPr/>
        </p:nvSpPr>
        <p:spPr>
          <a:xfrm>
            <a:off x="762000" y="1219200"/>
            <a:ext cx="655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Brief recap: Assembly quality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What is read mapping?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Read Mapping workflow</a:t>
            </a:r>
          </a:p>
          <a:p>
            <a:pPr lvl="1" algn="l"/>
            <a:r>
              <a:rPr lang="en-US" sz="2000" b="1" dirty="0"/>
              <a:t>        ·   bwa</a:t>
            </a:r>
          </a:p>
          <a:p>
            <a:pPr lvl="1" algn="l"/>
            <a:r>
              <a:rPr lang="en-US" sz="2000" b="1" dirty="0"/>
              <a:t>        ·   </a:t>
            </a:r>
            <a:r>
              <a:rPr lang="en-US" sz="2000" b="1" dirty="0" err="1"/>
              <a:t>samtools</a:t>
            </a:r>
            <a:r>
              <a:rPr lang="en-US" sz="2000" b="1" dirty="0"/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Write mapping script and submit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Results visualization (R)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D5B5F-F0A4-4CC9-BA59-59F10FB3A9ED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CB456-1C74-402D-BA79-747966554C38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97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Read mapping visualization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42C654-BE79-40A4-90D7-42561F57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778" y="803580"/>
            <a:ext cx="672443" cy="524188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A081BBE-D5B7-49EF-B819-1A3F59789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5678645" cy="405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F35BF7B-3D55-482C-9CDD-6E32A2955608}"/>
              </a:ext>
            </a:extLst>
          </p:cNvPr>
          <p:cNvGrpSpPr/>
          <p:nvPr/>
        </p:nvGrpSpPr>
        <p:grpSpPr>
          <a:xfrm>
            <a:off x="6424723" y="1716594"/>
            <a:ext cx="5462477" cy="2530047"/>
            <a:chOff x="2827599" y="2033860"/>
            <a:chExt cx="7270558" cy="3367495"/>
          </a:xfrm>
        </p:grpSpPr>
        <p:pic>
          <p:nvPicPr>
            <p:cNvPr id="12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7DC5125B-5861-4CD7-BD6A-90544061C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5352" b="71296"/>
            <a:stretch/>
          </p:blipFill>
          <p:spPr>
            <a:xfrm>
              <a:off x="2827599" y="2033860"/>
              <a:ext cx="7270558" cy="309738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30A9F1-B984-43AC-BF52-4853682E9435}"/>
                </a:ext>
              </a:extLst>
            </p:cNvPr>
            <p:cNvSpPr txBox="1"/>
            <p:nvPr/>
          </p:nvSpPr>
          <p:spPr>
            <a:xfrm>
              <a:off x="7969571" y="5032669"/>
              <a:ext cx="1995340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orem </a:t>
              </a:r>
              <a:r>
                <a:rPr lang="en-CH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et al.</a:t>
              </a:r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 (2015)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53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What can we do to check the quality of assemblies?</a:t>
            </a:r>
            <a:endParaRPr lang="en-CH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63DA7-FAF3-44FE-A8CC-82F6388D1862}"/>
              </a:ext>
            </a:extLst>
          </p:cNvPr>
          <p:cNvSpPr txBox="1"/>
          <p:nvPr/>
        </p:nvSpPr>
        <p:spPr>
          <a:xfrm>
            <a:off x="762000" y="1524000"/>
            <a:ext cx="7391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ontiguity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many contigs and length of the contigs </a:t>
            </a:r>
            <a:r>
              <a:rPr lang="en-CH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ompleteness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 of the assembly (gross approximation) </a:t>
            </a:r>
            <a:r>
              <a:rPr lang="en-CH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orrectness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the contigs supported by the reads?</a:t>
            </a:r>
          </a:p>
          <a:p>
            <a:pPr lvl="1"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Check k-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coverage </a:t>
            </a:r>
            <a:r>
              <a:rPr lang="en-CH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·  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reads back to the assembly contigs</a:t>
            </a:r>
            <a:endParaRPr lang="en-US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7EEA58-91E7-437E-8946-3727A10F662E}"/>
              </a:ext>
            </a:extLst>
          </p:cNvPr>
          <p:cNvGrpSpPr/>
          <p:nvPr/>
        </p:nvGrpSpPr>
        <p:grpSpPr>
          <a:xfrm>
            <a:off x="4724400" y="1676400"/>
            <a:ext cx="3200400" cy="990600"/>
            <a:chOff x="5486400" y="1676400"/>
            <a:chExt cx="3200400" cy="99060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B06879B-68B6-4724-B8FA-4E91503A5202}"/>
                </a:ext>
              </a:extLst>
            </p:cNvPr>
            <p:cNvSpPr/>
            <p:nvPr/>
          </p:nvSpPr>
          <p:spPr>
            <a:xfrm>
              <a:off x="8458200" y="1676400"/>
              <a:ext cx="228600" cy="990600"/>
            </a:xfrm>
            <a:prstGeom prst="rightBrace">
              <a:avLst>
                <a:gd name="adj1" fmla="val 6500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AC9C7-C567-4A4C-9A08-BE1E785D54D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 flipV="1">
              <a:off x="5486400" y="2653321"/>
              <a:ext cx="2971800" cy="13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FF17F5-3E58-427A-B8B6-39D3E250E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3400" y="1676400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17018F6-D89B-4137-BA63-144BE49C5D6A}"/>
              </a:ext>
            </a:extLst>
          </p:cNvPr>
          <p:cNvSpPr txBox="1"/>
          <p:nvPr/>
        </p:nvSpPr>
        <p:spPr>
          <a:xfrm>
            <a:off x="8540680" y="1752600"/>
            <a:ext cx="3121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by length &gt; 500 bp and </a:t>
            </a:r>
            <a:r>
              <a:rPr lang="en-US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r>
              <a:rPr lang="en-US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&gt; 10</a:t>
            </a:r>
            <a:endParaRPr lang="en-C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4E6EEB-4F30-4365-B8F8-DD283DD6D331}"/>
              </a:ext>
            </a:extLst>
          </p:cNvPr>
          <p:cNvSpPr txBox="1"/>
          <p:nvPr/>
        </p:nvSpPr>
        <p:spPr>
          <a:xfrm>
            <a:off x="8382000" y="2376322"/>
            <a:ext cx="3505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03_&lt;ESL0xxx&gt;_</a:t>
            </a:r>
            <a:r>
              <a:rPr lang="en-US" sz="12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contigs_filtered.fasta</a:t>
            </a:r>
            <a:endParaRPr lang="en-CH" sz="1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EDFE98-BF1F-4CB6-AD08-4D4E7AE2FD07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08610C-BA82-4AA0-8243-7A8B0640C13B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Tutorial Materials – R/RStudio – Biochemistry Computational Research  Facility (BCRF) – UW–Madison">
            <a:extLst>
              <a:ext uri="{FF2B5EF4-FFF2-40B4-BE49-F238E27FC236}">
                <a16:creationId xmlns:a16="http://schemas.microsoft.com/office/drawing/2014/main" id="{B58E57E2-2739-4C0F-8332-7C675A9B4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26"/>
          <a:stretch/>
        </p:blipFill>
        <p:spPr bwMode="auto">
          <a:xfrm>
            <a:off x="9720523" y="1052390"/>
            <a:ext cx="762000" cy="67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87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What can we do to check the quality of assemblies?</a:t>
            </a:r>
            <a:endParaRPr lang="en-CH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63DA7-FAF3-44FE-A8CC-82F6388D1862}"/>
              </a:ext>
            </a:extLst>
          </p:cNvPr>
          <p:cNvSpPr txBox="1"/>
          <p:nvPr/>
        </p:nvSpPr>
        <p:spPr>
          <a:xfrm>
            <a:off x="762000" y="1524000"/>
            <a:ext cx="7391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ontiguity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many contigs and length of the contigs </a:t>
            </a:r>
            <a:r>
              <a:rPr lang="en-CH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ompleteness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 of the assembly (gross approximation) </a:t>
            </a:r>
            <a:r>
              <a:rPr lang="en-CH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orrectness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the contigs supported by the reads?</a:t>
            </a:r>
          </a:p>
          <a:p>
            <a:pPr lvl="1"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Check k-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coverage </a:t>
            </a:r>
            <a:r>
              <a:rPr lang="en-CH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·  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reads back to the assembly contigs</a:t>
            </a:r>
            <a:endParaRPr lang="en-US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7EEA58-91E7-437E-8946-3727A10F662E}"/>
              </a:ext>
            </a:extLst>
          </p:cNvPr>
          <p:cNvGrpSpPr/>
          <p:nvPr/>
        </p:nvGrpSpPr>
        <p:grpSpPr>
          <a:xfrm>
            <a:off x="4724400" y="1676400"/>
            <a:ext cx="3200400" cy="990600"/>
            <a:chOff x="5486400" y="1676400"/>
            <a:chExt cx="3200400" cy="99060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B06879B-68B6-4724-B8FA-4E91503A5202}"/>
                </a:ext>
              </a:extLst>
            </p:cNvPr>
            <p:cNvSpPr/>
            <p:nvPr/>
          </p:nvSpPr>
          <p:spPr>
            <a:xfrm>
              <a:off x="8458200" y="1676400"/>
              <a:ext cx="228600" cy="990600"/>
            </a:xfrm>
            <a:prstGeom prst="rightBrace">
              <a:avLst>
                <a:gd name="adj1" fmla="val 6500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AC9C7-C567-4A4C-9A08-BE1E785D54D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 flipV="1">
              <a:off x="5486400" y="2653321"/>
              <a:ext cx="2971800" cy="13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FF17F5-3E58-427A-B8B6-39D3E250E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3400" y="1676400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17018F6-D89B-4137-BA63-144BE49C5D6A}"/>
              </a:ext>
            </a:extLst>
          </p:cNvPr>
          <p:cNvSpPr txBox="1"/>
          <p:nvPr/>
        </p:nvSpPr>
        <p:spPr>
          <a:xfrm>
            <a:off x="8540680" y="1752600"/>
            <a:ext cx="3121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by length &gt; 500 bp and </a:t>
            </a:r>
            <a:r>
              <a:rPr lang="en-US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r>
              <a:rPr lang="en-US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&gt; 10</a:t>
            </a:r>
            <a:endParaRPr lang="en-C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4E6EEB-4F30-4365-B8F8-DD283DD6D331}"/>
              </a:ext>
            </a:extLst>
          </p:cNvPr>
          <p:cNvSpPr txBox="1"/>
          <p:nvPr/>
        </p:nvSpPr>
        <p:spPr>
          <a:xfrm>
            <a:off x="8382000" y="2376322"/>
            <a:ext cx="3505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03_&lt;ESL0xxx&gt;_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contigs_filtered.fasta</a:t>
            </a:r>
            <a:endParaRPr lang="en-CH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EDFE98-BF1F-4CB6-AD08-4D4E7AE2FD07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08610C-BA82-4AA0-8243-7A8B0640C13B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A98C1-7A28-4C54-8159-9DCDDFBF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24000"/>
            <a:ext cx="9160030" cy="5114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C302CA-32BA-4230-9F71-9D7B9CCCA13E}"/>
              </a:ext>
            </a:extLst>
          </p:cNvPr>
          <p:cNvSpPr txBox="1"/>
          <p:nvPr/>
        </p:nvSpPr>
        <p:spPr>
          <a:xfrm>
            <a:off x="5885106" y="119043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20221004-genome_assembly_lecture | slide 65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121955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What is read mapping?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9C05D-F575-4E09-B76F-54C00D3A25DE}"/>
              </a:ext>
            </a:extLst>
          </p:cNvPr>
          <p:cNvSpPr txBox="1"/>
          <p:nvPr/>
        </p:nvSpPr>
        <p:spPr>
          <a:xfrm>
            <a:off x="762000" y="1524000"/>
            <a:ext cx="7391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Align reads to a reference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sequence</a:t>
            </a:r>
          </a:p>
          <a:p>
            <a:pPr marL="571500" lvl="8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Position: one or multiple?</a:t>
            </a:r>
          </a:p>
          <a:p>
            <a:pPr marL="571500" lvl="8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Perfect or not-perfect match?</a:t>
            </a:r>
            <a:endParaRPr lang="en-US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789DB5-54FE-48CD-8134-CC1CFAFF3EAE}"/>
              </a:ext>
            </a:extLst>
          </p:cNvPr>
          <p:cNvGrpSpPr/>
          <p:nvPr/>
        </p:nvGrpSpPr>
        <p:grpSpPr>
          <a:xfrm>
            <a:off x="4650880" y="2362200"/>
            <a:ext cx="7464920" cy="4343400"/>
            <a:chOff x="4572000" y="2133600"/>
            <a:chExt cx="7464920" cy="43434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1F8C8E-B65D-4D2C-B840-2E8F607744CC}"/>
                </a:ext>
              </a:extLst>
            </p:cNvPr>
            <p:cNvGrpSpPr/>
            <p:nvPr/>
          </p:nvGrpSpPr>
          <p:grpSpPr>
            <a:xfrm>
              <a:off x="4572000" y="2133600"/>
              <a:ext cx="7464920" cy="4343400"/>
              <a:chOff x="5518325" y="533400"/>
              <a:chExt cx="6155826" cy="3581715"/>
            </a:xfrm>
          </p:grpSpPr>
          <p:pic>
            <p:nvPicPr>
              <p:cNvPr id="1026" name="Picture 2" descr="Mapping">
                <a:extLst>
                  <a:ext uri="{FF2B5EF4-FFF2-40B4-BE49-F238E27FC236}">
                    <a16:creationId xmlns:a16="http://schemas.microsoft.com/office/drawing/2014/main" id="{BBCC0D01-A997-49EA-95B8-78CC7B010C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8325" y="533400"/>
                <a:ext cx="6155826" cy="3581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077A3F5-949A-4290-B10C-828DBE146229}"/>
                  </a:ext>
                </a:extLst>
              </p:cNvPr>
              <p:cNvSpPr/>
              <p:nvPr/>
            </p:nvSpPr>
            <p:spPr>
              <a:xfrm>
                <a:off x="8254365" y="3752850"/>
                <a:ext cx="344806" cy="1733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F69EDAF-E471-4643-A4A5-69BAD9E3C1E6}"/>
                  </a:ext>
                </a:extLst>
              </p:cNvPr>
              <p:cNvSpPr/>
              <p:nvPr/>
            </p:nvSpPr>
            <p:spPr>
              <a:xfrm>
                <a:off x="9416415" y="3756660"/>
                <a:ext cx="489585" cy="1733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BDE225-2C42-4C2A-BC3E-2A29C1FA7847}"/>
                  </a:ext>
                </a:extLst>
              </p:cNvPr>
              <p:cNvSpPr/>
              <p:nvPr/>
            </p:nvSpPr>
            <p:spPr>
              <a:xfrm>
                <a:off x="9906000" y="3505200"/>
                <a:ext cx="266700" cy="1809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33CD4C-E775-4300-B96E-5D9A51CEDE40}"/>
                </a:ext>
              </a:extLst>
            </p:cNvPr>
            <p:cNvSpPr/>
            <p:nvPr/>
          </p:nvSpPr>
          <p:spPr>
            <a:xfrm>
              <a:off x="6981825" y="5741541"/>
              <a:ext cx="177165" cy="2102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42451C-7F77-416E-A1F6-113A01FC6C8C}"/>
                </a:ext>
              </a:extLst>
            </p:cNvPr>
            <p:cNvSpPr/>
            <p:nvPr/>
          </p:nvSpPr>
          <p:spPr>
            <a:xfrm>
              <a:off x="6372226" y="5741541"/>
              <a:ext cx="158114" cy="2102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0C467F4-8E78-4144-B3A6-B02D03E61DA4}"/>
              </a:ext>
            </a:extLst>
          </p:cNvPr>
          <p:cNvSpPr/>
          <p:nvPr/>
        </p:nvSpPr>
        <p:spPr>
          <a:xfrm>
            <a:off x="5486400" y="3497521"/>
            <a:ext cx="712470" cy="118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D1EE43-4CB7-46DD-9F18-56998DDC4468}"/>
              </a:ext>
            </a:extLst>
          </p:cNvPr>
          <p:cNvSpPr/>
          <p:nvPr/>
        </p:nvSpPr>
        <p:spPr>
          <a:xfrm>
            <a:off x="11125200" y="4724400"/>
            <a:ext cx="712470" cy="118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D784D4-13E4-4159-BD5C-695F3CA998AD}"/>
              </a:ext>
            </a:extLst>
          </p:cNvPr>
          <p:cNvSpPr/>
          <p:nvPr/>
        </p:nvSpPr>
        <p:spPr>
          <a:xfrm>
            <a:off x="6934200" y="4722495"/>
            <a:ext cx="712470" cy="118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06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Read mapping workflow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BBCC0D01-A997-49EA-95B8-78CC7B010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4" t="5263" b="78948"/>
          <a:stretch/>
        </p:blipFill>
        <p:spPr bwMode="auto">
          <a:xfrm>
            <a:off x="8361252" y="695073"/>
            <a:ext cx="3089496" cy="5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F1E2C4-43BF-4412-87B0-A9D4943FC367}"/>
              </a:ext>
            </a:extLst>
          </p:cNvPr>
          <p:cNvSpPr txBox="1"/>
          <p:nvPr/>
        </p:nvSpPr>
        <p:spPr>
          <a:xfrm>
            <a:off x="1257299" y="2286000"/>
            <a:ext cx="2057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&gt;NODE_1_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...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AAGTACGTAGCT...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ACGTAGCTAAGT...</a:t>
            </a:r>
            <a:endParaRPr lang="en-CH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CTAAGTACGTAG...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&gt;NODE_2_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...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AAGTACGTAGCT...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ACGTAGCTAAGT...</a:t>
            </a:r>
            <a:endParaRPr lang="en-CH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CTAAGTACGTAG...</a:t>
            </a:r>
            <a:endParaRPr lang="en-CH" sz="1600" dirty="0">
              <a:solidFill>
                <a:schemeClr val="tx1"/>
              </a:solidFill>
            </a:endParaRP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&gt;NODE_3_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...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AAGTACGTAGCT...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ACGTAGCTAAGT...</a:t>
            </a:r>
            <a:endParaRPr lang="en-CH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CTAAGTACGTAG...</a:t>
            </a:r>
            <a:endParaRPr lang="en-CH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11CFC-82EB-4862-A8FD-59E3449E03E3}"/>
              </a:ext>
            </a:extLst>
          </p:cNvPr>
          <p:cNvSpPr txBox="1"/>
          <p:nvPr/>
        </p:nvSpPr>
        <p:spPr>
          <a:xfrm>
            <a:off x="7924800" y="1322065"/>
            <a:ext cx="396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03_&lt;ESL0xxx&gt;_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contigs_filtered.fasta</a:t>
            </a:r>
            <a:endParaRPr lang="en-CH" sz="1400" b="1" dirty="0"/>
          </a:p>
        </p:txBody>
      </p:sp>
    </p:spTree>
    <p:extLst>
      <p:ext uri="{BB962C8B-B14F-4D97-AF65-F5344CB8AC3E}">
        <p14:creationId xmlns:p14="http://schemas.microsoft.com/office/powerpoint/2010/main" val="390484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Read mapping workflow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9C05D-F575-4E09-B76F-54C00D3A25DE}"/>
              </a:ext>
            </a:extLst>
          </p:cNvPr>
          <p:cNvSpPr txBox="1"/>
          <p:nvPr/>
        </p:nvSpPr>
        <p:spPr>
          <a:xfrm>
            <a:off x="762000" y="1524000"/>
            <a:ext cx="739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Concatenate contigs </a:t>
            </a:r>
            <a:endParaRPr lang="en-US" sz="16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BBCC0D01-A997-49EA-95B8-78CC7B010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4" t="5263" b="78948"/>
          <a:stretch/>
        </p:blipFill>
        <p:spPr bwMode="auto">
          <a:xfrm>
            <a:off x="8361252" y="695073"/>
            <a:ext cx="3089496" cy="5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5D219F-6470-4ADE-A79A-1B0403DC2D4F}"/>
              </a:ext>
            </a:extLst>
          </p:cNvPr>
          <p:cNvCxnSpPr>
            <a:cxnSpLocks/>
          </p:cNvCxnSpPr>
          <p:nvPr/>
        </p:nvCxnSpPr>
        <p:spPr>
          <a:xfrm>
            <a:off x="9906000" y="1752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F1E2C4-43BF-4412-87B0-A9D4943FC367}"/>
              </a:ext>
            </a:extLst>
          </p:cNvPr>
          <p:cNvSpPr txBox="1"/>
          <p:nvPr/>
        </p:nvSpPr>
        <p:spPr>
          <a:xfrm>
            <a:off x="1257299" y="2286000"/>
            <a:ext cx="2057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&gt;NODE_1_</a:t>
            </a: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...</a:t>
            </a:r>
          </a:p>
          <a:p>
            <a:pPr algn="l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AAGTACGTAGCT...</a:t>
            </a:r>
          </a:p>
          <a:p>
            <a:pPr algn="l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ACGTAGCTAAGT...</a:t>
            </a:r>
            <a:endParaRPr lang="en-CH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CTAAGTACGTAG...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&gt;NODE_2_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...</a:t>
            </a:r>
          </a:p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AAGTACGTAGCT...</a:t>
            </a:r>
          </a:p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ACGTAGCTAAGT...</a:t>
            </a:r>
            <a:endParaRPr lang="en-CH" sz="16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CTAAGTACGTAG...</a:t>
            </a:r>
            <a:endParaRPr lang="en-CH" sz="16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1600" b="1" i="0" dirty="0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&gt;NODE_3_</a:t>
            </a:r>
            <a:r>
              <a:rPr lang="en-US" sz="1600" b="0" i="0" dirty="0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...</a:t>
            </a:r>
          </a:p>
          <a:p>
            <a:pPr algn="l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AAGTACGTAGCT...</a:t>
            </a:r>
          </a:p>
          <a:p>
            <a:pPr algn="l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ACGTAGCTAAGT...</a:t>
            </a:r>
            <a:endParaRPr lang="en-CH" sz="1600" dirty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CTAAGTACGTAG...</a:t>
            </a:r>
            <a:endParaRPr lang="en-CH" sz="1600" dirty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...</a:t>
            </a:r>
            <a:endParaRPr lang="en-CH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BD95B-7FA6-4F60-A323-AE334B4C9B27}"/>
              </a:ext>
            </a:extLst>
          </p:cNvPr>
          <p:cNvSpPr txBox="1"/>
          <p:nvPr/>
        </p:nvSpPr>
        <p:spPr>
          <a:xfrm>
            <a:off x="4686300" y="2528500"/>
            <a:ext cx="2819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6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_&lt;ESL0xxx&gt;</a:t>
            </a:r>
            <a:endParaRPr lang="en-US" sz="1600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AAGTACGTAGCT...</a:t>
            </a:r>
          </a:p>
          <a:p>
            <a:pPr algn="l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ACGTAGCTAAGT...</a:t>
            </a:r>
            <a:endParaRPr lang="en-CH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CTAAGTACGTAG...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AAGTACGTAGCT...</a:t>
            </a:r>
          </a:p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ACGTAGCTAAGT...</a:t>
            </a:r>
            <a:endParaRPr lang="en-CH" sz="16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CTAAGTACGTAG...</a:t>
            </a:r>
            <a:endParaRPr lang="en-CH" sz="16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AAGTACGTAGCT...</a:t>
            </a:r>
          </a:p>
          <a:p>
            <a:pPr algn="l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ACGTAGCTAAGT...</a:t>
            </a:r>
            <a:endParaRPr lang="en-CH" sz="1600" dirty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CTAAGTACGTAG...</a:t>
            </a:r>
            <a:endParaRPr lang="en-CH" sz="1600" dirty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...</a:t>
            </a:r>
            <a:endParaRPr lang="en-CH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ACC2AD-79E6-4964-B360-E1E031D6ACBB}"/>
              </a:ext>
            </a:extLst>
          </p:cNvPr>
          <p:cNvCxnSpPr/>
          <p:nvPr/>
        </p:nvCxnSpPr>
        <p:spPr>
          <a:xfrm>
            <a:off x="3314699" y="2438400"/>
            <a:ext cx="0" cy="8605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704E77-AF4F-4D1B-9C9B-5392278CB7DA}"/>
              </a:ext>
            </a:extLst>
          </p:cNvPr>
          <p:cNvCxnSpPr/>
          <p:nvPr/>
        </p:nvCxnSpPr>
        <p:spPr>
          <a:xfrm>
            <a:off x="3312088" y="3406670"/>
            <a:ext cx="0" cy="8605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924DF8-6C3E-4E45-9B31-4D9D859D5504}"/>
              </a:ext>
            </a:extLst>
          </p:cNvPr>
          <p:cNvCxnSpPr/>
          <p:nvPr/>
        </p:nvCxnSpPr>
        <p:spPr>
          <a:xfrm>
            <a:off x="3312088" y="4403581"/>
            <a:ext cx="0" cy="86053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99F8D1-78B6-46B2-A4B8-DA8EFE92F53D}"/>
              </a:ext>
            </a:extLst>
          </p:cNvPr>
          <p:cNvCxnSpPr>
            <a:cxnSpLocks/>
          </p:cNvCxnSpPr>
          <p:nvPr/>
        </p:nvCxnSpPr>
        <p:spPr>
          <a:xfrm>
            <a:off x="3467099" y="2590800"/>
            <a:ext cx="1104901" cy="609600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402BCA-6CA1-4A8D-A9CD-66B7AFFC7CBD}"/>
              </a:ext>
            </a:extLst>
          </p:cNvPr>
          <p:cNvCxnSpPr>
            <a:cxnSpLocks/>
          </p:cNvCxnSpPr>
          <p:nvPr/>
        </p:nvCxnSpPr>
        <p:spPr>
          <a:xfrm>
            <a:off x="3464488" y="3559070"/>
            <a:ext cx="1031312" cy="4033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506554-B642-4BC6-B53F-55A134A3732C}"/>
              </a:ext>
            </a:extLst>
          </p:cNvPr>
          <p:cNvCxnSpPr>
            <a:cxnSpLocks/>
          </p:cNvCxnSpPr>
          <p:nvPr/>
        </p:nvCxnSpPr>
        <p:spPr>
          <a:xfrm>
            <a:off x="3464488" y="4555981"/>
            <a:ext cx="993212" cy="277865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A11CFC-82EB-4862-A8FD-59E3449E03E3}"/>
              </a:ext>
            </a:extLst>
          </p:cNvPr>
          <p:cNvSpPr txBox="1"/>
          <p:nvPr/>
        </p:nvSpPr>
        <p:spPr>
          <a:xfrm>
            <a:off x="7924800" y="1322065"/>
            <a:ext cx="396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03_&lt;ESL0xxx&gt;_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contigs_filtered.fasta</a:t>
            </a:r>
            <a:endParaRPr lang="en-CH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42F59C-B301-43A4-A748-1C2C5374A10D}"/>
              </a:ext>
            </a:extLst>
          </p:cNvPr>
          <p:cNvSpPr txBox="1"/>
          <p:nvPr/>
        </p:nvSpPr>
        <p:spPr>
          <a:xfrm>
            <a:off x="8223337" y="2390001"/>
            <a:ext cx="350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_&lt;ESL0xxx&gt;.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fasta</a:t>
            </a:r>
            <a:endParaRPr lang="en-CH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7B7B05-2FD9-4CEC-A30F-15A5D0AAD3A7}"/>
              </a:ext>
            </a:extLst>
          </p:cNvPr>
          <p:cNvSpPr txBox="1"/>
          <p:nvPr/>
        </p:nvSpPr>
        <p:spPr>
          <a:xfrm>
            <a:off x="10053089" y="1748311"/>
            <a:ext cx="1342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| grep -v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BAEC4A-ACD8-415D-AD12-2921099BA59F}"/>
              </a:ext>
            </a:extLst>
          </p:cNvPr>
          <p:cNvSpPr/>
          <p:nvPr/>
        </p:nvSpPr>
        <p:spPr>
          <a:xfrm>
            <a:off x="9519595" y="1902023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26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Read mapping workflow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9C05D-F575-4E09-B76F-54C00D3A25DE}"/>
              </a:ext>
            </a:extLst>
          </p:cNvPr>
          <p:cNvSpPr txBox="1"/>
          <p:nvPr/>
        </p:nvSpPr>
        <p:spPr>
          <a:xfrm>
            <a:off x="762000" y="1524000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Concatenate contigs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r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eference genome –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BBCC0D01-A997-49EA-95B8-78CC7B010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4" t="5263" b="78948"/>
          <a:stretch/>
        </p:blipFill>
        <p:spPr bwMode="auto">
          <a:xfrm>
            <a:off x="8361252" y="695073"/>
            <a:ext cx="3089496" cy="5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5D219F-6470-4ADE-A79A-1B0403DC2D4F}"/>
              </a:ext>
            </a:extLst>
          </p:cNvPr>
          <p:cNvCxnSpPr>
            <a:cxnSpLocks/>
          </p:cNvCxnSpPr>
          <p:nvPr/>
        </p:nvCxnSpPr>
        <p:spPr>
          <a:xfrm>
            <a:off x="9906000" y="1752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274C9-E49F-4DD3-AC65-7A08A4F71AD7}"/>
              </a:ext>
            </a:extLst>
          </p:cNvPr>
          <p:cNvCxnSpPr>
            <a:cxnSpLocks/>
          </p:cNvCxnSpPr>
          <p:nvPr/>
        </p:nvCxnSpPr>
        <p:spPr>
          <a:xfrm>
            <a:off x="9906000" y="2819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B0111E-E5F0-4D4F-878A-D3F745C17030}"/>
              </a:ext>
            </a:extLst>
          </p:cNvPr>
          <p:cNvSpPr txBox="1"/>
          <p:nvPr/>
        </p:nvSpPr>
        <p:spPr>
          <a:xfrm>
            <a:off x="9975937" y="2932211"/>
            <a:ext cx="10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index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DAF26E-2E5C-4DD3-BE16-40AF99DCD0B6}"/>
              </a:ext>
            </a:extLst>
          </p:cNvPr>
          <p:cNvSpPr txBox="1"/>
          <p:nvPr/>
        </p:nvSpPr>
        <p:spPr>
          <a:xfrm>
            <a:off x="7924800" y="1322065"/>
            <a:ext cx="396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03_&lt;ESL0xxx&gt;_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contigs_filtered.fasta</a:t>
            </a:r>
            <a:endParaRPr lang="en-CH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AB624C-584C-457B-8749-4A41DB0DEE25}"/>
              </a:ext>
            </a:extLst>
          </p:cNvPr>
          <p:cNvSpPr txBox="1"/>
          <p:nvPr/>
        </p:nvSpPr>
        <p:spPr>
          <a:xfrm>
            <a:off x="8223337" y="2390001"/>
            <a:ext cx="350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_&lt;ESL0xxx&gt;.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fasta</a:t>
            </a:r>
            <a:endParaRPr lang="en-CH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CF28AC-C498-4999-BBC9-1E1C49B59E85}"/>
              </a:ext>
            </a:extLst>
          </p:cNvPr>
          <p:cNvSpPr txBox="1"/>
          <p:nvPr/>
        </p:nvSpPr>
        <p:spPr>
          <a:xfrm>
            <a:off x="10053089" y="1748311"/>
            <a:ext cx="1342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| grep -v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DB1D48-0C99-4022-A744-A96A247E59B0}"/>
              </a:ext>
            </a:extLst>
          </p:cNvPr>
          <p:cNvSpPr/>
          <p:nvPr/>
        </p:nvSpPr>
        <p:spPr>
          <a:xfrm>
            <a:off x="9519595" y="1902023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11BAF04-9EF4-408B-9AAA-C43BD9B689B4}"/>
              </a:ext>
            </a:extLst>
          </p:cNvPr>
          <p:cNvSpPr/>
          <p:nvPr/>
        </p:nvSpPr>
        <p:spPr>
          <a:xfrm>
            <a:off x="9519595" y="293893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02616-E726-442F-BABF-4244B3E6274A}"/>
              </a:ext>
            </a:extLst>
          </p:cNvPr>
          <p:cNvSpPr txBox="1"/>
          <p:nvPr/>
        </p:nvSpPr>
        <p:spPr>
          <a:xfrm>
            <a:off x="8650552" y="3479511"/>
            <a:ext cx="2703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amb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ann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bwt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pac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sa</a:t>
            </a:r>
            <a:endParaRPr lang="en-CH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607E54-F43F-4AE6-A13C-63012B8BF641}"/>
              </a:ext>
            </a:extLst>
          </p:cNvPr>
          <p:cNvSpPr txBox="1"/>
          <p:nvPr/>
        </p:nvSpPr>
        <p:spPr>
          <a:xfrm>
            <a:off x="76200" y="6558856"/>
            <a:ext cx="3123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https://bio-bwa.sourceforge.net/bwa.shtml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30CDC9-0651-4CFC-BF4B-A9F0E5939A8C}"/>
              </a:ext>
            </a:extLst>
          </p:cNvPr>
          <p:cNvSpPr txBox="1"/>
          <p:nvPr/>
        </p:nvSpPr>
        <p:spPr>
          <a:xfrm>
            <a:off x="2285999" y="223072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Indexing a genome allows the aligner to narrow down the potential origin of a query sequence within the genome, saving both time and memory.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41788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533400" y="881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Read mapping workflow</a:t>
            </a:r>
            <a:endParaRPr lang="en-CH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B37BC-64BE-42D3-94C7-732FE0B51B52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0E2C4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3DFEF-3C6B-4702-8452-A07E6854F31D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 Mapping | Tutorial 5 </a:t>
            </a:r>
            <a:endParaRPr lang="en-CH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9C05D-F575-4E09-B76F-54C00D3A25DE}"/>
              </a:ext>
            </a:extLst>
          </p:cNvPr>
          <p:cNvSpPr txBox="1"/>
          <p:nvPr/>
        </p:nvSpPr>
        <p:spPr>
          <a:xfrm>
            <a:off x="762000" y="1524000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Concatenate contigs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r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eference genome –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BBCC0D01-A997-49EA-95B8-78CC7B010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4" t="5263" b="78948"/>
          <a:stretch/>
        </p:blipFill>
        <p:spPr bwMode="auto">
          <a:xfrm>
            <a:off x="8361252" y="695073"/>
            <a:ext cx="3089496" cy="5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5D219F-6470-4ADE-A79A-1B0403DC2D4F}"/>
              </a:ext>
            </a:extLst>
          </p:cNvPr>
          <p:cNvCxnSpPr>
            <a:cxnSpLocks/>
          </p:cNvCxnSpPr>
          <p:nvPr/>
        </p:nvCxnSpPr>
        <p:spPr>
          <a:xfrm>
            <a:off x="9906000" y="1752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274C9-E49F-4DD3-AC65-7A08A4F71AD7}"/>
              </a:ext>
            </a:extLst>
          </p:cNvPr>
          <p:cNvCxnSpPr>
            <a:cxnSpLocks/>
          </p:cNvCxnSpPr>
          <p:nvPr/>
        </p:nvCxnSpPr>
        <p:spPr>
          <a:xfrm>
            <a:off x="9906000" y="2819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B0111E-E5F0-4D4F-878A-D3F745C17030}"/>
              </a:ext>
            </a:extLst>
          </p:cNvPr>
          <p:cNvSpPr txBox="1"/>
          <p:nvPr/>
        </p:nvSpPr>
        <p:spPr>
          <a:xfrm>
            <a:off x="9975937" y="2932211"/>
            <a:ext cx="106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 index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DAF26E-2E5C-4DD3-BE16-40AF99DCD0B6}"/>
              </a:ext>
            </a:extLst>
          </p:cNvPr>
          <p:cNvSpPr txBox="1"/>
          <p:nvPr/>
        </p:nvSpPr>
        <p:spPr>
          <a:xfrm>
            <a:off x="7924800" y="1322065"/>
            <a:ext cx="396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03_&lt;ESL0xxx&gt;_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contigs_filtered.fasta</a:t>
            </a:r>
            <a:endParaRPr lang="en-CH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AB624C-584C-457B-8749-4A41DB0DEE25}"/>
              </a:ext>
            </a:extLst>
          </p:cNvPr>
          <p:cNvSpPr txBox="1"/>
          <p:nvPr/>
        </p:nvSpPr>
        <p:spPr>
          <a:xfrm>
            <a:off x="8223337" y="2390001"/>
            <a:ext cx="350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_&lt;ESL0xxx&gt;.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fasta</a:t>
            </a:r>
            <a:endParaRPr lang="en-CH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CF28AC-C498-4999-BBC9-1E1C49B59E85}"/>
              </a:ext>
            </a:extLst>
          </p:cNvPr>
          <p:cNvSpPr txBox="1"/>
          <p:nvPr/>
        </p:nvSpPr>
        <p:spPr>
          <a:xfrm>
            <a:off x="10053089" y="1748311"/>
            <a:ext cx="1342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| grep -v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DB1D48-0C99-4022-A744-A96A247E59B0}"/>
              </a:ext>
            </a:extLst>
          </p:cNvPr>
          <p:cNvSpPr/>
          <p:nvPr/>
        </p:nvSpPr>
        <p:spPr>
          <a:xfrm>
            <a:off x="9519595" y="1902023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11BAF04-9EF4-408B-9AAA-C43BD9B689B4}"/>
              </a:ext>
            </a:extLst>
          </p:cNvPr>
          <p:cNvSpPr/>
          <p:nvPr/>
        </p:nvSpPr>
        <p:spPr>
          <a:xfrm>
            <a:off x="9519595" y="2938939"/>
            <a:ext cx="239316" cy="239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02616-E726-442F-BABF-4244B3E6274A}"/>
              </a:ext>
            </a:extLst>
          </p:cNvPr>
          <p:cNvSpPr txBox="1"/>
          <p:nvPr/>
        </p:nvSpPr>
        <p:spPr>
          <a:xfrm>
            <a:off x="8650552" y="3479511"/>
            <a:ext cx="2703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amb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.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ann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bwt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pac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</a:rPr>
              <a:t> .</a:t>
            </a:r>
            <a:r>
              <a:rPr lang="en-US" sz="14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sa</a:t>
            </a:r>
            <a:endParaRPr lang="en-CH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607E54-F43F-4AE6-A13C-63012B8BF641}"/>
              </a:ext>
            </a:extLst>
          </p:cNvPr>
          <p:cNvSpPr txBox="1"/>
          <p:nvPr/>
        </p:nvSpPr>
        <p:spPr>
          <a:xfrm>
            <a:off x="76200" y="6558856"/>
            <a:ext cx="3123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https://bio-bwa.sourceforge.net/bwa.shtml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493B970-BFAB-4D82-8468-AB2D05C070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31" r="36370" b="5926"/>
          <a:stretch/>
        </p:blipFill>
        <p:spPr>
          <a:xfrm rot="5400000">
            <a:off x="3660678" y="2111491"/>
            <a:ext cx="3346643" cy="483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86A4DFA-843A-4CD8-AC99-4C3137F4FAAB}"/>
              </a:ext>
            </a:extLst>
          </p:cNvPr>
          <p:cNvSpPr txBox="1"/>
          <p:nvPr/>
        </p:nvSpPr>
        <p:spPr>
          <a:xfrm>
            <a:off x="7909015" y="4819168"/>
            <a:ext cx="41338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Indexing a genome can be explained similar to indexing a book. If you want to know on which page a certain word appears or a chapter begins, it is much more efficient/faster to look it up in a pre-built index than going through every page of the book until you found it.</a:t>
            </a:r>
            <a:endParaRPr lang="en-US" sz="1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2B20F-2BE5-4652-8C36-EC35115B22D2}"/>
              </a:ext>
            </a:extLst>
          </p:cNvPr>
          <p:cNvSpPr txBox="1"/>
          <p:nvPr/>
        </p:nvSpPr>
        <p:spPr>
          <a:xfrm>
            <a:off x="2285999" y="223072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Indexing a genome allows the aligner to narrow down the potential origin of a query sequence within the genome, saving both time and memory.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116798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1718</Words>
  <Application>Microsoft Office PowerPoint</Application>
  <PresentationFormat>Widescreen</PresentationFormat>
  <Paragraphs>308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Validation</dc:title>
  <dc:creator>Daniel Garrido</dc:creator>
  <cp:lastModifiedBy>Daniel Garrido Sanz</cp:lastModifiedBy>
  <cp:revision>56</cp:revision>
  <dcterms:created xsi:type="dcterms:W3CDTF">2022-09-26T08:49:05Z</dcterms:created>
  <dcterms:modified xsi:type="dcterms:W3CDTF">2022-10-10T14:33:47Z</dcterms:modified>
</cp:coreProperties>
</file>