
<file path=[Content_Types].xml><?xml version="1.0" encoding="utf-8"?>
<Types xmlns="http://schemas.openxmlformats.org/package/2006/content-types">
  <Default Extension="gif" ContentType="image/gif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sldIdLst>
    <p:sldId id="271" r:id="rId2"/>
    <p:sldId id="276" r:id="rId3"/>
    <p:sldId id="277" r:id="rId4"/>
    <p:sldId id="278" r:id="rId5"/>
    <p:sldId id="279" r:id="rId6"/>
    <p:sldId id="272" r:id="rId7"/>
    <p:sldId id="280" r:id="rId8"/>
    <p:sldId id="281" r:id="rId9"/>
    <p:sldId id="283" r:id="rId10"/>
    <p:sldId id="257" r:id="rId11"/>
    <p:sldId id="284" r:id="rId12"/>
    <p:sldId id="259" r:id="rId13"/>
    <p:sldId id="291" r:id="rId14"/>
    <p:sldId id="288" r:id="rId15"/>
    <p:sldId id="289" r:id="rId16"/>
    <p:sldId id="290" r:id="rId17"/>
    <p:sldId id="292" r:id="rId18"/>
    <p:sldId id="263" r:id="rId19"/>
    <p:sldId id="264" r:id="rId20"/>
    <p:sldId id="265" r:id="rId21"/>
    <p:sldId id="266" r:id="rId22"/>
    <p:sldId id="267" r:id="rId23"/>
    <p:sldId id="268" r:id="rId2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1614" y="8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DD6296-0C08-4B83-91A6-BD1A2909D4CE}" type="datetimeFigureOut">
              <a:rPr lang="en-CH" smtClean="0"/>
              <a:t>10/02/2022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D4D52D-CC29-4200-8A57-2B7C1E369BBE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1950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033933" y="1808163"/>
            <a:ext cx="612965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972685" cy="6858000"/>
          </a:xfrm>
          <a:custGeom>
            <a:avLst/>
            <a:gdLst/>
            <a:ahLst/>
            <a:cxnLst/>
            <a:rect l="l" t="t" r="r" b="b"/>
            <a:pathLst>
              <a:path w="4972685" h="6858000">
                <a:moveTo>
                  <a:pt x="4972593" y="0"/>
                </a:moveTo>
                <a:lnTo>
                  <a:pt x="0" y="0"/>
                </a:lnTo>
                <a:lnTo>
                  <a:pt x="0" y="6857998"/>
                </a:lnTo>
                <a:lnTo>
                  <a:pt x="4972593" y="6857998"/>
                </a:lnTo>
                <a:lnTo>
                  <a:pt x="4972593" y="0"/>
                </a:lnTo>
                <a:close/>
              </a:path>
            </a:pathLst>
          </a:custGeom>
          <a:solidFill>
            <a:srgbClr val="32323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02955" y="442323"/>
            <a:ext cx="4531360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27918" y="2019359"/>
            <a:ext cx="6028690" cy="2159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google.com/imgres?imgurl=https%3A%2F%2Fwww.biorxiv.org%2Fcontent%2Fbiorxiv%2Fearly%2F2016%2F02%2F11%2F039495%2FF1.large.jpg&amp;imgrefurl=https%3A%2F%2Fwww.biorxiv.org%2Fcontent%2F10.1101%2F039495v1.full&amp;tbnid=cm67MaR1zB-gNM&amp;vet=12ahUKEwiXxumy5sH6AhVStqQKHcStATkQMygiegUIARCJAg..i&amp;docid=kURdkaCMX0syEM&amp;w=1280&amp;h=487&amp;q=read%20mapping%20coverage&amp;ved=2ahUKEwiXxumy5sH6AhVStqQKHcStATkQMygiegUIARCJAg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066800" y="914400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Genome assembly | Tutorial 4 </a:t>
            </a:r>
            <a:endParaRPr lang="en-CH" sz="36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FDF6A-6B90-442A-B3D0-00182C278D43}"/>
              </a:ext>
            </a:extLst>
          </p:cNvPr>
          <p:cNvSpPr txBox="1"/>
          <p:nvPr/>
        </p:nvSpPr>
        <p:spPr>
          <a:xfrm>
            <a:off x="1066800" y="2160004"/>
            <a:ext cx="228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600" dirty="0"/>
              <a:t>SAGE I | 04.10.22</a:t>
            </a:r>
            <a:endParaRPr lang="en-CH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5E8FC6F-5E41-43CF-8B23-6F32B5F5E03E}"/>
              </a:ext>
            </a:extLst>
          </p:cNvPr>
          <p:cNvSpPr txBox="1"/>
          <p:nvPr/>
        </p:nvSpPr>
        <p:spPr>
          <a:xfrm>
            <a:off x="76200" y="6487362"/>
            <a:ext cx="1211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/>
              <a:t>Daniel Garrido-Sanz 					                         		          </a:t>
            </a:r>
            <a:r>
              <a:rPr lang="en-US" sz="1100" dirty="0"/>
              <a:t>Presentation adapted from Garance Sarton-</a:t>
            </a:r>
            <a:r>
              <a:rPr lang="en-US" sz="1100" dirty="0" err="1"/>
              <a:t>Lohéac</a:t>
            </a:r>
            <a:r>
              <a:rPr lang="en-US" sz="1100" dirty="0"/>
              <a:t> </a:t>
            </a:r>
            <a:endParaRPr lang="en-CH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AFE62F-6D7D-43DF-AD4A-6D1B7DB4FBBF}"/>
              </a:ext>
            </a:extLst>
          </p:cNvPr>
          <p:cNvSpPr txBox="1"/>
          <p:nvPr/>
        </p:nvSpPr>
        <p:spPr>
          <a:xfrm>
            <a:off x="1066800" y="1611868"/>
            <a:ext cx="7391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b="1" dirty="0"/>
              <a:t>Submitting assembly to the cluster &amp; assembly validation </a:t>
            </a:r>
            <a:endParaRPr lang="en-CH" sz="2000" b="1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22ACC0-2AB1-4A96-AF26-1EB42268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8745"/>
            <a:ext cx="2285061" cy="19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31530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7200" y="2989573"/>
            <a:ext cx="3924251" cy="1300356"/>
          </a:xfrm>
          <a:prstGeom prst="rect">
            <a:avLst/>
          </a:prstGeom>
        </p:spPr>
        <p:txBody>
          <a:bodyPr vert="horz" wrap="square" lIns="0" tIns="93980" rIns="0" bIns="0" rtlCol="0">
            <a:spAutoFit/>
          </a:bodyPr>
          <a:lstStyle/>
          <a:p>
            <a:pPr marL="12700" marR="5080">
              <a:lnSpc>
                <a:spcPts val="4700"/>
              </a:lnSpc>
              <a:spcBef>
                <a:spcPts val="740"/>
              </a:spcBef>
            </a:pPr>
            <a:r>
              <a:rPr sz="44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</a:t>
            </a:r>
            <a:r>
              <a:rPr sz="4400" b="0" spc="-25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b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have</a:t>
            </a:r>
            <a:r>
              <a:rPr lang="es-ES" sz="44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4400" b="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sz="4400" b="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done</a:t>
            </a:r>
            <a:r>
              <a:rPr lang="es-ES" sz="4400" spc="-2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so </a:t>
            </a:r>
            <a:r>
              <a:rPr lang="es-ES" sz="4400" spc="-20" dirty="0" err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far</a:t>
            </a:r>
            <a:r>
              <a:rPr sz="4400" b="0" spc="-50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4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54297" y="11"/>
            <a:ext cx="7536317" cy="68579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5" name="Picture 2" descr="3rd term | Dmitry M's traning site">
            <a:extLst>
              <a:ext uri="{FF2B5EF4-FFF2-40B4-BE49-F238E27FC236}">
                <a16:creationId xmlns:a16="http://schemas.microsoft.com/office/drawing/2014/main" id="{3AABADBA-9FF7-48D4-AD18-79703E7F38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772"/>
          <a:stretch/>
        </p:blipFill>
        <p:spPr bwMode="auto">
          <a:xfrm>
            <a:off x="8077200" y="2819400"/>
            <a:ext cx="3384006" cy="2816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2CBCD8-898F-4F39-A13C-383887286A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7400" y="568745"/>
            <a:ext cx="2285061" cy="1983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8764DBE-928D-48C1-8D54-E449F15A0E12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</p:spTree>
    <p:extLst>
      <p:ext uri="{BB962C8B-B14F-4D97-AF65-F5344CB8AC3E}">
        <p14:creationId xmlns:p14="http://schemas.microsoft.com/office/powerpoint/2010/main" val="15322178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43B7-8C01-411E-B592-8E3A66F6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4" y="1658445"/>
            <a:ext cx="5398146" cy="4765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D6B158-5736-44DA-A794-4232EA1FAF5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5F9C6-1AA0-456C-957A-FE4375DD426F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C039-11BB-4AB4-AC45-BCF5C44306EC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E2D26-4068-4798-91A2-3E85D848E10A}"/>
              </a:ext>
            </a:extLst>
          </p:cNvPr>
          <p:cNvCxnSpPr/>
          <p:nvPr/>
        </p:nvCxnSpPr>
        <p:spPr>
          <a:xfrm>
            <a:off x="2971800" y="5943600"/>
            <a:ext cx="3429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1">
            <a:extLst>
              <a:ext uri="{FF2B5EF4-FFF2-40B4-BE49-F238E27FC236}">
                <a16:creationId xmlns:a16="http://schemas.microsoft.com/office/drawing/2014/main" id="{32A33CE9-7463-4AB4-A92A-70C70E2CDDD8}"/>
              </a:ext>
            </a:extLst>
          </p:cNvPr>
          <p:cNvSpPr txBox="1"/>
          <p:nvPr/>
        </p:nvSpPr>
        <p:spPr>
          <a:xfrm>
            <a:off x="6577592" y="5814077"/>
            <a:ext cx="1331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57966-013E-404A-9E31-2160BA1B5CAC}"/>
              </a:ext>
            </a:extLst>
          </p:cNvPr>
          <p:cNvSpPr txBox="1"/>
          <p:nvPr/>
        </p:nvSpPr>
        <p:spPr>
          <a:xfrm>
            <a:off x="216264" y="1370231"/>
            <a:ext cx="53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02_assembly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43B7-8C01-411E-B592-8E3A66F6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4" y="1658445"/>
            <a:ext cx="5398146" cy="4765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D6B158-5736-44DA-A794-4232EA1FAF5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5F9C6-1AA0-456C-957A-FE4375DD426F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C039-11BB-4AB4-AC45-BCF5C44306EC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E2D26-4068-4798-91A2-3E85D848E10A}"/>
              </a:ext>
            </a:extLst>
          </p:cNvPr>
          <p:cNvCxnSpPr/>
          <p:nvPr/>
        </p:nvCxnSpPr>
        <p:spPr>
          <a:xfrm>
            <a:off x="2971800" y="5943600"/>
            <a:ext cx="3429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1">
            <a:extLst>
              <a:ext uri="{FF2B5EF4-FFF2-40B4-BE49-F238E27FC236}">
                <a16:creationId xmlns:a16="http://schemas.microsoft.com/office/drawing/2014/main" id="{32A33CE9-7463-4AB4-A92A-70C70E2CDDD8}"/>
              </a:ext>
            </a:extLst>
          </p:cNvPr>
          <p:cNvSpPr txBox="1"/>
          <p:nvPr/>
        </p:nvSpPr>
        <p:spPr>
          <a:xfrm>
            <a:off x="6577592" y="5814077"/>
            <a:ext cx="1331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857966-013E-404A-9E31-2160BA1B5CAC}"/>
              </a:ext>
            </a:extLst>
          </p:cNvPr>
          <p:cNvSpPr txBox="1"/>
          <p:nvPr/>
        </p:nvSpPr>
        <p:spPr>
          <a:xfrm>
            <a:off x="216264" y="1370231"/>
            <a:ext cx="53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02_assembly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3BB9B-8E1B-44A1-B512-2F996317C6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457200"/>
            <a:ext cx="6016995" cy="13533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89207A3-A790-41DC-A0FA-83684CE20056}"/>
              </a:ext>
            </a:extLst>
          </p:cNvPr>
          <p:cNvSpPr txBox="1"/>
          <p:nvPr/>
        </p:nvSpPr>
        <p:spPr>
          <a:xfrm>
            <a:off x="6019800" y="1851660"/>
            <a:ext cx="6016995" cy="393954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error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correction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error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correction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endParaRPr lang="es-ES" sz="1000" dirty="0">
              <a:solidFill>
                <a:schemeClr val="bg1">
                  <a:lumMod val="6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endParaRPr lang="es-ES" sz="1000" dirty="0">
              <a:solidFill>
                <a:schemeClr val="bg1">
                  <a:lumMod val="6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Assembling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endParaRPr lang="es-ES" sz="1000" dirty="0">
              <a:solidFill>
                <a:schemeClr val="bg1">
                  <a:lumMod val="6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K21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K21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  <a:endParaRPr lang="es-E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endParaRPr lang="es-ES" sz="10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Cascadia Code" panose="020B0609020000020004" pitchFamily="49" charset="0"/>
              <a:cs typeface="Arial" panose="020B0604020202020204" pitchFamily="34" charset="0"/>
            </a:endParaRP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K33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K33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K127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Assembling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endParaRPr lang="es-ES" sz="1000" dirty="0">
              <a:solidFill>
                <a:schemeClr val="bg1">
                  <a:lumMod val="6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s-ES" sz="1000" dirty="0">
              <a:solidFill>
                <a:schemeClr val="bg1">
                  <a:lumMod val="65000"/>
                </a:schemeClr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Mismatch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correction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contigs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started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…</a:t>
            </a:r>
          </a:p>
          <a:p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=====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Mismatch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correction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contigs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s-ES" sz="1000" dirty="0" err="1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finished</a:t>
            </a:r>
            <a:r>
              <a:rPr lang="es-ES" sz="1000" dirty="0">
                <a:solidFill>
                  <a:schemeClr val="bg1">
                    <a:lumMod val="65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.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4008BD-891F-4B38-9A1B-33EA745EBB48}"/>
              </a:ext>
            </a:extLst>
          </p:cNvPr>
          <p:cNvSpPr/>
          <p:nvPr/>
        </p:nvSpPr>
        <p:spPr>
          <a:xfrm>
            <a:off x="6024403" y="1860354"/>
            <a:ext cx="2895600" cy="662940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67DDC73-F8B6-400D-8704-80DC54F9C350}"/>
              </a:ext>
            </a:extLst>
          </p:cNvPr>
          <p:cNvSpPr/>
          <p:nvPr/>
        </p:nvSpPr>
        <p:spPr>
          <a:xfrm>
            <a:off x="8000999" y="1417627"/>
            <a:ext cx="1676401" cy="208655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A6E3A44-9985-4BB5-87C7-BE2D40307C6C}"/>
              </a:ext>
            </a:extLst>
          </p:cNvPr>
          <p:cNvSpPr/>
          <p:nvPr/>
        </p:nvSpPr>
        <p:spPr>
          <a:xfrm>
            <a:off x="6024403" y="2654094"/>
            <a:ext cx="2895600" cy="2375106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5028F3-4025-48BB-95F4-36D3E9DA5C18}"/>
              </a:ext>
            </a:extLst>
          </p:cNvPr>
          <p:cNvSpPr/>
          <p:nvPr/>
        </p:nvSpPr>
        <p:spPr>
          <a:xfrm>
            <a:off x="6019800" y="5194775"/>
            <a:ext cx="3429000" cy="580961"/>
          </a:xfrm>
          <a:prstGeom prst="rect">
            <a:avLst/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9455B5-B84E-49A9-A729-1B41C0E6F3C9}"/>
              </a:ext>
            </a:extLst>
          </p:cNvPr>
          <p:cNvSpPr txBox="1"/>
          <p:nvPr/>
        </p:nvSpPr>
        <p:spPr>
          <a:xfrm>
            <a:off x="9217395" y="2022547"/>
            <a:ext cx="2819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1. </a:t>
            </a:r>
            <a:r>
              <a:rPr lang="es-ES" sz="1400" b="1" dirty="0" err="1">
                <a:solidFill>
                  <a:srgbClr val="00B0F0"/>
                </a:solidFill>
              </a:rPr>
              <a:t>Read</a:t>
            </a:r>
            <a:r>
              <a:rPr lang="es-ES" sz="1400" b="1" dirty="0">
                <a:solidFill>
                  <a:srgbClr val="00B0F0"/>
                </a:solidFill>
              </a:rPr>
              <a:t> error </a:t>
            </a:r>
            <a:r>
              <a:rPr lang="es-ES" sz="1400" b="1" dirty="0" err="1">
                <a:solidFill>
                  <a:srgbClr val="00B0F0"/>
                </a:solidFill>
              </a:rPr>
              <a:t>correction</a:t>
            </a:r>
            <a:endParaRPr lang="es-ES" sz="1400" b="1" dirty="0">
              <a:solidFill>
                <a:srgbClr val="00B0F0"/>
              </a:solidFill>
            </a:endParaRPr>
          </a:p>
          <a:p>
            <a:r>
              <a:rPr lang="es-ES" sz="1400" b="1" dirty="0">
                <a:solidFill>
                  <a:srgbClr val="00B0F0"/>
                </a:solidFill>
              </a:rPr>
              <a:t>	      </a:t>
            </a:r>
            <a:r>
              <a:rPr lang="es-ES" sz="1100" dirty="0">
                <a:solidFill>
                  <a:srgbClr val="00B0F0"/>
                </a:solidFill>
              </a:rPr>
              <a:t>(rare k-</a:t>
            </a:r>
            <a:r>
              <a:rPr lang="es-ES" sz="1100" dirty="0" err="1">
                <a:solidFill>
                  <a:srgbClr val="00B0F0"/>
                </a:solidFill>
              </a:rPr>
              <a:t>mers</a:t>
            </a:r>
            <a:r>
              <a:rPr lang="es-ES" sz="1100" dirty="0">
                <a:solidFill>
                  <a:srgbClr val="00B0F0"/>
                </a:solidFill>
              </a:rPr>
              <a:t>)</a:t>
            </a:r>
            <a:endParaRPr lang="LID4096" sz="1400" dirty="0">
              <a:solidFill>
                <a:srgbClr val="00B0F0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38A201B-C2D5-49CE-AA10-C768BEF1A1BD}"/>
              </a:ext>
            </a:extLst>
          </p:cNvPr>
          <p:cNvSpPr txBox="1"/>
          <p:nvPr/>
        </p:nvSpPr>
        <p:spPr>
          <a:xfrm>
            <a:off x="9238363" y="3603980"/>
            <a:ext cx="2819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2. </a:t>
            </a:r>
            <a:r>
              <a:rPr lang="es-ES" sz="1400" b="1" i="1" dirty="0">
                <a:solidFill>
                  <a:srgbClr val="00B0F0"/>
                </a:solidFill>
              </a:rPr>
              <a:t>k</a:t>
            </a:r>
            <a:r>
              <a:rPr lang="es-ES" sz="1400" b="1" dirty="0">
                <a:solidFill>
                  <a:srgbClr val="00B0F0"/>
                </a:solidFill>
              </a:rPr>
              <a:t>-</a:t>
            </a:r>
            <a:r>
              <a:rPr lang="es-ES" sz="1400" b="1" dirty="0" err="1">
                <a:solidFill>
                  <a:srgbClr val="00B0F0"/>
                </a:solidFill>
              </a:rPr>
              <a:t>mers</a:t>
            </a:r>
            <a:r>
              <a:rPr lang="es-ES" sz="1400" b="1" dirty="0">
                <a:solidFill>
                  <a:srgbClr val="00B0F0"/>
                </a:solidFill>
              </a:rPr>
              <a:t> </a:t>
            </a:r>
            <a:r>
              <a:rPr lang="es-ES" sz="1400" b="1" dirty="0" err="1">
                <a:solidFill>
                  <a:srgbClr val="00B0F0"/>
                </a:solidFill>
              </a:rPr>
              <a:t>assemblies</a:t>
            </a:r>
            <a:endParaRPr lang="LID4096" sz="1400" b="1" dirty="0">
              <a:solidFill>
                <a:srgbClr val="00B0F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08FD925-A442-4D6D-A860-39950EAB585E}"/>
              </a:ext>
            </a:extLst>
          </p:cNvPr>
          <p:cNvSpPr txBox="1"/>
          <p:nvPr/>
        </p:nvSpPr>
        <p:spPr>
          <a:xfrm>
            <a:off x="9677400" y="5343395"/>
            <a:ext cx="23593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b="1" dirty="0">
                <a:solidFill>
                  <a:srgbClr val="00B0F0"/>
                </a:solidFill>
              </a:rPr>
              <a:t>3. Error </a:t>
            </a:r>
            <a:r>
              <a:rPr lang="es-ES" sz="1400" b="1" dirty="0" err="1">
                <a:solidFill>
                  <a:srgbClr val="00B0F0"/>
                </a:solidFill>
              </a:rPr>
              <a:t>correction</a:t>
            </a:r>
            <a:endParaRPr lang="LID4096" sz="14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6007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43B7-8C01-411E-B592-8E3A66F6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4" y="1658445"/>
            <a:ext cx="5398146" cy="4765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D6B158-5736-44DA-A794-4232EA1FAF5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5F9C6-1AA0-456C-957A-FE4375DD426F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C039-11BB-4AB4-AC45-BCF5C44306EC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E2D26-4068-4798-91A2-3E85D848E10A}"/>
              </a:ext>
            </a:extLst>
          </p:cNvPr>
          <p:cNvCxnSpPr/>
          <p:nvPr/>
        </p:nvCxnSpPr>
        <p:spPr>
          <a:xfrm>
            <a:off x="2971800" y="59436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1">
            <a:extLst>
              <a:ext uri="{FF2B5EF4-FFF2-40B4-BE49-F238E27FC236}">
                <a16:creationId xmlns:a16="http://schemas.microsoft.com/office/drawing/2014/main" id="{7DEEC99A-868A-4FEC-8573-E416D1C3F782}"/>
              </a:ext>
            </a:extLst>
          </p:cNvPr>
          <p:cNvSpPr txBox="1"/>
          <p:nvPr/>
        </p:nvSpPr>
        <p:spPr>
          <a:xfrm>
            <a:off x="6577592" y="5814077"/>
            <a:ext cx="1331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305D5EA-F460-4A4D-9DF1-5B76F8464BD4}"/>
              </a:ext>
            </a:extLst>
          </p:cNvPr>
          <p:cNvCxnSpPr>
            <a:cxnSpLocks/>
          </p:cNvCxnSpPr>
          <p:nvPr/>
        </p:nvCxnSpPr>
        <p:spPr>
          <a:xfrm>
            <a:off x="2971800" y="41148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bject 11">
            <a:extLst>
              <a:ext uri="{FF2B5EF4-FFF2-40B4-BE49-F238E27FC236}">
                <a16:creationId xmlns:a16="http://schemas.microsoft.com/office/drawing/2014/main" id="{1EFBEB5F-2E98-4631-8A02-8352D89D1BCF}"/>
              </a:ext>
            </a:extLst>
          </p:cNvPr>
          <p:cNvSpPr txBox="1"/>
          <p:nvPr/>
        </p:nvSpPr>
        <p:spPr>
          <a:xfrm>
            <a:off x="6577592" y="3985277"/>
            <a:ext cx="40904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Error-corrected reads (rare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A48EFF-33E3-46CA-BF1B-9C23C935955F}"/>
              </a:ext>
            </a:extLst>
          </p:cNvPr>
          <p:cNvSpPr txBox="1"/>
          <p:nvPr/>
        </p:nvSpPr>
        <p:spPr>
          <a:xfrm>
            <a:off x="216264" y="1370231"/>
            <a:ext cx="53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02_assembly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5C44B2-DF47-4BE0-8DC1-2AF7635E02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3180" y="2415522"/>
            <a:ext cx="5391145" cy="108326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DB9A4E0-0192-465B-BA24-FED02F5D44B3}"/>
              </a:ext>
            </a:extLst>
          </p:cNvPr>
          <p:cNvSpPr txBox="1"/>
          <p:nvPr/>
        </p:nvSpPr>
        <p:spPr>
          <a:xfrm>
            <a:off x="6362700" y="2138523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/02_assembly/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corrected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3721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43B7-8C01-411E-B592-8E3A66F6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4" y="1658445"/>
            <a:ext cx="5398146" cy="4765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D6B158-5736-44DA-A794-4232EA1FAF5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5F9C6-1AA0-456C-957A-FE4375DD426F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C039-11BB-4AB4-AC45-BCF5C44306EC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E2D26-4068-4798-91A2-3E85D848E10A}"/>
              </a:ext>
            </a:extLst>
          </p:cNvPr>
          <p:cNvCxnSpPr/>
          <p:nvPr/>
        </p:nvCxnSpPr>
        <p:spPr>
          <a:xfrm>
            <a:off x="2971800" y="59436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1">
            <a:extLst>
              <a:ext uri="{FF2B5EF4-FFF2-40B4-BE49-F238E27FC236}">
                <a16:creationId xmlns:a16="http://schemas.microsoft.com/office/drawing/2014/main" id="{7DEEC99A-868A-4FEC-8573-E416D1C3F782}"/>
              </a:ext>
            </a:extLst>
          </p:cNvPr>
          <p:cNvSpPr txBox="1"/>
          <p:nvPr/>
        </p:nvSpPr>
        <p:spPr>
          <a:xfrm>
            <a:off x="6577592" y="5814077"/>
            <a:ext cx="1331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5E8A2-72A7-4489-A035-BBCC667BB3D9}"/>
              </a:ext>
            </a:extLst>
          </p:cNvPr>
          <p:cNvCxnSpPr>
            <a:cxnSpLocks/>
          </p:cNvCxnSpPr>
          <p:nvPr/>
        </p:nvCxnSpPr>
        <p:spPr>
          <a:xfrm>
            <a:off x="2971800" y="24384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72E54D13-914B-4264-B048-56431F32C533}"/>
              </a:ext>
            </a:extLst>
          </p:cNvPr>
          <p:cNvSpPr/>
          <p:nvPr/>
        </p:nvSpPr>
        <p:spPr>
          <a:xfrm>
            <a:off x="2819400" y="1981200"/>
            <a:ext cx="152400" cy="990594"/>
          </a:xfrm>
          <a:prstGeom prst="rightBrace">
            <a:avLst>
              <a:gd name="adj1" fmla="val 81250"/>
              <a:gd name="adj2" fmla="val 4615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5AE25A5-E4F0-465C-BB21-B5592951BFD8}"/>
              </a:ext>
            </a:extLst>
          </p:cNvPr>
          <p:cNvSpPr txBox="1"/>
          <p:nvPr/>
        </p:nvSpPr>
        <p:spPr>
          <a:xfrm>
            <a:off x="6577592" y="2108808"/>
            <a:ext cx="3602990" cy="54617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assemblies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with different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lengths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A6956F-9A0D-440F-9E52-2BFC96B7C336}"/>
              </a:ext>
            </a:extLst>
          </p:cNvPr>
          <p:cNvCxnSpPr>
            <a:cxnSpLocks/>
          </p:cNvCxnSpPr>
          <p:nvPr/>
        </p:nvCxnSpPr>
        <p:spPr>
          <a:xfrm>
            <a:off x="2971800" y="41148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1">
            <a:extLst>
              <a:ext uri="{FF2B5EF4-FFF2-40B4-BE49-F238E27FC236}">
                <a16:creationId xmlns:a16="http://schemas.microsoft.com/office/drawing/2014/main" id="{8304C5F4-9506-4024-B0AB-22AC738907E7}"/>
              </a:ext>
            </a:extLst>
          </p:cNvPr>
          <p:cNvSpPr txBox="1"/>
          <p:nvPr/>
        </p:nvSpPr>
        <p:spPr>
          <a:xfrm>
            <a:off x="6577592" y="3985277"/>
            <a:ext cx="40904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Error-corrected reads (rare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016191-8CA2-48BA-AC5C-969EDCBE6434}"/>
              </a:ext>
            </a:extLst>
          </p:cNvPr>
          <p:cNvSpPr txBox="1"/>
          <p:nvPr/>
        </p:nvSpPr>
        <p:spPr>
          <a:xfrm>
            <a:off x="216264" y="1370231"/>
            <a:ext cx="53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02_assembly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285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8ED443B7-8C01-411E-B592-8E3A66F6D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64" y="1658445"/>
            <a:ext cx="5398146" cy="4765931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CD6B158-5736-44DA-A794-4232EA1FAF5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1F5F9C6-1AA0-456C-957A-FE4375DD426F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69FC039-11BB-4AB4-AC45-BCF5C44306EC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21E2D26-4068-4798-91A2-3E85D848E10A}"/>
              </a:ext>
            </a:extLst>
          </p:cNvPr>
          <p:cNvCxnSpPr/>
          <p:nvPr/>
        </p:nvCxnSpPr>
        <p:spPr>
          <a:xfrm>
            <a:off x="2971800" y="59436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ject 11">
            <a:extLst>
              <a:ext uri="{FF2B5EF4-FFF2-40B4-BE49-F238E27FC236}">
                <a16:creationId xmlns:a16="http://schemas.microsoft.com/office/drawing/2014/main" id="{7DEEC99A-868A-4FEC-8573-E416D1C3F782}"/>
              </a:ext>
            </a:extLst>
          </p:cNvPr>
          <p:cNvSpPr txBox="1"/>
          <p:nvPr/>
        </p:nvSpPr>
        <p:spPr>
          <a:xfrm>
            <a:off x="6577592" y="5814077"/>
            <a:ext cx="1331595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logs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C65E8A2-72A7-4489-A035-BBCC667BB3D9}"/>
              </a:ext>
            </a:extLst>
          </p:cNvPr>
          <p:cNvCxnSpPr>
            <a:cxnSpLocks/>
          </p:cNvCxnSpPr>
          <p:nvPr/>
        </p:nvCxnSpPr>
        <p:spPr>
          <a:xfrm>
            <a:off x="2971800" y="24384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72E54D13-914B-4264-B048-56431F32C533}"/>
              </a:ext>
            </a:extLst>
          </p:cNvPr>
          <p:cNvSpPr/>
          <p:nvPr/>
        </p:nvSpPr>
        <p:spPr>
          <a:xfrm>
            <a:off x="2819400" y="1981200"/>
            <a:ext cx="152400" cy="990594"/>
          </a:xfrm>
          <a:prstGeom prst="rightBrace">
            <a:avLst>
              <a:gd name="adj1" fmla="val 81250"/>
              <a:gd name="adj2" fmla="val 46154"/>
            </a:avLst>
          </a:prstGeom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2" name="object 14">
            <a:extLst>
              <a:ext uri="{FF2B5EF4-FFF2-40B4-BE49-F238E27FC236}">
                <a16:creationId xmlns:a16="http://schemas.microsoft.com/office/drawing/2014/main" id="{75AE25A5-E4F0-465C-BB21-B5592951BFD8}"/>
              </a:ext>
            </a:extLst>
          </p:cNvPr>
          <p:cNvSpPr txBox="1"/>
          <p:nvPr/>
        </p:nvSpPr>
        <p:spPr>
          <a:xfrm>
            <a:off x="6577592" y="2108808"/>
            <a:ext cx="3602990" cy="546174"/>
          </a:xfrm>
          <a:prstGeom prst="rect">
            <a:avLst/>
          </a:prstGeom>
        </p:spPr>
        <p:txBody>
          <a:bodyPr vert="horz" wrap="square" lIns="0" tIns="2793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19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Intermediate</a:t>
            </a:r>
            <a:r>
              <a:rPr sz="16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files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assemblies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with different </a:t>
            </a:r>
            <a:r>
              <a:rPr lang="en-US" sz="1600" spc="-1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lengths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BA6956F-9A0D-440F-9E52-2BFC96B7C336}"/>
              </a:ext>
            </a:extLst>
          </p:cNvPr>
          <p:cNvCxnSpPr>
            <a:cxnSpLocks/>
          </p:cNvCxnSpPr>
          <p:nvPr/>
        </p:nvCxnSpPr>
        <p:spPr>
          <a:xfrm>
            <a:off x="2971800" y="4114800"/>
            <a:ext cx="3429000" cy="0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bject 11">
            <a:extLst>
              <a:ext uri="{FF2B5EF4-FFF2-40B4-BE49-F238E27FC236}">
                <a16:creationId xmlns:a16="http://schemas.microsoft.com/office/drawing/2014/main" id="{8304C5F4-9506-4024-B0AB-22AC738907E7}"/>
              </a:ext>
            </a:extLst>
          </p:cNvPr>
          <p:cNvSpPr txBox="1"/>
          <p:nvPr/>
        </p:nvSpPr>
        <p:spPr>
          <a:xfrm>
            <a:off x="6577592" y="3985277"/>
            <a:ext cx="40904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Error-corrected reads (rare k-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8467A19-A885-41AC-AF73-65C37638BC35}"/>
              </a:ext>
            </a:extLst>
          </p:cNvPr>
          <p:cNvCxnSpPr>
            <a:cxnSpLocks/>
          </p:cNvCxnSpPr>
          <p:nvPr/>
        </p:nvCxnSpPr>
        <p:spPr>
          <a:xfrm>
            <a:off x="3200400" y="3769360"/>
            <a:ext cx="320040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5C0FEF-BE69-4EF5-BFAC-6895B98DB5BD}"/>
              </a:ext>
            </a:extLst>
          </p:cNvPr>
          <p:cNvCxnSpPr>
            <a:cxnSpLocks/>
          </p:cNvCxnSpPr>
          <p:nvPr/>
        </p:nvCxnSpPr>
        <p:spPr>
          <a:xfrm>
            <a:off x="3352800" y="5598160"/>
            <a:ext cx="3058160" cy="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ject 11">
            <a:extLst>
              <a:ext uri="{FF2B5EF4-FFF2-40B4-BE49-F238E27FC236}">
                <a16:creationId xmlns:a16="http://schemas.microsoft.com/office/drawing/2014/main" id="{4EDEA3BF-B0EF-434A-8170-618393DF2AD7}"/>
              </a:ext>
            </a:extLst>
          </p:cNvPr>
          <p:cNvSpPr txBox="1"/>
          <p:nvPr/>
        </p:nvSpPr>
        <p:spPr>
          <a:xfrm>
            <a:off x="6553342" y="3639837"/>
            <a:ext cx="40904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object 11">
            <a:extLst>
              <a:ext uri="{FF2B5EF4-FFF2-40B4-BE49-F238E27FC236}">
                <a16:creationId xmlns:a16="http://schemas.microsoft.com/office/drawing/2014/main" id="{2E76B2D8-645F-449C-B217-825396F7D9F7}"/>
              </a:ext>
            </a:extLst>
          </p:cNvPr>
          <p:cNvSpPr txBox="1"/>
          <p:nvPr/>
        </p:nvSpPr>
        <p:spPr>
          <a:xfrm>
            <a:off x="6574679" y="5468637"/>
            <a:ext cx="4090408" cy="2590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Scaffolds</a:t>
            </a:r>
            <a:endParaRPr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585EE6-CF03-4471-A3DE-253010B7315C}"/>
              </a:ext>
            </a:extLst>
          </p:cNvPr>
          <p:cNvSpPr txBox="1"/>
          <p:nvPr/>
        </p:nvSpPr>
        <p:spPr>
          <a:xfrm>
            <a:off x="216264" y="1370231"/>
            <a:ext cx="53981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b="1" dirty="0">
                <a:latin typeface="Arial" panose="020B0604020202020204" pitchFamily="34" charset="0"/>
                <a:cs typeface="Arial" panose="020B0604020202020204" pitchFamily="34" charset="0"/>
              </a:rPr>
              <a:t>02_assembly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497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ABA6FA6-54B7-49B7-B38B-201E1EE9FF4D}"/>
              </a:ext>
            </a:extLst>
          </p:cNvPr>
          <p:cNvSpPr txBox="1"/>
          <p:nvPr/>
        </p:nvSpPr>
        <p:spPr>
          <a:xfrm>
            <a:off x="1828800" y="2044005"/>
            <a:ext cx="92202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https://cab.spbu.ru/files/release3.15.4/manual.html</a:t>
            </a:r>
          </a:p>
          <a:p>
            <a:pPr algn="just"/>
            <a:endParaRPr lang="en-US" sz="1400" b="0" i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 general,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SPAdes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uses </a:t>
            </a:r>
            <a:r>
              <a:rPr lang="en-US" sz="1400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two techniques for joining contigs into scaffolds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First one relies on </a:t>
            </a:r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read pairs 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tries to estimate the size of the gap separating contigs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The second one relies on the </a:t>
            </a:r>
            <a:r>
              <a:rPr lang="en-US" sz="1400" b="1" i="0" u="sng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assembly graph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e.g. if two contigs are separated by a complex tandem repeat, that cannot be resolved exactly, contigs are joined into scaffold with a fixed gap size of 100 bp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Contigs produced by </a:t>
            </a:r>
            <a:r>
              <a:rPr lang="en-US" sz="1400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SPAdes</a:t>
            </a:r>
            <a:r>
              <a:rPr lang="en-US" sz="1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do not contain N symbols.</a:t>
            </a:r>
            <a:endParaRPr lang="LID4096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685021-63E8-4294-A3C4-2B023DCE286B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Understanding </a:t>
            </a:r>
            <a:r>
              <a:rPr lang="en-US" b="1" dirty="0" err="1"/>
              <a:t>SPAdes</a:t>
            </a:r>
            <a:r>
              <a:rPr lang="en-US" b="1" dirty="0"/>
              <a:t> output</a:t>
            </a:r>
            <a:endParaRPr lang="en-CH" sz="18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E8AC1AE-DF28-4A1F-8B3B-04191471E9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8405" y="3740510"/>
            <a:ext cx="7703795" cy="2507890"/>
          </a:xfrm>
          <a:prstGeom prst="rect">
            <a:avLst/>
          </a:prstGeom>
        </p:spPr>
      </p:pic>
      <p:sp>
        <p:nvSpPr>
          <p:cNvPr id="86" name="Rectangle 85">
            <a:extLst>
              <a:ext uri="{FF2B5EF4-FFF2-40B4-BE49-F238E27FC236}">
                <a16:creationId xmlns:a16="http://schemas.microsoft.com/office/drawing/2014/main" id="{486B8516-AF23-4B71-B8F2-A28745ECC683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1D9A8642-7FB8-4E2F-8BE1-A44F0B9BABE0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7" name="Picture 2" descr="reads overlap to form contigs in a scaffold">
            <a:extLst>
              <a:ext uri="{FF2B5EF4-FFF2-40B4-BE49-F238E27FC236}">
                <a16:creationId xmlns:a16="http://schemas.microsoft.com/office/drawing/2014/main" id="{5B508AA6-5071-4CDD-9588-985E23EDD7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5400" y="426840"/>
            <a:ext cx="295275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6578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94269" y="1625529"/>
            <a:ext cx="5816600" cy="1313180"/>
            <a:chOff x="494269" y="1625529"/>
            <a:chExt cx="5816600" cy="1313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69" y="1643153"/>
              <a:ext cx="5816598" cy="355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215" y="1643154"/>
              <a:ext cx="908050" cy="352425"/>
            </a:xfrm>
            <a:custGeom>
              <a:avLst/>
              <a:gdLst/>
              <a:ahLst/>
              <a:cxnLst/>
              <a:rect l="l" t="t" r="r" b="b"/>
              <a:pathLst>
                <a:path w="908050" h="352425">
                  <a:moveTo>
                    <a:pt x="0" y="0"/>
                  </a:moveTo>
                  <a:lnTo>
                    <a:pt x="908021" y="0"/>
                  </a:lnTo>
                  <a:lnTo>
                    <a:pt x="908021" y="352263"/>
                  </a:lnTo>
                  <a:lnTo>
                    <a:pt x="0" y="352263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9826" y="1639816"/>
              <a:ext cx="1822450" cy="355600"/>
            </a:xfrm>
            <a:custGeom>
              <a:avLst/>
              <a:gdLst/>
              <a:ahLst/>
              <a:cxnLst/>
              <a:rect l="l" t="t" r="r" b="b"/>
              <a:pathLst>
                <a:path w="1822450" h="355600">
                  <a:moveTo>
                    <a:pt x="0" y="0"/>
                  </a:moveTo>
                  <a:lnTo>
                    <a:pt x="1822420" y="0"/>
                  </a:lnTo>
                  <a:lnTo>
                    <a:pt x="182242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9835" y="1656086"/>
              <a:ext cx="2057400" cy="339725"/>
            </a:xfrm>
            <a:custGeom>
              <a:avLst/>
              <a:gdLst/>
              <a:ahLst/>
              <a:cxnLst/>
              <a:rect l="l" t="t" r="r" b="b"/>
              <a:pathLst>
                <a:path w="2057400" h="339725">
                  <a:moveTo>
                    <a:pt x="0" y="0"/>
                  </a:moveTo>
                  <a:lnTo>
                    <a:pt x="2057200" y="0"/>
                  </a:lnTo>
                  <a:lnTo>
                    <a:pt x="2057200" y="339330"/>
                  </a:lnTo>
                  <a:lnTo>
                    <a:pt x="0" y="33933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8436" y="1995416"/>
              <a:ext cx="1239520" cy="299085"/>
            </a:xfrm>
            <a:custGeom>
              <a:avLst/>
              <a:gdLst/>
              <a:ahLst/>
              <a:cxnLst/>
              <a:rect l="l" t="t" r="r" b="b"/>
              <a:pathLst>
                <a:path w="1239520" h="299085">
                  <a:moveTo>
                    <a:pt x="0" y="0"/>
                  </a:moveTo>
                  <a:lnTo>
                    <a:pt x="0" y="298622"/>
                  </a:lnTo>
                  <a:lnTo>
                    <a:pt x="1239244" y="298622"/>
                  </a:lnTo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0530" y="2251176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037" y="1995416"/>
              <a:ext cx="987425" cy="638810"/>
            </a:xfrm>
            <a:custGeom>
              <a:avLst/>
              <a:gdLst/>
              <a:ahLst/>
              <a:cxnLst/>
              <a:rect l="l" t="t" r="r" b="b"/>
              <a:pathLst>
                <a:path w="987425" h="638810">
                  <a:moveTo>
                    <a:pt x="0" y="0"/>
                  </a:moveTo>
                  <a:lnTo>
                    <a:pt x="0" y="638650"/>
                  </a:lnTo>
                  <a:lnTo>
                    <a:pt x="987380" y="638650"/>
                  </a:lnTo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1269" y="259120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226" y="1995416"/>
              <a:ext cx="491490" cy="900430"/>
            </a:xfrm>
            <a:custGeom>
              <a:avLst/>
              <a:gdLst/>
              <a:ahLst/>
              <a:cxnLst/>
              <a:rect l="l" t="t" r="r" b="b"/>
              <a:pathLst>
                <a:path w="491490" h="900430">
                  <a:moveTo>
                    <a:pt x="0" y="0"/>
                  </a:moveTo>
                  <a:lnTo>
                    <a:pt x="0" y="899935"/>
                  </a:lnTo>
                  <a:lnTo>
                    <a:pt x="491480" y="899935"/>
                  </a:lnTo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2557" y="285248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677022" y="2133600"/>
            <a:ext cx="5774690" cy="90717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300220">
              <a:lnSpc>
                <a:spcPct val="100000"/>
              </a:lnSpc>
              <a:spcBef>
                <a:spcPts val="615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91360">
              <a:lnSpc>
                <a:spcPts val="2110"/>
              </a:lnSpc>
              <a:spcBef>
                <a:spcPts val="52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(bp)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11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5B51474-4EA7-4C38-A4BF-DF9F1F3B5718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18BD19D-0674-4548-846D-928F6661484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6CB28C7-881B-4B31-A311-EA278D2EB06D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Contig analysis</a:t>
            </a:r>
            <a:endParaRPr lang="en-CH" sz="1800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40FC84-E08E-442A-8BAA-4A3082E243ED}"/>
              </a:ext>
            </a:extLst>
          </p:cNvPr>
          <p:cNvSpPr txBox="1"/>
          <p:nvPr/>
        </p:nvSpPr>
        <p:spPr>
          <a:xfrm>
            <a:off x="494268" y="1370231"/>
            <a:ext cx="5816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/02_assembly/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contigs.fasta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object 4"/>
          <p:cNvGrpSpPr/>
          <p:nvPr/>
        </p:nvGrpSpPr>
        <p:grpSpPr>
          <a:xfrm>
            <a:off x="494269" y="1625529"/>
            <a:ext cx="5816600" cy="1313180"/>
            <a:chOff x="494269" y="1625529"/>
            <a:chExt cx="5816600" cy="131318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94269" y="1643153"/>
              <a:ext cx="5816598" cy="355599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24215" y="1643154"/>
              <a:ext cx="908050" cy="352425"/>
            </a:xfrm>
            <a:custGeom>
              <a:avLst/>
              <a:gdLst/>
              <a:ahLst/>
              <a:cxnLst/>
              <a:rect l="l" t="t" r="r" b="b"/>
              <a:pathLst>
                <a:path w="908050" h="352425">
                  <a:moveTo>
                    <a:pt x="0" y="0"/>
                  </a:moveTo>
                  <a:lnTo>
                    <a:pt x="908021" y="0"/>
                  </a:lnTo>
                  <a:lnTo>
                    <a:pt x="908021" y="352263"/>
                  </a:lnTo>
                  <a:lnTo>
                    <a:pt x="0" y="352263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49826" y="1639816"/>
              <a:ext cx="1822450" cy="355600"/>
            </a:xfrm>
            <a:custGeom>
              <a:avLst/>
              <a:gdLst/>
              <a:ahLst/>
              <a:cxnLst/>
              <a:rect l="l" t="t" r="r" b="b"/>
              <a:pathLst>
                <a:path w="1822450" h="355600">
                  <a:moveTo>
                    <a:pt x="0" y="0"/>
                  </a:moveTo>
                  <a:lnTo>
                    <a:pt x="1822420" y="0"/>
                  </a:lnTo>
                  <a:lnTo>
                    <a:pt x="182242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589835" y="1656086"/>
              <a:ext cx="2057400" cy="339725"/>
            </a:xfrm>
            <a:custGeom>
              <a:avLst/>
              <a:gdLst/>
              <a:ahLst/>
              <a:cxnLst/>
              <a:rect l="l" t="t" r="r" b="b"/>
              <a:pathLst>
                <a:path w="2057400" h="339725">
                  <a:moveTo>
                    <a:pt x="0" y="0"/>
                  </a:moveTo>
                  <a:lnTo>
                    <a:pt x="2057200" y="0"/>
                  </a:lnTo>
                  <a:lnTo>
                    <a:pt x="2057200" y="339330"/>
                  </a:lnTo>
                  <a:lnTo>
                    <a:pt x="0" y="33933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618436" y="1995416"/>
              <a:ext cx="1239520" cy="299085"/>
            </a:xfrm>
            <a:custGeom>
              <a:avLst/>
              <a:gdLst/>
              <a:ahLst/>
              <a:cxnLst/>
              <a:rect l="l" t="t" r="r" b="b"/>
              <a:pathLst>
                <a:path w="1239520" h="299085">
                  <a:moveTo>
                    <a:pt x="0" y="0"/>
                  </a:moveTo>
                  <a:lnTo>
                    <a:pt x="0" y="298622"/>
                  </a:lnTo>
                  <a:lnTo>
                    <a:pt x="1239244" y="298622"/>
                  </a:lnTo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00530" y="2251176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CA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61037" y="1995416"/>
              <a:ext cx="987425" cy="638810"/>
            </a:xfrm>
            <a:custGeom>
              <a:avLst/>
              <a:gdLst/>
              <a:ahLst/>
              <a:cxnLst/>
              <a:rect l="l" t="t" r="r" b="b"/>
              <a:pathLst>
                <a:path w="987425" h="638810">
                  <a:moveTo>
                    <a:pt x="0" y="0"/>
                  </a:moveTo>
                  <a:lnTo>
                    <a:pt x="0" y="638650"/>
                  </a:lnTo>
                  <a:lnTo>
                    <a:pt x="987380" y="638650"/>
                  </a:lnTo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491269" y="2591205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A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078226" y="1995416"/>
              <a:ext cx="491490" cy="900430"/>
            </a:xfrm>
            <a:custGeom>
              <a:avLst/>
              <a:gdLst/>
              <a:ahLst/>
              <a:cxnLst/>
              <a:rect l="l" t="t" r="r" b="b"/>
              <a:pathLst>
                <a:path w="491490" h="900430">
                  <a:moveTo>
                    <a:pt x="0" y="0"/>
                  </a:moveTo>
                  <a:lnTo>
                    <a:pt x="0" y="899935"/>
                  </a:lnTo>
                  <a:lnTo>
                    <a:pt x="491480" y="899935"/>
                  </a:lnTo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12557" y="2852489"/>
              <a:ext cx="85725" cy="85725"/>
            </a:xfrm>
            <a:custGeom>
              <a:avLst/>
              <a:gdLst/>
              <a:ahLst/>
              <a:cxnLst/>
              <a:rect l="l" t="t" r="r" b="b"/>
              <a:pathLst>
                <a:path w="85725" h="85725">
                  <a:moveTo>
                    <a:pt x="0" y="0"/>
                  </a:moveTo>
                  <a:lnTo>
                    <a:pt x="0" y="85725"/>
                  </a:lnTo>
                  <a:lnTo>
                    <a:pt x="85725" y="428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BEF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494269" y="3538838"/>
            <a:ext cx="8496300" cy="3182620"/>
            <a:chOff x="494269" y="3538838"/>
            <a:chExt cx="8496300" cy="3182620"/>
          </a:xfrm>
        </p:grpSpPr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4269" y="3571339"/>
              <a:ext cx="8496298" cy="3149600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631290" y="3556462"/>
              <a:ext cx="1018540" cy="352425"/>
            </a:xfrm>
            <a:custGeom>
              <a:avLst/>
              <a:gdLst/>
              <a:ahLst/>
              <a:cxnLst/>
              <a:rect l="l" t="t" r="r" b="b"/>
              <a:pathLst>
                <a:path w="1018539" h="352425">
                  <a:moveTo>
                    <a:pt x="0" y="0"/>
                  </a:moveTo>
                  <a:lnTo>
                    <a:pt x="1018535" y="0"/>
                  </a:lnTo>
                  <a:lnTo>
                    <a:pt x="1018535" y="352263"/>
                  </a:lnTo>
                  <a:lnTo>
                    <a:pt x="0" y="352263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676333" y="3553126"/>
              <a:ext cx="1491615" cy="355600"/>
            </a:xfrm>
            <a:custGeom>
              <a:avLst/>
              <a:gdLst/>
              <a:ahLst/>
              <a:cxnLst/>
              <a:rect l="l" t="t" r="r" b="b"/>
              <a:pathLst>
                <a:path w="1491614" h="355600">
                  <a:moveTo>
                    <a:pt x="0" y="0"/>
                  </a:moveTo>
                  <a:lnTo>
                    <a:pt x="1491113" y="0"/>
                  </a:lnTo>
                  <a:lnTo>
                    <a:pt x="1491113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285035" y="3569394"/>
              <a:ext cx="2057400" cy="339725"/>
            </a:xfrm>
            <a:custGeom>
              <a:avLst/>
              <a:gdLst/>
              <a:ahLst/>
              <a:cxnLst/>
              <a:rect l="l" t="t" r="r" b="b"/>
              <a:pathLst>
                <a:path w="2057400" h="339725">
                  <a:moveTo>
                    <a:pt x="0" y="0"/>
                  </a:moveTo>
                  <a:lnTo>
                    <a:pt x="2057200" y="0"/>
                  </a:lnTo>
                  <a:lnTo>
                    <a:pt x="2057200" y="339331"/>
                  </a:lnTo>
                  <a:lnTo>
                    <a:pt x="0" y="33933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1044" y="4826898"/>
              <a:ext cx="1067435" cy="352425"/>
            </a:xfrm>
            <a:custGeom>
              <a:avLst/>
              <a:gdLst/>
              <a:ahLst/>
              <a:cxnLst/>
              <a:rect l="l" t="t" r="r" b="b"/>
              <a:pathLst>
                <a:path w="1067435" h="352425">
                  <a:moveTo>
                    <a:pt x="0" y="0"/>
                  </a:moveTo>
                  <a:lnTo>
                    <a:pt x="1067066" y="0"/>
                  </a:lnTo>
                  <a:lnTo>
                    <a:pt x="1067066" y="352263"/>
                  </a:lnTo>
                  <a:lnTo>
                    <a:pt x="0" y="352263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1767514" y="4823561"/>
              <a:ext cx="1250950" cy="355600"/>
            </a:xfrm>
            <a:custGeom>
              <a:avLst/>
              <a:gdLst/>
              <a:ahLst/>
              <a:cxnLst/>
              <a:rect l="l" t="t" r="r" b="b"/>
              <a:pathLst>
                <a:path w="1250950" h="355600">
                  <a:moveTo>
                    <a:pt x="0" y="0"/>
                  </a:moveTo>
                  <a:lnTo>
                    <a:pt x="1250835" y="0"/>
                  </a:lnTo>
                  <a:lnTo>
                    <a:pt x="1250835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089396" y="4839830"/>
              <a:ext cx="2155825" cy="339725"/>
            </a:xfrm>
            <a:custGeom>
              <a:avLst/>
              <a:gdLst/>
              <a:ahLst/>
              <a:cxnLst/>
              <a:rect l="l" t="t" r="r" b="b"/>
              <a:pathLst>
                <a:path w="2155825" h="339725">
                  <a:moveTo>
                    <a:pt x="0" y="0"/>
                  </a:moveTo>
                  <a:lnTo>
                    <a:pt x="2155220" y="0"/>
                  </a:lnTo>
                  <a:lnTo>
                    <a:pt x="2155220" y="339331"/>
                  </a:lnTo>
                  <a:lnTo>
                    <a:pt x="0" y="339331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18664" y="5741733"/>
              <a:ext cx="1057910" cy="352425"/>
            </a:xfrm>
            <a:custGeom>
              <a:avLst/>
              <a:gdLst/>
              <a:ahLst/>
              <a:cxnLst/>
              <a:rect l="l" t="t" r="r" b="b"/>
              <a:pathLst>
                <a:path w="1057910" h="352425">
                  <a:moveTo>
                    <a:pt x="0" y="0"/>
                  </a:moveTo>
                  <a:lnTo>
                    <a:pt x="1057669" y="0"/>
                  </a:lnTo>
                  <a:lnTo>
                    <a:pt x="1057669" y="352262"/>
                  </a:lnTo>
                  <a:lnTo>
                    <a:pt x="0" y="352262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EF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767514" y="5738396"/>
              <a:ext cx="1400175" cy="355600"/>
            </a:xfrm>
            <a:custGeom>
              <a:avLst/>
              <a:gdLst/>
              <a:ahLst/>
              <a:cxnLst/>
              <a:rect l="l" t="t" r="r" b="b"/>
              <a:pathLst>
                <a:path w="1400175" h="355600">
                  <a:moveTo>
                    <a:pt x="0" y="0"/>
                  </a:moveTo>
                  <a:lnTo>
                    <a:pt x="1399932" y="0"/>
                  </a:lnTo>
                  <a:lnTo>
                    <a:pt x="1399932" y="355599"/>
                  </a:lnTo>
                  <a:lnTo>
                    <a:pt x="0" y="355599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00BA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187015" y="5754666"/>
              <a:ext cx="2320925" cy="339725"/>
            </a:xfrm>
            <a:custGeom>
              <a:avLst/>
              <a:gdLst/>
              <a:ahLst/>
              <a:cxnLst/>
              <a:rect l="l" t="t" r="r" b="b"/>
              <a:pathLst>
                <a:path w="2320925" h="339725">
                  <a:moveTo>
                    <a:pt x="0" y="0"/>
                  </a:moveTo>
                  <a:lnTo>
                    <a:pt x="2320404" y="0"/>
                  </a:lnTo>
                  <a:lnTo>
                    <a:pt x="2320404" y="339330"/>
                  </a:lnTo>
                  <a:lnTo>
                    <a:pt x="0" y="339330"/>
                  </a:lnTo>
                  <a:lnTo>
                    <a:pt x="0" y="0"/>
                  </a:lnTo>
                  <a:close/>
                </a:path>
              </a:pathLst>
            </a:custGeom>
            <a:ln w="28574">
              <a:solidFill>
                <a:srgbClr val="FFCA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5A2F4D63-3678-4D98-8AEE-A5EEC8F31D71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A217FFC-6AD1-4D47-80FA-DDA4B0143721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E0C6609-8B23-48D0-BE65-5CA088C362D8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Contig analysis</a:t>
            </a:r>
            <a:endParaRPr lang="en-CH" sz="1800" b="1" dirty="0"/>
          </a:p>
        </p:txBody>
      </p:sp>
      <p:sp>
        <p:nvSpPr>
          <p:cNvPr id="32" name="object 15">
            <a:extLst>
              <a:ext uri="{FF2B5EF4-FFF2-40B4-BE49-F238E27FC236}">
                <a16:creationId xmlns:a16="http://schemas.microsoft.com/office/drawing/2014/main" id="{F0CF168E-FDCC-4C1B-ACD7-BC163CBDC806}"/>
              </a:ext>
            </a:extLst>
          </p:cNvPr>
          <p:cNvSpPr txBox="1"/>
          <p:nvPr/>
        </p:nvSpPr>
        <p:spPr>
          <a:xfrm>
            <a:off x="1677022" y="2133600"/>
            <a:ext cx="5774690" cy="907171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4300220">
              <a:lnSpc>
                <a:spcPct val="100000"/>
              </a:lnSpc>
              <a:spcBef>
                <a:spcPts val="615"/>
              </a:spcBef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6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991360">
              <a:lnSpc>
                <a:spcPts val="2110"/>
              </a:lnSpc>
              <a:spcBef>
                <a:spcPts val="520"/>
              </a:spcBef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Length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(bp)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ts val="2110"/>
              </a:lnSpc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Node 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number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3710919-AA04-4064-AD2A-884C1905EC14}"/>
              </a:ext>
            </a:extLst>
          </p:cNvPr>
          <p:cNvSpPr txBox="1"/>
          <p:nvPr/>
        </p:nvSpPr>
        <p:spPr>
          <a:xfrm>
            <a:off x="494268" y="1370231"/>
            <a:ext cx="581659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scratch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jgianott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/SAGE/SAGE2022_2023/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es-ES" sz="12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username</a:t>
            </a:r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/02_assembly/</a:t>
            </a:r>
            <a:r>
              <a:rPr lang="es-ES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contigs.fasta</a:t>
            </a:r>
            <a:endParaRPr lang="LID4096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1066800" y="1639431"/>
            <a:ext cx="65532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Check trimmed reads </a:t>
            </a:r>
            <a:r>
              <a:rPr lang="en-US" sz="2000" dirty="0"/>
              <a:t>(from previous session)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Load modules on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Write assembly script and submit assembly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Genome Assembly Lecture (by Aiswarya)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Assembly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Contig filtering using R (by Vincent)</a:t>
            </a:r>
            <a:endParaRPr lang="es-E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8CF9C9-09BC-4E4E-AB35-55DCD7B5BA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51456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8FE2AE5-584D-489B-9DC1-723BB8DA1FB4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FA465F-C381-4BE0-BEDB-D37E2FBE1474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A4E9BB-DB7F-41BA-87AD-0659647F897A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What is “k-</a:t>
            </a:r>
            <a:r>
              <a:rPr lang="en-US" b="1" dirty="0" err="1"/>
              <a:t>mer</a:t>
            </a:r>
            <a:r>
              <a:rPr lang="en-US" b="1" dirty="0"/>
              <a:t> coverage”?</a:t>
            </a:r>
            <a:endParaRPr lang="en-CH" sz="1800" b="1" dirty="0"/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BA42E361-511C-4D66-AAEE-3554A076A881}"/>
              </a:ext>
            </a:extLst>
          </p:cNvPr>
          <p:cNvSpPr txBox="1"/>
          <p:nvPr/>
        </p:nvSpPr>
        <p:spPr>
          <a:xfrm>
            <a:off x="7620000" y="655865"/>
            <a:ext cx="422544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sz="1400" b="1" dirty="0">
                <a:latin typeface="Arial" panose="020B0604020202020204" pitchFamily="34" charset="0"/>
                <a:cs typeface="Arial" panose="020B0604020202020204" pitchFamily="34" charset="0"/>
              </a:rPr>
              <a:t>Read coverage: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number of reads that include a given nucleotide (position) in the reconstructed sequence (contig)</a:t>
            </a:r>
            <a:endParaRPr lang="en-GB" sz="1400" dirty="0"/>
          </a:p>
        </p:txBody>
      </p:sp>
      <p:pic>
        <p:nvPicPr>
          <p:cNvPr id="439" name="Picture 438">
            <a:extLst>
              <a:ext uri="{FF2B5EF4-FFF2-40B4-BE49-F238E27FC236}">
                <a16:creationId xmlns:a16="http://schemas.microsoft.com/office/drawing/2014/main" id="{50CBD753-75D9-4092-9E38-02D5D41CBC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780926"/>
            <a:ext cx="2090608" cy="3036975"/>
          </a:xfrm>
          <a:prstGeom prst="rect">
            <a:avLst/>
          </a:prstGeom>
        </p:spPr>
      </p:pic>
      <p:sp>
        <p:nvSpPr>
          <p:cNvPr id="441" name="TextBox 440">
            <a:extLst>
              <a:ext uri="{FF2B5EF4-FFF2-40B4-BE49-F238E27FC236}">
                <a16:creationId xmlns:a16="http://schemas.microsoft.com/office/drawing/2014/main" id="{5E1E84C7-6A4F-44C1-9EFA-4C3CF90854F2}"/>
              </a:ext>
            </a:extLst>
          </p:cNvPr>
          <p:cNvSpPr txBox="1"/>
          <p:nvPr/>
        </p:nvSpPr>
        <p:spPr>
          <a:xfrm>
            <a:off x="2505239" y="2085201"/>
            <a:ext cx="10137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15 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nt</a:t>
            </a:r>
            <a:endParaRPr lang="LID4096" sz="1200" b="1" dirty="0"/>
          </a:p>
        </p:txBody>
      </p:sp>
      <p:sp>
        <p:nvSpPr>
          <p:cNvPr id="442" name="Right Brace 441">
            <a:extLst>
              <a:ext uri="{FF2B5EF4-FFF2-40B4-BE49-F238E27FC236}">
                <a16:creationId xmlns:a16="http://schemas.microsoft.com/office/drawing/2014/main" id="{23E646B7-A74F-4C1A-8922-6286DED98440}"/>
              </a:ext>
            </a:extLst>
          </p:cNvPr>
          <p:cNvSpPr/>
          <p:nvPr/>
        </p:nvSpPr>
        <p:spPr>
          <a:xfrm>
            <a:off x="2328084" y="2639925"/>
            <a:ext cx="216411" cy="2057394"/>
          </a:xfrm>
          <a:prstGeom prst="rightBrace">
            <a:avLst>
              <a:gd name="adj1" fmla="val 81250"/>
              <a:gd name="adj2" fmla="val 46154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43" name="TextBox 442">
            <a:extLst>
              <a:ext uri="{FF2B5EF4-FFF2-40B4-BE49-F238E27FC236}">
                <a16:creationId xmlns:a16="http://schemas.microsoft.com/office/drawing/2014/main" id="{EB0F1D00-AF83-40B2-A3BA-C6046E164F62}"/>
              </a:ext>
            </a:extLst>
          </p:cNvPr>
          <p:cNvSpPr txBox="1"/>
          <p:nvPr/>
        </p:nvSpPr>
        <p:spPr>
          <a:xfrm>
            <a:off x="2615502" y="3446369"/>
            <a:ext cx="15471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12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GB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mers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 of </a:t>
            </a:r>
            <a:r>
              <a:rPr lang="en-GB" sz="1200" b="1" i="1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en-GB" sz="1200" b="1" dirty="0">
                <a:latin typeface="Arial" panose="020B0604020202020204" pitchFamily="34" charset="0"/>
                <a:cs typeface="Arial" panose="020B0604020202020204" pitchFamily="34" charset="0"/>
              </a:rPr>
              <a:t>= 4</a:t>
            </a:r>
            <a:endParaRPr lang="LID4096" sz="1200" b="1" dirty="0"/>
          </a:p>
        </p:txBody>
      </p:sp>
      <p:sp>
        <p:nvSpPr>
          <p:cNvPr id="445" name="TextBox 444">
            <a:extLst>
              <a:ext uri="{FF2B5EF4-FFF2-40B4-BE49-F238E27FC236}">
                <a16:creationId xmlns:a16="http://schemas.microsoft.com/office/drawing/2014/main" id="{5E074E7B-E421-41C3-81F3-291715B5A25C}"/>
              </a:ext>
            </a:extLst>
          </p:cNvPr>
          <p:cNvSpPr txBox="1"/>
          <p:nvPr/>
        </p:nvSpPr>
        <p:spPr>
          <a:xfrm>
            <a:off x="247240" y="5099238"/>
            <a:ext cx="35627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mers</a:t>
            </a:r>
            <a:r>
              <a:rPr lang="en-US"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2000" i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</a:t>
            </a:r>
            <a:r>
              <a:rPr lang="en-US" sz="2000" i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2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0D36AA-CB77-44C2-9F90-2F7EC6EE500E}"/>
              </a:ext>
            </a:extLst>
          </p:cNvPr>
          <p:cNvGrpSpPr/>
          <p:nvPr/>
        </p:nvGrpSpPr>
        <p:grpSpPr>
          <a:xfrm>
            <a:off x="4621960" y="2500883"/>
            <a:ext cx="3102419" cy="3005524"/>
            <a:chOff x="4732049" y="2687168"/>
            <a:chExt cx="3102419" cy="300552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D8EE33F-AC63-4FF2-AE31-F2AA7054EA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9213" y="3728930"/>
              <a:ext cx="2835255" cy="1208171"/>
            </a:xfrm>
            <a:prstGeom prst="rect">
              <a:avLst/>
            </a:prstGeom>
          </p:spPr>
        </p:pic>
        <p:sp>
          <p:nvSpPr>
            <p:cNvPr id="435" name="AutoShape 2" descr="A) In the de Bruijn graph approach, short reads are split into short... |  Download Scientific Diagram">
              <a:extLst>
                <a:ext uri="{FF2B5EF4-FFF2-40B4-BE49-F238E27FC236}">
                  <a16:creationId xmlns:a16="http://schemas.microsoft.com/office/drawing/2014/main" id="{5CCAAE15-B40A-4B1F-8B38-ADBF5E62EA9C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5536680" y="3018834"/>
              <a:ext cx="304800" cy="304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LID4096"/>
            </a:p>
          </p:txBody>
        </p:sp>
        <p:sp>
          <p:nvSpPr>
            <p:cNvPr id="447" name="TextBox 446">
              <a:extLst>
                <a:ext uri="{FF2B5EF4-FFF2-40B4-BE49-F238E27FC236}">
                  <a16:creationId xmlns:a16="http://schemas.microsoft.com/office/drawing/2014/main" id="{71AEAF15-C396-4DA3-806F-4614184A7AA1}"/>
                </a:ext>
              </a:extLst>
            </p:cNvPr>
            <p:cNvSpPr txBox="1"/>
            <p:nvPr/>
          </p:nvSpPr>
          <p:spPr>
            <a:xfrm>
              <a:off x="6527278" y="3198608"/>
              <a:ext cx="111069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length</a:t>
              </a:r>
              <a:endParaRPr lang="LID4096" sz="1400" dirty="0"/>
            </a:p>
          </p:txBody>
        </p:sp>
        <p:sp>
          <p:nvSpPr>
            <p:cNvPr id="448" name="TextBox 447">
              <a:extLst>
                <a:ext uri="{FF2B5EF4-FFF2-40B4-BE49-F238E27FC236}">
                  <a16:creationId xmlns:a16="http://schemas.microsoft.com/office/drawing/2014/main" id="{DBD380B9-5734-4462-9208-2FCA524D6266}"/>
                </a:ext>
              </a:extLst>
            </p:cNvPr>
            <p:cNvSpPr txBox="1"/>
            <p:nvPr/>
          </p:nvSpPr>
          <p:spPr>
            <a:xfrm>
              <a:off x="5124635" y="5169472"/>
              <a:ext cx="1377015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Read/nucleotide coverage</a:t>
              </a:r>
              <a:endParaRPr lang="LID4096" sz="1400" dirty="0"/>
            </a:p>
          </p:txBody>
        </p:sp>
        <p:sp>
          <p:nvSpPr>
            <p:cNvPr id="449" name="TextBox 448">
              <a:extLst>
                <a:ext uri="{FF2B5EF4-FFF2-40B4-BE49-F238E27FC236}">
                  <a16:creationId xmlns:a16="http://schemas.microsoft.com/office/drawing/2014/main" id="{84994E24-2FA9-4985-A0BE-28FA369E4209}"/>
                </a:ext>
              </a:extLst>
            </p:cNvPr>
            <p:cNvSpPr txBox="1"/>
            <p:nvPr/>
          </p:nvSpPr>
          <p:spPr>
            <a:xfrm>
              <a:off x="4732049" y="3193634"/>
              <a:ext cx="12877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-</a:t>
              </a:r>
              <a:r>
                <a:rPr lang="en-US" sz="14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mer</a:t>
              </a:r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coverage</a:t>
              </a:r>
              <a:endParaRPr lang="LID4096" sz="1400" dirty="0"/>
            </a:p>
          </p:txBody>
        </p:sp>
        <p:sp>
          <p:nvSpPr>
            <p:cNvPr id="450" name="TextBox 449">
              <a:extLst>
                <a:ext uri="{FF2B5EF4-FFF2-40B4-BE49-F238E27FC236}">
                  <a16:creationId xmlns:a16="http://schemas.microsoft.com/office/drawing/2014/main" id="{E7E576C5-BE67-4883-B0F8-FAABEF9804FF}"/>
                </a:ext>
              </a:extLst>
            </p:cNvPr>
            <p:cNvSpPr txBox="1"/>
            <p:nvPr/>
          </p:nvSpPr>
          <p:spPr>
            <a:xfrm>
              <a:off x="5731003" y="2687168"/>
              <a:ext cx="1287751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read length</a:t>
              </a:r>
              <a:endParaRPr lang="LID4096" sz="1400" dirty="0"/>
            </a:p>
          </p:txBody>
        </p:sp>
        <p:sp>
          <p:nvSpPr>
            <p:cNvPr id="451" name="Right Brace 450">
              <a:extLst>
                <a:ext uri="{FF2B5EF4-FFF2-40B4-BE49-F238E27FC236}">
                  <a16:creationId xmlns:a16="http://schemas.microsoft.com/office/drawing/2014/main" id="{FC6177BB-ECB1-4D1D-9A88-BA7F4E0C5F47}"/>
                </a:ext>
              </a:extLst>
            </p:cNvPr>
            <p:cNvSpPr/>
            <p:nvPr/>
          </p:nvSpPr>
          <p:spPr>
            <a:xfrm rot="16200000">
              <a:off x="5256551" y="3907284"/>
              <a:ext cx="91165" cy="380998"/>
            </a:xfrm>
            <a:prstGeom prst="rightBrace">
              <a:avLst>
                <a:gd name="adj1" fmla="val 35975"/>
                <a:gd name="adj2" fmla="val 5136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2" name="Right Brace 451">
              <a:extLst>
                <a:ext uri="{FF2B5EF4-FFF2-40B4-BE49-F238E27FC236}">
                  <a16:creationId xmlns:a16="http://schemas.microsoft.com/office/drawing/2014/main" id="{3BC25ADB-824F-445B-B509-4304792525AC}"/>
                </a:ext>
              </a:extLst>
            </p:cNvPr>
            <p:cNvSpPr/>
            <p:nvPr/>
          </p:nvSpPr>
          <p:spPr>
            <a:xfrm rot="5400000">
              <a:off x="5772324" y="4388984"/>
              <a:ext cx="91165" cy="304797"/>
            </a:xfrm>
            <a:prstGeom prst="rightBrace">
              <a:avLst>
                <a:gd name="adj1" fmla="val 35975"/>
                <a:gd name="adj2" fmla="val 5136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3" name="Right Brace 452">
              <a:extLst>
                <a:ext uri="{FF2B5EF4-FFF2-40B4-BE49-F238E27FC236}">
                  <a16:creationId xmlns:a16="http://schemas.microsoft.com/office/drawing/2014/main" id="{E8F5B929-D794-4C9C-98A3-1A9D36CDE764}"/>
                </a:ext>
              </a:extLst>
            </p:cNvPr>
            <p:cNvSpPr/>
            <p:nvPr/>
          </p:nvSpPr>
          <p:spPr>
            <a:xfrm rot="16200000">
              <a:off x="6329297" y="3742414"/>
              <a:ext cx="91165" cy="304797"/>
            </a:xfrm>
            <a:prstGeom prst="rightBrace">
              <a:avLst>
                <a:gd name="adj1" fmla="val 35975"/>
                <a:gd name="adj2" fmla="val 5136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454" name="Right Brace 453">
              <a:extLst>
                <a:ext uri="{FF2B5EF4-FFF2-40B4-BE49-F238E27FC236}">
                  <a16:creationId xmlns:a16="http://schemas.microsoft.com/office/drawing/2014/main" id="{8492570F-5F77-4EA9-BFCA-0D351F9F9E9A}"/>
                </a:ext>
              </a:extLst>
            </p:cNvPr>
            <p:cNvSpPr/>
            <p:nvPr/>
          </p:nvSpPr>
          <p:spPr>
            <a:xfrm rot="16200000">
              <a:off x="6660016" y="3742413"/>
              <a:ext cx="91165" cy="304797"/>
            </a:xfrm>
            <a:prstGeom prst="rightBrace">
              <a:avLst>
                <a:gd name="adj1" fmla="val 35975"/>
                <a:gd name="adj2" fmla="val 51362"/>
              </a:avLst>
            </a:prstGeom>
            <a:ln w="63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B7331D26-03BF-46C7-A9DA-9DE212B393C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02133" y="3552234"/>
              <a:ext cx="5190" cy="437214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9" name="Straight Arrow Connector 458">
              <a:extLst>
                <a:ext uri="{FF2B5EF4-FFF2-40B4-BE49-F238E27FC236}">
                  <a16:creationId xmlns:a16="http://schemas.microsoft.com/office/drawing/2014/main" id="{164DE756-42E2-4DCA-9670-D001577D96A5}"/>
                </a:ext>
              </a:extLst>
            </p:cNvPr>
            <p:cNvCxnSpPr>
              <a:cxnSpLocks/>
            </p:cNvCxnSpPr>
            <p:nvPr/>
          </p:nvCxnSpPr>
          <p:spPr>
            <a:xfrm>
              <a:off x="5813143" y="4651976"/>
              <a:ext cx="0" cy="477186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1" name="Straight Arrow Connector 460">
              <a:extLst>
                <a:ext uri="{FF2B5EF4-FFF2-40B4-BE49-F238E27FC236}">
                  <a16:creationId xmlns:a16="http://schemas.microsoft.com/office/drawing/2014/main" id="{735095D7-D956-4518-9CD1-586A44533F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80069" y="3018834"/>
              <a:ext cx="0" cy="759167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2" name="Straight Arrow Connector 461">
              <a:extLst>
                <a:ext uri="{FF2B5EF4-FFF2-40B4-BE49-F238E27FC236}">
                  <a16:creationId xmlns:a16="http://schemas.microsoft.com/office/drawing/2014/main" id="{DA09B576-1007-48F4-9A6B-F86B20BF124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08193" y="3584868"/>
              <a:ext cx="0" cy="185973"/>
            </a:xfrm>
            <a:prstGeom prst="straightConnector1">
              <a:avLst/>
            </a:prstGeom>
            <a:ln w="63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8" name="TextBox 467">
            <a:extLst>
              <a:ext uri="{FF2B5EF4-FFF2-40B4-BE49-F238E27FC236}">
                <a16:creationId xmlns:a16="http://schemas.microsoft.com/office/drawing/2014/main" id="{F66DDC8D-8E71-4708-BCB7-136403F63139}"/>
              </a:ext>
            </a:extLst>
          </p:cNvPr>
          <p:cNvSpPr txBox="1"/>
          <p:nvPr/>
        </p:nvSpPr>
        <p:spPr>
          <a:xfrm>
            <a:off x="5231880" y="6239961"/>
            <a:ext cx="6900105" cy="517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lnSpc>
                <a:spcPct val="101899"/>
              </a:lnSpc>
              <a:spcBef>
                <a:spcPts val="1710"/>
              </a:spcBef>
            </a:pP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*However,</a:t>
            </a:r>
            <a:r>
              <a:rPr lang="en-US" sz="1400" spc="-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SPAdes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uses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multiple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lengths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combination.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Some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sources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say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mer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coverage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in</a:t>
            </a:r>
            <a:r>
              <a:rPr lang="en-US" sz="14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final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assembly contigs is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based on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the largest</a:t>
            </a:r>
            <a:r>
              <a:rPr lang="en-US" sz="14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i="1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-mer</a:t>
            </a:r>
            <a:r>
              <a:rPr lang="en-US" sz="1400" spc="-1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6974C0B-F2F9-4FBE-AE1F-FF25C19FC316}"/>
              </a:ext>
            </a:extLst>
          </p:cNvPr>
          <p:cNvGrpSpPr/>
          <p:nvPr/>
        </p:nvGrpSpPr>
        <p:grpSpPr>
          <a:xfrm>
            <a:off x="7872526" y="1224270"/>
            <a:ext cx="4062458" cy="1299948"/>
            <a:chOff x="7872526" y="1224270"/>
            <a:chExt cx="4062458" cy="1299948"/>
          </a:xfrm>
        </p:grpSpPr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35A8F96E-67C6-4BE1-A136-890150BE76D3}"/>
                </a:ext>
              </a:extLst>
            </p:cNvPr>
            <p:cNvSpPr/>
            <p:nvPr/>
          </p:nvSpPr>
          <p:spPr>
            <a:xfrm>
              <a:off x="8176581" y="2391790"/>
              <a:ext cx="2976357" cy="45719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61CB96CC-E798-4F7B-BFD2-81E6597F7E83}"/>
                </a:ext>
              </a:extLst>
            </p:cNvPr>
            <p:cNvSpPr/>
            <p:nvPr/>
          </p:nvSpPr>
          <p:spPr>
            <a:xfrm>
              <a:off x="8109854" y="2331631"/>
              <a:ext cx="373907" cy="43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A413B2DC-07B4-41D2-9718-66BAF31FB65F}"/>
                </a:ext>
              </a:extLst>
            </p:cNvPr>
            <p:cNvSpPr/>
            <p:nvPr/>
          </p:nvSpPr>
          <p:spPr>
            <a:xfrm>
              <a:off x="8278528" y="2263782"/>
              <a:ext cx="373907" cy="43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161" name="Group 160">
              <a:extLst>
                <a:ext uri="{FF2B5EF4-FFF2-40B4-BE49-F238E27FC236}">
                  <a16:creationId xmlns:a16="http://schemas.microsoft.com/office/drawing/2014/main" id="{72CAE894-9C0E-4239-BC30-0DD3CBE7C533}"/>
                </a:ext>
              </a:extLst>
            </p:cNvPr>
            <p:cNvGrpSpPr/>
            <p:nvPr/>
          </p:nvGrpSpPr>
          <p:grpSpPr>
            <a:xfrm>
              <a:off x="8003594" y="2185036"/>
              <a:ext cx="827938" cy="43013"/>
              <a:chOff x="8153400" y="2466267"/>
              <a:chExt cx="2362200" cy="76200"/>
            </a:xfrm>
          </p:grpSpPr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A67F6275-6287-4D25-8CA6-4FAE9A828326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264C4C7B-828C-4CAA-A6ED-2682B670F9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68" name="Group 167">
              <a:extLst>
                <a:ext uri="{FF2B5EF4-FFF2-40B4-BE49-F238E27FC236}">
                  <a16:creationId xmlns:a16="http://schemas.microsoft.com/office/drawing/2014/main" id="{3449E4C2-62F0-4C18-9F16-1FFAB18E2CCC}"/>
                </a:ext>
              </a:extLst>
            </p:cNvPr>
            <p:cNvGrpSpPr/>
            <p:nvPr/>
          </p:nvGrpSpPr>
          <p:grpSpPr>
            <a:xfrm>
              <a:off x="8082873" y="1999935"/>
              <a:ext cx="1201845" cy="43013"/>
              <a:chOff x="7086600" y="2466267"/>
              <a:chExt cx="3429000" cy="76200"/>
            </a:xfrm>
          </p:grpSpPr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E3839049-BFBB-483C-A9DE-680DCBF462B9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74" name="Rectangle 173">
                <a:extLst>
                  <a:ext uri="{FF2B5EF4-FFF2-40B4-BE49-F238E27FC236}">
                    <a16:creationId xmlns:a16="http://schemas.microsoft.com/office/drawing/2014/main" id="{1AEF8D43-769E-4080-A34D-D602AB709180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D33EBFA7-2740-4E9F-AD7F-06C8C4F8C706}"/>
                  </a:ext>
                </a:extLst>
              </p:cNvPr>
              <p:cNvCxnSpPr>
                <a:cxnSpLocks/>
                <a:stCxn id="169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2C036D4-A4E1-456F-8BD0-38730541A70F}"/>
                </a:ext>
              </a:extLst>
            </p:cNvPr>
            <p:cNvGrpSpPr/>
            <p:nvPr/>
          </p:nvGrpSpPr>
          <p:grpSpPr>
            <a:xfrm>
              <a:off x="8255551" y="1917549"/>
              <a:ext cx="1201845" cy="43013"/>
              <a:chOff x="7086600" y="2466267"/>
              <a:chExt cx="3429000" cy="76200"/>
            </a:xfrm>
          </p:grpSpPr>
          <p:sp>
            <p:nvSpPr>
              <p:cNvPr id="177" name="Rectangle 176">
                <a:extLst>
                  <a:ext uri="{FF2B5EF4-FFF2-40B4-BE49-F238E27FC236}">
                    <a16:creationId xmlns:a16="http://schemas.microsoft.com/office/drawing/2014/main" id="{D0379706-D29D-41AF-97E3-C02970B0EADE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81" name="Rectangle 180">
                <a:extLst>
                  <a:ext uri="{FF2B5EF4-FFF2-40B4-BE49-F238E27FC236}">
                    <a16:creationId xmlns:a16="http://schemas.microsoft.com/office/drawing/2014/main" id="{90333174-D000-4B04-BD8B-12DA22045230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73B75C9-73C2-4783-ACC9-0130CA4E63CF}"/>
                  </a:ext>
                </a:extLst>
              </p:cNvPr>
              <p:cNvCxnSpPr>
                <a:cxnSpLocks/>
                <a:stCxn id="177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C1A787EC-2E7E-4D4E-89BE-379762E69A54}"/>
                </a:ext>
              </a:extLst>
            </p:cNvPr>
            <p:cNvGrpSpPr/>
            <p:nvPr/>
          </p:nvGrpSpPr>
          <p:grpSpPr>
            <a:xfrm>
              <a:off x="8456521" y="1834921"/>
              <a:ext cx="1201845" cy="43013"/>
              <a:chOff x="7086600" y="2466267"/>
              <a:chExt cx="3429000" cy="76200"/>
            </a:xfrm>
          </p:grpSpPr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5782BD7-2D07-4719-88DA-4E49E1DF889D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>
                  <a:effectLst/>
                  <a:hlinkClick r:id="rId4"/>
                </a:endParaRPr>
              </a:p>
              <a:p>
                <a:pPr algn="ctr"/>
                <a:endParaRPr lang="en-CH" dirty="0"/>
              </a:p>
            </p:txBody>
          </p:sp>
          <p:sp>
            <p:nvSpPr>
              <p:cNvPr id="189" name="Rectangle 188">
                <a:extLst>
                  <a:ext uri="{FF2B5EF4-FFF2-40B4-BE49-F238E27FC236}">
                    <a16:creationId xmlns:a16="http://schemas.microsoft.com/office/drawing/2014/main" id="{8EA11399-3C25-4BFE-9912-1EBB2A779050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0B7EB7FC-3898-4C8D-B5DA-6C5175932F25}"/>
                  </a:ext>
                </a:extLst>
              </p:cNvPr>
              <p:cNvCxnSpPr>
                <a:cxnSpLocks/>
                <a:stCxn id="184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0DC33CF5-7962-44F3-8B26-DDDE83E023DB}"/>
                </a:ext>
              </a:extLst>
            </p:cNvPr>
            <p:cNvSpPr/>
            <p:nvPr/>
          </p:nvSpPr>
          <p:spPr>
            <a:xfrm>
              <a:off x="8010298" y="1832643"/>
              <a:ext cx="373907" cy="43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BF60A0DD-3255-4064-A0C2-A596607CB7A1}"/>
                </a:ext>
              </a:extLst>
            </p:cNvPr>
            <p:cNvSpPr/>
            <p:nvPr/>
          </p:nvSpPr>
          <p:spPr>
            <a:xfrm>
              <a:off x="7971893" y="1762835"/>
              <a:ext cx="373907" cy="43013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grpSp>
          <p:nvGrpSpPr>
            <p:cNvPr id="226" name="Group 225">
              <a:extLst>
                <a:ext uri="{FF2B5EF4-FFF2-40B4-BE49-F238E27FC236}">
                  <a16:creationId xmlns:a16="http://schemas.microsoft.com/office/drawing/2014/main" id="{E7AEC962-56C5-4BE5-8877-279128D9A717}"/>
                </a:ext>
              </a:extLst>
            </p:cNvPr>
            <p:cNvGrpSpPr/>
            <p:nvPr/>
          </p:nvGrpSpPr>
          <p:grpSpPr>
            <a:xfrm>
              <a:off x="8553530" y="2335173"/>
              <a:ext cx="1201845" cy="43013"/>
              <a:chOff x="7086600" y="2466267"/>
              <a:chExt cx="3429000" cy="76200"/>
            </a:xfrm>
          </p:grpSpPr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8A82FA41-B726-4144-90B8-F64C58786C57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28" name="Rectangle 227">
                <a:extLst>
                  <a:ext uri="{FF2B5EF4-FFF2-40B4-BE49-F238E27FC236}">
                    <a16:creationId xmlns:a16="http://schemas.microsoft.com/office/drawing/2014/main" id="{6498019C-53A4-4662-A46A-AC30FB1EFFE9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29" name="Straight Connector 228">
                <a:extLst>
                  <a:ext uri="{FF2B5EF4-FFF2-40B4-BE49-F238E27FC236}">
                    <a16:creationId xmlns:a16="http://schemas.microsoft.com/office/drawing/2014/main" id="{770BDCC4-F722-43DD-93DC-EC5471A42D35}"/>
                  </a:ext>
                </a:extLst>
              </p:cNvPr>
              <p:cNvCxnSpPr>
                <a:cxnSpLocks/>
                <a:stCxn id="227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0" name="Group 229">
              <a:extLst>
                <a:ext uri="{FF2B5EF4-FFF2-40B4-BE49-F238E27FC236}">
                  <a16:creationId xmlns:a16="http://schemas.microsoft.com/office/drawing/2014/main" id="{1E18C196-73F6-4B5F-8DEB-8F7F15A7A59A}"/>
                </a:ext>
              </a:extLst>
            </p:cNvPr>
            <p:cNvGrpSpPr/>
            <p:nvPr/>
          </p:nvGrpSpPr>
          <p:grpSpPr>
            <a:xfrm>
              <a:off x="8708897" y="2261138"/>
              <a:ext cx="1201845" cy="43013"/>
              <a:chOff x="7086600" y="2466267"/>
              <a:chExt cx="3429000" cy="76200"/>
            </a:xfrm>
          </p:grpSpPr>
          <p:sp>
            <p:nvSpPr>
              <p:cNvPr id="233" name="Rectangle 232">
                <a:extLst>
                  <a:ext uri="{FF2B5EF4-FFF2-40B4-BE49-F238E27FC236}">
                    <a16:creationId xmlns:a16="http://schemas.microsoft.com/office/drawing/2014/main" id="{09F624D2-C88B-4B7D-AC12-05148E0B872C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34" name="Rectangle 233">
                <a:extLst>
                  <a:ext uri="{FF2B5EF4-FFF2-40B4-BE49-F238E27FC236}">
                    <a16:creationId xmlns:a16="http://schemas.microsoft.com/office/drawing/2014/main" id="{BF9F24EB-6BC5-4D33-B7BE-D2537B53B77F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5" name="Straight Connector 234">
                <a:extLst>
                  <a:ext uri="{FF2B5EF4-FFF2-40B4-BE49-F238E27FC236}">
                    <a16:creationId xmlns:a16="http://schemas.microsoft.com/office/drawing/2014/main" id="{350E6A7F-F7BC-49F0-A8EE-CEFD157F0EE8}"/>
                  </a:ext>
                </a:extLst>
              </p:cNvPr>
              <p:cNvCxnSpPr>
                <a:cxnSpLocks/>
                <a:stCxn id="233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36" name="Group 235">
              <a:extLst>
                <a:ext uri="{FF2B5EF4-FFF2-40B4-BE49-F238E27FC236}">
                  <a16:creationId xmlns:a16="http://schemas.microsoft.com/office/drawing/2014/main" id="{0B2F5FBD-0FF5-49B1-829E-550EA44D1542}"/>
                </a:ext>
              </a:extLst>
            </p:cNvPr>
            <p:cNvGrpSpPr/>
            <p:nvPr/>
          </p:nvGrpSpPr>
          <p:grpSpPr>
            <a:xfrm>
              <a:off x="8952375" y="2184854"/>
              <a:ext cx="1201845" cy="43013"/>
              <a:chOff x="7086600" y="2466267"/>
              <a:chExt cx="3429000" cy="76200"/>
            </a:xfrm>
          </p:grpSpPr>
          <p:sp>
            <p:nvSpPr>
              <p:cNvPr id="237" name="Rectangle 236">
                <a:extLst>
                  <a:ext uri="{FF2B5EF4-FFF2-40B4-BE49-F238E27FC236}">
                    <a16:creationId xmlns:a16="http://schemas.microsoft.com/office/drawing/2014/main" id="{6C4B2D95-D614-4315-AE16-3E3FFAC6F682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38" name="Rectangle 237">
                <a:extLst>
                  <a:ext uri="{FF2B5EF4-FFF2-40B4-BE49-F238E27FC236}">
                    <a16:creationId xmlns:a16="http://schemas.microsoft.com/office/drawing/2014/main" id="{5079FF52-404A-469A-A25C-8968F4EA7F69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39" name="Straight Connector 238">
                <a:extLst>
                  <a:ext uri="{FF2B5EF4-FFF2-40B4-BE49-F238E27FC236}">
                    <a16:creationId xmlns:a16="http://schemas.microsoft.com/office/drawing/2014/main" id="{68903D95-E903-4E4A-BA5D-523A6BC5BBF6}"/>
                  </a:ext>
                </a:extLst>
              </p:cNvPr>
              <p:cNvCxnSpPr>
                <a:cxnSpLocks/>
                <a:stCxn id="237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0" name="Group 239">
              <a:extLst>
                <a:ext uri="{FF2B5EF4-FFF2-40B4-BE49-F238E27FC236}">
                  <a16:creationId xmlns:a16="http://schemas.microsoft.com/office/drawing/2014/main" id="{3672A530-AE96-4D87-A781-B8C5010CF128}"/>
                </a:ext>
              </a:extLst>
            </p:cNvPr>
            <p:cNvGrpSpPr/>
            <p:nvPr/>
          </p:nvGrpSpPr>
          <p:grpSpPr>
            <a:xfrm>
              <a:off x="9063138" y="2103699"/>
              <a:ext cx="1201845" cy="43013"/>
              <a:chOff x="7086600" y="2466267"/>
              <a:chExt cx="3429000" cy="76200"/>
            </a:xfrm>
          </p:grpSpPr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A6DE7B67-9732-4355-A094-FB1F8E40EDCE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1CB57578-A1A6-4E23-B99B-4FB6AED7835D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3" name="Straight Connector 242">
                <a:extLst>
                  <a:ext uri="{FF2B5EF4-FFF2-40B4-BE49-F238E27FC236}">
                    <a16:creationId xmlns:a16="http://schemas.microsoft.com/office/drawing/2014/main" id="{F1BCDFC0-3C13-430B-868C-EB3D4DE01005}"/>
                  </a:ext>
                </a:extLst>
              </p:cNvPr>
              <p:cNvCxnSpPr>
                <a:cxnSpLocks/>
                <a:stCxn id="241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6FE617BB-BB88-49CC-8ED8-32DAADDEB4D4}"/>
                </a:ext>
              </a:extLst>
            </p:cNvPr>
            <p:cNvGrpSpPr/>
            <p:nvPr/>
          </p:nvGrpSpPr>
          <p:grpSpPr>
            <a:xfrm>
              <a:off x="9316715" y="2021889"/>
              <a:ext cx="1201845" cy="43013"/>
              <a:chOff x="7086600" y="2466267"/>
              <a:chExt cx="3429000" cy="76200"/>
            </a:xfrm>
          </p:grpSpPr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023B5096-164D-42D8-B8CD-159BDC7DBC0E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2795180C-7D2B-488E-BB07-2D61733974C9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7" name="Straight Connector 246">
                <a:extLst>
                  <a:ext uri="{FF2B5EF4-FFF2-40B4-BE49-F238E27FC236}">
                    <a16:creationId xmlns:a16="http://schemas.microsoft.com/office/drawing/2014/main" id="{D91CFD8A-3FFE-4180-9A7B-C6D8C602E6D0}"/>
                  </a:ext>
                </a:extLst>
              </p:cNvPr>
              <p:cNvCxnSpPr>
                <a:cxnSpLocks/>
                <a:stCxn id="245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8" name="Group 247">
              <a:extLst>
                <a:ext uri="{FF2B5EF4-FFF2-40B4-BE49-F238E27FC236}">
                  <a16:creationId xmlns:a16="http://schemas.microsoft.com/office/drawing/2014/main" id="{0824D59C-1E56-4296-9720-4D2C9064CED0}"/>
                </a:ext>
              </a:extLst>
            </p:cNvPr>
            <p:cNvGrpSpPr/>
            <p:nvPr/>
          </p:nvGrpSpPr>
          <p:grpSpPr>
            <a:xfrm>
              <a:off x="9830206" y="2331631"/>
              <a:ext cx="1201845" cy="43013"/>
              <a:chOff x="7086600" y="2466267"/>
              <a:chExt cx="3429000" cy="76200"/>
            </a:xfrm>
          </p:grpSpPr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C10775B3-6494-449B-AB89-01C80C7F90E3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0" name="Rectangle 249">
                <a:extLst>
                  <a:ext uri="{FF2B5EF4-FFF2-40B4-BE49-F238E27FC236}">
                    <a16:creationId xmlns:a16="http://schemas.microsoft.com/office/drawing/2014/main" id="{1F35CDDF-83CE-4EF8-B22D-5EE008E07035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1" name="Straight Connector 250">
                <a:extLst>
                  <a:ext uri="{FF2B5EF4-FFF2-40B4-BE49-F238E27FC236}">
                    <a16:creationId xmlns:a16="http://schemas.microsoft.com/office/drawing/2014/main" id="{8D5142D9-F47C-48C8-8536-5B61A6D8991B}"/>
                  </a:ext>
                </a:extLst>
              </p:cNvPr>
              <p:cNvCxnSpPr>
                <a:cxnSpLocks/>
                <a:stCxn id="249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2" name="Group 251">
              <a:extLst>
                <a:ext uri="{FF2B5EF4-FFF2-40B4-BE49-F238E27FC236}">
                  <a16:creationId xmlns:a16="http://schemas.microsoft.com/office/drawing/2014/main" id="{EB69BA5C-A5D2-4580-B984-F0025A580114}"/>
                </a:ext>
              </a:extLst>
            </p:cNvPr>
            <p:cNvGrpSpPr/>
            <p:nvPr/>
          </p:nvGrpSpPr>
          <p:grpSpPr>
            <a:xfrm>
              <a:off x="9964552" y="2260218"/>
              <a:ext cx="1201845" cy="43013"/>
              <a:chOff x="7086600" y="2466267"/>
              <a:chExt cx="3429000" cy="76200"/>
            </a:xfrm>
          </p:grpSpPr>
          <p:sp>
            <p:nvSpPr>
              <p:cNvPr id="253" name="Rectangle 252">
                <a:extLst>
                  <a:ext uri="{FF2B5EF4-FFF2-40B4-BE49-F238E27FC236}">
                    <a16:creationId xmlns:a16="http://schemas.microsoft.com/office/drawing/2014/main" id="{34B7FB84-CAA1-4A17-8155-9D7A4FD18D36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4" name="Rectangle 253">
                <a:extLst>
                  <a:ext uri="{FF2B5EF4-FFF2-40B4-BE49-F238E27FC236}">
                    <a16:creationId xmlns:a16="http://schemas.microsoft.com/office/drawing/2014/main" id="{699C03AA-FBFE-4BB4-B792-9B18B283F2EE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5" name="Straight Connector 254">
                <a:extLst>
                  <a:ext uri="{FF2B5EF4-FFF2-40B4-BE49-F238E27FC236}">
                    <a16:creationId xmlns:a16="http://schemas.microsoft.com/office/drawing/2014/main" id="{86733CD2-F175-40B5-A699-337043794328}"/>
                  </a:ext>
                </a:extLst>
              </p:cNvPr>
              <p:cNvCxnSpPr>
                <a:cxnSpLocks/>
                <a:stCxn id="253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6" name="Group 255">
              <a:extLst>
                <a:ext uri="{FF2B5EF4-FFF2-40B4-BE49-F238E27FC236}">
                  <a16:creationId xmlns:a16="http://schemas.microsoft.com/office/drawing/2014/main" id="{D024CF66-C327-4F66-8FE6-911A5D8CFA7F}"/>
                </a:ext>
              </a:extLst>
            </p:cNvPr>
            <p:cNvGrpSpPr/>
            <p:nvPr/>
          </p:nvGrpSpPr>
          <p:grpSpPr>
            <a:xfrm>
              <a:off x="10227473" y="2181499"/>
              <a:ext cx="1201845" cy="43013"/>
              <a:chOff x="7086600" y="2466267"/>
              <a:chExt cx="3429000" cy="76200"/>
            </a:xfrm>
          </p:grpSpPr>
          <p:sp>
            <p:nvSpPr>
              <p:cNvPr id="257" name="Rectangle 256">
                <a:extLst>
                  <a:ext uri="{FF2B5EF4-FFF2-40B4-BE49-F238E27FC236}">
                    <a16:creationId xmlns:a16="http://schemas.microsoft.com/office/drawing/2014/main" id="{7DC1D900-70E1-409A-A50A-8AA34E548A72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58" name="Rectangle 257">
                <a:extLst>
                  <a:ext uri="{FF2B5EF4-FFF2-40B4-BE49-F238E27FC236}">
                    <a16:creationId xmlns:a16="http://schemas.microsoft.com/office/drawing/2014/main" id="{C54E1EF7-3E7A-4ECA-8972-CFEEE84FFC39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59" name="Straight Connector 258">
                <a:extLst>
                  <a:ext uri="{FF2B5EF4-FFF2-40B4-BE49-F238E27FC236}">
                    <a16:creationId xmlns:a16="http://schemas.microsoft.com/office/drawing/2014/main" id="{AFF68CAF-0E59-4445-BA19-54A37693EAFE}"/>
                  </a:ext>
                </a:extLst>
              </p:cNvPr>
              <p:cNvCxnSpPr>
                <a:cxnSpLocks/>
                <a:stCxn id="257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340C297E-09BE-46A0-8E05-56F047FA1E79}"/>
                </a:ext>
              </a:extLst>
            </p:cNvPr>
            <p:cNvGrpSpPr/>
            <p:nvPr/>
          </p:nvGrpSpPr>
          <p:grpSpPr>
            <a:xfrm>
              <a:off x="10302318" y="2102778"/>
              <a:ext cx="1127001" cy="45719"/>
              <a:chOff x="7086600" y="2466267"/>
              <a:chExt cx="3215462" cy="80994"/>
            </a:xfrm>
          </p:grpSpPr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7BB097DF-0B90-45AA-8F03-E68238897B9B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62" name="Rectangle 261">
                <a:extLst>
                  <a:ext uri="{FF2B5EF4-FFF2-40B4-BE49-F238E27FC236}">
                    <a16:creationId xmlns:a16="http://schemas.microsoft.com/office/drawing/2014/main" id="{09EE2A4E-0C69-452F-AF8E-9F1A55D31D72}"/>
                  </a:ext>
                </a:extLst>
              </p:cNvPr>
              <p:cNvSpPr/>
              <p:nvPr/>
            </p:nvSpPr>
            <p:spPr>
              <a:xfrm>
                <a:off x="9448804" y="2466267"/>
                <a:ext cx="853258" cy="80994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 dirty="0"/>
              </a:p>
            </p:txBody>
          </p:sp>
          <p:cxnSp>
            <p:nvCxnSpPr>
              <p:cNvPr id="263" name="Straight Connector 262">
                <a:extLst>
                  <a:ext uri="{FF2B5EF4-FFF2-40B4-BE49-F238E27FC236}">
                    <a16:creationId xmlns:a16="http://schemas.microsoft.com/office/drawing/2014/main" id="{E279EDBD-1E48-4AAB-90CB-C9F946F8B618}"/>
                  </a:ext>
                </a:extLst>
              </p:cNvPr>
              <p:cNvCxnSpPr>
                <a:cxnSpLocks/>
                <a:stCxn id="261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4" name="Group 263">
              <a:extLst>
                <a:ext uri="{FF2B5EF4-FFF2-40B4-BE49-F238E27FC236}">
                  <a16:creationId xmlns:a16="http://schemas.microsoft.com/office/drawing/2014/main" id="{FD4A349E-A477-45B2-8238-7EDAC6AE9264}"/>
                </a:ext>
              </a:extLst>
            </p:cNvPr>
            <p:cNvGrpSpPr/>
            <p:nvPr/>
          </p:nvGrpSpPr>
          <p:grpSpPr>
            <a:xfrm>
              <a:off x="10387275" y="1951810"/>
              <a:ext cx="827938" cy="43013"/>
              <a:chOff x="7086600" y="2466267"/>
              <a:chExt cx="2362200" cy="76200"/>
            </a:xfrm>
          </p:grpSpPr>
          <p:sp>
            <p:nvSpPr>
              <p:cNvPr id="265" name="Rectangle 264">
                <a:extLst>
                  <a:ext uri="{FF2B5EF4-FFF2-40B4-BE49-F238E27FC236}">
                    <a16:creationId xmlns:a16="http://schemas.microsoft.com/office/drawing/2014/main" id="{4B48717D-D0E6-4B9C-B195-653EC773F4EB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19F2CC-4D30-43BF-973B-8571A7087A67}"/>
                  </a:ext>
                </a:extLst>
              </p:cNvPr>
              <p:cNvCxnSpPr>
                <a:cxnSpLocks/>
                <a:stCxn id="265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8" name="Group 267">
              <a:extLst>
                <a:ext uri="{FF2B5EF4-FFF2-40B4-BE49-F238E27FC236}">
                  <a16:creationId xmlns:a16="http://schemas.microsoft.com/office/drawing/2014/main" id="{A702DA3B-676A-43AB-910F-9651C472D2E4}"/>
                </a:ext>
              </a:extLst>
            </p:cNvPr>
            <p:cNvGrpSpPr/>
            <p:nvPr/>
          </p:nvGrpSpPr>
          <p:grpSpPr>
            <a:xfrm>
              <a:off x="10633700" y="2021722"/>
              <a:ext cx="827938" cy="43013"/>
              <a:chOff x="7086600" y="2466267"/>
              <a:chExt cx="2362200" cy="76200"/>
            </a:xfrm>
          </p:grpSpPr>
          <p:sp>
            <p:nvSpPr>
              <p:cNvPr id="269" name="Rectangle 268">
                <a:extLst>
                  <a:ext uri="{FF2B5EF4-FFF2-40B4-BE49-F238E27FC236}">
                    <a16:creationId xmlns:a16="http://schemas.microsoft.com/office/drawing/2014/main" id="{3029120B-28BD-4B2C-8115-F69C41D738FF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76" name="Straight Connector 275">
                <a:extLst>
                  <a:ext uri="{FF2B5EF4-FFF2-40B4-BE49-F238E27FC236}">
                    <a16:creationId xmlns:a16="http://schemas.microsoft.com/office/drawing/2014/main" id="{C3856735-0885-43B7-90F9-848654E32DD3}"/>
                  </a:ext>
                </a:extLst>
              </p:cNvPr>
              <p:cNvCxnSpPr>
                <a:cxnSpLocks/>
                <a:stCxn id="269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7" name="Group 276">
              <a:extLst>
                <a:ext uri="{FF2B5EF4-FFF2-40B4-BE49-F238E27FC236}">
                  <a16:creationId xmlns:a16="http://schemas.microsoft.com/office/drawing/2014/main" id="{2C1EA2C1-07F4-4660-BBB1-BF5C08ABFAD3}"/>
                </a:ext>
              </a:extLst>
            </p:cNvPr>
            <p:cNvGrpSpPr/>
            <p:nvPr/>
          </p:nvGrpSpPr>
          <p:grpSpPr>
            <a:xfrm>
              <a:off x="10481375" y="1886608"/>
              <a:ext cx="827938" cy="43013"/>
              <a:chOff x="7086600" y="2466267"/>
              <a:chExt cx="2362200" cy="76200"/>
            </a:xfrm>
          </p:grpSpPr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F19F0F42-874B-461D-9710-50E22120EEFE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87" name="Straight Connector 286">
                <a:extLst>
                  <a:ext uri="{FF2B5EF4-FFF2-40B4-BE49-F238E27FC236}">
                    <a16:creationId xmlns:a16="http://schemas.microsoft.com/office/drawing/2014/main" id="{66828867-7BF0-4802-B08B-DC6013DA24D3}"/>
                  </a:ext>
                </a:extLst>
              </p:cNvPr>
              <p:cNvCxnSpPr>
                <a:cxnSpLocks/>
                <a:stCxn id="284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95" name="Group 294">
              <a:extLst>
                <a:ext uri="{FF2B5EF4-FFF2-40B4-BE49-F238E27FC236}">
                  <a16:creationId xmlns:a16="http://schemas.microsoft.com/office/drawing/2014/main" id="{BD45A141-C0EF-45F0-B467-0846EC0BAB9D}"/>
                </a:ext>
              </a:extLst>
            </p:cNvPr>
            <p:cNvGrpSpPr/>
            <p:nvPr/>
          </p:nvGrpSpPr>
          <p:grpSpPr>
            <a:xfrm>
              <a:off x="8174991" y="2099343"/>
              <a:ext cx="827938" cy="43013"/>
              <a:chOff x="8153400" y="2466267"/>
              <a:chExt cx="2362200" cy="76200"/>
            </a:xfrm>
          </p:grpSpPr>
          <p:sp>
            <p:nvSpPr>
              <p:cNvPr id="300" name="Rectangle 299">
                <a:extLst>
                  <a:ext uri="{FF2B5EF4-FFF2-40B4-BE49-F238E27FC236}">
                    <a16:creationId xmlns:a16="http://schemas.microsoft.com/office/drawing/2014/main" id="{E50CB3B5-0B9C-4041-A669-59206951390C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01" name="Straight Connector 300">
                <a:extLst>
                  <a:ext uri="{FF2B5EF4-FFF2-40B4-BE49-F238E27FC236}">
                    <a16:creationId xmlns:a16="http://schemas.microsoft.com/office/drawing/2014/main" id="{C94ABECE-288D-4CC2-9DEE-1AEC23493A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2" name="Group 301">
              <a:extLst>
                <a:ext uri="{FF2B5EF4-FFF2-40B4-BE49-F238E27FC236}">
                  <a16:creationId xmlns:a16="http://schemas.microsoft.com/office/drawing/2014/main" id="{75F83D07-11AD-4781-8CB3-BD53DF988466}"/>
                </a:ext>
              </a:extLst>
            </p:cNvPr>
            <p:cNvGrpSpPr/>
            <p:nvPr/>
          </p:nvGrpSpPr>
          <p:grpSpPr>
            <a:xfrm>
              <a:off x="7948288" y="1687264"/>
              <a:ext cx="735506" cy="43013"/>
              <a:chOff x="8417119" y="2466267"/>
              <a:chExt cx="2098481" cy="76200"/>
            </a:xfrm>
          </p:grpSpPr>
          <p:sp>
            <p:nvSpPr>
              <p:cNvPr id="307" name="Rectangle 306">
                <a:extLst>
                  <a:ext uri="{FF2B5EF4-FFF2-40B4-BE49-F238E27FC236}">
                    <a16:creationId xmlns:a16="http://schemas.microsoft.com/office/drawing/2014/main" id="{CA06EF8C-7D00-402F-9E71-048B2BF6135C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08" name="Straight Connector 307">
                <a:extLst>
                  <a:ext uri="{FF2B5EF4-FFF2-40B4-BE49-F238E27FC236}">
                    <a16:creationId xmlns:a16="http://schemas.microsoft.com/office/drawing/2014/main" id="{1845764D-BC5C-4007-9EF9-931DE56F9F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7119" y="2504366"/>
                <a:ext cx="1031683" cy="2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09" name="Group 308">
              <a:extLst>
                <a:ext uri="{FF2B5EF4-FFF2-40B4-BE49-F238E27FC236}">
                  <a16:creationId xmlns:a16="http://schemas.microsoft.com/office/drawing/2014/main" id="{A88B7E05-30F3-45B0-9F45-C136DAF1C6E2}"/>
                </a:ext>
              </a:extLst>
            </p:cNvPr>
            <p:cNvGrpSpPr/>
            <p:nvPr/>
          </p:nvGrpSpPr>
          <p:grpSpPr>
            <a:xfrm>
              <a:off x="8406544" y="1761245"/>
              <a:ext cx="1201845" cy="43013"/>
              <a:chOff x="7086600" y="2466267"/>
              <a:chExt cx="3429000" cy="76200"/>
            </a:xfrm>
          </p:grpSpPr>
          <p:sp>
            <p:nvSpPr>
              <p:cNvPr id="310" name="Rectangle 309">
                <a:extLst>
                  <a:ext uri="{FF2B5EF4-FFF2-40B4-BE49-F238E27FC236}">
                    <a16:creationId xmlns:a16="http://schemas.microsoft.com/office/drawing/2014/main" id="{30265726-424D-4F82-ACE0-A95D62D13223}"/>
                  </a:ext>
                </a:extLst>
              </p:cNvPr>
              <p:cNvSpPr/>
              <p:nvPr/>
            </p:nvSpPr>
            <p:spPr>
              <a:xfrm>
                <a:off x="70866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314" name="Rectangle 313">
                <a:extLst>
                  <a:ext uri="{FF2B5EF4-FFF2-40B4-BE49-F238E27FC236}">
                    <a16:creationId xmlns:a16="http://schemas.microsoft.com/office/drawing/2014/main" id="{0BAE2BF6-346E-41B1-8D44-96C8589850F1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15" name="Straight Connector 314">
                <a:extLst>
                  <a:ext uri="{FF2B5EF4-FFF2-40B4-BE49-F238E27FC236}">
                    <a16:creationId xmlns:a16="http://schemas.microsoft.com/office/drawing/2014/main" id="{52946FF9-62FD-4016-9ED3-7E301A1DF85B}"/>
                  </a:ext>
                </a:extLst>
              </p:cNvPr>
              <p:cNvCxnSpPr>
                <a:cxnSpLocks/>
                <a:stCxn id="310" idx="3"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12A15BCC-6BFC-42A9-B73D-F93CF5A68795}"/>
                </a:ext>
              </a:extLst>
            </p:cNvPr>
            <p:cNvGrpSpPr/>
            <p:nvPr/>
          </p:nvGrpSpPr>
          <p:grpSpPr>
            <a:xfrm>
              <a:off x="8058426" y="1616068"/>
              <a:ext cx="827938" cy="43013"/>
              <a:chOff x="8153400" y="2466267"/>
              <a:chExt cx="2362200" cy="76200"/>
            </a:xfrm>
          </p:grpSpPr>
          <p:sp>
            <p:nvSpPr>
              <p:cNvPr id="321" name="Rectangle 320">
                <a:extLst>
                  <a:ext uri="{FF2B5EF4-FFF2-40B4-BE49-F238E27FC236}">
                    <a16:creationId xmlns:a16="http://schemas.microsoft.com/office/drawing/2014/main" id="{F490D209-F4B2-4FA3-B6CA-0AA5396776B7}"/>
                  </a:ext>
                </a:extLst>
              </p:cNvPr>
              <p:cNvSpPr/>
              <p:nvPr/>
            </p:nvSpPr>
            <p:spPr>
              <a:xfrm>
                <a:off x="9448800" y="2466267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22" name="Straight Connector 321">
                <a:extLst>
                  <a:ext uri="{FF2B5EF4-FFF2-40B4-BE49-F238E27FC236}">
                    <a16:creationId xmlns:a16="http://schemas.microsoft.com/office/drawing/2014/main" id="{87EF7C31-EE44-48FB-8958-579E80A180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3400" y="2504367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F8AC91FD-DABF-42EC-822A-993742C47781}"/>
                </a:ext>
              </a:extLst>
            </p:cNvPr>
            <p:cNvSpPr txBox="1"/>
            <p:nvPr/>
          </p:nvSpPr>
          <p:spPr>
            <a:xfrm>
              <a:off x="8393084" y="1227832"/>
              <a:ext cx="3927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8x</a:t>
              </a:r>
              <a:endParaRPr lang="LID4096" sz="900" dirty="0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B2885556-C369-4A56-8629-8961D21352A6}"/>
                </a:ext>
              </a:extLst>
            </p:cNvPr>
            <p:cNvSpPr txBox="1"/>
            <p:nvPr/>
          </p:nvSpPr>
          <p:spPr>
            <a:xfrm>
              <a:off x="8939944" y="1224270"/>
              <a:ext cx="3927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4x</a:t>
              </a:r>
              <a:endParaRPr lang="LID4096" sz="900" dirty="0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64CD1083-8C77-4DA5-B435-50F79F399D6E}"/>
                </a:ext>
              </a:extLst>
            </p:cNvPr>
            <p:cNvSpPr txBox="1"/>
            <p:nvPr/>
          </p:nvSpPr>
          <p:spPr>
            <a:xfrm>
              <a:off x="9549544" y="1227832"/>
              <a:ext cx="3927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2x</a:t>
              </a:r>
              <a:endParaRPr lang="LID4096" sz="900" dirty="0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A4923933-8F03-43F7-9755-9BA541A51643}"/>
                </a:ext>
              </a:extLst>
            </p:cNvPr>
            <p:cNvSpPr txBox="1"/>
            <p:nvPr/>
          </p:nvSpPr>
          <p:spPr>
            <a:xfrm>
              <a:off x="10156461" y="1227832"/>
              <a:ext cx="3927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3x</a:t>
              </a:r>
              <a:endParaRPr lang="LID4096" sz="900" dirty="0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B5B90327-0FD6-41BF-B8FB-BB0030E753C4}"/>
                </a:ext>
              </a:extLst>
            </p:cNvPr>
            <p:cNvSpPr txBox="1"/>
            <p:nvPr/>
          </p:nvSpPr>
          <p:spPr>
            <a:xfrm>
              <a:off x="10620018" y="1227832"/>
              <a:ext cx="392793" cy="2308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s-ES" sz="900" dirty="0">
                  <a:latin typeface="Arial" panose="020B0604020202020204" pitchFamily="34" charset="0"/>
                  <a:cs typeface="Arial" panose="020B0604020202020204" pitchFamily="34" charset="0"/>
                </a:rPr>
                <a:t>4x</a:t>
              </a:r>
              <a:endParaRPr lang="LID4096" sz="900" dirty="0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08F79E5C-3BB5-4666-A55A-A9AEA43EF75F}"/>
                </a:ext>
              </a:extLst>
            </p:cNvPr>
            <p:cNvSpPr/>
            <p:nvPr/>
          </p:nvSpPr>
          <p:spPr>
            <a:xfrm rot="10800000">
              <a:off x="10974964" y="1732435"/>
              <a:ext cx="487624" cy="650782"/>
            </a:xfrm>
            <a:prstGeom prst="rect">
              <a:avLst/>
            </a:prstGeom>
            <a:gradFill>
              <a:gsLst>
                <a:gs pos="62000">
                  <a:srgbClr val="FFFFFF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D85490F4-8BF2-4C31-9BCE-80625A97769A}"/>
                </a:ext>
              </a:extLst>
            </p:cNvPr>
            <p:cNvSpPr txBox="1"/>
            <p:nvPr/>
          </p:nvSpPr>
          <p:spPr>
            <a:xfrm>
              <a:off x="11184487" y="2262608"/>
              <a:ext cx="750497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s-ES" sz="1100" b="1" dirty="0" err="1">
                  <a:solidFill>
                    <a:schemeClr val="bg2">
                      <a:lumMod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Contig</a:t>
              </a:r>
              <a:endParaRPr lang="LID4096" sz="1100" b="1" dirty="0">
                <a:solidFill>
                  <a:schemeClr val="bg2">
                    <a:lumMod val="50000"/>
                  </a:schemeClr>
                </a:solidFill>
              </a:endParaRPr>
            </a:p>
          </p:txBody>
        </p: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95B27DA9-FDF8-45D7-B201-1B5ED1D63E25}"/>
                </a:ext>
              </a:extLst>
            </p:cNvPr>
            <p:cNvCxnSpPr>
              <a:cxnSpLocks/>
            </p:cNvCxnSpPr>
            <p:nvPr/>
          </p:nvCxnSpPr>
          <p:spPr>
            <a:xfrm>
              <a:off x="8592144" y="1461438"/>
              <a:ext cx="0" cy="96981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3153FA8A-C4EA-48D0-8A28-31BECE2F0335}"/>
                </a:ext>
              </a:extLst>
            </p:cNvPr>
            <p:cNvCxnSpPr>
              <a:cxnSpLocks/>
            </p:cNvCxnSpPr>
            <p:nvPr/>
          </p:nvCxnSpPr>
          <p:spPr>
            <a:xfrm>
              <a:off x="9159076" y="1461438"/>
              <a:ext cx="0" cy="96981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81EB9E47-B1FB-411C-BB92-F81277801CC7}"/>
                </a:ext>
              </a:extLst>
            </p:cNvPr>
            <p:cNvCxnSpPr>
              <a:cxnSpLocks/>
            </p:cNvCxnSpPr>
            <p:nvPr/>
          </p:nvCxnSpPr>
          <p:spPr>
            <a:xfrm>
              <a:off x="9737525" y="1468582"/>
              <a:ext cx="0" cy="96981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273CA0-9D38-41D5-A667-F79D33770023}"/>
                </a:ext>
              </a:extLst>
            </p:cNvPr>
            <p:cNvCxnSpPr>
              <a:cxnSpLocks/>
            </p:cNvCxnSpPr>
            <p:nvPr/>
          </p:nvCxnSpPr>
          <p:spPr>
            <a:xfrm>
              <a:off x="10355035" y="1468582"/>
              <a:ext cx="0" cy="96981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9ADE9B63-D1A0-4C08-9E80-F2548E07C5C8}"/>
                </a:ext>
              </a:extLst>
            </p:cNvPr>
            <p:cNvCxnSpPr>
              <a:cxnSpLocks/>
            </p:cNvCxnSpPr>
            <p:nvPr/>
          </p:nvCxnSpPr>
          <p:spPr>
            <a:xfrm>
              <a:off x="10820995" y="1461438"/>
              <a:ext cx="0" cy="969818"/>
            </a:xfrm>
            <a:prstGeom prst="line">
              <a:avLst/>
            </a:prstGeom>
            <a:ln>
              <a:solidFill>
                <a:srgbClr val="FF0000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E7BA2F1-F479-4B9F-985D-1E2C3A5F656B}"/>
                </a:ext>
              </a:extLst>
            </p:cNvPr>
            <p:cNvSpPr/>
            <p:nvPr/>
          </p:nvSpPr>
          <p:spPr>
            <a:xfrm>
              <a:off x="8248650" y="1524000"/>
              <a:ext cx="2897981" cy="445294"/>
            </a:xfrm>
            <a:custGeom>
              <a:avLst/>
              <a:gdLst>
                <a:gd name="connsiteX0" fmla="*/ 0 w 2897981"/>
                <a:gd name="connsiteY0" fmla="*/ 2381 h 445294"/>
                <a:gd name="connsiteX1" fmla="*/ 726281 w 2897981"/>
                <a:gd name="connsiteY1" fmla="*/ 0 h 445294"/>
                <a:gd name="connsiteX2" fmla="*/ 835819 w 2897981"/>
                <a:gd name="connsiteY2" fmla="*/ 123825 h 445294"/>
                <a:gd name="connsiteX3" fmla="*/ 1438275 w 2897981"/>
                <a:gd name="connsiteY3" fmla="*/ 121444 h 445294"/>
                <a:gd name="connsiteX4" fmla="*/ 1495425 w 2897981"/>
                <a:gd name="connsiteY4" fmla="*/ 445294 h 445294"/>
                <a:gd name="connsiteX5" fmla="*/ 2009775 w 2897981"/>
                <a:gd name="connsiteY5" fmla="*/ 445294 h 445294"/>
                <a:gd name="connsiteX6" fmla="*/ 2226469 w 2897981"/>
                <a:gd name="connsiteY6" fmla="*/ 278606 h 445294"/>
                <a:gd name="connsiteX7" fmla="*/ 2897981 w 2897981"/>
                <a:gd name="connsiteY7" fmla="*/ 280988 h 445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97981" h="445294">
                  <a:moveTo>
                    <a:pt x="0" y="2381"/>
                  </a:moveTo>
                  <a:lnTo>
                    <a:pt x="726281" y="0"/>
                  </a:lnTo>
                  <a:lnTo>
                    <a:pt x="835819" y="123825"/>
                  </a:lnTo>
                  <a:lnTo>
                    <a:pt x="1438275" y="121444"/>
                  </a:lnTo>
                  <a:lnTo>
                    <a:pt x="1495425" y="445294"/>
                  </a:lnTo>
                  <a:lnTo>
                    <a:pt x="2009775" y="445294"/>
                  </a:lnTo>
                  <a:lnTo>
                    <a:pt x="2226469" y="278606"/>
                  </a:lnTo>
                  <a:lnTo>
                    <a:pt x="2897981" y="280988"/>
                  </a:lnTo>
                </a:path>
              </a:pathLst>
            </a:custGeom>
            <a:noFill/>
            <a:ln w="9525">
              <a:solidFill>
                <a:srgbClr val="FF0000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F2EF2BCC-98D4-4380-9B45-1CF1AF4E8BD8}"/>
                </a:ext>
              </a:extLst>
            </p:cNvPr>
            <p:cNvSpPr/>
            <p:nvPr/>
          </p:nvSpPr>
          <p:spPr>
            <a:xfrm>
              <a:off x="7872526" y="1546307"/>
              <a:ext cx="487624" cy="836910"/>
            </a:xfrm>
            <a:prstGeom prst="rect">
              <a:avLst/>
            </a:prstGeom>
            <a:gradFill>
              <a:gsLst>
                <a:gs pos="62000">
                  <a:srgbClr val="FFFFFF"/>
                </a:gs>
                <a:gs pos="0">
                  <a:schemeClr val="bg1"/>
                </a:gs>
                <a:gs pos="100000">
                  <a:schemeClr val="bg1">
                    <a:alpha val="0"/>
                  </a:schemeClr>
                </a:gs>
              </a:gsLst>
              <a:lin ang="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1219200" y="3448168"/>
            <a:ext cx="8305800" cy="19800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97815" algn="l"/>
                <a:tab pos="29845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Did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you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get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nice big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contigs,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 lot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very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small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ones?</a:t>
            </a: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55600" indent="-342900">
              <a:lnSpc>
                <a:spcPct val="100000"/>
              </a:lnSpc>
              <a:spcBef>
                <a:spcPts val="187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Are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assembly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supported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by</a:t>
            </a:r>
            <a:r>
              <a:rPr sz="18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800"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z="1800" spc="-10" dirty="0">
                <a:latin typeface="Arial" panose="020B0604020202020204" pitchFamily="34" charset="0"/>
                <a:cs typeface="Arial" panose="020B0604020202020204" pitchFamily="34" charset="0"/>
              </a:rPr>
              <a:t>reads?</a:t>
            </a:r>
          </a:p>
          <a:p>
            <a:pPr marL="604520" lvl="1" indent="-135890">
              <a:lnSpc>
                <a:spcPct val="100000"/>
              </a:lnSpc>
              <a:spcBef>
                <a:spcPts val="1200"/>
              </a:spcBef>
              <a:buChar char="-"/>
              <a:tabLst>
                <a:tab pos="6051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Check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“k-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mer” coverage in the contig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headers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04520" lvl="1" indent="-135890">
              <a:lnSpc>
                <a:spcPct val="100000"/>
              </a:lnSpc>
              <a:spcBef>
                <a:spcPts val="1200"/>
              </a:spcBef>
              <a:buChar char="-"/>
              <a:tabLst>
                <a:tab pos="605155" algn="l"/>
              </a:tabLst>
            </a:pP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Map</a:t>
            </a:r>
            <a:r>
              <a:rPr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reads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back to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dirty="0">
                <a:latin typeface="Arial" panose="020B0604020202020204" pitchFamily="34" charset="0"/>
                <a:cs typeface="Arial" panose="020B0604020202020204" pitchFamily="34" charset="0"/>
              </a:rPr>
              <a:t>assembly </a:t>
            </a:r>
            <a:r>
              <a:rPr spc="-10" dirty="0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spc="-10" dirty="0" err="1">
                <a:latin typeface="Arial" panose="020B0604020202020204" pitchFamily="34" charset="0"/>
                <a:cs typeface="Arial" panose="020B0604020202020204" pitchFamily="34" charset="0"/>
              </a:rPr>
              <a:t>next</a:t>
            </a:r>
            <a:r>
              <a:rPr lang="es-ES" spc="-10" dirty="0">
                <a:latin typeface="Arial" panose="020B0604020202020204" pitchFamily="34" charset="0"/>
                <a:cs typeface="Arial" panose="020B0604020202020204" pitchFamily="34" charset="0"/>
              </a:rPr>
              <a:t> tutorial 11.10.22)</a:t>
            </a:r>
            <a:endParaRPr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61A07AE-DDE4-4799-8476-4602FF9A820B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66FD9-D2B1-4EEB-87CE-7F37C37DF81C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9253F0-3586-4DB2-96BD-71049DBC984D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What can we do to check the quality of assemblies?</a:t>
            </a:r>
            <a:endParaRPr lang="en-CH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C63DA7-FAF3-44FE-A8CC-82F6388D1862}"/>
              </a:ext>
            </a:extLst>
          </p:cNvPr>
          <p:cNvSpPr txBox="1"/>
          <p:nvPr/>
        </p:nvSpPr>
        <p:spPr>
          <a:xfrm>
            <a:off x="3048000" y="1904285"/>
            <a:ext cx="63246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ontiguity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How many contigs there and length of the contigs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ompleteness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Size of the assembly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b="1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orrectness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1600" b="0" i="0" dirty="0">
                <a:solidFill>
                  <a:srgbClr val="33333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We will do this in the next tutorial (11.10.22)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7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7" y="6857998"/>
                </a:lnTo>
                <a:lnTo>
                  <a:pt x="1219199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840740" y="1090186"/>
            <a:ext cx="76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DIY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34" y="2202818"/>
            <a:ext cx="6244590" cy="914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lang="en-CH" sz="2400" spc="-10" dirty="0">
                <a:solidFill>
                  <a:srgbClr val="FFFFFF"/>
                </a:solidFill>
                <a:latin typeface="Courier New"/>
                <a:cs typeface="Courier New"/>
              </a:rPr>
              <a:t>20221004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_Tutorial</a:t>
            </a:r>
            <a:r>
              <a:rPr lang="en-US" sz="240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_Genome_Assembly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Part</a:t>
            </a:r>
            <a:r>
              <a:rPr sz="2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2400" b="1" spc="-5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endParaRPr sz="2400" b="1" dirty="0">
              <a:latin typeface="Courier New"/>
              <a:cs typeface="Courier New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82778" y="-2006"/>
            <a:ext cx="5609590" cy="5840730"/>
            <a:chOff x="6582778" y="-2006"/>
            <a:chExt cx="5609590" cy="5840730"/>
          </a:xfrm>
        </p:grpSpPr>
        <p:sp>
          <p:nvSpPr>
            <p:cNvPr id="6" name="object 6"/>
            <p:cNvSpPr/>
            <p:nvPr/>
          </p:nvSpPr>
          <p:spPr>
            <a:xfrm>
              <a:off x="6582778" y="-2006"/>
              <a:ext cx="5609590" cy="5840730"/>
            </a:xfrm>
            <a:custGeom>
              <a:avLst/>
              <a:gdLst/>
              <a:ahLst/>
              <a:cxnLst/>
              <a:rect l="l" t="t" r="r" b="b"/>
              <a:pathLst>
                <a:path w="5609590" h="5840730">
                  <a:moveTo>
                    <a:pt x="5609219" y="0"/>
                  </a:moveTo>
                  <a:lnTo>
                    <a:pt x="972129" y="0"/>
                  </a:lnTo>
                  <a:lnTo>
                    <a:pt x="786650" y="204076"/>
                  </a:lnTo>
                  <a:lnTo>
                    <a:pt x="756192" y="241511"/>
                  </a:lnTo>
                  <a:lnTo>
                    <a:pt x="726250" y="279379"/>
                  </a:lnTo>
                  <a:lnTo>
                    <a:pt x="696829" y="317673"/>
                  </a:lnTo>
                  <a:lnTo>
                    <a:pt x="667936" y="356389"/>
                  </a:lnTo>
                  <a:lnTo>
                    <a:pt x="639576" y="395520"/>
                  </a:lnTo>
                  <a:lnTo>
                    <a:pt x="611753" y="435062"/>
                  </a:lnTo>
                  <a:lnTo>
                    <a:pt x="584473" y="475008"/>
                  </a:lnTo>
                  <a:lnTo>
                    <a:pt x="557742" y="515355"/>
                  </a:lnTo>
                  <a:lnTo>
                    <a:pt x="531565" y="556096"/>
                  </a:lnTo>
                  <a:lnTo>
                    <a:pt x="505947" y="597226"/>
                  </a:lnTo>
                  <a:lnTo>
                    <a:pt x="480894" y="638740"/>
                  </a:lnTo>
                  <a:lnTo>
                    <a:pt x="456411" y="680632"/>
                  </a:lnTo>
                  <a:lnTo>
                    <a:pt x="432504" y="722897"/>
                  </a:lnTo>
                  <a:lnTo>
                    <a:pt x="409177" y="765529"/>
                  </a:lnTo>
                  <a:lnTo>
                    <a:pt x="386436" y="808523"/>
                  </a:lnTo>
                  <a:lnTo>
                    <a:pt x="364287" y="851875"/>
                  </a:lnTo>
                  <a:lnTo>
                    <a:pt x="342735" y="895577"/>
                  </a:lnTo>
                  <a:lnTo>
                    <a:pt x="321786" y="939626"/>
                  </a:lnTo>
                  <a:lnTo>
                    <a:pt x="301444" y="984016"/>
                  </a:lnTo>
                  <a:lnTo>
                    <a:pt x="281714" y="1028740"/>
                  </a:lnTo>
                  <a:lnTo>
                    <a:pt x="262604" y="1073795"/>
                  </a:lnTo>
                  <a:lnTo>
                    <a:pt x="244117" y="1119174"/>
                  </a:lnTo>
                  <a:lnTo>
                    <a:pt x="226259" y="1164873"/>
                  </a:lnTo>
                  <a:lnTo>
                    <a:pt x="209036" y="1210885"/>
                  </a:lnTo>
                  <a:lnTo>
                    <a:pt x="192453" y="1257205"/>
                  </a:lnTo>
                  <a:lnTo>
                    <a:pt x="176515" y="1303829"/>
                  </a:lnTo>
                  <a:lnTo>
                    <a:pt x="161227" y="1350751"/>
                  </a:lnTo>
                  <a:lnTo>
                    <a:pt x="146596" y="1397965"/>
                  </a:lnTo>
                  <a:lnTo>
                    <a:pt x="132626" y="1445465"/>
                  </a:lnTo>
                  <a:lnTo>
                    <a:pt x="119323" y="1493248"/>
                  </a:lnTo>
                  <a:lnTo>
                    <a:pt x="106692" y="1541306"/>
                  </a:lnTo>
                  <a:lnTo>
                    <a:pt x="94738" y="1589636"/>
                  </a:lnTo>
                  <a:lnTo>
                    <a:pt x="83467" y="1638231"/>
                  </a:lnTo>
                  <a:lnTo>
                    <a:pt x="72884" y="1687086"/>
                  </a:lnTo>
                  <a:lnTo>
                    <a:pt x="62995" y="1736196"/>
                  </a:lnTo>
                  <a:lnTo>
                    <a:pt x="53805" y="1785555"/>
                  </a:lnTo>
                  <a:lnTo>
                    <a:pt x="45320" y="1835158"/>
                  </a:lnTo>
                  <a:lnTo>
                    <a:pt x="37544" y="1885000"/>
                  </a:lnTo>
                  <a:lnTo>
                    <a:pt x="30483" y="1935075"/>
                  </a:lnTo>
                  <a:lnTo>
                    <a:pt x="24142" y="1985378"/>
                  </a:lnTo>
                  <a:lnTo>
                    <a:pt x="18528" y="2035904"/>
                  </a:lnTo>
                  <a:lnTo>
                    <a:pt x="13644" y="2086646"/>
                  </a:lnTo>
                  <a:lnTo>
                    <a:pt x="9497" y="2137601"/>
                  </a:lnTo>
                  <a:lnTo>
                    <a:pt x="6093" y="2188762"/>
                  </a:lnTo>
                  <a:lnTo>
                    <a:pt x="3435" y="2240123"/>
                  </a:lnTo>
                  <a:lnTo>
                    <a:pt x="1530" y="2291681"/>
                  </a:lnTo>
                  <a:lnTo>
                    <a:pt x="383" y="2343429"/>
                  </a:lnTo>
                  <a:lnTo>
                    <a:pt x="0" y="2395362"/>
                  </a:lnTo>
                  <a:lnTo>
                    <a:pt x="331" y="2443654"/>
                  </a:lnTo>
                  <a:lnTo>
                    <a:pt x="1323" y="2491787"/>
                  </a:lnTo>
                  <a:lnTo>
                    <a:pt x="2971" y="2539755"/>
                  </a:lnTo>
                  <a:lnTo>
                    <a:pt x="5270" y="2587556"/>
                  </a:lnTo>
                  <a:lnTo>
                    <a:pt x="8217" y="2635184"/>
                  </a:lnTo>
                  <a:lnTo>
                    <a:pt x="11807" y="2682635"/>
                  </a:lnTo>
                  <a:lnTo>
                    <a:pt x="16036" y="2729906"/>
                  </a:lnTo>
                  <a:lnTo>
                    <a:pt x="20899" y="2776990"/>
                  </a:lnTo>
                  <a:lnTo>
                    <a:pt x="26392" y="2823885"/>
                  </a:lnTo>
                  <a:lnTo>
                    <a:pt x="32511" y="2870586"/>
                  </a:lnTo>
                  <a:lnTo>
                    <a:pt x="39251" y="2917089"/>
                  </a:lnTo>
                  <a:lnTo>
                    <a:pt x="46608" y="2963388"/>
                  </a:lnTo>
                  <a:lnTo>
                    <a:pt x="54578" y="3009481"/>
                  </a:lnTo>
                  <a:lnTo>
                    <a:pt x="63157" y="3055363"/>
                  </a:lnTo>
                  <a:lnTo>
                    <a:pt x="72340" y="3101028"/>
                  </a:lnTo>
                  <a:lnTo>
                    <a:pt x="82123" y="3146474"/>
                  </a:lnTo>
                  <a:lnTo>
                    <a:pt x="92501" y="3191696"/>
                  </a:lnTo>
                  <a:lnTo>
                    <a:pt x="103471" y="3236688"/>
                  </a:lnTo>
                  <a:lnTo>
                    <a:pt x="115027" y="3281448"/>
                  </a:lnTo>
                  <a:lnTo>
                    <a:pt x="127166" y="3325971"/>
                  </a:lnTo>
                  <a:lnTo>
                    <a:pt x="139883" y="3370252"/>
                  </a:lnTo>
                  <a:lnTo>
                    <a:pt x="153175" y="3414287"/>
                  </a:lnTo>
                  <a:lnTo>
                    <a:pt x="167035" y="3458072"/>
                  </a:lnTo>
                  <a:lnTo>
                    <a:pt x="181462" y="3501603"/>
                  </a:lnTo>
                  <a:lnTo>
                    <a:pt x="196449" y="3544874"/>
                  </a:lnTo>
                  <a:lnTo>
                    <a:pt x="211993" y="3587883"/>
                  </a:lnTo>
                  <a:lnTo>
                    <a:pt x="228089" y="3630624"/>
                  </a:lnTo>
                  <a:lnTo>
                    <a:pt x="244733" y="3673093"/>
                  </a:lnTo>
                  <a:lnTo>
                    <a:pt x="261921" y="3715286"/>
                  </a:lnTo>
                  <a:lnTo>
                    <a:pt x="279649" y="3757199"/>
                  </a:lnTo>
                  <a:lnTo>
                    <a:pt x="297912" y="3798827"/>
                  </a:lnTo>
                  <a:lnTo>
                    <a:pt x="316705" y="3840166"/>
                  </a:lnTo>
                  <a:lnTo>
                    <a:pt x="336025" y="3881212"/>
                  </a:lnTo>
                  <a:lnTo>
                    <a:pt x="355867" y="3921960"/>
                  </a:lnTo>
                  <a:lnTo>
                    <a:pt x="376227" y="3962406"/>
                  </a:lnTo>
                  <a:lnTo>
                    <a:pt x="397100" y="4002545"/>
                  </a:lnTo>
                  <a:lnTo>
                    <a:pt x="418483" y="4042374"/>
                  </a:lnTo>
                  <a:lnTo>
                    <a:pt x="440370" y="4081888"/>
                  </a:lnTo>
                  <a:lnTo>
                    <a:pt x="462758" y="4121083"/>
                  </a:lnTo>
                  <a:lnTo>
                    <a:pt x="485643" y="4159954"/>
                  </a:lnTo>
                  <a:lnTo>
                    <a:pt x="509019" y="4198498"/>
                  </a:lnTo>
                  <a:lnTo>
                    <a:pt x="532883" y="4236709"/>
                  </a:lnTo>
                  <a:lnTo>
                    <a:pt x="557230" y="4274583"/>
                  </a:lnTo>
                  <a:lnTo>
                    <a:pt x="582056" y="4312117"/>
                  </a:lnTo>
                  <a:lnTo>
                    <a:pt x="607357" y="4349305"/>
                  </a:lnTo>
                  <a:lnTo>
                    <a:pt x="633128" y="4386144"/>
                  </a:lnTo>
                  <a:lnTo>
                    <a:pt x="659365" y="4422630"/>
                  </a:lnTo>
                  <a:lnTo>
                    <a:pt x="686064" y="4458757"/>
                  </a:lnTo>
                  <a:lnTo>
                    <a:pt x="713221" y="4494521"/>
                  </a:lnTo>
                  <a:lnTo>
                    <a:pt x="740830" y="4529919"/>
                  </a:lnTo>
                  <a:lnTo>
                    <a:pt x="768888" y="4564946"/>
                  </a:lnTo>
                  <a:lnTo>
                    <a:pt x="797391" y="4599598"/>
                  </a:lnTo>
                  <a:lnTo>
                    <a:pt x="826334" y="4633869"/>
                  </a:lnTo>
                  <a:lnTo>
                    <a:pt x="855713" y="4667757"/>
                  </a:lnTo>
                  <a:lnTo>
                    <a:pt x="885523" y="4701256"/>
                  </a:lnTo>
                  <a:lnTo>
                    <a:pt x="915760" y="4734363"/>
                  </a:lnTo>
                  <a:lnTo>
                    <a:pt x="946420" y="4767073"/>
                  </a:lnTo>
                  <a:lnTo>
                    <a:pt x="977499" y="4799381"/>
                  </a:lnTo>
                  <a:lnTo>
                    <a:pt x="1008992" y="4831284"/>
                  </a:lnTo>
                  <a:lnTo>
                    <a:pt x="1040895" y="4862777"/>
                  </a:lnTo>
                  <a:lnTo>
                    <a:pt x="1073203" y="4893856"/>
                  </a:lnTo>
                  <a:lnTo>
                    <a:pt x="1105913" y="4924516"/>
                  </a:lnTo>
                  <a:lnTo>
                    <a:pt x="1139020" y="4954754"/>
                  </a:lnTo>
                  <a:lnTo>
                    <a:pt x="1172519" y="4984564"/>
                  </a:lnTo>
                  <a:lnTo>
                    <a:pt x="1206407" y="5013942"/>
                  </a:lnTo>
                  <a:lnTo>
                    <a:pt x="1240679" y="5042885"/>
                  </a:lnTo>
                  <a:lnTo>
                    <a:pt x="1275330" y="5071388"/>
                  </a:lnTo>
                  <a:lnTo>
                    <a:pt x="1310357" y="5099446"/>
                  </a:lnTo>
                  <a:lnTo>
                    <a:pt x="1345755" y="5127055"/>
                  </a:lnTo>
                  <a:lnTo>
                    <a:pt x="1381520" y="5154212"/>
                  </a:lnTo>
                  <a:lnTo>
                    <a:pt x="1417647" y="5180911"/>
                  </a:lnTo>
                  <a:lnTo>
                    <a:pt x="1454132" y="5207148"/>
                  </a:lnTo>
                  <a:lnTo>
                    <a:pt x="1490971" y="5232919"/>
                  </a:lnTo>
                  <a:lnTo>
                    <a:pt x="1528160" y="5258220"/>
                  </a:lnTo>
                  <a:lnTo>
                    <a:pt x="1565693" y="5283046"/>
                  </a:lnTo>
                  <a:lnTo>
                    <a:pt x="1603568" y="5307393"/>
                  </a:lnTo>
                  <a:lnTo>
                    <a:pt x="1641779" y="5331257"/>
                  </a:lnTo>
                  <a:lnTo>
                    <a:pt x="1680322" y="5354633"/>
                  </a:lnTo>
                  <a:lnTo>
                    <a:pt x="1719194" y="5377518"/>
                  </a:lnTo>
                  <a:lnTo>
                    <a:pt x="1758388" y="5399906"/>
                  </a:lnTo>
                  <a:lnTo>
                    <a:pt x="1797902" y="5421793"/>
                  </a:lnTo>
                  <a:lnTo>
                    <a:pt x="1837731" y="5443176"/>
                  </a:lnTo>
                  <a:lnTo>
                    <a:pt x="1877871" y="5464049"/>
                  </a:lnTo>
                  <a:lnTo>
                    <a:pt x="1918317" y="5484409"/>
                  </a:lnTo>
                  <a:lnTo>
                    <a:pt x="1959065" y="5504251"/>
                  </a:lnTo>
                  <a:lnTo>
                    <a:pt x="2000110" y="5523571"/>
                  </a:lnTo>
                  <a:lnTo>
                    <a:pt x="2041449" y="5542364"/>
                  </a:lnTo>
                  <a:lnTo>
                    <a:pt x="2083077" y="5560627"/>
                  </a:lnTo>
                  <a:lnTo>
                    <a:pt x="2124990" y="5578354"/>
                  </a:lnTo>
                  <a:lnTo>
                    <a:pt x="2167183" y="5595543"/>
                  </a:lnTo>
                  <a:lnTo>
                    <a:pt x="2209653" y="5612187"/>
                  </a:lnTo>
                  <a:lnTo>
                    <a:pt x="2252394" y="5628283"/>
                  </a:lnTo>
                  <a:lnTo>
                    <a:pt x="2295402" y="5643827"/>
                  </a:lnTo>
                  <a:lnTo>
                    <a:pt x="2338674" y="5658814"/>
                  </a:lnTo>
                  <a:lnTo>
                    <a:pt x="2382205" y="5673240"/>
                  </a:lnTo>
                  <a:lnTo>
                    <a:pt x="2425990" y="5687101"/>
                  </a:lnTo>
                  <a:lnTo>
                    <a:pt x="2470025" y="5700393"/>
                  </a:lnTo>
                  <a:lnTo>
                    <a:pt x="2514306" y="5713110"/>
                  </a:lnTo>
                  <a:lnTo>
                    <a:pt x="2558829" y="5725249"/>
                  </a:lnTo>
                  <a:lnTo>
                    <a:pt x="2603588" y="5736805"/>
                  </a:lnTo>
                  <a:lnTo>
                    <a:pt x="2648581" y="5747775"/>
                  </a:lnTo>
                  <a:lnTo>
                    <a:pt x="2693803" y="5758153"/>
                  </a:lnTo>
                  <a:lnTo>
                    <a:pt x="2739249" y="5767936"/>
                  </a:lnTo>
                  <a:lnTo>
                    <a:pt x="2784914" y="5777119"/>
                  </a:lnTo>
                  <a:lnTo>
                    <a:pt x="2830796" y="5785697"/>
                  </a:lnTo>
                  <a:lnTo>
                    <a:pt x="2876888" y="5793667"/>
                  </a:lnTo>
                  <a:lnTo>
                    <a:pt x="2923188" y="5801025"/>
                  </a:lnTo>
                  <a:lnTo>
                    <a:pt x="2969691" y="5807765"/>
                  </a:lnTo>
                  <a:lnTo>
                    <a:pt x="3016392" y="5813884"/>
                  </a:lnTo>
                  <a:lnTo>
                    <a:pt x="3063287" y="5819377"/>
                  </a:lnTo>
                  <a:lnTo>
                    <a:pt x="3110371" y="5824240"/>
                  </a:lnTo>
                  <a:lnTo>
                    <a:pt x="3157641" y="5828469"/>
                  </a:lnTo>
                  <a:lnTo>
                    <a:pt x="3205093" y="5832059"/>
                  </a:lnTo>
                  <a:lnTo>
                    <a:pt x="3252721" y="5835005"/>
                  </a:lnTo>
                  <a:lnTo>
                    <a:pt x="3300521" y="5837305"/>
                  </a:lnTo>
                  <a:lnTo>
                    <a:pt x="3348490" y="5838953"/>
                  </a:lnTo>
                  <a:lnTo>
                    <a:pt x="3396623" y="5839945"/>
                  </a:lnTo>
                  <a:lnTo>
                    <a:pt x="3444915" y="5840276"/>
                  </a:lnTo>
                  <a:lnTo>
                    <a:pt x="3497028" y="5839890"/>
                  </a:lnTo>
                  <a:lnTo>
                    <a:pt x="3548956" y="5838735"/>
                  </a:lnTo>
                  <a:lnTo>
                    <a:pt x="3600691" y="5836817"/>
                  </a:lnTo>
                  <a:lnTo>
                    <a:pt x="3652229" y="5834141"/>
                  </a:lnTo>
                  <a:lnTo>
                    <a:pt x="3703565" y="5830712"/>
                  </a:lnTo>
                  <a:lnTo>
                    <a:pt x="3754693" y="5826537"/>
                  </a:lnTo>
                  <a:lnTo>
                    <a:pt x="3805608" y="5821620"/>
                  </a:lnTo>
                  <a:lnTo>
                    <a:pt x="3856303" y="5815967"/>
                  </a:lnTo>
                  <a:lnTo>
                    <a:pt x="3906775" y="5809583"/>
                  </a:lnTo>
                  <a:lnTo>
                    <a:pt x="3957017" y="5802473"/>
                  </a:lnTo>
                  <a:lnTo>
                    <a:pt x="4007024" y="5794644"/>
                  </a:lnTo>
                  <a:lnTo>
                    <a:pt x="4056790" y="5786100"/>
                  </a:lnTo>
                  <a:lnTo>
                    <a:pt x="4106310" y="5776848"/>
                  </a:lnTo>
                  <a:lnTo>
                    <a:pt x="4155579" y="5766891"/>
                  </a:lnTo>
                  <a:lnTo>
                    <a:pt x="4204592" y="5756237"/>
                  </a:lnTo>
                  <a:lnTo>
                    <a:pt x="4253342" y="5744890"/>
                  </a:lnTo>
                  <a:lnTo>
                    <a:pt x="4301824" y="5732855"/>
                  </a:lnTo>
                  <a:lnTo>
                    <a:pt x="4350033" y="5720139"/>
                  </a:lnTo>
                  <a:lnTo>
                    <a:pt x="4397964" y="5706746"/>
                  </a:lnTo>
                  <a:lnTo>
                    <a:pt x="4445611" y="5692682"/>
                  </a:lnTo>
                  <a:lnTo>
                    <a:pt x="4492969" y="5677952"/>
                  </a:lnTo>
                  <a:lnTo>
                    <a:pt x="4540031" y="5662563"/>
                  </a:lnTo>
                  <a:lnTo>
                    <a:pt x="4586794" y="5646518"/>
                  </a:lnTo>
                  <a:lnTo>
                    <a:pt x="4633251" y="5629824"/>
                  </a:lnTo>
                  <a:lnTo>
                    <a:pt x="4679397" y="5612487"/>
                  </a:lnTo>
                  <a:lnTo>
                    <a:pt x="4725226" y="5594510"/>
                  </a:lnTo>
                  <a:lnTo>
                    <a:pt x="4770734" y="5575901"/>
                  </a:lnTo>
                  <a:lnTo>
                    <a:pt x="4815914" y="5556664"/>
                  </a:lnTo>
                  <a:lnTo>
                    <a:pt x="4860761" y="5536805"/>
                  </a:lnTo>
                  <a:lnTo>
                    <a:pt x="4905270" y="5516329"/>
                  </a:lnTo>
                  <a:lnTo>
                    <a:pt x="4949436" y="5495242"/>
                  </a:lnTo>
                  <a:lnTo>
                    <a:pt x="4993253" y="5473549"/>
                  </a:lnTo>
                  <a:lnTo>
                    <a:pt x="5036715" y="5451255"/>
                  </a:lnTo>
                  <a:lnTo>
                    <a:pt x="5079817" y="5428367"/>
                  </a:lnTo>
                  <a:lnTo>
                    <a:pt x="5122554" y="5404888"/>
                  </a:lnTo>
                  <a:lnTo>
                    <a:pt x="5164920" y="5380826"/>
                  </a:lnTo>
                  <a:lnTo>
                    <a:pt x="5206909" y="5356184"/>
                  </a:lnTo>
                  <a:lnTo>
                    <a:pt x="5248518" y="5330970"/>
                  </a:lnTo>
                  <a:lnTo>
                    <a:pt x="5289739" y="5305187"/>
                  </a:lnTo>
                  <a:lnTo>
                    <a:pt x="5330568" y="5278842"/>
                  </a:lnTo>
                  <a:lnTo>
                    <a:pt x="5370998" y="5251940"/>
                  </a:lnTo>
                  <a:lnTo>
                    <a:pt x="5609219" y="5073802"/>
                  </a:lnTo>
                  <a:lnTo>
                    <a:pt x="560921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0139" y="-1"/>
              <a:ext cx="5441950" cy="5655310"/>
            </a:xfrm>
            <a:custGeom>
              <a:avLst/>
              <a:gdLst/>
              <a:ahLst/>
              <a:cxnLst/>
              <a:rect l="l" t="t" r="r" b="b"/>
              <a:pathLst>
                <a:path w="5441950" h="5655310">
                  <a:moveTo>
                    <a:pt x="5441857" y="0"/>
                  </a:moveTo>
                  <a:lnTo>
                    <a:pt x="1041366" y="0"/>
                  </a:lnTo>
                  <a:lnTo>
                    <a:pt x="957092" y="76594"/>
                  </a:lnTo>
                  <a:lnTo>
                    <a:pt x="923227" y="110960"/>
                  </a:lnTo>
                  <a:lnTo>
                    <a:pt x="889869" y="145819"/>
                  </a:lnTo>
                  <a:lnTo>
                    <a:pt x="857024" y="181168"/>
                  </a:lnTo>
                  <a:lnTo>
                    <a:pt x="824697" y="216999"/>
                  </a:lnTo>
                  <a:lnTo>
                    <a:pt x="792895" y="253306"/>
                  </a:lnTo>
                  <a:lnTo>
                    <a:pt x="761623" y="290084"/>
                  </a:lnTo>
                  <a:lnTo>
                    <a:pt x="730887" y="327327"/>
                  </a:lnTo>
                  <a:lnTo>
                    <a:pt x="700694" y="365029"/>
                  </a:lnTo>
                  <a:lnTo>
                    <a:pt x="671049" y="403183"/>
                  </a:lnTo>
                  <a:lnTo>
                    <a:pt x="641959" y="441784"/>
                  </a:lnTo>
                  <a:lnTo>
                    <a:pt x="613429" y="480826"/>
                  </a:lnTo>
                  <a:lnTo>
                    <a:pt x="585466" y="520303"/>
                  </a:lnTo>
                  <a:lnTo>
                    <a:pt x="558075" y="560208"/>
                  </a:lnTo>
                  <a:lnTo>
                    <a:pt x="531262" y="600536"/>
                  </a:lnTo>
                  <a:lnTo>
                    <a:pt x="505033" y="641281"/>
                  </a:lnTo>
                  <a:lnTo>
                    <a:pt x="479395" y="682437"/>
                  </a:lnTo>
                  <a:lnTo>
                    <a:pt x="454353" y="723998"/>
                  </a:lnTo>
                  <a:lnTo>
                    <a:pt x="429913" y="765957"/>
                  </a:lnTo>
                  <a:lnTo>
                    <a:pt x="406081" y="808310"/>
                  </a:lnTo>
                  <a:lnTo>
                    <a:pt x="382864" y="851050"/>
                  </a:lnTo>
                  <a:lnTo>
                    <a:pt x="360267" y="894170"/>
                  </a:lnTo>
                  <a:lnTo>
                    <a:pt x="338296" y="937665"/>
                  </a:lnTo>
                  <a:lnTo>
                    <a:pt x="316957" y="981530"/>
                  </a:lnTo>
                  <a:lnTo>
                    <a:pt x="296256" y="1025757"/>
                  </a:lnTo>
                  <a:lnTo>
                    <a:pt x="276200" y="1070341"/>
                  </a:lnTo>
                  <a:lnTo>
                    <a:pt x="256793" y="1115277"/>
                  </a:lnTo>
                  <a:lnTo>
                    <a:pt x="238043" y="1160557"/>
                  </a:lnTo>
                  <a:lnTo>
                    <a:pt x="219954" y="1206177"/>
                  </a:lnTo>
                  <a:lnTo>
                    <a:pt x="202534" y="1252130"/>
                  </a:lnTo>
                  <a:lnTo>
                    <a:pt x="185788" y="1298409"/>
                  </a:lnTo>
                  <a:lnTo>
                    <a:pt x="169721" y="1345010"/>
                  </a:lnTo>
                  <a:lnTo>
                    <a:pt x="154341" y="1391926"/>
                  </a:lnTo>
                  <a:lnTo>
                    <a:pt x="139652" y="1439152"/>
                  </a:lnTo>
                  <a:lnTo>
                    <a:pt x="125662" y="1486680"/>
                  </a:lnTo>
                  <a:lnTo>
                    <a:pt x="112375" y="1534506"/>
                  </a:lnTo>
                  <a:lnTo>
                    <a:pt x="99799" y="1582623"/>
                  </a:lnTo>
                  <a:lnTo>
                    <a:pt x="87938" y="1631025"/>
                  </a:lnTo>
                  <a:lnTo>
                    <a:pt x="76799" y="1679706"/>
                  </a:lnTo>
                  <a:lnTo>
                    <a:pt x="66388" y="1728661"/>
                  </a:lnTo>
                  <a:lnTo>
                    <a:pt x="56711" y="1777883"/>
                  </a:lnTo>
                  <a:lnTo>
                    <a:pt x="47773" y="1827366"/>
                  </a:lnTo>
                  <a:lnTo>
                    <a:pt x="39582" y="1877105"/>
                  </a:lnTo>
                  <a:lnTo>
                    <a:pt x="32142" y="1927093"/>
                  </a:lnTo>
                  <a:lnTo>
                    <a:pt x="25460" y="1977324"/>
                  </a:lnTo>
                  <a:lnTo>
                    <a:pt x="19541" y="2027793"/>
                  </a:lnTo>
                  <a:lnTo>
                    <a:pt x="14393" y="2078493"/>
                  </a:lnTo>
                  <a:lnTo>
                    <a:pt x="10020" y="2129419"/>
                  </a:lnTo>
                  <a:lnTo>
                    <a:pt x="6428" y="2180564"/>
                  </a:lnTo>
                  <a:lnTo>
                    <a:pt x="3625" y="2231923"/>
                  </a:lnTo>
                  <a:lnTo>
                    <a:pt x="1615" y="2283489"/>
                  </a:lnTo>
                  <a:lnTo>
                    <a:pt x="404" y="2335257"/>
                  </a:lnTo>
                  <a:lnTo>
                    <a:pt x="0" y="2387220"/>
                  </a:lnTo>
                  <a:lnTo>
                    <a:pt x="349" y="2435478"/>
                  </a:lnTo>
                  <a:lnTo>
                    <a:pt x="1393" y="2483567"/>
                  </a:lnTo>
                  <a:lnTo>
                    <a:pt x="3127" y="2531484"/>
                  </a:lnTo>
                  <a:lnTo>
                    <a:pt x="5547" y="2579223"/>
                  </a:lnTo>
                  <a:lnTo>
                    <a:pt x="8647" y="2626779"/>
                  </a:lnTo>
                  <a:lnTo>
                    <a:pt x="12423" y="2674148"/>
                  </a:lnTo>
                  <a:lnTo>
                    <a:pt x="16870" y="2721325"/>
                  </a:lnTo>
                  <a:lnTo>
                    <a:pt x="21984" y="2768305"/>
                  </a:lnTo>
                  <a:lnTo>
                    <a:pt x="27759" y="2815083"/>
                  </a:lnTo>
                  <a:lnTo>
                    <a:pt x="34190" y="2861654"/>
                  </a:lnTo>
                  <a:lnTo>
                    <a:pt x="41274" y="2908014"/>
                  </a:lnTo>
                  <a:lnTo>
                    <a:pt x="49005" y="2954158"/>
                  </a:lnTo>
                  <a:lnTo>
                    <a:pt x="57377" y="3000081"/>
                  </a:lnTo>
                  <a:lnTo>
                    <a:pt x="66388" y="3045779"/>
                  </a:lnTo>
                  <a:lnTo>
                    <a:pt x="76031" y="3091246"/>
                  </a:lnTo>
                  <a:lnTo>
                    <a:pt x="86302" y="3136477"/>
                  </a:lnTo>
                  <a:lnTo>
                    <a:pt x="97197" y="3181469"/>
                  </a:lnTo>
                  <a:lnTo>
                    <a:pt x="108709" y="3226216"/>
                  </a:lnTo>
                  <a:lnTo>
                    <a:pt x="120835" y="3270713"/>
                  </a:lnTo>
                  <a:lnTo>
                    <a:pt x="133571" y="3314956"/>
                  </a:lnTo>
                  <a:lnTo>
                    <a:pt x="146910" y="3358939"/>
                  </a:lnTo>
                  <a:lnTo>
                    <a:pt x="160848" y="3402659"/>
                  </a:lnTo>
                  <a:lnTo>
                    <a:pt x="175381" y="3446109"/>
                  </a:lnTo>
                  <a:lnTo>
                    <a:pt x="190503" y="3489286"/>
                  </a:lnTo>
                  <a:lnTo>
                    <a:pt x="206210" y="3532185"/>
                  </a:lnTo>
                  <a:lnTo>
                    <a:pt x="222497" y="3574801"/>
                  </a:lnTo>
                  <a:lnTo>
                    <a:pt x="239360" y="3617128"/>
                  </a:lnTo>
                  <a:lnTo>
                    <a:pt x="256793" y="3659163"/>
                  </a:lnTo>
                  <a:lnTo>
                    <a:pt x="274792" y="3700900"/>
                  </a:lnTo>
                  <a:lnTo>
                    <a:pt x="293351" y="3742335"/>
                  </a:lnTo>
                  <a:lnTo>
                    <a:pt x="312467" y="3783463"/>
                  </a:lnTo>
                  <a:lnTo>
                    <a:pt x="332134" y="3824279"/>
                  </a:lnTo>
                  <a:lnTo>
                    <a:pt x="352348" y="3864779"/>
                  </a:lnTo>
                  <a:lnTo>
                    <a:pt x="373103" y="3904957"/>
                  </a:lnTo>
                  <a:lnTo>
                    <a:pt x="394395" y="3944808"/>
                  </a:lnTo>
                  <a:lnTo>
                    <a:pt x="416220" y="3984329"/>
                  </a:lnTo>
                  <a:lnTo>
                    <a:pt x="438572" y="4023514"/>
                  </a:lnTo>
                  <a:lnTo>
                    <a:pt x="461446" y="4062358"/>
                  </a:lnTo>
                  <a:lnTo>
                    <a:pt x="484839" y="4100856"/>
                  </a:lnTo>
                  <a:lnTo>
                    <a:pt x="508744" y="4139005"/>
                  </a:lnTo>
                  <a:lnTo>
                    <a:pt x="533157" y="4176798"/>
                  </a:lnTo>
                  <a:lnTo>
                    <a:pt x="558074" y="4214232"/>
                  </a:lnTo>
                  <a:lnTo>
                    <a:pt x="583490" y="4251301"/>
                  </a:lnTo>
                  <a:lnTo>
                    <a:pt x="609399" y="4288001"/>
                  </a:lnTo>
                  <a:lnTo>
                    <a:pt x="635798" y="4324327"/>
                  </a:lnTo>
                  <a:lnTo>
                    <a:pt x="662681" y="4360273"/>
                  </a:lnTo>
                  <a:lnTo>
                    <a:pt x="690043" y="4395836"/>
                  </a:lnTo>
                  <a:lnTo>
                    <a:pt x="717880" y="4431011"/>
                  </a:lnTo>
                  <a:lnTo>
                    <a:pt x="746187" y="4465792"/>
                  </a:lnTo>
                  <a:lnTo>
                    <a:pt x="774959" y="4500175"/>
                  </a:lnTo>
                  <a:lnTo>
                    <a:pt x="804192" y="4534155"/>
                  </a:lnTo>
                  <a:lnTo>
                    <a:pt x="833880" y="4567728"/>
                  </a:lnTo>
                  <a:lnTo>
                    <a:pt x="864019" y="4600888"/>
                  </a:lnTo>
                  <a:lnTo>
                    <a:pt x="894604" y="4633631"/>
                  </a:lnTo>
                  <a:lnTo>
                    <a:pt x="925629" y="4665952"/>
                  </a:lnTo>
                  <a:lnTo>
                    <a:pt x="957092" y="4697846"/>
                  </a:lnTo>
                  <a:lnTo>
                    <a:pt x="988986" y="4729308"/>
                  </a:lnTo>
                  <a:lnTo>
                    <a:pt x="1021307" y="4760334"/>
                  </a:lnTo>
                  <a:lnTo>
                    <a:pt x="1054049" y="4790919"/>
                  </a:lnTo>
                  <a:lnTo>
                    <a:pt x="1087209" y="4821057"/>
                  </a:lnTo>
                  <a:lnTo>
                    <a:pt x="1120782" y="4850745"/>
                  </a:lnTo>
                  <a:lnTo>
                    <a:pt x="1154762" y="4879978"/>
                  </a:lnTo>
                  <a:lnTo>
                    <a:pt x="1189145" y="4908750"/>
                  </a:lnTo>
                  <a:lnTo>
                    <a:pt x="1223926" y="4937057"/>
                  </a:lnTo>
                  <a:lnTo>
                    <a:pt x="1259101" y="4964894"/>
                  </a:lnTo>
                  <a:lnTo>
                    <a:pt x="1294664" y="4992257"/>
                  </a:lnTo>
                  <a:lnTo>
                    <a:pt x="1330611" y="5019139"/>
                  </a:lnTo>
                  <a:lnTo>
                    <a:pt x="1366936" y="5045538"/>
                  </a:lnTo>
                  <a:lnTo>
                    <a:pt x="1403636" y="5071448"/>
                  </a:lnTo>
                  <a:lnTo>
                    <a:pt x="1440705" y="5096863"/>
                  </a:lnTo>
                  <a:lnTo>
                    <a:pt x="1478139" y="5121780"/>
                  </a:lnTo>
                  <a:lnTo>
                    <a:pt x="1515932" y="5146194"/>
                  </a:lnTo>
                  <a:lnTo>
                    <a:pt x="1554081" y="5170099"/>
                  </a:lnTo>
                  <a:lnTo>
                    <a:pt x="1592579" y="5193491"/>
                  </a:lnTo>
                  <a:lnTo>
                    <a:pt x="1631424" y="5216366"/>
                  </a:lnTo>
                  <a:lnTo>
                    <a:pt x="1670608" y="5238718"/>
                  </a:lnTo>
                  <a:lnTo>
                    <a:pt x="1710129" y="5260542"/>
                  </a:lnTo>
                  <a:lnTo>
                    <a:pt x="1749980" y="5281835"/>
                  </a:lnTo>
                  <a:lnTo>
                    <a:pt x="1790158" y="5302590"/>
                  </a:lnTo>
                  <a:lnTo>
                    <a:pt x="1830658" y="5322804"/>
                  </a:lnTo>
                  <a:lnTo>
                    <a:pt x="1871474" y="5342471"/>
                  </a:lnTo>
                  <a:lnTo>
                    <a:pt x="1912602" y="5361586"/>
                  </a:lnTo>
                  <a:lnTo>
                    <a:pt x="1954037" y="5380146"/>
                  </a:lnTo>
                  <a:lnTo>
                    <a:pt x="1995774" y="5398145"/>
                  </a:lnTo>
                  <a:lnTo>
                    <a:pt x="2037809" y="5415578"/>
                  </a:lnTo>
                  <a:lnTo>
                    <a:pt x="2080136" y="5432440"/>
                  </a:lnTo>
                  <a:lnTo>
                    <a:pt x="2122752" y="5448728"/>
                  </a:lnTo>
                  <a:lnTo>
                    <a:pt x="2165651" y="5464435"/>
                  </a:lnTo>
                  <a:lnTo>
                    <a:pt x="2208828" y="5479557"/>
                  </a:lnTo>
                  <a:lnTo>
                    <a:pt x="2252278" y="5494090"/>
                  </a:lnTo>
                  <a:lnTo>
                    <a:pt x="2295998" y="5508028"/>
                  </a:lnTo>
                  <a:lnTo>
                    <a:pt x="2339981" y="5521367"/>
                  </a:lnTo>
                  <a:lnTo>
                    <a:pt x="2384224" y="5534102"/>
                  </a:lnTo>
                  <a:lnTo>
                    <a:pt x="2428721" y="5546228"/>
                  </a:lnTo>
                  <a:lnTo>
                    <a:pt x="2473468" y="5557741"/>
                  </a:lnTo>
                  <a:lnTo>
                    <a:pt x="2518459" y="5568635"/>
                  </a:lnTo>
                  <a:lnTo>
                    <a:pt x="2563691" y="5578907"/>
                  </a:lnTo>
                  <a:lnTo>
                    <a:pt x="2609158" y="5588550"/>
                  </a:lnTo>
                  <a:lnTo>
                    <a:pt x="2654855" y="5597560"/>
                  </a:lnTo>
                  <a:lnTo>
                    <a:pt x="2700779" y="5605933"/>
                  </a:lnTo>
                  <a:lnTo>
                    <a:pt x="2746923" y="5613664"/>
                  </a:lnTo>
                  <a:lnTo>
                    <a:pt x="2793283" y="5620747"/>
                  </a:lnTo>
                  <a:lnTo>
                    <a:pt x="2839854" y="5627179"/>
                  </a:lnTo>
                  <a:lnTo>
                    <a:pt x="2886632" y="5632954"/>
                  </a:lnTo>
                  <a:lnTo>
                    <a:pt x="2933612" y="5638067"/>
                  </a:lnTo>
                  <a:lnTo>
                    <a:pt x="2980789" y="5642515"/>
                  </a:lnTo>
                  <a:lnTo>
                    <a:pt x="3028158" y="5646291"/>
                  </a:lnTo>
                  <a:lnTo>
                    <a:pt x="3075714" y="5649391"/>
                  </a:lnTo>
                  <a:lnTo>
                    <a:pt x="3123453" y="5651811"/>
                  </a:lnTo>
                  <a:lnTo>
                    <a:pt x="3171369" y="5653545"/>
                  </a:lnTo>
                  <a:lnTo>
                    <a:pt x="3219459" y="5654589"/>
                  </a:lnTo>
                  <a:lnTo>
                    <a:pt x="3267717" y="5654938"/>
                  </a:lnTo>
                  <a:lnTo>
                    <a:pt x="3319533" y="5654536"/>
                  </a:lnTo>
                  <a:lnTo>
                    <a:pt x="3371154" y="5653332"/>
                  </a:lnTo>
                  <a:lnTo>
                    <a:pt x="3422576" y="5651334"/>
                  </a:lnTo>
                  <a:lnTo>
                    <a:pt x="3473790" y="5648546"/>
                  </a:lnTo>
                  <a:lnTo>
                    <a:pt x="3524793" y="5644975"/>
                  </a:lnTo>
                  <a:lnTo>
                    <a:pt x="3575577" y="5640626"/>
                  </a:lnTo>
                  <a:lnTo>
                    <a:pt x="3626138" y="5635506"/>
                  </a:lnTo>
                  <a:lnTo>
                    <a:pt x="3676468" y="5629621"/>
                  </a:lnTo>
                  <a:lnTo>
                    <a:pt x="3726563" y="5622976"/>
                  </a:lnTo>
                  <a:lnTo>
                    <a:pt x="3776416" y="5615578"/>
                  </a:lnTo>
                  <a:lnTo>
                    <a:pt x="3826020" y="5607432"/>
                  </a:lnTo>
                  <a:lnTo>
                    <a:pt x="3875372" y="5598544"/>
                  </a:lnTo>
                  <a:lnTo>
                    <a:pt x="3924463" y="5588921"/>
                  </a:lnTo>
                  <a:lnTo>
                    <a:pt x="3973289" y="5578567"/>
                  </a:lnTo>
                  <a:lnTo>
                    <a:pt x="4021844" y="5567490"/>
                  </a:lnTo>
                  <a:lnTo>
                    <a:pt x="4070121" y="5555694"/>
                  </a:lnTo>
                  <a:lnTo>
                    <a:pt x="4118114" y="5543187"/>
                  </a:lnTo>
                  <a:lnTo>
                    <a:pt x="4165819" y="5529973"/>
                  </a:lnTo>
                  <a:lnTo>
                    <a:pt x="4213228" y="5516059"/>
                  </a:lnTo>
                  <a:lnTo>
                    <a:pt x="4260336" y="5501451"/>
                  </a:lnTo>
                  <a:lnTo>
                    <a:pt x="4307137" y="5486154"/>
                  </a:lnTo>
                  <a:lnTo>
                    <a:pt x="4353625" y="5470175"/>
                  </a:lnTo>
                  <a:lnTo>
                    <a:pt x="4399794" y="5453519"/>
                  </a:lnTo>
                  <a:lnTo>
                    <a:pt x="4445638" y="5436193"/>
                  </a:lnTo>
                  <a:lnTo>
                    <a:pt x="4491151" y="5418202"/>
                  </a:lnTo>
                  <a:lnTo>
                    <a:pt x="4536328" y="5399553"/>
                  </a:lnTo>
                  <a:lnTo>
                    <a:pt x="4581161" y="5380250"/>
                  </a:lnTo>
                  <a:lnTo>
                    <a:pt x="4625647" y="5360301"/>
                  </a:lnTo>
                  <a:lnTo>
                    <a:pt x="4669777" y="5339711"/>
                  </a:lnTo>
                  <a:lnTo>
                    <a:pt x="4713548" y="5318486"/>
                  </a:lnTo>
                  <a:lnTo>
                    <a:pt x="4756952" y="5296632"/>
                  </a:lnTo>
                  <a:lnTo>
                    <a:pt x="4799983" y="5274154"/>
                  </a:lnTo>
                  <a:lnTo>
                    <a:pt x="4842637" y="5251060"/>
                  </a:lnTo>
                  <a:lnTo>
                    <a:pt x="4884906" y="5227354"/>
                  </a:lnTo>
                  <a:lnTo>
                    <a:pt x="4926785" y="5203043"/>
                  </a:lnTo>
                  <a:lnTo>
                    <a:pt x="4968268" y="5178132"/>
                  </a:lnTo>
                  <a:lnTo>
                    <a:pt x="5009349" y="5152628"/>
                  </a:lnTo>
                  <a:lnTo>
                    <a:pt x="5050023" y="5126536"/>
                  </a:lnTo>
                  <a:lnTo>
                    <a:pt x="5090282" y="5099863"/>
                  </a:lnTo>
                  <a:lnTo>
                    <a:pt x="5130122" y="5072614"/>
                  </a:lnTo>
                  <a:lnTo>
                    <a:pt x="5169536" y="5044795"/>
                  </a:lnTo>
                  <a:lnTo>
                    <a:pt x="5208518" y="5016412"/>
                  </a:lnTo>
                  <a:lnTo>
                    <a:pt x="5247063" y="4987472"/>
                  </a:lnTo>
                  <a:lnTo>
                    <a:pt x="5285164" y="4957979"/>
                  </a:lnTo>
                  <a:lnTo>
                    <a:pt x="5441857" y="4820611"/>
                  </a:lnTo>
                  <a:lnTo>
                    <a:pt x="5441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056" y="643002"/>
              <a:ext cx="3796788" cy="3796789"/>
            </a:xfrm>
            <a:prstGeom prst="rect">
              <a:avLst/>
            </a:prstGeom>
          </p:spPr>
        </p:pic>
      </p:grpSp>
      <p:pic>
        <p:nvPicPr>
          <p:cNvPr id="9" name="Picture 2" descr="Digital GIF">
            <a:extLst>
              <a:ext uri="{FF2B5EF4-FFF2-40B4-BE49-F238E27FC236}">
                <a16:creationId xmlns:a16="http://schemas.microsoft.com/office/drawing/2014/main" id="{5D1288D7-98DE-4AC9-A3EB-D02605E6B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88" y="620141"/>
            <a:ext cx="3796788" cy="37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744200" y="650690"/>
            <a:ext cx="1101632" cy="85875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066800" y="1371600"/>
            <a:ext cx="6750229" cy="349326"/>
          </a:xfrm>
          <a:prstGeom prst="rect">
            <a:avLst/>
          </a:prstGeom>
        </p:spPr>
        <p:txBody>
          <a:bodyPr vert="horz" wrap="square" lIns="0" tIns="33020" rIns="0" bIns="0" rtlCol="0">
            <a:spAutoFit/>
          </a:bodyPr>
          <a:lstStyle/>
          <a:p>
            <a:pPr marL="298450" marR="5080" indent="-285750">
              <a:lnSpc>
                <a:spcPts val="2800"/>
              </a:lnSpc>
              <a:spcBef>
                <a:spcPts val="260"/>
              </a:spcBef>
              <a:buFont typeface="Arial" panose="020B0604020202020204" pitchFamily="34" charset="0"/>
              <a:buChar char="•"/>
            </a:pP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Removal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of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spurious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contigs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(length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&lt;500bp</a:t>
            </a:r>
            <a:r>
              <a:rPr sz="16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and/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dirty="0">
                <a:latin typeface="Arial" panose="020B0604020202020204" pitchFamily="34" charset="0"/>
                <a:cs typeface="Arial" panose="020B0604020202020204" pitchFamily="34" charset="0"/>
              </a:rPr>
              <a:t>coverage</a:t>
            </a:r>
            <a:r>
              <a:rPr sz="1600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600" spc="-20" dirty="0">
                <a:latin typeface="Arial" panose="020B0604020202020204" pitchFamily="34" charset="0"/>
                <a:cs typeface="Arial" panose="020B0604020202020204" pitchFamily="34" charset="0"/>
              </a:rPr>
              <a:t>&lt;10)</a:t>
            </a:r>
            <a:endParaRPr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603964F-5096-45EE-8307-099936CD26D6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C5A200-BE07-4DA1-9E61-5D36987803CA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6AD6E1-6826-485A-A1B3-A7DD03181DD4}"/>
              </a:ext>
            </a:extLst>
          </p:cNvPr>
          <p:cNvSpPr txBox="1"/>
          <p:nvPr/>
        </p:nvSpPr>
        <p:spPr>
          <a:xfrm>
            <a:off x="685800" y="91440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/>
              <a:t>Contig filtering using R</a:t>
            </a:r>
            <a:endParaRPr lang="en-CH" sz="1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1066800" y="1639431"/>
            <a:ext cx="601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Check trimmed reads </a:t>
            </a:r>
            <a:r>
              <a:rPr lang="en-US" sz="2000" dirty="0"/>
              <a:t>(from previous session)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22ACC0-2AB1-4A96-AF26-1EB42268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8B095877-3470-4C7B-BBDB-689917A76A6F}"/>
              </a:ext>
            </a:extLst>
          </p:cNvPr>
          <p:cNvGrpSpPr/>
          <p:nvPr/>
        </p:nvGrpSpPr>
        <p:grpSpPr>
          <a:xfrm>
            <a:off x="1524000" y="2401431"/>
            <a:ext cx="6019800" cy="3923169"/>
            <a:chOff x="1066800" y="2057400"/>
            <a:chExt cx="6019800" cy="3923169"/>
          </a:xfrm>
        </p:grpSpPr>
        <p:pic>
          <p:nvPicPr>
            <p:cNvPr id="2050" name="Picture 2" descr="Trimming and Filtering – Data Processing and Visualization for Metagenomics">
              <a:extLst>
                <a:ext uri="{FF2B5EF4-FFF2-40B4-BE49-F238E27FC236}">
                  <a16:creationId xmlns:a16="http://schemas.microsoft.com/office/drawing/2014/main" id="{CDA11454-E8E7-4CF2-8E10-07111F27C40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6245"/>
            <a:stretch/>
          </p:blipFill>
          <p:spPr bwMode="auto">
            <a:xfrm>
              <a:off x="1066800" y="2057400"/>
              <a:ext cx="4247140" cy="392316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5B042F7-6D85-4139-819B-C932138F3ABF}"/>
                </a:ext>
              </a:extLst>
            </p:cNvPr>
            <p:cNvSpPr/>
            <p:nvPr/>
          </p:nvSpPr>
          <p:spPr>
            <a:xfrm>
              <a:off x="5029200" y="2286000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43E69A17-7218-4A25-86AF-61DC9399DA82}"/>
              </a:ext>
            </a:extLst>
          </p:cNvPr>
          <p:cNvGrpSpPr/>
          <p:nvPr/>
        </p:nvGrpSpPr>
        <p:grpSpPr>
          <a:xfrm>
            <a:off x="7063450" y="2209800"/>
            <a:ext cx="4595150" cy="3339644"/>
            <a:chOff x="6377650" y="1458033"/>
            <a:chExt cx="4595150" cy="333964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6BBD2C-CA9B-4009-A1E6-C06FF7288551}"/>
                </a:ext>
              </a:extLst>
            </p:cNvPr>
            <p:cNvSpPr txBox="1"/>
            <p:nvPr/>
          </p:nvSpPr>
          <p:spPr>
            <a:xfrm>
              <a:off x="6477000" y="4582233"/>
              <a:ext cx="43434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dirty="0"/>
                <a:t>in: 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/scratch/</a:t>
              </a:r>
              <a:r>
                <a:rPr lang="en-US" sz="8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jgianott</a:t>
              </a:r>
              <a:r>
                <a:rPr lang="en-US" sz="8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/SAGE/SAGE2022_2023/&lt;username&gt;/</a:t>
              </a:r>
              <a:r>
                <a:rPr lang="en-US" sz="8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01_trim</a:t>
              </a:r>
              <a:endParaRPr lang="en-CH" sz="8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07D0904-BECF-49A0-9C97-7C523A58FA28}"/>
                </a:ext>
              </a:extLst>
            </p:cNvPr>
            <p:cNvGrpSpPr/>
            <p:nvPr/>
          </p:nvGrpSpPr>
          <p:grpSpPr>
            <a:xfrm>
              <a:off x="6400800" y="1458033"/>
              <a:ext cx="3429000" cy="332667"/>
              <a:chOff x="6400800" y="1458033"/>
              <a:chExt cx="3429000" cy="332667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17221F2-06A8-46A4-BFDA-84F1ABFC8D1F}"/>
                  </a:ext>
                </a:extLst>
              </p:cNvPr>
              <p:cNvSpPr/>
              <p:nvPr/>
            </p:nvSpPr>
            <p:spPr>
              <a:xfrm>
                <a:off x="64008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DF179F-BB45-43FF-A0C2-FB581B9FBA7C}"/>
                  </a:ext>
                </a:extLst>
              </p:cNvPr>
              <p:cNvSpPr/>
              <p:nvPr/>
            </p:nvSpPr>
            <p:spPr>
              <a:xfrm>
                <a:off x="87630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3B6A30E-502F-48DC-8539-CA24FE0E7202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7467600" y="1752600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D8C4FA7-115C-44BC-9068-B0AA2303EC5B}"/>
                  </a:ext>
                </a:extLst>
              </p:cNvPr>
              <p:cNvSpPr txBox="1"/>
              <p:nvPr/>
            </p:nvSpPr>
            <p:spPr>
              <a:xfrm>
                <a:off x="8763000" y="1458033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CH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8B19C8-14FF-45B7-8421-20AC95D37C24}"/>
                  </a:ext>
                </a:extLst>
              </p:cNvPr>
              <p:cNvSpPr txBox="1"/>
              <p:nvPr/>
            </p:nvSpPr>
            <p:spPr>
              <a:xfrm>
                <a:off x="6400800" y="1458033"/>
                <a:ext cx="106680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CH" sz="12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5837724D-10B3-4BF7-BDC4-A1778D6796CB}"/>
                </a:ext>
              </a:extLst>
            </p:cNvPr>
            <p:cNvCxnSpPr/>
            <p:nvPr/>
          </p:nvCxnSpPr>
          <p:spPr>
            <a:xfrm flipH="1">
              <a:off x="7467600" y="1919651"/>
              <a:ext cx="647700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E0D004F7-A1C0-4DB2-AD11-5475D0E482FF}"/>
                </a:ext>
              </a:extLst>
            </p:cNvPr>
            <p:cNvCxnSpPr>
              <a:cxnSpLocks/>
            </p:cNvCxnSpPr>
            <p:nvPr/>
          </p:nvCxnSpPr>
          <p:spPr>
            <a:xfrm>
              <a:off x="8115300" y="1919651"/>
              <a:ext cx="647700" cy="6477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12E7BE56-DEFB-462C-93CD-AA06100E01FE}"/>
                </a:ext>
              </a:extLst>
            </p:cNvPr>
            <p:cNvGrpSpPr/>
            <p:nvPr/>
          </p:nvGrpSpPr>
          <p:grpSpPr>
            <a:xfrm>
              <a:off x="6477000" y="3207667"/>
              <a:ext cx="1599655" cy="269513"/>
              <a:chOff x="6400800" y="1356646"/>
              <a:chExt cx="3429000" cy="434054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FAF1AD0-D23B-4F73-9546-523611EC0818}"/>
                  </a:ext>
                </a:extLst>
              </p:cNvPr>
              <p:cNvSpPr txBox="1"/>
              <p:nvPr/>
            </p:nvSpPr>
            <p:spPr>
              <a:xfrm>
                <a:off x="8763001" y="1356646"/>
                <a:ext cx="1066799" cy="42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CH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44DAE1C4-F646-43AE-9869-225EF8B0F0D5}"/>
                  </a:ext>
                </a:extLst>
              </p:cNvPr>
              <p:cNvSpPr txBox="1"/>
              <p:nvPr/>
            </p:nvSpPr>
            <p:spPr>
              <a:xfrm>
                <a:off x="6400800" y="1356646"/>
                <a:ext cx="1066799" cy="42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CH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C0B3030E-67F4-4405-AF6A-EDD33F6A7AAE}"/>
                  </a:ext>
                </a:extLst>
              </p:cNvPr>
              <p:cNvSpPr/>
              <p:nvPr/>
            </p:nvSpPr>
            <p:spPr>
              <a:xfrm>
                <a:off x="64008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73C1F7F-A7DE-4A0F-8A1F-286928FECEC3}"/>
                  </a:ext>
                </a:extLst>
              </p:cNvPr>
              <p:cNvSpPr/>
              <p:nvPr/>
            </p:nvSpPr>
            <p:spPr>
              <a:xfrm>
                <a:off x="87630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BB704EA8-D20E-4EC4-8E15-6E1D7A3B3820}"/>
                  </a:ext>
                </a:extLst>
              </p:cNvPr>
              <p:cNvCxnSpPr>
                <a:cxnSpLocks/>
                <a:stCxn id="22" idx="3"/>
              </p:cNvCxnSpPr>
              <p:nvPr/>
            </p:nvCxnSpPr>
            <p:spPr>
              <a:xfrm>
                <a:off x="7467600" y="1752600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330D33F8-8917-47AB-9AA2-FF2417CDF987}"/>
                </a:ext>
              </a:extLst>
            </p:cNvPr>
            <p:cNvGrpSpPr/>
            <p:nvPr/>
          </p:nvGrpSpPr>
          <p:grpSpPr>
            <a:xfrm>
              <a:off x="8833919" y="3183532"/>
              <a:ext cx="1101986" cy="269513"/>
              <a:chOff x="6400800" y="1356646"/>
              <a:chExt cx="2362200" cy="434054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BB989DD-4B8B-4C13-A02B-EB88EABA0A92}"/>
                  </a:ext>
                </a:extLst>
              </p:cNvPr>
              <p:cNvSpPr/>
              <p:nvPr/>
            </p:nvSpPr>
            <p:spPr>
              <a:xfrm>
                <a:off x="64008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FDF76C78-2369-487E-99B3-03ED1DA4C9F2}"/>
                  </a:ext>
                </a:extLst>
              </p:cNvPr>
              <p:cNvCxnSpPr>
                <a:cxnSpLocks/>
                <a:stCxn id="28" idx="3"/>
              </p:cNvCxnSpPr>
              <p:nvPr/>
            </p:nvCxnSpPr>
            <p:spPr>
              <a:xfrm>
                <a:off x="7467600" y="1752600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F85DD34-FCBA-45E8-952F-9DB003141EFA}"/>
                  </a:ext>
                </a:extLst>
              </p:cNvPr>
              <p:cNvSpPr txBox="1"/>
              <p:nvPr/>
            </p:nvSpPr>
            <p:spPr>
              <a:xfrm>
                <a:off x="6400800" y="1356646"/>
                <a:ext cx="1066799" cy="42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R1</a:t>
                </a:r>
                <a:endParaRPr lang="en-CH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10E10027-4DB3-4D58-81E2-2D2BC4C0D63A}"/>
                </a:ext>
              </a:extLst>
            </p:cNvPr>
            <p:cNvGrpSpPr/>
            <p:nvPr/>
          </p:nvGrpSpPr>
          <p:grpSpPr>
            <a:xfrm>
              <a:off x="9331587" y="3540487"/>
              <a:ext cx="1101985" cy="269513"/>
              <a:chOff x="7467600" y="1356646"/>
              <a:chExt cx="2362200" cy="434054"/>
            </a:xfrm>
          </p:grpSpPr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96811EE-2F1C-43BC-8400-211E62B9DA36}"/>
                  </a:ext>
                </a:extLst>
              </p:cNvPr>
              <p:cNvSpPr/>
              <p:nvPr/>
            </p:nvSpPr>
            <p:spPr>
              <a:xfrm>
                <a:off x="8763000" y="1714500"/>
                <a:ext cx="1066800" cy="76200"/>
              </a:xfrm>
              <a:prstGeom prst="rect">
                <a:avLst/>
              </a:prstGeom>
              <a:solidFill>
                <a:schemeClr val="tx2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H"/>
              </a:p>
            </p:txBody>
          </p: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725DB725-F574-4871-9B2A-EC1E298759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67600" y="1752600"/>
                <a:ext cx="1295400" cy="0"/>
              </a:xfrm>
              <a:prstGeom prst="line">
                <a:avLst/>
              </a:prstGeom>
              <a:ln>
                <a:solidFill>
                  <a:schemeClr val="accent1">
                    <a:lumMod val="40000"/>
                    <a:lumOff val="60000"/>
                  </a:schemeClr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42D87A-3204-4ADF-A6DF-7EFFFDD1A48E}"/>
                  </a:ext>
                </a:extLst>
              </p:cNvPr>
              <p:cNvSpPr txBox="1"/>
              <p:nvPr/>
            </p:nvSpPr>
            <p:spPr>
              <a:xfrm>
                <a:off x="8763001" y="1356646"/>
                <a:ext cx="1066799" cy="42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R2</a:t>
                </a:r>
                <a:endParaRPr lang="en-CH" sz="11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403C9CE-306B-4F50-B136-0C6AA4872354}"/>
                </a:ext>
              </a:extLst>
            </p:cNvPr>
            <p:cNvSpPr txBox="1"/>
            <p:nvPr/>
          </p:nvSpPr>
          <p:spPr>
            <a:xfrm>
              <a:off x="6477000" y="2938790"/>
              <a:ext cx="159965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both reads survived</a:t>
              </a:r>
              <a:endParaRPr lang="en-CH" sz="1100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7590C3A-93FF-458D-88D3-46061C9B9DB5}"/>
                </a:ext>
              </a:extLst>
            </p:cNvPr>
            <p:cNvSpPr txBox="1"/>
            <p:nvPr/>
          </p:nvSpPr>
          <p:spPr>
            <a:xfrm>
              <a:off x="8833917" y="2938790"/>
              <a:ext cx="161310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one read survived</a:t>
              </a:r>
              <a:endParaRPr lang="en-CH" sz="1100" dirty="0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58A102F-F043-43C8-BB7D-803DEFDC5497}"/>
                </a:ext>
              </a:extLst>
            </p:cNvPr>
            <p:cNvSpPr txBox="1"/>
            <p:nvPr/>
          </p:nvSpPr>
          <p:spPr>
            <a:xfrm>
              <a:off x="6463552" y="2724553"/>
              <a:ext cx="159965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paired</a:t>
              </a:r>
              <a:endParaRPr lang="en-CH" sz="1400" b="1" dirty="0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002E258-CF96-4371-AFFA-1AAFFF307C71}"/>
                </a:ext>
              </a:extLst>
            </p:cNvPr>
            <p:cNvSpPr txBox="1"/>
            <p:nvPr/>
          </p:nvSpPr>
          <p:spPr>
            <a:xfrm>
              <a:off x="8820469" y="2724553"/>
              <a:ext cx="16131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unpaired</a:t>
              </a:r>
              <a:endParaRPr lang="en-CH" sz="1400" b="1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7A0F588-051C-4BF9-9F4C-7A34B0CF036F}"/>
                </a:ext>
              </a:extLst>
            </p:cNvPr>
            <p:cNvSpPr txBox="1"/>
            <p:nvPr/>
          </p:nvSpPr>
          <p:spPr>
            <a:xfrm>
              <a:off x="6377650" y="3690433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/>
                <a:t>ESL0xxx_</a:t>
              </a:r>
              <a:r>
                <a:rPr lang="en-US" sz="1100" b="1" dirty="0"/>
                <a:t>R1</a:t>
              </a:r>
              <a:r>
                <a:rPr lang="en-US" sz="1100" dirty="0"/>
                <a:t>_paired.fastq.gz</a:t>
              </a:r>
              <a:endParaRPr lang="en-CH" sz="1100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3450702-6EE4-4F05-B98A-16890A764B62}"/>
                </a:ext>
              </a:extLst>
            </p:cNvPr>
            <p:cNvSpPr txBox="1"/>
            <p:nvPr/>
          </p:nvSpPr>
          <p:spPr>
            <a:xfrm>
              <a:off x="8609126" y="4016901"/>
              <a:ext cx="2363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ESL0xxx_</a:t>
              </a:r>
              <a:r>
                <a:rPr lang="en-US" sz="1100" b="1" dirty="0"/>
                <a:t>R1</a:t>
              </a:r>
              <a:r>
                <a:rPr lang="en-US" sz="1100" dirty="0"/>
                <a:t>_unpaired.fastq.gz</a:t>
              </a:r>
              <a:endParaRPr lang="en-CH" sz="1100" dirty="0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2716B22-5D5C-4907-88AE-0B2B85F12F1F}"/>
                </a:ext>
              </a:extLst>
            </p:cNvPr>
            <p:cNvSpPr txBox="1"/>
            <p:nvPr/>
          </p:nvSpPr>
          <p:spPr>
            <a:xfrm>
              <a:off x="6377650" y="3873854"/>
              <a:ext cx="213360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100" dirty="0"/>
                <a:t>ESL0xxx_</a:t>
              </a:r>
              <a:r>
                <a:rPr lang="en-US" sz="1100" b="1" dirty="0"/>
                <a:t>R2</a:t>
              </a:r>
              <a:r>
                <a:rPr lang="en-US" sz="1100" dirty="0"/>
                <a:t>_paired.fastq.gz</a:t>
              </a:r>
              <a:endParaRPr lang="en-CH" sz="1100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C6661DF-4215-48E9-BD85-C44846372A62}"/>
                </a:ext>
              </a:extLst>
            </p:cNvPr>
            <p:cNvSpPr txBox="1"/>
            <p:nvPr/>
          </p:nvSpPr>
          <p:spPr>
            <a:xfrm>
              <a:off x="8609126" y="4197241"/>
              <a:ext cx="23636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/>
                <a:t>ESL0xxx_</a:t>
              </a:r>
              <a:r>
                <a:rPr lang="en-US" sz="1100" b="1" dirty="0"/>
                <a:t>R2</a:t>
              </a:r>
              <a:r>
                <a:rPr lang="en-US" sz="1100" dirty="0"/>
                <a:t>_unpaired.fastq.gz</a:t>
              </a:r>
              <a:endParaRPr lang="en-CH" sz="1100" dirty="0"/>
            </a:p>
          </p:txBody>
        </p:sp>
      </p:grp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186DB41-9080-49A4-BB10-B46BC5388535}"/>
              </a:ext>
            </a:extLst>
          </p:cNvPr>
          <p:cNvCxnSpPr>
            <a:cxnSpLocks/>
          </p:cNvCxnSpPr>
          <p:nvPr/>
        </p:nvCxnSpPr>
        <p:spPr>
          <a:xfrm>
            <a:off x="7910901" y="5030278"/>
            <a:ext cx="0" cy="7609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D2717A7-0804-488A-930E-4DA73311A32B}"/>
              </a:ext>
            </a:extLst>
          </p:cNvPr>
          <p:cNvSpPr txBox="1"/>
          <p:nvPr/>
        </p:nvSpPr>
        <p:spPr>
          <a:xfrm>
            <a:off x="7135003" y="5879068"/>
            <a:ext cx="155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Assemble</a:t>
            </a:r>
            <a:endParaRPr lang="en-CH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B0BEC39-EB32-44D1-A418-AF7F51C58CC0}"/>
              </a:ext>
            </a:extLst>
          </p:cNvPr>
          <p:cNvSpPr txBox="1"/>
          <p:nvPr/>
        </p:nvSpPr>
        <p:spPr>
          <a:xfrm>
            <a:off x="6844101" y="2588076"/>
            <a:ext cx="15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ESL0xxx_</a:t>
            </a:r>
            <a:r>
              <a:rPr lang="en-US" sz="1100" b="1" dirty="0"/>
              <a:t>R1</a:t>
            </a:r>
            <a:r>
              <a:rPr lang="en-US" sz="1100" dirty="0"/>
              <a:t>.fastq.gz</a:t>
            </a:r>
            <a:endParaRPr lang="en-CH" sz="11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9F545069-62AB-4D21-8477-DE484D61D946}"/>
              </a:ext>
            </a:extLst>
          </p:cNvPr>
          <p:cNvSpPr txBox="1"/>
          <p:nvPr/>
        </p:nvSpPr>
        <p:spPr>
          <a:xfrm>
            <a:off x="9220200" y="2593770"/>
            <a:ext cx="15378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100" dirty="0"/>
              <a:t>ESL0xxx_</a:t>
            </a:r>
            <a:r>
              <a:rPr lang="en-US" sz="1100" b="1" dirty="0"/>
              <a:t>R2</a:t>
            </a:r>
            <a:r>
              <a:rPr lang="en-US" sz="1100" dirty="0"/>
              <a:t>.fastq.gz</a:t>
            </a:r>
            <a:endParaRPr lang="en-CH" sz="11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41213FF-35FD-41DC-862E-2D698DDF7947}"/>
              </a:ext>
            </a:extLst>
          </p:cNvPr>
          <p:cNvSpPr txBox="1"/>
          <p:nvPr/>
        </p:nvSpPr>
        <p:spPr>
          <a:xfrm>
            <a:off x="8153400" y="3059668"/>
            <a:ext cx="1295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900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Trimmomatic</a:t>
            </a:r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algn="ctr"/>
            <a:r>
              <a:rPr lang="en-US" sz="9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filtering</a:t>
            </a:r>
            <a:endParaRPr lang="LID4096" sz="9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8949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1066800" y="1639431"/>
            <a:ext cx="6400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Check trimmed reads </a:t>
            </a:r>
            <a:r>
              <a:rPr lang="en-US" sz="2000" dirty="0"/>
              <a:t>(from previous session)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r>
              <a:rPr lang="en-US" sz="2000" dirty="0"/>
              <a:t> 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1"/>
                </a:solidFill>
              </a:rPr>
              <a:t>Load modules on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Write assembly script and submit assembly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Genome Assembly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Assembly validation</a:t>
            </a:r>
            <a:endParaRPr lang="en-CH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B722ACC0-2AB1-4A96-AF26-1EB422683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DD6B82-ECF8-47E5-83D8-B2321064D4C4}"/>
              </a:ext>
            </a:extLst>
          </p:cNvPr>
          <p:cNvSpPr txBox="1"/>
          <p:nvPr/>
        </p:nvSpPr>
        <p:spPr>
          <a:xfrm>
            <a:off x="1752600" y="2578149"/>
            <a:ext cx="594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This is the software we will need and its dependencies!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53CA381-3673-4065-BDED-E52B7F262657}"/>
              </a:ext>
            </a:extLst>
          </p:cNvPr>
          <p:cNvCxnSpPr/>
          <p:nvPr/>
        </p:nvCxnSpPr>
        <p:spPr>
          <a:xfrm flipH="1">
            <a:off x="2743200" y="3009900"/>
            <a:ext cx="64770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8C0E4CD-0C09-4DF4-A77F-841E33B5B4A4}"/>
              </a:ext>
            </a:extLst>
          </p:cNvPr>
          <p:cNvCxnSpPr>
            <a:cxnSpLocks/>
          </p:cNvCxnSpPr>
          <p:nvPr/>
        </p:nvCxnSpPr>
        <p:spPr>
          <a:xfrm>
            <a:off x="6667500" y="3009900"/>
            <a:ext cx="647700" cy="6477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DB3978F-5039-49F2-B99A-1A356ECD7D83}"/>
              </a:ext>
            </a:extLst>
          </p:cNvPr>
          <p:cNvSpPr txBox="1"/>
          <p:nvPr/>
        </p:nvSpPr>
        <p:spPr>
          <a:xfrm>
            <a:off x="2057400" y="3701533"/>
            <a:ext cx="2057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6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spades/3.15.3</a:t>
            </a:r>
            <a:endParaRPr lang="en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75BEC55-AA56-4FD8-9B9B-5562FBC1646E}"/>
              </a:ext>
            </a:extLst>
          </p:cNvPr>
          <p:cNvSpPr txBox="1"/>
          <p:nvPr/>
        </p:nvSpPr>
        <p:spPr>
          <a:xfrm>
            <a:off x="6553200" y="3661946"/>
            <a:ext cx="2057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0" lang="LID4096" altLang="LID4096" sz="16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gcc/10.4.0</a:t>
            </a:r>
            <a:endParaRPr kumimoji="0" lang="es-ES" altLang="LID4096" sz="16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algn="ctr"/>
            <a:r>
              <a:rPr lang="es-ES" sz="1600" dirty="0" err="1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es-ES" sz="16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/3.8.13</a:t>
            </a:r>
            <a:endParaRPr lang="en-CH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7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1066800" y="1639431"/>
            <a:ext cx="6629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Check trimmed reads </a:t>
            </a:r>
            <a:r>
              <a:rPr lang="en-US" sz="2000" dirty="0"/>
              <a:t>(from previous session)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Load modules on cluster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Write assembly script and submit assembly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Genome Assembly Lecture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>
              <a:solidFill>
                <a:schemeClr val="bg1"/>
              </a:solidFill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/>
                </a:solidFill>
              </a:rPr>
              <a:t>Assembly validation</a:t>
            </a:r>
            <a:endParaRPr lang="en-CH" sz="2000" b="1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F3BD8D-4451-40AB-9587-15D3DB07FB95}"/>
              </a:ext>
            </a:extLst>
          </p:cNvPr>
          <p:cNvSpPr txBox="1"/>
          <p:nvPr/>
        </p:nvSpPr>
        <p:spPr>
          <a:xfrm>
            <a:off x="1447800" y="2941935"/>
            <a:ext cx="876300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spades.py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Courier New" panose="02070309020205020404" pitchFamily="49" charset="0"/>
              </a:rPr>
              <a:t>-1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paired_R1.fastq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Courier New" panose="02070309020205020404" pitchFamily="49" charset="0"/>
              </a:rPr>
              <a:t>-2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paired_2.fastq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Courier New" panose="02070309020205020404" pitchFamily="49" charset="0"/>
              </a:rPr>
              <a:t>--careful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kumimoji="0" lang="LID4096" altLang="LID4096" sz="1400" b="1" i="0" u="none" strike="noStrike" cap="none" normalizeH="0" baseline="0" dirty="0">
                <a:ln>
                  <a:noFill/>
                </a:ln>
                <a:solidFill>
                  <a:srgbClr val="C4A000"/>
                </a:solidFill>
                <a:effectLst/>
                <a:latin typeface="Courier New" panose="02070309020205020404" pitchFamily="49" charset="0"/>
              </a:rPr>
              <a:t>-o</a:t>
            </a:r>
            <a:r>
              <a:rPr kumimoji="0" lang="LID4096" altLang="LID4096" sz="1400" b="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</a:rPr>
              <a:t> /my/output/directory</a:t>
            </a:r>
            <a:endParaRPr kumimoji="0" lang="es-ES" altLang="LID4096" sz="1400" b="0" i="0" u="none" strike="noStrike" cap="none" normalizeH="0" baseline="0" dirty="0">
              <a:ln>
                <a:noFill/>
              </a:ln>
              <a:solidFill>
                <a:srgbClr val="333333"/>
              </a:solidFill>
              <a:effectLst/>
              <a:latin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LID4096" sz="1400" dirty="0">
              <a:solidFill>
                <a:srgbClr val="333333"/>
              </a:solidFill>
              <a:latin typeface="Courier New" panose="02070309020205020404" pitchFamily="49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kumimoji="0" lang="es-ES" altLang="LID4096" sz="1400" i="0" u="none" strike="noStrike" cap="none" normalizeH="0" baseline="0" dirty="0" err="1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ut</a:t>
            </a:r>
            <a:r>
              <a:rPr kumimoji="0" lang="es-ES" altLang="LID4096" sz="14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...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cannot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execute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front-end</a:t>
            </a:r>
            <a:r>
              <a:rPr lang="es-ES" altLang="LID4096" sz="14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!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s-ES" altLang="LID4096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s-ES" altLang="LID4096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solution</a:t>
            </a:r>
            <a:r>
              <a:rPr lang="es-ES" altLang="LID4096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ES" altLang="LID4096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submit</a:t>
            </a:r>
            <a:r>
              <a:rPr lang="es-ES" altLang="LID4096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altLang="LID4096" sz="14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job</a:t>
            </a:r>
            <a:r>
              <a:rPr lang="es-ES" altLang="LID4096" sz="14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 script</a:t>
            </a:r>
            <a:endParaRPr kumimoji="0" lang="es-ES" altLang="LID4096" sz="1400" b="1" i="0" u="none" strike="noStrike" cap="none" normalizeH="0" baseline="0" dirty="0">
              <a:ln>
                <a:noFill/>
              </a:ln>
              <a:solidFill>
                <a:srgbClr val="00B05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7399B6-4CFD-4F68-9CF5-E232D4BF4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5148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B3EE16-18B7-4DFB-9BE6-4446445BADB5}"/>
              </a:ext>
            </a:extLst>
          </p:cNvPr>
          <p:cNvSpPr txBox="1"/>
          <p:nvPr/>
        </p:nvSpPr>
        <p:spPr>
          <a:xfrm>
            <a:off x="152400" y="1162645"/>
            <a:ext cx="11887200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s-ES" sz="1100" dirty="0"/>
              <a:t>#!/bin/bash</a:t>
            </a:r>
          </a:p>
          <a:p>
            <a:endParaRPr lang="es-ES" sz="1100" dirty="0"/>
          </a:p>
          <a:p>
            <a:r>
              <a:rPr lang="es-ES" sz="1100" dirty="0"/>
              <a:t>######### SLURM OPTIONS</a:t>
            </a:r>
          </a:p>
          <a:p>
            <a:r>
              <a:rPr lang="es-ES" sz="1100" dirty="0"/>
              <a:t>#SBATCH --</a:t>
            </a:r>
            <a:r>
              <a:rPr lang="es-ES" sz="1100" dirty="0" err="1"/>
              <a:t>partition</a:t>
            </a:r>
            <a:r>
              <a:rPr lang="es-ES" sz="1100" dirty="0"/>
              <a:t> </a:t>
            </a:r>
            <a:r>
              <a:rPr lang="es-ES" sz="1100" dirty="0" err="1"/>
              <a:t>cpu</a:t>
            </a:r>
            <a:endParaRPr lang="es-ES" sz="1100" dirty="0"/>
          </a:p>
          <a:p>
            <a:r>
              <a:rPr lang="es-ES" sz="1100" dirty="0"/>
              <a:t>#SBATCH --</a:t>
            </a:r>
            <a:r>
              <a:rPr lang="es-ES" sz="1100" dirty="0" err="1"/>
              <a:t>account</a:t>
            </a:r>
            <a:r>
              <a:rPr lang="es-ES" sz="1100" dirty="0"/>
              <a:t> </a:t>
            </a:r>
            <a:r>
              <a:rPr lang="es-ES" sz="1100" dirty="0" err="1"/>
              <a:t>jgianott_sage</a:t>
            </a:r>
            <a:endParaRPr lang="es-ES" sz="1100" dirty="0"/>
          </a:p>
          <a:p>
            <a:r>
              <a:rPr lang="es-ES" sz="1100" dirty="0"/>
              <a:t>#SBATCH --</a:t>
            </a:r>
            <a:r>
              <a:rPr lang="es-ES" sz="1100" dirty="0" err="1"/>
              <a:t>job-name</a:t>
            </a:r>
            <a:r>
              <a:rPr lang="es-ES" sz="1100" dirty="0"/>
              <a:t> </a:t>
            </a:r>
            <a:r>
              <a:rPr lang="es-ES" sz="1100" dirty="0" err="1"/>
              <a:t>spades</a:t>
            </a:r>
            <a:endParaRPr lang="es-ES" sz="1100" dirty="0"/>
          </a:p>
          <a:p>
            <a:r>
              <a:rPr lang="es-ES" sz="1100" dirty="0"/>
              <a:t>#SBATCH --</a:t>
            </a:r>
            <a:r>
              <a:rPr lang="es-ES" sz="1100" dirty="0" err="1"/>
              <a:t>nodes</a:t>
            </a:r>
            <a:r>
              <a:rPr lang="es-ES" sz="1100" dirty="0"/>
              <a:t> 1</a:t>
            </a:r>
          </a:p>
          <a:p>
            <a:r>
              <a:rPr lang="es-ES" sz="1100" dirty="0"/>
              <a:t>#SBATCH --</a:t>
            </a:r>
            <a:r>
              <a:rPr lang="es-ES" sz="1100" dirty="0" err="1"/>
              <a:t>ntasks</a:t>
            </a:r>
            <a:r>
              <a:rPr lang="es-ES" sz="1100" dirty="0"/>
              <a:t> 1</a:t>
            </a:r>
          </a:p>
          <a:p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#SBATCH --</a:t>
            </a:r>
            <a:r>
              <a:rPr lang="es-ES" sz="1100" b="1" dirty="0" err="1">
                <a:solidFill>
                  <a:schemeClr val="accent4">
                    <a:lumMod val="75000"/>
                  </a:schemeClr>
                </a:solidFill>
              </a:rPr>
              <a:t>cpus</a:t>
            </a:r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-per-</a:t>
            </a:r>
            <a:r>
              <a:rPr lang="es-ES" sz="1100" b="1" dirty="0" err="1">
                <a:solidFill>
                  <a:schemeClr val="accent4">
                    <a:lumMod val="75000"/>
                  </a:schemeClr>
                </a:solidFill>
              </a:rPr>
              <a:t>task</a:t>
            </a:r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 8</a:t>
            </a:r>
          </a:p>
          <a:p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#SBATCH --</a:t>
            </a:r>
            <a:r>
              <a:rPr lang="es-ES" sz="1100" b="1" dirty="0" err="1">
                <a:solidFill>
                  <a:schemeClr val="accent4">
                    <a:lumMod val="75000"/>
                  </a:schemeClr>
                </a:solidFill>
              </a:rPr>
              <a:t>mem</a:t>
            </a:r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 6G</a:t>
            </a:r>
          </a:p>
          <a:p>
            <a:r>
              <a:rPr lang="es-ES" sz="1100" b="1" dirty="0">
                <a:solidFill>
                  <a:schemeClr val="accent4">
                    <a:lumMod val="75000"/>
                  </a:schemeClr>
                </a:solidFill>
              </a:rPr>
              <a:t>#SBATCH --time 1:00:00</a:t>
            </a:r>
          </a:p>
          <a:p>
            <a:r>
              <a:rPr lang="es-ES" sz="1100" dirty="0"/>
              <a:t>#SBATCH --error /</a:t>
            </a:r>
            <a:r>
              <a:rPr lang="es-ES" sz="1100" dirty="0" err="1"/>
              <a:t>scratch</a:t>
            </a:r>
            <a:r>
              <a:rPr lang="es-ES" sz="1100" dirty="0"/>
              <a:t>/</a:t>
            </a:r>
            <a:r>
              <a:rPr lang="es-ES" sz="1100" dirty="0" err="1"/>
              <a:t>jgianott</a:t>
            </a:r>
            <a:r>
              <a:rPr lang="es-ES" sz="1100" dirty="0"/>
              <a:t>/SAGE/SAGE2022_2023/</a:t>
            </a:r>
            <a:r>
              <a:rPr lang="es-ES" sz="1100" b="1" dirty="0">
                <a:solidFill>
                  <a:srgbClr val="FF0000"/>
                </a:solidFill>
              </a:rPr>
              <a:t>&lt;</a:t>
            </a:r>
            <a:r>
              <a:rPr lang="es-ES" sz="1100" b="1" dirty="0" err="1">
                <a:solidFill>
                  <a:srgbClr val="FF0000"/>
                </a:solidFill>
              </a:rPr>
              <a:t>username</a:t>
            </a:r>
            <a:r>
              <a:rPr lang="es-ES" sz="1100" b="1" dirty="0">
                <a:solidFill>
                  <a:srgbClr val="FF0000"/>
                </a:solidFill>
              </a:rPr>
              <a:t>&gt;</a:t>
            </a:r>
            <a:r>
              <a:rPr lang="es-ES" sz="1100" dirty="0"/>
              <a:t>/logs/</a:t>
            </a:r>
            <a:r>
              <a:rPr lang="es-ES" sz="1100" dirty="0" err="1"/>
              <a:t>spades.err</a:t>
            </a:r>
            <a:endParaRPr lang="es-ES" sz="1100" dirty="0"/>
          </a:p>
          <a:p>
            <a:r>
              <a:rPr lang="es-ES" sz="1100" dirty="0"/>
              <a:t>#SBATCH --output /</a:t>
            </a:r>
            <a:r>
              <a:rPr lang="es-ES" sz="1100" dirty="0" err="1"/>
              <a:t>scratch</a:t>
            </a:r>
            <a:r>
              <a:rPr lang="es-ES" sz="1100" dirty="0"/>
              <a:t>/</a:t>
            </a:r>
            <a:r>
              <a:rPr lang="es-ES" sz="1100" dirty="0" err="1"/>
              <a:t>jgianott</a:t>
            </a:r>
            <a:r>
              <a:rPr lang="es-ES" sz="1100" dirty="0"/>
              <a:t>/SAGE/SAGE2022_2023/</a:t>
            </a:r>
            <a:r>
              <a:rPr lang="es-ES" sz="1100" b="1" dirty="0">
                <a:solidFill>
                  <a:srgbClr val="FF0000"/>
                </a:solidFill>
              </a:rPr>
              <a:t>&lt;</a:t>
            </a:r>
            <a:r>
              <a:rPr lang="es-ES" sz="1100" b="1" dirty="0" err="1">
                <a:solidFill>
                  <a:srgbClr val="FF0000"/>
                </a:solidFill>
              </a:rPr>
              <a:t>username</a:t>
            </a:r>
            <a:r>
              <a:rPr lang="es-ES" sz="1100" b="1" dirty="0">
                <a:solidFill>
                  <a:srgbClr val="FF0000"/>
                </a:solidFill>
              </a:rPr>
              <a:t>&gt;</a:t>
            </a:r>
            <a:r>
              <a:rPr lang="es-ES" sz="1100" dirty="0"/>
              <a:t>/logs/</a:t>
            </a:r>
            <a:r>
              <a:rPr lang="es-ES" sz="1100" dirty="0" err="1"/>
              <a:t>spades.out</a:t>
            </a:r>
            <a:endParaRPr lang="es-ES" sz="1100" dirty="0"/>
          </a:p>
          <a:p>
            <a:endParaRPr lang="es-ES" sz="1100" dirty="0"/>
          </a:p>
          <a:p>
            <a:r>
              <a:rPr lang="es-ES" sz="1100" dirty="0"/>
              <a:t>### </a:t>
            </a:r>
            <a:r>
              <a:rPr lang="es-ES" sz="1100" dirty="0" err="1"/>
              <a:t>Loading</a:t>
            </a:r>
            <a:r>
              <a:rPr lang="es-ES" sz="1100" dirty="0"/>
              <a:t> </a:t>
            </a:r>
            <a:r>
              <a:rPr lang="es-ES" sz="1100" dirty="0" err="1"/>
              <a:t>the</a:t>
            </a:r>
            <a:r>
              <a:rPr lang="es-ES" sz="1100" dirty="0"/>
              <a:t> modules ###</a:t>
            </a:r>
          </a:p>
          <a:p>
            <a:r>
              <a:rPr lang="es-ES" sz="1100" dirty="0"/>
              <a:t>module load </a:t>
            </a:r>
            <a:r>
              <a:rPr lang="es-ES" sz="1100" dirty="0" err="1"/>
              <a:t>gcc</a:t>
            </a:r>
            <a:r>
              <a:rPr lang="es-ES" sz="1100" dirty="0"/>
              <a:t>/10.4.0</a:t>
            </a:r>
          </a:p>
          <a:p>
            <a:r>
              <a:rPr lang="es-ES" sz="1100" dirty="0"/>
              <a:t>module load </a:t>
            </a:r>
            <a:r>
              <a:rPr lang="es-ES" sz="1100" dirty="0" err="1"/>
              <a:t>spades</a:t>
            </a:r>
            <a:r>
              <a:rPr lang="es-ES" sz="1100" dirty="0"/>
              <a:t>/3.15.3</a:t>
            </a:r>
          </a:p>
          <a:p>
            <a:r>
              <a:rPr lang="es-ES" sz="1100" dirty="0"/>
              <a:t>module load </a:t>
            </a:r>
            <a:r>
              <a:rPr lang="es-ES" sz="1100" dirty="0" err="1"/>
              <a:t>python</a:t>
            </a:r>
            <a:r>
              <a:rPr lang="es-ES" sz="1100" dirty="0"/>
              <a:t>/3.8.13</a:t>
            </a:r>
          </a:p>
          <a:p>
            <a:endParaRPr lang="es-ES" sz="1100" dirty="0"/>
          </a:p>
          <a:p>
            <a:r>
              <a:rPr lang="es-ES" sz="1100" dirty="0"/>
              <a:t>#define variables</a:t>
            </a:r>
          </a:p>
          <a:p>
            <a:r>
              <a:rPr lang="es-ES" sz="1100" b="1" dirty="0" err="1">
                <a:solidFill>
                  <a:srgbClr val="00B050"/>
                </a:solidFill>
              </a:rPr>
              <a:t>username</a:t>
            </a:r>
            <a:r>
              <a:rPr lang="es-ES" sz="1100" dirty="0"/>
              <a:t>=</a:t>
            </a:r>
            <a:r>
              <a:rPr lang="es-ES" sz="1100" b="1" dirty="0">
                <a:solidFill>
                  <a:srgbClr val="FF0000"/>
                </a:solidFill>
              </a:rPr>
              <a:t>&lt;</a:t>
            </a:r>
            <a:r>
              <a:rPr lang="es-ES" sz="1100" b="1" dirty="0" err="1">
                <a:solidFill>
                  <a:srgbClr val="FF0000"/>
                </a:solidFill>
              </a:rPr>
              <a:t>username</a:t>
            </a:r>
            <a:r>
              <a:rPr lang="es-ES" sz="1100" b="1" dirty="0">
                <a:solidFill>
                  <a:srgbClr val="FF0000"/>
                </a:solidFill>
              </a:rPr>
              <a:t>&gt;</a:t>
            </a:r>
            <a:endParaRPr lang="es-ES" sz="1100" dirty="0"/>
          </a:p>
          <a:p>
            <a:r>
              <a:rPr lang="es-ES" sz="1100" b="1" dirty="0" err="1">
                <a:solidFill>
                  <a:srgbClr val="00B050"/>
                </a:solidFill>
              </a:rPr>
              <a:t>path_to_files</a:t>
            </a:r>
            <a:r>
              <a:rPr lang="es-ES" sz="1100" dirty="0"/>
              <a:t>=/</a:t>
            </a:r>
            <a:r>
              <a:rPr lang="es-ES" sz="1100" dirty="0" err="1"/>
              <a:t>users</a:t>
            </a:r>
            <a:r>
              <a:rPr lang="es-ES" sz="1100" dirty="0"/>
              <a:t>/${</a:t>
            </a:r>
            <a:r>
              <a:rPr lang="es-ES" sz="1100" b="1" dirty="0" err="1">
                <a:solidFill>
                  <a:srgbClr val="00B050"/>
                </a:solidFill>
              </a:rPr>
              <a:t>username</a:t>
            </a:r>
            <a:r>
              <a:rPr lang="es-ES" sz="1100" dirty="0"/>
              <a:t>}/sage22/${</a:t>
            </a:r>
            <a:r>
              <a:rPr lang="es-ES" sz="1100" b="1" dirty="0" err="1">
                <a:solidFill>
                  <a:srgbClr val="00B050"/>
                </a:solidFill>
              </a:rPr>
              <a:t>username</a:t>
            </a:r>
            <a:r>
              <a:rPr lang="es-ES" sz="1100" dirty="0"/>
              <a:t>}/01_trim</a:t>
            </a:r>
          </a:p>
          <a:p>
            <a:r>
              <a:rPr lang="es-ES" sz="1100" b="1" dirty="0" err="1">
                <a:solidFill>
                  <a:srgbClr val="00B050"/>
                </a:solidFill>
              </a:rPr>
              <a:t>genome_id</a:t>
            </a:r>
            <a:r>
              <a:rPr lang="es-ES" sz="1100" dirty="0"/>
              <a:t>=</a:t>
            </a:r>
            <a:r>
              <a:rPr lang="es-ES" sz="1100" b="1" dirty="0">
                <a:solidFill>
                  <a:srgbClr val="FF0000"/>
                </a:solidFill>
              </a:rPr>
              <a:t>&lt;ESL0xxx&gt;</a:t>
            </a:r>
          </a:p>
          <a:p>
            <a:endParaRPr lang="es-ES" sz="1100" dirty="0"/>
          </a:p>
          <a:p>
            <a:endParaRPr lang="es-ES" sz="1100" dirty="0"/>
          </a:p>
          <a:p>
            <a:r>
              <a:rPr lang="es-ES" sz="1100" dirty="0"/>
              <a:t>### </a:t>
            </a:r>
            <a:r>
              <a:rPr lang="es-ES" sz="1100" dirty="0" err="1"/>
              <a:t>Commands</a:t>
            </a:r>
            <a:r>
              <a:rPr lang="es-ES" sz="1100" dirty="0"/>
              <a:t> ###</a:t>
            </a:r>
          </a:p>
          <a:p>
            <a:r>
              <a:rPr lang="es-ES" sz="1100" b="1" dirty="0"/>
              <a:t>spades.py 	-1</a:t>
            </a:r>
            <a:r>
              <a:rPr lang="es-ES" sz="1100" dirty="0"/>
              <a:t> ${</a:t>
            </a:r>
            <a:r>
              <a:rPr lang="es-ES" sz="1100" b="1" dirty="0" err="1">
                <a:solidFill>
                  <a:srgbClr val="00B050"/>
                </a:solidFill>
              </a:rPr>
              <a:t>path_to_files</a:t>
            </a:r>
            <a:r>
              <a:rPr lang="es-ES" sz="1100" dirty="0"/>
              <a:t>}/01_${</a:t>
            </a:r>
            <a:r>
              <a:rPr lang="es-ES" sz="1100" b="1" dirty="0">
                <a:solidFill>
                  <a:srgbClr val="00B050"/>
                </a:solidFill>
              </a:rPr>
              <a:t>genome_id</a:t>
            </a:r>
            <a:r>
              <a:rPr lang="es-ES" sz="1100" dirty="0"/>
              <a:t>}_R1_paired.fastq.gz \</a:t>
            </a:r>
          </a:p>
          <a:p>
            <a:r>
              <a:rPr lang="es-ES" sz="1100" b="1" dirty="0"/>
              <a:t>	-2</a:t>
            </a:r>
            <a:r>
              <a:rPr lang="es-ES" sz="1100" dirty="0"/>
              <a:t> ${</a:t>
            </a:r>
            <a:r>
              <a:rPr lang="es-ES" sz="1100" b="1" dirty="0" err="1">
                <a:solidFill>
                  <a:srgbClr val="00B050"/>
                </a:solidFill>
              </a:rPr>
              <a:t>path_to_files</a:t>
            </a:r>
            <a:r>
              <a:rPr lang="es-ES" sz="1100" dirty="0"/>
              <a:t>}/01_${</a:t>
            </a:r>
            <a:r>
              <a:rPr lang="es-ES" sz="1100" b="1" dirty="0">
                <a:solidFill>
                  <a:srgbClr val="00B050"/>
                </a:solidFill>
              </a:rPr>
              <a:t>genome_id</a:t>
            </a:r>
            <a:r>
              <a:rPr lang="es-ES" sz="1100" dirty="0"/>
              <a:t>}_R2_paired.fastq.gz \</a:t>
            </a:r>
          </a:p>
          <a:p>
            <a:r>
              <a:rPr lang="es-ES" sz="1100" b="1" dirty="0"/>
              <a:t>	--</a:t>
            </a:r>
            <a:r>
              <a:rPr lang="es-ES" sz="1100" b="1" dirty="0" err="1"/>
              <a:t>careful</a:t>
            </a:r>
            <a:r>
              <a:rPr lang="es-ES" sz="1100" b="1" dirty="0"/>
              <a:t> \</a:t>
            </a:r>
          </a:p>
          <a:p>
            <a:r>
              <a:rPr lang="es-ES" sz="1100" b="1" dirty="0"/>
              <a:t>	-o </a:t>
            </a:r>
            <a:r>
              <a:rPr lang="es-ES" sz="1100" dirty="0"/>
              <a:t>/</a:t>
            </a:r>
            <a:r>
              <a:rPr lang="es-ES" sz="1100" dirty="0" err="1"/>
              <a:t>users</a:t>
            </a:r>
            <a:r>
              <a:rPr lang="es-ES" sz="1100" dirty="0"/>
              <a:t>/${</a:t>
            </a:r>
            <a:r>
              <a:rPr lang="es-ES" sz="1100" b="1" dirty="0" err="1">
                <a:solidFill>
                  <a:srgbClr val="00B050"/>
                </a:solidFill>
              </a:rPr>
              <a:t>username</a:t>
            </a:r>
            <a:r>
              <a:rPr lang="es-ES" sz="1100" dirty="0"/>
              <a:t>}/sage22/${</a:t>
            </a:r>
            <a:r>
              <a:rPr lang="es-ES" sz="1100" b="1" dirty="0" err="1">
                <a:solidFill>
                  <a:srgbClr val="00B050"/>
                </a:solidFill>
              </a:rPr>
              <a:t>username</a:t>
            </a:r>
            <a:r>
              <a:rPr lang="es-ES" sz="1100" dirty="0"/>
              <a:t>}/02_assembly</a:t>
            </a:r>
          </a:p>
          <a:p>
            <a:endParaRPr lang="es-ES" sz="1100" dirty="0"/>
          </a:p>
          <a:p>
            <a:r>
              <a:rPr lang="es-ES" sz="1100" dirty="0"/>
              <a:t>### END ###</a:t>
            </a:r>
            <a:endParaRPr lang="LID4096" sz="11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8B0505-05F4-41F6-89B4-E61D70781018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8F943E-1A67-44DF-8AD6-AC2180F059AE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E08A73-DB70-4493-A74E-ADF1E5DA0B1E}"/>
              </a:ext>
            </a:extLst>
          </p:cNvPr>
          <p:cNvSpPr txBox="1"/>
          <p:nvPr/>
        </p:nvSpPr>
        <p:spPr>
          <a:xfrm>
            <a:off x="76200" y="914400"/>
            <a:ext cx="6096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b="1" dirty="0"/>
              <a:t>run_spades.sh</a:t>
            </a:r>
            <a:endParaRPr lang="LID4096" sz="1400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D34B523-4906-43BC-B7AD-33AD34A6237E}"/>
              </a:ext>
            </a:extLst>
          </p:cNvPr>
          <p:cNvSpPr txBox="1"/>
          <p:nvPr/>
        </p:nvSpPr>
        <p:spPr>
          <a:xfrm>
            <a:off x="7086600" y="844032"/>
            <a:ext cx="5105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To submit the script/job: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./run_spades.sh</a:t>
            </a:r>
          </a:p>
        </p:txBody>
      </p:sp>
    </p:spTree>
    <p:extLst>
      <p:ext uri="{BB962C8B-B14F-4D97-AF65-F5344CB8AC3E}">
        <p14:creationId xmlns:p14="http://schemas.microsoft.com/office/powerpoint/2010/main" val="428602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0A328F7B-7136-480A-9D01-10C6A3E27781}"/>
              </a:ext>
            </a:extLst>
          </p:cNvPr>
          <p:cNvSpPr txBox="1"/>
          <p:nvPr/>
        </p:nvSpPr>
        <p:spPr>
          <a:xfrm>
            <a:off x="1066800" y="1639431"/>
            <a:ext cx="6629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Check trimmed reads </a:t>
            </a:r>
            <a:r>
              <a:rPr lang="en-US" sz="2000" dirty="0"/>
              <a:t>(from previous session)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Load modules on cluster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Write assembly script and submit assembly </a:t>
            </a:r>
            <a:r>
              <a:rPr lang="en-CH" sz="2000" b="1" i="0" dirty="0">
                <a:solidFill>
                  <a:srgbClr val="00B050"/>
                </a:solidFill>
                <a:effectLst/>
                <a:latin typeface="arial" panose="020B0604020202020204" pitchFamily="34" charset="0"/>
              </a:rPr>
              <a:t>✓</a:t>
            </a:r>
            <a:endParaRPr lang="en-US" sz="20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773153-5D84-467F-A4DA-3ECBF37ADAA8}"/>
              </a:ext>
            </a:extLst>
          </p:cNvPr>
          <p:cNvSpPr txBox="1"/>
          <p:nvPr/>
        </p:nvSpPr>
        <p:spPr>
          <a:xfrm>
            <a:off x="152400" y="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F7C3D5-CF1E-41DA-A766-E03AE2383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9791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7" y="0"/>
                </a:moveTo>
                <a:lnTo>
                  <a:pt x="0" y="0"/>
                </a:lnTo>
                <a:lnTo>
                  <a:pt x="0" y="6857998"/>
                </a:lnTo>
                <a:lnTo>
                  <a:pt x="12191997" y="6857998"/>
                </a:lnTo>
                <a:lnTo>
                  <a:pt x="12191997" y="0"/>
                </a:lnTo>
                <a:close/>
              </a:path>
            </a:pathLst>
          </a:custGeom>
          <a:solidFill>
            <a:srgbClr val="50505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40740" y="1090186"/>
            <a:ext cx="763270" cy="6959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b="0" spc="-25" dirty="0">
                <a:solidFill>
                  <a:srgbClr val="FFFFFF"/>
                </a:solidFill>
                <a:latin typeface="Calibri Light"/>
                <a:cs typeface="Calibri Light"/>
              </a:rPr>
              <a:t>DIY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9834" y="2202818"/>
            <a:ext cx="6244590" cy="89370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5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202</a:t>
            </a:r>
            <a:r>
              <a:rPr lang="es-ES" sz="2400" spc="-10" dirty="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100</a:t>
            </a:r>
            <a:r>
              <a:rPr lang="es-ES" sz="240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_Tutorial</a:t>
            </a:r>
            <a:r>
              <a:rPr lang="es-ES" sz="2400" spc="-10" dirty="0">
                <a:solidFill>
                  <a:srgbClr val="FFFFFF"/>
                </a:solidFill>
                <a:latin typeface="Courier New"/>
                <a:cs typeface="Courier New"/>
              </a:rPr>
              <a:t>4</a:t>
            </a:r>
            <a:r>
              <a:rPr sz="2400" spc="-10" dirty="0">
                <a:solidFill>
                  <a:srgbClr val="FFFFFF"/>
                </a:solidFill>
                <a:latin typeface="Courier New"/>
                <a:cs typeface="Courier New"/>
              </a:rPr>
              <a:t>_Genome_Assembly </a:t>
            </a:r>
            <a:r>
              <a:rPr sz="2400" b="1" dirty="0">
                <a:solidFill>
                  <a:srgbClr val="FFFFFF"/>
                </a:solidFill>
                <a:latin typeface="Courier New"/>
                <a:cs typeface="Courier New"/>
              </a:rPr>
              <a:t>Part</a:t>
            </a:r>
            <a:r>
              <a:rPr sz="2400" b="1" spc="-2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lang="es-ES" sz="2400" b="1" spc="-50" dirty="0">
                <a:solidFill>
                  <a:srgbClr val="FFFFFF"/>
                </a:solidFill>
                <a:latin typeface="Courier New"/>
                <a:cs typeface="Courier New"/>
              </a:rPr>
              <a:t>3</a:t>
            </a:r>
          </a:p>
        </p:txBody>
      </p:sp>
      <p:grpSp>
        <p:nvGrpSpPr>
          <p:cNvPr id="5" name="object 5"/>
          <p:cNvGrpSpPr/>
          <p:nvPr/>
        </p:nvGrpSpPr>
        <p:grpSpPr>
          <a:xfrm>
            <a:off x="6582778" y="-2006"/>
            <a:ext cx="5609590" cy="5840730"/>
            <a:chOff x="6582778" y="-2006"/>
            <a:chExt cx="5609590" cy="5840730"/>
          </a:xfrm>
        </p:grpSpPr>
        <p:sp>
          <p:nvSpPr>
            <p:cNvPr id="6" name="object 6"/>
            <p:cNvSpPr/>
            <p:nvPr/>
          </p:nvSpPr>
          <p:spPr>
            <a:xfrm>
              <a:off x="6582778" y="-2006"/>
              <a:ext cx="5609590" cy="5840730"/>
            </a:xfrm>
            <a:custGeom>
              <a:avLst/>
              <a:gdLst/>
              <a:ahLst/>
              <a:cxnLst/>
              <a:rect l="l" t="t" r="r" b="b"/>
              <a:pathLst>
                <a:path w="5609590" h="5840730">
                  <a:moveTo>
                    <a:pt x="5609219" y="0"/>
                  </a:moveTo>
                  <a:lnTo>
                    <a:pt x="972129" y="0"/>
                  </a:lnTo>
                  <a:lnTo>
                    <a:pt x="786650" y="204076"/>
                  </a:lnTo>
                  <a:lnTo>
                    <a:pt x="756192" y="241511"/>
                  </a:lnTo>
                  <a:lnTo>
                    <a:pt x="726250" y="279379"/>
                  </a:lnTo>
                  <a:lnTo>
                    <a:pt x="696829" y="317673"/>
                  </a:lnTo>
                  <a:lnTo>
                    <a:pt x="667936" y="356389"/>
                  </a:lnTo>
                  <a:lnTo>
                    <a:pt x="639576" y="395520"/>
                  </a:lnTo>
                  <a:lnTo>
                    <a:pt x="611753" y="435062"/>
                  </a:lnTo>
                  <a:lnTo>
                    <a:pt x="584473" y="475008"/>
                  </a:lnTo>
                  <a:lnTo>
                    <a:pt x="557742" y="515355"/>
                  </a:lnTo>
                  <a:lnTo>
                    <a:pt x="531565" y="556096"/>
                  </a:lnTo>
                  <a:lnTo>
                    <a:pt x="505947" y="597226"/>
                  </a:lnTo>
                  <a:lnTo>
                    <a:pt x="480894" y="638740"/>
                  </a:lnTo>
                  <a:lnTo>
                    <a:pt x="456411" y="680632"/>
                  </a:lnTo>
                  <a:lnTo>
                    <a:pt x="432504" y="722897"/>
                  </a:lnTo>
                  <a:lnTo>
                    <a:pt x="409177" y="765529"/>
                  </a:lnTo>
                  <a:lnTo>
                    <a:pt x="386436" y="808523"/>
                  </a:lnTo>
                  <a:lnTo>
                    <a:pt x="364287" y="851875"/>
                  </a:lnTo>
                  <a:lnTo>
                    <a:pt x="342735" y="895577"/>
                  </a:lnTo>
                  <a:lnTo>
                    <a:pt x="321786" y="939626"/>
                  </a:lnTo>
                  <a:lnTo>
                    <a:pt x="301444" y="984016"/>
                  </a:lnTo>
                  <a:lnTo>
                    <a:pt x="281714" y="1028740"/>
                  </a:lnTo>
                  <a:lnTo>
                    <a:pt x="262604" y="1073795"/>
                  </a:lnTo>
                  <a:lnTo>
                    <a:pt x="244117" y="1119174"/>
                  </a:lnTo>
                  <a:lnTo>
                    <a:pt x="226259" y="1164873"/>
                  </a:lnTo>
                  <a:lnTo>
                    <a:pt x="209036" y="1210885"/>
                  </a:lnTo>
                  <a:lnTo>
                    <a:pt x="192453" y="1257205"/>
                  </a:lnTo>
                  <a:lnTo>
                    <a:pt x="176515" y="1303829"/>
                  </a:lnTo>
                  <a:lnTo>
                    <a:pt x="161227" y="1350751"/>
                  </a:lnTo>
                  <a:lnTo>
                    <a:pt x="146596" y="1397965"/>
                  </a:lnTo>
                  <a:lnTo>
                    <a:pt x="132626" y="1445465"/>
                  </a:lnTo>
                  <a:lnTo>
                    <a:pt x="119323" y="1493248"/>
                  </a:lnTo>
                  <a:lnTo>
                    <a:pt x="106692" y="1541306"/>
                  </a:lnTo>
                  <a:lnTo>
                    <a:pt x="94738" y="1589636"/>
                  </a:lnTo>
                  <a:lnTo>
                    <a:pt x="83467" y="1638231"/>
                  </a:lnTo>
                  <a:lnTo>
                    <a:pt x="72884" y="1687086"/>
                  </a:lnTo>
                  <a:lnTo>
                    <a:pt x="62995" y="1736196"/>
                  </a:lnTo>
                  <a:lnTo>
                    <a:pt x="53805" y="1785555"/>
                  </a:lnTo>
                  <a:lnTo>
                    <a:pt x="45320" y="1835158"/>
                  </a:lnTo>
                  <a:lnTo>
                    <a:pt x="37544" y="1885000"/>
                  </a:lnTo>
                  <a:lnTo>
                    <a:pt x="30483" y="1935075"/>
                  </a:lnTo>
                  <a:lnTo>
                    <a:pt x="24142" y="1985378"/>
                  </a:lnTo>
                  <a:lnTo>
                    <a:pt x="18528" y="2035904"/>
                  </a:lnTo>
                  <a:lnTo>
                    <a:pt x="13644" y="2086646"/>
                  </a:lnTo>
                  <a:lnTo>
                    <a:pt x="9497" y="2137601"/>
                  </a:lnTo>
                  <a:lnTo>
                    <a:pt x="6093" y="2188762"/>
                  </a:lnTo>
                  <a:lnTo>
                    <a:pt x="3435" y="2240123"/>
                  </a:lnTo>
                  <a:lnTo>
                    <a:pt x="1530" y="2291681"/>
                  </a:lnTo>
                  <a:lnTo>
                    <a:pt x="383" y="2343429"/>
                  </a:lnTo>
                  <a:lnTo>
                    <a:pt x="0" y="2395362"/>
                  </a:lnTo>
                  <a:lnTo>
                    <a:pt x="331" y="2443654"/>
                  </a:lnTo>
                  <a:lnTo>
                    <a:pt x="1323" y="2491787"/>
                  </a:lnTo>
                  <a:lnTo>
                    <a:pt x="2971" y="2539755"/>
                  </a:lnTo>
                  <a:lnTo>
                    <a:pt x="5270" y="2587556"/>
                  </a:lnTo>
                  <a:lnTo>
                    <a:pt x="8217" y="2635184"/>
                  </a:lnTo>
                  <a:lnTo>
                    <a:pt x="11807" y="2682635"/>
                  </a:lnTo>
                  <a:lnTo>
                    <a:pt x="16036" y="2729906"/>
                  </a:lnTo>
                  <a:lnTo>
                    <a:pt x="20899" y="2776990"/>
                  </a:lnTo>
                  <a:lnTo>
                    <a:pt x="26392" y="2823885"/>
                  </a:lnTo>
                  <a:lnTo>
                    <a:pt x="32511" y="2870586"/>
                  </a:lnTo>
                  <a:lnTo>
                    <a:pt x="39251" y="2917089"/>
                  </a:lnTo>
                  <a:lnTo>
                    <a:pt x="46608" y="2963388"/>
                  </a:lnTo>
                  <a:lnTo>
                    <a:pt x="54578" y="3009481"/>
                  </a:lnTo>
                  <a:lnTo>
                    <a:pt x="63157" y="3055363"/>
                  </a:lnTo>
                  <a:lnTo>
                    <a:pt x="72340" y="3101028"/>
                  </a:lnTo>
                  <a:lnTo>
                    <a:pt x="82123" y="3146474"/>
                  </a:lnTo>
                  <a:lnTo>
                    <a:pt x="92501" y="3191696"/>
                  </a:lnTo>
                  <a:lnTo>
                    <a:pt x="103471" y="3236688"/>
                  </a:lnTo>
                  <a:lnTo>
                    <a:pt x="115027" y="3281448"/>
                  </a:lnTo>
                  <a:lnTo>
                    <a:pt x="127166" y="3325971"/>
                  </a:lnTo>
                  <a:lnTo>
                    <a:pt x="139883" y="3370252"/>
                  </a:lnTo>
                  <a:lnTo>
                    <a:pt x="153175" y="3414287"/>
                  </a:lnTo>
                  <a:lnTo>
                    <a:pt x="167035" y="3458072"/>
                  </a:lnTo>
                  <a:lnTo>
                    <a:pt x="181462" y="3501603"/>
                  </a:lnTo>
                  <a:lnTo>
                    <a:pt x="196449" y="3544874"/>
                  </a:lnTo>
                  <a:lnTo>
                    <a:pt x="211993" y="3587883"/>
                  </a:lnTo>
                  <a:lnTo>
                    <a:pt x="228089" y="3630624"/>
                  </a:lnTo>
                  <a:lnTo>
                    <a:pt x="244733" y="3673093"/>
                  </a:lnTo>
                  <a:lnTo>
                    <a:pt x="261921" y="3715286"/>
                  </a:lnTo>
                  <a:lnTo>
                    <a:pt x="279649" y="3757199"/>
                  </a:lnTo>
                  <a:lnTo>
                    <a:pt x="297912" y="3798827"/>
                  </a:lnTo>
                  <a:lnTo>
                    <a:pt x="316705" y="3840166"/>
                  </a:lnTo>
                  <a:lnTo>
                    <a:pt x="336025" y="3881212"/>
                  </a:lnTo>
                  <a:lnTo>
                    <a:pt x="355867" y="3921960"/>
                  </a:lnTo>
                  <a:lnTo>
                    <a:pt x="376227" y="3962406"/>
                  </a:lnTo>
                  <a:lnTo>
                    <a:pt x="397100" y="4002545"/>
                  </a:lnTo>
                  <a:lnTo>
                    <a:pt x="418483" y="4042374"/>
                  </a:lnTo>
                  <a:lnTo>
                    <a:pt x="440370" y="4081888"/>
                  </a:lnTo>
                  <a:lnTo>
                    <a:pt x="462758" y="4121083"/>
                  </a:lnTo>
                  <a:lnTo>
                    <a:pt x="485643" y="4159954"/>
                  </a:lnTo>
                  <a:lnTo>
                    <a:pt x="509019" y="4198498"/>
                  </a:lnTo>
                  <a:lnTo>
                    <a:pt x="532883" y="4236709"/>
                  </a:lnTo>
                  <a:lnTo>
                    <a:pt x="557230" y="4274583"/>
                  </a:lnTo>
                  <a:lnTo>
                    <a:pt x="582056" y="4312117"/>
                  </a:lnTo>
                  <a:lnTo>
                    <a:pt x="607357" y="4349305"/>
                  </a:lnTo>
                  <a:lnTo>
                    <a:pt x="633128" y="4386144"/>
                  </a:lnTo>
                  <a:lnTo>
                    <a:pt x="659365" y="4422630"/>
                  </a:lnTo>
                  <a:lnTo>
                    <a:pt x="686064" y="4458757"/>
                  </a:lnTo>
                  <a:lnTo>
                    <a:pt x="713221" y="4494521"/>
                  </a:lnTo>
                  <a:lnTo>
                    <a:pt x="740830" y="4529919"/>
                  </a:lnTo>
                  <a:lnTo>
                    <a:pt x="768888" y="4564946"/>
                  </a:lnTo>
                  <a:lnTo>
                    <a:pt x="797391" y="4599598"/>
                  </a:lnTo>
                  <a:lnTo>
                    <a:pt x="826334" y="4633869"/>
                  </a:lnTo>
                  <a:lnTo>
                    <a:pt x="855713" y="4667757"/>
                  </a:lnTo>
                  <a:lnTo>
                    <a:pt x="885523" y="4701256"/>
                  </a:lnTo>
                  <a:lnTo>
                    <a:pt x="915760" y="4734363"/>
                  </a:lnTo>
                  <a:lnTo>
                    <a:pt x="946420" y="4767073"/>
                  </a:lnTo>
                  <a:lnTo>
                    <a:pt x="977499" y="4799381"/>
                  </a:lnTo>
                  <a:lnTo>
                    <a:pt x="1008992" y="4831284"/>
                  </a:lnTo>
                  <a:lnTo>
                    <a:pt x="1040895" y="4862777"/>
                  </a:lnTo>
                  <a:lnTo>
                    <a:pt x="1073203" y="4893856"/>
                  </a:lnTo>
                  <a:lnTo>
                    <a:pt x="1105913" y="4924516"/>
                  </a:lnTo>
                  <a:lnTo>
                    <a:pt x="1139020" y="4954754"/>
                  </a:lnTo>
                  <a:lnTo>
                    <a:pt x="1172519" y="4984564"/>
                  </a:lnTo>
                  <a:lnTo>
                    <a:pt x="1206407" y="5013942"/>
                  </a:lnTo>
                  <a:lnTo>
                    <a:pt x="1240679" y="5042885"/>
                  </a:lnTo>
                  <a:lnTo>
                    <a:pt x="1275330" y="5071388"/>
                  </a:lnTo>
                  <a:lnTo>
                    <a:pt x="1310357" y="5099446"/>
                  </a:lnTo>
                  <a:lnTo>
                    <a:pt x="1345755" y="5127055"/>
                  </a:lnTo>
                  <a:lnTo>
                    <a:pt x="1381520" y="5154212"/>
                  </a:lnTo>
                  <a:lnTo>
                    <a:pt x="1417647" y="5180911"/>
                  </a:lnTo>
                  <a:lnTo>
                    <a:pt x="1454132" y="5207148"/>
                  </a:lnTo>
                  <a:lnTo>
                    <a:pt x="1490971" y="5232919"/>
                  </a:lnTo>
                  <a:lnTo>
                    <a:pt x="1528160" y="5258220"/>
                  </a:lnTo>
                  <a:lnTo>
                    <a:pt x="1565693" y="5283046"/>
                  </a:lnTo>
                  <a:lnTo>
                    <a:pt x="1603568" y="5307393"/>
                  </a:lnTo>
                  <a:lnTo>
                    <a:pt x="1641779" y="5331257"/>
                  </a:lnTo>
                  <a:lnTo>
                    <a:pt x="1680322" y="5354633"/>
                  </a:lnTo>
                  <a:lnTo>
                    <a:pt x="1719194" y="5377518"/>
                  </a:lnTo>
                  <a:lnTo>
                    <a:pt x="1758388" y="5399906"/>
                  </a:lnTo>
                  <a:lnTo>
                    <a:pt x="1797902" y="5421793"/>
                  </a:lnTo>
                  <a:lnTo>
                    <a:pt x="1837731" y="5443176"/>
                  </a:lnTo>
                  <a:lnTo>
                    <a:pt x="1877871" y="5464049"/>
                  </a:lnTo>
                  <a:lnTo>
                    <a:pt x="1918317" y="5484409"/>
                  </a:lnTo>
                  <a:lnTo>
                    <a:pt x="1959065" y="5504251"/>
                  </a:lnTo>
                  <a:lnTo>
                    <a:pt x="2000110" y="5523571"/>
                  </a:lnTo>
                  <a:lnTo>
                    <a:pt x="2041449" y="5542364"/>
                  </a:lnTo>
                  <a:lnTo>
                    <a:pt x="2083077" y="5560627"/>
                  </a:lnTo>
                  <a:lnTo>
                    <a:pt x="2124990" y="5578354"/>
                  </a:lnTo>
                  <a:lnTo>
                    <a:pt x="2167183" y="5595543"/>
                  </a:lnTo>
                  <a:lnTo>
                    <a:pt x="2209653" y="5612187"/>
                  </a:lnTo>
                  <a:lnTo>
                    <a:pt x="2252394" y="5628283"/>
                  </a:lnTo>
                  <a:lnTo>
                    <a:pt x="2295402" y="5643827"/>
                  </a:lnTo>
                  <a:lnTo>
                    <a:pt x="2338674" y="5658814"/>
                  </a:lnTo>
                  <a:lnTo>
                    <a:pt x="2382205" y="5673240"/>
                  </a:lnTo>
                  <a:lnTo>
                    <a:pt x="2425990" y="5687101"/>
                  </a:lnTo>
                  <a:lnTo>
                    <a:pt x="2470025" y="5700393"/>
                  </a:lnTo>
                  <a:lnTo>
                    <a:pt x="2514306" y="5713110"/>
                  </a:lnTo>
                  <a:lnTo>
                    <a:pt x="2558829" y="5725249"/>
                  </a:lnTo>
                  <a:lnTo>
                    <a:pt x="2603588" y="5736805"/>
                  </a:lnTo>
                  <a:lnTo>
                    <a:pt x="2648581" y="5747775"/>
                  </a:lnTo>
                  <a:lnTo>
                    <a:pt x="2693803" y="5758153"/>
                  </a:lnTo>
                  <a:lnTo>
                    <a:pt x="2739249" y="5767936"/>
                  </a:lnTo>
                  <a:lnTo>
                    <a:pt x="2784914" y="5777119"/>
                  </a:lnTo>
                  <a:lnTo>
                    <a:pt x="2830796" y="5785697"/>
                  </a:lnTo>
                  <a:lnTo>
                    <a:pt x="2876888" y="5793667"/>
                  </a:lnTo>
                  <a:lnTo>
                    <a:pt x="2923188" y="5801025"/>
                  </a:lnTo>
                  <a:lnTo>
                    <a:pt x="2969691" y="5807765"/>
                  </a:lnTo>
                  <a:lnTo>
                    <a:pt x="3016392" y="5813884"/>
                  </a:lnTo>
                  <a:lnTo>
                    <a:pt x="3063287" y="5819377"/>
                  </a:lnTo>
                  <a:lnTo>
                    <a:pt x="3110371" y="5824240"/>
                  </a:lnTo>
                  <a:lnTo>
                    <a:pt x="3157641" y="5828469"/>
                  </a:lnTo>
                  <a:lnTo>
                    <a:pt x="3205093" y="5832059"/>
                  </a:lnTo>
                  <a:lnTo>
                    <a:pt x="3252721" y="5835005"/>
                  </a:lnTo>
                  <a:lnTo>
                    <a:pt x="3300521" y="5837305"/>
                  </a:lnTo>
                  <a:lnTo>
                    <a:pt x="3348490" y="5838953"/>
                  </a:lnTo>
                  <a:lnTo>
                    <a:pt x="3396623" y="5839945"/>
                  </a:lnTo>
                  <a:lnTo>
                    <a:pt x="3444915" y="5840276"/>
                  </a:lnTo>
                  <a:lnTo>
                    <a:pt x="3497028" y="5839890"/>
                  </a:lnTo>
                  <a:lnTo>
                    <a:pt x="3548956" y="5838735"/>
                  </a:lnTo>
                  <a:lnTo>
                    <a:pt x="3600691" y="5836817"/>
                  </a:lnTo>
                  <a:lnTo>
                    <a:pt x="3652229" y="5834141"/>
                  </a:lnTo>
                  <a:lnTo>
                    <a:pt x="3703565" y="5830712"/>
                  </a:lnTo>
                  <a:lnTo>
                    <a:pt x="3754693" y="5826537"/>
                  </a:lnTo>
                  <a:lnTo>
                    <a:pt x="3805608" y="5821620"/>
                  </a:lnTo>
                  <a:lnTo>
                    <a:pt x="3856303" y="5815967"/>
                  </a:lnTo>
                  <a:lnTo>
                    <a:pt x="3906775" y="5809583"/>
                  </a:lnTo>
                  <a:lnTo>
                    <a:pt x="3957017" y="5802473"/>
                  </a:lnTo>
                  <a:lnTo>
                    <a:pt x="4007024" y="5794644"/>
                  </a:lnTo>
                  <a:lnTo>
                    <a:pt x="4056790" y="5786100"/>
                  </a:lnTo>
                  <a:lnTo>
                    <a:pt x="4106310" y="5776848"/>
                  </a:lnTo>
                  <a:lnTo>
                    <a:pt x="4155579" y="5766891"/>
                  </a:lnTo>
                  <a:lnTo>
                    <a:pt x="4204592" y="5756237"/>
                  </a:lnTo>
                  <a:lnTo>
                    <a:pt x="4253342" y="5744890"/>
                  </a:lnTo>
                  <a:lnTo>
                    <a:pt x="4301824" y="5732855"/>
                  </a:lnTo>
                  <a:lnTo>
                    <a:pt x="4350033" y="5720139"/>
                  </a:lnTo>
                  <a:lnTo>
                    <a:pt x="4397964" y="5706746"/>
                  </a:lnTo>
                  <a:lnTo>
                    <a:pt x="4445611" y="5692682"/>
                  </a:lnTo>
                  <a:lnTo>
                    <a:pt x="4492969" y="5677952"/>
                  </a:lnTo>
                  <a:lnTo>
                    <a:pt x="4540031" y="5662563"/>
                  </a:lnTo>
                  <a:lnTo>
                    <a:pt x="4586794" y="5646518"/>
                  </a:lnTo>
                  <a:lnTo>
                    <a:pt x="4633251" y="5629824"/>
                  </a:lnTo>
                  <a:lnTo>
                    <a:pt x="4679397" y="5612487"/>
                  </a:lnTo>
                  <a:lnTo>
                    <a:pt x="4725226" y="5594510"/>
                  </a:lnTo>
                  <a:lnTo>
                    <a:pt x="4770734" y="5575901"/>
                  </a:lnTo>
                  <a:lnTo>
                    <a:pt x="4815914" y="5556664"/>
                  </a:lnTo>
                  <a:lnTo>
                    <a:pt x="4860761" y="5536805"/>
                  </a:lnTo>
                  <a:lnTo>
                    <a:pt x="4905270" y="5516329"/>
                  </a:lnTo>
                  <a:lnTo>
                    <a:pt x="4949436" y="5495242"/>
                  </a:lnTo>
                  <a:lnTo>
                    <a:pt x="4993253" y="5473549"/>
                  </a:lnTo>
                  <a:lnTo>
                    <a:pt x="5036715" y="5451255"/>
                  </a:lnTo>
                  <a:lnTo>
                    <a:pt x="5079817" y="5428367"/>
                  </a:lnTo>
                  <a:lnTo>
                    <a:pt x="5122554" y="5404888"/>
                  </a:lnTo>
                  <a:lnTo>
                    <a:pt x="5164920" y="5380826"/>
                  </a:lnTo>
                  <a:lnTo>
                    <a:pt x="5206909" y="5356184"/>
                  </a:lnTo>
                  <a:lnTo>
                    <a:pt x="5248518" y="5330970"/>
                  </a:lnTo>
                  <a:lnTo>
                    <a:pt x="5289739" y="5305187"/>
                  </a:lnTo>
                  <a:lnTo>
                    <a:pt x="5330568" y="5278842"/>
                  </a:lnTo>
                  <a:lnTo>
                    <a:pt x="5370998" y="5251940"/>
                  </a:lnTo>
                  <a:lnTo>
                    <a:pt x="5609219" y="5073802"/>
                  </a:lnTo>
                  <a:lnTo>
                    <a:pt x="5609219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750139" y="-1"/>
              <a:ext cx="5441950" cy="5655310"/>
            </a:xfrm>
            <a:custGeom>
              <a:avLst/>
              <a:gdLst/>
              <a:ahLst/>
              <a:cxnLst/>
              <a:rect l="l" t="t" r="r" b="b"/>
              <a:pathLst>
                <a:path w="5441950" h="5655310">
                  <a:moveTo>
                    <a:pt x="5441857" y="0"/>
                  </a:moveTo>
                  <a:lnTo>
                    <a:pt x="1041366" y="0"/>
                  </a:lnTo>
                  <a:lnTo>
                    <a:pt x="957092" y="76594"/>
                  </a:lnTo>
                  <a:lnTo>
                    <a:pt x="923227" y="110960"/>
                  </a:lnTo>
                  <a:lnTo>
                    <a:pt x="889869" y="145819"/>
                  </a:lnTo>
                  <a:lnTo>
                    <a:pt x="857024" y="181168"/>
                  </a:lnTo>
                  <a:lnTo>
                    <a:pt x="824697" y="216999"/>
                  </a:lnTo>
                  <a:lnTo>
                    <a:pt x="792895" y="253306"/>
                  </a:lnTo>
                  <a:lnTo>
                    <a:pt x="761623" y="290084"/>
                  </a:lnTo>
                  <a:lnTo>
                    <a:pt x="730887" y="327327"/>
                  </a:lnTo>
                  <a:lnTo>
                    <a:pt x="700694" y="365029"/>
                  </a:lnTo>
                  <a:lnTo>
                    <a:pt x="671049" y="403183"/>
                  </a:lnTo>
                  <a:lnTo>
                    <a:pt x="641959" y="441784"/>
                  </a:lnTo>
                  <a:lnTo>
                    <a:pt x="613429" y="480826"/>
                  </a:lnTo>
                  <a:lnTo>
                    <a:pt x="585466" y="520303"/>
                  </a:lnTo>
                  <a:lnTo>
                    <a:pt x="558075" y="560208"/>
                  </a:lnTo>
                  <a:lnTo>
                    <a:pt x="531262" y="600536"/>
                  </a:lnTo>
                  <a:lnTo>
                    <a:pt x="505033" y="641281"/>
                  </a:lnTo>
                  <a:lnTo>
                    <a:pt x="479395" y="682437"/>
                  </a:lnTo>
                  <a:lnTo>
                    <a:pt x="454353" y="723998"/>
                  </a:lnTo>
                  <a:lnTo>
                    <a:pt x="429913" y="765957"/>
                  </a:lnTo>
                  <a:lnTo>
                    <a:pt x="406081" y="808310"/>
                  </a:lnTo>
                  <a:lnTo>
                    <a:pt x="382864" y="851050"/>
                  </a:lnTo>
                  <a:lnTo>
                    <a:pt x="360267" y="894170"/>
                  </a:lnTo>
                  <a:lnTo>
                    <a:pt x="338296" y="937665"/>
                  </a:lnTo>
                  <a:lnTo>
                    <a:pt x="316957" y="981530"/>
                  </a:lnTo>
                  <a:lnTo>
                    <a:pt x="296256" y="1025757"/>
                  </a:lnTo>
                  <a:lnTo>
                    <a:pt x="276200" y="1070341"/>
                  </a:lnTo>
                  <a:lnTo>
                    <a:pt x="256793" y="1115277"/>
                  </a:lnTo>
                  <a:lnTo>
                    <a:pt x="238043" y="1160557"/>
                  </a:lnTo>
                  <a:lnTo>
                    <a:pt x="219954" y="1206177"/>
                  </a:lnTo>
                  <a:lnTo>
                    <a:pt x="202534" y="1252130"/>
                  </a:lnTo>
                  <a:lnTo>
                    <a:pt x="185788" y="1298409"/>
                  </a:lnTo>
                  <a:lnTo>
                    <a:pt x="169721" y="1345010"/>
                  </a:lnTo>
                  <a:lnTo>
                    <a:pt x="154341" y="1391926"/>
                  </a:lnTo>
                  <a:lnTo>
                    <a:pt x="139652" y="1439152"/>
                  </a:lnTo>
                  <a:lnTo>
                    <a:pt x="125662" y="1486680"/>
                  </a:lnTo>
                  <a:lnTo>
                    <a:pt x="112375" y="1534506"/>
                  </a:lnTo>
                  <a:lnTo>
                    <a:pt x="99799" y="1582623"/>
                  </a:lnTo>
                  <a:lnTo>
                    <a:pt x="87938" y="1631025"/>
                  </a:lnTo>
                  <a:lnTo>
                    <a:pt x="76799" y="1679706"/>
                  </a:lnTo>
                  <a:lnTo>
                    <a:pt x="66388" y="1728661"/>
                  </a:lnTo>
                  <a:lnTo>
                    <a:pt x="56711" y="1777883"/>
                  </a:lnTo>
                  <a:lnTo>
                    <a:pt x="47773" y="1827366"/>
                  </a:lnTo>
                  <a:lnTo>
                    <a:pt x="39582" y="1877105"/>
                  </a:lnTo>
                  <a:lnTo>
                    <a:pt x="32142" y="1927093"/>
                  </a:lnTo>
                  <a:lnTo>
                    <a:pt x="25460" y="1977324"/>
                  </a:lnTo>
                  <a:lnTo>
                    <a:pt x="19541" y="2027793"/>
                  </a:lnTo>
                  <a:lnTo>
                    <a:pt x="14393" y="2078493"/>
                  </a:lnTo>
                  <a:lnTo>
                    <a:pt x="10020" y="2129419"/>
                  </a:lnTo>
                  <a:lnTo>
                    <a:pt x="6428" y="2180564"/>
                  </a:lnTo>
                  <a:lnTo>
                    <a:pt x="3625" y="2231923"/>
                  </a:lnTo>
                  <a:lnTo>
                    <a:pt x="1615" y="2283489"/>
                  </a:lnTo>
                  <a:lnTo>
                    <a:pt x="404" y="2335257"/>
                  </a:lnTo>
                  <a:lnTo>
                    <a:pt x="0" y="2387220"/>
                  </a:lnTo>
                  <a:lnTo>
                    <a:pt x="349" y="2435478"/>
                  </a:lnTo>
                  <a:lnTo>
                    <a:pt x="1393" y="2483567"/>
                  </a:lnTo>
                  <a:lnTo>
                    <a:pt x="3127" y="2531484"/>
                  </a:lnTo>
                  <a:lnTo>
                    <a:pt x="5547" y="2579223"/>
                  </a:lnTo>
                  <a:lnTo>
                    <a:pt x="8647" y="2626779"/>
                  </a:lnTo>
                  <a:lnTo>
                    <a:pt x="12423" y="2674148"/>
                  </a:lnTo>
                  <a:lnTo>
                    <a:pt x="16870" y="2721325"/>
                  </a:lnTo>
                  <a:lnTo>
                    <a:pt x="21984" y="2768305"/>
                  </a:lnTo>
                  <a:lnTo>
                    <a:pt x="27759" y="2815083"/>
                  </a:lnTo>
                  <a:lnTo>
                    <a:pt x="34190" y="2861654"/>
                  </a:lnTo>
                  <a:lnTo>
                    <a:pt x="41274" y="2908014"/>
                  </a:lnTo>
                  <a:lnTo>
                    <a:pt x="49005" y="2954158"/>
                  </a:lnTo>
                  <a:lnTo>
                    <a:pt x="57377" y="3000081"/>
                  </a:lnTo>
                  <a:lnTo>
                    <a:pt x="66388" y="3045779"/>
                  </a:lnTo>
                  <a:lnTo>
                    <a:pt x="76031" y="3091246"/>
                  </a:lnTo>
                  <a:lnTo>
                    <a:pt x="86302" y="3136477"/>
                  </a:lnTo>
                  <a:lnTo>
                    <a:pt x="97197" y="3181469"/>
                  </a:lnTo>
                  <a:lnTo>
                    <a:pt x="108709" y="3226216"/>
                  </a:lnTo>
                  <a:lnTo>
                    <a:pt x="120835" y="3270713"/>
                  </a:lnTo>
                  <a:lnTo>
                    <a:pt x="133571" y="3314956"/>
                  </a:lnTo>
                  <a:lnTo>
                    <a:pt x="146910" y="3358939"/>
                  </a:lnTo>
                  <a:lnTo>
                    <a:pt x="160848" y="3402659"/>
                  </a:lnTo>
                  <a:lnTo>
                    <a:pt x="175381" y="3446109"/>
                  </a:lnTo>
                  <a:lnTo>
                    <a:pt x="190503" y="3489286"/>
                  </a:lnTo>
                  <a:lnTo>
                    <a:pt x="206210" y="3532185"/>
                  </a:lnTo>
                  <a:lnTo>
                    <a:pt x="222497" y="3574801"/>
                  </a:lnTo>
                  <a:lnTo>
                    <a:pt x="239360" y="3617128"/>
                  </a:lnTo>
                  <a:lnTo>
                    <a:pt x="256793" y="3659163"/>
                  </a:lnTo>
                  <a:lnTo>
                    <a:pt x="274792" y="3700900"/>
                  </a:lnTo>
                  <a:lnTo>
                    <a:pt x="293351" y="3742335"/>
                  </a:lnTo>
                  <a:lnTo>
                    <a:pt x="312467" y="3783463"/>
                  </a:lnTo>
                  <a:lnTo>
                    <a:pt x="332134" y="3824279"/>
                  </a:lnTo>
                  <a:lnTo>
                    <a:pt x="352348" y="3864779"/>
                  </a:lnTo>
                  <a:lnTo>
                    <a:pt x="373103" y="3904957"/>
                  </a:lnTo>
                  <a:lnTo>
                    <a:pt x="394395" y="3944808"/>
                  </a:lnTo>
                  <a:lnTo>
                    <a:pt x="416220" y="3984329"/>
                  </a:lnTo>
                  <a:lnTo>
                    <a:pt x="438572" y="4023514"/>
                  </a:lnTo>
                  <a:lnTo>
                    <a:pt x="461446" y="4062358"/>
                  </a:lnTo>
                  <a:lnTo>
                    <a:pt x="484839" y="4100856"/>
                  </a:lnTo>
                  <a:lnTo>
                    <a:pt x="508744" y="4139005"/>
                  </a:lnTo>
                  <a:lnTo>
                    <a:pt x="533157" y="4176798"/>
                  </a:lnTo>
                  <a:lnTo>
                    <a:pt x="558074" y="4214232"/>
                  </a:lnTo>
                  <a:lnTo>
                    <a:pt x="583490" y="4251301"/>
                  </a:lnTo>
                  <a:lnTo>
                    <a:pt x="609399" y="4288001"/>
                  </a:lnTo>
                  <a:lnTo>
                    <a:pt x="635798" y="4324327"/>
                  </a:lnTo>
                  <a:lnTo>
                    <a:pt x="662681" y="4360273"/>
                  </a:lnTo>
                  <a:lnTo>
                    <a:pt x="690043" y="4395836"/>
                  </a:lnTo>
                  <a:lnTo>
                    <a:pt x="717880" y="4431011"/>
                  </a:lnTo>
                  <a:lnTo>
                    <a:pt x="746187" y="4465792"/>
                  </a:lnTo>
                  <a:lnTo>
                    <a:pt x="774959" y="4500175"/>
                  </a:lnTo>
                  <a:lnTo>
                    <a:pt x="804192" y="4534155"/>
                  </a:lnTo>
                  <a:lnTo>
                    <a:pt x="833880" y="4567728"/>
                  </a:lnTo>
                  <a:lnTo>
                    <a:pt x="864019" y="4600888"/>
                  </a:lnTo>
                  <a:lnTo>
                    <a:pt x="894604" y="4633631"/>
                  </a:lnTo>
                  <a:lnTo>
                    <a:pt x="925629" y="4665952"/>
                  </a:lnTo>
                  <a:lnTo>
                    <a:pt x="957092" y="4697846"/>
                  </a:lnTo>
                  <a:lnTo>
                    <a:pt x="988986" y="4729308"/>
                  </a:lnTo>
                  <a:lnTo>
                    <a:pt x="1021307" y="4760334"/>
                  </a:lnTo>
                  <a:lnTo>
                    <a:pt x="1054049" y="4790919"/>
                  </a:lnTo>
                  <a:lnTo>
                    <a:pt x="1087209" y="4821057"/>
                  </a:lnTo>
                  <a:lnTo>
                    <a:pt x="1120782" y="4850745"/>
                  </a:lnTo>
                  <a:lnTo>
                    <a:pt x="1154762" y="4879978"/>
                  </a:lnTo>
                  <a:lnTo>
                    <a:pt x="1189145" y="4908750"/>
                  </a:lnTo>
                  <a:lnTo>
                    <a:pt x="1223926" y="4937057"/>
                  </a:lnTo>
                  <a:lnTo>
                    <a:pt x="1259101" y="4964894"/>
                  </a:lnTo>
                  <a:lnTo>
                    <a:pt x="1294664" y="4992257"/>
                  </a:lnTo>
                  <a:lnTo>
                    <a:pt x="1330611" y="5019139"/>
                  </a:lnTo>
                  <a:lnTo>
                    <a:pt x="1366936" y="5045538"/>
                  </a:lnTo>
                  <a:lnTo>
                    <a:pt x="1403636" y="5071448"/>
                  </a:lnTo>
                  <a:lnTo>
                    <a:pt x="1440705" y="5096863"/>
                  </a:lnTo>
                  <a:lnTo>
                    <a:pt x="1478139" y="5121780"/>
                  </a:lnTo>
                  <a:lnTo>
                    <a:pt x="1515932" y="5146194"/>
                  </a:lnTo>
                  <a:lnTo>
                    <a:pt x="1554081" y="5170099"/>
                  </a:lnTo>
                  <a:lnTo>
                    <a:pt x="1592579" y="5193491"/>
                  </a:lnTo>
                  <a:lnTo>
                    <a:pt x="1631424" y="5216366"/>
                  </a:lnTo>
                  <a:lnTo>
                    <a:pt x="1670608" y="5238718"/>
                  </a:lnTo>
                  <a:lnTo>
                    <a:pt x="1710129" y="5260542"/>
                  </a:lnTo>
                  <a:lnTo>
                    <a:pt x="1749980" y="5281835"/>
                  </a:lnTo>
                  <a:lnTo>
                    <a:pt x="1790158" y="5302590"/>
                  </a:lnTo>
                  <a:lnTo>
                    <a:pt x="1830658" y="5322804"/>
                  </a:lnTo>
                  <a:lnTo>
                    <a:pt x="1871474" y="5342471"/>
                  </a:lnTo>
                  <a:lnTo>
                    <a:pt x="1912602" y="5361586"/>
                  </a:lnTo>
                  <a:lnTo>
                    <a:pt x="1954037" y="5380146"/>
                  </a:lnTo>
                  <a:lnTo>
                    <a:pt x="1995774" y="5398145"/>
                  </a:lnTo>
                  <a:lnTo>
                    <a:pt x="2037809" y="5415578"/>
                  </a:lnTo>
                  <a:lnTo>
                    <a:pt x="2080136" y="5432440"/>
                  </a:lnTo>
                  <a:lnTo>
                    <a:pt x="2122752" y="5448728"/>
                  </a:lnTo>
                  <a:lnTo>
                    <a:pt x="2165651" y="5464435"/>
                  </a:lnTo>
                  <a:lnTo>
                    <a:pt x="2208828" y="5479557"/>
                  </a:lnTo>
                  <a:lnTo>
                    <a:pt x="2252278" y="5494090"/>
                  </a:lnTo>
                  <a:lnTo>
                    <a:pt x="2295998" y="5508028"/>
                  </a:lnTo>
                  <a:lnTo>
                    <a:pt x="2339981" y="5521367"/>
                  </a:lnTo>
                  <a:lnTo>
                    <a:pt x="2384224" y="5534102"/>
                  </a:lnTo>
                  <a:lnTo>
                    <a:pt x="2428721" y="5546228"/>
                  </a:lnTo>
                  <a:lnTo>
                    <a:pt x="2473468" y="5557741"/>
                  </a:lnTo>
                  <a:lnTo>
                    <a:pt x="2518459" y="5568635"/>
                  </a:lnTo>
                  <a:lnTo>
                    <a:pt x="2563691" y="5578907"/>
                  </a:lnTo>
                  <a:lnTo>
                    <a:pt x="2609158" y="5588550"/>
                  </a:lnTo>
                  <a:lnTo>
                    <a:pt x="2654855" y="5597560"/>
                  </a:lnTo>
                  <a:lnTo>
                    <a:pt x="2700779" y="5605933"/>
                  </a:lnTo>
                  <a:lnTo>
                    <a:pt x="2746923" y="5613664"/>
                  </a:lnTo>
                  <a:lnTo>
                    <a:pt x="2793283" y="5620747"/>
                  </a:lnTo>
                  <a:lnTo>
                    <a:pt x="2839854" y="5627179"/>
                  </a:lnTo>
                  <a:lnTo>
                    <a:pt x="2886632" y="5632954"/>
                  </a:lnTo>
                  <a:lnTo>
                    <a:pt x="2933612" y="5638067"/>
                  </a:lnTo>
                  <a:lnTo>
                    <a:pt x="2980789" y="5642515"/>
                  </a:lnTo>
                  <a:lnTo>
                    <a:pt x="3028158" y="5646291"/>
                  </a:lnTo>
                  <a:lnTo>
                    <a:pt x="3075714" y="5649391"/>
                  </a:lnTo>
                  <a:lnTo>
                    <a:pt x="3123453" y="5651811"/>
                  </a:lnTo>
                  <a:lnTo>
                    <a:pt x="3171369" y="5653545"/>
                  </a:lnTo>
                  <a:lnTo>
                    <a:pt x="3219459" y="5654589"/>
                  </a:lnTo>
                  <a:lnTo>
                    <a:pt x="3267717" y="5654938"/>
                  </a:lnTo>
                  <a:lnTo>
                    <a:pt x="3319533" y="5654536"/>
                  </a:lnTo>
                  <a:lnTo>
                    <a:pt x="3371154" y="5653332"/>
                  </a:lnTo>
                  <a:lnTo>
                    <a:pt x="3422576" y="5651334"/>
                  </a:lnTo>
                  <a:lnTo>
                    <a:pt x="3473790" y="5648546"/>
                  </a:lnTo>
                  <a:lnTo>
                    <a:pt x="3524793" y="5644975"/>
                  </a:lnTo>
                  <a:lnTo>
                    <a:pt x="3575577" y="5640626"/>
                  </a:lnTo>
                  <a:lnTo>
                    <a:pt x="3626138" y="5635506"/>
                  </a:lnTo>
                  <a:lnTo>
                    <a:pt x="3676468" y="5629621"/>
                  </a:lnTo>
                  <a:lnTo>
                    <a:pt x="3726563" y="5622976"/>
                  </a:lnTo>
                  <a:lnTo>
                    <a:pt x="3776416" y="5615578"/>
                  </a:lnTo>
                  <a:lnTo>
                    <a:pt x="3826020" y="5607432"/>
                  </a:lnTo>
                  <a:lnTo>
                    <a:pt x="3875372" y="5598544"/>
                  </a:lnTo>
                  <a:lnTo>
                    <a:pt x="3924463" y="5588921"/>
                  </a:lnTo>
                  <a:lnTo>
                    <a:pt x="3973289" y="5578567"/>
                  </a:lnTo>
                  <a:lnTo>
                    <a:pt x="4021844" y="5567490"/>
                  </a:lnTo>
                  <a:lnTo>
                    <a:pt x="4070121" y="5555694"/>
                  </a:lnTo>
                  <a:lnTo>
                    <a:pt x="4118114" y="5543187"/>
                  </a:lnTo>
                  <a:lnTo>
                    <a:pt x="4165819" y="5529973"/>
                  </a:lnTo>
                  <a:lnTo>
                    <a:pt x="4213228" y="5516059"/>
                  </a:lnTo>
                  <a:lnTo>
                    <a:pt x="4260336" y="5501451"/>
                  </a:lnTo>
                  <a:lnTo>
                    <a:pt x="4307137" y="5486154"/>
                  </a:lnTo>
                  <a:lnTo>
                    <a:pt x="4353625" y="5470175"/>
                  </a:lnTo>
                  <a:lnTo>
                    <a:pt x="4399794" y="5453519"/>
                  </a:lnTo>
                  <a:lnTo>
                    <a:pt x="4445638" y="5436193"/>
                  </a:lnTo>
                  <a:lnTo>
                    <a:pt x="4491151" y="5418202"/>
                  </a:lnTo>
                  <a:lnTo>
                    <a:pt x="4536328" y="5399553"/>
                  </a:lnTo>
                  <a:lnTo>
                    <a:pt x="4581161" y="5380250"/>
                  </a:lnTo>
                  <a:lnTo>
                    <a:pt x="4625647" y="5360301"/>
                  </a:lnTo>
                  <a:lnTo>
                    <a:pt x="4669777" y="5339711"/>
                  </a:lnTo>
                  <a:lnTo>
                    <a:pt x="4713548" y="5318486"/>
                  </a:lnTo>
                  <a:lnTo>
                    <a:pt x="4756952" y="5296632"/>
                  </a:lnTo>
                  <a:lnTo>
                    <a:pt x="4799983" y="5274154"/>
                  </a:lnTo>
                  <a:lnTo>
                    <a:pt x="4842637" y="5251060"/>
                  </a:lnTo>
                  <a:lnTo>
                    <a:pt x="4884906" y="5227354"/>
                  </a:lnTo>
                  <a:lnTo>
                    <a:pt x="4926785" y="5203043"/>
                  </a:lnTo>
                  <a:lnTo>
                    <a:pt x="4968268" y="5178132"/>
                  </a:lnTo>
                  <a:lnTo>
                    <a:pt x="5009349" y="5152628"/>
                  </a:lnTo>
                  <a:lnTo>
                    <a:pt x="5050023" y="5126536"/>
                  </a:lnTo>
                  <a:lnTo>
                    <a:pt x="5090282" y="5099863"/>
                  </a:lnTo>
                  <a:lnTo>
                    <a:pt x="5130122" y="5072614"/>
                  </a:lnTo>
                  <a:lnTo>
                    <a:pt x="5169536" y="5044795"/>
                  </a:lnTo>
                  <a:lnTo>
                    <a:pt x="5208518" y="5016412"/>
                  </a:lnTo>
                  <a:lnTo>
                    <a:pt x="5247063" y="4987472"/>
                  </a:lnTo>
                  <a:lnTo>
                    <a:pt x="5285164" y="4957979"/>
                  </a:lnTo>
                  <a:lnTo>
                    <a:pt x="5441857" y="4820611"/>
                  </a:lnTo>
                  <a:lnTo>
                    <a:pt x="544185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884056" y="643002"/>
              <a:ext cx="3796788" cy="3796789"/>
            </a:xfrm>
            <a:prstGeom prst="rect">
              <a:avLst/>
            </a:prstGeom>
          </p:spPr>
        </p:pic>
      </p:grpSp>
      <p:pic>
        <p:nvPicPr>
          <p:cNvPr id="1026" name="Picture 2" descr="Digital GIF">
            <a:extLst>
              <a:ext uri="{FF2B5EF4-FFF2-40B4-BE49-F238E27FC236}">
                <a16:creationId xmlns:a16="http://schemas.microsoft.com/office/drawing/2014/main" id="{AA06AC23-7156-4C76-A113-8178089EA6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688" y="620141"/>
            <a:ext cx="3796788" cy="3796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59055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D5D5B5F-F0A4-4CC9-BA59-59F10FB3A9ED}"/>
              </a:ext>
            </a:extLst>
          </p:cNvPr>
          <p:cNvSpPr/>
          <p:nvPr/>
        </p:nvSpPr>
        <p:spPr>
          <a:xfrm>
            <a:off x="0" y="0"/>
            <a:ext cx="12192000" cy="414754"/>
          </a:xfrm>
          <a:prstGeom prst="rect">
            <a:avLst/>
          </a:prstGeom>
          <a:gradFill flip="none" rotWithShape="1">
            <a:gsLst>
              <a:gs pos="100000">
                <a:schemeClr val="accent1">
                  <a:lumMod val="5000"/>
                  <a:lumOff val="95000"/>
                  <a:alpha val="0"/>
                </a:schemeClr>
              </a:gs>
              <a:gs pos="0">
                <a:schemeClr val="bg1">
                  <a:lumMod val="50000"/>
                </a:scheme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CB456-1C74-402D-BA79-747966554C38}"/>
              </a:ext>
            </a:extLst>
          </p:cNvPr>
          <p:cNvSpPr txBox="1"/>
          <p:nvPr/>
        </p:nvSpPr>
        <p:spPr>
          <a:xfrm>
            <a:off x="152400" y="-10300"/>
            <a:ext cx="8077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Genome assembly | Tutorial 4 </a:t>
            </a:r>
            <a:endParaRPr lang="en-CH" sz="20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2C2FF9-87DD-4194-A90A-DB7FD0C8B4A7}"/>
              </a:ext>
            </a:extLst>
          </p:cNvPr>
          <p:cNvSpPr txBox="1"/>
          <p:nvPr/>
        </p:nvSpPr>
        <p:spPr>
          <a:xfrm>
            <a:off x="1066800" y="1639431"/>
            <a:ext cx="60198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Check trimmed reads </a:t>
            </a:r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(from previous session)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Load modules on cluster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Write assembly script and submit assembly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chemeClr val="tx2">
                    <a:lumMod val="20000"/>
                    <a:lumOff val="80000"/>
                  </a:schemeClr>
                </a:solidFill>
              </a:rPr>
              <a:t>Genome Assembly Lecture (by Aiswarya)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Assembly validation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dirty="0"/>
              <a:t>Contig filtering using R (by Vincent)</a:t>
            </a:r>
            <a:endParaRPr lang="es-ES" sz="20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DB0BE42-BD70-4991-98FF-21DB45604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63200" y="429065"/>
            <a:ext cx="1716800" cy="1490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72545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1291</Words>
  <Application>Microsoft Office PowerPoint</Application>
  <PresentationFormat>Widescreen</PresentationFormat>
  <Paragraphs>222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Arial</vt:lpstr>
      <vt:lpstr>Calibri</vt:lpstr>
      <vt:lpstr>Calibri Light</vt:lpstr>
      <vt:lpstr>Cascadia Code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Assembly Validation</dc:title>
  <dc:creator>Daniel Garrido</dc:creator>
  <cp:lastModifiedBy>Daniel Garrido Sanz</cp:lastModifiedBy>
  <cp:revision>32</cp:revision>
  <dcterms:created xsi:type="dcterms:W3CDTF">2022-09-26T08:49:05Z</dcterms:created>
  <dcterms:modified xsi:type="dcterms:W3CDTF">2022-10-02T16:48:06Z</dcterms:modified>
</cp:coreProperties>
</file>