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78" r:id="rId3"/>
    <p:sldId id="313" r:id="rId4"/>
    <p:sldId id="279" r:id="rId5"/>
    <p:sldId id="280" r:id="rId6"/>
    <p:sldId id="281" r:id="rId7"/>
    <p:sldId id="283" r:id="rId8"/>
    <p:sldId id="284" r:id="rId9"/>
    <p:sldId id="285" r:id="rId10"/>
    <p:sldId id="286" r:id="rId11"/>
    <p:sldId id="287" r:id="rId12"/>
    <p:sldId id="307" r:id="rId13"/>
    <p:sldId id="288" r:id="rId14"/>
    <p:sldId id="289" r:id="rId15"/>
    <p:sldId id="290" r:id="rId16"/>
    <p:sldId id="291" r:id="rId17"/>
    <p:sldId id="292" r:id="rId18"/>
    <p:sldId id="293" r:id="rId19"/>
    <p:sldId id="294" r:id="rId20"/>
    <p:sldId id="295" r:id="rId21"/>
    <p:sldId id="309" r:id="rId22"/>
    <p:sldId id="310" r:id="rId23"/>
    <p:sldId id="308" r:id="rId24"/>
    <p:sldId id="314" r:id="rId25"/>
    <p:sldId id="311" r:id="rId26"/>
    <p:sldId id="300" r:id="rId27"/>
    <p:sldId id="296" r:id="rId28"/>
    <p:sldId id="315" r:id="rId29"/>
    <p:sldId id="303" r:id="rId30"/>
    <p:sldId id="312" r:id="rId31"/>
  </p:sldIdLst>
  <p:sldSz cx="10080625" cy="7559675"/>
  <p:notesSz cx="7559675" cy="10691813"/>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4"/>
    <p:restoredTop sz="82313"/>
  </p:normalViewPr>
  <p:slideViewPr>
    <p:cSldViewPr snapToGrid="0" snapToObjects="1">
      <p:cViewPr varScale="1">
        <p:scale>
          <a:sx n="90" d="100"/>
          <a:sy n="90" d="100"/>
        </p:scale>
        <p:origin x="2664" y="208"/>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4"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75"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76"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77"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78"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79"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BB844BD0-0D79-46CE-B339-75483605C2BB}"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r>
              <a:rPr lang="en-CH" dirty="0"/>
              <a:t>What are the first steps we did last week ? </a:t>
            </a:r>
            <a:br>
              <a:rPr lang="en-CH" dirty="0"/>
            </a:br>
            <a:r>
              <a:rPr lang="en-CH" dirty="0"/>
              <a:t>How was the read quality ?</a:t>
            </a:r>
            <a:br>
              <a:rPr lang="en-CH" dirty="0"/>
            </a:br>
            <a:r>
              <a:rPr lang="en-CH" dirty="0"/>
              <a:t>What do you think may remains ?</a:t>
            </a:r>
          </a:p>
        </p:txBody>
      </p:sp>
      <p:sp>
        <p:nvSpPr>
          <p:cNvPr id="4" name="Slide Number Placeholder 3"/>
          <p:cNvSpPr>
            <a:spLocks noGrp="1"/>
          </p:cNvSpPr>
          <p:nvPr>
            <p:ph type="sldNum"/>
          </p:nvPr>
        </p:nvSpPr>
        <p:spPr/>
        <p:txBody>
          <a:bodyPr/>
          <a:lstStyle/>
          <a:p>
            <a:pPr algn="r"/>
            <a:fld id="{BB844BD0-0D79-46CE-B339-75483605C2BB}"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54461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p:nvPr>
        </p:nvSpPr>
        <p:spPr/>
        <p:txBody>
          <a:bodyPr/>
          <a:lstStyle/>
          <a:p>
            <a:pPr algn="r"/>
            <a:fld id="{BB844BD0-0D79-46CE-B339-75483605C2BB}" type="slidenum">
              <a:rPr lang="en-US" sz="1400" b="0" strike="noStrike" spc="-1" smtClean="0">
                <a:latin typeface="Times New Roman"/>
              </a:rPr>
              <a:t>24</a:t>
            </a:fld>
            <a:endParaRPr lang="en-US" sz="1400" b="0" strike="noStrike" spc="-1">
              <a:latin typeface="Times New Roman"/>
            </a:endParaRPr>
          </a:p>
        </p:txBody>
      </p:sp>
    </p:spTree>
    <p:extLst>
      <p:ext uri="{BB962C8B-B14F-4D97-AF65-F5344CB8AC3E}">
        <p14:creationId xmlns:p14="http://schemas.microsoft.com/office/powerpoint/2010/main" val="120131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p:nvPr>
        </p:nvSpPr>
        <p:spPr/>
        <p:txBody>
          <a:bodyPr/>
          <a:lstStyle/>
          <a:p>
            <a:pPr algn="r"/>
            <a:fld id="{BB844BD0-0D79-46CE-B339-75483605C2BB}" type="slidenum">
              <a:rPr lang="en-US" sz="1400" b="0" strike="noStrike" spc="-1" smtClean="0">
                <a:latin typeface="Times New Roman"/>
              </a:rPr>
              <a:t>25</a:t>
            </a:fld>
            <a:endParaRPr lang="en-US" sz="1400" b="0" strike="noStrike" spc="-1">
              <a:latin typeface="Times New Roman"/>
            </a:endParaRPr>
          </a:p>
        </p:txBody>
      </p:sp>
    </p:spTree>
    <p:extLst>
      <p:ext uri="{BB962C8B-B14F-4D97-AF65-F5344CB8AC3E}">
        <p14:creationId xmlns:p14="http://schemas.microsoft.com/office/powerpoint/2010/main" val="60698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p:nvPr>
        </p:nvSpPr>
        <p:spPr/>
        <p:txBody>
          <a:bodyPr/>
          <a:lstStyle/>
          <a:p>
            <a:pPr algn="r"/>
            <a:fld id="{BB844BD0-0D79-46CE-B339-75483605C2BB}" type="slidenum">
              <a:rPr lang="en-US" sz="1400" b="0" strike="noStrike" spc="-1" smtClean="0">
                <a:latin typeface="Times New Roman"/>
              </a:rPr>
              <a:t>26</a:t>
            </a:fld>
            <a:endParaRPr lang="en-US" sz="1400" b="0" strike="noStrike" spc="-1">
              <a:latin typeface="Times New Roman"/>
            </a:endParaRPr>
          </a:p>
        </p:txBody>
      </p:sp>
    </p:spTree>
    <p:extLst>
      <p:ext uri="{BB962C8B-B14F-4D97-AF65-F5344CB8AC3E}">
        <p14:creationId xmlns:p14="http://schemas.microsoft.com/office/powerpoint/2010/main" val="1736970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p:nvPr>
        </p:nvSpPr>
        <p:spPr/>
        <p:txBody>
          <a:bodyPr/>
          <a:lstStyle/>
          <a:p>
            <a:pPr algn="r"/>
            <a:fld id="{BB844BD0-0D79-46CE-B339-75483605C2BB}" type="slidenum">
              <a:rPr lang="en-US" sz="1400" b="0" strike="noStrike" spc="-1" smtClean="0">
                <a:latin typeface="Times New Roman"/>
              </a:rPr>
              <a:t>27</a:t>
            </a:fld>
            <a:endParaRPr lang="en-US" sz="1400" b="0" strike="noStrike" spc="-1">
              <a:latin typeface="Times New Roman"/>
            </a:endParaRPr>
          </a:p>
        </p:txBody>
      </p:sp>
    </p:spTree>
    <p:extLst>
      <p:ext uri="{BB962C8B-B14F-4D97-AF65-F5344CB8AC3E}">
        <p14:creationId xmlns:p14="http://schemas.microsoft.com/office/powerpoint/2010/main" val="2752875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r>
              <a:rPr lang="en-CH" dirty="0"/>
              <a:t>&lt;for the dataseet we have this is reliable because it depends on the database </a:t>
            </a:r>
          </a:p>
        </p:txBody>
      </p:sp>
      <p:sp>
        <p:nvSpPr>
          <p:cNvPr id="4" name="Slide Number Placeholder 3"/>
          <p:cNvSpPr>
            <a:spLocks noGrp="1"/>
          </p:cNvSpPr>
          <p:nvPr>
            <p:ph type="sldNum"/>
          </p:nvPr>
        </p:nvSpPr>
        <p:spPr/>
        <p:txBody>
          <a:bodyPr/>
          <a:lstStyle/>
          <a:p>
            <a:pPr algn="r"/>
            <a:fld id="{BB844BD0-0D79-46CE-B339-75483605C2BB}" type="slidenum">
              <a:rPr lang="en-US" sz="1400" b="0" strike="noStrike" spc="-1" smtClean="0">
                <a:latin typeface="Times New Roman"/>
              </a:rPr>
              <a:t>10</a:t>
            </a:fld>
            <a:endParaRPr lang="en-US" sz="1400" b="0" strike="noStrike" spc="-1">
              <a:latin typeface="Times New Roman"/>
            </a:endParaRPr>
          </a:p>
        </p:txBody>
      </p:sp>
    </p:spTree>
    <p:extLst>
      <p:ext uri="{BB962C8B-B14F-4D97-AF65-F5344CB8AC3E}">
        <p14:creationId xmlns:p14="http://schemas.microsoft.com/office/powerpoint/2010/main" val="235341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p:nvPr>
        </p:nvSpPr>
        <p:spPr/>
        <p:txBody>
          <a:bodyPr/>
          <a:lstStyle/>
          <a:p>
            <a:pPr algn="r"/>
            <a:fld id="{BB844BD0-0D79-46CE-B339-75483605C2BB}" type="slidenum">
              <a:rPr lang="en-US" sz="1400" b="0" strike="noStrike" spc="-1" smtClean="0">
                <a:latin typeface="Times New Roman"/>
              </a:rPr>
              <a:t>12</a:t>
            </a:fld>
            <a:endParaRPr lang="en-US" sz="1400" b="0" strike="noStrike" spc="-1">
              <a:latin typeface="Times New Roman"/>
            </a:endParaRPr>
          </a:p>
        </p:txBody>
      </p:sp>
    </p:spTree>
    <p:extLst>
      <p:ext uri="{BB962C8B-B14F-4D97-AF65-F5344CB8AC3E}">
        <p14:creationId xmlns:p14="http://schemas.microsoft.com/office/powerpoint/2010/main" val="286487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black line shows the estimated error rates after convergence of the machine-learning algorithm</a:t>
            </a:r>
          </a:p>
          <a:p>
            <a:endParaRPr lang="en-CH" dirty="0"/>
          </a:p>
        </p:txBody>
      </p:sp>
      <p:sp>
        <p:nvSpPr>
          <p:cNvPr id="4" name="Slide Number Placeholder 3"/>
          <p:cNvSpPr>
            <a:spLocks noGrp="1"/>
          </p:cNvSpPr>
          <p:nvPr>
            <p:ph type="sldNum"/>
          </p:nvPr>
        </p:nvSpPr>
        <p:spPr/>
        <p:txBody>
          <a:bodyPr/>
          <a:lstStyle/>
          <a:p>
            <a:pPr algn="r"/>
            <a:fld id="{BB844BD0-0D79-46CE-B339-75483605C2BB}"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1657777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r>
              <a:rPr lang="en-CH" dirty="0"/>
              <a:t>L = number of aligned nucleotides</a:t>
            </a:r>
          </a:p>
        </p:txBody>
      </p:sp>
      <p:sp>
        <p:nvSpPr>
          <p:cNvPr id="4" name="Slide Number Placeholder 3"/>
          <p:cNvSpPr>
            <a:spLocks noGrp="1"/>
          </p:cNvSpPr>
          <p:nvPr>
            <p:ph type="sldNum"/>
          </p:nvPr>
        </p:nvSpPr>
        <p:spPr/>
        <p:txBody>
          <a:bodyPr/>
          <a:lstStyle/>
          <a:p>
            <a:pPr algn="r"/>
            <a:fld id="{BB844BD0-0D79-46CE-B339-75483605C2BB}" type="slidenum">
              <a:rPr lang="en-US" sz="1400" b="0" strike="noStrike" spc="-1" smtClean="0">
                <a:latin typeface="Times New Roman"/>
              </a:rPr>
              <a:t>19</a:t>
            </a:fld>
            <a:endParaRPr lang="en-US" sz="1400" b="0" strike="noStrike" spc="-1">
              <a:latin typeface="Times New Roman"/>
            </a:endParaRPr>
          </a:p>
        </p:txBody>
      </p:sp>
    </p:spTree>
    <p:extLst>
      <p:ext uri="{BB962C8B-B14F-4D97-AF65-F5344CB8AC3E}">
        <p14:creationId xmlns:p14="http://schemas.microsoft.com/office/powerpoint/2010/main" val="412294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r>
              <a:rPr lang="en-GB" dirty="0"/>
              <a:t>T</a:t>
            </a:r>
            <a:r>
              <a:rPr lang="en-CH" dirty="0"/>
              <a:t>he </a:t>
            </a:r>
          </a:p>
        </p:txBody>
      </p:sp>
      <p:sp>
        <p:nvSpPr>
          <p:cNvPr id="4" name="Slide Number Placeholder 3"/>
          <p:cNvSpPr>
            <a:spLocks noGrp="1"/>
          </p:cNvSpPr>
          <p:nvPr>
            <p:ph type="sldNum"/>
          </p:nvPr>
        </p:nvSpPr>
        <p:spPr/>
        <p:txBody>
          <a:bodyPr/>
          <a:lstStyle/>
          <a:p>
            <a:pPr algn="r"/>
            <a:fld id="{BB844BD0-0D79-46CE-B339-75483605C2BB}" type="slidenum">
              <a:rPr lang="en-US" sz="1400" b="0" strike="noStrike" spc="-1" smtClean="0">
                <a:latin typeface="Times New Roman"/>
              </a:rPr>
              <a:t>20</a:t>
            </a:fld>
            <a:endParaRPr lang="en-US" sz="1400" b="0" strike="noStrike" spc="-1">
              <a:latin typeface="Times New Roman"/>
            </a:endParaRPr>
          </a:p>
        </p:txBody>
      </p:sp>
    </p:spTree>
    <p:extLst>
      <p:ext uri="{BB962C8B-B14F-4D97-AF65-F5344CB8AC3E}">
        <p14:creationId xmlns:p14="http://schemas.microsoft.com/office/powerpoint/2010/main" val="307310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p:nvPr>
        </p:nvSpPr>
        <p:spPr/>
        <p:txBody>
          <a:bodyPr/>
          <a:lstStyle/>
          <a:p>
            <a:pPr algn="r"/>
            <a:fld id="{BB844BD0-0D79-46CE-B339-75483605C2BB}" type="slidenum">
              <a:rPr lang="en-US" sz="1400" b="0" strike="noStrike" spc="-1" smtClean="0">
                <a:latin typeface="Times New Roman"/>
              </a:rPr>
              <a:t>21</a:t>
            </a:fld>
            <a:endParaRPr lang="en-US" sz="1400" b="0" strike="noStrike" spc="-1">
              <a:latin typeface="Times New Roman"/>
            </a:endParaRPr>
          </a:p>
        </p:txBody>
      </p:sp>
    </p:spTree>
    <p:extLst>
      <p:ext uri="{BB962C8B-B14F-4D97-AF65-F5344CB8AC3E}">
        <p14:creationId xmlns:p14="http://schemas.microsoft.com/office/powerpoint/2010/main" val="3387513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p:nvPr>
        </p:nvSpPr>
        <p:spPr/>
        <p:txBody>
          <a:bodyPr/>
          <a:lstStyle/>
          <a:p>
            <a:pPr algn="r"/>
            <a:fld id="{BB844BD0-0D79-46CE-B339-75483605C2BB}" type="slidenum">
              <a:rPr lang="en-US" sz="1400" b="0" strike="noStrike" spc="-1" smtClean="0">
                <a:latin typeface="Times New Roman"/>
              </a:rPr>
              <a:t>22</a:t>
            </a:fld>
            <a:endParaRPr lang="en-US" sz="1400" b="0" strike="noStrike" spc="-1">
              <a:latin typeface="Times New Roman"/>
            </a:endParaRPr>
          </a:p>
        </p:txBody>
      </p:sp>
    </p:spTree>
    <p:extLst>
      <p:ext uri="{BB962C8B-B14F-4D97-AF65-F5344CB8AC3E}">
        <p14:creationId xmlns:p14="http://schemas.microsoft.com/office/powerpoint/2010/main" val="1029624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r>
              <a:rPr lang="en-CH" dirty="0"/>
              <a:t>Looking for exact maches -&gt; Tax assignment is dependant on your data and what is in the database</a:t>
            </a:r>
          </a:p>
        </p:txBody>
      </p:sp>
      <p:sp>
        <p:nvSpPr>
          <p:cNvPr id="4" name="Slide Number Placeholder 3"/>
          <p:cNvSpPr>
            <a:spLocks noGrp="1"/>
          </p:cNvSpPr>
          <p:nvPr>
            <p:ph type="sldNum"/>
          </p:nvPr>
        </p:nvSpPr>
        <p:spPr/>
        <p:txBody>
          <a:bodyPr/>
          <a:lstStyle/>
          <a:p>
            <a:pPr algn="r"/>
            <a:fld id="{BB844BD0-0D79-46CE-B339-75483605C2BB}" type="slidenum">
              <a:rPr lang="en-US" sz="1400" b="0" strike="noStrike" spc="-1" smtClean="0">
                <a:latin typeface="Times New Roman"/>
              </a:rPr>
              <a:t>23</a:t>
            </a:fld>
            <a:endParaRPr lang="en-US" sz="1400" b="0" strike="noStrike" spc="-1">
              <a:latin typeface="Times New Roman"/>
            </a:endParaRPr>
          </a:p>
        </p:txBody>
      </p:sp>
    </p:spTree>
    <p:extLst>
      <p:ext uri="{BB962C8B-B14F-4D97-AF65-F5344CB8AC3E}">
        <p14:creationId xmlns:p14="http://schemas.microsoft.com/office/powerpoint/2010/main" val="3096352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sv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0" name="CustomShape 1"/>
          <p:cNvSpPr/>
          <p:nvPr/>
        </p:nvSpPr>
        <p:spPr>
          <a:xfrm>
            <a:off x="365760" y="2103120"/>
            <a:ext cx="8778240" cy="232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000" b="0" strike="noStrike" spc="-1" dirty="0">
                <a:solidFill>
                  <a:schemeClr val="bg1"/>
                </a:solidFill>
                <a:latin typeface="BetecknaGS"/>
              </a:rPr>
              <a:t>Processing of 16S rRNA </a:t>
            </a:r>
          </a:p>
          <a:p>
            <a:pPr algn="ctr">
              <a:lnSpc>
                <a:spcPct val="100000"/>
              </a:lnSpc>
            </a:pPr>
            <a:r>
              <a:rPr lang="en-US" sz="4000" b="0" strike="noStrike" spc="-1" dirty="0">
                <a:solidFill>
                  <a:schemeClr val="bg1"/>
                </a:solidFill>
                <a:latin typeface="BetecknaGS"/>
              </a:rPr>
              <a:t>Amplicon-Sequencing Data</a:t>
            </a:r>
          </a:p>
          <a:p>
            <a:pPr algn="ctr">
              <a:lnSpc>
                <a:spcPct val="100000"/>
              </a:lnSpc>
            </a:pPr>
            <a:endParaRPr lang="en-US" sz="4000" b="0" strike="noStrike" spc="-1" dirty="0">
              <a:solidFill>
                <a:schemeClr val="bg1"/>
              </a:solidFill>
              <a:latin typeface="BetecknaGS"/>
            </a:endParaRPr>
          </a:p>
        </p:txBody>
      </p:sp>
      <p:sp>
        <p:nvSpPr>
          <p:cNvPr id="81" name="CustomShape 2"/>
          <p:cNvSpPr/>
          <p:nvPr/>
        </p:nvSpPr>
        <p:spPr>
          <a:xfrm>
            <a:off x="2560320" y="5578200"/>
            <a:ext cx="4754520" cy="1279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endParaRPr lang="en-US" sz="2400" b="0" strike="noStrike" spc="-1" dirty="0">
              <a:solidFill>
                <a:schemeClr val="bg1"/>
              </a:solidFill>
              <a:latin typeface="FreeSerif"/>
            </a:endParaRPr>
          </a:p>
          <a:p>
            <a:pPr algn="ctr">
              <a:lnSpc>
                <a:spcPct val="100000"/>
              </a:lnSpc>
            </a:pPr>
            <a:r>
              <a:rPr lang="en-US" sz="2400" b="0" strike="noStrike" spc="-1" dirty="0">
                <a:solidFill>
                  <a:schemeClr val="bg1"/>
                </a:solidFill>
                <a:latin typeface="FreeSerif"/>
              </a:rPr>
              <a:t>Germán Bonilla-Rosso</a:t>
            </a:r>
          </a:p>
          <a:p>
            <a:pPr algn="ctr">
              <a:lnSpc>
                <a:spcPct val="100000"/>
              </a:lnSpc>
            </a:pPr>
            <a:r>
              <a:rPr lang="en-US" sz="2400" spc="-1" dirty="0" err="1">
                <a:solidFill>
                  <a:schemeClr val="bg1"/>
                </a:solidFill>
                <a:latin typeface="FreeSerif"/>
              </a:rPr>
              <a:t>Garance</a:t>
            </a:r>
            <a:r>
              <a:rPr lang="en-US" sz="2400" spc="-1" dirty="0">
                <a:solidFill>
                  <a:schemeClr val="bg1"/>
                </a:solidFill>
                <a:latin typeface="FreeSerif"/>
              </a:rPr>
              <a:t> Sarton</a:t>
            </a:r>
            <a:r>
              <a:rPr lang="en-US" sz="2400" b="0" strike="noStrike" spc="-1" dirty="0">
                <a:solidFill>
                  <a:schemeClr val="bg1"/>
                </a:solidFill>
                <a:latin typeface="FreeSerif"/>
              </a:rPr>
              <a:t> </a:t>
            </a:r>
          </a:p>
          <a:p>
            <a:pPr algn="ctr">
              <a:lnSpc>
                <a:spcPct val="100000"/>
              </a:lnSpc>
            </a:pPr>
            <a:r>
              <a:rPr lang="en-US" sz="2400" b="0" strike="noStrike" spc="-1" dirty="0">
                <a:solidFill>
                  <a:schemeClr val="bg1"/>
                </a:solidFill>
                <a:latin typeface="FreeSerif"/>
              </a:rPr>
              <a:t>SAGE February 2021</a:t>
            </a:r>
          </a:p>
          <a:p>
            <a:pPr algn="ctr">
              <a:lnSpc>
                <a:spcPct val="100000"/>
              </a:lnSpc>
            </a:pPr>
            <a:endParaRPr lang="en-US" sz="2400" b="0" strike="noStrike" spc="-1" dirty="0">
              <a:latin typeface="Free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863571-8B62-1343-A303-B726D4916406}"/>
              </a:ext>
            </a:extLst>
          </p:cNvPr>
          <p:cNvSpPr/>
          <p:nvPr/>
        </p:nvSpPr>
        <p:spPr>
          <a:xfrm>
            <a:off x="0" y="0"/>
            <a:ext cx="10080625" cy="762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24" name="CustomShape 1"/>
          <p:cNvSpPr/>
          <p:nvPr/>
        </p:nvSpPr>
        <p:spPr>
          <a:xfrm>
            <a:off x="457200" y="-33120"/>
            <a:ext cx="9235440" cy="91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800" b="0" strike="noStrike" spc="-1" dirty="0">
                <a:solidFill>
                  <a:schemeClr val="bg1"/>
                </a:solidFill>
                <a:latin typeface="BetecknaGS"/>
              </a:rPr>
              <a:t>OTU Clustering</a:t>
            </a:r>
          </a:p>
        </p:txBody>
      </p:sp>
      <p:sp>
        <p:nvSpPr>
          <p:cNvPr id="525" name="CustomShape 2"/>
          <p:cNvSpPr/>
          <p:nvPr/>
        </p:nvSpPr>
        <p:spPr>
          <a:xfrm>
            <a:off x="457201" y="3779837"/>
            <a:ext cx="9235439" cy="1279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800" b="1" strike="noStrike" spc="-1" dirty="0">
                <a:solidFill>
                  <a:srgbClr val="000000"/>
                </a:solidFill>
                <a:latin typeface="FreeSerif"/>
              </a:rPr>
              <a:t>→ Arbitrary threshold: </a:t>
            </a:r>
            <a:endParaRPr lang="en-US" sz="2800" b="0" strike="noStrike" spc="-1" dirty="0">
              <a:latin typeface="FreeSerif"/>
            </a:endParaRPr>
          </a:p>
          <a:p>
            <a:pPr>
              <a:lnSpc>
                <a:spcPct val="100000"/>
              </a:lnSpc>
            </a:pPr>
            <a:r>
              <a:rPr lang="en-US" sz="2800" b="0" strike="noStrike" spc="-1" dirty="0">
                <a:solidFill>
                  <a:srgbClr val="000000"/>
                </a:solidFill>
                <a:latin typeface="FreeSerif"/>
              </a:rPr>
              <a:t>	The 97% identity threshold is not backed by any evolutionary or ecological theory</a:t>
            </a:r>
            <a:endParaRPr lang="en-US" sz="2800" b="0" strike="noStrike" spc="-1" dirty="0">
              <a:latin typeface="FreeSerif"/>
            </a:endParaRPr>
          </a:p>
          <a:p>
            <a:pPr>
              <a:lnSpc>
                <a:spcPct val="100000"/>
              </a:lnSpc>
            </a:pPr>
            <a:endParaRPr lang="en-US" sz="2800" b="0" strike="noStrike" spc="-1" dirty="0">
              <a:latin typeface="FreeSerif"/>
            </a:endParaRPr>
          </a:p>
          <a:p>
            <a:pPr>
              <a:lnSpc>
                <a:spcPct val="100000"/>
              </a:lnSpc>
            </a:pPr>
            <a:r>
              <a:rPr lang="en-US" sz="2800" b="1" strike="noStrike" spc="-1" dirty="0">
                <a:solidFill>
                  <a:srgbClr val="000000"/>
                </a:solidFill>
                <a:latin typeface="FreeSerif"/>
              </a:rPr>
              <a:t>→ Low Resolution:</a:t>
            </a:r>
            <a:endParaRPr lang="en-US" sz="2800" b="0" strike="noStrike" spc="-1" dirty="0">
              <a:latin typeface="FreeSerif"/>
            </a:endParaRPr>
          </a:p>
          <a:p>
            <a:pPr>
              <a:lnSpc>
                <a:spcPct val="100000"/>
              </a:lnSpc>
            </a:pPr>
            <a:r>
              <a:rPr lang="en-US" sz="2800" b="0" strike="noStrike" spc="-1" dirty="0">
                <a:solidFill>
                  <a:srgbClr val="000000"/>
                </a:solidFill>
                <a:latin typeface="FreeSerif"/>
              </a:rPr>
              <a:t>	Short 16S fragments </a:t>
            </a:r>
            <a:r>
              <a:rPr lang="en-US" sz="2800" b="1" strike="noStrike" spc="-1" dirty="0">
                <a:solidFill>
                  <a:srgbClr val="000000"/>
                </a:solidFill>
                <a:latin typeface="FreeSerif"/>
              </a:rPr>
              <a:t>usually</a:t>
            </a:r>
            <a:r>
              <a:rPr lang="en-US" sz="2800" b="0" strike="noStrike" spc="-1" dirty="0">
                <a:solidFill>
                  <a:srgbClr val="000000"/>
                </a:solidFill>
                <a:latin typeface="FreeSerif"/>
              </a:rPr>
              <a:t> cannot resolve species/strains </a:t>
            </a:r>
            <a:endParaRPr lang="en-US" sz="2800" b="0" strike="noStrike" spc="-1" dirty="0">
              <a:latin typeface="FreeSerif"/>
            </a:endParaRPr>
          </a:p>
          <a:p>
            <a:pPr>
              <a:lnSpc>
                <a:spcPct val="100000"/>
              </a:lnSpc>
            </a:pPr>
            <a:endParaRPr lang="en-US" sz="2800" b="0" strike="noStrike" spc="-1" dirty="0">
              <a:latin typeface="FreeSerif"/>
            </a:endParaRPr>
          </a:p>
          <a:p>
            <a:pPr>
              <a:lnSpc>
                <a:spcPct val="100000"/>
              </a:lnSpc>
            </a:pPr>
            <a:r>
              <a:rPr lang="en-US" sz="2800" b="1" strike="noStrike" spc="-1" dirty="0">
                <a:solidFill>
                  <a:srgbClr val="000000"/>
                </a:solidFill>
                <a:latin typeface="FreeSerif"/>
              </a:rPr>
              <a:t>→ Underestimation of Diversity:</a:t>
            </a:r>
            <a:endParaRPr lang="en-US" sz="2800" b="0" strike="noStrike" spc="-1" dirty="0">
              <a:latin typeface="FreeSerif"/>
            </a:endParaRPr>
          </a:p>
          <a:p>
            <a:pPr>
              <a:lnSpc>
                <a:spcPct val="100000"/>
              </a:lnSpc>
            </a:pPr>
            <a:r>
              <a:rPr lang="en-US" sz="2800" b="0" strike="noStrike" spc="-1" dirty="0">
                <a:solidFill>
                  <a:srgbClr val="000000"/>
                </a:solidFill>
                <a:latin typeface="FreeSerif"/>
              </a:rPr>
              <a:t>	At 97%, different strains are clustered into the same OTU</a:t>
            </a:r>
            <a:endParaRPr lang="en-US" sz="2800" b="0" strike="noStrike" spc="-1" dirty="0">
              <a:latin typeface="FreeSerif"/>
            </a:endParaRPr>
          </a:p>
          <a:p>
            <a:pPr>
              <a:lnSpc>
                <a:spcPct val="100000"/>
              </a:lnSpc>
            </a:pPr>
            <a:endParaRPr lang="en-US" sz="2800" b="0" strike="noStrike" spc="-1" dirty="0">
              <a:latin typeface="FreeSerif"/>
            </a:endParaRPr>
          </a:p>
          <a:p>
            <a:pPr>
              <a:lnSpc>
                <a:spcPct val="100000"/>
              </a:lnSpc>
            </a:pPr>
            <a:r>
              <a:rPr lang="en-US" sz="2800" b="1" strike="noStrike" spc="-1" dirty="0">
                <a:solidFill>
                  <a:srgbClr val="000000"/>
                </a:solidFill>
                <a:latin typeface="FreeSerif"/>
              </a:rPr>
              <a:t>→ Inability to estimate singletons</a:t>
            </a:r>
            <a:endParaRPr lang="en-US" sz="2800" b="0" strike="noStrike" spc="-1" dirty="0">
              <a:latin typeface="FreeSerif"/>
            </a:endParaRPr>
          </a:p>
          <a:p>
            <a:pPr>
              <a:lnSpc>
                <a:spcPct val="100000"/>
              </a:lnSpc>
            </a:pPr>
            <a:endParaRPr lang="en-US" sz="2800" b="0" strike="noStrike" spc="-1" dirty="0">
              <a:latin typeface="FreeSerif"/>
            </a:endParaRPr>
          </a:p>
          <a:p>
            <a:pPr>
              <a:lnSpc>
                <a:spcPct val="100000"/>
              </a:lnSpc>
            </a:pPr>
            <a:endParaRPr lang="en-US" sz="2800" b="0" strike="noStrike" spc="-1" dirty="0">
              <a:latin typeface="Free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54B397-9839-724D-88D6-BF783257592C}"/>
              </a:ext>
            </a:extLst>
          </p:cNvPr>
          <p:cNvSpPr/>
          <p:nvPr/>
        </p:nvSpPr>
        <p:spPr>
          <a:xfrm>
            <a:off x="0" y="0"/>
            <a:ext cx="10080625" cy="14732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26" name="TextShape 1"/>
          <p:cNvSpPr txBox="1"/>
          <p:nvPr/>
        </p:nvSpPr>
        <p:spPr>
          <a:xfrm>
            <a:off x="433440" y="-23800"/>
            <a:ext cx="9398160" cy="1446200"/>
          </a:xfrm>
          <a:prstGeom prst="rect">
            <a:avLst/>
          </a:prstGeom>
          <a:noFill/>
          <a:ln>
            <a:noFill/>
          </a:ln>
        </p:spPr>
        <p:txBody>
          <a:bodyPr lIns="90000" tIns="45000" rIns="90000" bIns="45000">
            <a:noAutofit/>
          </a:bodyPr>
          <a:lstStyle/>
          <a:p>
            <a:pPr algn="ctr"/>
            <a:r>
              <a:rPr lang="en-US" sz="4800" b="0" strike="noStrike" spc="-1" dirty="0">
                <a:solidFill>
                  <a:schemeClr val="bg1"/>
                </a:solidFill>
                <a:latin typeface="BetecknaGS"/>
              </a:rPr>
              <a:t>Detecting Exact Amplicon Sequence Variants after Noise Reduction</a:t>
            </a:r>
            <a:endParaRPr lang="en-US" sz="4800" b="0" strike="noStrike" spc="-1" dirty="0">
              <a:solidFill>
                <a:schemeClr val="bg1"/>
              </a:solidFill>
              <a:latin typeface="Arial"/>
            </a:endParaRPr>
          </a:p>
        </p:txBody>
      </p:sp>
      <p:pic>
        <p:nvPicPr>
          <p:cNvPr id="527" name="Picture 526"/>
          <p:cNvPicPr/>
          <p:nvPr/>
        </p:nvPicPr>
        <p:blipFill>
          <a:blip r:embed="rId2"/>
          <a:stretch/>
        </p:blipFill>
        <p:spPr>
          <a:xfrm>
            <a:off x="2926080" y="1645920"/>
            <a:ext cx="4937760" cy="484632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346F-EFF5-D549-AB24-F7C4B3EA516D}"/>
              </a:ext>
            </a:extLst>
          </p:cNvPr>
          <p:cNvSpPr>
            <a:spLocks noGrp="1"/>
          </p:cNvSpPr>
          <p:nvPr>
            <p:ph type="title"/>
          </p:nvPr>
        </p:nvSpPr>
        <p:spPr/>
        <p:txBody>
          <a:bodyPr/>
          <a:lstStyle/>
          <a:p>
            <a:endParaRPr lang="en-CH"/>
          </a:p>
        </p:txBody>
      </p:sp>
      <p:sp>
        <p:nvSpPr>
          <p:cNvPr id="4" name="Rectangle 3">
            <a:extLst>
              <a:ext uri="{FF2B5EF4-FFF2-40B4-BE49-F238E27FC236}">
                <a16:creationId xmlns:a16="http://schemas.microsoft.com/office/drawing/2014/main" id="{546DDB5A-49EF-FE44-A758-A3DD241A8F92}"/>
              </a:ext>
            </a:extLst>
          </p:cNvPr>
          <p:cNvSpPr/>
          <p:nvPr/>
        </p:nvSpPr>
        <p:spPr>
          <a:xfrm>
            <a:off x="0" y="0"/>
            <a:ext cx="10080625" cy="14732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 name="TextShape 1">
            <a:extLst>
              <a:ext uri="{FF2B5EF4-FFF2-40B4-BE49-F238E27FC236}">
                <a16:creationId xmlns:a16="http://schemas.microsoft.com/office/drawing/2014/main" id="{90122F7E-838E-1149-8AEA-4CED3706047D}"/>
              </a:ext>
            </a:extLst>
          </p:cNvPr>
          <p:cNvSpPr txBox="1"/>
          <p:nvPr/>
        </p:nvSpPr>
        <p:spPr>
          <a:xfrm>
            <a:off x="433440" y="-23800"/>
            <a:ext cx="9398160" cy="1446200"/>
          </a:xfrm>
          <a:prstGeom prst="rect">
            <a:avLst/>
          </a:prstGeom>
          <a:noFill/>
          <a:ln>
            <a:noFill/>
          </a:ln>
        </p:spPr>
        <p:txBody>
          <a:bodyPr lIns="90000" tIns="45000" rIns="90000" bIns="45000">
            <a:noAutofit/>
          </a:bodyPr>
          <a:lstStyle/>
          <a:p>
            <a:pPr algn="ctr"/>
            <a:r>
              <a:rPr lang="en-US" sz="4800" b="0" strike="noStrike" spc="-1" dirty="0">
                <a:solidFill>
                  <a:schemeClr val="bg1"/>
                </a:solidFill>
                <a:latin typeface="BetecknaGS"/>
              </a:rPr>
              <a:t>DADA2 pipeline</a:t>
            </a:r>
            <a:endParaRPr lang="en-US" sz="4800" b="0" strike="noStrike" spc="-1" dirty="0">
              <a:solidFill>
                <a:schemeClr val="bg1"/>
              </a:solidFill>
              <a:latin typeface="Arial"/>
            </a:endParaRPr>
          </a:p>
        </p:txBody>
      </p:sp>
      <p:pic>
        <p:nvPicPr>
          <p:cNvPr id="9" name="Picture 8" descr="Diagram&#10;&#10;Description automatically generated">
            <a:extLst>
              <a:ext uri="{FF2B5EF4-FFF2-40B4-BE49-F238E27FC236}">
                <a16:creationId xmlns:a16="http://schemas.microsoft.com/office/drawing/2014/main" id="{F76EA63E-7030-6F4D-BACE-54FDF7184C19}"/>
              </a:ext>
            </a:extLst>
          </p:cNvPr>
          <p:cNvPicPr>
            <a:picLocks noChangeAspect="1"/>
          </p:cNvPicPr>
          <p:nvPr/>
        </p:nvPicPr>
        <p:blipFill rotWithShape="1">
          <a:blip r:embed="rId3">
            <a:extLst>
              <a:ext uri="{28A0092B-C50C-407E-A947-70E740481C1C}">
                <a14:useLocalDpi xmlns:a14="http://schemas.microsoft.com/office/drawing/2010/main" val="0"/>
              </a:ext>
            </a:extLst>
          </a:blip>
          <a:srcRect r="70520"/>
          <a:stretch/>
        </p:blipFill>
        <p:spPr>
          <a:xfrm>
            <a:off x="433440" y="1473200"/>
            <a:ext cx="5772150" cy="5359040"/>
          </a:xfrm>
          <a:prstGeom prst="rect">
            <a:avLst/>
          </a:prstGeom>
        </p:spPr>
      </p:pic>
    </p:spTree>
    <p:extLst>
      <p:ext uri="{BB962C8B-B14F-4D97-AF65-F5344CB8AC3E}">
        <p14:creationId xmlns:p14="http://schemas.microsoft.com/office/powerpoint/2010/main" val="2159067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8" name="Picture 527"/>
          <p:cNvPicPr/>
          <p:nvPr/>
        </p:nvPicPr>
        <p:blipFill>
          <a:blip r:embed="rId2"/>
          <a:stretch/>
        </p:blipFill>
        <p:spPr>
          <a:xfrm>
            <a:off x="457200" y="346337"/>
            <a:ext cx="8962560" cy="6867000"/>
          </a:xfrm>
          <a:prstGeom prst="rect">
            <a:avLst/>
          </a:prstGeom>
          <a:ln>
            <a:noFill/>
          </a:ln>
        </p:spPr>
      </p:pic>
      <p:pic>
        <p:nvPicPr>
          <p:cNvPr id="3" name="Picture 2">
            <a:extLst>
              <a:ext uri="{FF2B5EF4-FFF2-40B4-BE49-F238E27FC236}">
                <a16:creationId xmlns:a16="http://schemas.microsoft.com/office/drawing/2014/main" id="{3AC40C97-483E-F74B-AD8C-1EB532BC5CA3}"/>
              </a:ext>
            </a:extLst>
          </p:cNvPr>
          <p:cNvPicPr/>
          <p:nvPr/>
        </p:nvPicPr>
        <p:blipFill rotWithShape="1">
          <a:blip r:embed="rId3"/>
          <a:srcRect l="82186" t="35572" r="10445" b="52037"/>
          <a:stretch/>
        </p:blipFill>
        <p:spPr>
          <a:xfrm>
            <a:off x="7823200" y="2717800"/>
            <a:ext cx="660400" cy="85090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9" name="Picture 528"/>
          <p:cNvPicPr/>
          <p:nvPr/>
        </p:nvPicPr>
        <p:blipFill>
          <a:blip r:embed="rId2"/>
          <a:stretch/>
        </p:blipFill>
        <p:spPr>
          <a:xfrm>
            <a:off x="457200" y="346337"/>
            <a:ext cx="8962560" cy="686700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0" name="Picture 529"/>
          <p:cNvPicPr/>
          <p:nvPr/>
        </p:nvPicPr>
        <p:blipFill>
          <a:blip r:embed="rId2"/>
          <a:stretch/>
        </p:blipFill>
        <p:spPr>
          <a:xfrm>
            <a:off x="457200" y="346337"/>
            <a:ext cx="8962560" cy="686700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E6E0F1-2A47-3148-9B7C-D59AAEB2D4F0}"/>
              </a:ext>
            </a:extLst>
          </p:cNvPr>
          <p:cNvSpPr/>
          <p:nvPr/>
        </p:nvSpPr>
        <p:spPr>
          <a:xfrm>
            <a:off x="0" y="0"/>
            <a:ext cx="10080625" cy="14732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31" name="TextShape 1"/>
          <p:cNvSpPr txBox="1"/>
          <p:nvPr/>
        </p:nvSpPr>
        <p:spPr>
          <a:xfrm>
            <a:off x="1117440" y="-44640"/>
            <a:ext cx="7843680" cy="1547640"/>
          </a:xfrm>
          <a:prstGeom prst="rect">
            <a:avLst/>
          </a:prstGeom>
          <a:noFill/>
          <a:ln>
            <a:noFill/>
          </a:ln>
        </p:spPr>
        <p:txBody>
          <a:bodyPr lIns="90000" tIns="45000" rIns="90000" bIns="45000">
            <a:noAutofit/>
          </a:bodyPr>
          <a:lstStyle/>
          <a:p>
            <a:pPr algn="ctr"/>
            <a:r>
              <a:rPr lang="en-US" sz="4800" b="0" strike="noStrike" spc="-1" dirty="0">
                <a:solidFill>
                  <a:schemeClr val="bg1"/>
                </a:solidFill>
                <a:latin typeface="BetecknaGS"/>
              </a:rPr>
              <a:t>Divisive Amplicon Denoising Algorithm (DADA2)</a:t>
            </a:r>
            <a:endParaRPr lang="en-US" sz="4800" b="0" strike="noStrike" spc="-1" dirty="0">
              <a:solidFill>
                <a:schemeClr val="bg1"/>
              </a:solidFill>
              <a:latin typeface="Arial"/>
            </a:endParaRPr>
          </a:p>
        </p:txBody>
      </p:sp>
      <p:sp>
        <p:nvSpPr>
          <p:cNvPr id="532" name="CustomShape 2"/>
          <p:cNvSpPr/>
          <p:nvPr/>
        </p:nvSpPr>
        <p:spPr>
          <a:xfrm>
            <a:off x="805680" y="3303720"/>
            <a:ext cx="8493120" cy="1279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400" b="1" strike="noStrike" spc="-1" dirty="0">
                <a:solidFill>
                  <a:srgbClr val="000000"/>
                </a:solidFill>
                <a:latin typeface="FreeSerif"/>
              </a:rPr>
              <a:t>Errors are independent events</a:t>
            </a:r>
            <a:endParaRPr lang="en-US" sz="2400" b="0" strike="noStrike" spc="-1" dirty="0">
              <a:latin typeface="FreeSerif"/>
            </a:endParaRPr>
          </a:p>
          <a:p>
            <a:pPr>
              <a:lnSpc>
                <a:spcPct val="100000"/>
              </a:lnSpc>
            </a:pPr>
            <a:r>
              <a:rPr lang="en-US" sz="2400" b="0" strike="noStrike" spc="-1" dirty="0">
                <a:solidFill>
                  <a:srgbClr val="000000"/>
                </a:solidFill>
                <a:latin typeface="FreeSerif"/>
              </a:rPr>
              <a:t>- No correlation between errors, so errors occurring in different sequences and in the same sequence are independent of each other </a:t>
            </a:r>
            <a:endParaRPr lang="en-US" sz="2400" b="0" strike="noStrike" spc="-1" dirty="0">
              <a:latin typeface="FreeSerif"/>
            </a:endParaRPr>
          </a:p>
          <a:p>
            <a:pPr>
              <a:lnSpc>
                <a:spcPct val="100000"/>
              </a:lnSpc>
            </a:pPr>
            <a:endParaRPr lang="en-US" sz="2400" b="0" strike="noStrike" spc="-1" dirty="0">
              <a:latin typeface="FreeSerif"/>
            </a:endParaRPr>
          </a:p>
          <a:p>
            <a:pPr>
              <a:lnSpc>
                <a:spcPct val="100000"/>
              </a:lnSpc>
            </a:pPr>
            <a:r>
              <a:rPr lang="en-US" sz="2400" b="1" strike="noStrike" spc="-1" dirty="0">
                <a:solidFill>
                  <a:srgbClr val="000000"/>
                </a:solidFill>
                <a:latin typeface="FreeSerif"/>
              </a:rPr>
              <a:t>Errors are dependent of the Q-score</a:t>
            </a:r>
            <a:endParaRPr lang="en-US" sz="2400" b="0" strike="noStrike" spc="-1" dirty="0">
              <a:latin typeface="FreeSerif"/>
            </a:endParaRPr>
          </a:p>
          <a:p>
            <a:pPr>
              <a:lnSpc>
                <a:spcPct val="100000"/>
              </a:lnSpc>
            </a:pPr>
            <a:r>
              <a:rPr lang="en-US" sz="2400" b="0" strike="noStrike" spc="-1" dirty="0">
                <a:solidFill>
                  <a:srgbClr val="000000"/>
                </a:solidFill>
                <a:latin typeface="FreeSerif"/>
              </a:rPr>
              <a:t>- Each base has an associated Q-score</a:t>
            </a:r>
            <a:endParaRPr lang="en-US" sz="2400" b="0" strike="noStrike" spc="-1" dirty="0">
              <a:latin typeface="FreeSerif"/>
            </a:endParaRPr>
          </a:p>
          <a:p>
            <a:pPr>
              <a:lnSpc>
                <a:spcPct val="100000"/>
              </a:lnSpc>
            </a:pPr>
            <a:endParaRPr lang="en-US" sz="2400" b="0" strike="noStrike" spc="-1" dirty="0">
              <a:latin typeface="FreeSerif"/>
            </a:endParaRPr>
          </a:p>
          <a:p>
            <a:pPr>
              <a:lnSpc>
                <a:spcPct val="100000"/>
              </a:lnSpc>
            </a:pPr>
            <a:r>
              <a:rPr lang="en-US" sz="2400" b="1" strike="noStrike" spc="-1" dirty="0">
                <a:solidFill>
                  <a:srgbClr val="000000"/>
                </a:solidFill>
                <a:latin typeface="FreeSerif"/>
              </a:rPr>
              <a:t>Error transitions can be modeled</a:t>
            </a:r>
            <a:endParaRPr lang="en-US" sz="2400" b="0" strike="noStrike" spc="-1" dirty="0">
              <a:latin typeface="FreeSerif"/>
            </a:endParaRPr>
          </a:p>
          <a:p>
            <a:pPr>
              <a:lnSpc>
                <a:spcPct val="100000"/>
              </a:lnSpc>
            </a:pPr>
            <a:r>
              <a:rPr lang="en-US" sz="2400" b="0" strike="noStrike" spc="-1" dirty="0">
                <a:solidFill>
                  <a:srgbClr val="000000"/>
                </a:solidFill>
                <a:latin typeface="FreeSerif"/>
              </a:rPr>
              <a:t>- Transitions depend on original base, substituting base and quality</a:t>
            </a:r>
            <a:endParaRPr lang="en-US" sz="2400" b="0" strike="noStrike" spc="-1" dirty="0">
              <a:latin typeface="Free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79D1D1-E198-A841-879B-20D83530FF32}"/>
              </a:ext>
            </a:extLst>
          </p:cNvPr>
          <p:cNvSpPr/>
          <p:nvPr/>
        </p:nvSpPr>
        <p:spPr>
          <a:xfrm>
            <a:off x="0" y="0"/>
            <a:ext cx="10080625" cy="762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pic>
        <p:nvPicPr>
          <p:cNvPr id="534" name="Picture 533"/>
          <p:cNvPicPr/>
          <p:nvPr/>
        </p:nvPicPr>
        <p:blipFill>
          <a:blip r:embed="rId2"/>
          <a:stretch/>
        </p:blipFill>
        <p:spPr>
          <a:xfrm>
            <a:off x="360" y="987480"/>
            <a:ext cx="10080360" cy="5031000"/>
          </a:xfrm>
          <a:prstGeom prst="rect">
            <a:avLst/>
          </a:prstGeom>
          <a:ln>
            <a:noFill/>
          </a:ln>
        </p:spPr>
      </p:pic>
      <p:sp>
        <p:nvSpPr>
          <p:cNvPr id="533" name="TextShape 1"/>
          <p:cNvSpPr txBox="1"/>
          <p:nvPr/>
        </p:nvSpPr>
        <p:spPr>
          <a:xfrm>
            <a:off x="1117440" y="-44640"/>
            <a:ext cx="7843680" cy="806640"/>
          </a:xfrm>
          <a:prstGeom prst="rect">
            <a:avLst/>
          </a:prstGeom>
          <a:noFill/>
          <a:ln>
            <a:noFill/>
          </a:ln>
        </p:spPr>
        <p:txBody>
          <a:bodyPr lIns="90000" tIns="45000" rIns="90000" bIns="45000">
            <a:noAutofit/>
          </a:bodyPr>
          <a:lstStyle/>
          <a:p>
            <a:pPr algn="ctr"/>
            <a:r>
              <a:rPr lang="en-US" sz="4800" b="0" strike="noStrike" spc="-1" dirty="0">
                <a:solidFill>
                  <a:schemeClr val="bg1"/>
                </a:solidFill>
                <a:latin typeface="BetecknaGS"/>
              </a:rPr>
              <a:t>DADA2</a:t>
            </a:r>
            <a:endParaRPr lang="en-US" sz="4800" b="0" strike="noStrike" spc="-1" dirty="0">
              <a:solidFill>
                <a:schemeClr val="bg1"/>
              </a:solidFill>
              <a:latin typeface="Arial"/>
            </a:endParaRPr>
          </a:p>
        </p:txBody>
      </p:sp>
      <p:sp>
        <p:nvSpPr>
          <p:cNvPr id="535" name="CustomShape 2"/>
          <p:cNvSpPr/>
          <p:nvPr/>
        </p:nvSpPr>
        <p:spPr>
          <a:xfrm>
            <a:off x="1598400" y="5929920"/>
            <a:ext cx="8493120" cy="1279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400" b="1" strike="noStrike" spc="-1">
                <a:solidFill>
                  <a:srgbClr val="000000"/>
                </a:solidFill>
                <a:latin typeface="FreeSerif"/>
              </a:rPr>
              <a:t>Each read orientation has independent error profiles</a:t>
            </a:r>
            <a:endParaRPr lang="en-US" sz="2400" b="0" strike="noStrike" spc="-1">
              <a:latin typeface="FreeSerif"/>
            </a:endParaRPr>
          </a:p>
          <a:p>
            <a:pPr>
              <a:lnSpc>
                <a:spcPct val="100000"/>
              </a:lnSpc>
            </a:pPr>
            <a:endParaRPr lang="en-US" sz="2400" b="0" strike="noStrike" spc="-1">
              <a:latin typeface="FreeSerif"/>
            </a:endParaRPr>
          </a:p>
        </p:txBody>
      </p:sp>
      <p:sp>
        <p:nvSpPr>
          <p:cNvPr id="536" name="TextShape 3"/>
          <p:cNvSpPr txBox="1"/>
          <p:nvPr/>
        </p:nvSpPr>
        <p:spPr>
          <a:xfrm>
            <a:off x="1228320" y="6599160"/>
            <a:ext cx="8015760" cy="793800"/>
          </a:xfrm>
          <a:prstGeom prst="rect">
            <a:avLst/>
          </a:prstGeom>
          <a:noFill/>
          <a:ln>
            <a:noFill/>
          </a:ln>
        </p:spPr>
        <p:txBody>
          <a:bodyPr lIns="90000" tIns="45000" rIns="90000" bIns="45000">
            <a:noAutofit/>
          </a:bodyPr>
          <a:lstStyle/>
          <a:p>
            <a:r>
              <a:rPr lang="en-US" sz="2400" b="0" strike="noStrike" spc="-1">
                <a:solidFill>
                  <a:srgbClr val="000000"/>
                </a:solidFill>
                <a:latin typeface="FreeSerif"/>
              </a:rPr>
              <a:t>More accurate models are generated with larger amount of data... but really bad quality reads reduce model accuracy</a:t>
            </a:r>
            <a:endParaRPr lang="en-US" sz="24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CustomShape 2"/>
          <p:cNvSpPr/>
          <p:nvPr/>
        </p:nvSpPr>
        <p:spPr>
          <a:xfrm>
            <a:off x="7067087" y="3683734"/>
            <a:ext cx="3017520" cy="1279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400" b="0" strike="noStrike" spc="-1" dirty="0">
                <a:solidFill>
                  <a:srgbClr val="000000"/>
                </a:solidFill>
                <a:latin typeface="FreeSerif"/>
              </a:rPr>
              <a:t>Error rates are </a:t>
            </a:r>
            <a:r>
              <a:rPr lang="en-US" sz="2400" b="0" i="1" strike="noStrike" spc="-1" dirty="0">
                <a:solidFill>
                  <a:srgbClr val="000000"/>
                </a:solidFill>
                <a:latin typeface="FreeSerif"/>
              </a:rPr>
              <a:t>learnt </a:t>
            </a:r>
            <a:r>
              <a:rPr lang="en-US" sz="2400" b="0" strike="noStrike" spc="-1" dirty="0">
                <a:solidFill>
                  <a:srgbClr val="000000"/>
                </a:solidFill>
                <a:latin typeface="FreeSerif"/>
              </a:rPr>
              <a:t>(modeled) as a function of sequencing quality... </a:t>
            </a:r>
            <a:endParaRPr lang="en-US" sz="2400" b="0" strike="noStrike" spc="-1" dirty="0">
              <a:latin typeface="FreeSerif"/>
            </a:endParaRPr>
          </a:p>
          <a:p>
            <a:pPr>
              <a:lnSpc>
                <a:spcPct val="100000"/>
              </a:lnSpc>
            </a:pPr>
            <a:endParaRPr lang="en-US" sz="2400" b="0" strike="noStrike" spc="-1" dirty="0">
              <a:latin typeface="FreeSerif"/>
            </a:endParaRPr>
          </a:p>
        </p:txBody>
      </p:sp>
      <p:sp>
        <p:nvSpPr>
          <p:cNvPr id="5" name="Rectangle 4">
            <a:extLst>
              <a:ext uri="{FF2B5EF4-FFF2-40B4-BE49-F238E27FC236}">
                <a16:creationId xmlns:a16="http://schemas.microsoft.com/office/drawing/2014/main" id="{00076912-28E5-584F-9328-3ABCB6B4E16A}"/>
              </a:ext>
            </a:extLst>
          </p:cNvPr>
          <p:cNvSpPr/>
          <p:nvPr/>
        </p:nvSpPr>
        <p:spPr>
          <a:xfrm>
            <a:off x="0" y="0"/>
            <a:ext cx="10080625" cy="762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 name="TextShape 1">
            <a:extLst>
              <a:ext uri="{FF2B5EF4-FFF2-40B4-BE49-F238E27FC236}">
                <a16:creationId xmlns:a16="http://schemas.microsoft.com/office/drawing/2014/main" id="{69D67B25-CCBD-7F49-9DA7-0B31F590D03E}"/>
              </a:ext>
            </a:extLst>
          </p:cNvPr>
          <p:cNvSpPr txBox="1"/>
          <p:nvPr/>
        </p:nvSpPr>
        <p:spPr>
          <a:xfrm>
            <a:off x="1117440" y="-44640"/>
            <a:ext cx="7843680" cy="806640"/>
          </a:xfrm>
          <a:prstGeom prst="rect">
            <a:avLst/>
          </a:prstGeom>
          <a:noFill/>
          <a:ln>
            <a:noFill/>
          </a:ln>
        </p:spPr>
        <p:txBody>
          <a:bodyPr lIns="90000" tIns="45000" rIns="90000" bIns="45000">
            <a:noAutofit/>
          </a:bodyPr>
          <a:lstStyle/>
          <a:p>
            <a:pPr algn="ctr"/>
            <a:r>
              <a:rPr lang="en-US" sz="4800" b="0" strike="noStrike" spc="-1" dirty="0">
                <a:solidFill>
                  <a:schemeClr val="bg1"/>
                </a:solidFill>
                <a:latin typeface="BetecknaGS"/>
              </a:rPr>
              <a:t>DADA2</a:t>
            </a:r>
            <a:endParaRPr lang="en-US" sz="4800" b="0" strike="noStrike" spc="-1" dirty="0">
              <a:solidFill>
                <a:schemeClr val="bg1"/>
              </a:solidFill>
              <a:latin typeface="Arial"/>
            </a:endParaRPr>
          </a:p>
        </p:txBody>
      </p:sp>
      <p:pic>
        <p:nvPicPr>
          <p:cNvPr id="3" name="Picture 2" descr="Chart, scatter chart&#10;&#10;Description automatically generated">
            <a:extLst>
              <a:ext uri="{FF2B5EF4-FFF2-40B4-BE49-F238E27FC236}">
                <a16:creationId xmlns:a16="http://schemas.microsoft.com/office/drawing/2014/main" id="{6AF32442-840F-C848-A21D-7261ADC23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5" y="1584482"/>
            <a:ext cx="6940895" cy="54783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CustomShape 2"/>
          <p:cNvSpPr/>
          <p:nvPr/>
        </p:nvSpPr>
        <p:spPr>
          <a:xfrm>
            <a:off x="985680" y="1137418"/>
            <a:ext cx="8493120" cy="376911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400" b="1" strike="noStrike" spc="-1" dirty="0">
                <a:solidFill>
                  <a:srgbClr val="000000"/>
                </a:solidFill>
                <a:latin typeface="FreeSerif"/>
              </a:rPr>
              <a:t>What are the chances of generating a sequence with error?</a:t>
            </a:r>
            <a:endParaRPr lang="en-US" sz="2400" b="0" strike="noStrike" spc="-1" dirty="0">
              <a:latin typeface="FreeSerif"/>
            </a:endParaRPr>
          </a:p>
          <a:p>
            <a:pPr>
              <a:lnSpc>
                <a:spcPct val="100000"/>
              </a:lnSpc>
            </a:pPr>
            <a:endParaRPr lang="en-US" sz="2400" b="0" strike="noStrike" spc="-1" dirty="0">
              <a:latin typeface="FreeSerif"/>
            </a:endParaRPr>
          </a:p>
          <a:p>
            <a:pPr>
              <a:lnSpc>
                <a:spcPct val="100000"/>
              </a:lnSpc>
            </a:pPr>
            <a:r>
              <a:rPr lang="en-US" sz="2400" b="0" strike="noStrike" spc="-1" dirty="0">
                <a:solidFill>
                  <a:srgbClr val="000000"/>
                </a:solidFill>
                <a:latin typeface="FreeSerif"/>
              </a:rPr>
              <a:t>The probability of generating a sequence </a:t>
            </a:r>
            <a:r>
              <a:rPr lang="en-US" sz="2400" b="0" i="1" strike="noStrike" spc="-1" dirty="0" err="1">
                <a:solidFill>
                  <a:srgbClr val="000000"/>
                </a:solidFill>
                <a:latin typeface="FreeSerif"/>
              </a:rPr>
              <a:t>i</a:t>
            </a:r>
            <a:r>
              <a:rPr lang="en-US" sz="2400" b="0" strike="noStrike" spc="-1" dirty="0">
                <a:solidFill>
                  <a:srgbClr val="000000"/>
                </a:solidFill>
                <a:latin typeface="FreeSerif"/>
              </a:rPr>
              <a:t> with an error from real sequence </a:t>
            </a:r>
            <a:r>
              <a:rPr lang="en-US" sz="2400" b="0" i="1" strike="noStrike" spc="-1" dirty="0">
                <a:solidFill>
                  <a:srgbClr val="000000"/>
                </a:solidFill>
                <a:latin typeface="FreeSerif"/>
              </a:rPr>
              <a:t>j</a:t>
            </a:r>
            <a:r>
              <a:rPr lang="en-US" sz="2400" b="0" strike="noStrike" spc="-1" dirty="0">
                <a:solidFill>
                  <a:srgbClr val="000000"/>
                </a:solidFill>
                <a:latin typeface="FreeSerif"/>
              </a:rPr>
              <a:t> equals the product of per-site probability of transition.</a:t>
            </a:r>
          </a:p>
          <a:p>
            <a:pPr>
              <a:lnSpc>
                <a:spcPct val="100000"/>
              </a:lnSpc>
            </a:pPr>
            <a:endParaRPr lang="en-US" sz="2400" b="0" strike="noStrike" spc="-1" dirty="0">
              <a:solidFill>
                <a:srgbClr val="000000"/>
              </a:solidFill>
              <a:latin typeface="FreeSerif"/>
            </a:endParaRPr>
          </a:p>
          <a:p>
            <a:pPr>
              <a:lnSpc>
                <a:spcPct val="100000"/>
              </a:lnSpc>
            </a:pPr>
            <a:r>
              <a:rPr lang="en-US" sz="2400" spc="-1" dirty="0">
                <a:solidFill>
                  <a:srgbClr val="000000"/>
                </a:solidFill>
                <a:latin typeface="FreeSerif"/>
              </a:rPr>
              <a:t>The transition probability depends on </a:t>
            </a:r>
          </a:p>
          <a:p>
            <a:pPr>
              <a:lnSpc>
                <a:spcPct val="100000"/>
              </a:lnSpc>
            </a:pPr>
            <a:r>
              <a:rPr lang="en-US" sz="2400" b="0" strike="noStrike" spc="-1" dirty="0">
                <a:solidFill>
                  <a:srgbClr val="000000"/>
                </a:solidFill>
                <a:latin typeface="FreeSerif"/>
              </a:rPr>
              <a:t> - the original base, </a:t>
            </a:r>
          </a:p>
          <a:p>
            <a:pPr>
              <a:lnSpc>
                <a:spcPct val="100000"/>
              </a:lnSpc>
            </a:pPr>
            <a:r>
              <a:rPr lang="en-US" sz="2400" spc="-1" dirty="0">
                <a:solidFill>
                  <a:srgbClr val="000000"/>
                </a:solidFill>
                <a:latin typeface="FreeSerif"/>
              </a:rPr>
              <a:t> - </a:t>
            </a:r>
            <a:r>
              <a:rPr lang="en-US" sz="2400" b="0" strike="noStrike" spc="-1" dirty="0">
                <a:solidFill>
                  <a:srgbClr val="000000"/>
                </a:solidFill>
                <a:latin typeface="FreeSerif"/>
              </a:rPr>
              <a:t>the substituting base,</a:t>
            </a:r>
          </a:p>
          <a:p>
            <a:pPr>
              <a:lnSpc>
                <a:spcPct val="100000"/>
              </a:lnSpc>
            </a:pPr>
            <a:r>
              <a:rPr lang="en-US" sz="2400" spc="-1" dirty="0">
                <a:solidFill>
                  <a:srgbClr val="000000"/>
                </a:solidFill>
                <a:latin typeface="FreeSerif"/>
              </a:rPr>
              <a:t> - </a:t>
            </a:r>
            <a:r>
              <a:rPr lang="en-US" sz="2400" b="0" strike="noStrike" spc="-1" dirty="0">
                <a:solidFill>
                  <a:srgbClr val="000000"/>
                </a:solidFill>
                <a:latin typeface="FreeSerif"/>
              </a:rPr>
              <a:t>the quality score</a:t>
            </a:r>
            <a:endParaRPr lang="en-US" sz="2400" b="0" strike="noStrike" spc="-1" dirty="0">
              <a:latin typeface="FreeSerif"/>
            </a:endParaRPr>
          </a:p>
          <a:p>
            <a:pPr>
              <a:lnSpc>
                <a:spcPct val="100000"/>
              </a:lnSpc>
            </a:pPr>
            <a:endParaRPr lang="en-US" sz="2400" b="0" strike="noStrike" spc="-1" dirty="0">
              <a:latin typeface="FreeSerif"/>
            </a:endParaRPr>
          </a:p>
          <a:p>
            <a:pPr>
              <a:lnSpc>
                <a:spcPct val="100000"/>
              </a:lnSpc>
            </a:pPr>
            <a:endParaRPr lang="en-US" sz="2400" b="0" strike="noStrike" spc="-1" dirty="0">
              <a:latin typeface="FreeSerif"/>
            </a:endParaRPr>
          </a:p>
        </p:txBody>
      </p:sp>
      <p:pic>
        <p:nvPicPr>
          <p:cNvPr id="542" name="Picture 541"/>
          <p:cNvPicPr/>
          <p:nvPr/>
        </p:nvPicPr>
        <p:blipFill>
          <a:blip r:embed="rId3"/>
          <a:stretch/>
        </p:blipFill>
        <p:spPr>
          <a:xfrm>
            <a:off x="1094400" y="4735440"/>
            <a:ext cx="7794720" cy="1186560"/>
          </a:xfrm>
          <a:prstGeom prst="rect">
            <a:avLst/>
          </a:prstGeom>
          <a:ln>
            <a:noFill/>
          </a:ln>
        </p:spPr>
      </p:pic>
      <p:sp>
        <p:nvSpPr>
          <p:cNvPr id="5" name="Rectangle 4">
            <a:extLst>
              <a:ext uri="{FF2B5EF4-FFF2-40B4-BE49-F238E27FC236}">
                <a16:creationId xmlns:a16="http://schemas.microsoft.com/office/drawing/2014/main" id="{9103C421-ACC5-A24C-88A0-4DC5E450C667}"/>
              </a:ext>
            </a:extLst>
          </p:cNvPr>
          <p:cNvSpPr/>
          <p:nvPr/>
        </p:nvSpPr>
        <p:spPr>
          <a:xfrm>
            <a:off x="0" y="0"/>
            <a:ext cx="10080625" cy="762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 name="TextShape 1">
            <a:extLst>
              <a:ext uri="{FF2B5EF4-FFF2-40B4-BE49-F238E27FC236}">
                <a16:creationId xmlns:a16="http://schemas.microsoft.com/office/drawing/2014/main" id="{E914DDBA-CCD7-E549-A127-C0D128586B9A}"/>
              </a:ext>
            </a:extLst>
          </p:cNvPr>
          <p:cNvSpPr txBox="1"/>
          <p:nvPr/>
        </p:nvSpPr>
        <p:spPr>
          <a:xfrm>
            <a:off x="1117440" y="-44640"/>
            <a:ext cx="7843680" cy="806640"/>
          </a:xfrm>
          <a:prstGeom prst="rect">
            <a:avLst/>
          </a:prstGeom>
          <a:noFill/>
          <a:ln>
            <a:noFill/>
          </a:ln>
        </p:spPr>
        <p:txBody>
          <a:bodyPr lIns="90000" tIns="45000" rIns="90000" bIns="45000">
            <a:noAutofit/>
          </a:bodyPr>
          <a:lstStyle/>
          <a:p>
            <a:pPr algn="ctr"/>
            <a:r>
              <a:rPr lang="en-US" sz="4800" b="0" strike="noStrike" spc="-1" dirty="0">
                <a:solidFill>
                  <a:schemeClr val="bg1"/>
                </a:solidFill>
                <a:latin typeface="BetecknaGS"/>
              </a:rPr>
              <a:t>DADA2</a:t>
            </a:r>
            <a:endParaRPr lang="en-US" sz="4800" b="0" strike="noStrike" spc="-1" dirty="0">
              <a:solidFill>
                <a:schemeClr val="bg1"/>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77EA77-AB32-C746-8466-D5B562975BDA}"/>
              </a:ext>
            </a:extLst>
          </p:cNvPr>
          <p:cNvSpPr/>
          <p:nvPr/>
        </p:nvSpPr>
        <p:spPr>
          <a:xfrm>
            <a:off x="-26056" y="947737"/>
            <a:ext cx="10106681" cy="51816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11" name="CustomShape 1"/>
          <p:cNvSpPr/>
          <p:nvPr/>
        </p:nvSpPr>
        <p:spPr>
          <a:xfrm>
            <a:off x="312821" y="1866899"/>
            <a:ext cx="8795084" cy="436880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800" b="1" strike="noStrike" spc="-1" dirty="0">
                <a:solidFill>
                  <a:schemeClr val="bg1"/>
                </a:solidFill>
                <a:latin typeface="FreeSerif"/>
              </a:rPr>
              <a:t>How do we correct sequencing errors?</a:t>
            </a:r>
          </a:p>
          <a:p>
            <a:pPr>
              <a:lnSpc>
                <a:spcPct val="100000"/>
              </a:lnSpc>
            </a:pPr>
            <a:endParaRPr lang="en-US" sz="2800" b="0" strike="noStrike" spc="-1" dirty="0">
              <a:solidFill>
                <a:schemeClr val="bg1"/>
              </a:solidFill>
              <a:latin typeface="FreeSerif"/>
            </a:endParaRPr>
          </a:p>
          <a:p>
            <a:pPr>
              <a:lnSpc>
                <a:spcPct val="100000"/>
              </a:lnSpc>
            </a:pPr>
            <a:endParaRPr lang="en-US" sz="2800" b="0" strike="noStrike" spc="-1" dirty="0">
              <a:solidFill>
                <a:schemeClr val="bg1"/>
              </a:solidFill>
              <a:latin typeface="FreeSerif"/>
            </a:endParaRPr>
          </a:p>
          <a:p>
            <a:r>
              <a:rPr lang="en-US" sz="2800" b="1" spc="-1" dirty="0">
                <a:solidFill>
                  <a:schemeClr val="bg1"/>
                </a:solidFill>
                <a:latin typeface="FreeSerif"/>
              </a:rPr>
              <a:t>How do we make ASVs from the reads ?</a:t>
            </a:r>
            <a:endParaRPr lang="en-US" sz="2800" spc="-1" dirty="0">
              <a:solidFill>
                <a:schemeClr val="bg1"/>
              </a:solidFill>
              <a:latin typeface="FreeSerif"/>
            </a:endParaRPr>
          </a:p>
          <a:p>
            <a:pPr>
              <a:lnSpc>
                <a:spcPct val="100000"/>
              </a:lnSpc>
            </a:pPr>
            <a:endParaRPr lang="en-US" sz="2800" b="0" strike="noStrike" spc="-1" dirty="0">
              <a:solidFill>
                <a:schemeClr val="bg1"/>
              </a:solidFill>
              <a:latin typeface="FreeSerif"/>
            </a:endParaRPr>
          </a:p>
          <a:p>
            <a:pPr>
              <a:lnSpc>
                <a:spcPct val="100000"/>
              </a:lnSpc>
            </a:pPr>
            <a:endParaRPr lang="en-US" sz="2800" b="0" strike="noStrike" spc="-1" dirty="0">
              <a:solidFill>
                <a:schemeClr val="bg1"/>
              </a:solidFill>
              <a:latin typeface="FreeSerif"/>
            </a:endParaRPr>
          </a:p>
          <a:p>
            <a:pPr>
              <a:lnSpc>
                <a:spcPct val="100000"/>
              </a:lnSpc>
            </a:pPr>
            <a:r>
              <a:rPr lang="en-US" sz="2800" b="1" strike="noStrike" spc="-1" dirty="0">
                <a:solidFill>
                  <a:schemeClr val="bg1"/>
                </a:solidFill>
                <a:latin typeface="FreeSerif"/>
              </a:rPr>
              <a:t>How do we translate</a:t>
            </a:r>
            <a:r>
              <a:rPr lang="en-US" sz="2800" b="1" spc="-1" dirty="0">
                <a:solidFill>
                  <a:schemeClr val="bg1"/>
                </a:solidFill>
                <a:latin typeface="FreeSerif"/>
              </a:rPr>
              <a:t> </a:t>
            </a:r>
            <a:r>
              <a:rPr lang="en-US" sz="2800" b="1" strike="noStrike" spc="-1" dirty="0">
                <a:solidFill>
                  <a:schemeClr val="bg1"/>
                </a:solidFill>
                <a:latin typeface="FreeSerif"/>
              </a:rPr>
              <a:t>sequence reads to bacterial species?</a:t>
            </a:r>
            <a:endParaRPr lang="en-US" sz="3200" b="0" strike="noStrike" spc="-1" dirty="0">
              <a:solidFill>
                <a:schemeClr val="bg1"/>
              </a:solidFill>
              <a:latin typeface="FreeSerif"/>
            </a:endParaRPr>
          </a:p>
          <a:p>
            <a:pPr>
              <a:lnSpc>
                <a:spcPct val="100000"/>
              </a:lnSpc>
            </a:pPr>
            <a:endParaRPr lang="en-US" sz="3200" b="0" strike="noStrike" spc="-1" dirty="0">
              <a:solidFill>
                <a:schemeClr val="bg1"/>
              </a:solidFill>
              <a:latin typeface="FreeSerif"/>
            </a:endParaRPr>
          </a:p>
          <a:p>
            <a:pPr>
              <a:lnSpc>
                <a:spcPct val="100000"/>
              </a:lnSpc>
            </a:pPr>
            <a:endParaRPr lang="en-US" sz="3200" b="0" strike="noStrike" spc="-1" dirty="0">
              <a:solidFill>
                <a:schemeClr val="bg1"/>
              </a:solidFill>
              <a:latin typeface="FreeSerif"/>
            </a:endParaRPr>
          </a:p>
          <a:p>
            <a:pPr>
              <a:lnSpc>
                <a:spcPct val="100000"/>
              </a:lnSpc>
            </a:pPr>
            <a:endParaRPr lang="en-US" sz="3200" b="0" strike="noStrike" spc="-1" dirty="0">
              <a:solidFill>
                <a:schemeClr val="bg1"/>
              </a:solidFill>
              <a:latin typeface="Free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CustomShape 2"/>
          <p:cNvSpPr/>
          <p:nvPr/>
        </p:nvSpPr>
        <p:spPr>
          <a:xfrm>
            <a:off x="375840" y="624468"/>
            <a:ext cx="9326880" cy="501277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400" b="1" strike="noStrike" spc="-1" dirty="0">
                <a:solidFill>
                  <a:srgbClr val="000000"/>
                </a:solidFill>
                <a:latin typeface="FreeSerif"/>
              </a:rPr>
              <a:t>If errors are independent between reads, and error-containing reads originate from real reads... we can model their expected abundances</a:t>
            </a:r>
            <a:endParaRPr lang="en-US" sz="2400" b="0" strike="noStrike" spc="-1" dirty="0">
              <a:latin typeface="FreeSerif"/>
            </a:endParaRPr>
          </a:p>
          <a:p>
            <a:pPr>
              <a:lnSpc>
                <a:spcPct val="100000"/>
              </a:lnSpc>
            </a:pPr>
            <a:endParaRPr lang="en-US" sz="2400" b="0" strike="noStrike" spc="-1" dirty="0">
              <a:latin typeface="FreeSerif"/>
            </a:endParaRPr>
          </a:p>
          <a:p>
            <a:pPr>
              <a:lnSpc>
                <a:spcPct val="100000"/>
              </a:lnSpc>
            </a:pPr>
            <a:r>
              <a:rPr lang="en-US" sz="2400" b="0" strike="noStrike" spc="-1" dirty="0">
                <a:solidFill>
                  <a:srgbClr val="000000"/>
                </a:solidFill>
                <a:latin typeface="FreeSerif"/>
              </a:rPr>
              <a:t>- Error reads will always be less abundant than real reads!</a:t>
            </a:r>
            <a:endParaRPr lang="en-US" sz="2400" b="0" strike="noStrike" spc="-1" dirty="0">
              <a:latin typeface="FreeSerif"/>
            </a:endParaRPr>
          </a:p>
          <a:p>
            <a:pPr>
              <a:lnSpc>
                <a:spcPct val="100000"/>
              </a:lnSpc>
            </a:pPr>
            <a:endParaRPr lang="en-US" sz="2200" b="0" strike="noStrike" spc="-1" dirty="0">
              <a:latin typeface="FreeSerif"/>
            </a:endParaRPr>
          </a:p>
          <a:p>
            <a:pPr>
              <a:lnSpc>
                <a:spcPct val="100000"/>
              </a:lnSpc>
            </a:pPr>
            <a:r>
              <a:rPr lang="en-US" sz="2200" b="0" strike="noStrike" spc="-1" dirty="0">
                <a:solidFill>
                  <a:srgbClr val="000000"/>
                </a:solidFill>
                <a:latin typeface="FreeSerif"/>
              </a:rPr>
              <a:t>- The expected abundance of an error-containing sequence </a:t>
            </a:r>
            <a:r>
              <a:rPr lang="en-US" sz="2200" b="0" i="1" strike="noStrike" spc="-1" dirty="0" err="1">
                <a:solidFill>
                  <a:srgbClr val="000000"/>
                </a:solidFill>
                <a:latin typeface="FreeSerif"/>
              </a:rPr>
              <a:t>i</a:t>
            </a:r>
            <a:r>
              <a:rPr lang="en-US" sz="2200" b="0" strike="noStrike" spc="-1" dirty="0">
                <a:solidFill>
                  <a:srgbClr val="000000"/>
                </a:solidFill>
                <a:latin typeface="FreeSerif"/>
              </a:rPr>
              <a:t> follows a Poisson distribution and is equal to the error rate (previous slide) multiplied by the expected reads of sample sequence </a:t>
            </a:r>
            <a:r>
              <a:rPr lang="en-US" sz="2200" b="0" i="1" strike="noStrike" spc="-1" dirty="0">
                <a:solidFill>
                  <a:srgbClr val="000000"/>
                </a:solidFill>
                <a:latin typeface="FreeSerif"/>
              </a:rPr>
              <a:t>j</a:t>
            </a:r>
            <a:r>
              <a:rPr lang="en-US" sz="2200" b="0" strike="noStrike" spc="-1" dirty="0">
                <a:solidFill>
                  <a:srgbClr val="000000"/>
                </a:solidFill>
                <a:latin typeface="FreeSerif"/>
              </a:rPr>
              <a:t>.</a:t>
            </a:r>
            <a:endParaRPr lang="en-US" sz="2200" b="0" strike="noStrike" spc="-1" dirty="0">
              <a:latin typeface="FreeSerif"/>
            </a:endParaRPr>
          </a:p>
          <a:p>
            <a:pPr>
              <a:lnSpc>
                <a:spcPct val="100000"/>
              </a:lnSpc>
            </a:pPr>
            <a:endParaRPr lang="en-US" sz="2200" b="0" strike="noStrike" spc="-1" dirty="0">
              <a:latin typeface="FreeSerif"/>
            </a:endParaRPr>
          </a:p>
          <a:p>
            <a:pPr>
              <a:lnSpc>
                <a:spcPct val="100000"/>
              </a:lnSpc>
            </a:pPr>
            <a:r>
              <a:rPr lang="en-US" sz="2200" b="0" strike="noStrike" spc="-1" dirty="0">
                <a:solidFill>
                  <a:srgbClr val="000000"/>
                </a:solidFill>
                <a:latin typeface="FreeSerif"/>
              </a:rPr>
              <a:t>- We can calculate a </a:t>
            </a:r>
            <a:r>
              <a:rPr lang="en-US" sz="2200" b="0" i="1" strike="noStrike" spc="-1" dirty="0">
                <a:solidFill>
                  <a:srgbClr val="000000"/>
                </a:solidFill>
                <a:latin typeface="FreeSerif"/>
              </a:rPr>
              <a:t>p</a:t>
            </a:r>
            <a:r>
              <a:rPr lang="en-US" sz="2200" b="0" strike="noStrike" spc="-1" dirty="0">
                <a:solidFill>
                  <a:srgbClr val="000000"/>
                </a:solidFill>
                <a:latin typeface="FreeSerif"/>
              </a:rPr>
              <a:t>-value, or the probability of seeing an error-containing sequence </a:t>
            </a:r>
            <a:r>
              <a:rPr lang="en-US" sz="2200" b="0" i="1" strike="noStrike" spc="-1" dirty="0" err="1">
                <a:solidFill>
                  <a:srgbClr val="000000"/>
                </a:solidFill>
                <a:latin typeface="FreeSerif"/>
              </a:rPr>
              <a:t>i</a:t>
            </a:r>
            <a:r>
              <a:rPr lang="en-US" sz="2200" b="0" strike="noStrike" spc="-1" dirty="0">
                <a:solidFill>
                  <a:srgbClr val="000000"/>
                </a:solidFill>
                <a:latin typeface="FreeSerif"/>
              </a:rPr>
              <a:t> with an abundance equal to or greater than the observed value by chance, given the abundance of parent sequence </a:t>
            </a:r>
            <a:r>
              <a:rPr lang="en-US" sz="2200" b="0" i="1" strike="noStrike" spc="-1" dirty="0">
                <a:solidFill>
                  <a:srgbClr val="000000"/>
                </a:solidFill>
                <a:latin typeface="FreeSerif"/>
              </a:rPr>
              <a:t>j</a:t>
            </a:r>
            <a:r>
              <a:rPr lang="en-US" sz="2200" b="0" strike="noStrike" spc="-1" dirty="0">
                <a:solidFill>
                  <a:srgbClr val="000000"/>
                </a:solidFill>
                <a:latin typeface="FreeSerif"/>
              </a:rPr>
              <a:t>. </a:t>
            </a:r>
            <a:endParaRPr lang="en-US" sz="2200" b="0" strike="noStrike" spc="-1" dirty="0">
              <a:latin typeface="FreeSerif"/>
            </a:endParaRPr>
          </a:p>
        </p:txBody>
      </p:sp>
      <p:pic>
        <p:nvPicPr>
          <p:cNvPr id="545" name="Picture 544"/>
          <p:cNvPicPr/>
          <p:nvPr/>
        </p:nvPicPr>
        <p:blipFill>
          <a:blip r:embed="rId3"/>
          <a:stretch/>
        </p:blipFill>
        <p:spPr>
          <a:xfrm>
            <a:off x="914400" y="5637240"/>
            <a:ext cx="8257680" cy="580680"/>
          </a:xfrm>
          <a:prstGeom prst="rect">
            <a:avLst/>
          </a:prstGeom>
          <a:ln>
            <a:noFill/>
          </a:ln>
        </p:spPr>
      </p:pic>
      <p:sp>
        <p:nvSpPr>
          <p:cNvPr id="546" name="TextShape 3"/>
          <p:cNvSpPr txBox="1"/>
          <p:nvPr/>
        </p:nvSpPr>
        <p:spPr>
          <a:xfrm>
            <a:off x="495720" y="6381360"/>
            <a:ext cx="9410040" cy="1005840"/>
          </a:xfrm>
          <a:prstGeom prst="rect">
            <a:avLst/>
          </a:prstGeom>
          <a:noFill/>
          <a:ln>
            <a:noFill/>
          </a:ln>
        </p:spPr>
        <p:txBody>
          <a:bodyPr lIns="90000" tIns="45000" rIns="90000" bIns="45000">
            <a:noAutofit/>
          </a:bodyPr>
          <a:lstStyle/>
          <a:p>
            <a:r>
              <a:rPr lang="en-US" sz="2400" b="0" strike="noStrike" spc="-1" dirty="0">
                <a:solidFill>
                  <a:srgbClr val="000000"/>
                </a:solidFill>
                <a:latin typeface="FreeSerif"/>
              </a:rPr>
              <a:t>→ A low </a:t>
            </a:r>
            <a:r>
              <a:rPr lang="en-US" sz="2400" b="0" i="1" strike="noStrike" spc="-1" dirty="0" err="1">
                <a:solidFill>
                  <a:srgbClr val="000000"/>
                </a:solidFill>
                <a:latin typeface="FreeSerif"/>
              </a:rPr>
              <a:t>pA</a:t>
            </a:r>
            <a:r>
              <a:rPr lang="en-US" sz="2400" b="0" i="1" strike="noStrike" spc="-1" dirty="0">
                <a:solidFill>
                  <a:srgbClr val="000000"/>
                </a:solidFill>
                <a:latin typeface="FreeSerif"/>
              </a:rPr>
              <a:t>(</a:t>
            </a:r>
            <a:r>
              <a:rPr lang="en-US" sz="2400" i="1" spc="-1" dirty="0" err="1">
                <a:solidFill>
                  <a:srgbClr val="000000"/>
                </a:solidFill>
                <a:latin typeface="FreeSerif"/>
              </a:rPr>
              <a:t>j</a:t>
            </a:r>
            <a:r>
              <a:rPr lang="en-US" sz="2400" b="0" i="1" strike="noStrike" spc="-1" dirty="0" err="1">
                <a:solidFill>
                  <a:srgbClr val="000000"/>
                </a:solidFill>
                <a:latin typeface="FreeSerif"/>
              </a:rPr>
              <a:t>→</a:t>
            </a:r>
            <a:r>
              <a:rPr lang="en-US" sz="2400" i="1" spc="-1" dirty="0" err="1">
                <a:solidFill>
                  <a:srgbClr val="000000"/>
                </a:solidFill>
                <a:latin typeface="FreeSerif"/>
              </a:rPr>
              <a:t>i</a:t>
            </a:r>
            <a:r>
              <a:rPr lang="en-US" sz="2400" b="0" i="1" strike="noStrike" spc="-1" dirty="0">
                <a:solidFill>
                  <a:srgbClr val="000000"/>
                </a:solidFill>
                <a:latin typeface="FreeSerif"/>
              </a:rPr>
              <a:t>)</a:t>
            </a:r>
            <a:r>
              <a:rPr lang="en-US" sz="2400" b="0" strike="noStrike" spc="-1" dirty="0">
                <a:solidFill>
                  <a:srgbClr val="000000"/>
                </a:solidFill>
                <a:latin typeface="FreeSerif"/>
              </a:rPr>
              <a:t> means the abundance of sequence </a:t>
            </a:r>
            <a:r>
              <a:rPr lang="en-US" sz="2400" b="0" i="1" strike="noStrike" spc="-1" dirty="0" err="1">
                <a:solidFill>
                  <a:srgbClr val="000000"/>
                </a:solidFill>
                <a:latin typeface="FreeSerif"/>
              </a:rPr>
              <a:t>i</a:t>
            </a:r>
            <a:r>
              <a:rPr lang="en-US" sz="2400" b="0" strike="noStrike" spc="-1" dirty="0">
                <a:solidFill>
                  <a:srgbClr val="000000"/>
                </a:solidFill>
                <a:latin typeface="FreeSerif"/>
              </a:rPr>
              <a:t> cannot be explained by errors during amplification and sequencing of </a:t>
            </a:r>
            <a:r>
              <a:rPr lang="en-US" sz="2400" b="0" i="1" strike="noStrike" spc="-1" dirty="0" err="1">
                <a:solidFill>
                  <a:srgbClr val="000000"/>
                </a:solidFill>
                <a:latin typeface="FreeSerif"/>
              </a:rPr>
              <a:t>n</a:t>
            </a:r>
            <a:r>
              <a:rPr lang="en-US" sz="2400" b="0" i="1" strike="noStrike" spc="-1" baseline="-33000" dirty="0" err="1">
                <a:solidFill>
                  <a:srgbClr val="000000"/>
                </a:solidFill>
                <a:latin typeface="FreeSerif"/>
              </a:rPr>
              <a:t>j</a:t>
            </a:r>
            <a:r>
              <a:rPr lang="en-US" sz="2400" b="0" strike="noStrike" spc="-1" dirty="0">
                <a:solidFill>
                  <a:srgbClr val="000000"/>
                </a:solidFill>
                <a:latin typeface="FreeSerif"/>
              </a:rPr>
              <a:t> copies</a:t>
            </a:r>
            <a:endParaRPr lang="en-US" sz="2400" b="0" strike="noStrike" spc="-1" dirty="0">
              <a:latin typeface="Arial"/>
            </a:endParaRPr>
          </a:p>
        </p:txBody>
      </p:sp>
      <p:sp>
        <p:nvSpPr>
          <p:cNvPr id="6" name="Rectangle 5">
            <a:extLst>
              <a:ext uri="{FF2B5EF4-FFF2-40B4-BE49-F238E27FC236}">
                <a16:creationId xmlns:a16="http://schemas.microsoft.com/office/drawing/2014/main" id="{33DD0E13-4D84-454D-AE0B-1AF207537992}"/>
              </a:ext>
            </a:extLst>
          </p:cNvPr>
          <p:cNvSpPr/>
          <p:nvPr/>
        </p:nvSpPr>
        <p:spPr>
          <a:xfrm>
            <a:off x="0" y="0"/>
            <a:ext cx="10080625" cy="762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 name="TextShape 1">
            <a:extLst>
              <a:ext uri="{FF2B5EF4-FFF2-40B4-BE49-F238E27FC236}">
                <a16:creationId xmlns:a16="http://schemas.microsoft.com/office/drawing/2014/main" id="{3E351D16-5E86-F843-BEC1-FAB5FCFEA457}"/>
              </a:ext>
            </a:extLst>
          </p:cNvPr>
          <p:cNvSpPr txBox="1"/>
          <p:nvPr/>
        </p:nvSpPr>
        <p:spPr>
          <a:xfrm>
            <a:off x="1117440" y="-44640"/>
            <a:ext cx="7843680" cy="806640"/>
          </a:xfrm>
          <a:prstGeom prst="rect">
            <a:avLst/>
          </a:prstGeom>
          <a:noFill/>
          <a:ln>
            <a:noFill/>
          </a:ln>
        </p:spPr>
        <p:txBody>
          <a:bodyPr lIns="90000" tIns="45000" rIns="90000" bIns="45000">
            <a:noAutofit/>
          </a:bodyPr>
          <a:lstStyle/>
          <a:p>
            <a:pPr algn="ctr"/>
            <a:r>
              <a:rPr lang="en-US" sz="4800" b="0" strike="noStrike" spc="-1" dirty="0">
                <a:solidFill>
                  <a:schemeClr val="bg1"/>
                </a:solidFill>
                <a:latin typeface="BetecknaGS"/>
              </a:rPr>
              <a:t>DADA2</a:t>
            </a:r>
            <a:endParaRPr lang="en-US" sz="4800" b="0" strike="noStrike" spc="-1" dirty="0">
              <a:solidFill>
                <a:schemeClr val="bg1"/>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346F-EFF5-D549-AB24-F7C4B3EA516D}"/>
              </a:ext>
            </a:extLst>
          </p:cNvPr>
          <p:cNvSpPr>
            <a:spLocks noGrp="1"/>
          </p:cNvSpPr>
          <p:nvPr>
            <p:ph type="title"/>
          </p:nvPr>
        </p:nvSpPr>
        <p:spPr/>
        <p:txBody>
          <a:bodyPr/>
          <a:lstStyle/>
          <a:p>
            <a:endParaRPr lang="en-CH"/>
          </a:p>
        </p:txBody>
      </p:sp>
      <p:sp>
        <p:nvSpPr>
          <p:cNvPr id="4" name="Rectangle 3">
            <a:extLst>
              <a:ext uri="{FF2B5EF4-FFF2-40B4-BE49-F238E27FC236}">
                <a16:creationId xmlns:a16="http://schemas.microsoft.com/office/drawing/2014/main" id="{546DDB5A-49EF-FE44-A758-A3DD241A8F92}"/>
              </a:ext>
            </a:extLst>
          </p:cNvPr>
          <p:cNvSpPr/>
          <p:nvPr/>
        </p:nvSpPr>
        <p:spPr>
          <a:xfrm>
            <a:off x="0" y="0"/>
            <a:ext cx="10080625" cy="14732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 name="TextShape 1">
            <a:extLst>
              <a:ext uri="{FF2B5EF4-FFF2-40B4-BE49-F238E27FC236}">
                <a16:creationId xmlns:a16="http://schemas.microsoft.com/office/drawing/2014/main" id="{90122F7E-838E-1149-8AEA-4CED3706047D}"/>
              </a:ext>
            </a:extLst>
          </p:cNvPr>
          <p:cNvSpPr txBox="1"/>
          <p:nvPr/>
        </p:nvSpPr>
        <p:spPr>
          <a:xfrm>
            <a:off x="433440" y="-23800"/>
            <a:ext cx="9398160" cy="1446200"/>
          </a:xfrm>
          <a:prstGeom prst="rect">
            <a:avLst/>
          </a:prstGeom>
          <a:noFill/>
          <a:ln>
            <a:noFill/>
          </a:ln>
        </p:spPr>
        <p:txBody>
          <a:bodyPr lIns="90000" tIns="45000" rIns="90000" bIns="45000">
            <a:noAutofit/>
          </a:bodyPr>
          <a:lstStyle/>
          <a:p>
            <a:pPr algn="ctr"/>
            <a:r>
              <a:rPr lang="en-US" sz="4800" b="0" strike="noStrike" spc="-1" dirty="0">
                <a:solidFill>
                  <a:schemeClr val="bg1"/>
                </a:solidFill>
                <a:latin typeface="BetecknaGS"/>
              </a:rPr>
              <a:t>DADA2 pipeline</a:t>
            </a:r>
            <a:endParaRPr lang="en-US" sz="4800" b="0" strike="noStrike" spc="-1" dirty="0">
              <a:solidFill>
                <a:schemeClr val="bg1"/>
              </a:solidFill>
              <a:latin typeface="Arial"/>
            </a:endParaRPr>
          </a:p>
        </p:txBody>
      </p:sp>
      <p:pic>
        <p:nvPicPr>
          <p:cNvPr id="9" name="Picture 8" descr="Diagram&#10;&#10;Description automatically generated">
            <a:extLst>
              <a:ext uri="{FF2B5EF4-FFF2-40B4-BE49-F238E27FC236}">
                <a16:creationId xmlns:a16="http://schemas.microsoft.com/office/drawing/2014/main" id="{F76EA63E-7030-6F4D-BACE-54FDF7184C19}"/>
              </a:ext>
            </a:extLst>
          </p:cNvPr>
          <p:cNvPicPr>
            <a:picLocks noChangeAspect="1"/>
          </p:cNvPicPr>
          <p:nvPr/>
        </p:nvPicPr>
        <p:blipFill rotWithShape="1">
          <a:blip r:embed="rId3">
            <a:extLst>
              <a:ext uri="{28A0092B-C50C-407E-A947-70E740481C1C}">
                <a14:useLocalDpi xmlns:a14="http://schemas.microsoft.com/office/drawing/2010/main" val="0"/>
              </a:ext>
            </a:extLst>
          </a:blip>
          <a:srcRect l="19264" t="2577" r="30994" b="-2577"/>
          <a:stretch/>
        </p:blipFill>
        <p:spPr>
          <a:xfrm>
            <a:off x="262890" y="1563120"/>
            <a:ext cx="9739260" cy="5359040"/>
          </a:xfrm>
          <a:prstGeom prst="rect">
            <a:avLst/>
          </a:prstGeom>
        </p:spPr>
      </p:pic>
    </p:spTree>
    <p:extLst>
      <p:ext uri="{BB962C8B-B14F-4D97-AF65-F5344CB8AC3E}">
        <p14:creationId xmlns:p14="http://schemas.microsoft.com/office/powerpoint/2010/main" val="464150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346F-EFF5-D549-AB24-F7C4B3EA516D}"/>
              </a:ext>
            </a:extLst>
          </p:cNvPr>
          <p:cNvSpPr>
            <a:spLocks noGrp="1"/>
          </p:cNvSpPr>
          <p:nvPr>
            <p:ph type="title"/>
          </p:nvPr>
        </p:nvSpPr>
        <p:spPr/>
        <p:txBody>
          <a:bodyPr/>
          <a:lstStyle/>
          <a:p>
            <a:endParaRPr lang="en-CH"/>
          </a:p>
        </p:txBody>
      </p:sp>
      <p:sp>
        <p:nvSpPr>
          <p:cNvPr id="4" name="Rectangle 3">
            <a:extLst>
              <a:ext uri="{FF2B5EF4-FFF2-40B4-BE49-F238E27FC236}">
                <a16:creationId xmlns:a16="http://schemas.microsoft.com/office/drawing/2014/main" id="{546DDB5A-49EF-FE44-A758-A3DD241A8F92}"/>
              </a:ext>
            </a:extLst>
          </p:cNvPr>
          <p:cNvSpPr/>
          <p:nvPr/>
        </p:nvSpPr>
        <p:spPr>
          <a:xfrm>
            <a:off x="0" y="0"/>
            <a:ext cx="10080625" cy="14732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 name="TextShape 1">
            <a:extLst>
              <a:ext uri="{FF2B5EF4-FFF2-40B4-BE49-F238E27FC236}">
                <a16:creationId xmlns:a16="http://schemas.microsoft.com/office/drawing/2014/main" id="{90122F7E-838E-1149-8AEA-4CED3706047D}"/>
              </a:ext>
            </a:extLst>
          </p:cNvPr>
          <p:cNvSpPr txBox="1"/>
          <p:nvPr/>
        </p:nvSpPr>
        <p:spPr>
          <a:xfrm>
            <a:off x="433440" y="-23800"/>
            <a:ext cx="9398160" cy="1446200"/>
          </a:xfrm>
          <a:prstGeom prst="rect">
            <a:avLst/>
          </a:prstGeom>
          <a:noFill/>
          <a:ln>
            <a:noFill/>
          </a:ln>
        </p:spPr>
        <p:txBody>
          <a:bodyPr lIns="90000" tIns="45000" rIns="90000" bIns="45000">
            <a:noAutofit/>
          </a:bodyPr>
          <a:lstStyle/>
          <a:p>
            <a:pPr algn="ctr"/>
            <a:r>
              <a:rPr lang="en-US" sz="4800" b="0" strike="noStrike" spc="-1" dirty="0">
                <a:solidFill>
                  <a:schemeClr val="bg1"/>
                </a:solidFill>
                <a:latin typeface="BetecknaGS"/>
              </a:rPr>
              <a:t>DADA2 pipeline</a:t>
            </a:r>
            <a:endParaRPr lang="en-US" sz="4800" b="0" strike="noStrike" spc="-1" dirty="0">
              <a:solidFill>
                <a:schemeClr val="bg1"/>
              </a:solidFill>
              <a:latin typeface="Arial"/>
            </a:endParaRPr>
          </a:p>
        </p:txBody>
      </p:sp>
      <p:pic>
        <p:nvPicPr>
          <p:cNvPr id="9" name="Picture 8" descr="Diagram&#10;&#10;Description automatically generated">
            <a:extLst>
              <a:ext uri="{FF2B5EF4-FFF2-40B4-BE49-F238E27FC236}">
                <a16:creationId xmlns:a16="http://schemas.microsoft.com/office/drawing/2014/main" id="{F76EA63E-7030-6F4D-BACE-54FDF7184C19}"/>
              </a:ext>
            </a:extLst>
          </p:cNvPr>
          <p:cNvPicPr>
            <a:picLocks noChangeAspect="1"/>
          </p:cNvPicPr>
          <p:nvPr/>
        </p:nvPicPr>
        <p:blipFill rotWithShape="1">
          <a:blip r:embed="rId3">
            <a:extLst>
              <a:ext uri="{28A0092B-C50C-407E-A947-70E740481C1C}">
                <a14:useLocalDpi xmlns:a14="http://schemas.microsoft.com/office/drawing/2010/main" val="0"/>
              </a:ext>
            </a:extLst>
          </a:blip>
          <a:srcRect l="57959" t="-2997" r="-871" b="2997"/>
          <a:stretch/>
        </p:blipFill>
        <p:spPr>
          <a:xfrm>
            <a:off x="838665" y="1723720"/>
            <a:ext cx="8401950" cy="5359040"/>
          </a:xfrm>
          <a:prstGeom prst="rect">
            <a:avLst/>
          </a:prstGeom>
        </p:spPr>
      </p:pic>
      <p:sp>
        <p:nvSpPr>
          <p:cNvPr id="3" name="Rectangle 2">
            <a:extLst>
              <a:ext uri="{FF2B5EF4-FFF2-40B4-BE49-F238E27FC236}">
                <a16:creationId xmlns:a16="http://schemas.microsoft.com/office/drawing/2014/main" id="{A67B759E-5B6D-BD4B-B277-212795988277}"/>
              </a:ext>
            </a:extLst>
          </p:cNvPr>
          <p:cNvSpPr/>
          <p:nvPr/>
        </p:nvSpPr>
        <p:spPr>
          <a:xfrm>
            <a:off x="5457825" y="5743575"/>
            <a:ext cx="4189360" cy="1500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Rectangle 6">
            <a:extLst>
              <a:ext uri="{FF2B5EF4-FFF2-40B4-BE49-F238E27FC236}">
                <a16:creationId xmlns:a16="http://schemas.microsoft.com/office/drawing/2014/main" id="{9EB55502-38CA-934F-8D7D-E164E371698D}"/>
              </a:ext>
            </a:extLst>
          </p:cNvPr>
          <p:cNvSpPr/>
          <p:nvPr/>
        </p:nvSpPr>
        <p:spPr>
          <a:xfrm rot="709413">
            <a:off x="6507316" y="4084318"/>
            <a:ext cx="3127353" cy="1500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Rectangle 7">
            <a:extLst>
              <a:ext uri="{FF2B5EF4-FFF2-40B4-BE49-F238E27FC236}">
                <a16:creationId xmlns:a16="http://schemas.microsoft.com/office/drawing/2014/main" id="{9D4036B3-ADF7-A54C-9BB0-1E9E5C7A5DAC}"/>
              </a:ext>
            </a:extLst>
          </p:cNvPr>
          <p:cNvSpPr/>
          <p:nvPr/>
        </p:nvSpPr>
        <p:spPr>
          <a:xfrm rot="5400000">
            <a:off x="5798039" y="2613290"/>
            <a:ext cx="4189360" cy="2202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64102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0B4B-9A4A-8A47-9937-AF4CB2A49364}"/>
              </a:ext>
            </a:extLst>
          </p:cNvPr>
          <p:cNvSpPr>
            <a:spLocks noGrp="1"/>
          </p:cNvSpPr>
          <p:nvPr>
            <p:ph type="title"/>
          </p:nvPr>
        </p:nvSpPr>
        <p:spPr/>
        <p:txBody>
          <a:bodyPr/>
          <a:lstStyle/>
          <a:p>
            <a:endParaRPr lang="en-CH"/>
          </a:p>
        </p:txBody>
      </p:sp>
      <p:sp>
        <p:nvSpPr>
          <p:cNvPr id="3" name="Text Placeholder 2">
            <a:extLst>
              <a:ext uri="{FF2B5EF4-FFF2-40B4-BE49-F238E27FC236}">
                <a16:creationId xmlns:a16="http://schemas.microsoft.com/office/drawing/2014/main" id="{FE391983-92F0-0E48-ABC3-7A7CBC657573}"/>
              </a:ext>
            </a:extLst>
          </p:cNvPr>
          <p:cNvSpPr>
            <a:spLocks noGrp="1"/>
          </p:cNvSpPr>
          <p:nvPr>
            <p:ph type="body"/>
          </p:nvPr>
        </p:nvSpPr>
        <p:spPr/>
        <p:txBody>
          <a:bodyPr/>
          <a:lstStyle/>
          <a:p>
            <a:endParaRPr lang="en-CH" dirty="0"/>
          </a:p>
        </p:txBody>
      </p:sp>
      <p:sp>
        <p:nvSpPr>
          <p:cNvPr id="4" name="Rectangle 3">
            <a:extLst>
              <a:ext uri="{FF2B5EF4-FFF2-40B4-BE49-F238E27FC236}">
                <a16:creationId xmlns:a16="http://schemas.microsoft.com/office/drawing/2014/main" id="{C0FC66BF-6C70-B040-9E94-80B6C6E8210D}"/>
              </a:ext>
            </a:extLst>
          </p:cNvPr>
          <p:cNvSpPr/>
          <p:nvPr/>
        </p:nvSpPr>
        <p:spPr>
          <a:xfrm>
            <a:off x="0" y="0"/>
            <a:ext cx="10080625" cy="14732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 name="TextShape 1">
            <a:extLst>
              <a:ext uri="{FF2B5EF4-FFF2-40B4-BE49-F238E27FC236}">
                <a16:creationId xmlns:a16="http://schemas.microsoft.com/office/drawing/2014/main" id="{BECB2B63-EE98-4C44-AF5C-8BCDF3AA521A}"/>
              </a:ext>
            </a:extLst>
          </p:cNvPr>
          <p:cNvSpPr txBox="1"/>
          <p:nvPr/>
        </p:nvSpPr>
        <p:spPr>
          <a:xfrm>
            <a:off x="433440" y="-23800"/>
            <a:ext cx="9398160" cy="1446200"/>
          </a:xfrm>
          <a:prstGeom prst="rect">
            <a:avLst/>
          </a:prstGeom>
          <a:noFill/>
          <a:ln>
            <a:noFill/>
          </a:ln>
        </p:spPr>
        <p:txBody>
          <a:bodyPr lIns="90000" tIns="45000" rIns="90000" bIns="45000">
            <a:noAutofit/>
          </a:bodyPr>
          <a:lstStyle/>
          <a:p>
            <a:pPr algn="ctr"/>
            <a:r>
              <a:rPr lang="en-US" sz="4800" b="0" strike="noStrike" spc="-1" dirty="0">
                <a:solidFill>
                  <a:schemeClr val="bg1"/>
                </a:solidFill>
                <a:latin typeface="BetecknaGS"/>
              </a:rPr>
              <a:t>DADA2 pipeline</a:t>
            </a:r>
            <a:endParaRPr lang="en-US" sz="4800" b="0" strike="noStrike" spc="-1" dirty="0">
              <a:solidFill>
                <a:schemeClr val="bg1"/>
              </a:solidFill>
              <a:latin typeface="Arial"/>
            </a:endParaRPr>
          </a:p>
        </p:txBody>
      </p:sp>
      <p:pic>
        <p:nvPicPr>
          <p:cNvPr id="7" name="Picture 6" descr="Diagram&#10;&#10;Description automatically generated with medium confidence">
            <a:extLst>
              <a:ext uri="{FF2B5EF4-FFF2-40B4-BE49-F238E27FC236}">
                <a16:creationId xmlns:a16="http://schemas.microsoft.com/office/drawing/2014/main" id="{E235A06D-5142-9749-BBA6-E56FF3013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 y="2572811"/>
            <a:ext cx="10080625" cy="1888273"/>
          </a:xfrm>
          <a:prstGeom prst="rect">
            <a:avLst/>
          </a:prstGeom>
        </p:spPr>
      </p:pic>
      <p:sp>
        <p:nvSpPr>
          <p:cNvPr id="6" name="Rectangle 5">
            <a:extLst>
              <a:ext uri="{FF2B5EF4-FFF2-40B4-BE49-F238E27FC236}">
                <a16:creationId xmlns:a16="http://schemas.microsoft.com/office/drawing/2014/main" id="{8325651C-DEFE-1E4F-A235-01E45116CD9E}"/>
              </a:ext>
            </a:extLst>
          </p:cNvPr>
          <p:cNvSpPr/>
          <p:nvPr/>
        </p:nvSpPr>
        <p:spPr>
          <a:xfrm>
            <a:off x="712374" y="6099421"/>
            <a:ext cx="8654530" cy="1477328"/>
          </a:xfrm>
          <a:prstGeom prst="rect">
            <a:avLst/>
          </a:prstGeom>
        </p:spPr>
        <p:txBody>
          <a:bodyPr wrap="square">
            <a:spAutoFit/>
          </a:bodyPr>
          <a:lstStyle/>
          <a:p>
            <a:r>
              <a:rPr lang="en-GB" b="1" dirty="0">
                <a:solidFill>
                  <a:srgbClr val="000000"/>
                </a:solidFill>
                <a:latin typeface="Trebuchet MS" panose="020B0703020202090204" pitchFamily="34" charset="0"/>
              </a:rPr>
              <a:t>“SILVA</a:t>
            </a:r>
            <a:r>
              <a:rPr lang="en-GB" dirty="0">
                <a:solidFill>
                  <a:srgbClr val="000000"/>
                </a:solidFill>
                <a:latin typeface="Trebuchet MS" panose="020B0703020202090204" pitchFamily="34" charset="0"/>
              </a:rPr>
              <a:t> provides comprehensive, quality checked and regularly updated datasets of aligned small (16S/18S, SSU) and large subunit (23S/28S, LSU) ribosomal RNA (rRNA) sequences for all three domains of life (</a:t>
            </a:r>
            <a:r>
              <a:rPr lang="en-GB" b="1" i="1" dirty="0">
                <a:solidFill>
                  <a:srgbClr val="000000"/>
                </a:solidFill>
                <a:latin typeface="Trebuchet MS" panose="020B0703020202090204" pitchFamily="34" charset="0"/>
              </a:rPr>
              <a:t>Bacteria</a:t>
            </a:r>
            <a:r>
              <a:rPr lang="en-GB" b="1" dirty="0">
                <a:solidFill>
                  <a:srgbClr val="000000"/>
                </a:solidFill>
                <a:latin typeface="Trebuchet MS" panose="020B0703020202090204" pitchFamily="34" charset="0"/>
              </a:rPr>
              <a:t>, </a:t>
            </a:r>
            <a:r>
              <a:rPr lang="en-GB" b="1" i="1" dirty="0">
                <a:solidFill>
                  <a:srgbClr val="000000"/>
                </a:solidFill>
                <a:latin typeface="Trebuchet MS" panose="020B0703020202090204" pitchFamily="34" charset="0"/>
              </a:rPr>
              <a:t>Archaea </a:t>
            </a:r>
            <a:r>
              <a:rPr lang="en-GB" b="1" dirty="0">
                <a:solidFill>
                  <a:srgbClr val="000000"/>
                </a:solidFill>
                <a:latin typeface="Trebuchet MS" panose="020B0703020202090204" pitchFamily="34" charset="0"/>
              </a:rPr>
              <a:t>and </a:t>
            </a:r>
            <a:r>
              <a:rPr lang="en-GB" b="1" i="1" dirty="0">
                <a:solidFill>
                  <a:srgbClr val="000000"/>
                </a:solidFill>
                <a:latin typeface="Trebuchet MS" panose="020B0703020202090204" pitchFamily="34" charset="0"/>
              </a:rPr>
              <a:t>Eukarya</a:t>
            </a:r>
            <a:r>
              <a:rPr lang="en-GB" dirty="0">
                <a:solidFill>
                  <a:srgbClr val="000000"/>
                </a:solidFill>
                <a:latin typeface="Trebuchet MS" panose="020B0703020202090204" pitchFamily="34" charset="0"/>
              </a:rPr>
              <a:t>)”</a:t>
            </a:r>
          </a:p>
          <a:p>
            <a:endParaRPr lang="en-GB" dirty="0">
              <a:solidFill>
                <a:srgbClr val="000000"/>
              </a:solidFill>
              <a:latin typeface="Trebuchet MS" panose="020B0703020202090204" pitchFamily="34" charset="0"/>
            </a:endParaRPr>
          </a:p>
          <a:p>
            <a:r>
              <a:rPr lang="en-GB" dirty="0">
                <a:solidFill>
                  <a:schemeClr val="tx2"/>
                </a:solidFill>
              </a:rPr>
              <a:t>https://</a:t>
            </a:r>
            <a:r>
              <a:rPr lang="en-GB" dirty="0" err="1">
                <a:solidFill>
                  <a:schemeClr val="tx2"/>
                </a:solidFill>
              </a:rPr>
              <a:t>www.arb-silva.de</a:t>
            </a:r>
            <a:r>
              <a:rPr lang="en-GB" dirty="0">
                <a:solidFill>
                  <a:schemeClr val="tx2"/>
                </a:solidFill>
              </a:rPr>
              <a:t>/</a:t>
            </a:r>
            <a:endParaRPr lang="en-CH" dirty="0">
              <a:solidFill>
                <a:schemeClr val="tx2"/>
              </a:solidFill>
            </a:endParaRPr>
          </a:p>
        </p:txBody>
      </p:sp>
    </p:spTree>
    <p:extLst>
      <p:ext uri="{BB962C8B-B14F-4D97-AF65-F5344CB8AC3E}">
        <p14:creationId xmlns:p14="http://schemas.microsoft.com/office/powerpoint/2010/main" val="3725423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346F-EFF5-D549-AB24-F7C4B3EA516D}"/>
              </a:ext>
            </a:extLst>
          </p:cNvPr>
          <p:cNvSpPr>
            <a:spLocks noGrp="1"/>
          </p:cNvSpPr>
          <p:nvPr>
            <p:ph type="title"/>
          </p:nvPr>
        </p:nvSpPr>
        <p:spPr/>
        <p:txBody>
          <a:bodyPr/>
          <a:lstStyle/>
          <a:p>
            <a:endParaRPr lang="en-CH"/>
          </a:p>
        </p:txBody>
      </p:sp>
      <p:sp>
        <p:nvSpPr>
          <p:cNvPr id="4" name="Rectangle 3">
            <a:extLst>
              <a:ext uri="{FF2B5EF4-FFF2-40B4-BE49-F238E27FC236}">
                <a16:creationId xmlns:a16="http://schemas.microsoft.com/office/drawing/2014/main" id="{546DDB5A-49EF-FE44-A758-A3DD241A8F92}"/>
              </a:ext>
            </a:extLst>
          </p:cNvPr>
          <p:cNvSpPr/>
          <p:nvPr/>
        </p:nvSpPr>
        <p:spPr>
          <a:xfrm>
            <a:off x="0" y="0"/>
            <a:ext cx="10080625" cy="14732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 name="TextShape 1">
            <a:extLst>
              <a:ext uri="{FF2B5EF4-FFF2-40B4-BE49-F238E27FC236}">
                <a16:creationId xmlns:a16="http://schemas.microsoft.com/office/drawing/2014/main" id="{90122F7E-838E-1149-8AEA-4CED3706047D}"/>
              </a:ext>
            </a:extLst>
          </p:cNvPr>
          <p:cNvSpPr txBox="1"/>
          <p:nvPr/>
        </p:nvSpPr>
        <p:spPr>
          <a:xfrm>
            <a:off x="433440" y="-23800"/>
            <a:ext cx="9398160" cy="1446200"/>
          </a:xfrm>
          <a:prstGeom prst="rect">
            <a:avLst/>
          </a:prstGeom>
          <a:noFill/>
          <a:ln>
            <a:noFill/>
          </a:ln>
        </p:spPr>
        <p:txBody>
          <a:bodyPr lIns="90000" tIns="45000" rIns="90000" bIns="45000">
            <a:noAutofit/>
          </a:bodyPr>
          <a:lstStyle/>
          <a:p>
            <a:pPr algn="ctr"/>
            <a:r>
              <a:rPr lang="en-US" sz="4800" b="0" strike="noStrike" spc="-1" dirty="0">
                <a:solidFill>
                  <a:schemeClr val="bg1"/>
                </a:solidFill>
                <a:latin typeface="BetecknaGS"/>
              </a:rPr>
              <a:t>DADA2 pipeline</a:t>
            </a:r>
            <a:endParaRPr lang="en-US" sz="4800" b="0" strike="noStrike" spc="-1" dirty="0">
              <a:solidFill>
                <a:schemeClr val="bg1"/>
              </a:solidFill>
              <a:latin typeface="Arial"/>
            </a:endParaRPr>
          </a:p>
        </p:txBody>
      </p:sp>
      <p:pic>
        <p:nvPicPr>
          <p:cNvPr id="9" name="Picture 8" descr="Diagram&#10;&#10;Description automatically generated">
            <a:extLst>
              <a:ext uri="{FF2B5EF4-FFF2-40B4-BE49-F238E27FC236}">
                <a16:creationId xmlns:a16="http://schemas.microsoft.com/office/drawing/2014/main" id="{F76EA63E-7030-6F4D-BACE-54FDF7184C19}"/>
              </a:ext>
            </a:extLst>
          </p:cNvPr>
          <p:cNvPicPr>
            <a:picLocks noChangeAspect="1"/>
          </p:cNvPicPr>
          <p:nvPr/>
        </p:nvPicPr>
        <p:blipFill rotWithShape="1">
          <a:blip r:embed="rId3">
            <a:extLst>
              <a:ext uri="{28A0092B-C50C-407E-A947-70E740481C1C}">
                <a14:useLocalDpi xmlns:a14="http://schemas.microsoft.com/office/drawing/2010/main" val="0"/>
              </a:ext>
            </a:extLst>
          </a:blip>
          <a:srcRect l="57959" t="-2997" r="-871" b="2997"/>
          <a:stretch/>
        </p:blipFill>
        <p:spPr>
          <a:xfrm>
            <a:off x="838665" y="1723720"/>
            <a:ext cx="8401950" cy="5359040"/>
          </a:xfrm>
          <a:prstGeom prst="rect">
            <a:avLst/>
          </a:prstGeom>
        </p:spPr>
      </p:pic>
    </p:spTree>
    <p:extLst>
      <p:ext uri="{BB962C8B-B14F-4D97-AF65-F5344CB8AC3E}">
        <p14:creationId xmlns:p14="http://schemas.microsoft.com/office/powerpoint/2010/main" val="243464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346F-EFF5-D549-AB24-F7C4B3EA516D}"/>
              </a:ext>
            </a:extLst>
          </p:cNvPr>
          <p:cNvSpPr>
            <a:spLocks noGrp="1"/>
          </p:cNvSpPr>
          <p:nvPr>
            <p:ph type="title"/>
          </p:nvPr>
        </p:nvSpPr>
        <p:spPr/>
        <p:txBody>
          <a:bodyPr/>
          <a:lstStyle/>
          <a:p>
            <a:endParaRPr lang="en-CH"/>
          </a:p>
        </p:txBody>
      </p:sp>
      <p:sp>
        <p:nvSpPr>
          <p:cNvPr id="4" name="Rectangle 3">
            <a:extLst>
              <a:ext uri="{FF2B5EF4-FFF2-40B4-BE49-F238E27FC236}">
                <a16:creationId xmlns:a16="http://schemas.microsoft.com/office/drawing/2014/main" id="{546DDB5A-49EF-FE44-A758-A3DD241A8F92}"/>
              </a:ext>
            </a:extLst>
          </p:cNvPr>
          <p:cNvSpPr/>
          <p:nvPr/>
        </p:nvSpPr>
        <p:spPr>
          <a:xfrm>
            <a:off x="0" y="0"/>
            <a:ext cx="10080625" cy="14732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 name="TextShape 1">
            <a:extLst>
              <a:ext uri="{FF2B5EF4-FFF2-40B4-BE49-F238E27FC236}">
                <a16:creationId xmlns:a16="http://schemas.microsoft.com/office/drawing/2014/main" id="{90122F7E-838E-1149-8AEA-4CED3706047D}"/>
              </a:ext>
            </a:extLst>
          </p:cNvPr>
          <p:cNvSpPr txBox="1"/>
          <p:nvPr/>
        </p:nvSpPr>
        <p:spPr>
          <a:xfrm>
            <a:off x="433440" y="-23800"/>
            <a:ext cx="9398160" cy="1446200"/>
          </a:xfrm>
          <a:prstGeom prst="rect">
            <a:avLst/>
          </a:prstGeom>
          <a:noFill/>
          <a:ln>
            <a:noFill/>
          </a:ln>
        </p:spPr>
        <p:txBody>
          <a:bodyPr lIns="90000" tIns="45000" rIns="90000" bIns="45000">
            <a:noAutofit/>
          </a:bodyPr>
          <a:lstStyle/>
          <a:p>
            <a:pPr algn="ctr"/>
            <a:r>
              <a:rPr lang="en-US" sz="4800" b="0" strike="noStrike" spc="-1" dirty="0">
                <a:solidFill>
                  <a:schemeClr val="bg1"/>
                </a:solidFill>
                <a:latin typeface="BetecknaGS"/>
              </a:rPr>
              <a:t>DADA2 pipeline</a:t>
            </a:r>
            <a:endParaRPr lang="en-US" sz="4800" b="0" strike="noStrike" spc="-1" dirty="0">
              <a:solidFill>
                <a:schemeClr val="bg1"/>
              </a:solidFill>
              <a:latin typeface="Arial"/>
            </a:endParaRPr>
          </a:p>
        </p:txBody>
      </p:sp>
      <p:pic>
        <p:nvPicPr>
          <p:cNvPr id="9" name="Picture 8" descr="Diagram&#10;&#10;Description automatically generated">
            <a:extLst>
              <a:ext uri="{FF2B5EF4-FFF2-40B4-BE49-F238E27FC236}">
                <a16:creationId xmlns:a16="http://schemas.microsoft.com/office/drawing/2014/main" id="{F76EA63E-7030-6F4D-BACE-54FDF7184C19}"/>
              </a:ext>
            </a:extLst>
          </p:cNvPr>
          <p:cNvPicPr>
            <a:picLocks noChangeAspect="1"/>
          </p:cNvPicPr>
          <p:nvPr/>
        </p:nvPicPr>
        <p:blipFill rotWithShape="1">
          <a:blip r:embed="rId3">
            <a:extLst>
              <a:ext uri="{28A0092B-C50C-407E-A947-70E740481C1C}">
                <a14:useLocalDpi xmlns:a14="http://schemas.microsoft.com/office/drawing/2010/main" val="0"/>
              </a:ext>
            </a:extLst>
          </a:blip>
          <a:srcRect l="524" t="-2997" r="-871" b="2997"/>
          <a:stretch/>
        </p:blipFill>
        <p:spPr>
          <a:xfrm>
            <a:off x="0" y="3038632"/>
            <a:ext cx="10200594" cy="2992054"/>
          </a:xfrm>
          <a:prstGeom prst="rect">
            <a:avLst/>
          </a:prstGeom>
        </p:spPr>
      </p:pic>
    </p:spTree>
    <p:extLst>
      <p:ext uri="{BB962C8B-B14F-4D97-AF65-F5344CB8AC3E}">
        <p14:creationId xmlns:p14="http://schemas.microsoft.com/office/powerpoint/2010/main" val="1025826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7" name="Picture 556"/>
          <p:cNvPicPr/>
          <p:nvPr/>
        </p:nvPicPr>
        <p:blipFill>
          <a:blip r:embed="rId3"/>
          <a:stretch/>
        </p:blipFill>
        <p:spPr>
          <a:xfrm>
            <a:off x="36000" y="797400"/>
            <a:ext cx="10080360" cy="6700680"/>
          </a:xfrm>
          <a:prstGeom prst="rect">
            <a:avLst/>
          </a:prstGeom>
          <a:ln>
            <a:noFill/>
          </a:ln>
        </p:spPr>
      </p:pic>
      <p:sp>
        <p:nvSpPr>
          <p:cNvPr id="4" name="Rectangle 3">
            <a:extLst>
              <a:ext uri="{FF2B5EF4-FFF2-40B4-BE49-F238E27FC236}">
                <a16:creationId xmlns:a16="http://schemas.microsoft.com/office/drawing/2014/main" id="{707700AF-2E36-F640-9285-C2AA1F3165C7}"/>
              </a:ext>
            </a:extLst>
          </p:cNvPr>
          <p:cNvSpPr/>
          <p:nvPr/>
        </p:nvSpPr>
        <p:spPr>
          <a:xfrm>
            <a:off x="0" y="0"/>
            <a:ext cx="10080625" cy="762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 name="TextShape 1">
            <a:extLst>
              <a:ext uri="{FF2B5EF4-FFF2-40B4-BE49-F238E27FC236}">
                <a16:creationId xmlns:a16="http://schemas.microsoft.com/office/drawing/2014/main" id="{1FFF7C3C-6C5A-A147-ADA1-C72D62818CE7}"/>
              </a:ext>
            </a:extLst>
          </p:cNvPr>
          <p:cNvSpPr txBox="1"/>
          <p:nvPr/>
        </p:nvSpPr>
        <p:spPr>
          <a:xfrm>
            <a:off x="1117440" y="-44640"/>
            <a:ext cx="7843680" cy="806640"/>
          </a:xfrm>
          <a:prstGeom prst="rect">
            <a:avLst/>
          </a:prstGeom>
          <a:noFill/>
          <a:ln>
            <a:noFill/>
          </a:ln>
        </p:spPr>
        <p:txBody>
          <a:bodyPr lIns="90000" tIns="45000" rIns="90000" bIns="45000">
            <a:noAutofit/>
          </a:bodyPr>
          <a:lstStyle/>
          <a:p>
            <a:pPr algn="ctr"/>
            <a:r>
              <a:rPr lang="en-US" sz="4800" b="0" strike="noStrike" spc="-1" dirty="0">
                <a:solidFill>
                  <a:schemeClr val="bg1"/>
                </a:solidFill>
                <a:latin typeface="BetecknaGS"/>
              </a:rPr>
              <a:t>PHYLOSEQ</a:t>
            </a:r>
            <a:endParaRPr lang="en-US" sz="4800" b="0" strike="noStrike" spc="-1" dirty="0">
              <a:solidFill>
                <a:schemeClr val="bg1"/>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7" name="Picture 546"/>
          <p:cNvPicPr/>
          <p:nvPr/>
        </p:nvPicPr>
        <p:blipFill>
          <a:blip r:embed="rId3"/>
          <a:stretch/>
        </p:blipFill>
        <p:spPr>
          <a:xfrm>
            <a:off x="-187068" y="1635720"/>
            <a:ext cx="10454760" cy="5104080"/>
          </a:xfrm>
          <a:prstGeom prst="rect">
            <a:avLst/>
          </a:prstGeom>
          <a:ln>
            <a:noFill/>
          </a:ln>
        </p:spPr>
      </p:pic>
      <p:sp>
        <p:nvSpPr>
          <p:cNvPr id="4" name="Rectangle 3">
            <a:extLst>
              <a:ext uri="{FF2B5EF4-FFF2-40B4-BE49-F238E27FC236}">
                <a16:creationId xmlns:a16="http://schemas.microsoft.com/office/drawing/2014/main" id="{5B1263B2-B254-0844-A180-7D995176A0EC}"/>
              </a:ext>
            </a:extLst>
          </p:cNvPr>
          <p:cNvSpPr/>
          <p:nvPr/>
        </p:nvSpPr>
        <p:spPr>
          <a:xfrm>
            <a:off x="0" y="0"/>
            <a:ext cx="10080625" cy="762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 name="TextShape 1">
            <a:extLst>
              <a:ext uri="{FF2B5EF4-FFF2-40B4-BE49-F238E27FC236}">
                <a16:creationId xmlns:a16="http://schemas.microsoft.com/office/drawing/2014/main" id="{D4125D72-ABAB-9943-9A25-4BBD37A3FB8D}"/>
              </a:ext>
            </a:extLst>
          </p:cNvPr>
          <p:cNvSpPr txBox="1"/>
          <p:nvPr/>
        </p:nvSpPr>
        <p:spPr>
          <a:xfrm>
            <a:off x="0" y="-45000"/>
            <a:ext cx="9956800" cy="762000"/>
          </a:xfrm>
          <a:prstGeom prst="rect">
            <a:avLst/>
          </a:prstGeom>
          <a:noFill/>
          <a:ln>
            <a:noFill/>
          </a:ln>
        </p:spPr>
        <p:txBody>
          <a:bodyPr lIns="90000" tIns="45000" rIns="90000" bIns="45000">
            <a:noAutofit/>
          </a:bodyPr>
          <a:lstStyle/>
          <a:p>
            <a:pPr algn="ctr"/>
            <a:r>
              <a:rPr lang="en-US" sz="4000" b="0" strike="noStrike" spc="-1" dirty="0">
                <a:solidFill>
                  <a:schemeClr val="bg1"/>
                </a:solidFill>
                <a:latin typeface="BetecknaGS"/>
              </a:rPr>
              <a:t>Strategies for </a:t>
            </a:r>
            <a:r>
              <a:rPr lang="en-US" sz="4000" b="0" strike="noStrike" spc="-1" dirty="0" err="1">
                <a:solidFill>
                  <a:schemeClr val="bg1"/>
                </a:solidFill>
                <a:latin typeface="BetecknaGS"/>
              </a:rPr>
              <a:t>Analysing</a:t>
            </a:r>
            <a:r>
              <a:rPr lang="en-US" sz="4000" b="0" strike="noStrike" spc="-1" dirty="0">
                <a:solidFill>
                  <a:schemeClr val="bg1"/>
                </a:solidFill>
                <a:latin typeface="BetecknaGS"/>
              </a:rPr>
              <a:t> Amplicon Sequences</a:t>
            </a:r>
            <a:endParaRPr lang="en-US" sz="4000" b="0" strike="noStrike" spc="-1" dirty="0">
              <a:solidFill>
                <a:schemeClr val="bg1"/>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998BDC5-9495-A040-8C2B-FABFB4951622}"/>
              </a:ext>
            </a:extLst>
          </p:cNvPr>
          <p:cNvSpPr/>
          <p:nvPr/>
        </p:nvSpPr>
        <p:spPr>
          <a:xfrm>
            <a:off x="0" y="0"/>
            <a:ext cx="10080625" cy="762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 name="TextShape 1">
            <a:extLst>
              <a:ext uri="{FF2B5EF4-FFF2-40B4-BE49-F238E27FC236}">
                <a16:creationId xmlns:a16="http://schemas.microsoft.com/office/drawing/2014/main" id="{437C4535-6FFF-DE48-8428-77247C8F15BF}"/>
              </a:ext>
            </a:extLst>
          </p:cNvPr>
          <p:cNvSpPr txBox="1"/>
          <p:nvPr/>
        </p:nvSpPr>
        <p:spPr>
          <a:xfrm>
            <a:off x="1741415" y="-21835"/>
            <a:ext cx="7115644" cy="731769"/>
          </a:xfrm>
          <a:prstGeom prst="rect">
            <a:avLst/>
          </a:prstGeom>
          <a:noFill/>
          <a:ln>
            <a:noFill/>
          </a:ln>
        </p:spPr>
        <p:txBody>
          <a:bodyPr lIns="81646" tIns="40823" rIns="81646" bIns="40823">
            <a:noAutofit/>
          </a:bodyPr>
          <a:lstStyle/>
          <a:p>
            <a:pPr algn="ctr"/>
            <a:r>
              <a:rPr lang="en-US" sz="4355" spc="-1" dirty="0">
                <a:solidFill>
                  <a:schemeClr val="bg1"/>
                </a:solidFill>
                <a:latin typeface="BetecknaGS"/>
              </a:rPr>
              <a:t>ASVs or OTUs?</a:t>
            </a:r>
            <a:endParaRPr lang="en-US" sz="4355" spc="-1" dirty="0">
              <a:solidFill>
                <a:schemeClr val="bg1"/>
              </a:solidFill>
              <a:latin typeface="Arial"/>
            </a:endParaRPr>
          </a:p>
        </p:txBody>
      </p:sp>
      <p:graphicFrame>
        <p:nvGraphicFramePr>
          <p:cNvPr id="6" name="Table 2">
            <a:extLst>
              <a:ext uri="{FF2B5EF4-FFF2-40B4-BE49-F238E27FC236}">
                <a16:creationId xmlns:a16="http://schemas.microsoft.com/office/drawing/2014/main" id="{41E0F098-D202-CA46-A210-3C73F4B014D8}"/>
              </a:ext>
            </a:extLst>
          </p:cNvPr>
          <p:cNvGraphicFramePr>
            <a:graphicFrameLocks noGrp="1"/>
          </p:cNvGraphicFramePr>
          <p:nvPr>
            <p:extLst>
              <p:ext uri="{D42A27DB-BD31-4B8C-83A1-F6EECF244321}">
                <p14:modId xmlns:p14="http://schemas.microsoft.com/office/powerpoint/2010/main" val="3044204698"/>
              </p:ext>
            </p:extLst>
          </p:nvPr>
        </p:nvGraphicFramePr>
        <p:xfrm>
          <a:off x="784200" y="979039"/>
          <a:ext cx="8512224" cy="5850056"/>
        </p:xfrm>
        <a:graphic>
          <a:graphicData uri="http://schemas.openxmlformats.org/drawingml/2006/table">
            <a:tbl>
              <a:tblPr firstRow="1" bandRow="1">
                <a:tableStyleId>{073A0DAA-6AF3-43AB-8588-CEC1D06C72B9}</a:tableStyleId>
              </a:tblPr>
              <a:tblGrid>
                <a:gridCol w="2837408">
                  <a:extLst>
                    <a:ext uri="{9D8B030D-6E8A-4147-A177-3AD203B41FA5}">
                      <a16:colId xmlns:a16="http://schemas.microsoft.com/office/drawing/2014/main" val="727562337"/>
                    </a:ext>
                  </a:extLst>
                </a:gridCol>
                <a:gridCol w="2837408">
                  <a:extLst>
                    <a:ext uri="{9D8B030D-6E8A-4147-A177-3AD203B41FA5}">
                      <a16:colId xmlns:a16="http://schemas.microsoft.com/office/drawing/2014/main" val="2886346809"/>
                    </a:ext>
                  </a:extLst>
                </a:gridCol>
                <a:gridCol w="2837408">
                  <a:extLst>
                    <a:ext uri="{9D8B030D-6E8A-4147-A177-3AD203B41FA5}">
                      <a16:colId xmlns:a16="http://schemas.microsoft.com/office/drawing/2014/main" val="2023738472"/>
                    </a:ext>
                  </a:extLst>
                </a:gridCol>
              </a:tblGrid>
              <a:tr h="731257">
                <a:tc>
                  <a:txBody>
                    <a:bodyPr/>
                    <a:lstStyle/>
                    <a:p>
                      <a:endParaRPr lang="en-CH" sz="1600" dirty="0"/>
                    </a:p>
                  </a:txBody>
                  <a:tcPr marL="82953" marR="82953" marT="41476" marB="41476">
                    <a:solidFill>
                      <a:schemeClr val="accent3">
                        <a:lumMod val="75000"/>
                      </a:schemeClr>
                    </a:solidFill>
                  </a:tcPr>
                </a:tc>
                <a:tc>
                  <a:txBody>
                    <a:bodyPr/>
                    <a:lstStyle/>
                    <a:p>
                      <a:r>
                        <a:rPr lang="en-CH" sz="1600" dirty="0"/>
                        <a:t>ASVs</a:t>
                      </a:r>
                    </a:p>
                  </a:txBody>
                  <a:tcPr marL="82953" marR="82953" marT="41476" marB="41476">
                    <a:solidFill>
                      <a:schemeClr val="accent3">
                        <a:lumMod val="75000"/>
                      </a:schemeClr>
                    </a:solidFill>
                  </a:tcPr>
                </a:tc>
                <a:tc>
                  <a:txBody>
                    <a:bodyPr/>
                    <a:lstStyle/>
                    <a:p>
                      <a:r>
                        <a:rPr lang="en-CH" sz="1600" dirty="0"/>
                        <a:t>OTUs</a:t>
                      </a:r>
                    </a:p>
                  </a:txBody>
                  <a:tcPr marL="82953" marR="82953" marT="41476" marB="41476">
                    <a:solidFill>
                      <a:schemeClr val="accent3">
                        <a:lumMod val="75000"/>
                      </a:schemeClr>
                    </a:solidFill>
                  </a:tcPr>
                </a:tc>
                <a:extLst>
                  <a:ext uri="{0D108BD9-81ED-4DB2-BD59-A6C34878D82A}">
                    <a16:rowId xmlns:a16="http://schemas.microsoft.com/office/drawing/2014/main" val="170694048"/>
                  </a:ext>
                </a:extLst>
              </a:tr>
              <a:tr h="731257">
                <a:tc>
                  <a:txBody>
                    <a:bodyPr/>
                    <a:lstStyle/>
                    <a:p>
                      <a:r>
                        <a:rPr lang="en-CH" sz="1600" dirty="0"/>
                        <a:t>Unique Variants</a:t>
                      </a:r>
                    </a:p>
                  </a:txBody>
                  <a:tcPr marL="82953" marR="82953" marT="41476" marB="41476"/>
                </a:tc>
                <a:tc>
                  <a:txBody>
                    <a:bodyPr/>
                    <a:lstStyle/>
                    <a:p>
                      <a:endParaRPr lang="en-CH" sz="1600" dirty="0"/>
                    </a:p>
                  </a:txBody>
                  <a:tcPr marL="82953" marR="82953" marT="41476" marB="41476"/>
                </a:tc>
                <a:tc>
                  <a:txBody>
                    <a:bodyPr/>
                    <a:lstStyle/>
                    <a:p>
                      <a:endParaRPr lang="en-CH" sz="1600" dirty="0"/>
                    </a:p>
                  </a:txBody>
                  <a:tcPr marL="82953" marR="82953" marT="41476" marB="41476"/>
                </a:tc>
                <a:extLst>
                  <a:ext uri="{0D108BD9-81ED-4DB2-BD59-A6C34878D82A}">
                    <a16:rowId xmlns:a16="http://schemas.microsoft.com/office/drawing/2014/main" val="4070205907"/>
                  </a:ext>
                </a:extLst>
              </a:tr>
              <a:tr h="731257">
                <a:tc>
                  <a:txBody>
                    <a:bodyPr/>
                    <a:lstStyle/>
                    <a:p>
                      <a:r>
                        <a:rPr lang="en-CH" sz="1600" dirty="0"/>
                        <a:t>Groups all copies </a:t>
                      </a:r>
                    </a:p>
                    <a:p>
                      <a:r>
                        <a:rPr lang="en-CH" sz="1600" dirty="0"/>
                        <a:t>within the same genome</a:t>
                      </a:r>
                    </a:p>
                  </a:txBody>
                  <a:tcPr marL="82953" marR="82953" marT="41476" marB="41476"/>
                </a:tc>
                <a:tc>
                  <a:txBody>
                    <a:bodyPr/>
                    <a:lstStyle/>
                    <a:p>
                      <a:endParaRPr lang="en-CH" sz="1600"/>
                    </a:p>
                  </a:txBody>
                  <a:tcPr marL="82953" marR="82953" marT="41476" marB="41476"/>
                </a:tc>
                <a:tc>
                  <a:txBody>
                    <a:bodyPr/>
                    <a:lstStyle/>
                    <a:p>
                      <a:endParaRPr lang="en-CH" sz="1600" dirty="0"/>
                    </a:p>
                  </a:txBody>
                  <a:tcPr marL="82953" marR="82953" marT="41476" marB="41476"/>
                </a:tc>
                <a:extLst>
                  <a:ext uri="{0D108BD9-81ED-4DB2-BD59-A6C34878D82A}">
                    <a16:rowId xmlns:a16="http://schemas.microsoft.com/office/drawing/2014/main" val="4163711295"/>
                  </a:ext>
                </a:extLst>
              </a:tr>
              <a:tr h="731257">
                <a:tc>
                  <a:txBody>
                    <a:bodyPr/>
                    <a:lstStyle/>
                    <a:p>
                      <a:r>
                        <a:rPr lang="en-CH" sz="1600" dirty="0"/>
                        <a:t>Groups copies from different genomes</a:t>
                      </a:r>
                    </a:p>
                  </a:txBody>
                  <a:tcPr marL="82953" marR="82953" marT="41476" marB="41476"/>
                </a:tc>
                <a:tc>
                  <a:txBody>
                    <a:bodyPr/>
                    <a:lstStyle/>
                    <a:p>
                      <a:endParaRPr lang="en-CH" sz="1600"/>
                    </a:p>
                  </a:txBody>
                  <a:tcPr marL="82953" marR="82953" marT="41476" marB="41476"/>
                </a:tc>
                <a:tc>
                  <a:txBody>
                    <a:bodyPr/>
                    <a:lstStyle/>
                    <a:p>
                      <a:endParaRPr lang="en-CH" sz="1600" dirty="0"/>
                    </a:p>
                  </a:txBody>
                  <a:tcPr marL="82953" marR="82953" marT="41476" marB="41476"/>
                </a:tc>
                <a:extLst>
                  <a:ext uri="{0D108BD9-81ED-4DB2-BD59-A6C34878D82A}">
                    <a16:rowId xmlns:a16="http://schemas.microsoft.com/office/drawing/2014/main" val="706346243"/>
                  </a:ext>
                </a:extLst>
              </a:tr>
              <a:tr h="731257">
                <a:tc>
                  <a:txBody>
                    <a:bodyPr/>
                    <a:lstStyle/>
                    <a:p>
                      <a:r>
                        <a:rPr lang="en-CH" sz="1600" dirty="0"/>
                        <a:t>Inflates Diversity Estimates</a:t>
                      </a:r>
                    </a:p>
                  </a:txBody>
                  <a:tcPr marL="82953" marR="82953" marT="41476" marB="41476"/>
                </a:tc>
                <a:tc>
                  <a:txBody>
                    <a:bodyPr/>
                    <a:lstStyle/>
                    <a:p>
                      <a:endParaRPr lang="en-CH" sz="1600"/>
                    </a:p>
                  </a:txBody>
                  <a:tcPr marL="82953" marR="82953" marT="41476" marB="41476"/>
                </a:tc>
                <a:tc>
                  <a:txBody>
                    <a:bodyPr/>
                    <a:lstStyle/>
                    <a:p>
                      <a:endParaRPr lang="en-CH" sz="1600" dirty="0"/>
                    </a:p>
                  </a:txBody>
                  <a:tcPr marL="82953" marR="82953" marT="41476" marB="41476"/>
                </a:tc>
                <a:extLst>
                  <a:ext uri="{0D108BD9-81ED-4DB2-BD59-A6C34878D82A}">
                    <a16:rowId xmlns:a16="http://schemas.microsoft.com/office/drawing/2014/main" val="200196323"/>
                  </a:ext>
                </a:extLst>
              </a:tr>
              <a:tr h="731257">
                <a:tc>
                  <a:txBody>
                    <a:bodyPr/>
                    <a:lstStyle/>
                    <a:p>
                      <a:r>
                        <a:rPr lang="en-CH" sz="1600" dirty="0"/>
                        <a:t>Resolves Strains</a:t>
                      </a:r>
                    </a:p>
                  </a:txBody>
                  <a:tcPr marL="82953" marR="82953" marT="41476" marB="41476"/>
                </a:tc>
                <a:tc>
                  <a:txBody>
                    <a:bodyPr/>
                    <a:lstStyle/>
                    <a:p>
                      <a:endParaRPr lang="en-CH" sz="1600"/>
                    </a:p>
                  </a:txBody>
                  <a:tcPr marL="82953" marR="82953" marT="41476" marB="41476"/>
                </a:tc>
                <a:tc>
                  <a:txBody>
                    <a:bodyPr/>
                    <a:lstStyle/>
                    <a:p>
                      <a:endParaRPr lang="en-CH" sz="1600" dirty="0"/>
                    </a:p>
                  </a:txBody>
                  <a:tcPr marL="82953" marR="82953" marT="41476" marB="41476"/>
                </a:tc>
                <a:extLst>
                  <a:ext uri="{0D108BD9-81ED-4DB2-BD59-A6C34878D82A}">
                    <a16:rowId xmlns:a16="http://schemas.microsoft.com/office/drawing/2014/main" val="1463401459"/>
                  </a:ext>
                </a:extLst>
              </a:tr>
              <a:tr h="731257">
                <a:tc>
                  <a:txBody>
                    <a:bodyPr/>
                    <a:lstStyle/>
                    <a:p>
                      <a:r>
                        <a:rPr lang="en-CH" sz="1600" dirty="0"/>
                        <a:t>Reflect real biological units</a:t>
                      </a:r>
                    </a:p>
                  </a:txBody>
                  <a:tcPr marL="82953" marR="82953" marT="41476" marB="41476"/>
                </a:tc>
                <a:tc>
                  <a:txBody>
                    <a:bodyPr/>
                    <a:lstStyle/>
                    <a:p>
                      <a:endParaRPr lang="en-CH" sz="1600" dirty="0"/>
                    </a:p>
                  </a:txBody>
                  <a:tcPr marL="82953" marR="82953" marT="41476" marB="41476"/>
                </a:tc>
                <a:tc>
                  <a:txBody>
                    <a:bodyPr/>
                    <a:lstStyle/>
                    <a:p>
                      <a:endParaRPr lang="en-CH" sz="1600" dirty="0"/>
                    </a:p>
                  </a:txBody>
                  <a:tcPr marL="82953" marR="82953" marT="41476" marB="41476"/>
                </a:tc>
                <a:extLst>
                  <a:ext uri="{0D108BD9-81ED-4DB2-BD59-A6C34878D82A}">
                    <a16:rowId xmlns:a16="http://schemas.microsoft.com/office/drawing/2014/main" val="4003978614"/>
                  </a:ext>
                </a:extLst>
              </a:tr>
              <a:tr h="731257">
                <a:tc>
                  <a:txBody>
                    <a:bodyPr/>
                    <a:lstStyle/>
                    <a:p>
                      <a:r>
                        <a:rPr lang="en-CH" sz="1600" dirty="0"/>
                        <a:t>Provide Functional information</a:t>
                      </a:r>
                    </a:p>
                  </a:txBody>
                  <a:tcPr marL="82953" marR="82953" marT="41476" marB="41476"/>
                </a:tc>
                <a:tc>
                  <a:txBody>
                    <a:bodyPr/>
                    <a:lstStyle/>
                    <a:p>
                      <a:endParaRPr lang="en-CH" sz="1600" dirty="0"/>
                    </a:p>
                  </a:txBody>
                  <a:tcPr marL="82953" marR="82953" marT="41476" marB="41476"/>
                </a:tc>
                <a:tc>
                  <a:txBody>
                    <a:bodyPr/>
                    <a:lstStyle/>
                    <a:p>
                      <a:endParaRPr lang="en-CH" sz="1600" dirty="0"/>
                    </a:p>
                  </a:txBody>
                  <a:tcPr marL="82953" marR="82953" marT="41476" marB="41476"/>
                </a:tc>
                <a:extLst>
                  <a:ext uri="{0D108BD9-81ED-4DB2-BD59-A6C34878D82A}">
                    <a16:rowId xmlns:a16="http://schemas.microsoft.com/office/drawing/2014/main" val="2331770268"/>
                  </a:ext>
                </a:extLst>
              </a:tr>
            </a:tbl>
          </a:graphicData>
        </a:graphic>
      </p:graphicFrame>
      <p:pic>
        <p:nvPicPr>
          <p:cNvPr id="7" name="Graphic 6" descr="Smiling face outline outline">
            <a:extLst>
              <a:ext uri="{FF2B5EF4-FFF2-40B4-BE49-F238E27FC236}">
                <a16:creationId xmlns:a16="http://schemas.microsoft.com/office/drawing/2014/main" id="{F9C7F9B7-4B43-3B4E-8634-019E6D64F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25549" y="1650141"/>
            <a:ext cx="829527" cy="829527"/>
          </a:xfrm>
          <a:prstGeom prst="rect">
            <a:avLst/>
          </a:prstGeom>
        </p:spPr>
      </p:pic>
      <p:pic>
        <p:nvPicPr>
          <p:cNvPr id="8" name="Graphic 7" descr="Sad face outline outline">
            <a:extLst>
              <a:ext uri="{FF2B5EF4-FFF2-40B4-BE49-F238E27FC236}">
                <a16:creationId xmlns:a16="http://schemas.microsoft.com/office/drawing/2014/main" id="{420C1D74-054C-C249-8490-EC512E60D6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64416" y="1669983"/>
            <a:ext cx="829527" cy="829527"/>
          </a:xfrm>
          <a:prstGeom prst="rect">
            <a:avLst/>
          </a:prstGeom>
        </p:spPr>
      </p:pic>
      <p:pic>
        <p:nvPicPr>
          <p:cNvPr id="9" name="Graphic 8" descr="Smiling face outline outline">
            <a:extLst>
              <a:ext uri="{FF2B5EF4-FFF2-40B4-BE49-F238E27FC236}">
                <a16:creationId xmlns:a16="http://schemas.microsoft.com/office/drawing/2014/main" id="{12A9226F-8D45-3841-8B98-D2DDCD9F28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4416" y="2404797"/>
            <a:ext cx="829527" cy="829527"/>
          </a:xfrm>
          <a:prstGeom prst="rect">
            <a:avLst/>
          </a:prstGeom>
        </p:spPr>
      </p:pic>
      <p:pic>
        <p:nvPicPr>
          <p:cNvPr id="10" name="Graphic 9" descr="Sad face outline outline">
            <a:extLst>
              <a:ext uri="{FF2B5EF4-FFF2-40B4-BE49-F238E27FC236}">
                <a16:creationId xmlns:a16="http://schemas.microsoft.com/office/drawing/2014/main" id="{E0B5557E-3192-A242-A8F3-9EBC479020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25549" y="2410475"/>
            <a:ext cx="829527" cy="829527"/>
          </a:xfrm>
          <a:prstGeom prst="rect">
            <a:avLst/>
          </a:prstGeom>
        </p:spPr>
      </p:pic>
      <p:pic>
        <p:nvPicPr>
          <p:cNvPr id="11" name="Graphic 10" descr="Smiling face outline outline">
            <a:extLst>
              <a:ext uri="{FF2B5EF4-FFF2-40B4-BE49-F238E27FC236}">
                <a16:creationId xmlns:a16="http://schemas.microsoft.com/office/drawing/2014/main" id="{19CA4B7A-F67D-2B4C-A96E-406D382095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25549" y="3127124"/>
            <a:ext cx="829527" cy="829527"/>
          </a:xfrm>
          <a:prstGeom prst="rect">
            <a:avLst/>
          </a:prstGeom>
        </p:spPr>
      </p:pic>
      <p:pic>
        <p:nvPicPr>
          <p:cNvPr id="12" name="Graphic 11" descr="Sad face outline outline">
            <a:extLst>
              <a:ext uri="{FF2B5EF4-FFF2-40B4-BE49-F238E27FC236}">
                <a16:creationId xmlns:a16="http://schemas.microsoft.com/office/drawing/2014/main" id="{3D742EEE-B759-D348-8506-7E5AA69DC6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64416" y="3119714"/>
            <a:ext cx="829527" cy="829527"/>
          </a:xfrm>
          <a:prstGeom prst="rect">
            <a:avLst/>
          </a:prstGeom>
        </p:spPr>
      </p:pic>
      <p:pic>
        <p:nvPicPr>
          <p:cNvPr id="13" name="Graphic 12" descr="Sad face outline outline">
            <a:extLst>
              <a:ext uri="{FF2B5EF4-FFF2-40B4-BE49-F238E27FC236}">
                <a16:creationId xmlns:a16="http://schemas.microsoft.com/office/drawing/2014/main" id="{095AEC90-43A6-964E-AA88-B63EB440FB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25549" y="3839091"/>
            <a:ext cx="829527" cy="829527"/>
          </a:xfrm>
          <a:prstGeom prst="rect">
            <a:avLst/>
          </a:prstGeom>
        </p:spPr>
      </p:pic>
      <p:pic>
        <p:nvPicPr>
          <p:cNvPr id="14" name="Graphic 13" descr="Smiling face outline outline">
            <a:extLst>
              <a:ext uri="{FF2B5EF4-FFF2-40B4-BE49-F238E27FC236}">
                <a16:creationId xmlns:a16="http://schemas.microsoft.com/office/drawing/2014/main" id="{D8817680-A0F0-E048-B313-31F8A705E2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4416" y="3832947"/>
            <a:ext cx="829527" cy="829527"/>
          </a:xfrm>
          <a:prstGeom prst="rect">
            <a:avLst/>
          </a:prstGeom>
        </p:spPr>
      </p:pic>
      <p:pic>
        <p:nvPicPr>
          <p:cNvPr id="15" name="Graphic 14" descr="Sad face outline outline">
            <a:extLst>
              <a:ext uri="{FF2B5EF4-FFF2-40B4-BE49-F238E27FC236}">
                <a16:creationId xmlns:a16="http://schemas.microsoft.com/office/drawing/2014/main" id="{162C813B-E272-5742-AEA1-556B06C811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25549" y="4576101"/>
            <a:ext cx="829527" cy="829527"/>
          </a:xfrm>
          <a:prstGeom prst="rect">
            <a:avLst/>
          </a:prstGeom>
        </p:spPr>
      </p:pic>
      <p:pic>
        <p:nvPicPr>
          <p:cNvPr id="16" name="Graphic 15" descr="Sad face outline outline">
            <a:extLst>
              <a:ext uri="{FF2B5EF4-FFF2-40B4-BE49-F238E27FC236}">
                <a16:creationId xmlns:a16="http://schemas.microsoft.com/office/drawing/2014/main" id="{652D729D-369A-C14B-8995-19C4D8DD4E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64416" y="4576101"/>
            <a:ext cx="829527" cy="829527"/>
          </a:xfrm>
          <a:prstGeom prst="rect">
            <a:avLst/>
          </a:prstGeom>
        </p:spPr>
      </p:pic>
      <p:pic>
        <p:nvPicPr>
          <p:cNvPr id="17" name="Graphic 16" descr="Sad face outline outline">
            <a:extLst>
              <a:ext uri="{FF2B5EF4-FFF2-40B4-BE49-F238E27FC236}">
                <a16:creationId xmlns:a16="http://schemas.microsoft.com/office/drawing/2014/main" id="{39461768-276C-4B42-88CD-749659AE0D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25549" y="5307539"/>
            <a:ext cx="829527" cy="829527"/>
          </a:xfrm>
          <a:prstGeom prst="rect">
            <a:avLst/>
          </a:prstGeom>
        </p:spPr>
      </p:pic>
      <p:pic>
        <p:nvPicPr>
          <p:cNvPr id="18" name="Graphic 17" descr="Sad face outline outline">
            <a:extLst>
              <a:ext uri="{FF2B5EF4-FFF2-40B4-BE49-F238E27FC236}">
                <a16:creationId xmlns:a16="http://schemas.microsoft.com/office/drawing/2014/main" id="{DB1D2FAE-E3FB-6D4C-ADE2-E26F5CF683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64416" y="5307539"/>
            <a:ext cx="829527" cy="829527"/>
          </a:xfrm>
          <a:prstGeom prst="rect">
            <a:avLst/>
          </a:prstGeom>
        </p:spPr>
      </p:pic>
      <p:pic>
        <p:nvPicPr>
          <p:cNvPr id="19" name="Graphic 18" descr="Sad face outline outline">
            <a:extLst>
              <a:ext uri="{FF2B5EF4-FFF2-40B4-BE49-F238E27FC236}">
                <a16:creationId xmlns:a16="http://schemas.microsoft.com/office/drawing/2014/main" id="{420F6C2B-38FD-1645-B19A-C445F5EE39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25549" y="6034388"/>
            <a:ext cx="829527" cy="829527"/>
          </a:xfrm>
          <a:prstGeom prst="rect">
            <a:avLst/>
          </a:prstGeom>
        </p:spPr>
      </p:pic>
      <p:pic>
        <p:nvPicPr>
          <p:cNvPr id="20" name="Graphic 19" descr="Sad face outline outline">
            <a:extLst>
              <a:ext uri="{FF2B5EF4-FFF2-40B4-BE49-F238E27FC236}">
                <a16:creationId xmlns:a16="http://schemas.microsoft.com/office/drawing/2014/main" id="{E60B9A45-28AE-8248-BE26-B868B43C46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64416" y="6034388"/>
            <a:ext cx="829527" cy="829527"/>
          </a:xfrm>
          <a:prstGeom prst="rect">
            <a:avLst/>
          </a:prstGeom>
        </p:spPr>
      </p:pic>
    </p:spTree>
    <p:extLst>
      <p:ext uri="{BB962C8B-B14F-4D97-AF65-F5344CB8AC3E}">
        <p14:creationId xmlns:p14="http://schemas.microsoft.com/office/powerpoint/2010/main" val="2652102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972849B-AE82-A74E-B6AE-03880AA457B3}"/>
              </a:ext>
            </a:extLst>
          </p:cNvPr>
          <p:cNvSpPr/>
          <p:nvPr/>
        </p:nvSpPr>
        <p:spPr>
          <a:xfrm>
            <a:off x="-14705" y="0"/>
            <a:ext cx="10080625" cy="762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43" name="TextShape 1"/>
          <p:cNvSpPr txBox="1"/>
          <p:nvPr/>
        </p:nvSpPr>
        <p:spPr>
          <a:xfrm>
            <a:off x="1117440" y="-44640"/>
            <a:ext cx="7843680" cy="806640"/>
          </a:xfrm>
          <a:prstGeom prst="rect">
            <a:avLst/>
          </a:prstGeom>
          <a:noFill/>
          <a:ln>
            <a:noFill/>
          </a:ln>
        </p:spPr>
        <p:txBody>
          <a:bodyPr lIns="90000" tIns="45000" rIns="90000" bIns="45000">
            <a:noAutofit/>
          </a:bodyPr>
          <a:lstStyle/>
          <a:p>
            <a:pPr algn="ctr"/>
            <a:r>
              <a:rPr lang="en-US" sz="4800" b="0" strike="noStrike" spc="-1" dirty="0">
                <a:solidFill>
                  <a:schemeClr val="bg1"/>
                </a:solidFill>
                <a:latin typeface="BetecknaGS"/>
              </a:rPr>
              <a:t>Final considerations</a:t>
            </a:r>
            <a:endParaRPr lang="en-US" sz="4800" b="0" strike="noStrike" spc="-1" dirty="0">
              <a:solidFill>
                <a:schemeClr val="bg1"/>
              </a:solidFill>
              <a:latin typeface="Arial"/>
            </a:endParaRPr>
          </a:p>
        </p:txBody>
      </p:sp>
      <p:sp>
        <p:nvSpPr>
          <p:cNvPr id="546" name="TextShape 3"/>
          <p:cNvSpPr txBox="1"/>
          <p:nvPr/>
        </p:nvSpPr>
        <p:spPr>
          <a:xfrm>
            <a:off x="478080" y="1503000"/>
            <a:ext cx="9410040" cy="4447061"/>
          </a:xfrm>
          <a:prstGeom prst="rect">
            <a:avLst/>
          </a:prstGeom>
          <a:noFill/>
          <a:ln>
            <a:noFill/>
          </a:ln>
        </p:spPr>
        <p:txBody>
          <a:bodyPr lIns="90000" tIns="45000" rIns="90000" bIns="45000">
            <a:noAutofit/>
          </a:bodyPr>
          <a:lstStyle/>
          <a:p>
            <a:r>
              <a:rPr lang="en-US" sz="2400" b="0" strike="noStrike" spc="-1" dirty="0">
                <a:solidFill>
                  <a:srgbClr val="000000"/>
                </a:solidFill>
                <a:latin typeface="FreeSerif"/>
              </a:rPr>
              <a:t>-&gt; Neither OTUs not ASVs represent natural biological units, and they are just operational. You can argue that ASVs are “real” sequences and will be right, but knowing what that actually means in terms of bacterial cells or species is not straightforward. </a:t>
            </a:r>
          </a:p>
          <a:p>
            <a:endParaRPr lang="en-US" sz="2400" b="0" strike="noStrike" spc="-1" dirty="0">
              <a:solidFill>
                <a:srgbClr val="000000"/>
              </a:solidFill>
              <a:latin typeface="FreeSerif"/>
            </a:endParaRPr>
          </a:p>
          <a:p>
            <a:r>
              <a:rPr lang="en-US" sz="2400" b="0" strike="noStrike" spc="-1" dirty="0">
                <a:solidFill>
                  <a:srgbClr val="000000"/>
                </a:solidFill>
                <a:latin typeface="FreeSerif"/>
              </a:rPr>
              <a:t>-&gt; The 16SrRNA fragment amplicons cannot delineate bacterial strains</a:t>
            </a:r>
          </a:p>
          <a:p>
            <a:endParaRPr lang="en-US" sz="2400" spc="-1" dirty="0">
              <a:solidFill>
                <a:srgbClr val="000000"/>
              </a:solidFill>
              <a:latin typeface="FreeSerif"/>
            </a:endParaRPr>
          </a:p>
          <a:p>
            <a:r>
              <a:rPr lang="en-US" sz="2400" spc="-1" dirty="0">
                <a:solidFill>
                  <a:srgbClr val="000000"/>
                </a:solidFill>
                <a:latin typeface="FreeSerif"/>
              </a:rPr>
              <a:t>-&gt; The 16SrRNA cannot inform on bacterial phenotypes</a:t>
            </a:r>
          </a:p>
          <a:p>
            <a:endParaRPr lang="en-US" sz="2400" b="0" strike="noStrike" spc="-1" dirty="0">
              <a:latin typeface="Arial"/>
            </a:endParaRPr>
          </a:p>
          <a:p>
            <a:r>
              <a:rPr lang="en-US" sz="2400" spc="-1" dirty="0">
                <a:latin typeface="Arial"/>
              </a:rPr>
              <a:t>-&gt; You should always have a clear question that you want to answer with your analysis, and never stretch the limits of your technology and analyses. </a:t>
            </a:r>
            <a:endParaRPr lang="en-US" sz="2400" b="0" strike="noStrike" spc="-1" dirty="0">
              <a:latin typeface="Arial"/>
            </a:endParaRPr>
          </a:p>
        </p:txBody>
      </p:sp>
    </p:spTree>
    <p:extLst>
      <p:ext uri="{BB962C8B-B14F-4D97-AF65-F5344CB8AC3E}">
        <p14:creationId xmlns:p14="http://schemas.microsoft.com/office/powerpoint/2010/main" val="2032420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CAB1-5F50-EE4B-9336-B48B1D6891B8}"/>
              </a:ext>
            </a:extLst>
          </p:cNvPr>
          <p:cNvSpPr>
            <a:spLocks noGrp="1"/>
          </p:cNvSpPr>
          <p:nvPr>
            <p:ph type="title"/>
          </p:nvPr>
        </p:nvSpPr>
        <p:spPr/>
        <p:txBody>
          <a:bodyPr/>
          <a:lstStyle/>
          <a:p>
            <a:endParaRPr lang="en-CH"/>
          </a:p>
        </p:txBody>
      </p:sp>
      <p:sp>
        <p:nvSpPr>
          <p:cNvPr id="3" name="Text Placeholder 2">
            <a:extLst>
              <a:ext uri="{FF2B5EF4-FFF2-40B4-BE49-F238E27FC236}">
                <a16:creationId xmlns:a16="http://schemas.microsoft.com/office/drawing/2014/main" id="{BFE810A4-0BE8-004B-9098-6EB77E2FC546}"/>
              </a:ext>
            </a:extLst>
          </p:cNvPr>
          <p:cNvSpPr>
            <a:spLocks noGrp="1"/>
          </p:cNvSpPr>
          <p:nvPr>
            <p:ph type="body"/>
          </p:nvPr>
        </p:nvSpPr>
        <p:spPr/>
        <p:txBody>
          <a:bodyPr/>
          <a:lstStyle/>
          <a:p>
            <a:endParaRPr lang="en-CH"/>
          </a:p>
        </p:txBody>
      </p:sp>
      <p:pic>
        <p:nvPicPr>
          <p:cNvPr id="5" name="Picture 4" descr="A picture containing linedrawing&#10;&#10;Description automatically generated">
            <a:extLst>
              <a:ext uri="{FF2B5EF4-FFF2-40B4-BE49-F238E27FC236}">
                <a16:creationId xmlns:a16="http://schemas.microsoft.com/office/drawing/2014/main" id="{9DDE898D-D4EE-E64C-A4B6-113AB95D9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162" y="896937"/>
            <a:ext cx="6972300" cy="5765800"/>
          </a:xfrm>
          <a:prstGeom prst="rect">
            <a:avLst/>
          </a:prstGeom>
        </p:spPr>
      </p:pic>
    </p:spTree>
    <p:extLst>
      <p:ext uri="{BB962C8B-B14F-4D97-AF65-F5344CB8AC3E}">
        <p14:creationId xmlns:p14="http://schemas.microsoft.com/office/powerpoint/2010/main" val="3385037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5AE9-9EB0-614F-9073-78AC85FB284F}"/>
              </a:ext>
            </a:extLst>
          </p:cNvPr>
          <p:cNvSpPr>
            <a:spLocks noGrp="1"/>
          </p:cNvSpPr>
          <p:nvPr>
            <p:ph type="title"/>
          </p:nvPr>
        </p:nvSpPr>
        <p:spPr/>
        <p:txBody>
          <a:bodyPr/>
          <a:lstStyle/>
          <a:p>
            <a:endParaRPr lang="en-CH"/>
          </a:p>
        </p:txBody>
      </p:sp>
      <p:sp>
        <p:nvSpPr>
          <p:cNvPr id="3" name="Text Placeholder 2">
            <a:extLst>
              <a:ext uri="{FF2B5EF4-FFF2-40B4-BE49-F238E27FC236}">
                <a16:creationId xmlns:a16="http://schemas.microsoft.com/office/drawing/2014/main" id="{68ED4842-C96C-5043-9AAC-F50AA9CEDF47}"/>
              </a:ext>
            </a:extLst>
          </p:cNvPr>
          <p:cNvSpPr>
            <a:spLocks noGrp="1"/>
          </p:cNvSpPr>
          <p:nvPr>
            <p:ph type="body"/>
          </p:nvPr>
        </p:nvSpPr>
        <p:spPr/>
        <p:txBody>
          <a:bodyPr/>
          <a:lstStyle/>
          <a:p>
            <a:endParaRPr lang="en-CH"/>
          </a:p>
        </p:txBody>
      </p:sp>
      <p:pic>
        <p:nvPicPr>
          <p:cNvPr id="5" name="Picture 4" descr="A cat sitting on a computer&#10;&#10;Description automatically generated with low confidence">
            <a:extLst>
              <a:ext uri="{FF2B5EF4-FFF2-40B4-BE49-F238E27FC236}">
                <a16:creationId xmlns:a16="http://schemas.microsoft.com/office/drawing/2014/main" id="{06638EB3-0576-0943-96F5-792F58B88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640" y="1928720"/>
            <a:ext cx="4064000" cy="4064000"/>
          </a:xfrm>
          <a:prstGeom prst="rect">
            <a:avLst/>
          </a:prstGeom>
        </p:spPr>
      </p:pic>
    </p:spTree>
    <p:extLst>
      <p:ext uri="{BB962C8B-B14F-4D97-AF65-F5344CB8AC3E}">
        <p14:creationId xmlns:p14="http://schemas.microsoft.com/office/powerpoint/2010/main" val="384023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33DD15-9271-354E-A7A2-BB46CD1211F9}"/>
              </a:ext>
            </a:extLst>
          </p:cNvPr>
          <p:cNvSpPr/>
          <p:nvPr/>
        </p:nvSpPr>
        <p:spPr>
          <a:xfrm>
            <a:off x="0" y="0"/>
            <a:ext cx="10080625" cy="762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12" name="TextShape 1"/>
          <p:cNvSpPr txBox="1"/>
          <p:nvPr/>
        </p:nvSpPr>
        <p:spPr>
          <a:xfrm>
            <a:off x="0" y="-45000"/>
            <a:ext cx="9956800" cy="762000"/>
          </a:xfrm>
          <a:prstGeom prst="rect">
            <a:avLst/>
          </a:prstGeom>
          <a:noFill/>
          <a:ln>
            <a:noFill/>
          </a:ln>
        </p:spPr>
        <p:txBody>
          <a:bodyPr lIns="90000" tIns="45000" rIns="90000" bIns="45000">
            <a:noAutofit/>
          </a:bodyPr>
          <a:lstStyle/>
          <a:p>
            <a:pPr algn="ctr"/>
            <a:r>
              <a:rPr lang="en-US" sz="4000" b="0" strike="noStrike" spc="-1" dirty="0">
                <a:solidFill>
                  <a:schemeClr val="bg1"/>
                </a:solidFill>
                <a:latin typeface="BetecknaGS"/>
              </a:rPr>
              <a:t>Strategies for </a:t>
            </a:r>
            <a:r>
              <a:rPr lang="en-US" sz="4000" b="0" strike="noStrike" spc="-1" dirty="0" err="1">
                <a:solidFill>
                  <a:schemeClr val="bg1"/>
                </a:solidFill>
                <a:latin typeface="BetecknaGS"/>
              </a:rPr>
              <a:t>Analysing</a:t>
            </a:r>
            <a:r>
              <a:rPr lang="en-US" sz="4000" b="0" strike="noStrike" spc="-1" dirty="0">
                <a:solidFill>
                  <a:schemeClr val="bg1"/>
                </a:solidFill>
                <a:latin typeface="BetecknaGS"/>
              </a:rPr>
              <a:t> Amplicon Sequences</a:t>
            </a:r>
            <a:endParaRPr lang="en-US" sz="4000" b="0" strike="noStrike" spc="-1" dirty="0">
              <a:solidFill>
                <a:schemeClr val="bg1"/>
              </a:solidFill>
              <a:latin typeface="Arial"/>
            </a:endParaRPr>
          </a:p>
        </p:txBody>
      </p:sp>
      <p:pic>
        <p:nvPicPr>
          <p:cNvPr id="513" name="Picture 512"/>
          <p:cNvPicPr/>
          <p:nvPr/>
        </p:nvPicPr>
        <p:blipFill>
          <a:blip r:embed="rId2"/>
          <a:stretch/>
        </p:blipFill>
        <p:spPr>
          <a:xfrm>
            <a:off x="1022400" y="2262700"/>
            <a:ext cx="3418200" cy="3465000"/>
          </a:xfrm>
          <a:prstGeom prst="rect">
            <a:avLst/>
          </a:prstGeom>
          <a:ln>
            <a:noFill/>
          </a:ln>
        </p:spPr>
      </p:pic>
      <p:pic>
        <p:nvPicPr>
          <p:cNvPr id="514" name="Picture 513"/>
          <p:cNvPicPr/>
          <p:nvPr/>
        </p:nvPicPr>
        <p:blipFill>
          <a:blip r:embed="rId3"/>
          <a:stretch/>
        </p:blipFill>
        <p:spPr>
          <a:xfrm>
            <a:off x="5988600" y="2262700"/>
            <a:ext cx="3429720" cy="3465000"/>
          </a:xfrm>
          <a:prstGeom prst="rect">
            <a:avLst/>
          </a:prstGeom>
          <a:ln>
            <a:noFill/>
          </a:ln>
        </p:spPr>
      </p:pic>
      <p:sp>
        <p:nvSpPr>
          <p:cNvPr id="515" name="TextShape 2"/>
          <p:cNvSpPr txBox="1"/>
          <p:nvPr/>
        </p:nvSpPr>
        <p:spPr>
          <a:xfrm>
            <a:off x="114840" y="5966460"/>
            <a:ext cx="5227560" cy="1310760"/>
          </a:xfrm>
          <a:prstGeom prst="rect">
            <a:avLst/>
          </a:prstGeom>
          <a:noFill/>
          <a:ln>
            <a:noFill/>
          </a:ln>
        </p:spPr>
        <p:txBody>
          <a:bodyPr lIns="90000" tIns="45000" rIns="90000" bIns="45000">
            <a:noAutofit/>
          </a:bodyPr>
          <a:lstStyle/>
          <a:p>
            <a:pPr algn="ctr"/>
            <a:r>
              <a:rPr lang="en-US" sz="3200" b="1" strike="noStrike" spc="-1" dirty="0">
                <a:solidFill>
                  <a:srgbClr val="000000"/>
                </a:solidFill>
                <a:latin typeface="FreeSerif"/>
              </a:rPr>
              <a:t>Operational </a:t>
            </a:r>
            <a:endParaRPr lang="en-US" sz="3200" b="0" strike="noStrike" spc="-1" dirty="0">
              <a:latin typeface="Arial"/>
            </a:endParaRPr>
          </a:p>
          <a:p>
            <a:pPr algn="ctr"/>
            <a:r>
              <a:rPr lang="en-US" sz="3200" b="1" strike="noStrike" spc="-1" dirty="0">
                <a:solidFill>
                  <a:srgbClr val="000000"/>
                </a:solidFill>
                <a:latin typeface="FreeSerif"/>
              </a:rPr>
              <a:t>Taxonomic Units</a:t>
            </a:r>
            <a:endParaRPr lang="en-US" sz="3200" b="0" strike="noStrike" spc="-1" dirty="0">
              <a:latin typeface="Arial"/>
            </a:endParaRPr>
          </a:p>
          <a:p>
            <a:pPr algn="ctr"/>
            <a:r>
              <a:rPr lang="en-US" sz="3200" b="1" strike="noStrike" spc="-1" dirty="0">
                <a:solidFill>
                  <a:srgbClr val="000000"/>
                </a:solidFill>
                <a:latin typeface="FreeSerif"/>
              </a:rPr>
              <a:t>(OTUs)</a:t>
            </a:r>
            <a:endParaRPr lang="en-US" sz="3200" b="0" strike="noStrike" spc="-1" dirty="0">
              <a:latin typeface="Arial"/>
            </a:endParaRPr>
          </a:p>
        </p:txBody>
      </p:sp>
      <p:sp>
        <p:nvSpPr>
          <p:cNvPr id="516" name="TextShape 3"/>
          <p:cNvSpPr txBox="1"/>
          <p:nvPr/>
        </p:nvSpPr>
        <p:spPr>
          <a:xfrm>
            <a:off x="5119200" y="5937220"/>
            <a:ext cx="5227560" cy="1310760"/>
          </a:xfrm>
          <a:prstGeom prst="rect">
            <a:avLst/>
          </a:prstGeom>
          <a:noFill/>
          <a:ln>
            <a:noFill/>
          </a:ln>
        </p:spPr>
        <p:txBody>
          <a:bodyPr lIns="90000" tIns="45000" rIns="90000" bIns="45000">
            <a:noAutofit/>
          </a:bodyPr>
          <a:lstStyle/>
          <a:p>
            <a:pPr algn="ctr"/>
            <a:r>
              <a:rPr lang="en-US" sz="3200" b="1" strike="noStrike" spc="-1">
                <a:solidFill>
                  <a:srgbClr val="000000"/>
                </a:solidFill>
                <a:latin typeface="FreeSerif"/>
              </a:rPr>
              <a:t>Amplicon Sequence </a:t>
            </a:r>
            <a:endParaRPr lang="en-US" sz="3200" b="0" strike="noStrike" spc="-1">
              <a:latin typeface="Arial"/>
            </a:endParaRPr>
          </a:p>
          <a:p>
            <a:pPr algn="ctr"/>
            <a:r>
              <a:rPr lang="en-US" sz="3200" b="1" strike="noStrike" spc="-1">
                <a:solidFill>
                  <a:srgbClr val="000000"/>
                </a:solidFill>
                <a:latin typeface="FreeSerif"/>
              </a:rPr>
              <a:t>Variants</a:t>
            </a:r>
            <a:endParaRPr lang="en-US" sz="3200" b="0" strike="noStrike" spc="-1">
              <a:latin typeface="Arial"/>
            </a:endParaRPr>
          </a:p>
          <a:p>
            <a:pPr algn="ctr"/>
            <a:r>
              <a:rPr lang="en-US" sz="3200" b="1" strike="noStrike" spc="-1">
                <a:solidFill>
                  <a:srgbClr val="000000"/>
                </a:solidFill>
                <a:latin typeface="FreeSerif"/>
              </a:rPr>
              <a:t>(ASVs)</a:t>
            </a:r>
            <a:endParaRPr lang="en-US" sz="3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8" name="Picture 517"/>
          <p:cNvPicPr/>
          <p:nvPr/>
        </p:nvPicPr>
        <p:blipFill>
          <a:blip r:embed="rId2"/>
          <a:stretch/>
        </p:blipFill>
        <p:spPr>
          <a:xfrm>
            <a:off x="2926080" y="1645920"/>
            <a:ext cx="4921200" cy="4846320"/>
          </a:xfrm>
          <a:prstGeom prst="rect">
            <a:avLst/>
          </a:prstGeom>
          <a:ln>
            <a:noFill/>
          </a:ln>
        </p:spPr>
      </p:pic>
      <p:sp>
        <p:nvSpPr>
          <p:cNvPr id="4" name="Rectangle 3">
            <a:extLst>
              <a:ext uri="{FF2B5EF4-FFF2-40B4-BE49-F238E27FC236}">
                <a16:creationId xmlns:a16="http://schemas.microsoft.com/office/drawing/2014/main" id="{8B820C99-1289-C54D-B353-B07E746D9823}"/>
              </a:ext>
            </a:extLst>
          </p:cNvPr>
          <p:cNvSpPr/>
          <p:nvPr/>
        </p:nvSpPr>
        <p:spPr>
          <a:xfrm>
            <a:off x="0" y="0"/>
            <a:ext cx="10080625" cy="762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17" name="TextShape 1"/>
          <p:cNvSpPr txBox="1"/>
          <p:nvPr/>
        </p:nvSpPr>
        <p:spPr>
          <a:xfrm>
            <a:off x="1117440" y="-29665"/>
            <a:ext cx="7843680" cy="1295030"/>
          </a:xfrm>
          <a:prstGeom prst="rect">
            <a:avLst/>
          </a:prstGeom>
          <a:noFill/>
          <a:ln>
            <a:noFill/>
          </a:ln>
        </p:spPr>
        <p:txBody>
          <a:bodyPr lIns="90000" tIns="45000" rIns="90000" bIns="45000">
            <a:noAutofit/>
          </a:bodyPr>
          <a:lstStyle/>
          <a:p>
            <a:pPr algn="ctr"/>
            <a:r>
              <a:rPr lang="en-US" sz="4800" b="0" strike="noStrike" spc="-1" dirty="0">
                <a:solidFill>
                  <a:schemeClr val="bg1"/>
                </a:solidFill>
                <a:latin typeface="BetecknaGS"/>
              </a:rPr>
              <a:t>Clustering OTUs by % Identity</a:t>
            </a:r>
            <a:endParaRPr lang="en-US" sz="4800" b="0" strike="noStrike" spc="-1" dirty="0">
              <a:solidFill>
                <a:schemeClr val="bg1"/>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9" name="Picture 518"/>
          <p:cNvPicPr/>
          <p:nvPr/>
        </p:nvPicPr>
        <p:blipFill>
          <a:blip r:embed="rId2"/>
          <a:stretch/>
        </p:blipFill>
        <p:spPr>
          <a:xfrm>
            <a:off x="457200" y="274320"/>
            <a:ext cx="8962560" cy="68670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1" name="Picture 520"/>
          <p:cNvPicPr/>
          <p:nvPr/>
        </p:nvPicPr>
        <p:blipFill>
          <a:blip r:embed="rId2"/>
          <a:stretch/>
        </p:blipFill>
        <p:spPr>
          <a:xfrm>
            <a:off x="457200" y="274680"/>
            <a:ext cx="8962560" cy="686700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 name="Picture 521"/>
          <p:cNvPicPr/>
          <p:nvPr/>
        </p:nvPicPr>
        <p:blipFill>
          <a:blip r:embed="rId2"/>
          <a:stretch/>
        </p:blipFill>
        <p:spPr>
          <a:xfrm>
            <a:off x="457200" y="275040"/>
            <a:ext cx="8962560" cy="68670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3" name="Picture 522"/>
          <p:cNvPicPr/>
          <p:nvPr/>
        </p:nvPicPr>
        <p:blipFill>
          <a:blip r:embed="rId2"/>
          <a:stretch/>
        </p:blipFill>
        <p:spPr>
          <a:xfrm>
            <a:off x="457200" y="346337"/>
            <a:ext cx="8962560" cy="68670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14008</TotalTime>
  <Words>716</Words>
  <Application>Microsoft Macintosh PowerPoint</Application>
  <PresentationFormat>Custom</PresentationFormat>
  <Paragraphs>115</Paragraphs>
  <Slides>30</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BetecknaGS</vt:lpstr>
      <vt:lpstr>FreeSerif</vt:lpstr>
      <vt:lpstr>Symbol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Germán Bonilla-Rosso</dc:creator>
  <dc:description/>
  <cp:lastModifiedBy>Garance Sarton-Loheac</cp:lastModifiedBy>
  <cp:revision>123</cp:revision>
  <dcterms:created xsi:type="dcterms:W3CDTF">2018-02-20T11:03:09Z</dcterms:created>
  <dcterms:modified xsi:type="dcterms:W3CDTF">2022-04-12T12:59:56Z</dcterms:modified>
  <dc:language>en-US</dc:language>
</cp:coreProperties>
</file>