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CC41C11-EB84-4A66-B114-CDF1A23E91B9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01BC9AD-EB37-413D-A84E-2FE95C509A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ML. </a:t>
            </a:r>
            <a:r>
              <a:rPr lang="ru-RU" dirty="0" smtClean="0"/>
              <a:t>Первый классификатор. Наивный Байес.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В ходе работы произведено знакомство с основными понятиями </a:t>
            </a:r>
            <a:r>
              <a:rPr lang="en-US" dirty="0" smtClean="0"/>
              <a:t>Machine Learning. </a:t>
            </a:r>
            <a:r>
              <a:rPr lang="ru-RU" dirty="0" smtClean="0"/>
              <a:t>На их основе был разработан первый классификатор – фильтр спама, реализующий наивный Байесовский подход.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Нормализуем выборки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4961905" cy="2232248"/>
          </a:xfrm>
        </p:spPr>
      </p:pic>
      <p:sp>
        <p:nvSpPr>
          <p:cNvPr id="5" name="TextBox 4"/>
          <p:cNvSpPr txBox="1"/>
          <p:nvPr/>
        </p:nvSpPr>
        <p:spPr>
          <a:xfrm>
            <a:off x="1259632" y="472514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целом соотношение, полученное для всей таблицы, выполняется и для отдельных ее частей.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305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600" dirty="0" smtClean="0"/>
              <a:t>P(A|B)=P(B|A)*P(A)/P(B), </a:t>
            </a:r>
            <a:r>
              <a:rPr lang="ru-RU" sz="1600" dirty="0" smtClean="0"/>
              <a:t>где</a:t>
            </a:r>
          </a:p>
          <a:p>
            <a:r>
              <a:rPr lang="en-US" sz="1600" dirty="0" smtClean="0"/>
              <a:t>P(A) – </a:t>
            </a:r>
            <a:r>
              <a:rPr lang="ru-RU" sz="1600" dirty="0" smtClean="0"/>
              <a:t>априорная вероятность события А.</a:t>
            </a:r>
          </a:p>
          <a:p>
            <a:r>
              <a:rPr lang="en-US" sz="1600" dirty="0" smtClean="0"/>
              <a:t>P(A|B) – </a:t>
            </a:r>
            <a:r>
              <a:rPr lang="ru-RU" sz="1600" dirty="0" smtClean="0"/>
              <a:t>вероятность наступления события А при фиксированном событии </a:t>
            </a:r>
            <a:r>
              <a:rPr lang="en-US" sz="1600" dirty="0"/>
              <a:t>B</a:t>
            </a:r>
            <a:r>
              <a:rPr lang="ru-RU" sz="1600" dirty="0" smtClean="0"/>
              <a:t> </a:t>
            </a:r>
            <a:r>
              <a:rPr lang="en-US" sz="1600" dirty="0" smtClean="0"/>
              <a:t>(</a:t>
            </a:r>
            <a:r>
              <a:rPr lang="ru-RU" sz="1600" dirty="0" smtClean="0"/>
              <a:t>апостериорная вероятность)</a:t>
            </a:r>
          </a:p>
          <a:p>
            <a:r>
              <a:rPr lang="en-US" sz="1600" dirty="0" smtClean="0"/>
              <a:t>P(B) </a:t>
            </a:r>
            <a:r>
              <a:rPr lang="ru-RU" sz="1600" dirty="0" smtClean="0"/>
              <a:t>– полная вероятность события </a:t>
            </a:r>
            <a:r>
              <a:rPr lang="en-US" sz="1600" dirty="0" smtClean="0"/>
              <a:t>B.</a:t>
            </a:r>
          </a:p>
          <a:p>
            <a:r>
              <a:rPr lang="ru-RU" sz="1600" dirty="0"/>
              <a:t>Формула Байеса позволяет «переставить причину и следствие»: по известному факту события вычислить вероятность того, что оно было вызвано данной причиной.</a:t>
            </a:r>
          </a:p>
          <a:p>
            <a:r>
              <a:rPr lang="ru-RU" sz="1600" dirty="0"/>
              <a:t>События, отражающие действие «причин», в данном случае называют </a:t>
            </a:r>
            <a:r>
              <a:rPr lang="ru-RU" sz="1600" i="1" dirty="0"/>
              <a:t>гипотезами</a:t>
            </a:r>
            <a:r>
              <a:rPr lang="ru-RU" sz="1600" dirty="0"/>
              <a:t>, так как они — </a:t>
            </a:r>
            <a:r>
              <a:rPr lang="ru-RU" sz="1600" i="1" dirty="0"/>
              <a:t>предполагаемые</a:t>
            </a:r>
            <a:r>
              <a:rPr lang="ru-RU" sz="1600" dirty="0"/>
              <a:t> события, повлёкшие данное. Безусловную вероятность справедливости гипотезы называют </a:t>
            </a:r>
            <a:r>
              <a:rPr lang="ru-RU" sz="1600" i="1" dirty="0"/>
              <a:t>априорной</a:t>
            </a:r>
            <a:r>
              <a:rPr lang="ru-RU" sz="1600" dirty="0"/>
              <a:t> (насколько вероятна причина </a:t>
            </a:r>
            <a:r>
              <a:rPr lang="ru-RU" sz="1600" i="1" dirty="0"/>
              <a:t>вообще</a:t>
            </a:r>
            <a:r>
              <a:rPr lang="ru-RU" sz="1600" dirty="0"/>
              <a:t>), а условную — с учётом факта произошедшего события — </a:t>
            </a:r>
            <a:r>
              <a:rPr lang="ru-RU" sz="1600" i="1" dirty="0"/>
              <a:t>апостериорной</a:t>
            </a:r>
            <a:r>
              <a:rPr lang="ru-RU" sz="1600" dirty="0"/>
              <a:t> (насколько вероятна причина </a:t>
            </a:r>
            <a:r>
              <a:rPr lang="ru-RU" sz="1600" i="1" dirty="0"/>
              <a:t>оказалась с учётом данных о событии</a:t>
            </a:r>
            <a:r>
              <a:rPr lang="ru-RU" sz="1600" dirty="0"/>
              <a:t>).</a:t>
            </a:r>
          </a:p>
          <a:p>
            <a:endParaRPr lang="en-US" sz="1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44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Формула Байеса для решения задачи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Когда к нам на почту придет  новое сообщение, наш алгоритм произведет его классификацию  согласно формулам: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𝑆𝑝𝑎𝑚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w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2</m:t>
                        </m:r>
                        <m:r>
                          <a:rPr lang="en-US" b="0" i="0" smtClean="0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wn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Spam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∗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𝑆𝑝𝑎𝑚</m:t>
                            </m:r>
                          </m:e>
                        </m:d>
                      </m:e>
                    </m:nary>
                    <m:r>
                      <a:rPr lang="en-US" b="0" i="0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am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∗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𝑤𝑖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𝑎𝑚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u-RU" dirty="0" smtClean="0"/>
              </a:p>
              <a:p>
                <a:r>
                  <a:rPr lang="ru-RU" dirty="0" smtClean="0"/>
                  <a:t>Если первое выражение больше второго, то сообщение классифицируется как спам.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62" b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23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𝑆𝑝𝑎𝑚</m:t>
                        </m:r>
                      </m:e>
                    </m:d>
                  </m:oMath>
                </a14:m>
                <a:r>
                  <a:rPr lang="en-US" dirty="0" smtClean="0"/>
                  <a:t> =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wi|Spam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+a)/(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spam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+a*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vocabulary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𝑎𝑚</m:t>
                        </m:r>
                      </m:e>
                    </m:d>
                  </m:oMath>
                </a14:m>
                <a:r>
                  <a:rPr lang="en-US" dirty="0"/>
                  <a:t> =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wi|ham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+a)/(</a:t>
                </a:r>
                <a:r>
                  <a:rPr lang="en-US" dirty="0" err="1" smtClean="0"/>
                  <a:t>N</a:t>
                </a:r>
                <a:r>
                  <a:rPr lang="en-US" baseline="-25000" dirty="0" err="1"/>
                  <a:t>h</a:t>
                </a:r>
                <a:r>
                  <a:rPr lang="en-US" baseline="-25000" dirty="0" err="1" smtClean="0"/>
                  <a:t>am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+a*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vocabulary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)</a:t>
                </a:r>
              </a:p>
              <a:p>
                <a:pPr indent="0">
                  <a:buNone/>
                </a:pPr>
                <a:r>
                  <a:rPr lang="en-US" dirty="0" err="1"/>
                  <a:t>N</a:t>
                </a:r>
                <a:r>
                  <a:rPr lang="en-US" baseline="-25000" dirty="0" err="1"/>
                  <a:t>wi|Spam</a:t>
                </a:r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:r>
                  <a:rPr lang="ru-RU" dirty="0" smtClean="0"/>
                  <a:t>количество появлений слова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спам-сообщениях.</a:t>
                </a:r>
              </a:p>
              <a:p>
                <a:pPr indent="0">
                  <a:buNone/>
                </a:pPr>
                <a:r>
                  <a:rPr lang="en-US" dirty="0" err="1"/>
                  <a:t>N</a:t>
                </a:r>
                <a:r>
                  <a:rPr lang="en-US" baseline="-25000" dirty="0" err="1"/>
                  <a:t>spam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 - </a:t>
                </a:r>
                <a:r>
                  <a:rPr lang="ru-RU" dirty="0" smtClean="0"/>
                  <a:t>количество слов во всех спам-сообщениях</a:t>
                </a:r>
              </a:p>
              <a:p>
                <a:pPr indent="0">
                  <a:buNone/>
                </a:pP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vocabulary</a:t>
                </a:r>
                <a:r>
                  <a:rPr lang="en-US" baseline="-25000" dirty="0" smtClean="0"/>
                  <a:t> </a:t>
                </a:r>
                <a:r>
                  <a:rPr lang="ru-RU" dirty="0" smtClean="0"/>
                  <a:t> - количество уникальных слов </a:t>
                </a:r>
              </a:p>
              <a:p>
                <a:pPr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 = 1 – </a:t>
                </a:r>
                <a:r>
                  <a:rPr lang="ru-RU" dirty="0" smtClean="0"/>
                  <a:t>коэффициент сглаживания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ru-RU" baseline="-25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сделать?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1200" dirty="0" smtClean="0"/>
              <a:t>Прежде чем считать вероятности, нам нужно привести в порядок наши данные:</a:t>
            </a:r>
          </a:p>
          <a:p>
            <a:r>
              <a:rPr lang="ru-RU" sz="1200" dirty="0" smtClean="0"/>
              <a:t>1) Избавиться от знаков пунктуации и заглавных букв в сообщениях.</a:t>
            </a:r>
          </a:p>
          <a:p>
            <a:r>
              <a:rPr lang="ru-RU" sz="1200" dirty="0" smtClean="0"/>
              <a:t>2) Создать словарь, имеющий в своем составе все уникальные слова из </a:t>
            </a:r>
            <a:r>
              <a:rPr lang="en-US" sz="1200" dirty="0" err="1" smtClean="0"/>
              <a:t>sms</a:t>
            </a:r>
            <a:r>
              <a:rPr lang="en-US" sz="1200" dirty="0" smtClean="0"/>
              <a:t> –</a:t>
            </a:r>
            <a:r>
              <a:rPr lang="ru-RU" sz="1200" dirty="0" smtClean="0"/>
              <a:t> сообщений</a:t>
            </a:r>
          </a:p>
          <a:p>
            <a:r>
              <a:rPr lang="ru-RU" sz="1200" dirty="0" smtClean="0"/>
              <a:t>3) Создание таблицы вида: </a:t>
            </a:r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Каждая строка описывает одно сообщение: 1 – слово входит в сообщение, 0 –не входит.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6"/>
            <a:ext cx="6133334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6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Пункт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Для удаления знаков пунктуации воспользуемся регулярным выражением и функцией </a:t>
            </a:r>
            <a:r>
              <a:rPr lang="en-US" dirty="0" smtClean="0"/>
              <a:t>replace( )</a:t>
            </a:r>
            <a:endParaRPr lang="ru-RU" dirty="0"/>
          </a:p>
          <a:p>
            <a:r>
              <a:rPr lang="ru-RU" dirty="0" smtClean="0"/>
              <a:t>2) Функция </a:t>
            </a:r>
            <a:r>
              <a:rPr lang="en-US" dirty="0" smtClean="0"/>
              <a:t>lower( ) </a:t>
            </a:r>
            <a:r>
              <a:rPr lang="ru-RU" dirty="0" smtClean="0"/>
              <a:t>переведет все буквы в строчные.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89041"/>
            <a:ext cx="52285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Пункт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1) Преобразуем каждое смс-сообщение в массив из слов: для этого используем функцию </a:t>
            </a:r>
            <a:r>
              <a:rPr lang="en-US" dirty="0" smtClean="0"/>
              <a:t>split( )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Инициализируем пустой массив </a:t>
            </a:r>
            <a:r>
              <a:rPr lang="en-US" dirty="0" smtClean="0"/>
              <a:t>vocabulary.</a:t>
            </a:r>
          </a:p>
          <a:p>
            <a:r>
              <a:rPr lang="en-US" dirty="0" smtClean="0"/>
              <a:t>3) </a:t>
            </a:r>
            <a:r>
              <a:rPr lang="ru-RU" dirty="0" smtClean="0"/>
              <a:t>пройдемся циклом по каждому смс-сообщению:</a:t>
            </a:r>
          </a:p>
          <a:p>
            <a:r>
              <a:rPr lang="ru-RU" dirty="0" smtClean="0"/>
              <a:t>Используя вложенный цикл (по каждому слову из смс – сообщения), будем добавлять слова в массив </a:t>
            </a:r>
            <a:r>
              <a:rPr lang="en-US" dirty="0" smtClean="0"/>
              <a:t>vocabulary</a:t>
            </a:r>
          </a:p>
          <a:p>
            <a:r>
              <a:rPr lang="en-US" dirty="0" smtClean="0"/>
              <a:t>4) </a:t>
            </a:r>
            <a:r>
              <a:rPr lang="ru-RU" dirty="0" smtClean="0"/>
              <a:t>Воспользуемся </a:t>
            </a:r>
            <a:r>
              <a:rPr lang="en-US" dirty="0" smtClean="0"/>
              <a:t>set(vocabulary) </a:t>
            </a:r>
            <a:r>
              <a:rPr lang="ru-RU" dirty="0" smtClean="0"/>
              <a:t>для удаления повторяющихся слов. Затем вновь преобразуем к массиву.</a:t>
            </a:r>
          </a:p>
        </p:txBody>
      </p:sp>
    </p:spTree>
    <p:extLst>
      <p:ext uri="{BB962C8B-B14F-4D97-AF65-F5344CB8AC3E}">
        <p14:creationId xmlns:p14="http://schemas.microsoft.com/office/powerpoint/2010/main" val="334831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Пункт 2. Продолжение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34" y="2438400"/>
            <a:ext cx="4462331" cy="3048000"/>
          </a:xfrm>
        </p:spPr>
      </p:pic>
    </p:spTree>
    <p:extLst>
      <p:ext uri="{BB962C8B-B14F-4D97-AF65-F5344CB8AC3E}">
        <p14:creationId xmlns:p14="http://schemas.microsoft.com/office/powerpoint/2010/main" val="260405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Пункт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Чтобы создать словарь, который нам нужен для нашего обучающего набора, мы можем </a:t>
            </a:r>
            <a:r>
              <a:rPr lang="ru-RU" dirty="0" smtClean="0"/>
              <a:t>использовать следующее: </a:t>
            </a:r>
          </a:p>
          <a:p>
            <a:r>
              <a:rPr lang="ru-RU" dirty="0" smtClean="0"/>
              <a:t>1) инициализируем словарь </a:t>
            </a:r>
            <a:r>
              <a:rPr lang="ru-RU" dirty="0" err="1" smtClean="0"/>
              <a:t>word_counts_per_sms</a:t>
            </a:r>
            <a:r>
              <a:rPr lang="ru-RU" dirty="0"/>
              <a:t>, где каждый ключ представляет собой уникальное слово (строку) из словаря, а каждое значение представляет собой список длины обучающего </a:t>
            </a:r>
            <a:r>
              <a:rPr lang="ru-RU" dirty="0" smtClean="0"/>
              <a:t>набора.</a:t>
            </a:r>
          </a:p>
          <a:p>
            <a:r>
              <a:rPr lang="ru-RU" dirty="0"/>
              <a:t>2) </a:t>
            </a:r>
            <a:r>
              <a:rPr lang="ru-RU" dirty="0" smtClean="0"/>
              <a:t>Перебираем </a:t>
            </a:r>
            <a:r>
              <a:rPr lang="ru-RU" dirty="0" err="1"/>
              <a:t>training_set</a:t>
            </a:r>
            <a:r>
              <a:rPr lang="ru-RU" dirty="0"/>
              <a:t> ['SMS'], используя функцию </a:t>
            </a:r>
            <a:r>
              <a:rPr lang="ru-RU" dirty="0" err="1"/>
              <a:t>enumerate</a:t>
            </a:r>
            <a:r>
              <a:rPr lang="ru-RU" dirty="0"/>
              <a:t> (), чтобы получить как индекс, так и SMS-сообщение (</a:t>
            </a:r>
            <a:r>
              <a:rPr lang="ru-RU" dirty="0" err="1"/>
              <a:t>index</a:t>
            </a:r>
            <a:r>
              <a:rPr lang="ru-RU" dirty="0"/>
              <a:t> и </a:t>
            </a:r>
            <a:r>
              <a:rPr lang="ru-RU" dirty="0" err="1"/>
              <a:t>sms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3)Используя </a:t>
            </a:r>
            <a:r>
              <a:rPr lang="ru-RU" dirty="0"/>
              <a:t>вложенный цикл, </a:t>
            </a:r>
            <a:r>
              <a:rPr lang="ru-RU" dirty="0" smtClean="0"/>
              <a:t>перебираем смс.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28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пункта 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17" y="2438400"/>
            <a:ext cx="6093135" cy="3048000"/>
          </a:xfrm>
        </p:spPr>
      </p:pic>
    </p:spTree>
    <p:extLst>
      <p:ext uri="{BB962C8B-B14F-4D97-AF65-F5344CB8AC3E}">
        <p14:creationId xmlns:p14="http://schemas.microsoft.com/office/powerpoint/2010/main" val="11217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Инструменты для 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Для удобства построения модели мы будем использовать </a:t>
            </a:r>
            <a:r>
              <a:rPr lang="en-US" dirty="0" err="1" smtClean="0">
                <a:solidFill>
                  <a:srgbClr val="0070C0"/>
                </a:solidFill>
              </a:rPr>
              <a:t>Jupyter</a:t>
            </a:r>
            <a:r>
              <a:rPr lang="en-US" dirty="0" smtClean="0">
                <a:solidFill>
                  <a:srgbClr val="0070C0"/>
                </a:solidFill>
              </a:rPr>
              <a:t> notebook</a:t>
            </a:r>
            <a:r>
              <a:rPr lang="en-US" dirty="0" smtClean="0"/>
              <a:t>, </a:t>
            </a:r>
            <a:r>
              <a:rPr lang="ru-RU" dirty="0" smtClean="0"/>
              <a:t>позволяющий объединять код и его вывод в единый документ за счет ячеек (</a:t>
            </a:r>
            <a:r>
              <a:rPr lang="en-US" dirty="0" smtClean="0"/>
              <a:t>cells)</a:t>
            </a:r>
            <a:r>
              <a:rPr lang="ru-RU" dirty="0" smtClean="0"/>
              <a:t>. Процесс работы в инструменте  интуитивно понятен и несложен.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Язык программирования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  <a:r>
              <a:rPr lang="en-US" dirty="0" smtClean="0"/>
              <a:t> </a:t>
            </a:r>
            <a:r>
              <a:rPr lang="ru-RU" dirty="0" smtClean="0"/>
              <a:t>предоставляет широкий выбор возможностей для обработки табличных данных за счет ряда библиотек: </a:t>
            </a:r>
            <a:r>
              <a:rPr lang="en-US" dirty="0" smtClean="0"/>
              <a:t>Pandas,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34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Расчет необходимых величин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>
                  <a:buNone/>
                </a:pPr>
                <a:r>
                  <a:rPr lang="ru-RU" dirty="0" smtClean="0"/>
                  <a:t>Данные очищены и пригодны для обработки. Теперь мы можем рассчитать величины: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wi|Spam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spam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vocabulary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ham</a:t>
                </a:r>
                <a:r>
                  <a:rPr lang="en-US" baseline="-25000" dirty="0" smtClean="0"/>
                  <a:t>,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wi|Ham</a:t>
                </a:r>
                <a:r>
                  <a:rPr lang="en-US" baseline="-25000" dirty="0" smtClean="0"/>
                  <a:t>.</a:t>
                </a:r>
                <a:endParaRPr lang="ru-RU" baseline="-25000" dirty="0" smtClean="0"/>
              </a:p>
              <a:p>
                <a:pPr indent="0">
                  <a:buNone/>
                </a:pPr>
                <a:r>
                  <a:rPr lang="ru-RU" dirty="0" smtClean="0"/>
                  <a:t>Теперь можно рассчитать вероятности: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𝑆𝑝𝑎𝑚</m:t>
                        </m:r>
                      </m:e>
                    </m:d>
                  </m:oMath>
                </a14:m>
                <a:r>
                  <a:rPr lang="en-US" dirty="0"/>
                  <a:t> = (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wi|Spam</a:t>
                </a:r>
                <a:r>
                  <a:rPr lang="en-US" baseline="-25000" dirty="0"/>
                  <a:t> </a:t>
                </a:r>
                <a:r>
                  <a:rPr lang="en-US" dirty="0"/>
                  <a:t>+a)/(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spam</a:t>
                </a:r>
                <a:r>
                  <a:rPr lang="en-US" baseline="-25000" dirty="0"/>
                  <a:t> </a:t>
                </a:r>
                <a:r>
                  <a:rPr lang="en-US" dirty="0"/>
                  <a:t>+a*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vocabulary</a:t>
                </a:r>
                <a:r>
                  <a:rPr lang="en-US" baseline="-25000" dirty="0"/>
                  <a:t> 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𝑎𝑚</m:t>
                        </m:r>
                      </m:e>
                    </m:d>
                  </m:oMath>
                </a14:m>
                <a:r>
                  <a:rPr lang="en-US" dirty="0"/>
                  <a:t> = (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wi|ham</a:t>
                </a:r>
                <a:r>
                  <a:rPr lang="en-US" baseline="-25000" dirty="0"/>
                  <a:t> </a:t>
                </a:r>
                <a:r>
                  <a:rPr lang="en-US" dirty="0"/>
                  <a:t>+a)/(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h</a:t>
                </a:r>
                <a:r>
                  <a:rPr lang="en-US" baseline="-25000" dirty="0" err="1"/>
                  <a:t>am</a:t>
                </a:r>
                <a:r>
                  <a:rPr lang="en-US" baseline="-25000" dirty="0"/>
                  <a:t> </a:t>
                </a:r>
                <a:r>
                  <a:rPr lang="en-US" dirty="0"/>
                  <a:t>+a*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vocabulary</a:t>
                </a:r>
                <a:r>
                  <a:rPr lang="en-US" baseline="-25000" dirty="0"/>
                  <a:t> 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4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на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42" y="2929066"/>
            <a:ext cx="5685715" cy="2066667"/>
          </a:xfrm>
        </p:spPr>
      </p:pic>
    </p:spTree>
    <p:extLst>
      <p:ext uri="{BB962C8B-B14F-4D97-AF65-F5344CB8AC3E}">
        <p14:creationId xmlns:p14="http://schemas.microsoft.com/office/powerpoint/2010/main" val="309947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 Все необходимые величины получены. Осталось написать функцию, которая будет определять тип нашего сообщения:</a:t>
                </a:r>
              </a:p>
              <a:p>
                <a:r>
                  <a:rPr lang="ru-RU" dirty="0" smtClean="0"/>
                  <a:t>1) Функция принимает строку(</a:t>
                </a:r>
                <a:r>
                  <a:rPr lang="en-US" dirty="0" err="1" smtClean="0"/>
                  <a:t>sms</a:t>
                </a:r>
                <a:r>
                  <a:rPr lang="en-US" dirty="0" smtClean="0"/>
                  <a:t>) </a:t>
                </a:r>
                <a:r>
                  <a:rPr lang="ru-RU" dirty="0" smtClean="0"/>
                  <a:t>в качестве входного параметра</a:t>
                </a:r>
              </a:p>
              <a:p>
                <a:r>
                  <a:rPr lang="ru-RU" dirty="0" smtClean="0"/>
                  <a:t>2) Функция вычисляет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𝑆𝑝𝑎𝑚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3) Функция производит сравнение вероятностей: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𝑆𝑝𝑎𝑚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𝐻𝑎𝑚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то сообщение является спамом</m:t>
                    </m:r>
                  </m:oMath>
                </a14:m>
                <a:endParaRPr lang="ru-RU" dirty="0" smtClean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𝑆𝑝𝑎𝑚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&lt;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𝐻𝑎𝑚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wn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то сообщение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не </m:t>
                    </m:r>
                    <m:r>
                      <a:rPr lang="ru-RU">
                        <a:latin typeface="Cambria Math"/>
                      </a:rPr>
                      <m:t> является спамом</m:t>
                    </m:r>
                  </m:oMath>
                </a14:m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6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классификации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57" y="3210019"/>
            <a:ext cx="4114286" cy="1504762"/>
          </a:xfrm>
        </p:spPr>
      </p:pic>
    </p:spTree>
    <p:extLst>
      <p:ext uri="{BB962C8B-B14F-4D97-AF65-F5344CB8AC3E}">
        <p14:creationId xmlns:p14="http://schemas.microsoft.com/office/powerpoint/2010/main" val="265467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сравнивать метки, поставленные нашей функцией с искомыми. </a:t>
            </a:r>
          </a:p>
          <a:p>
            <a:r>
              <a:rPr lang="ru-RU" dirty="0" smtClean="0"/>
              <a:t>Введем параметр точность = число угаданных меток/число сообщений в тестовой выборке.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365104"/>
            <a:ext cx="2819048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Ячейки в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2" y="2610019"/>
            <a:ext cx="6285715" cy="2704762"/>
          </a:xfrm>
        </p:spPr>
      </p:pic>
    </p:spTree>
    <p:extLst>
      <p:ext uri="{BB962C8B-B14F-4D97-AF65-F5344CB8AC3E}">
        <p14:creationId xmlns:p14="http://schemas.microsoft.com/office/powerpoint/2010/main" val="103537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Необходимые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Перед тем как начинать нужно раздобыть данные, с помощью которых мы и будем проводить анализ.</a:t>
            </a:r>
          </a:p>
          <a:p>
            <a:r>
              <a:rPr lang="ru-RU" sz="1600" dirty="0" smtClean="0"/>
              <a:t>Их можно скачать с сайта </a:t>
            </a:r>
            <a:r>
              <a:rPr lang="en-US" sz="1600" dirty="0" smtClean="0"/>
              <a:t>UCI ML. </a:t>
            </a:r>
            <a:r>
              <a:rPr lang="ru-RU" sz="1600" dirty="0" smtClean="0"/>
              <a:t>Откроем и посмотрим, что представляет собой файл: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13" y="3933056"/>
            <a:ext cx="5733334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Еще немного о данных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целом данные напоминают таблицу в </a:t>
            </a:r>
            <a:r>
              <a:rPr lang="en-US" dirty="0" smtClean="0"/>
              <a:t>Excel </a:t>
            </a:r>
            <a:r>
              <a:rPr lang="ru-RU" dirty="0" smtClean="0"/>
              <a:t>с двумя параметрами: первый может принимать два значения (</a:t>
            </a:r>
            <a:r>
              <a:rPr lang="en-US" dirty="0" smtClean="0"/>
              <a:t>spam – </a:t>
            </a:r>
            <a:r>
              <a:rPr lang="ru-RU" dirty="0" smtClean="0"/>
              <a:t>спам-сообщение и </a:t>
            </a:r>
            <a:r>
              <a:rPr lang="en-US" dirty="0" smtClean="0"/>
              <a:t>ham </a:t>
            </a:r>
            <a:r>
              <a:rPr lang="ru-RU" dirty="0" smtClean="0"/>
              <a:t>– нормальное сообщение)</a:t>
            </a:r>
            <a:r>
              <a:rPr lang="en-US" dirty="0" smtClean="0"/>
              <a:t>, </a:t>
            </a:r>
            <a:r>
              <a:rPr lang="ru-RU" dirty="0" smtClean="0"/>
              <a:t>второй представляет собой текст данного сообщения.</a:t>
            </a:r>
          </a:p>
          <a:p>
            <a:r>
              <a:rPr lang="ru-RU" dirty="0" smtClean="0"/>
              <a:t>Всего имеем порядка 5500 сообщений.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92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Выводим данные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этого поместим </a:t>
            </a:r>
            <a:r>
              <a:rPr lang="en-US" dirty="0" smtClean="0"/>
              <a:t>CSV </a:t>
            </a:r>
            <a:r>
              <a:rPr lang="ru-RU" dirty="0" smtClean="0"/>
              <a:t>файл в папку с проектом и воспользуемся функцией </a:t>
            </a:r>
            <a:r>
              <a:rPr lang="en-US" dirty="0" err="1" smtClean="0"/>
              <a:t>read_csv</a:t>
            </a:r>
            <a:r>
              <a:rPr lang="en-US" dirty="0" smtClean="0"/>
              <a:t>( ):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61655"/>
            <a:ext cx="4114286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Нормализуем их для получения процентного соотношения спама и не-спама: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итоге: 13.4% - спам, 86,59% -не спам.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72543"/>
            <a:ext cx="4695238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Делим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ML </a:t>
            </a:r>
            <a:r>
              <a:rPr lang="ru-RU" sz="1600" dirty="0" smtClean="0"/>
              <a:t>тесно связан с 2 сущностями: </a:t>
            </a:r>
            <a:r>
              <a:rPr lang="ru-RU" sz="1600" dirty="0" smtClean="0">
                <a:solidFill>
                  <a:srgbClr val="0070C0"/>
                </a:solidFill>
              </a:rPr>
              <a:t>обучающей выборкой </a:t>
            </a:r>
            <a:r>
              <a:rPr lang="ru-RU" sz="1600" dirty="0" smtClean="0"/>
              <a:t>– данными, с которыми мы работаем для достижения определенного результата и </a:t>
            </a:r>
            <a:r>
              <a:rPr lang="ru-RU" sz="1600" dirty="0" smtClean="0">
                <a:solidFill>
                  <a:srgbClr val="0070C0"/>
                </a:solidFill>
              </a:rPr>
              <a:t>тестовой выборкой </a:t>
            </a:r>
            <a:r>
              <a:rPr lang="en-US" sz="1600" dirty="0" smtClean="0"/>
              <a:t>– </a:t>
            </a:r>
            <a:r>
              <a:rPr lang="ru-RU" sz="1600" dirty="0" smtClean="0"/>
              <a:t>данными, на которых мы проверяем состоятельность построенной нами модели.</a:t>
            </a:r>
          </a:p>
          <a:p>
            <a:r>
              <a:rPr lang="ru-RU" sz="1600" dirty="0" smtClean="0"/>
              <a:t>Поскольку  у нас нет тестовой выборки в файле, мы получим ее следующим образом: исходную таблицу разделим на 2 части (80% и 20%). Большая часть станет обучающей выборкой, меньшая – тестовой.</a:t>
            </a:r>
          </a:p>
        </p:txBody>
      </p:sp>
    </p:spTree>
    <p:extLst>
      <p:ext uri="{BB962C8B-B14F-4D97-AF65-F5344CB8AC3E}">
        <p14:creationId xmlns:p14="http://schemas.microsoft.com/office/powerpoint/2010/main" val="300443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Делим Данные. Код на </a:t>
            </a:r>
            <a:r>
              <a:rPr lang="en-US" sz="1800" dirty="0" smtClean="0"/>
              <a:t>python.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6400800" cy="1802353"/>
          </a:xfrm>
        </p:spPr>
      </p:pic>
      <p:sp>
        <p:nvSpPr>
          <p:cNvPr id="5" name="TextBox 4"/>
          <p:cNvSpPr txBox="1"/>
          <p:nvPr/>
        </p:nvSpPr>
        <p:spPr>
          <a:xfrm>
            <a:off x="1475656" y="4365104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Теперь нормализуем их и посмотрим на соотношение спама/не спама в процентах.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017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205</TotalTime>
  <Words>1021</Words>
  <Application>Microsoft Office PowerPoint</Application>
  <PresentationFormat>Экран (4:3)</PresentationFormat>
  <Paragraphs>91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Кутюр</vt:lpstr>
      <vt:lpstr>ML. Первый классификатор. Наивный Байес.</vt:lpstr>
      <vt:lpstr>Инструменты для работы</vt:lpstr>
      <vt:lpstr>Ячейки в Jupyter </vt:lpstr>
      <vt:lpstr>Необходимые данные</vt:lpstr>
      <vt:lpstr>Еще немного о данных</vt:lpstr>
      <vt:lpstr>Выводим данные </vt:lpstr>
      <vt:lpstr>Нормализация данных</vt:lpstr>
      <vt:lpstr>Делим данные</vt:lpstr>
      <vt:lpstr>Делим Данные. Код на python.</vt:lpstr>
      <vt:lpstr>Нормализуем выборки</vt:lpstr>
      <vt:lpstr>Формула Байеса</vt:lpstr>
      <vt:lpstr>Формула Байеса для решения задачи</vt:lpstr>
      <vt:lpstr>Пояснение</vt:lpstr>
      <vt:lpstr>Что Нужно сделать?</vt:lpstr>
      <vt:lpstr>Пункт 1</vt:lpstr>
      <vt:lpstr>Пункт 2</vt:lpstr>
      <vt:lpstr>Пункт 2. Продолжение</vt:lpstr>
      <vt:lpstr>Пункт 3</vt:lpstr>
      <vt:lpstr>Итог пункта 3</vt:lpstr>
      <vt:lpstr>Расчет необходимых величин</vt:lpstr>
      <vt:lpstr>Код на Python</vt:lpstr>
      <vt:lpstr>Классификация</vt:lpstr>
      <vt:lpstr>Пример классификации</vt:lpstr>
      <vt:lpstr>Точность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 Первый классификатор. Наивный Байес.</dc:title>
  <dc:creator>User</dc:creator>
  <cp:lastModifiedBy>User</cp:lastModifiedBy>
  <cp:revision>16</cp:revision>
  <dcterms:created xsi:type="dcterms:W3CDTF">2020-11-03T11:22:42Z</dcterms:created>
  <dcterms:modified xsi:type="dcterms:W3CDTF">2020-11-03T14:48:04Z</dcterms:modified>
</cp:coreProperties>
</file>