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7" r:id="rId18"/>
    <p:sldId id="271" r:id="rId19"/>
    <p:sldId id="272" r:id="rId20"/>
    <p:sldId id="278" r:id="rId21"/>
    <p:sldId id="279" r:id="rId22"/>
    <p:sldId id="280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4-06T19:20:29.853" idx="1">
    <p:pos x="439" y="864"/>
    <p:text>исание функци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2522897-5704-4AB2-9205-85815723A80E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184E83F-863B-4DFB-BA25-3BF9A97CC9A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2897-5704-4AB2-9205-85815723A80E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E83F-863B-4DFB-BA25-3BF9A97CC9A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2897-5704-4AB2-9205-85815723A80E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E83F-863B-4DFB-BA25-3BF9A97CC9A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2897-5704-4AB2-9205-85815723A80E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E83F-863B-4DFB-BA25-3BF9A97CC9A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2897-5704-4AB2-9205-85815723A80E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E83F-863B-4DFB-BA25-3BF9A97CC9A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2897-5704-4AB2-9205-85815723A80E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E83F-863B-4DFB-BA25-3BF9A97CC9A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2522897-5704-4AB2-9205-85815723A80E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184E83F-863B-4DFB-BA25-3BF9A97CC9A9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2522897-5704-4AB2-9205-85815723A80E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184E83F-863B-4DFB-BA25-3BF9A97CC9A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2897-5704-4AB2-9205-85815723A80E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E83F-863B-4DFB-BA25-3BF9A97CC9A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2897-5704-4AB2-9205-85815723A80E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E83F-863B-4DFB-BA25-3BF9A97CC9A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2897-5704-4AB2-9205-85815723A80E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E83F-863B-4DFB-BA25-3BF9A97CC9A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2522897-5704-4AB2-9205-85815723A80E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184E83F-863B-4DFB-BA25-3BF9A97CC9A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Цифровые отпечатки браузера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Отчет по выполненной работе за неделю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03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действий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1) Определение модели посещения </a:t>
            </a:r>
          </a:p>
          <a:p>
            <a:r>
              <a:rPr lang="ru-RU" dirty="0" smtClean="0"/>
              <a:t>2) Сборка массивов необходимых значений для обеспечения разнообразия генерации</a:t>
            </a:r>
          </a:p>
          <a:p>
            <a:r>
              <a:rPr lang="ru-RU" dirty="0" smtClean="0"/>
              <a:t>3) Непосредственно функция генерации посещения</a:t>
            </a:r>
          </a:p>
          <a:p>
            <a:r>
              <a:rPr lang="ru-RU" dirty="0" smtClean="0"/>
              <a:t>4) Вспомогательная функция, обеспечивающая зашумление  ряда признаков.</a:t>
            </a:r>
          </a:p>
          <a:p>
            <a:r>
              <a:rPr lang="ru-RU" dirty="0" smtClean="0"/>
              <a:t>5) Написание функционала, обеспечивающего экспорт БД в формате </a:t>
            </a:r>
            <a:r>
              <a:rPr lang="en-US" dirty="0" err="1" smtClean="0"/>
              <a:t>csv</a:t>
            </a:r>
            <a:r>
              <a:rPr lang="en-US" dirty="0"/>
              <a:t>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0574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посещения.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mongoose </a:t>
            </a:r>
            <a:r>
              <a:rPr lang="ru-RU" dirty="0" smtClean="0"/>
              <a:t>для работы с БД предоставляет доступ к классам </a:t>
            </a:r>
            <a:r>
              <a:rPr lang="en-US" dirty="0" smtClean="0"/>
              <a:t>Schema </a:t>
            </a:r>
            <a:r>
              <a:rPr lang="ru-RU" dirty="0" smtClean="0"/>
              <a:t>и </a:t>
            </a:r>
            <a:r>
              <a:rPr lang="en-US" dirty="0" smtClean="0"/>
              <a:t>model.</a:t>
            </a:r>
          </a:p>
          <a:p>
            <a:r>
              <a:rPr lang="ru-RU" dirty="0" smtClean="0"/>
              <a:t>Внутрь </a:t>
            </a:r>
            <a:r>
              <a:rPr lang="en-US" dirty="0" smtClean="0"/>
              <a:t>Schema </a:t>
            </a:r>
            <a:r>
              <a:rPr lang="ru-RU" dirty="0" smtClean="0"/>
              <a:t>помещаем признаки, о которых мы говорили ранее.</a:t>
            </a:r>
          </a:p>
          <a:p>
            <a:r>
              <a:rPr lang="ru-RU" dirty="0" smtClean="0"/>
              <a:t>Передаем </a:t>
            </a:r>
            <a:r>
              <a:rPr lang="en-US" dirty="0" smtClean="0"/>
              <a:t>Schema </a:t>
            </a:r>
            <a:r>
              <a:rPr lang="ru-RU" dirty="0" smtClean="0"/>
              <a:t>в </a:t>
            </a:r>
            <a:r>
              <a:rPr lang="en-US" dirty="0" smtClean="0"/>
              <a:t>model.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4880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Сборка массивов значений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Большинство из рассматриваемых признаков</a:t>
            </a:r>
            <a:r>
              <a:rPr lang="en-US" dirty="0" smtClean="0"/>
              <a:t> </a:t>
            </a:r>
            <a:r>
              <a:rPr lang="ru-RU" dirty="0"/>
              <a:t>имеют тип </a:t>
            </a:r>
            <a:r>
              <a:rPr lang="en-US" dirty="0" err="1" smtClean="0"/>
              <a:t>boolean</a:t>
            </a:r>
            <a:r>
              <a:rPr lang="ru-RU" dirty="0" smtClean="0"/>
              <a:t>, то есть принимают значения </a:t>
            </a:r>
            <a:r>
              <a:rPr lang="en-US" dirty="0" smtClean="0"/>
              <a:t>true </a:t>
            </a:r>
            <a:r>
              <a:rPr lang="ru-RU" dirty="0" smtClean="0"/>
              <a:t>или </a:t>
            </a:r>
            <a:r>
              <a:rPr lang="en-US" dirty="0" smtClean="0"/>
              <a:t>false.</a:t>
            </a:r>
          </a:p>
          <a:p>
            <a:pPr marL="109728" indent="0">
              <a:buNone/>
            </a:pPr>
            <a:endParaRPr lang="ru-RU" dirty="0"/>
          </a:p>
          <a:p>
            <a:r>
              <a:rPr lang="ru-RU" dirty="0" smtClean="0"/>
              <a:t>Для полей </a:t>
            </a:r>
            <a:r>
              <a:rPr lang="en-US" dirty="0"/>
              <a:t> </a:t>
            </a:r>
            <a:r>
              <a:rPr lang="en-US" dirty="0" err="1" smtClean="0"/>
              <a:t>colorDepth,deviceMemory</a:t>
            </a:r>
            <a:r>
              <a:rPr lang="en-US" dirty="0" smtClean="0"/>
              <a:t>, </a:t>
            </a:r>
            <a:r>
              <a:rPr lang="en-US" dirty="0" err="1" smtClean="0"/>
              <a:t>hardwareConcurrency</a:t>
            </a:r>
            <a:r>
              <a:rPr lang="en-US" dirty="0" smtClean="0"/>
              <a:t>, </a:t>
            </a:r>
            <a:r>
              <a:rPr lang="en-US" dirty="0" err="1" smtClean="0"/>
              <a:t>timezoneOffset</a:t>
            </a:r>
            <a:r>
              <a:rPr lang="en-US" dirty="0" smtClean="0"/>
              <a:t>, platform </a:t>
            </a:r>
            <a:r>
              <a:rPr lang="ru-RU" dirty="0" smtClean="0"/>
              <a:t>нам понадобятся               массивы   значений. Необходимые   	значения были найдены на </a:t>
            </a:r>
            <a:r>
              <a:rPr lang="en-US" dirty="0" err="1" smtClean="0"/>
              <a:t>wikipedia</a:t>
            </a:r>
            <a:r>
              <a:rPr lang="en-US" dirty="0" smtClean="0"/>
              <a:t> </a:t>
            </a:r>
            <a:r>
              <a:rPr lang="ru-RU" dirty="0" smtClean="0"/>
              <a:t>и 	тематических сайтах.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596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066800"/>
          </a:xfrm>
        </p:spPr>
        <p:txBody>
          <a:bodyPr/>
          <a:lstStyle/>
          <a:p>
            <a:r>
              <a:rPr lang="ru-RU" dirty="0" smtClean="0"/>
              <a:t>Функция генерации посещения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Создаем пустой объект </a:t>
            </a:r>
            <a:r>
              <a:rPr lang="en-US" dirty="0" err="1" smtClean="0"/>
              <a:t>currentVisit</a:t>
            </a:r>
            <a:endParaRPr lang="ru-RU" dirty="0" smtClean="0"/>
          </a:p>
          <a:p>
            <a:r>
              <a:rPr lang="ru-RU" dirty="0" smtClean="0"/>
              <a:t>Для нашего ключа генерируем значение индекса, с помощью которого будем обращаться к полю.</a:t>
            </a:r>
          </a:p>
          <a:p>
            <a:r>
              <a:rPr lang="ru-RU" dirty="0" smtClean="0"/>
              <a:t>Создаем объект с промежуточным результатом ключ-значение.</a:t>
            </a:r>
            <a:endParaRPr lang="ru-RU" dirty="0"/>
          </a:p>
          <a:p>
            <a:r>
              <a:rPr lang="ru-RU" dirty="0" smtClean="0"/>
              <a:t>Объединяем </a:t>
            </a:r>
            <a:r>
              <a:rPr lang="en-US" dirty="0" err="1" smtClean="0"/>
              <a:t>currentVisit</a:t>
            </a:r>
            <a:r>
              <a:rPr lang="en-US" dirty="0" smtClean="0"/>
              <a:t> </a:t>
            </a:r>
            <a:r>
              <a:rPr lang="ru-RU" dirty="0" smtClean="0"/>
              <a:t>с промежуточным объектом.</a:t>
            </a: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06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Добавляем шум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каждого имени из объекта </a:t>
            </a:r>
            <a:r>
              <a:rPr lang="en-US" dirty="0" smtClean="0"/>
              <a:t>data</a:t>
            </a:r>
            <a:r>
              <a:rPr lang="ru-RU" dirty="0" smtClean="0"/>
              <a:t> создаем объект, в который кладем признаки, связанные с классификацией браузера.</a:t>
            </a:r>
          </a:p>
          <a:p>
            <a:r>
              <a:rPr lang="ru-RU" dirty="0" smtClean="0"/>
              <a:t>Генерируем значения.</a:t>
            </a:r>
          </a:p>
          <a:p>
            <a:r>
              <a:rPr lang="ru-RU" dirty="0" smtClean="0"/>
              <a:t>С помощью </a:t>
            </a:r>
            <a:r>
              <a:rPr lang="en-US" dirty="0" err="1" smtClean="0"/>
              <a:t>UpdateMany</a:t>
            </a:r>
            <a:r>
              <a:rPr lang="en-US" dirty="0" smtClean="0"/>
              <a:t> </a:t>
            </a:r>
            <a:r>
              <a:rPr lang="ru-RU" dirty="0" smtClean="0"/>
              <a:t>обновляем значения.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723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Экспорт данных в </a:t>
            </a:r>
            <a:r>
              <a:rPr lang="en-US" dirty="0" err="1" smtClean="0"/>
              <a:t>csv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ru-RU" dirty="0" smtClean="0"/>
              <a:t>предоставляет команду для экспорта базы данных.</a:t>
            </a:r>
          </a:p>
          <a:p>
            <a:r>
              <a:rPr lang="en-US" dirty="0" err="1" smtClean="0"/>
              <a:t>mongoexport</a:t>
            </a:r>
            <a:endParaRPr lang="ru-RU" dirty="0" smtClean="0"/>
          </a:p>
          <a:p>
            <a:r>
              <a:rPr lang="en-US" dirty="0"/>
              <a:t> --</a:t>
            </a:r>
            <a:r>
              <a:rPr lang="en-US" dirty="0" err="1"/>
              <a:t>db</a:t>
            </a:r>
            <a:r>
              <a:rPr lang="en-US" dirty="0"/>
              <a:t> users </a:t>
            </a:r>
            <a:endParaRPr lang="en-US" dirty="0" smtClean="0"/>
          </a:p>
          <a:p>
            <a:r>
              <a:rPr lang="en-US" dirty="0" smtClean="0"/>
              <a:t>--</a:t>
            </a:r>
            <a:r>
              <a:rPr lang="en-US" dirty="0"/>
              <a:t>collection </a:t>
            </a:r>
            <a:r>
              <a:rPr lang="en-US" dirty="0" smtClean="0"/>
              <a:t>contacts</a:t>
            </a:r>
          </a:p>
          <a:p>
            <a:r>
              <a:rPr lang="en-US" dirty="0"/>
              <a:t> --</a:t>
            </a:r>
            <a:r>
              <a:rPr lang="en-US" dirty="0" smtClean="0"/>
              <a:t>type=</a:t>
            </a:r>
            <a:r>
              <a:rPr lang="en-US" dirty="0" err="1" smtClean="0"/>
              <a:t>csv</a:t>
            </a:r>
            <a:endParaRPr lang="en-US" dirty="0" smtClean="0"/>
          </a:p>
          <a:p>
            <a:r>
              <a:rPr lang="en-US" dirty="0"/>
              <a:t> --fields [fields</a:t>
            </a:r>
            <a:r>
              <a:rPr lang="en-US" dirty="0" smtClean="0"/>
              <a:t>]</a:t>
            </a:r>
          </a:p>
          <a:p>
            <a:r>
              <a:rPr lang="en-US" dirty="0"/>
              <a:t> </a:t>
            </a:r>
            <a:r>
              <a:rPr lang="en-US" dirty="0" smtClean="0"/>
              <a:t>-</a:t>
            </a:r>
            <a:r>
              <a:rPr lang="ru-RU" dirty="0" smtClean="0"/>
              <a:t>-</a:t>
            </a:r>
            <a:r>
              <a:rPr lang="en-US" dirty="0" smtClean="0"/>
              <a:t>out</a:t>
            </a:r>
            <a:r>
              <a:rPr lang="en-US" dirty="0"/>
              <a:t> </a:t>
            </a:r>
            <a:r>
              <a:rPr lang="en-US" dirty="0" smtClean="0"/>
              <a:t>/</a:t>
            </a:r>
            <a:r>
              <a:rPr lang="en-US" dirty="0" smtClean="0"/>
              <a:t>output</a:t>
            </a:r>
            <a:r>
              <a:rPr lang="en-US" dirty="0" smtClean="0"/>
              <a:t>/contacts.csv</a:t>
            </a:r>
            <a:endParaRPr lang="ru-RU" dirty="0" smtClean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8766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Написании функции экспорта.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 помощью шаблонных строк получаем необходимые значения базы данных, коллекции, выходного файла и необходимых полей.</a:t>
            </a:r>
          </a:p>
          <a:p>
            <a:r>
              <a:rPr lang="ru-RU" dirty="0" smtClean="0"/>
              <a:t>На основе массива создаем строку, которую передаем в функцию </a:t>
            </a:r>
            <a:r>
              <a:rPr lang="en-US" dirty="0" smtClean="0"/>
              <a:t>exec.</a:t>
            </a:r>
          </a:p>
          <a:p>
            <a:r>
              <a:rPr lang="ru-RU" dirty="0" smtClean="0"/>
              <a:t>Вызываем ее.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513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066800"/>
          </a:xfrm>
        </p:spPr>
        <p:txBody>
          <a:bodyPr/>
          <a:lstStyle/>
          <a:p>
            <a:r>
              <a:rPr lang="ru-RU" dirty="0" smtClean="0"/>
              <a:t>Результат экспорта.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76872"/>
            <a:ext cx="4742857" cy="1628572"/>
          </a:xfrm>
        </p:spPr>
      </p:pic>
      <p:sp>
        <p:nvSpPr>
          <p:cNvPr id="7" name="TextBox 6"/>
          <p:cNvSpPr txBox="1"/>
          <p:nvPr/>
        </p:nvSpPr>
        <p:spPr>
          <a:xfrm>
            <a:off x="827584" y="450912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Первичная обработка и генерация данных завершена.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2113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notebook. </a:t>
            </a:r>
            <a:r>
              <a:rPr lang="ru-RU" dirty="0" smtClean="0"/>
              <a:t>Вторичная обработка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продолжения работы мы должны перейти в </a:t>
            </a:r>
            <a:r>
              <a:rPr lang="en-US" dirty="0" err="1" smtClean="0"/>
              <a:t>Jupyter</a:t>
            </a:r>
            <a:r>
              <a:rPr lang="en-US" dirty="0" smtClean="0"/>
              <a:t> notebook.</a:t>
            </a:r>
          </a:p>
          <a:p>
            <a:endParaRPr lang="en-US" dirty="0"/>
          </a:p>
          <a:p>
            <a:r>
              <a:rPr lang="ru-RU" dirty="0" smtClean="0"/>
              <a:t>Экспортируем полученный файл </a:t>
            </a:r>
            <a:r>
              <a:rPr lang="en-US" dirty="0" err="1" smtClean="0"/>
              <a:t>csv</a:t>
            </a:r>
            <a:r>
              <a:rPr lang="en-US" dirty="0" smtClean="0"/>
              <a:t> </a:t>
            </a:r>
            <a:r>
              <a:rPr lang="ru-RU" dirty="0" smtClean="0"/>
              <a:t>с помощью функции </a:t>
            </a:r>
            <a:r>
              <a:rPr lang="en-US" dirty="0" err="1" smtClean="0"/>
              <a:t>pd.read_csv</a:t>
            </a:r>
            <a:r>
              <a:rPr lang="en-US" dirty="0" smtClean="0"/>
              <a:t>().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0284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</a:t>
            </a:r>
            <a:r>
              <a:rPr lang="ru-RU" dirty="0" smtClean="0"/>
              <a:t>классификатор.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Прежде чем использовать классификатор, мы должны понять, что именно </a:t>
            </a:r>
            <a:r>
              <a:rPr lang="en-US" dirty="0" smtClean="0"/>
              <a:t>KNN </a:t>
            </a:r>
            <a:r>
              <a:rPr lang="ru-RU" dirty="0" smtClean="0"/>
              <a:t>использует внутри себя.</a:t>
            </a:r>
          </a:p>
          <a:p>
            <a:r>
              <a:rPr lang="ru-RU" dirty="0" smtClean="0"/>
              <a:t>Для выдачи прогнозов </a:t>
            </a:r>
            <a:r>
              <a:rPr lang="en-US" dirty="0" smtClean="0"/>
              <a:t>KNN </a:t>
            </a:r>
            <a:r>
              <a:rPr lang="ru-RU" dirty="0" smtClean="0"/>
              <a:t>выполняет следующие действия:</a:t>
            </a:r>
          </a:p>
          <a:p>
            <a:pPr marL="109728" indent="0">
              <a:buNone/>
            </a:pPr>
            <a:endParaRPr lang="ru-RU" dirty="0" smtClean="0"/>
          </a:p>
          <a:p>
            <a:r>
              <a:rPr lang="ru-RU" dirty="0" smtClean="0"/>
              <a:t>1) С помощью определенной метрики вычисляет расстояние между векторами.</a:t>
            </a:r>
          </a:p>
          <a:p>
            <a:pPr marL="109728" indent="0">
              <a:buNone/>
            </a:pPr>
            <a:endParaRPr lang="ru-RU" dirty="0" smtClean="0"/>
          </a:p>
          <a:p>
            <a:r>
              <a:rPr lang="ru-RU" dirty="0" smtClean="0"/>
              <a:t>2) находит ближайших соседей</a:t>
            </a:r>
          </a:p>
          <a:p>
            <a:endParaRPr lang="ru-RU" dirty="0" smtClean="0"/>
          </a:p>
          <a:p>
            <a:r>
              <a:rPr lang="ru-RU" dirty="0" smtClean="0"/>
              <a:t>3) Делает прогноз.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070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1) Разметка БД посещений (присвоение </a:t>
            </a:r>
            <a:r>
              <a:rPr lang="ru-RU" dirty="0" err="1" smtClean="0"/>
              <a:t>ник</a:t>
            </a:r>
            <a:r>
              <a:rPr lang="ru-RU" dirty="0" err="1" smtClean="0"/>
              <a:t>а</a:t>
            </a:r>
            <a:r>
              <a:rPr lang="ru-RU" dirty="0" smtClean="0"/>
              <a:t> </a:t>
            </a:r>
            <a:r>
              <a:rPr lang="ru-RU" dirty="0" smtClean="0"/>
              <a:t>пользователю </a:t>
            </a:r>
            <a:r>
              <a:rPr lang="ru-RU" dirty="0" smtClean="0"/>
              <a:t>на входе)</a:t>
            </a:r>
          </a:p>
          <a:p>
            <a:pPr marL="109728" indent="0">
              <a:buNone/>
            </a:pPr>
            <a:endParaRPr lang="ru-RU" dirty="0" smtClean="0"/>
          </a:p>
          <a:p>
            <a:r>
              <a:rPr lang="ru-RU" dirty="0" smtClean="0"/>
              <a:t>2) Экспорт БД логов в </a:t>
            </a:r>
            <a:r>
              <a:rPr lang="en-US" dirty="0" err="1" smtClean="0"/>
              <a:t>csv</a:t>
            </a:r>
            <a:r>
              <a:rPr lang="en-US" dirty="0" smtClean="0"/>
              <a:t> </a:t>
            </a:r>
            <a:r>
              <a:rPr lang="ru-RU" dirty="0" smtClean="0"/>
              <a:t>формат</a:t>
            </a:r>
          </a:p>
          <a:p>
            <a:pPr marL="109728" indent="0">
              <a:buNone/>
            </a:pPr>
            <a:endParaRPr lang="ru-RU" dirty="0" smtClean="0"/>
          </a:p>
          <a:p>
            <a:r>
              <a:rPr lang="ru-RU" dirty="0" smtClean="0"/>
              <a:t>3) Генерация базы данных (в виду отсутствия возможности </a:t>
            </a:r>
            <a:r>
              <a:rPr lang="ru-RU" dirty="0"/>
              <a:t>разметить </a:t>
            </a:r>
            <a:r>
              <a:rPr lang="ru-RU" dirty="0" smtClean="0"/>
              <a:t>существующие</a:t>
            </a:r>
            <a:r>
              <a:rPr lang="en-US" dirty="0" smtClean="0"/>
              <a:t> </a:t>
            </a:r>
            <a:r>
              <a:rPr lang="ru-RU" dirty="0" smtClean="0"/>
              <a:t>записи</a:t>
            </a:r>
            <a:r>
              <a:rPr lang="en-US" dirty="0" smtClean="0"/>
              <a:t> </a:t>
            </a:r>
            <a:r>
              <a:rPr lang="ru-RU" dirty="0" smtClean="0"/>
              <a:t>в БД</a:t>
            </a:r>
          </a:p>
          <a:p>
            <a:endParaRPr lang="ru-RU" dirty="0" smtClean="0"/>
          </a:p>
          <a:p>
            <a:r>
              <a:rPr lang="ru-RU" dirty="0" smtClean="0"/>
              <a:t>4) Классификатор </a:t>
            </a:r>
            <a:r>
              <a:rPr lang="en-US" dirty="0" smtClean="0"/>
              <a:t>KNN, </a:t>
            </a:r>
            <a:r>
              <a:rPr lang="ru-RU" dirty="0" smtClean="0"/>
              <a:t>определяющий пользователя на входе</a:t>
            </a:r>
          </a:p>
          <a:p>
            <a:pPr marL="109728" indent="0">
              <a:buNone/>
            </a:pPr>
            <a:endParaRPr lang="ru-RU" dirty="0" smtClean="0"/>
          </a:p>
          <a:p>
            <a:r>
              <a:rPr lang="ru-RU" dirty="0" smtClean="0"/>
              <a:t>5) «зашумление» данных с целью выявления наиболее значимых признаков.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380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</a:t>
            </a:r>
            <a:r>
              <a:rPr lang="ru-RU" dirty="0" smtClean="0"/>
              <a:t>классификатор. Метрика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нашем случае мы используем обычную «Евклидову» метрику.</a:t>
            </a:r>
          </a:p>
          <a:p>
            <a:r>
              <a:rPr lang="ru-RU" dirty="0" smtClean="0"/>
              <a:t>Ее формула выглядит следующим образом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33" y="3843285"/>
            <a:ext cx="6733334" cy="8285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8" y="5157192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Вполне очевидно, что для использования данной формулы мы должны иметь цифровые признаки, а не категориальные.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468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Вторичная обработка признаков.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вторичной обработки нам понадобится сделать следующее:</a:t>
            </a:r>
          </a:p>
          <a:p>
            <a:r>
              <a:rPr lang="ru-RU" dirty="0" smtClean="0"/>
              <a:t>1) Все булевы значения сконвертировать в целочисленные: «0» – ложь, «1» – истина.</a:t>
            </a:r>
          </a:p>
          <a:p>
            <a:r>
              <a:rPr lang="ru-RU" dirty="0" smtClean="0"/>
              <a:t>2) Для шрифтов воспользуемся библиотекой </a:t>
            </a:r>
            <a:r>
              <a:rPr lang="en-US" dirty="0" err="1" smtClean="0"/>
              <a:t>scikit.ordinalEncoder</a:t>
            </a:r>
            <a:endParaRPr lang="en-US" dirty="0"/>
          </a:p>
          <a:p>
            <a:r>
              <a:rPr lang="en-US" dirty="0" smtClean="0"/>
              <a:t>3) </a:t>
            </a:r>
            <a:r>
              <a:rPr lang="ru-RU" dirty="0" smtClean="0"/>
              <a:t>Для размеров экрана воспользуемся следующим: перемножим два значения между собой, а затем </a:t>
            </a:r>
            <a:r>
              <a:rPr lang="ru-RU" dirty="0" err="1" smtClean="0"/>
              <a:t>отнормируем</a:t>
            </a:r>
            <a:r>
              <a:rPr lang="ru-RU" dirty="0" smtClean="0"/>
              <a:t> его.</a:t>
            </a:r>
          </a:p>
        </p:txBody>
      </p:sp>
    </p:spTree>
    <p:extLst>
      <p:ext uri="{BB962C8B-B14F-4D97-AF65-F5344CB8AC3E}">
        <p14:creationId xmlns:p14="http://schemas.microsoft.com/office/powerpoint/2010/main" val="3777926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Теперь наши данные готовы.</a:t>
            </a:r>
          </a:p>
          <a:p>
            <a:endParaRPr lang="ru-RU" dirty="0"/>
          </a:p>
          <a:p>
            <a:r>
              <a:rPr lang="ru-RU" dirty="0" smtClean="0"/>
              <a:t>Импортируем </a:t>
            </a:r>
            <a:r>
              <a:rPr lang="en-US" dirty="0" err="1" smtClean="0"/>
              <a:t>knn</a:t>
            </a:r>
            <a:r>
              <a:rPr lang="en-US" dirty="0" smtClean="0"/>
              <a:t> </a:t>
            </a:r>
            <a:r>
              <a:rPr lang="ru-RU" dirty="0" smtClean="0"/>
              <a:t>классификатор.</a:t>
            </a:r>
          </a:p>
          <a:p>
            <a:r>
              <a:rPr lang="ru-RU" dirty="0" smtClean="0"/>
              <a:t>Разделяем наши данные на тестовую и обучающие выборки.</a:t>
            </a:r>
          </a:p>
          <a:p>
            <a:r>
              <a:rPr lang="ru-RU" dirty="0" smtClean="0"/>
              <a:t>Обучаем.</a:t>
            </a:r>
          </a:p>
          <a:p>
            <a:r>
              <a:rPr lang="ru-RU" dirty="0" smtClean="0"/>
              <a:t>Смотрим точность вычислений.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9361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Шум в признаках, варьирующихс</a:t>
            </a:r>
            <a:r>
              <a:rPr lang="ru-RU" dirty="0"/>
              <a:t>я</a:t>
            </a:r>
            <a:r>
              <a:rPr lang="ru-RU" dirty="0" smtClean="0"/>
              <a:t> </a:t>
            </a:r>
            <a:r>
              <a:rPr lang="ru-RU" dirty="0"/>
              <a:t>в зависимости от браузера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Данные признаки вносят минимальный вклад в точность модели. Зашумление любого из них приводит к падению точности примерно на 1%.</a:t>
            </a:r>
          </a:p>
          <a:p>
            <a:endParaRPr lang="ru-RU" dirty="0"/>
          </a:p>
          <a:p>
            <a:r>
              <a:rPr lang="ru-RU" dirty="0"/>
              <a:t>З</a:t>
            </a:r>
            <a:r>
              <a:rPr lang="ru-RU" dirty="0" smtClean="0"/>
              <a:t>ашумление целой группы приводит к снижению точности на </a:t>
            </a:r>
            <a:r>
              <a:rPr lang="en-US" dirty="0" smtClean="0"/>
              <a:t>3</a:t>
            </a:r>
            <a:r>
              <a:rPr lang="ru-RU" dirty="0" smtClean="0"/>
              <a:t>%.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2616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Шум в признаках спецификации железа.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Зашумление данных признаков ведет с сильному снижению точности.</a:t>
            </a:r>
          </a:p>
          <a:p>
            <a:r>
              <a:rPr lang="ru-RU" dirty="0" smtClean="0"/>
              <a:t>Среднее снижение при зашумлении одного признака группы достигает значений в 10%-15%.</a:t>
            </a:r>
          </a:p>
          <a:p>
            <a:endParaRPr lang="ru-RU" dirty="0"/>
          </a:p>
          <a:p>
            <a:r>
              <a:rPr lang="ru-RU" dirty="0" smtClean="0"/>
              <a:t>Зашумление целой группы приводит к 3% точности.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0947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Точность в зависимости от </a:t>
            </a:r>
            <a:br>
              <a:rPr lang="ru-RU" dirty="0" smtClean="0"/>
            </a:br>
            <a:r>
              <a:rPr lang="ru-RU" dirty="0" smtClean="0"/>
              <a:t>количества соседей.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Берем </a:t>
            </a:r>
            <a:r>
              <a:rPr lang="ru-RU" dirty="0" smtClean="0"/>
              <a:t>зашумленные </a:t>
            </a:r>
            <a:r>
              <a:rPr lang="ru-RU" dirty="0" smtClean="0"/>
              <a:t>данные.</a:t>
            </a:r>
          </a:p>
          <a:p>
            <a:r>
              <a:rPr lang="ru-RU" dirty="0" smtClean="0"/>
              <a:t>Для </a:t>
            </a:r>
            <a:r>
              <a:rPr lang="en-US" dirty="0" smtClean="0"/>
              <a:t>n=1 </a:t>
            </a:r>
            <a:r>
              <a:rPr lang="ru-RU" dirty="0"/>
              <a:t>т</a:t>
            </a:r>
            <a:r>
              <a:rPr lang="ru-RU" dirty="0" smtClean="0"/>
              <a:t>очность равна 92%</a:t>
            </a:r>
          </a:p>
          <a:p>
            <a:r>
              <a:rPr lang="ru-RU" dirty="0" smtClean="0"/>
              <a:t>Для </a:t>
            </a:r>
            <a:r>
              <a:rPr lang="en-US" dirty="0" smtClean="0"/>
              <a:t>n=2 </a:t>
            </a:r>
            <a:r>
              <a:rPr lang="ru-RU" dirty="0" smtClean="0"/>
              <a:t>точность </a:t>
            </a:r>
            <a:r>
              <a:rPr lang="ru-RU" dirty="0"/>
              <a:t>равна </a:t>
            </a:r>
            <a:r>
              <a:rPr lang="en-US" dirty="0" smtClean="0"/>
              <a:t>79</a:t>
            </a:r>
            <a:r>
              <a:rPr lang="ru-RU" dirty="0" smtClean="0"/>
              <a:t>%</a:t>
            </a:r>
            <a:endParaRPr lang="en-US" dirty="0" smtClean="0"/>
          </a:p>
          <a:p>
            <a:r>
              <a:rPr lang="ru-RU" dirty="0" smtClean="0"/>
              <a:t>Для </a:t>
            </a:r>
            <a:r>
              <a:rPr lang="en-US" dirty="0" smtClean="0"/>
              <a:t>n=3 </a:t>
            </a:r>
            <a:r>
              <a:rPr lang="ru-RU" dirty="0"/>
              <a:t>точность равна </a:t>
            </a:r>
            <a:r>
              <a:rPr lang="en-US" dirty="0" smtClean="0"/>
              <a:t>68</a:t>
            </a:r>
            <a:r>
              <a:rPr lang="ru-RU" dirty="0" smtClean="0"/>
              <a:t>%</a:t>
            </a:r>
            <a:endParaRPr lang="en-US" dirty="0" smtClean="0"/>
          </a:p>
          <a:p>
            <a:r>
              <a:rPr lang="ru-RU" dirty="0" smtClean="0"/>
              <a:t>Для </a:t>
            </a:r>
            <a:r>
              <a:rPr lang="en-US" dirty="0" smtClean="0"/>
              <a:t>n=4 </a:t>
            </a:r>
            <a:r>
              <a:rPr lang="ru-RU" dirty="0"/>
              <a:t>точность равна </a:t>
            </a:r>
            <a:r>
              <a:rPr lang="en-US" dirty="0" smtClean="0"/>
              <a:t>35</a:t>
            </a:r>
            <a:r>
              <a:rPr lang="ru-RU" dirty="0" smtClean="0"/>
              <a:t>%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Данные для остальных </a:t>
            </a:r>
            <a:r>
              <a:rPr lang="en-US" dirty="0" smtClean="0"/>
              <a:t>n </a:t>
            </a:r>
            <a:r>
              <a:rPr lang="ru-RU" dirty="0" smtClean="0"/>
              <a:t>можно найти в тетради.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775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Разметка БД посещений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04" y="2664044"/>
            <a:ext cx="6676191" cy="3495238"/>
          </a:xfrm>
        </p:spPr>
      </p:pic>
    </p:spTree>
    <p:extLst>
      <p:ext uri="{BB962C8B-B14F-4D97-AF65-F5344CB8AC3E}">
        <p14:creationId xmlns:p14="http://schemas.microsoft.com/office/powerpoint/2010/main" val="66562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Генерация записей в базу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1) Первичный анализ данных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2) </a:t>
            </a:r>
            <a:r>
              <a:rPr lang="ru-RU" dirty="0" smtClean="0"/>
              <a:t>Группировка данных.</a:t>
            </a:r>
          </a:p>
          <a:p>
            <a:pPr marL="109728" indent="0">
              <a:buNone/>
            </a:pPr>
            <a:endParaRPr lang="ru-RU" dirty="0" smtClean="0"/>
          </a:p>
          <a:p>
            <a:r>
              <a:rPr lang="en-US" dirty="0"/>
              <a:t>3</a:t>
            </a:r>
            <a:r>
              <a:rPr lang="ru-RU" dirty="0" smtClean="0"/>
              <a:t>) Уменьшение размерности данных ( по возможности)</a:t>
            </a:r>
          </a:p>
          <a:p>
            <a:endParaRPr lang="ru-RU" dirty="0" smtClean="0"/>
          </a:p>
          <a:p>
            <a:r>
              <a:rPr lang="en-US" dirty="0" smtClean="0"/>
              <a:t>4</a:t>
            </a:r>
            <a:r>
              <a:rPr lang="ru-RU" dirty="0" smtClean="0"/>
              <a:t>) </a:t>
            </a:r>
            <a:r>
              <a:rPr lang="ru-RU" dirty="0" err="1" smtClean="0"/>
              <a:t>Невключенные</a:t>
            </a:r>
            <a:r>
              <a:rPr lang="ru-RU" dirty="0" smtClean="0"/>
              <a:t> </a:t>
            </a:r>
            <a:r>
              <a:rPr lang="ru-RU" dirty="0" smtClean="0"/>
              <a:t>значения.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907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Первичный анализ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2204864"/>
            <a:ext cx="8229600" cy="4325112"/>
          </a:xfrm>
        </p:spPr>
        <p:txBody>
          <a:bodyPr/>
          <a:lstStyle/>
          <a:p>
            <a:r>
              <a:rPr lang="ru-RU" dirty="0" smtClean="0"/>
              <a:t>За основу берутся данные, которые выводятся при вводе </a:t>
            </a:r>
            <a:r>
              <a:rPr lang="ru-RU" dirty="0" err="1" smtClean="0"/>
              <a:t>никнейма</a:t>
            </a:r>
            <a:r>
              <a:rPr lang="ru-RU" dirty="0" smtClean="0"/>
              <a:t> пользователя.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Эти данные, после обработки, будут использованы в качестве признаков в модели.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937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Группировка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Исходя из представленной таблицы на сайте, можно выделить следующие группы:</a:t>
            </a:r>
          </a:p>
          <a:p>
            <a:endParaRPr lang="ru-RU" dirty="0"/>
          </a:p>
          <a:p>
            <a:r>
              <a:rPr lang="ru-RU" dirty="0" smtClean="0"/>
              <a:t>1) Спецификация машины пользователя </a:t>
            </a:r>
            <a:r>
              <a:rPr lang="en-US" dirty="0" smtClean="0"/>
              <a:t>(</a:t>
            </a:r>
            <a:r>
              <a:rPr lang="en-US" dirty="0" err="1" smtClean="0"/>
              <a:t>deviceMemory</a:t>
            </a:r>
            <a:r>
              <a:rPr lang="en-US" dirty="0" smtClean="0"/>
              <a:t>, </a:t>
            </a:r>
            <a:r>
              <a:rPr lang="en-US" dirty="0"/>
              <a:t> </a:t>
            </a:r>
            <a:r>
              <a:rPr lang="en-US" dirty="0" err="1" smtClean="0"/>
              <a:t>screenResolution</a:t>
            </a:r>
            <a:r>
              <a:rPr lang="en-US" dirty="0" smtClean="0"/>
              <a:t>, </a:t>
            </a:r>
            <a:r>
              <a:rPr lang="en-US" dirty="0" err="1" smtClean="0"/>
              <a:t>hardwareConcurrency</a:t>
            </a:r>
            <a:r>
              <a:rPr lang="en-US" dirty="0" smtClean="0"/>
              <a:t>…)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/>
              <a:t>2) Местоположение пользователя (</a:t>
            </a:r>
            <a:r>
              <a:rPr lang="en-US" dirty="0" err="1" smtClean="0"/>
              <a:t>timezoneOffset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3) </a:t>
            </a:r>
            <a:r>
              <a:rPr lang="ru-RU" dirty="0" smtClean="0"/>
              <a:t>Данные, варьирующиеся в зависимости от браузера. (</a:t>
            </a:r>
            <a:r>
              <a:rPr lang="en-US" dirty="0" smtClean="0"/>
              <a:t>chrome, </a:t>
            </a:r>
            <a:r>
              <a:rPr lang="en-US" dirty="0"/>
              <a:t> </a:t>
            </a:r>
            <a:r>
              <a:rPr lang="en-US" dirty="0" err="1" smtClean="0"/>
              <a:t>sessionStorage</a:t>
            </a:r>
            <a:r>
              <a:rPr lang="en-US" dirty="0" smtClean="0"/>
              <a:t>, </a:t>
            </a:r>
            <a:r>
              <a:rPr lang="en-US" dirty="0"/>
              <a:t> </a:t>
            </a:r>
            <a:r>
              <a:rPr lang="en-US" dirty="0" err="1" smtClean="0"/>
              <a:t>indexedDB</a:t>
            </a:r>
            <a:r>
              <a:rPr lang="en-US" dirty="0" smtClean="0"/>
              <a:t>, </a:t>
            </a:r>
            <a:r>
              <a:rPr lang="en-US" dirty="0" err="1" smtClean="0"/>
              <a:t>localStorage</a:t>
            </a:r>
            <a:r>
              <a:rPr lang="en-US" dirty="0" smtClean="0"/>
              <a:t>, </a:t>
            </a:r>
            <a:r>
              <a:rPr lang="en-US" dirty="0" err="1" smtClean="0"/>
              <a:t>cookiesEnabled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136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Уменьшение размерности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некоторых случаях мы имеем дело с дублирующими значениями.</a:t>
            </a:r>
            <a:endParaRPr lang="en-US" dirty="0" smtClean="0"/>
          </a:p>
          <a:p>
            <a:endParaRPr lang="ru-RU" dirty="0" smtClean="0"/>
          </a:p>
          <a:p>
            <a:r>
              <a:rPr lang="en-US" sz="2000" dirty="0" err="1" smtClean="0"/>
              <a:t>timezoneOffset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dirty="0" err="1" smtClean="0"/>
              <a:t>timezone</a:t>
            </a:r>
            <a:endParaRPr lang="en-US" sz="2000" dirty="0" smtClean="0"/>
          </a:p>
          <a:p>
            <a:r>
              <a:rPr lang="en-US" sz="2000" dirty="0" smtClean="0"/>
              <a:t>Chrome </a:t>
            </a:r>
            <a:r>
              <a:rPr lang="ru-RU" sz="2000" dirty="0" smtClean="0"/>
              <a:t>и </a:t>
            </a:r>
            <a:r>
              <a:rPr lang="en-US" sz="2000" dirty="0" smtClean="0"/>
              <a:t>vendor</a:t>
            </a:r>
          </a:p>
          <a:p>
            <a:r>
              <a:rPr lang="ru-RU" sz="2000" dirty="0" smtClean="0"/>
              <a:t>Во всех современных браузерах значения </a:t>
            </a:r>
            <a:r>
              <a:rPr lang="en-US" sz="2000" dirty="0" smtClean="0"/>
              <a:t>storage </a:t>
            </a:r>
            <a:r>
              <a:rPr lang="ru-RU" sz="2000" dirty="0" smtClean="0"/>
              <a:t>являются </a:t>
            </a:r>
            <a:r>
              <a:rPr lang="en-US" sz="2000" dirty="0" smtClean="0"/>
              <a:t>true. </a:t>
            </a:r>
            <a:r>
              <a:rPr lang="ru-RU" sz="2000" dirty="0" smtClean="0"/>
              <a:t>Целесообразно объединить эти 4 признака в один и назвать его </a:t>
            </a:r>
            <a:r>
              <a:rPr lang="en-US" sz="2000" dirty="0" err="1" smtClean="0"/>
              <a:t>modernBrowser</a:t>
            </a:r>
            <a:r>
              <a:rPr lang="en-US" sz="2000" dirty="0" smtClean="0"/>
              <a:t>.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9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Отсутствующие признаки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К отсутствующим признакам мы отнесем следующие:</a:t>
            </a:r>
          </a:p>
          <a:p>
            <a:endParaRPr lang="ru-RU" dirty="0" smtClean="0"/>
          </a:p>
          <a:p>
            <a:r>
              <a:rPr lang="en-US" dirty="0"/>
              <a:t>a</a:t>
            </a:r>
            <a:r>
              <a:rPr lang="en-US" dirty="0" smtClean="0"/>
              <a:t>udio – </a:t>
            </a:r>
            <a:r>
              <a:rPr lang="ru-RU" dirty="0" smtClean="0"/>
              <a:t>не понятны значения, которые может принимать параметры</a:t>
            </a:r>
          </a:p>
          <a:p>
            <a:endParaRPr lang="en-US" dirty="0" smtClean="0"/>
          </a:p>
          <a:p>
            <a:r>
              <a:rPr lang="en-US" dirty="0" err="1" smtClean="0"/>
              <a:t>emptyEvalLength</a:t>
            </a:r>
            <a:r>
              <a:rPr lang="en-US" dirty="0" smtClean="0"/>
              <a:t> – </a:t>
            </a:r>
            <a:r>
              <a:rPr lang="ru-RU" dirty="0" smtClean="0"/>
              <a:t>всегда имеет значения 33 либо 34</a:t>
            </a:r>
          </a:p>
          <a:p>
            <a:endParaRPr lang="ru-RU" dirty="0" smtClean="0"/>
          </a:p>
          <a:p>
            <a:r>
              <a:rPr lang="en-US" dirty="0" smtClean="0"/>
              <a:t>Canvas</a:t>
            </a:r>
            <a:r>
              <a:rPr lang="ru-RU" dirty="0" smtClean="0"/>
              <a:t> - трудность </a:t>
            </a:r>
            <a:r>
              <a:rPr lang="ru-RU" dirty="0"/>
              <a:t>оборота массива категориальных значений в массив цифровых </a:t>
            </a:r>
            <a:r>
              <a:rPr lang="ru-RU" dirty="0" smtClean="0"/>
              <a:t>значений</a:t>
            </a:r>
          </a:p>
          <a:p>
            <a:endParaRPr lang="en-US" dirty="0" smtClean="0"/>
          </a:p>
          <a:p>
            <a:r>
              <a:rPr lang="en-US" dirty="0" smtClean="0"/>
              <a:t>Plugins – </a:t>
            </a:r>
            <a:r>
              <a:rPr lang="ru-RU" dirty="0" smtClean="0"/>
              <a:t>параметр не выдает верные </a:t>
            </a:r>
            <a:r>
              <a:rPr lang="ru-RU" dirty="0" smtClean="0"/>
              <a:t>значения. Трудность сбора данных для генерации. </a:t>
            </a:r>
            <a:r>
              <a:rPr lang="ru-RU" dirty="0" smtClean="0"/>
              <a:t>Трудность оборота массива категориальных значений в массив цифровых значений.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91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Первичная генерация и обработка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качестве СУБД мы будем использовать </a:t>
            </a:r>
            <a:r>
              <a:rPr lang="en-US" dirty="0" err="1" smtClean="0"/>
              <a:t>MongoDb</a:t>
            </a:r>
            <a:r>
              <a:rPr lang="en-US" dirty="0" smtClean="0"/>
              <a:t>. </a:t>
            </a:r>
            <a:r>
              <a:rPr lang="ru-RU" dirty="0" smtClean="0"/>
              <a:t>Данная БД достаточно проста в использовании, а также предоставляет инструмент </a:t>
            </a:r>
            <a:r>
              <a:rPr lang="en-US" dirty="0" smtClean="0"/>
              <a:t>Compass</a:t>
            </a:r>
            <a:r>
              <a:rPr lang="ru-RU" dirty="0" smtClean="0"/>
              <a:t>, для наглядного отображения базы данных.</a:t>
            </a:r>
          </a:p>
          <a:p>
            <a:pPr marL="109728" indent="0">
              <a:buNone/>
            </a:pPr>
            <a:r>
              <a:rPr lang="ru-RU" dirty="0" smtClean="0"/>
              <a:t>В качестве языка программирования используем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ru-RU" dirty="0" smtClean="0"/>
              <a:t> и платформу </a:t>
            </a:r>
            <a:r>
              <a:rPr lang="en-US" dirty="0" smtClean="0"/>
              <a:t>node.js.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7572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331</TotalTime>
  <Words>832</Words>
  <Application>Microsoft Office PowerPoint</Application>
  <PresentationFormat>Экран (4:3)</PresentationFormat>
  <Paragraphs>140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Городская</vt:lpstr>
      <vt:lpstr>Цифровые отпечатки браузера</vt:lpstr>
      <vt:lpstr>Основные задачи</vt:lpstr>
      <vt:lpstr>Разметка БД посещений</vt:lpstr>
      <vt:lpstr>Генерация записей в базу данных</vt:lpstr>
      <vt:lpstr>Первичный анализ данных</vt:lpstr>
      <vt:lpstr>Группировка данных</vt:lpstr>
      <vt:lpstr>Уменьшение размерности</vt:lpstr>
      <vt:lpstr>Отсутствующие признаки</vt:lpstr>
      <vt:lpstr>Первичная генерация и обработка данных</vt:lpstr>
      <vt:lpstr>План действий</vt:lpstr>
      <vt:lpstr>Модель посещения.</vt:lpstr>
      <vt:lpstr>Сборка массивов значений</vt:lpstr>
      <vt:lpstr>Функция генерации посещения</vt:lpstr>
      <vt:lpstr>Добавляем шум</vt:lpstr>
      <vt:lpstr>Экспорт данных в csv</vt:lpstr>
      <vt:lpstr>Написании функции экспорта.</vt:lpstr>
      <vt:lpstr>Результат экспорта.</vt:lpstr>
      <vt:lpstr>Jupyter notebook. Вторичная обработка данных</vt:lpstr>
      <vt:lpstr>KNN классификатор. </vt:lpstr>
      <vt:lpstr>KNN классификатор. Метрика</vt:lpstr>
      <vt:lpstr>Вторичная обработка признаков.</vt:lpstr>
      <vt:lpstr>Обучение</vt:lpstr>
      <vt:lpstr>Шум в признаках, варьирующихся в зависимости от браузера </vt:lpstr>
      <vt:lpstr>Шум в признаках спецификации железа.</vt:lpstr>
      <vt:lpstr>Точность в зависимости от  количества соседей.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18</cp:revision>
  <dcterms:created xsi:type="dcterms:W3CDTF">2021-04-06T08:19:06Z</dcterms:created>
  <dcterms:modified xsi:type="dcterms:W3CDTF">2021-04-06T18:49:50Z</dcterms:modified>
</cp:coreProperties>
</file>