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7691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6583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endParaRPr lang="en-US" sz="1850" dirty="0"/>
          </a:p>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Eric Farkas</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800" dirty="0"/>
              <a:t>Every software development approach has a pipeline or a series of steps the software goes through during its lifecycle. </a:t>
            </a:r>
            <a:r>
              <a:rPr lang="en-US" sz="1800" dirty="0" err="1"/>
              <a:t>DevSecOps's</a:t>
            </a:r>
            <a:r>
              <a:rPr lang="en-US" sz="1800" dirty="0"/>
              <a:t> steps and stages are mostly automated, prioritize security, and heavily depends on team collaboration.</a:t>
            </a:r>
          </a:p>
          <a:p>
            <a:pPr marL="685800" lvl="1" indent="-228600" algn="l" rtl="0">
              <a:lnSpc>
                <a:spcPct val="90000"/>
              </a:lnSpc>
              <a:spcBef>
                <a:spcPts val="0"/>
              </a:spcBef>
              <a:spcAft>
                <a:spcPts val="0"/>
              </a:spcAft>
              <a:buClr>
                <a:schemeClr val="lt1"/>
              </a:buClr>
              <a:buSzPts val="2000"/>
              <a:buChar char="•"/>
            </a:pPr>
            <a:endParaRPr lang="en-US" sz="1800" dirty="0"/>
          </a:p>
          <a:p>
            <a:pPr marL="685800" lvl="1" indent="-228600" algn="l" rtl="0">
              <a:lnSpc>
                <a:spcPct val="90000"/>
              </a:lnSpc>
              <a:spcBef>
                <a:spcPts val="0"/>
              </a:spcBef>
              <a:spcAft>
                <a:spcPts val="0"/>
              </a:spcAft>
              <a:buClr>
                <a:schemeClr val="lt1"/>
              </a:buClr>
              <a:buSzPts val="2000"/>
              <a:buChar char="•"/>
            </a:pPr>
            <a:r>
              <a:rPr lang="en-US" sz="1800" dirty="0" err="1"/>
              <a:t>Parasoft</a:t>
            </a:r>
            <a:r>
              <a:rPr lang="en-US" sz="1800" dirty="0"/>
              <a:t> C/C++test: Used during the pre-production design, verify/test stage. Used during the transition/health check and maintain and stabilize stage in post-production.</a:t>
            </a:r>
          </a:p>
          <a:p>
            <a:pPr marL="685800" lvl="1" indent="-228600" algn="l" rtl="0">
              <a:lnSpc>
                <a:spcPct val="90000"/>
              </a:lnSpc>
              <a:spcBef>
                <a:spcPts val="0"/>
              </a:spcBef>
              <a:spcAft>
                <a:spcPts val="0"/>
              </a:spcAft>
              <a:buClr>
                <a:schemeClr val="lt1"/>
              </a:buClr>
              <a:buSzPts val="2000"/>
              <a:buChar char="•"/>
            </a:pPr>
            <a:endParaRPr lang="en-US" sz="1800" dirty="0"/>
          </a:p>
          <a:p>
            <a:pPr marL="685800" lvl="1" indent="-228600" algn="l" rtl="0">
              <a:lnSpc>
                <a:spcPct val="90000"/>
              </a:lnSpc>
              <a:spcBef>
                <a:spcPts val="0"/>
              </a:spcBef>
              <a:spcAft>
                <a:spcPts val="0"/>
              </a:spcAft>
              <a:buClr>
                <a:schemeClr val="lt1"/>
              </a:buClr>
              <a:buSzPts val="2000"/>
              <a:buChar char="•"/>
            </a:pPr>
            <a:r>
              <a:rPr lang="en-US" sz="1800" dirty="0"/>
              <a:t>Intruder: Used during transition and health check stage of post-production to perform penetration testing.</a:t>
            </a:r>
          </a:p>
          <a:p>
            <a:pPr marL="685800" lvl="1" indent="-228600" algn="l" rtl="0">
              <a:lnSpc>
                <a:spcPct val="90000"/>
              </a:lnSpc>
              <a:spcBef>
                <a:spcPts val="0"/>
              </a:spcBef>
              <a:spcAft>
                <a:spcPts val="0"/>
              </a:spcAft>
              <a:buClr>
                <a:schemeClr val="lt1"/>
              </a:buClr>
              <a:buSzPts val="2000"/>
              <a:buChar char="•"/>
            </a:pPr>
            <a:endParaRPr lang="en-US" sz="1800" dirty="0"/>
          </a:p>
          <a:p>
            <a:pPr marL="685800" lvl="1" indent="-228600" algn="l" rtl="0">
              <a:lnSpc>
                <a:spcPct val="90000"/>
              </a:lnSpc>
              <a:spcBef>
                <a:spcPts val="0"/>
              </a:spcBef>
              <a:spcAft>
                <a:spcPts val="0"/>
              </a:spcAft>
              <a:buClr>
                <a:schemeClr val="lt1"/>
              </a:buClr>
              <a:buSzPts val="2000"/>
              <a:buChar char="•"/>
            </a:pPr>
            <a:r>
              <a:rPr lang="en-US" sz="1800" dirty="0" err="1"/>
              <a:t>LoadNinja</a:t>
            </a:r>
            <a:r>
              <a:rPr lang="en-US" sz="1800" dirty="0"/>
              <a:t>: Used in the verify and test pre-production for stress testing. Used during the maintain and stabilize stage in post-production. </a:t>
            </a:r>
          </a:p>
          <a:p>
            <a:pPr marL="685800" lvl="1" indent="-228600" algn="l" rtl="0">
              <a:lnSpc>
                <a:spcPct val="90000"/>
              </a:lnSpc>
              <a:spcBef>
                <a:spcPts val="0"/>
              </a:spcBef>
              <a:spcAft>
                <a:spcPts val="0"/>
              </a:spcAft>
              <a:buClr>
                <a:schemeClr val="lt1"/>
              </a:buClr>
              <a:buSzPts val="2000"/>
              <a:buChar char="•"/>
            </a:pPr>
            <a:endParaRPr sz="1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400" dirty="0"/>
              <a:t>Benefits</a:t>
            </a:r>
          </a:p>
          <a:p>
            <a:pPr marL="228600" lvl="0" indent="-228600" algn="l" rtl="0">
              <a:lnSpc>
                <a:spcPct val="90000"/>
              </a:lnSpc>
              <a:spcBef>
                <a:spcPts val="0"/>
              </a:spcBef>
              <a:spcAft>
                <a:spcPts val="0"/>
              </a:spcAft>
              <a:buClr>
                <a:schemeClr val="lt1"/>
              </a:buClr>
              <a:buSzPts val="2000"/>
              <a:buChar char="•"/>
            </a:pPr>
            <a:r>
              <a:rPr lang="en-US" sz="2400" dirty="0"/>
              <a:t>Maintain a positive company reputation</a:t>
            </a:r>
          </a:p>
          <a:p>
            <a:pPr marL="228600" lvl="0" indent="-228600" algn="l" rtl="0">
              <a:lnSpc>
                <a:spcPct val="90000"/>
              </a:lnSpc>
              <a:spcBef>
                <a:spcPts val="0"/>
              </a:spcBef>
              <a:spcAft>
                <a:spcPts val="0"/>
              </a:spcAft>
              <a:buClr>
                <a:schemeClr val="lt1"/>
              </a:buClr>
              <a:buSzPts val="2000"/>
              <a:buChar char="•"/>
            </a:pPr>
            <a:r>
              <a:rPr lang="en-US" sz="2400" dirty="0"/>
              <a:t>Increased efficiency / Lower development costs</a:t>
            </a:r>
          </a:p>
          <a:p>
            <a:pPr marL="228600" lvl="0" indent="-228600" algn="l" rtl="0">
              <a:lnSpc>
                <a:spcPct val="90000"/>
              </a:lnSpc>
              <a:spcBef>
                <a:spcPts val="0"/>
              </a:spcBef>
              <a:spcAft>
                <a:spcPts val="0"/>
              </a:spcAft>
              <a:buClr>
                <a:schemeClr val="lt1"/>
              </a:buClr>
              <a:buSzPts val="2000"/>
              <a:buChar char="•"/>
            </a:pPr>
            <a:r>
              <a:rPr lang="en-US" sz="2400" dirty="0"/>
              <a:t>Increased security / Lower downtime &amp; rework</a:t>
            </a:r>
          </a:p>
          <a:p>
            <a:pPr marL="228600" lvl="0" indent="-228600" algn="l" rtl="0">
              <a:lnSpc>
                <a:spcPct val="90000"/>
              </a:lnSpc>
              <a:spcBef>
                <a:spcPts val="0"/>
              </a:spcBef>
              <a:spcAft>
                <a:spcPts val="0"/>
              </a:spcAft>
              <a:buClr>
                <a:schemeClr val="lt1"/>
              </a:buClr>
              <a:buSzPts val="2000"/>
              <a:buChar char="•"/>
            </a:pPr>
            <a:r>
              <a:rPr lang="en-US" sz="2400" dirty="0"/>
              <a:t>Better alignment with regulatory &amp; compliance standards </a:t>
            </a:r>
          </a:p>
          <a:p>
            <a:pPr marL="228600" lvl="0" indent="-228600" algn="l" rtl="0">
              <a:lnSpc>
                <a:spcPct val="90000"/>
              </a:lnSpc>
              <a:spcBef>
                <a:spcPts val="0"/>
              </a:spcBef>
              <a:spcAft>
                <a:spcPts val="0"/>
              </a:spcAft>
              <a:buClr>
                <a:schemeClr val="lt1"/>
              </a:buClr>
              <a:buSzPts val="2000"/>
              <a:buChar char="•"/>
            </a:pPr>
            <a:endParaRPr lang="en-US" sz="2400" dirty="0"/>
          </a:p>
          <a:p>
            <a:pPr marL="0" lvl="0" indent="0" algn="l" rtl="0">
              <a:lnSpc>
                <a:spcPct val="90000"/>
              </a:lnSpc>
              <a:spcBef>
                <a:spcPts val="0"/>
              </a:spcBef>
              <a:spcAft>
                <a:spcPts val="0"/>
              </a:spcAft>
              <a:buClr>
                <a:schemeClr val="lt1"/>
              </a:buClr>
              <a:buSzPts val="2000"/>
              <a:buNone/>
            </a:pPr>
            <a:r>
              <a:rPr lang="en-US" sz="2400" dirty="0"/>
              <a:t>Risks</a:t>
            </a:r>
          </a:p>
          <a:p>
            <a:pPr marL="228600" lvl="0" indent="-228600" algn="l" rtl="0">
              <a:lnSpc>
                <a:spcPct val="90000"/>
              </a:lnSpc>
              <a:spcBef>
                <a:spcPts val="0"/>
              </a:spcBef>
              <a:spcAft>
                <a:spcPts val="0"/>
              </a:spcAft>
              <a:buClr>
                <a:schemeClr val="lt1"/>
              </a:buClr>
              <a:buSzPts val="2000"/>
              <a:buChar char="•"/>
            </a:pPr>
            <a:r>
              <a:rPr lang="en-US" sz="2400" dirty="0"/>
              <a:t>Continual system maintenance / High maintenance cost</a:t>
            </a:r>
          </a:p>
          <a:p>
            <a:pPr marL="228600" lvl="0" indent="-228600" algn="l" rtl="0">
              <a:lnSpc>
                <a:spcPct val="90000"/>
              </a:lnSpc>
              <a:spcBef>
                <a:spcPts val="0"/>
              </a:spcBef>
              <a:spcAft>
                <a:spcPts val="0"/>
              </a:spcAft>
              <a:buClr>
                <a:schemeClr val="lt1"/>
              </a:buClr>
              <a:buSzPts val="2000"/>
              <a:buChar char="•"/>
            </a:pPr>
            <a:r>
              <a:rPr lang="en-US" sz="2400" dirty="0"/>
              <a:t>User loss / Productivity loss / Revenue loss</a:t>
            </a:r>
          </a:p>
          <a:p>
            <a:pPr marL="228600" lvl="0" indent="-228600" algn="l" rtl="0">
              <a:lnSpc>
                <a:spcPct val="90000"/>
              </a:lnSpc>
              <a:spcBef>
                <a:spcPts val="0"/>
              </a:spcBef>
              <a:spcAft>
                <a:spcPts val="0"/>
              </a:spcAft>
              <a:buClr>
                <a:schemeClr val="lt1"/>
              </a:buClr>
              <a:buSzPts val="2000"/>
              <a:buChar char="•"/>
            </a:pPr>
            <a:r>
              <a:rPr lang="en-US" sz="2400" dirty="0"/>
              <a:t>Exposure of additional systems</a:t>
            </a:r>
          </a:p>
          <a:p>
            <a:pPr marL="228600" lvl="0" indent="-228600" algn="l" rtl="0">
              <a:lnSpc>
                <a:spcPct val="90000"/>
              </a:lnSpc>
              <a:spcBef>
                <a:spcPts val="0"/>
              </a:spcBef>
              <a:spcAft>
                <a:spcPts val="0"/>
              </a:spcAft>
              <a:buClr>
                <a:schemeClr val="lt1"/>
              </a:buClr>
              <a:buSzPts val="2000"/>
              <a:buChar char="•"/>
            </a:pPr>
            <a:endParaRPr sz="24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Assess the current policies and compare them to your industry's best practices and requirements. The assessment should cover the scope, content, format, and communication of your policies and their alignment with your company's business objectives and risk appetite.</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Identify the gaps between current policies and the desired state. Gaps are typically missing, outdated, conflicting, or poorly implemented policies.</a:t>
            </a:r>
          </a:p>
          <a:p>
            <a:pPr marL="1143000" lvl="2" indent="-228600" algn="l" rtl="0">
              <a:lnSpc>
                <a:spcPct val="90000"/>
              </a:lnSpc>
              <a:spcBef>
                <a:spcPts val="0"/>
              </a:spcBef>
              <a:spcAft>
                <a:spcPts val="0"/>
              </a:spcAft>
              <a:buClr>
                <a:schemeClr val="lt1"/>
              </a:buClr>
              <a:buSzPts val="1800"/>
              <a:buChar char="•"/>
            </a:pPr>
            <a:endParaRPr lang="en-US" dirty="0"/>
          </a:p>
          <a:p>
            <a:pPr marL="1143000" lvl="2" indent="-228600" algn="l" rtl="0">
              <a:lnSpc>
                <a:spcPct val="90000"/>
              </a:lnSpc>
              <a:spcBef>
                <a:spcPts val="0"/>
              </a:spcBef>
              <a:spcAft>
                <a:spcPts val="0"/>
              </a:spcAft>
              <a:buClr>
                <a:schemeClr val="lt1"/>
              </a:buClr>
              <a:buSzPts val="1800"/>
              <a:buChar char="•"/>
            </a:pPr>
            <a:r>
              <a:rPr lang="en-US" dirty="0"/>
              <a:t>Communicate and provide training on new or updated policies and their justification.  Use various channels and formats, such as emails, newsletters, intranet, webinars, or workshops, to disseminate your policies and raise employee awareness. Training and education programs help employees understand and incorporate policies into their daily work</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It is presumptuous to believe systems are completely secure.  Leveraging a security policy that remains up to date and features multiple layers of security provides the best chance of thwarting attempts to compromise an organization.  Clearly written policy and quality logging protect the organization from accidental compromise by internal resources.</a:t>
            </a:r>
          </a:p>
          <a:p>
            <a:pPr marL="228600" lvl="0" indent="-228600" algn="l" rtl="0">
              <a:lnSpc>
                <a:spcPct val="90000"/>
              </a:lnSpc>
              <a:spcBef>
                <a:spcPts val="0"/>
              </a:spcBef>
              <a:spcAft>
                <a:spcPts val="0"/>
              </a:spcAft>
              <a:buClr>
                <a:schemeClr val="lt1"/>
              </a:buClr>
              <a:buSzPts val="2200"/>
              <a:buChar char="•"/>
            </a:pPr>
            <a:r>
              <a:rPr lang="en-US" sz="2000" dirty="0"/>
              <a:t> </a:t>
            </a:r>
          </a:p>
          <a:p>
            <a:pPr marL="228600" lvl="0" indent="-228600" algn="l" rtl="0">
              <a:lnSpc>
                <a:spcPct val="90000"/>
              </a:lnSpc>
              <a:spcBef>
                <a:spcPts val="0"/>
              </a:spcBef>
              <a:spcAft>
                <a:spcPts val="0"/>
              </a:spcAft>
              <a:buClr>
                <a:schemeClr val="lt1"/>
              </a:buClr>
              <a:buSzPts val="2200"/>
              <a:buChar char="•"/>
            </a:pPr>
            <a:r>
              <a:rPr lang="en-US" sz="2000" dirty="0"/>
              <a:t>Training developers and users is an important and ongoing task that improves security and makes policies enforceable. New and revised policies should always be communicated to the entire organization. In-depth training should be reserved for positions responsible for implementing them.</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 Defense-in-depth strategies require regular cross-functional meetings led by a security-minded champion. These strategies are complicated and require a great deal of coordination and testing to ensure they work as expected. </a:t>
            </a:r>
          </a:p>
          <a:p>
            <a:pPr marL="228600" lvl="0" indent="-228600" algn="l" rtl="0">
              <a:lnSpc>
                <a:spcPct val="90000"/>
              </a:lnSpc>
              <a:spcBef>
                <a:spcPts val="0"/>
              </a:spcBef>
              <a:spcAft>
                <a:spcPts val="0"/>
              </a:spcAft>
              <a:buClr>
                <a:schemeClr val="lt1"/>
              </a:buClr>
              <a:buSzPts val="2200"/>
              <a:buChar char="•"/>
            </a:pPr>
            <a:endParaRPr sz="2000" dirty="0"/>
          </a:p>
          <a:p>
            <a:pPr marL="228600" lvl="0" indent="-88900" algn="l" rtl="0">
              <a:lnSpc>
                <a:spcPct val="90000"/>
              </a:lnSpc>
              <a:spcBef>
                <a:spcPts val="1000"/>
              </a:spcBef>
              <a:spcAft>
                <a:spcPts val="0"/>
              </a:spcAft>
              <a:buClr>
                <a:schemeClr val="lt1"/>
              </a:buClr>
              <a:buSzPts val="2200"/>
              <a:buNone/>
            </a:pPr>
            <a:endParaRPr sz="24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0" indent="-374332" algn="l" rtl="0">
              <a:lnSpc>
                <a:spcPct val="90000"/>
              </a:lnSpc>
              <a:spcBef>
                <a:spcPts val="0"/>
              </a:spcBef>
              <a:spcAft>
                <a:spcPts val="0"/>
              </a:spcAft>
              <a:buSzPct val="100000"/>
              <a:buFont typeface="Arial"/>
              <a:buChar char="•"/>
            </a:pPr>
            <a:r>
              <a:rPr lang="en-US" sz="2400" i="1" dirty="0">
                <a:highlight>
                  <a:schemeClr val="dk1"/>
                </a:highlight>
                <a:latin typeface="Arial"/>
                <a:ea typeface="Arial"/>
                <a:cs typeface="Arial"/>
                <a:sym typeface="Arial"/>
              </a:rPr>
              <a:t>C++test - Check C++ and C Code for Compliance. </a:t>
            </a:r>
            <a:r>
              <a:rPr lang="en-US" sz="2400" i="1" dirty="0" err="1">
                <a:highlight>
                  <a:schemeClr val="dk1"/>
                </a:highlight>
                <a:latin typeface="Arial"/>
                <a:ea typeface="Arial"/>
                <a:cs typeface="Arial"/>
                <a:sym typeface="Arial"/>
              </a:rPr>
              <a:t>Parasoft</a:t>
            </a:r>
            <a:r>
              <a:rPr lang="en-US" sz="2400" i="1" dirty="0">
                <a:highlight>
                  <a:schemeClr val="dk1"/>
                </a:highlight>
                <a:latin typeface="Arial"/>
                <a:ea typeface="Arial"/>
                <a:cs typeface="Arial"/>
                <a:sym typeface="Arial"/>
              </a:rPr>
              <a:t>. (2021, June 7). https://www.parasoft.com/products/parasoft-c-ctest</a:t>
            </a:r>
          </a:p>
          <a:p>
            <a:pPr marL="457200" lvl="0" indent="0" algn="l" rtl="0">
              <a:lnSpc>
                <a:spcPct val="90000"/>
              </a:lnSpc>
              <a:spcBef>
                <a:spcPts val="0"/>
              </a:spcBef>
              <a:spcAft>
                <a:spcPts val="0"/>
              </a:spcAft>
              <a:buNone/>
            </a:pPr>
            <a:endParaRPr lang="en-US" sz="2400" i="1" dirty="0">
              <a:highlight>
                <a:schemeClr val="dk1"/>
              </a:highlight>
              <a:latin typeface="Arial"/>
              <a:ea typeface="Arial"/>
              <a:cs typeface="Arial"/>
              <a:sym typeface="Arial"/>
            </a:endParaRPr>
          </a:p>
          <a:p>
            <a:pPr marL="457200" lvl="0" indent="-374332" algn="l" rtl="0">
              <a:lnSpc>
                <a:spcPct val="90000"/>
              </a:lnSpc>
              <a:spcBef>
                <a:spcPts val="0"/>
              </a:spcBef>
              <a:spcAft>
                <a:spcPts val="0"/>
              </a:spcAft>
              <a:buSzPct val="100000"/>
              <a:buFont typeface="Arial"/>
              <a:buChar char="•"/>
            </a:pPr>
            <a:r>
              <a:rPr lang="en-US" sz="2400" i="1" dirty="0">
                <a:highlight>
                  <a:schemeClr val="dk1"/>
                </a:highlight>
                <a:latin typeface="Arial"/>
                <a:ea typeface="Arial"/>
                <a:cs typeface="Arial"/>
                <a:sym typeface="Arial"/>
              </a:rPr>
              <a:t>Create and Run Load Tests in Half the Time. </a:t>
            </a:r>
            <a:r>
              <a:rPr lang="en-US" sz="2400" i="1" dirty="0" err="1">
                <a:highlight>
                  <a:schemeClr val="dk1"/>
                </a:highlight>
                <a:latin typeface="Arial"/>
                <a:ea typeface="Arial"/>
                <a:cs typeface="Arial"/>
                <a:sym typeface="Arial"/>
              </a:rPr>
              <a:t>LoadNinja</a:t>
            </a:r>
            <a:r>
              <a:rPr lang="en-US" sz="2400" i="1" dirty="0">
                <a:highlight>
                  <a:schemeClr val="dk1"/>
                </a:highlight>
                <a:latin typeface="Arial"/>
                <a:ea typeface="Arial"/>
                <a:cs typeface="Arial"/>
                <a:sym typeface="Arial"/>
              </a:rPr>
              <a:t>.(n.d.). https://loadninja.com/resources/</a:t>
            </a:r>
          </a:p>
          <a:p>
            <a:pPr marL="0" lvl="0" indent="0" algn="l" rtl="0">
              <a:lnSpc>
                <a:spcPct val="90000"/>
              </a:lnSpc>
              <a:spcBef>
                <a:spcPts val="0"/>
              </a:spcBef>
              <a:spcAft>
                <a:spcPts val="0"/>
              </a:spcAft>
              <a:buNone/>
            </a:pPr>
            <a:endParaRPr lang="en-US" sz="2400" i="1" dirty="0">
              <a:highlight>
                <a:schemeClr val="dk1"/>
              </a:highlight>
              <a:latin typeface="Arial"/>
              <a:ea typeface="Arial"/>
              <a:cs typeface="Arial"/>
              <a:sym typeface="Arial"/>
            </a:endParaRPr>
          </a:p>
          <a:p>
            <a:pPr marL="457200" lvl="0" indent="-374332" algn="l" rtl="0">
              <a:lnSpc>
                <a:spcPct val="90000"/>
              </a:lnSpc>
              <a:spcBef>
                <a:spcPts val="0"/>
              </a:spcBef>
              <a:spcAft>
                <a:spcPts val="0"/>
              </a:spcAft>
              <a:buSzPct val="100000"/>
              <a:buFont typeface="Arial"/>
              <a:buChar char="•"/>
            </a:pPr>
            <a:r>
              <a:rPr lang="en-US" sz="2400" i="1" dirty="0">
                <a:highlight>
                  <a:schemeClr val="dk1"/>
                </a:highlight>
                <a:latin typeface="Arial"/>
                <a:ea typeface="Arial"/>
                <a:cs typeface="Arial"/>
                <a:sym typeface="Arial"/>
              </a:rPr>
              <a:t>Log Management &amp; Analysis Software Made Easy. </a:t>
            </a:r>
            <a:r>
              <a:rPr lang="en-US" sz="2400" i="1" dirty="0" err="1">
                <a:highlight>
                  <a:schemeClr val="dk1"/>
                </a:highlight>
                <a:latin typeface="Arial"/>
                <a:ea typeface="Arial"/>
                <a:cs typeface="Arial"/>
                <a:sym typeface="Arial"/>
              </a:rPr>
              <a:t>Logentries</a:t>
            </a:r>
            <a:r>
              <a:rPr lang="en-US" sz="2400" i="1" dirty="0">
                <a:highlight>
                  <a:schemeClr val="dk1"/>
                </a:highlight>
                <a:latin typeface="Arial"/>
                <a:ea typeface="Arial"/>
                <a:cs typeface="Arial"/>
                <a:sym typeface="Arial"/>
              </a:rPr>
              <a:t>. (n.d.). https://www.rapid7.com/products/insightidr/use-cases/</a:t>
            </a:r>
          </a:p>
          <a:p>
            <a:pPr marL="457200" lvl="0" indent="0" algn="l" rtl="0">
              <a:lnSpc>
                <a:spcPct val="90000"/>
              </a:lnSpc>
              <a:spcBef>
                <a:spcPts val="0"/>
              </a:spcBef>
              <a:spcAft>
                <a:spcPts val="0"/>
              </a:spcAft>
              <a:buNone/>
            </a:pPr>
            <a:endParaRPr lang="en-US" sz="2400" i="1" dirty="0">
              <a:highlight>
                <a:schemeClr val="dk1"/>
              </a:highlight>
              <a:latin typeface="Arial"/>
              <a:ea typeface="Arial"/>
              <a:cs typeface="Arial"/>
              <a:sym typeface="Arial"/>
            </a:endParaRPr>
          </a:p>
          <a:p>
            <a:pPr marL="457200" lvl="0" indent="-374332" algn="l" rtl="0">
              <a:lnSpc>
                <a:spcPct val="90000"/>
              </a:lnSpc>
              <a:spcBef>
                <a:spcPts val="0"/>
              </a:spcBef>
              <a:spcAft>
                <a:spcPts val="0"/>
              </a:spcAft>
              <a:buSzPct val="100000"/>
              <a:buFont typeface="Arial"/>
              <a:buChar char="•"/>
            </a:pPr>
            <a:r>
              <a:rPr lang="en-US" sz="2400" i="1" dirty="0" err="1">
                <a:highlight>
                  <a:schemeClr val="dk1"/>
                </a:highlight>
                <a:latin typeface="Arial"/>
                <a:ea typeface="Arial"/>
                <a:cs typeface="Arial"/>
                <a:sym typeface="Arial"/>
              </a:rPr>
              <a:t>Tasnim</a:t>
            </a:r>
            <a:r>
              <a:rPr lang="en-US" sz="2400" i="1" dirty="0">
                <a:highlight>
                  <a:schemeClr val="dk1"/>
                </a:highlight>
                <a:latin typeface="Arial"/>
                <a:ea typeface="Arial"/>
                <a:cs typeface="Arial"/>
                <a:sym typeface="Arial"/>
              </a:rPr>
              <a:t>, R. (n.d.). What Is Unit Testing? </a:t>
            </a:r>
            <a:r>
              <a:rPr lang="en-US" sz="2400" i="1" dirty="0" err="1">
                <a:highlight>
                  <a:schemeClr val="dk1"/>
                </a:highlight>
                <a:latin typeface="Arial"/>
                <a:ea typeface="Arial"/>
                <a:cs typeface="Arial"/>
                <a:sym typeface="Arial"/>
              </a:rPr>
              <a:t>Softwaretestingstuff</a:t>
            </a:r>
            <a:r>
              <a:rPr lang="en-US" sz="2400" i="1" dirty="0">
                <a:highlight>
                  <a:schemeClr val="dk1"/>
                </a:highlight>
                <a:latin typeface="Arial"/>
                <a:ea typeface="Arial"/>
                <a:cs typeface="Arial"/>
                <a:sym typeface="Arial"/>
              </a:rPr>
              <a:t>. Retrieved June 17, 2024, from https://www.softwaretestingstuff.com/c-unit-testing</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7452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The Defense In Depth model leverages multiple layers of security to protect organizations from attack.  This diagram illustrates how these layers overlap and create a mesh of defense to protect data, systems, users, and assets.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539496" y="2839984"/>
            <a:ext cx="2632404" cy="3245976"/>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t>The Threat Matrix is a visualization tool for identifying business risks, threats, and vulnerabilities as part of the risk management program.</a:t>
            </a:r>
          </a:p>
          <a:p>
            <a:pPr marL="228600" lvl="0" indent="0" algn="l" rtl="0">
              <a:lnSpc>
                <a:spcPct val="107916"/>
              </a:lnSpc>
              <a:spcBef>
                <a:spcPts val="0"/>
              </a:spcBef>
              <a:spcAft>
                <a:spcPts val="0"/>
              </a:spcAft>
              <a:buSzPts val="1800"/>
              <a:buNone/>
            </a:pP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187063285"/>
              </p:ext>
            </p:extLst>
          </p:nvPr>
        </p:nvGraphicFramePr>
        <p:xfrm>
          <a:off x="3171900" y="2451322"/>
          <a:ext cx="7835225" cy="402330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Data Type</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Data Value</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String Correctness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Memory Protection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Polymorphic Object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Data Type</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Data Value</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String Correctness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SQL Injection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Memory Protection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Expressions</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Assertions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Exceptions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Polymorphic Object</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Integer Precision</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Assertions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Integer Precision</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Practice Defense in Depth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B67402FF-CA88-4FE3-75A9-A3A5E32ACF7E}"/>
              </a:ext>
            </a:extLst>
          </p:cNvPr>
          <p:cNvPicPr>
            <a:picLocks noChangeAspect="1"/>
          </p:cNvPicPr>
          <p:nvPr/>
        </p:nvPicPr>
        <p:blipFill>
          <a:blip r:embed="rId5"/>
          <a:stretch>
            <a:fillRect/>
          </a:stretch>
        </p:blipFill>
        <p:spPr>
          <a:xfrm>
            <a:off x="758654" y="2060451"/>
            <a:ext cx="10250722" cy="4211256"/>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t>Encryption at rest: We must encrypt data at rest using full-disk and database encryption at the server level while providing a backup strategy.</a:t>
            </a:r>
          </a:p>
          <a:p>
            <a:pPr marL="0" lvl="0" indent="0" algn="l" rtl="0">
              <a:lnSpc>
                <a:spcPct val="90000"/>
              </a:lnSpc>
              <a:spcBef>
                <a:spcPts val="0"/>
              </a:spcBef>
              <a:spcAft>
                <a:spcPts val="0"/>
              </a:spcAft>
              <a:buClr>
                <a:schemeClr val="lt1"/>
              </a:buClr>
              <a:buSzPts val="2000"/>
              <a:buNone/>
            </a:pPr>
            <a:endParaRPr lang="en-US" sz="1800" dirty="0"/>
          </a:p>
          <a:p>
            <a:pPr marL="228600" lvl="0" indent="-228600" algn="l" rtl="0">
              <a:lnSpc>
                <a:spcPct val="90000"/>
              </a:lnSpc>
              <a:spcBef>
                <a:spcPts val="0"/>
              </a:spcBef>
              <a:spcAft>
                <a:spcPts val="0"/>
              </a:spcAft>
              <a:buClr>
                <a:schemeClr val="lt1"/>
              </a:buClr>
              <a:buSzPts val="2000"/>
              <a:buChar char="•"/>
            </a:pPr>
            <a:r>
              <a:rPr lang="en-US" sz="1800" dirty="0"/>
              <a:t>Encryption in flight: Use the latest, secure libraries, use Public Key infrastructure for end-to-end protection on message bodies or attachments, use Managed File Transfer or SSH with an expiration date on the link, use password access, and utilize Data leak prevention mechanisms built into cloud services.</a:t>
            </a:r>
          </a:p>
          <a:p>
            <a:pPr marL="228600" lvl="0" indent="-228600" algn="l" rtl="0">
              <a:lnSpc>
                <a:spcPct val="90000"/>
              </a:lnSpc>
              <a:spcBef>
                <a:spcPts val="0"/>
              </a:spcBef>
              <a:spcAft>
                <a:spcPts val="0"/>
              </a:spcAft>
              <a:buClr>
                <a:schemeClr val="lt1"/>
              </a:buClr>
              <a:buSzPts val="2000"/>
              <a:buChar char="•"/>
            </a:pPr>
            <a:endParaRPr lang="en-US" sz="1800" dirty="0"/>
          </a:p>
          <a:p>
            <a:pPr marL="228600" lvl="0" indent="-228600" algn="l" rtl="0">
              <a:lnSpc>
                <a:spcPct val="90000"/>
              </a:lnSpc>
              <a:spcBef>
                <a:spcPts val="0"/>
              </a:spcBef>
              <a:spcAft>
                <a:spcPts val="0"/>
              </a:spcAft>
              <a:buClr>
                <a:schemeClr val="lt1"/>
              </a:buClr>
              <a:buSzPts val="2000"/>
              <a:buChar char="•"/>
            </a:pPr>
            <a:r>
              <a:rPr lang="en-US" sz="1800" dirty="0"/>
              <a:t>Encryption in use: Utilize identity management mechanisms to confirm user roles and identities. Allow conditional access to the tools' functionality based on the user roles and other parameters. Use digital rights management to apply persistent protection to documentation. </a:t>
            </a:r>
            <a:endParaRPr sz="18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The process of identifying a user, using valid credentials for username and password. Maintain control over how a user is authenticated using a secured local database or external server via appropriate secure protocols.</a:t>
            </a:r>
          </a:p>
          <a:p>
            <a:pPr marL="0" lvl="0" indent="0" algn="l" rtl="0">
              <a:lnSpc>
                <a:spcPct val="90000"/>
              </a:lnSpc>
              <a:spcBef>
                <a:spcPts val="0"/>
              </a:spcBef>
              <a:spcAft>
                <a:spcPts val="0"/>
              </a:spcAft>
              <a:buClr>
                <a:schemeClr val="lt1"/>
              </a:buClr>
              <a:buSzPts val="2400"/>
              <a:buNone/>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 After the user has been authenticated, authorization shall be used to determine which resources and functionality the user has permission to access and which operations can be performed.</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 - Monitor and log user events while logging in/out or utilizing the resources, user uptime, or other actions of interest.</a:t>
            </a:r>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Assertion Testing: The unit testing below examines Assertions, which are mainly used in unit testing, and how these assertions can help in both testing and ensuring proper data use in other applications. The standard coding label is [STD-006-CPP]</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1E18E8FF-F089-13E4-9AF0-887A23FD0FD2}"/>
              </a:ext>
            </a:extLst>
          </p:cNvPr>
          <p:cNvPicPr>
            <a:picLocks noChangeAspect="1"/>
          </p:cNvPicPr>
          <p:nvPr/>
        </p:nvPicPr>
        <p:blipFill>
          <a:blip r:embed="rId5"/>
          <a:stretch>
            <a:fillRect/>
          </a:stretch>
        </p:blipFill>
        <p:spPr>
          <a:xfrm>
            <a:off x="1852816" y="3862298"/>
            <a:ext cx="8486368" cy="223132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screenshot of a computer&#10;&#10;Description automatically generated">
            <a:extLst>
              <a:ext uri="{FF2B5EF4-FFF2-40B4-BE49-F238E27FC236}">
                <a16:creationId xmlns:a16="http://schemas.microsoft.com/office/drawing/2014/main" id="{EDA95C4A-C8B9-F31C-B5AB-5FE1A5C31119}"/>
              </a:ext>
            </a:extLst>
          </p:cNvPr>
          <p:cNvPicPr>
            <a:picLocks noChangeAspect="1"/>
          </p:cNvPicPr>
          <p:nvPr/>
        </p:nvPicPr>
        <p:blipFill>
          <a:blip r:embed="rId5"/>
          <a:stretch>
            <a:fillRect/>
          </a:stretch>
        </p:blipFill>
        <p:spPr>
          <a:xfrm>
            <a:off x="482260" y="1091274"/>
            <a:ext cx="6718640" cy="526987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D8A351F-1CC3-495C-625E-3F32E52DEA9F}"/>
              </a:ext>
            </a:extLst>
          </p:cNvPr>
          <p:cNvPicPr>
            <a:picLocks noChangeAspect="1"/>
          </p:cNvPicPr>
          <p:nvPr/>
        </p:nvPicPr>
        <p:blipFill>
          <a:blip r:embed="rId6"/>
          <a:stretch>
            <a:fillRect/>
          </a:stretch>
        </p:blipFill>
        <p:spPr>
          <a:xfrm>
            <a:off x="6129546" y="2255625"/>
            <a:ext cx="5608891" cy="2941174"/>
          </a:xfrm>
          <a:prstGeom prst="rect">
            <a:avLst/>
          </a:prstGeom>
        </p:spPr>
      </p:pic>
    </p:spTree>
    <p:custDataLst>
      <p:tags r:id="rId1"/>
    </p:custDataLst>
    <p:extLst>
      <p:ext uri="{BB962C8B-B14F-4D97-AF65-F5344CB8AC3E}">
        <p14:creationId xmlns:p14="http://schemas.microsoft.com/office/powerpoint/2010/main" val="3530157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274</TotalTime>
  <Words>969</Words>
  <Application>Microsoft Office PowerPoint</Application>
  <PresentationFormat>Widescreen</PresentationFormat>
  <Paragraphs>106</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Eric Farkas</cp:lastModifiedBy>
  <cp:revision>17</cp:revision>
  <dcterms:created xsi:type="dcterms:W3CDTF">2020-08-19T17:59:24Z</dcterms:created>
  <dcterms:modified xsi:type="dcterms:W3CDTF">2024-06-24T03:33:43Z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