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8" d="100"/>
          <a:sy n="158" d="100"/>
        </p:scale>
        <p:origin x="2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October 18,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7620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October 18,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05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October 18,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4714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October 18,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87944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October 18,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7596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October 18,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416893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October 18,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643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October 18,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559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October 18,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1009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October 18,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3951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October 18,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223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lIns="109728" tIns="109728" rIns="109728" bIns="91440" anchor="ctr"/>
          <a:lstStyle>
            <a:lvl1pPr algn="l">
              <a:defRPr sz="950" cap="none" spc="250" baseline="0">
                <a:solidFill>
                  <a:schemeClr val="tx1">
                    <a:lumMod val="85000"/>
                    <a:lumOff val="15000"/>
                  </a:schemeClr>
                </a:solidFill>
                <a:latin typeface="+mn-lt"/>
              </a:defRPr>
            </a:lvl1pPr>
          </a:lstStyle>
          <a:p>
            <a:fld id="{A33960BD-7AC1-4217-9611-AAA56D3EE38F}" type="datetime4">
              <a:rPr lang="en-US" smtClean="0"/>
              <a:pPr/>
              <a:t>October 18,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lIns="109728" tIns="109728" rIns="109728" bIns="91440" anchor="ctr"/>
          <a:lstStyle>
            <a:lvl1pPr algn="r">
              <a:defRPr sz="950" cap="none" spc="25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lIns="109728" tIns="109728" rIns="109728" bIns="9144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909000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none" spc="25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デジタル地球の宇宙的ビュー">
            <a:extLst>
              <a:ext uri="{FF2B5EF4-FFF2-40B4-BE49-F238E27FC236}">
                <a16:creationId xmlns:a16="http://schemas.microsoft.com/office/drawing/2014/main" id="{B4E9F09F-9772-449F-965A-7C3E883A65B6}"/>
              </a:ext>
            </a:extLst>
          </p:cNvPr>
          <p:cNvPicPr>
            <a:picLocks noChangeAspect="1"/>
          </p:cNvPicPr>
          <p:nvPr/>
        </p:nvPicPr>
        <p:blipFill rotWithShape="1">
          <a:blip r:embed="rId2"/>
          <a:srcRect t="15413"/>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タイトル 1">
            <a:extLst>
              <a:ext uri="{FF2B5EF4-FFF2-40B4-BE49-F238E27FC236}">
                <a16:creationId xmlns:a16="http://schemas.microsoft.com/office/drawing/2014/main" id="{0E4EB291-87C7-4E27-B992-A4B18E18F67B}"/>
              </a:ext>
            </a:extLst>
          </p:cNvPr>
          <p:cNvSpPr>
            <a:spLocks noGrp="1"/>
          </p:cNvSpPr>
          <p:nvPr>
            <p:ph type="ctrTitle"/>
          </p:nvPr>
        </p:nvSpPr>
        <p:spPr>
          <a:xfrm>
            <a:off x="545318" y="381663"/>
            <a:ext cx="7223106" cy="826935"/>
          </a:xfrm>
        </p:spPr>
        <p:txBody>
          <a:bodyPr>
            <a:normAutofit/>
          </a:bodyPr>
          <a:lstStyle/>
          <a:p>
            <a:pPr algn="l"/>
            <a:r>
              <a:rPr lang="en-CA" sz="1800" b="1" kern="0" dirty="0">
                <a:solidFill>
                  <a:srgbClr val="2F5496"/>
                </a:solidFill>
                <a:effectLst/>
                <a:latin typeface="Calibri Light" panose="020F0302020204030204" pitchFamily="34" charset="0"/>
                <a:ea typeface="游ゴシック Light" panose="020B0300000000000000" pitchFamily="50" charset="-128"/>
                <a:cs typeface="Times New Roman" panose="02020603050405020304" pitchFamily="18" charset="0"/>
              </a:rPr>
              <a:t>A Comparative Analysis of Venue Interest in Kobe City and Osaka City Japan Using Foursquare API Data</a:t>
            </a:r>
            <a:endParaRPr lang="en-CA" dirty="0"/>
          </a:p>
        </p:txBody>
      </p:sp>
      <p:sp>
        <p:nvSpPr>
          <p:cNvPr id="3" name="字幕 2">
            <a:extLst>
              <a:ext uri="{FF2B5EF4-FFF2-40B4-BE49-F238E27FC236}">
                <a16:creationId xmlns:a16="http://schemas.microsoft.com/office/drawing/2014/main" id="{C83678BE-36C9-49D5-B6D6-AAE3C9D32C12}"/>
              </a:ext>
            </a:extLst>
          </p:cNvPr>
          <p:cNvSpPr>
            <a:spLocks noGrp="1"/>
          </p:cNvSpPr>
          <p:nvPr>
            <p:ph type="subTitle" idx="1"/>
          </p:nvPr>
        </p:nvSpPr>
        <p:spPr>
          <a:xfrm>
            <a:off x="545318" y="1256307"/>
            <a:ext cx="5553331" cy="572493"/>
          </a:xfrm>
        </p:spPr>
        <p:txBody>
          <a:bodyPr>
            <a:normAutofit fontScale="85000" lnSpcReduction="10000"/>
          </a:bodyPr>
          <a:lstStyle/>
          <a:p>
            <a:pPr algn="l"/>
            <a:r>
              <a:rPr lang="en-CA" sz="1800" dirty="0"/>
              <a:t>Coursera – IBM Data Science Capstone Project</a:t>
            </a:r>
          </a:p>
          <a:p>
            <a:pPr algn="l"/>
            <a:endParaRPr lang="en-CA" sz="1800" dirty="0"/>
          </a:p>
        </p:txBody>
      </p:sp>
    </p:spTree>
    <p:extLst>
      <p:ext uri="{BB962C8B-B14F-4D97-AF65-F5344CB8AC3E}">
        <p14:creationId xmlns:p14="http://schemas.microsoft.com/office/powerpoint/2010/main" val="285117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B817285-8238-4B7D-A4CF-6C648D94CE4E}"/>
              </a:ext>
            </a:extLst>
          </p:cNvPr>
          <p:cNvSpPr>
            <a:spLocks noGrp="1"/>
          </p:cNvSpPr>
          <p:nvPr>
            <p:ph type="title"/>
          </p:nvPr>
        </p:nvSpPr>
        <p:spPr>
          <a:xfrm>
            <a:off x="1050879" y="609601"/>
            <a:ext cx="9810604" cy="1216024"/>
          </a:xfrm>
        </p:spPr>
        <p:txBody>
          <a:bodyPr>
            <a:normAutofit/>
          </a:bodyPr>
          <a:lstStyle/>
          <a:p>
            <a:pPr algn="ctr"/>
            <a:r>
              <a:rPr lang="en-CA" b="1" dirty="0">
                <a:effectLst/>
                <a:latin typeface="Calibri Light" panose="020F0302020204030204" pitchFamily="34" charset="0"/>
                <a:ea typeface="游ゴシック Light" panose="020B0300000000000000" pitchFamily="50" charset="-128"/>
                <a:cs typeface="Times New Roman" panose="02020603050405020304" pitchFamily="18" charset="0"/>
              </a:rPr>
              <a:t>Limitations and Drawbacks</a:t>
            </a:r>
            <a:endParaRPr lang="en-CA" dirty="0"/>
          </a:p>
        </p:txBody>
      </p:sp>
      <p:sp>
        <p:nvSpPr>
          <p:cNvPr id="14" name="Freeform: Shape 13">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テキスト ボックス 4">
            <a:extLst>
              <a:ext uri="{FF2B5EF4-FFF2-40B4-BE49-F238E27FC236}">
                <a16:creationId xmlns:a16="http://schemas.microsoft.com/office/drawing/2014/main" id="{CD84CDB2-9AAF-415E-B31D-0411282ABFFE}"/>
              </a:ext>
            </a:extLst>
          </p:cNvPr>
          <p:cNvSpPr txBox="1"/>
          <p:nvPr/>
        </p:nvSpPr>
        <p:spPr>
          <a:xfrm>
            <a:off x="333060" y="1825625"/>
            <a:ext cx="11174655" cy="4735014"/>
          </a:xfrm>
          <a:prstGeom prst="rect">
            <a:avLst/>
          </a:prstGeom>
          <a:noFill/>
        </p:spPr>
        <p:txBody>
          <a:bodyPr wrap="square" rtlCol="0">
            <a:spAutoFit/>
          </a:bodyPr>
          <a:lstStyle/>
          <a:p>
            <a:pPr marL="228600">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Although the k-means model helped to give more context on the relationship between venue popularity based on distance and venue category compared to purely relying on the popularity of a venue based on existing metrics provided by Foursquare, the execution, code logic and architecture has some limitations.</a:t>
            </a:r>
          </a:p>
          <a:p>
            <a:pPr marL="228600">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One example of this is that the parameters to allow the code to be re-used for different cities and their subsequent focal point (e.g. station) is not set to be easily configured. Instead, the code needs to be changed extensively at each point to mention the target city of interest.</a:t>
            </a:r>
          </a:p>
          <a:p>
            <a:pPr marL="228600">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In terms of the accuracy of the k-means model, the following factors influence its overall accuracy</a:t>
            </a:r>
          </a:p>
          <a:p>
            <a:pPr marL="342900" lvl="0" indent="-342900">
              <a:lnSpc>
                <a:spcPct val="107000"/>
              </a:lnSpc>
              <a:buFont typeface="+mj-lt"/>
              <a:buAutoNum type="arabicPeriod"/>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The relatively high level of specificity in terms of the target location, which reduces the quantity of data that can be analyzed</a:t>
            </a:r>
          </a:p>
          <a:p>
            <a:pPr marL="342900" lvl="0" indent="-342900">
              <a:lnSpc>
                <a:spcPct val="107000"/>
              </a:lnSpc>
              <a:spcAft>
                <a:spcPts val="800"/>
              </a:spcAft>
              <a:buFont typeface="+mj-lt"/>
              <a:buAutoNum type="arabicPeriod"/>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The limited number of clusters used in the code to generate results which limits the ability to fully utilize the K-means clustering methodology</a:t>
            </a:r>
          </a:p>
          <a:p>
            <a:pPr marL="228600">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Considering this, it would be worth re-architecting the code to address finding patterns between cities using a wider parameter such as the neighborhood. </a:t>
            </a:r>
          </a:p>
          <a:p>
            <a:endParaRPr lang="en-CA" dirty="0"/>
          </a:p>
        </p:txBody>
      </p:sp>
      <p:sp>
        <p:nvSpPr>
          <p:cNvPr id="11" name="字幕 2">
            <a:extLst>
              <a:ext uri="{FF2B5EF4-FFF2-40B4-BE49-F238E27FC236}">
                <a16:creationId xmlns:a16="http://schemas.microsoft.com/office/drawing/2014/main" id="{740AEEB8-B08B-4E0C-BD1A-412686679942}"/>
              </a:ext>
            </a:extLst>
          </p:cNvPr>
          <p:cNvSpPr txBox="1">
            <a:spLocks/>
          </p:cNvSpPr>
          <p:nvPr/>
        </p:nvSpPr>
        <p:spPr>
          <a:xfrm>
            <a:off x="5853235" y="6518649"/>
            <a:ext cx="5553331" cy="572493"/>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dirty="0"/>
              <a:t>Coursera – IBM Data Science Capstone Project      Achala Amarasinghe </a:t>
            </a:r>
          </a:p>
          <a:p>
            <a:endParaRPr lang="en-CA" sz="1050" dirty="0"/>
          </a:p>
        </p:txBody>
      </p:sp>
      <p:sp>
        <p:nvSpPr>
          <p:cNvPr id="16" name="テキスト ボックス 15">
            <a:extLst>
              <a:ext uri="{FF2B5EF4-FFF2-40B4-BE49-F238E27FC236}">
                <a16:creationId xmlns:a16="http://schemas.microsoft.com/office/drawing/2014/main" id="{84CDE273-8354-4D33-8AA2-7ED12D23CE8C}"/>
              </a:ext>
            </a:extLst>
          </p:cNvPr>
          <p:cNvSpPr txBox="1"/>
          <p:nvPr/>
        </p:nvSpPr>
        <p:spPr>
          <a:xfrm>
            <a:off x="11638919" y="6518649"/>
            <a:ext cx="442061" cy="369332"/>
          </a:xfrm>
          <a:prstGeom prst="rect">
            <a:avLst/>
          </a:prstGeom>
          <a:noFill/>
        </p:spPr>
        <p:txBody>
          <a:bodyPr wrap="square" rtlCol="0">
            <a:spAutoFit/>
          </a:bodyPr>
          <a:lstStyle/>
          <a:p>
            <a:r>
              <a:rPr lang="en-CA" dirty="0"/>
              <a:t>10</a:t>
            </a:r>
          </a:p>
        </p:txBody>
      </p:sp>
    </p:spTree>
    <p:extLst>
      <p:ext uri="{BB962C8B-B14F-4D97-AF65-F5344CB8AC3E}">
        <p14:creationId xmlns:p14="http://schemas.microsoft.com/office/powerpoint/2010/main" val="326921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B817285-8238-4B7D-A4CF-6C648D94CE4E}"/>
              </a:ext>
            </a:extLst>
          </p:cNvPr>
          <p:cNvSpPr>
            <a:spLocks noGrp="1"/>
          </p:cNvSpPr>
          <p:nvPr>
            <p:ph type="title"/>
          </p:nvPr>
        </p:nvSpPr>
        <p:spPr>
          <a:xfrm>
            <a:off x="1050879" y="609601"/>
            <a:ext cx="9810604" cy="1216024"/>
          </a:xfrm>
        </p:spPr>
        <p:txBody>
          <a:bodyPr>
            <a:normAutofit/>
          </a:bodyPr>
          <a:lstStyle/>
          <a:p>
            <a:pPr algn="ctr"/>
            <a:r>
              <a:rPr lang="en-CA" b="1" dirty="0">
                <a:effectLst/>
                <a:latin typeface="Calibri Light" panose="020F0302020204030204" pitchFamily="34" charset="0"/>
                <a:ea typeface="游ゴシック Light" panose="020B0300000000000000" pitchFamily="50" charset="-128"/>
                <a:cs typeface="Times New Roman" panose="02020603050405020304" pitchFamily="18" charset="0"/>
              </a:rPr>
              <a:t>Conclusion</a:t>
            </a:r>
            <a:endParaRPr lang="en-CA" dirty="0"/>
          </a:p>
        </p:txBody>
      </p:sp>
      <p:sp>
        <p:nvSpPr>
          <p:cNvPr id="14" name="Freeform: Shape 13">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テキスト ボックス 4">
            <a:extLst>
              <a:ext uri="{FF2B5EF4-FFF2-40B4-BE49-F238E27FC236}">
                <a16:creationId xmlns:a16="http://schemas.microsoft.com/office/drawing/2014/main" id="{CD84CDB2-9AAF-415E-B31D-0411282ABFFE}"/>
              </a:ext>
            </a:extLst>
          </p:cNvPr>
          <p:cNvSpPr txBox="1"/>
          <p:nvPr/>
        </p:nvSpPr>
        <p:spPr>
          <a:xfrm>
            <a:off x="333060" y="1825625"/>
            <a:ext cx="11174655" cy="4129144"/>
          </a:xfrm>
          <a:prstGeom prst="rect">
            <a:avLst/>
          </a:prstGeom>
          <a:noFill/>
        </p:spPr>
        <p:txBody>
          <a:bodyPr wrap="square" rtlCol="0">
            <a:spAutoFit/>
          </a:bodyPr>
          <a:lstStyle/>
          <a:p>
            <a:pPr marL="228600">
              <a:lnSpc>
                <a:spcPct val="107000"/>
              </a:lnSpc>
              <a:spcAft>
                <a:spcPts val="800"/>
              </a:spcAft>
            </a:pPr>
            <a:r>
              <a:rPr lang="en-CA" sz="2400" dirty="0">
                <a:effectLst/>
                <a:latin typeface="Calibri" panose="020F0502020204030204" pitchFamily="34" charset="0"/>
                <a:ea typeface="游明朝" panose="02020400000000000000" pitchFamily="18" charset="-128"/>
                <a:cs typeface="Times New Roman" panose="02020603050405020304" pitchFamily="18" charset="0"/>
              </a:rPr>
              <a:t>Despite the limitations of the K-means model, the insights from this report would provide useful information in terms of understanding the popularity of venues for its intended target audience, since it shows that</a:t>
            </a:r>
          </a:p>
          <a:p>
            <a:pPr marL="342900" lvl="0" indent="-342900">
              <a:lnSpc>
                <a:spcPct val="107000"/>
              </a:lnSpc>
              <a:buFont typeface="+mj-lt"/>
              <a:buAutoNum type="arabicPeriod"/>
            </a:pPr>
            <a:r>
              <a:rPr lang="en-CA" sz="2400" dirty="0">
                <a:effectLst/>
                <a:latin typeface="Calibri" panose="020F0502020204030204" pitchFamily="34" charset="0"/>
                <a:ea typeface="游明朝" panose="02020400000000000000" pitchFamily="18" charset="-128"/>
                <a:cs typeface="Times New Roman" panose="02020603050405020304" pitchFamily="18" charset="0"/>
              </a:rPr>
              <a:t>Venue popularity is not based on closest location</a:t>
            </a:r>
          </a:p>
          <a:p>
            <a:pPr marL="342900" lvl="0" indent="-342900">
              <a:lnSpc>
                <a:spcPct val="107000"/>
              </a:lnSpc>
              <a:buFont typeface="+mj-lt"/>
              <a:buAutoNum type="arabicPeriod"/>
            </a:pPr>
            <a:r>
              <a:rPr lang="en-CA" sz="2400" dirty="0">
                <a:effectLst/>
                <a:latin typeface="Calibri" panose="020F0502020204030204" pitchFamily="34" charset="0"/>
                <a:ea typeface="游明朝" panose="02020400000000000000" pitchFamily="18" charset="-128"/>
                <a:cs typeface="Times New Roman" panose="02020603050405020304" pitchFamily="18" charset="0"/>
              </a:rPr>
              <a:t>Accounting for category and distance impacts the popularity of a venue</a:t>
            </a:r>
          </a:p>
          <a:p>
            <a:pPr marL="342900" lvl="0" indent="-342900">
              <a:lnSpc>
                <a:spcPct val="107000"/>
              </a:lnSpc>
              <a:buFont typeface="+mj-lt"/>
              <a:buAutoNum type="arabicPeriod"/>
            </a:pPr>
            <a:r>
              <a:rPr lang="en-CA" sz="2400" dirty="0">
                <a:effectLst/>
                <a:latin typeface="Calibri" panose="020F0502020204030204" pitchFamily="34" charset="0"/>
                <a:ea typeface="游明朝" panose="02020400000000000000" pitchFamily="18" charset="-128"/>
                <a:cs typeface="Times New Roman" panose="02020603050405020304" pitchFamily="18" charset="0"/>
              </a:rPr>
              <a:t>Restaurants and cafes would be a primary point of interest to consider within a relatively close proximity of a train station and worth focusing on for </a:t>
            </a:r>
          </a:p>
          <a:p>
            <a:pPr marL="742950" lvl="1" indent="-285750">
              <a:lnSpc>
                <a:spcPct val="107000"/>
              </a:lnSpc>
              <a:buFont typeface="+mj-lt"/>
              <a:buAutoNum type="alphaLcPeriod"/>
            </a:pPr>
            <a:r>
              <a:rPr lang="en-CA" sz="2400" dirty="0">
                <a:effectLst/>
                <a:latin typeface="Calibri" panose="020F0502020204030204" pitchFamily="34" charset="0"/>
                <a:ea typeface="游明朝" panose="02020400000000000000" pitchFamily="18" charset="-128"/>
                <a:cs typeface="Times New Roman" panose="02020603050405020304" pitchFamily="18" charset="0"/>
              </a:rPr>
              <a:t>Preventing the spread of COVID-19</a:t>
            </a:r>
          </a:p>
          <a:p>
            <a:pPr marL="742950" lvl="1" indent="-285750">
              <a:lnSpc>
                <a:spcPct val="107000"/>
              </a:lnSpc>
              <a:buFont typeface="+mj-lt"/>
              <a:buAutoNum type="alphaLcPeriod"/>
            </a:pPr>
            <a:r>
              <a:rPr lang="en-CA" sz="2400" dirty="0">
                <a:effectLst/>
                <a:latin typeface="Calibri" panose="020F0502020204030204" pitchFamily="34" charset="0"/>
                <a:ea typeface="游明朝" panose="02020400000000000000" pitchFamily="18" charset="-128"/>
                <a:cs typeface="Times New Roman" panose="02020603050405020304" pitchFamily="18" charset="0"/>
              </a:rPr>
              <a:t>Considering for real-estate development</a:t>
            </a:r>
          </a:p>
          <a:p>
            <a:pPr marL="742950" lvl="1" indent="-285750">
              <a:lnSpc>
                <a:spcPct val="107000"/>
              </a:lnSpc>
              <a:spcAft>
                <a:spcPts val="800"/>
              </a:spcAft>
              <a:buFont typeface="+mj-lt"/>
              <a:buAutoNum type="alphaLcPeriod"/>
            </a:pPr>
            <a:r>
              <a:rPr lang="en-CA" sz="2400" dirty="0">
                <a:effectLst/>
                <a:latin typeface="Calibri" panose="020F0502020204030204" pitchFamily="34" charset="0"/>
                <a:ea typeface="游明朝" panose="02020400000000000000" pitchFamily="18" charset="-128"/>
                <a:cs typeface="Times New Roman" panose="02020603050405020304" pitchFamily="18" charset="0"/>
              </a:rPr>
              <a:t>Setting up a new business</a:t>
            </a:r>
          </a:p>
        </p:txBody>
      </p:sp>
      <p:sp>
        <p:nvSpPr>
          <p:cNvPr id="6" name="字幕 2">
            <a:extLst>
              <a:ext uri="{FF2B5EF4-FFF2-40B4-BE49-F238E27FC236}">
                <a16:creationId xmlns:a16="http://schemas.microsoft.com/office/drawing/2014/main" id="{990804BB-E9A0-4C22-A9E9-E4F6F4CFF80C}"/>
              </a:ext>
            </a:extLst>
          </p:cNvPr>
          <p:cNvSpPr txBox="1">
            <a:spLocks/>
          </p:cNvSpPr>
          <p:nvPr/>
        </p:nvSpPr>
        <p:spPr>
          <a:xfrm>
            <a:off x="5853235" y="6518649"/>
            <a:ext cx="5553331" cy="572493"/>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dirty="0"/>
              <a:t>Coursera – IBM Data Science Capstone Project      Achala Amarasinghe </a:t>
            </a:r>
          </a:p>
          <a:p>
            <a:endParaRPr lang="en-CA" sz="1050" dirty="0"/>
          </a:p>
        </p:txBody>
      </p:sp>
      <p:sp>
        <p:nvSpPr>
          <p:cNvPr id="7" name="テキスト ボックス 6">
            <a:extLst>
              <a:ext uri="{FF2B5EF4-FFF2-40B4-BE49-F238E27FC236}">
                <a16:creationId xmlns:a16="http://schemas.microsoft.com/office/drawing/2014/main" id="{97A4C472-2893-4D14-A43E-23D9D9A3A52F}"/>
              </a:ext>
            </a:extLst>
          </p:cNvPr>
          <p:cNvSpPr txBox="1"/>
          <p:nvPr/>
        </p:nvSpPr>
        <p:spPr>
          <a:xfrm>
            <a:off x="11638919" y="6518649"/>
            <a:ext cx="442061" cy="369332"/>
          </a:xfrm>
          <a:prstGeom prst="rect">
            <a:avLst/>
          </a:prstGeom>
          <a:noFill/>
        </p:spPr>
        <p:txBody>
          <a:bodyPr wrap="square" rtlCol="0">
            <a:spAutoFit/>
          </a:bodyPr>
          <a:lstStyle/>
          <a:p>
            <a:r>
              <a:rPr lang="en-CA" dirty="0"/>
              <a:t>11</a:t>
            </a:r>
          </a:p>
        </p:txBody>
      </p:sp>
    </p:spTree>
    <p:extLst>
      <p:ext uri="{BB962C8B-B14F-4D97-AF65-F5344CB8AC3E}">
        <p14:creationId xmlns:p14="http://schemas.microsoft.com/office/powerpoint/2010/main" val="3786965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B817285-8238-4B7D-A4CF-6C648D94CE4E}"/>
              </a:ext>
            </a:extLst>
          </p:cNvPr>
          <p:cNvSpPr>
            <a:spLocks noGrp="1"/>
          </p:cNvSpPr>
          <p:nvPr>
            <p:ph type="title"/>
          </p:nvPr>
        </p:nvSpPr>
        <p:spPr>
          <a:xfrm>
            <a:off x="1050879" y="609601"/>
            <a:ext cx="9810604" cy="1216024"/>
          </a:xfrm>
        </p:spPr>
        <p:txBody>
          <a:bodyPr>
            <a:normAutofit/>
          </a:bodyPr>
          <a:lstStyle/>
          <a:p>
            <a:pPr algn="ctr"/>
            <a:r>
              <a:rPr lang="en-CA" b="1" dirty="0">
                <a:effectLst/>
                <a:latin typeface="Calibri Light" panose="020F0302020204030204" pitchFamily="34" charset="0"/>
                <a:ea typeface="游ゴシック Light" panose="020B0300000000000000" pitchFamily="50" charset="-128"/>
                <a:cs typeface="Times New Roman" panose="02020603050405020304" pitchFamily="18" charset="0"/>
              </a:rPr>
              <a:t>Conclusion</a:t>
            </a:r>
            <a:endParaRPr lang="en-CA" dirty="0"/>
          </a:p>
        </p:txBody>
      </p:sp>
      <p:sp>
        <p:nvSpPr>
          <p:cNvPr id="14" name="Freeform: Shape 13">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テキスト ボックス 4">
            <a:extLst>
              <a:ext uri="{FF2B5EF4-FFF2-40B4-BE49-F238E27FC236}">
                <a16:creationId xmlns:a16="http://schemas.microsoft.com/office/drawing/2014/main" id="{CD84CDB2-9AAF-415E-B31D-0411282ABFFE}"/>
              </a:ext>
            </a:extLst>
          </p:cNvPr>
          <p:cNvSpPr txBox="1"/>
          <p:nvPr/>
        </p:nvSpPr>
        <p:spPr>
          <a:xfrm>
            <a:off x="333060" y="1825625"/>
            <a:ext cx="11174655" cy="4624984"/>
          </a:xfrm>
          <a:prstGeom prst="rect">
            <a:avLst/>
          </a:prstGeom>
          <a:noFill/>
        </p:spPr>
        <p:txBody>
          <a:bodyPr wrap="square" rtlCol="0">
            <a:spAutoFit/>
          </a:bodyPr>
          <a:lstStyle/>
          <a:p>
            <a:r>
              <a:rPr lang="en-CA" sz="1800" dirty="0">
                <a:effectLst/>
                <a:latin typeface="Times New Roman" panose="02020603050405020304" pitchFamily="18" charset="0"/>
                <a:ea typeface="Times New Roman" panose="02020603050405020304" pitchFamily="18" charset="0"/>
              </a:rPr>
              <a:t>1. World Population Review, Population of Cities in Japan (2021). </a:t>
            </a:r>
            <a:r>
              <a:rPr lang="en-CA" sz="1800" i="1" dirty="0">
                <a:effectLst/>
                <a:latin typeface="Times New Roman" panose="02020603050405020304" pitchFamily="18" charset="0"/>
                <a:ea typeface="Times New Roman" panose="02020603050405020304" pitchFamily="18" charset="0"/>
              </a:rPr>
              <a:t>Population of cities in </a:t>
            </a:r>
            <a:r>
              <a:rPr lang="en-CA" sz="1800" i="1" dirty="0" err="1">
                <a:effectLst/>
                <a:latin typeface="Times New Roman" panose="02020603050405020304" pitchFamily="18" charset="0"/>
                <a:ea typeface="Times New Roman" panose="02020603050405020304" pitchFamily="18" charset="0"/>
              </a:rPr>
              <a:t>japan</a:t>
            </a:r>
            <a:r>
              <a:rPr lang="en-CA" sz="1800" i="1" dirty="0">
                <a:effectLst/>
                <a:latin typeface="Times New Roman" panose="02020603050405020304" pitchFamily="18" charset="0"/>
                <a:ea typeface="Times New Roman" panose="02020603050405020304" pitchFamily="18" charset="0"/>
              </a:rPr>
              <a:t> (2021)</a:t>
            </a:r>
            <a:r>
              <a:rPr lang="en-CA" sz="1800" dirty="0">
                <a:effectLst/>
                <a:latin typeface="Times New Roman" panose="02020603050405020304" pitchFamily="18" charset="0"/>
                <a:ea typeface="Times New Roman" panose="02020603050405020304" pitchFamily="18" charset="0"/>
              </a:rPr>
              <a:t>. Available at: https://worldpopulationreview.com/countries/cities/japan [Accessed September 20, 2021]. </a:t>
            </a:r>
          </a:p>
          <a:p>
            <a:endParaRPr lang="en-CA" sz="1800" dirty="0">
              <a:effectLst/>
              <a:latin typeface="Times New Roman" panose="02020603050405020304" pitchFamily="18" charset="0"/>
              <a:ea typeface="Times New Roman" panose="02020603050405020304" pitchFamily="18" charset="0"/>
            </a:endParaRPr>
          </a:p>
          <a:p>
            <a:r>
              <a:rPr lang="en-CA" dirty="0">
                <a:latin typeface="Times New Roman" panose="02020603050405020304" pitchFamily="18" charset="0"/>
                <a:ea typeface="Times New Roman" panose="02020603050405020304" pitchFamily="18" charset="0"/>
              </a:rPr>
              <a:t>2. </a:t>
            </a:r>
            <a:r>
              <a:rPr lang="en-CA" sz="1800" dirty="0">
                <a:effectLst/>
                <a:latin typeface="Times New Roman" panose="02020603050405020304" pitchFamily="18" charset="0"/>
                <a:ea typeface="Times New Roman" panose="02020603050405020304" pitchFamily="18" charset="0"/>
              </a:rPr>
              <a:t>Kobe University, 2016. About Kobe city. </a:t>
            </a:r>
            <a:r>
              <a:rPr lang="en-CA" sz="1800" i="1" dirty="0">
                <a:effectLst/>
                <a:latin typeface="Times New Roman" panose="02020603050405020304" pitchFamily="18" charset="0"/>
                <a:ea typeface="Times New Roman" panose="02020603050405020304" pitchFamily="18" charset="0"/>
              </a:rPr>
              <a:t>Kobe University</a:t>
            </a:r>
            <a:r>
              <a:rPr lang="en-CA" sz="1800" dirty="0">
                <a:effectLst/>
                <a:latin typeface="Times New Roman" panose="02020603050405020304" pitchFamily="18" charset="0"/>
                <a:ea typeface="Times New Roman" panose="02020603050405020304" pitchFamily="18" charset="0"/>
              </a:rPr>
              <a:t>. Available at: https://www.kobe-u.ac.jp/en/campuslife/regional_info/about_kobe.html [Accessed September 20, 2021]. </a:t>
            </a:r>
          </a:p>
          <a:p>
            <a:endParaRPr lang="en-CA" dirty="0">
              <a:latin typeface="Times New Roman" panose="02020603050405020304" pitchFamily="18" charset="0"/>
              <a:ea typeface="Times New Roman" panose="02020603050405020304" pitchFamily="18" charset="0"/>
            </a:endParaRPr>
          </a:p>
          <a:p>
            <a:r>
              <a:rPr lang="en-CA" sz="1800" dirty="0">
                <a:effectLst/>
                <a:latin typeface="Times New Roman" panose="02020603050405020304" pitchFamily="18" charset="0"/>
                <a:ea typeface="Times New Roman" panose="02020603050405020304" pitchFamily="18" charset="0"/>
              </a:rPr>
              <a:t>3. Public Information Division, Office of the Mayor, City of Osaka, 2020. Profile of Osaka city. </a:t>
            </a:r>
            <a:r>
              <a:rPr lang="en-CA" sz="1800" i="1" dirty="0">
                <a:effectLst/>
                <a:latin typeface="Times New Roman" panose="02020603050405020304" pitchFamily="18" charset="0"/>
                <a:ea typeface="Times New Roman" panose="02020603050405020304" pitchFamily="18" charset="0"/>
              </a:rPr>
              <a:t>Osaka City </a:t>
            </a:r>
            <a:r>
              <a:rPr lang="ja-JP" sz="1800" i="1" dirty="0">
                <a:effectLst/>
                <a:latin typeface="Times New Roman" panose="02020603050405020304" pitchFamily="18" charset="0"/>
                <a:ea typeface="ＭＳ 明朝" panose="02020609040205080304" pitchFamily="17" charset="-128"/>
                <a:cs typeface="ＭＳ 明朝" panose="02020609040205080304" pitchFamily="17" charset="-128"/>
              </a:rPr>
              <a:t>大阪市</a:t>
            </a:r>
            <a:r>
              <a:rPr lang="en-CA" sz="1800" dirty="0">
                <a:effectLst/>
                <a:latin typeface="Times New Roman" panose="02020603050405020304" pitchFamily="18" charset="0"/>
                <a:ea typeface="Times New Roman" panose="02020603050405020304" pitchFamily="18" charset="0"/>
              </a:rPr>
              <a:t>. Available at: https://www.city.osaka.lg.jp/contents/wdu020/enjoy/en/overview/content_CityProfile.html [Accessed September 20, 2021]. </a:t>
            </a:r>
          </a:p>
          <a:p>
            <a:endParaRPr lang="en-CA" sz="1800" dirty="0">
              <a:effectLst/>
              <a:latin typeface="Times New Roman" panose="02020603050405020304" pitchFamily="18" charset="0"/>
              <a:ea typeface="Times New Roman" panose="02020603050405020304" pitchFamily="18" charset="0"/>
            </a:endParaRPr>
          </a:p>
          <a:p>
            <a:r>
              <a:rPr lang="en-CA" sz="1800" dirty="0">
                <a:effectLst/>
                <a:latin typeface="Times New Roman" panose="02020603050405020304" pitchFamily="18" charset="0"/>
                <a:ea typeface="Times New Roman" panose="02020603050405020304" pitchFamily="18" charset="0"/>
              </a:rPr>
              <a:t>4. Trip.com, 10 best things to do in KOBE, Hyogo - Kobe travel guides 2021. </a:t>
            </a:r>
            <a:r>
              <a:rPr lang="en-CA" sz="1800" i="1" dirty="0">
                <a:effectLst/>
                <a:latin typeface="Times New Roman" panose="02020603050405020304" pitchFamily="18" charset="0"/>
                <a:ea typeface="Times New Roman" panose="02020603050405020304" pitchFamily="18" charset="0"/>
              </a:rPr>
              <a:t>TRIP.COM</a:t>
            </a:r>
            <a:r>
              <a:rPr lang="en-CA" sz="1800" dirty="0">
                <a:effectLst/>
                <a:latin typeface="Times New Roman" panose="02020603050405020304" pitchFamily="18" charset="0"/>
                <a:ea typeface="Times New Roman" panose="02020603050405020304" pitchFamily="18" charset="0"/>
              </a:rPr>
              <a:t>. Available at: https://www.trip.com/travel-guide/destination/kobe-57024/ [Accessed September 20, 2021]. </a:t>
            </a:r>
          </a:p>
          <a:p>
            <a:endParaRPr lang="en-CA" sz="1800" dirty="0">
              <a:effectLst/>
              <a:latin typeface="Times New Roman" panose="02020603050405020304" pitchFamily="18" charset="0"/>
              <a:ea typeface="Times New Roman" panose="02020603050405020304" pitchFamily="18" charset="0"/>
            </a:endParaRPr>
          </a:p>
          <a:p>
            <a:r>
              <a:rPr lang="en-CA" sz="1800" dirty="0">
                <a:effectLst/>
                <a:latin typeface="Times New Roman" panose="02020603050405020304" pitchFamily="18" charset="0"/>
                <a:ea typeface="Times New Roman" panose="02020603050405020304" pitchFamily="18" charset="0"/>
              </a:rPr>
              <a:t>5. </a:t>
            </a:r>
            <a:r>
              <a:rPr lang="en-CA" sz="1800" dirty="0" err="1">
                <a:effectLst/>
                <a:latin typeface="Times New Roman" panose="02020603050405020304" pitchFamily="18" charset="0"/>
                <a:ea typeface="Times New Roman" panose="02020603050405020304" pitchFamily="18" charset="0"/>
              </a:rPr>
              <a:t>Audiger</a:t>
            </a:r>
            <a:r>
              <a:rPr lang="en-CA" sz="1800" dirty="0">
                <a:effectLst/>
                <a:latin typeface="Times New Roman" panose="02020603050405020304" pitchFamily="18" charset="0"/>
                <a:ea typeface="Times New Roman" panose="02020603050405020304" pitchFamily="18" charset="0"/>
              </a:rPr>
              <a:t>, S., 11 best things to do in </a:t>
            </a:r>
            <a:r>
              <a:rPr lang="en-CA" sz="1800" dirty="0" err="1">
                <a:effectLst/>
                <a:latin typeface="Times New Roman" panose="02020603050405020304" pitchFamily="18" charset="0"/>
                <a:ea typeface="Times New Roman" panose="02020603050405020304" pitchFamily="18" charset="0"/>
              </a:rPr>
              <a:t>kobe</a:t>
            </a:r>
            <a:r>
              <a:rPr lang="en-CA" sz="1800" dirty="0">
                <a:effectLst/>
                <a:latin typeface="Times New Roman" panose="02020603050405020304" pitchFamily="18" charset="0"/>
                <a:ea typeface="Times New Roman" panose="02020603050405020304" pitchFamily="18" charset="0"/>
              </a:rPr>
              <a:t> – Go guides. </a:t>
            </a:r>
            <a:r>
              <a:rPr lang="en-CA" sz="1800" i="1" dirty="0">
                <a:effectLst/>
                <a:latin typeface="Times New Roman" panose="02020603050405020304" pitchFamily="18" charset="0"/>
                <a:ea typeface="Times New Roman" panose="02020603050405020304" pitchFamily="18" charset="0"/>
              </a:rPr>
              <a:t>What is Kobe Most Famous For? – Go Guides</a:t>
            </a:r>
            <a:r>
              <a:rPr lang="en-CA" sz="1800" dirty="0">
                <a:effectLst/>
                <a:latin typeface="Times New Roman" panose="02020603050405020304" pitchFamily="18" charset="0"/>
                <a:ea typeface="Times New Roman" panose="02020603050405020304" pitchFamily="18" charset="0"/>
              </a:rPr>
              <a:t>. Available at: https://www.hotels.com/go/japan/best-kobe-things-to-do [Accessed September 20, 2021]. </a:t>
            </a:r>
          </a:p>
          <a:p>
            <a:pPr marL="228600">
              <a:lnSpc>
                <a:spcPct val="107000"/>
              </a:lnSpc>
              <a:spcAft>
                <a:spcPts val="800"/>
              </a:spcAft>
            </a:pPr>
            <a:endParaRPr lang="en-CA" sz="2400" dirty="0">
              <a:effectLst/>
              <a:latin typeface="Calibri" panose="020F0502020204030204" pitchFamily="34" charset="0"/>
              <a:ea typeface="游明朝" panose="02020400000000000000" pitchFamily="18" charset="-128"/>
              <a:cs typeface="Times New Roman" panose="02020603050405020304" pitchFamily="18" charset="0"/>
            </a:endParaRPr>
          </a:p>
        </p:txBody>
      </p:sp>
      <p:sp>
        <p:nvSpPr>
          <p:cNvPr id="6" name="字幕 2">
            <a:extLst>
              <a:ext uri="{FF2B5EF4-FFF2-40B4-BE49-F238E27FC236}">
                <a16:creationId xmlns:a16="http://schemas.microsoft.com/office/drawing/2014/main" id="{52CB9FB3-25EE-4F40-B4CB-7342B35DB155}"/>
              </a:ext>
            </a:extLst>
          </p:cNvPr>
          <p:cNvSpPr txBox="1">
            <a:spLocks/>
          </p:cNvSpPr>
          <p:nvPr/>
        </p:nvSpPr>
        <p:spPr>
          <a:xfrm>
            <a:off x="5853235" y="6518649"/>
            <a:ext cx="5553331" cy="572493"/>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dirty="0"/>
              <a:t>Coursera – IBM Data Science Capstone Project      Achala Amarasinghe </a:t>
            </a:r>
          </a:p>
          <a:p>
            <a:endParaRPr lang="en-CA" sz="1050" dirty="0"/>
          </a:p>
        </p:txBody>
      </p:sp>
      <p:sp>
        <p:nvSpPr>
          <p:cNvPr id="7" name="テキスト ボックス 6">
            <a:extLst>
              <a:ext uri="{FF2B5EF4-FFF2-40B4-BE49-F238E27FC236}">
                <a16:creationId xmlns:a16="http://schemas.microsoft.com/office/drawing/2014/main" id="{D5EA5111-CA6C-4991-BC34-85367B1A1594}"/>
              </a:ext>
            </a:extLst>
          </p:cNvPr>
          <p:cNvSpPr txBox="1"/>
          <p:nvPr/>
        </p:nvSpPr>
        <p:spPr>
          <a:xfrm>
            <a:off x="11638919" y="6518649"/>
            <a:ext cx="442061" cy="369332"/>
          </a:xfrm>
          <a:prstGeom prst="rect">
            <a:avLst/>
          </a:prstGeom>
          <a:noFill/>
        </p:spPr>
        <p:txBody>
          <a:bodyPr wrap="square" rtlCol="0">
            <a:spAutoFit/>
          </a:bodyPr>
          <a:lstStyle/>
          <a:p>
            <a:r>
              <a:rPr lang="en-CA" dirty="0"/>
              <a:t>12</a:t>
            </a:r>
          </a:p>
        </p:txBody>
      </p:sp>
    </p:spTree>
    <p:extLst>
      <p:ext uri="{BB962C8B-B14F-4D97-AF65-F5344CB8AC3E}">
        <p14:creationId xmlns:p14="http://schemas.microsoft.com/office/powerpoint/2010/main" val="359656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AD9621-2EBA-4117-A8E7-06CC0C8A13D8}"/>
              </a:ext>
            </a:extLst>
          </p:cNvPr>
          <p:cNvSpPr>
            <a:spLocks noGrp="1"/>
          </p:cNvSpPr>
          <p:nvPr>
            <p:ph type="title"/>
          </p:nvPr>
        </p:nvSpPr>
        <p:spPr/>
        <p:txBody>
          <a:bodyPr/>
          <a:lstStyle/>
          <a:p>
            <a:r>
              <a:rPr lang="en-CA" dirty="0"/>
              <a:t>Table of Contents</a:t>
            </a:r>
          </a:p>
        </p:txBody>
      </p:sp>
      <p:graphicFrame>
        <p:nvGraphicFramePr>
          <p:cNvPr id="4" name="表 4">
            <a:extLst>
              <a:ext uri="{FF2B5EF4-FFF2-40B4-BE49-F238E27FC236}">
                <a16:creationId xmlns:a16="http://schemas.microsoft.com/office/drawing/2014/main" id="{D714FDEB-4680-40B6-8662-00C18AFB9128}"/>
              </a:ext>
            </a:extLst>
          </p:cNvPr>
          <p:cNvGraphicFramePr>
            <a:graphicFrameLocks noGrp="1"/>
          </p:cNvGraphicFramePr>
          <p:nvPr>
            <p:ph idx="1"/>
            <p:extLst>
              <p:ext uri="{D42A27DB-BD31-4B8C-83A1-F6EECF244321}">
                <p14:modId xmlns:p14="http://schemas.microsoft.com/office/powerpoint/2010/main" val="1391087048"/>
              </p:ext>
            </p:extLst>
          </p:nvPr>
        </p:nvGraphicFramePr>
        <p:xfrm>
          <a:off x="1050925" y="1825625"/>
          <a:ext cx="9810750" cy="3337560"/>
        </p:xfrm>
        <a:graphic>
          <a:graphicData uri="http://schemas.openxmlformats.org/drawingml/2006/table">
            <a:tbl>
              <a:tblPr firstRow="1" bandRow="1">
                <a:tableStyleId>{5940675A-B579-460E-94D1-54222C63F5DA}</a:tableStyleId>
              </a:tblPr>
              <a:tblGrid>
                <a:gridCol w="8753139">
                  <a:extLst>
                    <a:ext uri="{9D8B030D-6E8A-4147-A177-3AD203B41FA5}">
                      <a16:colId xmlns:a16="http://schemas.microsoft.com/office/drawing/2014/main" val="840054106"/>
                    </a:ext>
                  </a:extLst>
                </a:gridCol>
                <a:gridCol w="1057611">
                  <a:extLst>
                    <a:ext uri="{9D8B030D-6E8A-4147-A177-3AD203B41FA5}">
                      <a16:colId xmlns:a16="http://schemas.microsoft.com/office/drawing/2014/main" val="1900358792"/>
                    </a:ext>
                  </a:extLst>
                </a:gridCol>
              </a:tblGrid>
              <a:tr h="370840">
                <a:tc>
                  <a:txBody>
                    <a:bodyPr/>
                    <a:lstStyle/>
                    <a:p>
                      <a:r>
                        <a:rPr lang="en-CA" dirty="0"/>
                        <a:t>Item</a:t>
                      </a:r>
                    </a:p>
                  </a:txBody>
                  <a:tcPr/>
                </a:tc>
                <a:tc>
                  <a:txBody>
                    <a:bodyPr/>
                    <a:lstStyle/>
                    <a:p>
                      <a:r>
                        <a:rPr lang="en-CA" dirty="0"/>
                        <a:t>Page</a:t>
                      </a:r>
                    </a:p>
                  </a:txBody>
                  <a:tcPr/>
                </a:tc>
                <a:extLst>
                  <a:ext uri="{0D108BD9-81ED-4DB2-BD59-A6C34878D82A}">
                    <a16:rowId xmlns:a16="http://schemas.microsoft.com/office/drawing/2014/main" val="1291288971"/>
                  </a:ext>
                </a:extLst>
              </a:tr>
              <a:tr h="370840">
                <a:tc>
                  <a:txBody>
                    <a:bodyPr/>
                    <a:lstStyle/>
                    <a:p>
                      <a:r>
                        <a:rPr lang="en-CA" dirty="0"/>
                        <a:t>Background</a:t>
                      </a:r>
                    </a:p>
                  </a:txBody>
                  <a:tcPr/>
                </a:tc>
                <a:tc>
                  <a:txBody>
                    <a:bodyPr/>
                    <a:lstStyle/>
                    <a:p>
                      <a:r>
                        <a:rPr lang="en-CA" dirty="0"/>
                        <a:t>3</a:t>
                      </a:r>
                    </a:p>
                  </a:txBody>
                  <a:tcPr/>
                </a:tc>
                <a:extLst>
                  <a:ext uri="{0D108BD9-81ED-4DB2-BD59-A6C34878D82A}">
                    <a16:rowId xmlns:a16="http://schemas.microsoft.com/office/drawing/2014/main" val="1567576547"/>
                  </a:ext>
                </a:extLst>
              </a:tr>
              <a:tr h="370840">
                <a:tc>
                  <a:txBody>
                    <a:bodyPr/>
                    <a:lstStyle/>
                    <a:p>
                      <a:r>
                        <a:rPr lang="en-CA" dirty="0"/>
                        <a:t>Problem and Interest</a:t>
                      </a:r>
                    </a:p>
                  </a:txBody>
                  <a:tcPr/>
                </a:tc>
                <a:tc>
                  <a:txBody>
                    <a:bodyPr/>
                    <a:lstStyle/>
                    <a:p>
                      <a:r>
                        <a:rPr lang="en-CA" dirty="0"/>
                        <a:t>4</a:t>
                      </a:r>
                    </a:p>
                  </a:txBody>
                  <a:tcPr/>
                </a:tc>
                <a:extLst>
                  <a:ext uri="{0D108BD9-81ED-4DB2-BD59-A6C34878D82A}">
                    <a16:rowId xmlns:a16="http://schemas.microsoft.com/office/drawing/2014/main" val="2816043269"/>
                  </a:ext>
                </a:extLst>
              </a:tr>
              <a:tr h="370840">
                <a:tc>
                  <a:txBody>
                    <a:bodyPr/>
                    <a:lstStyle/>
                    <a:p>
                      <a:r>
                        <a:rPr lang="en-CA" dirty="0"/>
                        <a:t>Data Analysis and Hypothesis</a:t>
                      </a:r>
                    </a:p>
                  </a:txBody>
                  <a:tcPr/>
                </a:tc>
                <a:tc>
                  <a:txBody>
                    <a:bodyPr/>
                    <a:lstStyle/>
                    <a:p>
                      <a:r>
                        <a:rPr lang="en-CA" dirty="0"/>
                        <a:t>5</a:t>
                      </a:r>
                    </a:p>
                  </a:txBody>
                  <a:tcPr/>
                </a:tc>
                <a:extLst>
                  <a:ext uri="{0D108BD9-81ED-4DB2-BD59-A6C34878D82A}">
                    <a16:rowId xmlns:a16="http://schemas.microsoft.com/office/drawing/2014/main" val="1228360725"/>
                  </a:ext>
                </a:extLst>
              </a:tr>
              <a:tr h="370840">
                <a:tc>
                  <a:txBody>
                    <a:bodyPr/>
                    <a:lstStyle/>
                    <a:p>
                      <a:r>
                        <a:rPr lang="en-CA" dirty="0"/>
                        <a:t>Methodology</a:t>
                      </a:r>
                    </a:p>
                  </a:txBody>
                  <a:tcPr/>
                </a:tc>
                <a:tc>
                  <a:txBody>
                    <a:bodyPr/>
                    <a:lstStyle/>
                    <a:p>
                      <a:r>
                        <a:rPr lang="en-CA" dirty="0"/>
                        <a:t>6</a:t>
                      </a:r>
                    </a:p>
                  </a:txBody>
                  <a:tcPr/>
                </a:tc>
                <a:extLst>
                  <a:ext uri="{0D108BD9-81ED-4DB2-BD59-A6C34878D82A}">
                    <a16:rowId xmlns:a16="http://schemas.microsoft.com/office/drawing/2014/main" val="723113918"/>
                  </a:ext>
                </a:extLst>
              </a:tr>
              <a:tr h="370840">
                <a:tc>
                  <a:txBody>
                    <a:bodyPr/>
                    <a:lstStyle/>
                    <a:p>
                      <a:r>
                        <a:rPr lang="en-CA" dirty="0"/>
                        <a:t>Results &amp; Discussion</a:t>
                      </a:r>
                    </a:p>
                  </a:txBody>
                  <a:tcPr/>
                </a:tc>
                <a:tc>
                  <a:txBody>
                    <a:bodyPr/>
                    <a:lstStyle/>
                    <a:p>
                      <a:r>
                        <a:rPr lang="en-CA" dirty="0"/>
                        <a:t>7 – 9</a:t>
                      </a:r>
                    </a:p>
                  </a:txBody>
                  <a:tcPr/>
                </a:tc>
                <a:extLst>
                  <a:ext uri="{0D108BD9-81ED-4DB2-BD59-A6C34878D82A}">
                    <a16:rowId xmlns:a16="http://schemas.microsoft.com/office/drawing/2014/main" val="2148853452"/>
                  </a:ext>
                </a:extLst>
              </a:tr>
              <a:tr h="370840">
                <a:tc>
                  <a:txBody>
                    <a:bodyPr/>
                    <a:lstStyle/>
                    <a:p>
                      <a:r>
                        <a:rPr lang="en-CA" dirty="0"/>
                        <a:t>Limitations and Drawbacks</a:t>
                      </a:r>
                    </a:p>
                  </a:txBody>
                  <a:tcPr/>
                </a:tc>
                <a:tc>
                  <a:txBody>
                    <a:bodyPr/>
                    <a:lstStyle/>
                    <a:p>
                      <a:r>
                        <a:rPr lang="en-CA" dirty="0"/>
                        <a:t>10</a:t>
                      </a:r>
                    </a:p>
                  </a:txBody>
                  <a:tcPr/>
                </a:tc>
                <a:extLst>
                  <a:ext uri="{0D108BD9-81ED-4DB2-BD59-A6C34878D82A}">
                    <a16:rowId xmlns:a16="http://schemas.microsoft.com/office/drawing/2014/main" val="3629810927"/>
                  </a:ext>
                </a:extLst>
              </a:tr>
              <a:tr h="370840">
                <a:tc>
                  <a:txBody>
                    <a:bodyPr/>
                    <a:lstStyle/>
                    <a:p>
                      <a:r>
                        <a:rPr lang="en-CA" dirty="0"/>
                        <a:t>Conclusion</a:t>
                      </a:r>
                    </a:p>
                  </a:txBody>
                  <a:tcPr/>
                </a:tc>
                <a:tc>
                  <a:txBody>
                    <a:bodyPr/>
                    <a:lstStyle/>
                    <a:p>
                      <a:r>
                        <a:rPr lang="en-CA" dirty="0"/>
                        <a:t>11</a:t>
                      </a:r>
                    </a:p>
                  </a:txBody>
                  <a:tcPr/>
                </a:tc>
                <a:extLst>
                  <a:ext uri="{0D108BD9-81ED-4DB2-BD59-A6C34878D82A}">
                    <a16:rowId xmlns:a16="http://schemas.microsoft.com/office/drawing/2014/main" val="3868329451"/>
                  </a:ext>
                </a:extLst>
              </a:tr>
              <a:tr h="370840">
                <a:tc>
                  <a:txBody>
                    <a:bodyPr/>
                    <a:lstStyle/>
                    <a:p>
                      <a:r>
                        <a:rPr lang="en-CA" dirty="0"/>
                        <a:t>References</a:t>
                      </a:r>
                    </a:p>
                  </a:txBody>
                  <a:tcPr/>
                </a:tc>
                <a:tc>
                  <a:txBody>
                    <a:bodyPr/>
                    <a:lstStyle/>
                    <a:p>
                      <a:r>
                        <a:rPr lang="en-CA" dirty="0"/>
                        <a:t>12</a:t>
                      </a:r>
                    </a:p>
                  </a:txBody>
                  <a:tcPr/>
                </a:tc>
                <a:extLst>
                  <a:ext uri="{0D108BD9-81ED-4DB2-BD59-A6C34878D82A}">
                    <a16:rowId xmlns:a16="http://schemas.microsoft.com/office/drawing/2014/main" val="636305403"/>
                  </a:ext>
                </a:extLst>
              </a:tr>
            </a:tbl>
          </a:graphicData>
        </a:graphic>
      </p:graphicFrame>
      <p:sp>
        <p:nvSpPr>
          <p:cNvPr id="5" name="字幕 2">
            <a:extLst>
              <a:ext uri="{FF2B5EF4-FFF2-40B4-BE49-F238E27FC236}">
                <a16:creationId xmlns:a16="http://schemas.microsoft.com/office/drawing/2014/main" id="{7D65C2D3-04D9-4B77-83E3-CBB4804808A0}"/>
              </a:ext>
            </a:extLst>
          </p:cNvPr>
          <p:cNvSpPr txBox="1">
            <a:spLocks/>
          </p:cNvSpPr>
          <p:nvPr/>
        </p:nvSpPr>
        <p:spPr>
          <a:xfrm>
            <a:off x="5853235" y="6518649"/>
            <a:ext cx="5553331" cy="572493"/>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dirty="0"/>
              <a:t>Coursera – IBM Data Science Capstone Project      Achala Amarasinghe </a:t>
            </a:r>
          </a:p>
          <a:p>
            <a:endParaRPr lang="en-CA" sz="1050" dirty="0"/>
          </a:p>
        </p:txBody>
      </p:sp>
      <p:sp>
        <p:nvSpPr>
          <p:cNvPr id="6" name="テキスト ボックス 5">
            <a:extLst>
              <a:ext uri="{FF2B5EF4-FFF2-40B4-BE49-F238E27FC236}">
                <a16:creationId xmlns:a16="http://schemas.microsoft.com/office/drawing/2014/main" id="{984D0EE0-B266-42F8-A883-319D42B6B1DC}"/>
              </a:ext>
            </a:extLst>
          </p:cNvPr>
          <p:cNvSpPr txBox="1"/>
          <p:nvPr/>
        </p:nvSpPr>
        <p:spPr>
          <a:xfrm>
            <a:off x="11784254" y="6518649"/>
            <a:ext cx="296726" cy="369332"/>
          </a:xfrm>
          <a:prstGeom prst="rect">
            <a:avLst/>
          </a:prstGeom>
          <a:noFill/>
        </p:spPr>
        <p:txBody>
          <a:bodyPr wrap="square" rtlCol="0">
            <a:spAutoFit/>
          </a:bodyPr>
          <a:lstStyle/>
          <a:p>
            <a:r>
              <a:rPr lang="en-CA" dirty="0"/>
              <a:t>2</a:t>
            </a:r>
          </a:p>
        </p:txBody>
      </p:sp>
    </p:spTree>
    <p:extLst>
      <p:ext uri="{BB962C8B-B14F-4D97-AF65-F5344CB8AC3E}">
        <p14:creationId xmlns:p14="http://schemas.microsoft.com/office/powerpoint/2010/main" val="185413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6E6BE-1852-4794-A905-195710E21377}"/>
              </a:ext>
            </a:extLst>
          </p:cNvPr>
          <p:cNvSpPr>
            <a:spLocks noGrp="1"/>
          </p:cNvSpPr>
          <p:nvPr>
            <p:ph type="title"/>
          </p:nvPr>
        </p:nvSpPr>
        <p:spPr/>
        <p:txBody>
          <a:bodyPr/>
          <a:lstStyle/>
          <a:p>
            <a:r>
              <a:rPr lang="en-CA" sz="1800" b="1" dirty="0">
                <a:solidFill>
                  <a:srgbClr val="2F5496"/>
                </a:solidFill>
                <a:effectLst/>
                <a:latin typeface="Calibri Light" panose="020F0302020204030204" pitchFamily="34" charset="0"/>
                <a:ea typeface="游ゴシック Light" panose="020B0300000000000000" pitchFamily="50" charset="-128"/>
                <a:cs typeface="Times New Roman" panose="02020603050405020304" pitchFamily="18" charset="0"/>
              </a:rPr>
              <a:t>Background</a:t>
            </a:r>
            <a:endParaRPr lang="en-CA" dirty="0"/>
          </a:p>
        </p:txBody>
      </p:sp>
      <p:sp>
        <p:nvSpPr>
          <p:cNvPr id="3" name="コンテンツ プレースホルダー 2">
            <a:extLst>
              <a:ext uri="{FF2B5EF4-FFF2-40B4-BE49-F238E27FC236}">
                <a16:creationId xmlns:a16="http://schemas.microsoft.com/office/drawing/2014/main" id="{C3AABC6F-7F14-4C85-801A-5F681080D925}"/>
              </a:ext>
            </a:extLst>
          </p:cNvPr>
          <p:cNvSpPr>
            <a:spLocks noGrp="1"/>
          </p:cNvSpPr>
          <p:nvPr>
            <p:ph idx="1"/>
          </p:nvPr>
        </p:nvSpPr>
        <p:spPr>
          <a:xfrm>
            <a:off x="1050879" y="1486509"/>
            <a:ext cx="9810604" cy="4428753"/>
          </a:xfrm>
        </p:spPr>
        <p:txBody>
          <a:bodyPr/>
          <a:lstStyle/>
          <a:p>
            <a:pPr marL="228600" algn="just">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Kobe is a cosmopolitan city that has historically been well known for maritime trade and is a popular business and tourist destination in the Kansai region. Although Osaka remains as the most populous city in the Kansai region with a population of over 2.5 million (World Population Review, 2021, Kobe University, 2016 &amp; Public Information Division, Office of the Mayor, City of Osaka, 2020), Kobe remains as a highly recommended tourist location throughout the year – not just for the world renowned Kobe-beef, but for also its hot springs, mountain hikes and European style architecture that can be found throughout the city (Trip.com, n.d. &amp; </a:t>
            </a:r>
            <a:r>
              <a:rPr lang="en-CA" sz="1800" dirty="0" err="1">
                <a:effectLst/>
                <a:latin typeface="Calibri" panose="020F0502020204030204" pitchFamily="34" charset="0"/>
                <a:ea typeface="游明朝" panose="02020400000000000000" pitchFamily="18" charset="-128"/>
                <a:cs typeface="Times New Roman" panose="02020603050405020304" pitchFamily="18" charset="0"/>
              </a:rPr>
              <a:t>Audiger,S</a:t>
            </a:r>
            <a:r>
              <a:rPr lang="en-CA" sz="1800" dirty="0">
                <a:effectLst/>
                <a:latin typeface="Calibri" panose="020F0502020204030204" pitchFamily="34" charset="0"/>
                <a:ea typeface="游明朝" panose="02020400000000000000" pitchFamily="18" charset="-128"/>
                <a:cs typeface="Times New Roman" panose="02020603050405020304" pitchFamily="18" charset="0"/>
              </a:rPr>
              <a:t>., n.d. ).</a:t>
            </a:r>
          </a:p>
          <a:p>
            <a:pPr marL="228600" algn="just">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While Kobe,  Osaka and other cities in the Kansai region were expected to be popular targets for attracting tourists in the weeks leading up to the 2020 Tokyo Olympics, the effect of the global pandemic has played an effect on each city’s economy. </a:t>
            </a:r>
          </a:p>
          <a:p>
            <a:r>
              <a:rPr lang="en-CA" sz="1800" dirty="0">
                <a:effectLst/>
                <a:latin typeface="Calibri" panose="020F0502020204030204" pitchFamily="34" charset="0"/>
                <a:ea typeface="游明朝" panose="02020400000000000000" pitchFamily="18" charset="-128"/>
                <a:cs typeface="Times New Roman" panose="02020603050405020304" pitchFamily="18" charset="0"/>
              </a:rPr>
              <a:t>Considering this, the use of spatial data could help to provide an insight to understanding present-day trends, which can become a basis for what to expect in terms of the demand and appeal of popular locations in a post-CoVID-19 world.  </a:t>
            </a:r>
          </a:p>
          <a:p>
            <a:endParaRPr lang="en-CA" dirty="0"/>
          </a:p>
        </p:txBody>
      </p:sp>
      <p:sp>
        <p:nvSpPr>
          <p:cNvPr id="4" name="字幕 2">
            <a:extLst>
              <a:ext uri="{FF2B5EF4-FFF2-40B4-BE49-F238E27FC236}">
                <a16:creationId xmlns:a16="http://schemas.microsoft.com/office/drawing/2014/main" id="{CBE8C199-F05A-40A7-8AF1-A3DFB4EC8B2A}"/>
              </a:ext>
            </a:extLst>
          </p:cNvPr>
          <p:cNvSpPr txBox="1">
            <a:spLocks/>
          </p:cNvSpPr>
          <p:nvPr/>
        </p:nvSpPr>
        <p:spPr>
          <a:xfrm>
            <a:off x="5853235" y="6518649"/>
            <a:ext cx="5553331" cy="572493"/>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dirty="0"/>
              <a:t>Coursera – IBM Data Science Capstone Project      Achala Amarasinghe </a:t>
            </a:r>
          </a:p>
          <a:p>
            <a:endParaRPr lang="en-CA" sz="1050" dirty="0"/>
          </a:p>
        </p:txBody>
      </p:sp>
      <p:sp>
        <p:nvSpPr>
          <p:cNvPr id="5" name="テキスト ボックス 4">
            <a:extLst>
              <a:ext uri="{FF2B5EF4-FFF2-40B4-BE49-F238E27FC236}">
                <a16:creationId xmlns:a16="http://schemas.microsoft.com/office/drawing/2014/main" id="{2F6D5106-482B-4AD0-94B1-58012FB2B698}"/>
              </a:ext>
            </a:extLst>
          </p:cNvPr>
          <p:cNvSpPr txBox="1"/>
          <p:nvPr/>
        </p:nvSpPr>
        <p:spPr>
          <a:xfrm>
            <a:off x="11784254" y="6518649"/>
            <a:ext cx="296726" cy="369332"/>
          </a:xfrm>
          <a:prstGeom prst="rect">
            <a:avLst/>
          </a:prstGeom>
          <a:noFill/>
        </p:spPr>
        <p:txBody>
          <a:bodyPr wrap="square" rtlCol="0">
            <a:spAutoFit/>
          </a:bodyPr>
          <a:lstStyle/>
          <a:p>
            <a:r>
              <a:rPr lang="en-CA" dirty="0"/>
              <a:t>3</a:t>
            </a:r>
          </a:p>
        </p:txBody>
      </p:sp>
    </p:spTree>
    <p:extLst>
      <p:ext uri="{BB962C8B-B14F-4D97-AF65-F5344CB8AC3E}">
        <p14:creationId xmlns:p14="http://schemas.microsoft.com/office/powerpoint/2010/main" val="201332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6E6BE-1852-4794-A905-195710E21377}"/>
              </a:ext>
            </a:extLst>
          </p:cNvPr>
          <p:cNvSpPr>
            <a:spLocks noGrp="1"/>
          </p:cNvSpPr>
          <p:nvPr>
            <p:ph type="title"/>
          </p:nvPr>
        </p:nvSpPr>
        <p:spPr/>
        <p:txBody>
          <a:bodyPr/>
          <a:lstStyle/>
          <a:p>
            <a:r>
              <a:rPr lang="en-CA" sz="1800" b="1" dirty="0">
                <a:solidFill>
                  <a:srgbClr val="2F5496"/>
                </a:solidFill>
                <a:effectLst/>
                <a:latin typeface="Calibri Light" panose="020F0302020204030204" pitchFamily="34" charset="0"/>
                <a:ea typeface="游ゴシック Light" panose="020B0300000000000000" pitchFamily="50" charset="-128"/>
                <a:cs typeface="Times New Roman" panose="02020603050405020304" pitchFamily="18" charset="0"/>
              </a:rPr>
              <a:t>Problem and Interest</a:t>
            </a:r>
            <a:endParaRPr lang="en-CA" dirty="0"/>
          </a:p>
        </p:txBody>
      </p:sp>
      <p:sp>
        <p:nvSpPr>
          <p:cNvPr id="3" name="コンテンツ プレースホルダー 2">
            <a:extLst>
              <a:ext uri="{FF2B5EF4-FFF2-40B4-BE49-F238E27FC236}">
                <a16:creationId xmlns:a16="http://schemas.microsoft.com/office/drawing/2014/main" id="{C3AABC6F-7F14-4C85-801A-5F681080D925}"/>
              </a:ext>
            </a:extLst>
          </p:cNvPr>
          <p:cNvSpPr>
            <a:spLocks noGrp="1"/>
          </p:cNvSpPr>
          <p:nvPr>
            <p:ph idx="1"/>
          </p:nvPr>
        </p:nvSpPr>
        <p:spPr/>
        <p:txBody>
          <a:bodyPr/>
          <a:lstStyle/>
          <a:p>
            <a:pPr marL="228600" algn="just">
              <a:lnSpc>
                <a:spcPct val="107000"/>
              </a:lnSpc>
              <a:spcAft>
                <a:spcPts val="800"/>
              </a:spcAft>
            </a:pPr>
            <a:r>
              <a:rPr lang="en-CA" sz="1200" dirty="0">
                <a:effectLst/>
                <a:latin typeface="Calibri" panose="020F0502020204030204" pitchFamily="34" charset="0"/>
                <a:ea typeface="游明朝" panose="02020400000000000000" pitchFamily="18" charset="-128"/>
                <a:cs typeface="Times New Roman" panose="02020603050405020304" pitchFamily="18" charset="0"/>
              </a:rPr>
              <a:t>The main objective of this study is to understand key venue categories and the top 10 venues within each category that remain popular despite the state of emergency declarations and restrictions placed on restaurants, shops, and other places of interest around the following major train stations </a:t>
            </a:r>
          </a:p>
          <a:p>
            <a:pPr marL="342900" lvl="0" indent="-342900" algn="just">
              <a:lnSpc>
                <a:spcPct val="107000"/>
              </a:lnSpc>
              <a:buFont typeface="Calibri" panose="020F0502020204030204" pitchFamily="34" charset="0"/>
              <a:buChar char="-"/>
            </a:pPr>
            <a:r>
              <a:rPr lang="en-CA" sz="1200" dirty="0">
                <a:effectLst/>
                <a:latin typeface="Calibri" panose="020F0502020204030204" pitchFamily="34" charset="0"/>
                <a:ea typeface="游明朝" panose="02020400000000000000" pitchFamily="18" charset="-128"/>
                <a:cs typeface="Times New Roman" panose="02020603050405020304" pitchFamily="18" charset="0"/>
              </a:rPr>
              <a:t>Umeda Station, Osaka</a:t>
            </a:r>
          </a:p>
          <a:p>
            <a:pPr marL="342900" lvl="0" indent="-342900" algn="just">
              <a:lnSpc>
                <a:spcPct val="107000"/>
              </a:lnSpc>
              <a:spcAft>
                <a:spcPts val="800"/>
              </a:spcAft>
              <a:buFont typeface="Calibri" panose="020F0502020204030204" pitchFamily="34" charset="0"/>
              <a:buChar char="-"/>
            </a:pPr>
            <a:r>
              <a:rPr lang="en-CA" sz="1200" dirty="0" err="1">
                <a:effectLst/>
                <a:latin typeface="Calibri" panose="020F0502020204030204" pitchFamily="34" charset="0"/>
                <a:ea typeface="游明朝" panose="02020400000000000000" pitchFamily="18" charset="-128"/>
                <a:cs typeface="Times New Roman" panose="02020603050405020304" pitchFamily="18" charset="0"/>
              </a:rPr>
              <a:t>Sannomiya</a:t>
            </a:r>
            <a:r>
              <a:rPr lang="en-CA" sz="1200" dirty="0">
                <a:effectLst/>
                <a:latin typeface="Calibri" panose="020F0502020204030204" pitchFamily="34" charset="0"/>
                <a:ea typeface="游明朝" panose="02020400000000000000" pitchFamily="18" charset="-128"/>
                <a:cs typeface="Times New Roman" panose="02020603050405020304" pitchFamily="18" charset="0"/>
              </a:rPr>
              <a:t> Station, Kobe</a:t>
            </a:r>
          </a:p>
          <a:p>
            <a:pPr marL="228600">
              <a:lnSpc>
                <a:spcPct val="107000"/>
              </a:lnSpc>
              <a:spcAft>
                <a:spcPts val="800"/>
              </a:spcAft>
            </a:pPr>
            <a:r>
              <a:rPr lang="en-CA" sz="1200" dirty="0">
                <a:effectLst/>
                <a:latin typeface="Calibri" panose="020F0502020204030204" pitchFamily="34" charset="0"/>
                <a:ea typeface="游明朝" panose="02020400000000000000" pitchFamily="18" charset="-128"/>
                <a:cs typeface="Times New Roman" panose="02020603050405020304" pitchFamily="18" charset="0"/>
              </a:rPr>
              <a:t>The author rationalizes that such a study could be of interest to the following key stakeholder groups in terms of making key strategic decisions</a:t>
            </a:r>
          </a:p>
          <a:p>
            <a:pPr marL="228600">
              <a:lnSpc>
                <a:spcPct val="107000"/>
              </a:lnSpc>
              <a:spcAft>
                <a:spcPts val="800"/>
              </a:spcAft>
            </a:pPr>
            <a:r>
              <a:rPr lang="en-CA" sz="1200" b="1" dirty="0">
                <a:effectLst/>
                <a:latin typeface="Calibri" panose="020F0502020204030204" pitchFamily="34" charset="0"/>
                <a:ea typeface="游明朝" panose="02020400000000000000" pitchFamily="18" charset="-128"/>
                <a:cs typeface="Times New Roman" panose="02020603050405020304" pitchFamily="18" charset="0"/>
              </a:rPr>
              <a:t>The City Hall</a:t>
            </a:r>
            <a:r>
              <a:rPr lang="en-CA" sz="1200" dirty="0">
                <a:effectLst/>
                <a:latin typeface="Calibri" panose="020F0502020204030204" pitchFamily="34" charset="0"/>
                <a:ea typeface="游明朝" panose="02020400000000000000" pitchFamily="18" charset="-128"/>
                <a:cs typeface="Times New Roman" panose="02020603050405020304" pitchFamily="18" charset="0"/>
              </a:rPr>
              <a:t> which could leverage the data to identify potential areas of risk for the spread of infections during peak times where there is frequent movement of large groups of people or until a satisfactory target demographic has been vaccinated.</a:t>
            </a:r>
          </a:p>
          <a:p>
            <a:pPr marL="228600">
              <a:lnSpc>
                <a:spcPct val="107000"/>
              </a:lnSpc>
              <a:spcAft>
                <a:spcPts val="800"/>
              </a:spcAft>
            </a:pPr>
            <a:r>
              <a:rPr lang="en-CA" sz="1200" b="1" dirty="0">
                <a:effectLst/>
                <a:latin typeface="Calibri" panose="020F0502020204030204" pitchFamily="34" charset="0"/>
                <a:ea typeface="游明朝" panose="02020400000000000000" pitchFamily="18" charset="-128"/>
                <a:cs typeface="Times New Roman" panose="02020603050405020304" pitchFamily="18" charset="0"/>
              </a:rPr>
              <a:t>Business owners and individuals</a:t>
            </a:r>
            <a:r>
              <a:rPr lang="en-CA" sz="1200" dirty="0">
                <a:effectLst/>
                <a:latin typeface="Calibri" panose="020F0502020204030204" pitchFamily="34" charset="0"/>
                <a:ea typeface="游明朝" panose="02020400000000000000" pitchFamily="18" charset="-128"/>
                <a:cs typeface="Times New Roman" panose="02020603050405020304" pitchFamily="18" charset="0"/>
              </a:rPr>
              <a:t> seeking to relocate their offices or set up a new business in terms of identifying a shift of key areas of commercial activity </a:t>
            </a:r>
          </a:p>
          <a:p>
            <a:pPr marL="228600">
              <a:lnSpc>
                <a:spcPct val="107000"/>
              </a:lnSpc>
              <a:spcAft>
                <a:spcPts val="800"/>
              </a:spcAft>
            </a:pPr>
            <a:r>
              <a:rPr lang="en-CA" sz="1200" b="1" dirty="0">
                <a:effectLst/>
                <a:latin typeface="Calibri" panose="020F0502020204030204" pitchFamily="34" charset="0"/>
                <a:ea typeface="游明朝" panose="02020400000000000000" pitchFamily="18" charset="-128"/>
                <a:cs typeface="Times New Roman" panose="02020603050405020304" pitchFamily="18" charset="0"/>
              </a:rPr>
              <a:t>Real-estate and construction companies</a:t>
            </a:r>
            <a:r>
              <a:rPr lang="en-CA" sz="1200" dirty="0">
                <a:effectLst/>
                <a:latin typeface="Calibri" panose="020F0502020204030204" pitchFamily="34" charset="0"/>
                <a:ea typeface="游明朝" panose="02020400000000000000" pitchFamily="18" charset="-128"/>
                <a:cs typeface="Times New Roman" panose="02020603050405020304" pitchFamily="18" charset="0"/>
              </a:rPr>
              <a:t> to consider land value, demand, and the repurposing of existing buildings.</a:t>
            </a:r>
          </a:p>
          <a:p>
            <a:pPr marL="228600">
              <a:lnSpc>
                <a:spcPct val="107000"/>
              </a:lnSpc>
              <a:spcAft>
                <a:spcPts val="800"/>
              </a:spcAft>
            </a:pPr>
            <a:r>
              <a:rPr lang="en-CA" sz="1200" b="1" dirty="0">
                <a:effectLst/>
                <a:latin typeface="Calibri" panose="020F0502020204030204" pitchFamily="34" charset="0"/>
                <a:ea typeface="游明朝" panose="02020400000000000000" pitchFamily="18" charset="-128"/>
                <a:cs typeface="Times New Roman" panose="02020603050405020304" pitchFamily="18" charset="0"/>
              </a:rPr>
              <a:t>Business owners and entrepreneurs </a:t>
            </a:r>
            <a:r>
              <a:rPr lang="en-CA" sz="1200" dirty="0">
                <a:effectLst/>
                <a:latin typeface="Calibri" panose="020F0502020204030204" pitchFamily="34" charset="0"/>
                <a:ea typeface="游明朝" panose="02020400000000000000" pitchFamily="18" charset="-128"/>
                <a:cs typeface="Times New Roman" panose="02020603050405020304" pitchFamily="18" charset="0"/>
              </a:rPr>
              <a:t>in terms of understanding which types of venues are popular to consider investing in or setting up new ventures.</a:t>
            </a:r>
          </a:p>
          <a:p>
            <a:endParaRPr lang="en-CA" sz="1400" dirty="0"/>
          </a:p>
        </p:txBody>
      </p:sp>
      <p:sp>
        <p:nvSpPr>
          <p:cNvPr id="4" name="字幕 2">
            <a:extLst>
              <a:ext uri="{FF2B5EF4-FFF2-40B4-BE49-F238E27FC236}">
                <a16:creationId xmlns:a16="http://schemas.microsoft.com/office/drawing/2014/main" id="{8C8B887E-B15B-4F62-B325-D86DE39DA624}"/>
              </a:ext>
            </a:extLst>
          </p:cNvPr>
          <p:cNvSpPr txBox="1">
            <a:spLocks/>
          </p:cNvSpPr>
          <p:nvPr/>
        </p:nvSpPr>
        <p:spPr>
          <a:xfrm>
            <a:off x="5853235" y="6518649"/>
            <a:ext cx="5553331" cy="572493"/>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dirty="0"/>
              <a:t>Coursera – IBM Data Science Capstone Project      Achala Amarasinghe </a:t>
            </a:r>
          </a:p>
          <a:p>
            <a:endParaRPr lang="en-CA" sz="1050" dirty="0"/>
          </a:p>
        </p:txBody>
      </p:sp>
      <p:sp>
        <p:nvSpPr>
          <p:cNvPr id="5" name="テキスト ボックス 4">
            <a:extLst>
              <a:ext uri="{FF2B5EF4-FFF2-40B4-BE49-F238E27FC236}">
                <a16:creationId xmlns:a16="http://schemas.microsoft.com/office/drawing/2014/main" id="{C5B49070-3775-4314-80E1-EE390A1CF5B9}"/>
              </a:ext>
            </a:extLst>
          </p:cNvPr>
          <p:cNvSpPr txBox="1"/>
          <p:nvPr/>
        </p:nvSpPr>
        <p:spPr>
          <a:xfrm>
            <a:off x="11784254" y="6518649"/>
            <a:ext cx="296726" cy="369332"/>
          </a:xfrm>
          <a:prstGeom prst="rect">
            <a:avLst/>
          </a:prstGeom>
          <a:noFill/>
        </p:spPr>
        <p:txBody>
          <a:bodyPr wrap="square" rtlCol="0">
            <a:spAutoFit/>
          </a:bodyPr>
          <a:lstStyle/>
          <a:p>
            <a:r>
              <a:rPr lang="en-CA" dirty="0"/>
              <a:t>4</a:t>
            </a:r>
          </a:p>
        </p:txBody>
      </p:sp>
    </p:spTree>
    <p:extLst>
      <p:ext uri="{BB962C8B-B14F-4D97-AF65-F5344CB8AC3E}">
        <p14:creationId xmlns:p14="http://schemas.microsoft.com/office/powerpoint/2010/main" val="28779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9D72D-6989-417B-ABBA-DE4AFBF52F67}"/>
              </a:ext>
            </a:extLst>
          </p:cNvPr>
          <p:cNvSpPr>
            <a:spLocks noGrp="1"/>
          </p:cNvSpPr>
          <p:nvPr>
            <p:ph type="title"/>
          </p:nvPr>
        </p:nvSpPr>
        <p:spPr/>
        <p:txBody>
          <a:bodyPr/>
          <a:lstStyle/>
          <a:p>
            <a:r>
              <a:rPr lang="en-CA" sz="1800" b="1" dirty="0">
                <a:solidFill>
                  <a:srgbClr val="2F5496"/>
                </a:solidFill>
                <a:effectLst/>
                <a:latin typeface="Calibri Light" panose="020F0302020204030204" pitchFamily="34" charset="0"/>
                <a:ea typeface="游ゴシック Light" panose="020B0300000000000000" pitchFamily="50" charset="-128"/>
                <a:cs typeface="Times New Roman" panose="02020603050405020304" pitchFamily="18" charset="0"/>
              </a:rPr>
              <a:t>Data Analysis Aim and Hypothesis</a:t>
            </a:r>
            <a:endParaRPr lang="en-CA" dirty="0"/>
          </a:p>
        </p:txBody>
      </p:sp>
      <p:sp>
        <p:nvSpPr>
          <p:cNvPr id="3" name="コンテンツ プレースホルダー 2">
            <a:extLst>
              <a:ext uri="{FF2B5EF4-FFF2-40B4-BE49-F238E27FC236}">
                <a16:creationId xmlns:a16="http://schemas.microsoft.com/office/drawing/2014/main" id="{CF2A1F5D-8E98-4299-BFBF-E89951068266}"/>
              </a:ext>
            </a:extLst>
          </p:cNvPr>
          <p:cNvSpPr>
            <a:spLocks noGrp="1"/>
          </p:cNvSpPr>
          <p:nvPr>
            <p:ph idx="1"/>
          </p:nvPr>
        </p:nvSpPr>
        <p:spPr>
          <a:xfrm>
            <a:off x="1050879" y="1516787"/>
            <a:ext cx="9810604" cy="4428753"/>
          </a:xfrm>
        </p:spPr>
        <p:txBody>
          <a:bodyPr/>
          <a:lstStyle/>
          <a:p>
            <a:pPr marL="228600" algn="just">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This study will rely on the use of Foursquare’s API to extract data related to top venue categories around a 1km radius of both cities by using the most popular train station for each city as a focal point.  This would help to understand where people are most likely to travel to within the most crowded/travelled part of each city, since major train stations are focal points for individuals when travelling / shopping.</a:t>
            </a:r>
          </a:p>
          <a:p>
            <a:pPr marL="228600" algn="just">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Furthermore, the aim is to discern the most popular venues within each category to identify venues with </a:t>
            </a:r>
          </a:p>
          <a:p>
            <a:pPr marL="342900" lvl="0" indent="-342900" algn="just">
              <a:lnSpc>
                <a:spcPct val="107000"/>
              </a:lnSpc>
              <a:buFont typeface="+mj-lt"/>
              <a:buAutoNum type="arabicPeriod"/>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the highest possible risk of infection </a:t>
            </a:r>
          </a:p>
          <a:p>
            <a:pPr marL="342900" lvl="0" indent="-342900" algn="just">
              <a:lnSpc>
                <a:spcPct val="107000"/>
              </a:lnSpc>
              <a:spcAft>
                <a:spcPts val="800"/>
              </a:spcAft>
              <a:buFont typeface="+mj-lt"/>
              <a:buAutoNum type="arabicPeriod"/>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resilient to the economic impact of a pandemic</a:t>
            </a:r>
          </a:p>
          <a:p>
            <a:pPr marL="228600" algn="just">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along with any comparative patterns between the data from both cities using K-means clustering. The rationale is that venues that remain highly popular during the state of emergency are businesses that are stable, essential or have implemented means of remaining safe for individuals to visit. </a:t>
            </a:r>
          </a:p>
          <a:p>
            <a:endParaRPr lang="en-CA" dirty="0"/>
          </a:p>
        </p:txBody>
      </p:sp>
      <p:sp>
        <p:nvSpPr>
          <p:cNvPr id="4" name="字幕 2">
            <a:extLst>
              <a:ext uri="{FF2B5EF4-FFF2-40B4-BE49-F238E27FC236}">
                <a16:creationId xmlns:a16="http://schemas.microsoft.com/office/drawing/2014/main" id="{943955D9-2B41-4F23-81C3-E3C9E08C4ECD}"/>
              </a:ext>
            </a:extLst>
          </p:cNvPr>
          <p:cNvSpPr txBox="1">
            <a:spLocks/>
          </p:cNvSpPr>
          <p:nvPr/>
        </p:nvSpPr>
        <p:spPr>
          <a:xfrm>
            <a:off x="5853235" y="6518649"/>
            <a:ext cx="5553331" cy="572493"/>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dirty="0"/>
              <a:t>Coursera – IBM Data Science Capstone Project      Achala Amarasinghe </a:t>
            </a:r>
          </a:p>
          <a:p>
            <a:endParaRPr lang="en-CA" sz="1050" dirty="0"/>
          </a:p>
        </p:txBody>
      </p:sp>
      <p:sp>
        <p:nvSpPr>
          <p:cNvPr id="5" name="テキスト ボックス 4">
            <a:extLst>
              <a:ext uri="{FF2B5EF4-FFF2-40B4-BE49-F238E27FC236}">
                <a16:creationId xmlns:a16="http://schemas.microsoft.com/office/drawing/2014/main" id="{3FC26378-51D4-458B-81D4-E0CEA0AC7AF1}"/>
              </a:ext>
            </a:extLst>
          </p:cNvPr>
          <p:cNvSpPr txBox="1"/>
          <p:nvPr/>
        </p:nvSpPr>
        <p:spPr>
          <a:xfrm>
            <a:off x="11784254" y="6518649"/>
            <a:ext cx="296726" cy="369332"/>
          </a:xfrm>
          <a:prstGeom prst="rect">
            <a:avLst/>
          </a:prstGeom>
          <a:noFill/>
        </p:spPr>
        <p:txBody>
          <a:bodyPr wrap="square" rtlCol="0">
            <a:spAutoFit/>
          </a:bodyPr>
          <a:lstStyle/>
          <a:p>
            <a:r>
              <a:rPr lang="en-CA" dirty="0"/>
              <a:t>5</a:t>
            </a:r>
          </a:p>
        </p:txBody>
      </p:sp>
    </p:spTree>
    <p:extLst>
      <p:ext uri="{BB962C8B-B14F-4D97-AF65-F5344CB8AC3E}">
        <p14:creationId xmlns:p14="http://schemas.microsoft.com/office/powerpoint/2010/main" val="65778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9D72D-6989-417B-ABBA-DE4AFBF52F67}"/>
              </a:ext>
            </a:extLst>
          </p:cNvPr>
          <p:cNvSpPr>
            <a:spLocks noGrp="1"/>
          </p:cNvSpPr>
          <p:nvPr>
            <p:ph type="title"/>
          </p:nvPr>
        </p:nvSpPr>
        <p:spPr/>
        <p:txBody>
          <a:bodyPr/>
          <a:lstStyle/>
          <a:p>
            <a:r>
              <a:rPr lang="en-CA" sz="1800" b="1" dirty="0">
                <a:solidFill>
                  <a:srgbClr val="2F5496"/>
                </a:solidFill>
                <a:effectLst/>
                <a:latin typeface="Calibri Light" panose="020F0302020204030204" pitchFamily="34" charset="0"/>
                <a:ea typeface="游ゴシック Light" panose="020B0300000000000000" pitchFamily="50" charset="-128"/>
                <a:cs typeface="Times New Roman" panose="02020603050405020304" pitchFamily="18" charset="0"/>
              </a:rPr>
              <a:t>Methodology</a:t>
            </a:r>
            <a:endParaRPr lang="en-CA" dirty="0"/>
          </a:p>
        </p:txBody>
      </p:sp>
      <p:sp>
        <p:nvSpPr>
          <p:cNvPr id="3" name="コンテンツ プレースホルダー 2">
            <a:extLst>
              <a:ext uri="{FF2B5EF4-FFF2-40B4-BE49-F238E27FC236}">
                <a16:creationId xmlns:a16="http://schemas.microsoft.com/office/drawing/2014/main" id="{CF2A1F5D-8E98-4299-BFBF-E89951068266}"/>
              </a:ext>
            </a:extLst>
          </p:cNvPr>
          <p:cNvSpPr>
            <a:spLocks noGrp="1"/>
          </p:cNvSpPr>
          <p:nvPr>
            <p:ph idx="1"/>
          </p:nvPr>
        </p:nvSpPr>
        <p:spPr>
          <a:xfrm>
            <a:off x="175613" y="1459408"/>
            <a:ext cx="10965508" cy="4794970"/>
          </a:xfrm>
        </p:spPr>
        <p:txBody>
          <a:bodyPr/>
          <a:lstStyle/>
          <a:p>
            <a:pPr marL="457200">
              <a:lnSpc>
                <a:spcPct val="100000"/>
              </a:lnSpc>
              <a:spcBef>
                <a:spcPts val="200"/>
              </a:spcBef>
            </a:pPr>
            <a:r>
              <a:rPr lang="en-CA" sz="900" b="1" dirty="0">
                <a:solidFill>
                  <a:srgbClr val="1F3763"/>
                </a:solidFill>
                <a:effectLst/>
                <a:latin typeface="Calibri Light" panose="020F0302020204030204" pitchFamily="34" charset="0"/>
                <a:ea typeface="游ゴシック Light" panose="020B0300000000000000" pitchFamily="50" charset="-128"/>
                <a:cs typeface="Times New Roman" panose="02020603050405020304" pitchFamily="18" charset="0"/>
              </a:rPr>
              <a:t>2.3.1 Stage 1 – Initial Data Extraction </a:t>
            </a:r>
          </a:p>
          <a:p>
            <a:pPr marL="457200" algn="just">
              <a:lnSpc>
                <a:spcPct val="100000"/>
              </a:lnSpc>
              <a:spcAft>
                <a:spcPts val="800"/>
              </a:spcAft>
            </a:pPr>
            <a:r>
              <a:rPr lang="en-CA" sz="900" dirty="0">
                <a:effectLst/>
                <a:latin typeface="Calibri" panose="020F0502020204030204" pitchFamily="34" charset="0"/>
                <a:ea typeface="游明朝" panose="02020400000000000000" pitchFamily="18" charset="-128"/>
                <a:cs typeface="Times New Roman" panose="02020603050405020304" pitchFamily="18" charset="0"/>
              </a:rPr>
              <a:t>In order to determine the key venue categories between each major city, the first stage will involve using data from Foursquare's API will be used to understand the following</a:t>
            </a:r>
          </a:p>
          <a:p>
            <a:pPr marL="457200" algn="just">
              <a:lnSpc>
                <a:spcPct val="100000"/>
              </a:lnSpc>
              <a:spcAft>
                <a:spcPts val="800"/>
              </a:spcAft>
            </a:pPr>
            <a:r>
              <a:rPr lang="en-CA" sz="900" dirty="0">
                <a:effectLst/>
                <a:latin typeface="Calibri" panose="020F0502020204030204" pitchFamily="34" charset="0"/>
                <a:ea typeface="游明朝" panose="02020400000000000000" pitchFamily="18" charset="-128"/>
                <a:cs typeface="Times New Roman" panose="02020603050405020304" pitchFamily="18" charset="0"/>
              </a:rPr>
              <a:t>-  most popular venue categories</a:t>
            </a:r>
          </a:p>
          <a:p>
            <a:pPr marL="457200" algn="just">
              <a:lnSpc>
                <a:spcPct val="100000"/>
              </a:lnSpc>
              <a:spcAft>
                <a:spcPts val="800"/>
              </a:spcAft>
            </a:pPr>
            <a:r>
              <a:rPr lang="en-CA" sz="900" dirty="0">
                <a:effectLst/>
                <a:latin typeface="Calibri" panose="020F0502020204030204" pitchFamily="34" charset="0"/>
                <a:ea typeface="游明朝" panose="02020400000000000000" pitchFamily="18" charset="-128"/>
                <a:cs typeface="Times New Roman" panose="02020603050405020304" pitchFamily="18" charset="0"/>
              </a:rPr>
              <a:t>-  25 most popular venue within each category</a:t>
            </a:r>
          </a:p>
          <a:p>
            <a:pPr marL="457200" algn="just">
              <a:lnSpc>
                <a:spcPct val="100000"/>
              </a:lnSpc>
              <a:spcAft>
                <a:spcPts val="800"/>
              </a:spcAft>
            </a:pPr>
            <a:r>
              <a:rPr lang="en-CA" sz="900" dirty="0">
                <a:effectLst/>
                <a:latin typeface="Calibri" panose="020F0502020204030204" pitchFamily="34" charset="0"/>
                <a:ea typeface="游明朝" panose="02020400000000000000" pitchFamily="18" charset="-128"/>
                <a:cs typeface="Times New Roman" panose="02020603050405020304" pitchFamily="18" charset="0"/>
              </a:rPr>
              <a:t>within a 1000 meter (1km) radius from each station.</a:t>
            </a:r>
          </a:p>
          <a:p>
            <a:pPr marL="457200">
              <a:lnSpc>
                <a:spcPct val="100000"/>
              </a:lnSpc>
              <a:spcAft>
                <a:spcPts val="800"/>
              </a:spcAft>
            </a:pPr>
            <a:r>
              <a:rPr lang="en-CA" sz="900" b="1" dirty="0">
                <a:solidFill>
                  <a:srgbClr val="1F3763"/>
                </a:solidFill>
                <a:effectLst/>
                <a:latin typeface="Calibri Light" panose="020F0302020204030204" pitchFamily="34" charset="0"/>
                <a:ea typeface="游ゴシック Light" panose="020B0300000000000000" pitchFamily="50" charset="-128"/>
                <a:cs typeface="Times New Roman" panose="02020603050405020304" pitchFamily="18" charset="0"/>
              </a:rPr>
              <a:t>2.3.2 Stage 2 –Model Building and Comparison</a:t>
            </a:r>
            <a:br>
              <a:rPr lang="en-CA" sz="900" b="1" dirty="0">
                <a:effectLst/>
                <a:latin typeface="Calibri" panose="020F0502020204030204" pitchFamily="34" charset="0"/>
                <a:ea typeface="游明朝" panose="02020400000000000000" pitchFamily="18" charset="-128"/>
                <a:cs typeface="Times New Roman" panose="02020603050405020304" pitchFamily="18" charset="0"/>
              </a:rPr>
            </a:br>
            <a:r>
              <a:rPr lang="en-CA" sz="900" dirty="0">
                <a:effectLst/>
                <a:latin typeface="Calibri" panose="020F0502020204030204" pitchFamily="34" charset="0"/>
                <a:ea typeface="游明朝" panose="02020400000000000000" pitchFamily="18" charset="-128"/>
                <a:cs typeface="Times New Roman" panose="02020603050405020304" pitchFamily="18" charset="0"/>
              </a:rPr>
              <a:t>The second stage of this process would be to compare &amp; contrast the results of the two cities which will be done in three stages:</a:t>
            </a:r>
          </a:p>
          <a:p>
            <a:pPr marL="914400" algn="just">
              <a:lnSpc>
                <a:spcPct val="100000"/>
              </a:lnSpc>
              <a:spcAft>
                <a:spcPts val="800"/>
              </a:spcAft>
            </a:pPr>
            <a:r>
              <a:rPr lang="en-CA" sz="900" dirty="0">
                <a:effectLst/>
                <a:latin typeface="Calibri" panose="020F0502020204030204" pitchFamily="34" charset="0"/>
                <a:ea typeface="游明朝" panose="02020400000000000000" pitchFamily="18" charset="-128"/>
                <a:cs typeface="Times New Roman" panose="02020603050405020304" pitchFamily="18" charset="0"/>
              </a:rPr>
              <a:t>- Step 1: A direct (manual) comparison and interpretation of the data based on the results of stage.</a:t>
            </a:r>
          </a:p>
          <a:p>
            <a:pPr marL="914400" algn="just">
              <a:lnSpc>
                <a:spcPct val="100000"/>
              </a:lnSpc>
              <a:spcAft>
                <a:spcPts val="800"/>
              </a:spcAft>
            </a:pPr>
            <a:r>
              <a:rPr lang="en-CA" sz="900" dirty="0">
                <a:effectLst/>
                <a:latin typeface="Calibri" panose="020F0502020204030204" pitchFamily="34" charset="0"/>
                <a:ea typeface="游明朝" panose="02020400000000000000" pitchFamily="18" charset="-128"/>
                <a:cs typeface="Times New Roman" panose="02020603050405020304" pitchFamily="18" charset="0"/>
              </a:rPr>
              <a:t>- Step 2: A machine learning based comparison of data using K-means clustering with the same results from stage 1 to generate the 10 most popular venues</a:t>
            </a:r>
          </a:p>
          <a:p>
            <a:pPr marL="457200">
              <a:lnSpc>
                <a:spcPct val="100000"/>
              </a:lnSpc>
              <a:spcBef>
                <a:spcPts val="200"/>
              </a:spcBef>
            </a:pPr>
            <a:br>
              <a:rPr lang="en-CA" sz="900" b="1" dirty="0">
                <a:solidFill>
                  <a:srgbClr val="1F3763"/>
                </a:solidFill>
                <a:effectLst/>
                <a:latin typeface="Calibri Light" panose="020F0302020204030204" pitchFamily="34" charset="0"/>
                <a:ea typeface="游ゴシック Light" panose="020B0300000000000000" pitchFamily="50" charset="-128"/>
                <a:cs typeface="Times New Roman" panose="02020603050405020304" pitchFamily="18" charset="0"/>
              </a:rPr>
            </a:br>
            <a:r>
              <a:rPr lang="en-CA" sz="900" b="1" dirty="0">
                <a:solidFill>
                  <a:srgbClr val="1F3763"/>
                </a:solidFill>
                <a:effectLst/>
                <a:latin typeface="Calibri Light" panose="020F0302020204030204" pitchFamily="34" charset="0"/>
                <a:ea typeface="游ゴシック Light" panose="020B0300000000000000" pitchFamily="50" charset="-128"/>
                <a:cs typeface="Times New Roman" panose="02020603050405020304" pitchFamily="18" charset="0"/>
              </a:rPr>
              <a:t>2.3.3 Stage 3 - Model Execution</a:t>
            </a:r>
          </a:p>
          <a:p>
            <a:pPr marL="457200" algn="just">
              <a:lnSpc>
                <a:spcPct val="100000"/>
              </a:lnSpc>
              <a:spcAft>
                <a:spcPts val="800"/>
              </a:spcAft>
            </a:pPr>
            <a:r>
              <a:rPr lang="en-CA" sz="900" dirty="0">
                <a:effectLst/>
                <a:latin typeface="Calibri" panose="020F0502020204030204" pitchFamily="34" charset="0"/>
                <a:ea typeface="游明朝" panose="02020400000000000000" pitchFamily="18" charset="-128"/>
                <a:cs typeface="Times New Roman" panose="02020603050405020304" pitchFamily="18" charset="0"/>
              </a:rPr>
              <a:t>The final stage of the data analysis process would involve testing the k-means clustering model with a larger set of data by increasing following variables for two other cities (Tokyo and Sapporo)</a:t>
            </a:r>
          </a:p>
          <a:p>
            <a:pPr marL="457200" algn="just">
              <a:lnSpc>
                <a:spcPct val="100000"/>
              </a:lnSpc>
              <a:spcAft>
                <a:spcPts val="800"/>
              </a:spcAft>
            </a:pPr>
            <a:r>
              <a:rPr lang="en-CA" sz="900" dirty="0">
                <a:effectLst/>
                <a:latin typeface="Calibri" panose="020F0502020204030204" pitchFamily="34" charset="0"/>
                <a:ea typeface="游明朝" panose="02020400000000000000" pitchFamily="18" charset="-128"/>
                <a:cs typeface="Times New Roman" panose="02020603050405020304" pitchFamily="18" charset="0"/>
              </a:rPr>
              <a:t>-  most popular venue categories</a:t>
            </a:r>
          </a:p>
          <a:p>
            <a:pPr marL="457200" algn="just">
              <a:lnSpc>
                <a:spcPct val="100000"/>
              </a:lnSpc>
              <a:spcAft>
                <a:spcPts val="800"/>
              </a:spcAft>
            </a:pPr>
            <a:r>
              <a:rPr lang="en-CA" sz="900" dirty="0">
                <a:effectLst/>
                <a:latin typeface="Calibri" panose="020F0502020204030204" pitchFamily="34" charset="0"/>
                <a:ea typeface="游明朝" panose="02020400000000000000" pitchFamily="18" charset="-128"/>
                <a:cs typeface="Times New Roman" panose="02020603050405020304" pitchFamily="18" charset="0"/>
              </a:rPr>
              <a:t>-  most popular venue within each category</a:t>
            </a:r>
          </a:p>
          <a:p>
            <a:pPr marL="457200" algn="just">
              <a:lnSpc>
                <a:spcPct val="100000"/>
              </a:lnSpc>
              <a:spcAft>
                <a:spcPts val="800"/>
              </a:spcAft>
            </a:pPr>
            <a:r>
              <a:rPr lang="en-CA" sz="900" dirty="0">
                <a:effectLst/>
                <a:latin typeface="Calibri" panose="020F0502020204030204" pitchFamily="34" charset="0"/>
                <a:ea typeface="游明朝" panose="02020400000000000000" pitchFamily="18" charset="-128"/>
                <a:cs typeface="Times New Roman" panose="02020603050405020304" pitchFamily="18" charset="0"/>
              </a:rPr>
              <a:t>- a 1000 meter (1km) radius from each station for each venue</a:t>
            </a:r>
          </a:p>
          <a:p>
            <a:pPr marL="457200" algn="just">
              <a:lnSpc>
                <a:spcPct val="100000"/>
              </a:lnSpc>
              <a:spcAft>
                <a:spcPts val="800"/>
              </a:spcAft>
            </a:pPr>
            <a:r>
              <a:rPr lang="en-CA" sz="900" dirty="0">
                <a:effectLst/>
                <a:latin typeface="Calibri" panose="020F0502020204030204" pitchFamily="34" charset="0"/>
                <a:ea typeface="游明朝" panose="02020400000000000000" pitchFamily="18" charset="-128"/>
                <a:cs typeface="Times New Roman" panose="02020603050405020304" pitchFamily="18" charset="0"/>
              </a:rPr>
              <a:t>The results of this stage would again be compared with the initial results of the K-means Clustering Model to understand any patterns based on distance in relation to the most popular category</a:t>
            </a:r>
          </a:p>
          <a:p>
            <a:pPr>
              <a:lnSpc>
                <a:spcPct val="100000"/>
              </a:lnSpc>
            </a:pPr>
            <a:endParaRPr lang="en-CA" sz="1000" dirty="0"/>
          </a:p>
        </p:txBody>
      </p:sp>
      <p:sp>
        <p:nvSpPr>
          <p:cNvPr id="4" name="字幕 2">
            <a:extLst>
              <a:ext uri="{FF2B5EF4-FFF2-40B4-BE49-F238E27FC236}">
                <a16:creationId xmlns:a16="http://schemas.microsoft.com/office/drawing/2014/main" id="{DCFB2EF5-5F16-46E7-AA11-BBCB6A845263}"/>
              </a:ext>
            </a:extLst>
          </p:cNvPr>
          <p:cNvSpPr txBox="1">
            <a:spLocks/>
          </p:cNvSpPr>
          <p:nvPr/>
        </p:nvSpPr>
        <p:spPr>
          <a:xfrm>
            <a:off x="5853235" y="6518649"/>
            <a:ext cx="5553331" cy="572493"/>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dirty="0"/>
              <a:t>Coursera – IBM Data Science Capstone Project      Achala Amarasinghe </a:t>
            </a:r>
          </a:p>
          <a:p>
            <a:endParaRPr lang="en-CA" sz="1050" dirty="0"/>
          </a:p>
        </p:txBody>
      </p:sp>
      <p:sp>
        <p:nvSpPr>
          <p:cNvPr id="5" name="テキスト ボックス 4">
            <a:extLst>
              <a:ext uri="{FF2B5EF4-FFF2-40B4-BE49-F238E27FC236}">
                <a16:creationId xmlns:a16="http://schemas.microsoft.com/office/drawing/2014/main" id="{0A25FBB5-713F-413B-B88F-2BDE10079110}"/>
              </a:ext>
            </a:extLst>
          </p:cNvPr>
          <p:cNvSpPr txBox="1"/>
          <p:nvPr/>
        </p:nvSpPr>
        <p:spPr>
          <a:xfrm>
            <a:off x="11784254" y="6518649"/>
            <a:ext cx="296726" cy="369332"/>
          </a:xfrm>
          <a:prstGeom prst="rect">
            <a:avLst/>
          </a:prstGeom>
          <a:noFill/>
        </p:spPr>
        <p:txBody>
          <a:bodyPr wrap="square" rtlCol="0">
            <a:spAutoFit/>
          </a:bodyPr>
          <a:lstStyle/>
          <a:p>
            <a:r>
              <a:rPr lang="en-CA" dirty="0"/>
              <a:t>6</a:t>
            </a:r>
          </a:p>
        </p:txBody>
      </p:sp>
    </p:spTree>
    <p:extLst>
      <p:ext uri="{BB962C8B-B14F-4D97-AF65-F5344CB8AC3E}">
        <p14:creationId xmlns:p14="http://schemas.microsoft.com/office/powerpoint/2010/main" val="61971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B817285-8238-4B7D-A4CF-6C648D94CE4E}"/>
              </a:ext>
            </a:extLst>
          </p:cNvPr>
          <p:cNvSpPr>
            <a:spLocks noGrp="1"/>
          </p:cNvSpPr>
          <p:nvPr>
            <p:ph type="title"/>
          </p:nvPr>
        </p:nvSpPr>
        <p:spPr>
          <a:xfrm>
            <a:off x="1050879" y="609601"/>
            <a:ext cx="9810604" cy="1216024"/>
          </a:xfrm>
        </p:spPr>
        <p:txBody>
          <a:bodyPr>
            <a:normAutofit/>
          </a:bodyPr>
          <a:lstStyle/>
          <a:p>
            <a:pPr algn="ctr"/>
            <a:r>
              <a:rPr lang="en-CA" b="1" dirty="0">
                <a:effectLst/>
                <a:latin typeface="Calibri Light" panose="020F0302020204030204" pitchFamily="34" charset="0"/>
                <a:ea typeface="游ゴシック Light" panose="020B0300000000000000" pitchFamily="50" charset="-128"/>
                <a:cs typeface="Times New Roman" panose="02020603050405020304" pitchFamily="18" charset="0"/>
              </a:rPr>
              <a:t>Results and Discussion I</a:t>
            </a:r>
            <a:endParaRPr lang="en-CA" dirty="0"/>
          </a:p>
        </p:txBody>
      </p:sp>
      <p:sp>
        <p:nvSpPr>
          <p:cNvPr id="14" name="Freeform: Shape 13">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コンテンツ プレースホルダー 6">
            <a:extLst>
              <a:ext uri="{FF2B5EF4-FFF2-40B4-BE49-F238E27FC236}">
                <a16:creationId xmlns:a16="http://schemas.microsoft.com/office/drawing/2014/main" id="{D94618F9-4B8A-4DD5-B79D-50FB094189F5}"/>
              </a:ext>
            </a:extLst>
          </p:cNvPr>
          <p:cNvGraphicFramePr>
            <a:graphicFrameLocks noGrp="1"/>
          </p:cNvGraphicFramePr>
          <p:nvPr>
            <p:ph idx="1"/>
          </p:nvPr>
        </p:nvGraphicFramePr>
        <p:xfrm>
          <a:off x="742122" y="2065952"/>
          <a:ext cx="5004835" cy="2851869"/>
        </p:xfrm>
        <a:graphic>
          <a:graphicData uri="http://schemas.openxmlformats.org/drawingml/2006/table">
            <a:tbl>
              <a:tblPr firstRow="1" firstCol="1" bandRow="1">
                <a:tableStyleId>{5A111915-BE36-4E01-A7E5-04B1672EAD32}</a:tableStyleId>
              </a:tblPr>
              <a:tblGrid>
                <a:gridCol w="2557174">
                  <a:extLst>
                    <a:ext uri="{9D8B030D-6E8A-4147-A177-3AD203B41FA5}">
                      <a16:colId xmlns:a16="http://schemas.microsoft.com/office/drawing/2014/main" val="3900430299"/>
                    </a:ext>
                  </a:extLst>
                </a:gridCol>
                <a:gridCol w="1539129">
                  <a:extLst>
                    <a:ext uri="{9D8B030D-6E8A-4147-A177-3AD203B41FA5}">
                      <a16:colId xmlns:a16="http://schemas.microsoft.com/office/drawing/2014/main" val="3440191634"/>
                    </a:ext>
                  </a:extLst>
                </a:gridCol>
                <a:gridCol w="908532">
                  <a:extLst>
                    <a:ext uri="{9D8B030D-6E8A-4147-A177-3AD203B41FA5}">
                      <a16:colId xmlns:a16="http://schemas.microsoft.com/office/drawing/2014/main" val="521105488"/>
                    </a:ext>
                  </a:extLst>
                </a:gridCol>
              </a:tblGrid>
              <a:tr h="297424">
                <a:tc>
                  <a:txBody>
                    <a:bodyPr/>
                    <a:lstStyle/>
                    <a:p>
                      <a:pPr algn="l" fontAlgn="b">
                        <a:lnSpc>
                          <a:spcPct val="107000"/>
                        </a:lnSpc>
                        <a:spcBef>
                          <a:spcPts val="0"/>
                        </a:spcBef>
                        <a:spcAft>
                          <a:spcPts val="800"/>
                        </a:spcAft>
                      </a:pPr>
                      <a:r>
                        <a:rPr lang="en-CA" sz="1200" b="1" u="none" strike="noStrike">
                          <a:solidFill>
                            <a:srgbClr val="FFFFFF"/>
                          </a:solidFill>
                          <a:effectLst/>
                        </a:rPr>
                        <a:t>name</a:t>
                      </a:r>
                      <a:endParaRPr lang="en-CA" sz="2000" b="0" i="0" u="none" strike="noStrike">
                        <a:effectLst/>
                        <a:latin typeface="Arial" panose="020B0604020202020204" pitchFamily="34" charset="0"/>
                      </a:endParaRPr>
                    </a:p>
                  </a:txBody>
                  <a:tcPr marL="143453" marR="143453" marT="19924" marB="0" anchor="b"/>
                </a:tc>
                <a:tc>
                  <a:txBody>
                    <a:bodyPr/>
                    <a:lstStyle/>
                    <a:p>
                      <a:pPr algn="l" fontAlgn="b">
                        <a:lnSpc>
                          <a:spcPct val="107000"/>
                        </a:lnSpc>
                        <a:spcBef>
                          <a:spcPts val="0"/>
                        </a:spcBef>
                        <a:spcAft>
                          <a:spcPts val="800"/>
                        </a:spcAft>
                      </a:pPr>
                      <a:r>
                        <a:rPr lang="en-CA" sz="1200" b="1" u="none" strike="noStrike">
                          <a:solidFill>
                            <a:srgbClr val="FFFFFF"/>
                          </a:solidFill>
                          <a:effectLst/>
                        </a:rPr>
                        <a:t>categories</a:t>
                      </a:r>
                      <a:endParaRPr lang="en-CA" sz="2000" b="0" i="0" u="none" strike="noStrike">
                        <a:effectLst/>
                        <a:latin typeface="Arial" panose="020B0604020202020204" pitchFamily="34" charset="0"/>
                      </a:endParaRPr>
                    </a:p>
                  </a:txBody>
                  <a:tcPr marL="143453" marR="143453" marT="19924" marB="0" anchor="b"/>
                </a:tc>
                <a:tc>
                  <a:txBody>
                    <a:bodyPr/>
                    <a:lstStyle/>
                    <a:p>
                      <a:pPr algn="l" fontAlgn="b">
                        <a:lnSpc>
                          <a:spcPct val="107000"/>
                        </a:lnSpc>
                        <a:spcBef>
                          <a:spcPts val="0"/>
                        </a:spcBef>
                        <a:spcAft>
                          <a:spcPts val="800"/>
                        </a:spcAft>
                      </a:pPr>
                      <a:r>
                        <a:rPr lang="en-CA" sz="1200" b="1" u="none" strike="noStrike">
                          <a:solidFill>
                            <a:srgbClr val="FFFFFF"/>
                          </a:solidFill>
                          <a:effectLst/>
                        </a:rPr>
                        <a:t>distance</a:t>
                      </a:r>
                      <a:endParaRPr lang="en-CA" sz="2000" b="0" i="0" u="none" strike="noStrike">
                        <a:effectLst/>
                        <a:latin typeface="Arial" panose="020B0604020202020204" pitchFamily="34" charset="0"/>
                      </a:endParaRPr>
                    </a:p>
                  </a:txBody>
                  <a:tcPr marL="143453" marR="143453" marT="19924" marB="0" anchor="b"/>
                </a:tc>
                <a:extLst>
                  <a:ext uri="{0D108BD9-81ED-4DB2-BD59-A6C34878D82A}">
                    <a16:rowId xmlns:a16="http://schemas.microsoft.com/office/drawing/2014/main" val="3435216425"/>
                  </a:ext>
                </a:extLst>
              </a:tr>
              <a:tr h="564944">
                <a:tc>
                  <a:txBody>
                    <a:bodyPr/>
                    <a:lstStyle/>
                    <a:p>
                      <a:pPr algn="l" fontAlgn="b">
                        <a:lnSpc>
                          <a:spcPct val="107000"/>
                        </a:lnSpc>
                        <a:spcBef>
                          <a:spcPts val="0"/>
                        </a:spcBef>
                        <a:spcAft>
                          <a:spcPts val="800"/>
                        </a:spcAft>
                      </a:pPr>
                      <a:r>
                        <a:rPr lang="en-CA" sz="1200" b="0" u="none" strike="noStrike" dirty="0" err="1">
                          <a:solidFill>
                            <a:srgbClr val="000000"/>
                          </a:solidFill>
                          <a:effectLst/>
                        </a:rPr>
                        <a:t>Rilakkuma</a:t>
                      </a:r>
                      <a:r>
                        <a:rPr lang="en-CA" sz="1200" b="0" u="none" strike="noStrike" dirty="0">
                          <a:solidFill>
                            <a:srgbClr val="000000"/>
                          </a:solidFill>
                          <a:effectLst/>
                        </a:rPr>
                        <a:t> Store (</a:t>
                      </a:r>
                      <a:r>
                        <a:rPr lang="ja-JP" altLang="en-US" sz="1200" b="0" u="none" strike="noStrike" dirty="0">
                          <a:solidFill>
                            <a:srgbClr val="000000"/>
                          </a:solidFill>
                          <a:effectLst/>
                        </a:rPr>
                        <a:t>リラックマストア</a:t>
                      </a:r>
                      <a:r>
                        <a:rPr lang="en-US" altLang="ja-JP" sz="1200" b="0" u="none" strike="noStrike" dirty="0">
                          <a:solidFill>
                            <a:srgbClr val="000000"/>
                          </a:solidFill>
                          <a:effectLst/>
                        </a:rPr>
                        <a:t>)</a:t>
                      </a:r>
                      <a:endParaRPr lang="ja-JP" altLang="en-US" sz="2000" b="0" i="0" u="none" strike="noStrike" dirty="0">
                        <a:effectLst/>
                        <a:latin typeface="Arial" panose="020B0604020202020204" pitchFamily="34" charset="0"/>
                      </a:endParaRPr>
                    </a:p>
                  </a:txBody>
                  <a:tcPr marL="143453" marR="143453" marT="19924" marB="0" anchor="b"/>
                </a:tc>
                <a:tc>
                  <a:txBody>
                    <a:bodyPr/>
                    <a:lstStyle/>
                    <a:p>
                      <a:pPr algn="l" fontAlgn="b">
                        <a:lnSpc>
                          <a:spcPct val="107000"/>
                        </a:lnSpc>
                        <a:spcBef>
                          <a:spcPts val="0"/>
                        </a:spcBef>
                        <a:spcAft>
                          <a:spcPts val="800"/>
                        </a:spcAft>
                      </a:pPr>
                      <a:r>
                        <a:rPr lang="en-CA" sz="1200" b="0" u="none" strike="noStrike">
                          <a:solidFill>
                            <a:srgbClr val="000000"/>
                          </a:solidFill>
                          <a:effectLst/>
                        </a:rPr>
                        <a:t>Hobby Shop</a:t>
                      </a:r>
                      <a:endParaRPr lang="en-CA" sz="2000" b="0" i="0" u="none" strike="noStrike">
                        <a:effectLst/>
                        <a:latin typeface="Arial" panose="020B0604020202020204" pitchFamily="34" charset="0"/>
                      </a:endParaRPr>
                    </a:p>
                  </a:txBody>
                  <a:tcPr marL="143453" marR="143453" marT="19924" marB="0" anchor="b"/>
                </a:tc>
                <a:tc>
                  <a:txBody>
                    <a:bodyPr/>
                    <a:lstStyle/>
                    <a:p>
                      <a:pPr algn="r" fontAlgn="b">
                        <a:lnSpc>
                          <a:spcPct val="107000"/>
                        </a:lnSpc>
                        <a:spcBef>
                          <a:spcPts val="0"/>
                        </a:spcBef>
                        <a:spcAft>
                          <a:spcPts val="800"/>
                        </a:spcAft>
                      </a:pPr>
                      <a:r>
                        <a:rPr lang="en-CA" sz="1200" b="0" u="none" strike="noStrike">
                          <a:solidFill>
                            <a:srgbClr val="000000"/>
                          </a:solidFill>
                          <a:effectLst/>
                        </a:rPr>
                        <a:t>37</a:t>
                      </a:r>
                      <a:endParaRPr lang="en-CA" sz="2000" b="0" i="0" u="none" strike="noStrike">
                        <a:effectLst/>
                        <a:latin typeface="Arial" panose="020B0604020202020204" pitchFamily="34" charset="0"/>
                      </a:endParaRPr>
                    </a:p>
                  </a:txBody>
                  <a:tcPr marL="143453" marR="143453" marT="19924" marB="0" anchor="b"/>
                </a:tc>
                <a:extLst>
                  <a:ext uri="{0D108BD9-81ED-4DB2-BD59-A6C34878D82A}">
                    <a16:rowId xmlns:a16="http://schemas.microsoft.com/office/drawing/2014/main" val="1609920937"/>
                  </a:ext>
                </a:extLst>
              </a:tr>
              <a:tr h="564944">
                <a:tc>
                  <a:txBody>
                    <a:bodyPr/>
                    <a:lstStyle/>
                    <a:p>
                      <a:pPr algn="l" fontAlgn="b">
                        <a:lnSpc>
                          <a:spcPct val="107000"/>
                        </a:lnSpc>
                        <a:spcBef>
                          <a:spcPts val="0"/>
                        </a:spcBef>
                        <a:spcAft>
                          <a:spcPts val="800"/>
                        </a:spcAft>
                      </a:pPr>
                      <a:r>
                        <a:rPr lang="en-CA" sz="1200" b="0" u="none" strike="noStrike">
                          <a:solidFill>
                            <a:srgbClr val="000000"/>
                          </a:solidFill>
                          <a:effectLst/>
                        </a:rPr>
                        <a:t>Ueshima Coffee House (</a:t>
                      </a:r>
                      <a:r>
                        <a:rPr lang="ja-JP" altLang="en-US" sz="1200" b="0" u="none" strike="noStrike">
                          <a:solidFill>
                            <a:srgbClr val="000000"/>
                          </a:solidFill>
                          <a:effectLst/>
                        </a:rPr>
                        <a:t>上島珈琲店</a:t>
                      </a:r>
                      <a:r>
                        <a:rPr lang="en-US" altLang="ja-JP" sz="1200" b="0" u="none" strike="noStrike">
                          <a:solidFill>
                            <a:srgbClr val="000000"/>
                          </a:solidFill>
                          <a:effectLst/>
                        </a:rPr>
                        <a:t>)</a:t>
                      </a:r>
                      <a:endParaRPr lang="ja-JP" altLang="en-US" sz="2000" b="0" i="0" u="none" strike="noStrike">
                        <a:effectLst/>
                        <a:latin typeface="Arial" panose="020B0604020202020204" pitchFamily="34" charset="0"/>
                      </a:endParaRPr>
                    </a:p>
                  </a:txBody>
                  <a:tcPr marL="143453" marR="143453" marT="19924" marB="0" anchor="b"/>
                </a:tc>
                <a:tc>
                  <a:txBody>
                    <a:bodyPr/>
                    <a:lstStyle/>
                    <a:p>
                      <a:pPr algn="l" fontAlgn="b">
                        <a:lnSpc>
                          <a:spcPct val="107000"/>
                        </a:lnSpc>
                        <a:spcBef>
                          <a:spcPts val="0"/>
                        </a:spcBef>
                        <a:spcAft>
                          <a:spcPts val="800"/>
                        </a:spcAft>
                      </a:pPr>
                      <a:r>
                        <a:rPr lang="en-CA" sz="1200" b="0" u="none" strike="noStrike">
                          <a:solidFill>
                            <a:srgbClr val="000000"/>
                          </a:solidFill>
                          <a:effectLst/>
                        </a:rPr>
                        <a:t>Coffee Shop</a:t>
                      </a:r>
                      <a:endParaRPr lang="en-CA" sz="2000" b="0" i="0" u="none" strike="noStrike">
                        <a:effectLst/>
                        <a:latin typeface="Arial" panose="020B0604020202020204" pitchFamily="34" charset="0"/>
                      </a:endParaRPr>
                    </a:p>
                  </a:txBody>
                  <a:tcPr marL="143453" marR="143453" marT="19924" marB="0" anchor="b"/>
                </a:tc>
                <a:tc>
                  <a:txBody>
                    <a:bodyPr/>
                    <a:lstStyle/>
                    <a:p>
                      <a:pPr algn="r" fontAlgn="b">
                        <a:lnSpc>
                          <a:spcPct val="107000"/>
                        </a:lnSpc>
                        <a:spcBef>
                          <a:spcPts val="0"/>
                        </a:spcBef>
                        <a:spcAft>
                          <a:spcPts val="800"/>
                        </a:spcAft>
                      </a:pPr>
                      <a:r>
                        <a:rPr lang="en-CA" sz="1200" b="0" u="none" strike="noStrike">
                          <a:solidFill>
                            <a:srgbClr val="000000"/>
                          </a:solidFill>
                          <a:effectLst/>
                        </a:rPr>
                        <a:t>45</a:t>
                      </a:r>
                      <a:endParaRPr lang="en-CA" sz="2000" b="0" i="0" u="none" strike="noStrike">
                        <a:effectLst/>
                        <a:latin typeface="Arial" panose="020B0604020202020204" pitchFamily="34" charset="0"/>
                      </a:endParaRPr>
                    </a:p>
                  </a:txBody>
                  <a:tcPr marL="143453" marR="143453" marT="19924" marB="0" anchor="b"/>
                </a:tc>
                <a:extLst>
                  <a:ext uri="{0D108BD9-81ED-4DB2-BD59-A6C34878D82A}">
                    <a16:rowId xmlns:a16="http://schemas.microsoft.com/office/drawing/2014/main" val="689854207"/>
                  </a:ext>
                </a:extLst>
              </a:tr>
              <a:tr h="297424">
                <a:tc>
                  <a:txBody>
                    <a:bodyPr/>
                    <a:lstStyle/>
                    <a:p>
                      <a:pPr algn="l" fontAlgn="b">
                        <a:lnSpc>
                          <a:spcPct val="107000"/>
                        </a:lnSpc>
                        <a:spcBef>
                          <a:spcPts val="0"/>
                        </a:spcBef>
                        <a:spcAft>
                          <a:spcPts val="800"/>
                        </a:spcAft>
                      </a:pPr>
                      <a:r>
                        <a:rPr lang="en-CA" sz="1200" b="0" u="none" strike="noStrike">
                          <a:solidFill>
                            <a:srgbClr val="000000"/>
                          </a:solidFill>
                          <a:effectLst/>
                        </a:rPr>
                        <a:t>Honmiyake (</a:t>
                      </a:r>
                      <a:r>
                        <a:rPr lang="ja-JP" altLang="en-US" sz="1200" b="0" u="none" strike="noStrike">
                          <a:solidFill>
                            <a:srgbClr val="000000"/>
                          </a:solidFill>
                          <a:effectLst/>
                        </a:rPr>
                        <a:t>本みやけ</a:t>
                      </a:r>
                      <a:r>
                        <a:rPr lang="en-US" altLang="ja-JP" sz="1200" b="0" u="none" strike="noStrike">
                          <a:solidFill>
                            <a:srgbClr val="000000"/>
                          </a:solidFill>
                          <a:effectLst/>
                        </a:rPr>
                        <a:t>)</a:t>
                      </a:r>
                      <a:endParaRPr lang="ja-JP" altLang="en-US" sz="2000" b="0" i="0" u="none" strike="noStrike">
                        <a:effectLst/>
                        <a:latin typeface="Arial" panose="020B0604020202020204" pitchFamily="34" charset="0"/>
                      </a:endParaRPr>
                    </a:p>
                  </a:txBody>
                  <a:tcPr marL="143453" marR="143453" marT="19924" marB="0" anchor="b"/>
                </a:tc>
                <a:tc>
                  <a:txBody>
                    <a:bodyPr/>
                    <a:lstStyle/>
                    <a:p>
                      <a:pPr algn="l" fontAlgn="b">
                        <a:lnSpc>
                          <a:spcPct val="107000"/>
                        </a:lnSpc>
                        <a:spcBef>
                          <a:spcPts val="0"/>
                        </a:spcBef>
                        <a:spcAft>
                          <a:spcPts val="800"/>
                        </a:spcAft>
                      </a:pPr>
                      <a:r>
                        <a:rPr lang="en-CA" sz="1200" b="0" u="none" strike="noStrike">
                          <a:solidFill>
                            <a:srgbClr val="000000"/>
                          </a:solidFill>
                          <a:effectLst/>
                        </a:rPr>
                        <a:t>Nabe Restaurant</a:t>
                      </a:r>
                      <a:endParaRPr lang="en-CA" sz="2000" b="0" i="0" u="none" strike="noStrike">
                        <a:effectLst/>
                        <a:latin typeface="Arial" panose="020B0604020202020204" pitchFamily="34" charset="0"/>
                      </a:endParaRPr>
                    </a:p>
                  </a:txBody>
                  <a:tcPr marL="143453" marR="143453" marT="19924" marB="0" anchor="b"/>
                </a:tc>
                <a:tc>
                  <a:txBody>
                    <a:bodyPr/>
                    <a:lstStyle/>
                    <a:p>
                      <a:pPr algn="r" fontAlgn="b">
                        <a:lnSpc>
                          <a:spcPct val="107000"/>
                        </a:lnSpc>
                        <a:spcBef>
                          <a:spcPts val="0"/>
                        </a:spcBef>
                        <a:spcAft>
                          <a:spcPts val="800"/>
                        </a:spcAft>
                      </a:pPr>
                      <a:r>
                        <a:rPr lang="en-CA" sz="1200" b="0" u="none" strike="noStrike">
                          <a:solidFill>
                            <a:srgbClr val="000000"/>
                          </a:solidFill>
                          <a:effectLst/>
                        </a:rPr>
                        <a:t>62</a:t>
                      </a:r>
                      <a:endParaRPr lang="en-CA" sz="2000" b="0" i="0" u="none" strike="noStrike">
                        <a:effectLst/>
                        <a:latin typeface="Arial" panose="020B0604020202020204" pitchFamily="34" charset="0"/>
                      </a:endParaRPr>
                    </a:p>
                  </a:txBody>
                  <a:tcPr marL="143453" marR="143453" marT="19924" marB="0" anchor="b"/>
                </a:tc>
                <a:extLst>
                  <a:ext uri="{0D108BD9-81ED-4DB2-BD59-A6C34878D82A}">
                    <a16:rowId xmlns:a16="http://schemas.microsoft.com/office/drawing/2014/main" val="3692181815"/>
                  </a:ext>
                </a:extLst>
              </a:tr>
              <a:tr h="565607">
                <a:tc>
                  <a:txBody>
                    <a:bodyPr/>
                    <a:lstStyle/>
                    <a:p>
                      <a:pPr algn="l" fontAlgn="b">
                        <a:lnSpc>
                          <a:spcPct val="107000"/>
                        </a:lnSpc>
                        <a:spcBef>
                          <a:spcPts val="0"/>
                        </a:spcBef>
                        <a:spcAft>
                          <a:spcPts val="800"/>
                        </a:spcAft>
                      </a:pPr>
                      <a:r>
                        <a:rPr lang="en-CA" sz="1200" b="0" u="none" strike="noStrike">
                          <a:solidFill>
                            <a:srgbClr val="000000"/>
                          </a:solidFill>
                          <a:effectLst/>
                        </a:rPr>
                        <a:t>Indian Curry (</a:t>
                      </a:r>
                      <a:r>
                        <a:rPr lang="ja-JP" altLang="en-US" sz="1200" b="0" u="none" strike="noStrike">
                          <a:solidFill>
                            <a:srgbClr val="000000"/>
                          </a:solidFill>
                          <a:effectLst/>
                        </a:rPr>
                        <a:t>インデアンカレー</a:t>
                      </a:r>
                      <a:r>
                        <a:rPr lang="en-US" altLang="ja-JP" sz="1200" b="0" u="none" strike="noStrike">
                          <a:solidFill>
                            <a:srgbClr val="000000"/>
                          </a:solidFill>
                          <a:effectLst/>
                        </a:rPr>
                        <a:t>)</a:t>
                      </a:r>
                      <a:endParaRPr lang="ja-JP" altLang="en-US" sz="2000" b="0" i="0" u="none" strike="noStrike">
                        <a:effectLst/>
                        <a:latin typeface="Arial" panose="020B0604020202020204" pitchFamily="34" charset="0"/>
                      </a:endParaRPr>
                    </a:p>
                  </a:txBody>
                  <a:tcPr marL="143453" marR="143453" marT="19924" marB="0" anchor="b"/>
                </a:tc>
                <a:tc>
                  <a:txBody>
                    <a:bodyPr/>
                    <a:lstStyle/>
                    <a:p>
                      <a:pPr algn="l" fontAlgn="b">
                        <a:lnSpc>
                          <a:spcPct val="107000"/>
                        </a:lnSpc>
                        <a:spcBef>
                          <a:spcPts val="0"/>
                        </a:spcBef>
                        <a:spcAft>
                          <a:spcPts val="800"/>
                        </a:spcAft>
                      </a:pPr>
                      <a:r>
                        <a:rPr lang="en-CA" sz="1200" b="0" u="none" strike="noStrike">
                          <a:solidFill>
                            <a:srgbClr val="000000"/>
                          </a:solidFill>
                          <a:effectLst/>
                        </a:rPr>
                        <a:t>Japanese Curry Restaurant</a:t>
                      </a:r>
                      <a:endParaRPr lang="en-CA" sz="2000" b="0" i="0" u="none" strike="noStrike">
                        <a:effectLst/>
                        <a:latin typeface="Arial" panose="020B0604020202020204" pitchFamily="34" charset="0"/>
                      </a:endParaRPr>
                    </a:p>
                  </a:txBody>
                  <a:tcPr marL="143453" marR="143453" marT="19924" marB="0" anchor="b"/>
                </a:tc>
                <a:tc>
                  <a:txBody>
                    <a:bodyPr/>
                    <a:lstStyle/>
                    <a:p>
                      <a:pPr algn="r" fontAlgn="b">
                        <a:lnSpc>
                          <a:spcPct val="107000"/>
                        </a:lnSpc>
                        <a:spcBef>
                          <a:spcPts val="0"/>
                        </a:spcBef>
                        <a:spcAft>
                          <a:spcPts val="800"/>
                        </a:spcAft>
                      </a:pPr>
                      <a:r>
                        <a:rPr lang="en-CA" sz="1200" b="0" u="none" strike="noStrike">
                          <a:solidFill>
                            <a:srgbClr val="000000"/>
                          </a:solidFill>
                          <a:effectLst/>
                        </a:rPr>
                        <a:t>79</a:t>
                      </a:r>
                      <a:endParaRPr lang="en-CA" sz="2000" b="0" i="0" u="none" strike="noStrike">
                        <a:effectLst/>
                        <a:latin typeface="Arial" panose="020B0604020202020204" pitchFamily="34" charset="0"/>
                      </a:endParaRPr>
                    </a:p>
                  </a:txBody>
                  <a:tcPr marL="143453" marR="143453" marT="19924" marB="0" anchor="b"/>
                </a:tc>
                <a:extLst>
                  <a:ext uri="{0D108BD9-81ED-4DB2-BD59-A6C34878D82A}">
                    <a16:rowId xmlns:a16="http://schemas.microsoft.com/office/drawing/2014/main" val="1980164735"/>
                  </a:ext>
                </a:extLst>
              </a:tr>
              <a:tr h="561526">
                <a:tc>
                  <a:txBody>
                    <a:bodyPr/>
                    <a:lstStyle/>
                    <a:p>
                      <a:pPr algn="l" fontAlgn="b">
                        <a:lnSpc>
                          <a:spcPct val="107000"/>
                        </a:lnSpc>
                        <a:spcBef>
                          <a:spcPts val="0"/>
                        </a:spcBef>
                        <a:spcAft>
                          <a:spcPts val="800"/>
                        </a:spcAft>
                      </a:pPr>
                      <a:r>
                        <a:rPr lang="ja-JP" altLang="en-US" sz="1200" b="0" u="none" strike="noStrike">
                          <a:solidFill>
                            <a:srgbClr val="000000"/>
                          </a:solidFill>
                          <a:effectLst/>
                        </a:rPr>
                        <a:t>スヌーピータウンショップ 大阪梅田店</a:t>
                      </a:r>
                      <a:endParaRPr lang="ja-JP" altLang="en-US" sz="2000" b="0" i="0" u="none" strike="noStrike">
                        <a:effectLst/>
                        <a:latin typeface="Arial" panose="020B0604020202020204" pitchFamily="34" charset="0"/>
                      </a:endParaRPr>
                    </a:p>
                  </a:txBody>
                  <a:tcPr marL="143453" marR="143453" marT="19924" marB="0" anchor="b"/>
                </a:tc>
                <a:tc>
                  <a:txBody>
                    <a:bodyPr/>
                    <a:lstStyle/>
                    <a:p>
                      <a:pPr algn="l" fontAlgn="b">
                        <a:lnSpc>
                          <a:spcPct val="107000"/>
                        </a:lnSpc>
                        <a:spcBef>
                          <a:spcPts val="0"/>
                        </a:spcBef>
                        <a:spcAft>
                          <a:spcPts val="800"/>
                        </a:spcAft>
                      </a:pPr>
                      <a:r>
                        <a:rPr lang="en-CA" sz="1200" b="0" u="none" strike="noStrike">
                          <a:solidFill>
                            <a:srgbClr val="000000"/>
                          </a:solidFill>
                          <a:effectLst/>
                        </a:rPr>
                        <a:t>Toy / Game Store</a:t>
                      </a:r>
                      <a:endParaRPr lang="en-CA" sz="2000" b="0" i="0" u="none" strike="noStrike">
                        <a:effectLst/>
                        <a:latin typeface="Arial" panose="020B0604020202020204" pitchFamily="34" charset="0"/>
                      </a:endParaRPr>
                    </a:p>
                  </a:txBody>
                  <a:tcPr marL="143453" marR="143453" marT="19924" marB="0" anchor="b"/>
                </a:tc>
                <a:tc>
                  <a:txBody>
                    <a:bodyPr/>
                    <a:lstStyle/>
                    <a:p>
                      <a:pPr algn="r" fontAlgn="b">
                        <a:lnSpc>
                          <a:spcPct val="107000"/>
                        </a:lnSpc>
                        <a:spcBef>
                          <a:spcPts val="0"/>
                        </a:spcBef>
                        <a:spcAft>
                          <a:spcPts val="800"/>
                        </a:spcAft>
                      </a:pPr>
                      <a:r>
                        <a:rPr lang="en-CA" sz="1200" b="0" u="none" strike="noStrike" dirty="0">
                          <a:solidFill>
                            <a:srgbClr val="000000"/>
                          </a:solidFill>
                          <a:effectLst/>
                        </a:rPr>
                        <a:t>97</a:t>
                      </a:r>
                      <a:endParaRPr lang="en-CA" sz="2000" b="0" i="0" u="none" strike="noStrike" dirty="0">
                        <a:effectLst/>
                        <a:latin typeface="Arial" panose="020B0604020202020204" pitchFamily="34" charset="0"/>
                      </a:endParaRPr>
                    </a:p>
                  </a:txBody>
                  <a:tcPr marL="143453" marR="143453" marT="19924" marB="0" anchor="b"/>
                </a:tc>
                <a:extLst>
                  <a:ext uri="{0D108BD9-81ED-4DB2-BD59-A6C34878D82A}">
                    <a16:rowId xmlns:a16="http://schemas.microsoft.com/office/drawing/2014/main" val="2134282514"/>
                  </a:ext>
                </a:extLst>
              </a:tr>
            </a:tbl>
          </a:graphicData>
        </a:graphic>
      </p:graphicFrame>
      <p:graphicFrame>
        <p:nvGraphicFramePr>
          <p:cNvPr id="8" name="表 7">
            <a:extLst>
              <a:ext uri="{FF2B5EF4-FFF2-40B4-BE49-F238E27FC236}">
                <a16:creationId xmlns:a16="http://schemas.microsoft.com/office/drawing/2014/main" id="{05425A99-BA9E-49AD-B6F1-DCD34B26F6CA}"/>
              </a:ext>
            </a:extLst>
          </p:cNvPr>
          <p:cNvGraphicFramePr>
            <a:graphicFrameLocks noGrp="1"/>
          </p:cNvGraphicFramePr>
          <p:nvPr/>
        </p:nvGraphicFramePr>
        <p:xfrm>
          <a:off x="6140408" y="2072990"/>
          <a:ext cx="5353175" cy="2851871"/>
        </p:xfrm>
        <a:graphic>
          <a:graphicData uri="http://schemas.openxmlformats.org/drawingml/2006/table">
            <a:tbl>
              <a:tblPr firstRow="1" firstCol="1" bandRow="1">
                <a:tableStyleId>{912C8C85-51F0-491E-9774-3900AFEF0FD7}</a:tableStyleId>
              </a:tblPr>
              <a:tblGrid>
                <a:gridCol w="2808838">
                  <a:extLst>
                    <a:ext uri="{9D8B030D-6E8A-4147-A177-3AD203B41FA5}">
                      <a16:colId xmlns:a16="http://schemas.microsoft.com/office/drawing/2014/main" val="1567297041"/>
                    </a:ext>
                  </a:extLst>
                </a:gridCol>
                <a:gridCol w="1874273">
                  <a:extLst>
                    <a:ext uri="{9D8B030D-6E8A-4147-A177-3AD203B41FA5}">
                      <a16:colId xmlns:a16="http://schemas.microsoft.com/office/drawing/2014/main" val="1863255273"/>
                    </a:ext>
                  </a:extLst>
                </a:gridCol>
                <a:gridCol w="670064">
                  <a:extLst>
                    <a:ext uri="{9D8B030D-6E8A-4147-A177-3AD203B41FA5}">
                      <a16:colId xmlns:a16="http://schemas.microsoft.com/office/drawing/2014/main" val="2689246318"/>
                    </a:ext>
                  </a:extLst>
                </a:gridCol>
              </a:tblGrid>
              <a:tr h="516648">
                <a:tc>
                  <a:txBody>
                    <a:bodyPr/>
                    <a:lstStyle/>
                    <a:p>
                      <a:pPr>
                        <a:lnSpc>
                          <a:spcPct val="107000"/>
                        </a:lnSpc>
                        <a:spcAft>
                          <a:spcPts val="800"/>
                        </a:spcAft>
                      </a:pPr>
                      <a:r>
                        <a:rPr lang="en-CA" sz="1100">
                          <a:effectLst/>
                        </a:rPr>
                        <a:t>name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1100">
                          <a:effectLst/>
                        </a:rPr>
                        <a:t>categories</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1100">
                          <a:effectLst/>
                        </a:rPr>
                        <a:t>distance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1843262225"/>
                  </a:ext>
                </a:extLst>
              </a:tr>
              <a:tr h="516648">
                <a:tc>
                  <a:txBody>
                    <a:bodyPr/>
                    <a:lstStyle/>
                    <a:p>
                      <a:pPr>
                        <a:lnSpc>
                          <a:spcPct val="107000"/>
                        </a:lnSpc>
                        <a:spcAft>
                          <a:spcPts val="800"/>
                        </a:spcAft>
                      </a:pPr>
                      <a:r>
                        <a:rPr lang="en-CA" sz="1100" dirty="0">
                          <a:effectLst/>
                        </a:rPr>
                        <a:t>Baskin-Robbins (</a:t>
                      </a:r>
                      <a:r>
                        <a:rPr lang="ja-JP" sz="1100" dirty="0">
                          <a:effectLst/>
                        </a:rPr>
                        <a:t>サーティワン アイスクリーム 三宮フラワーロード店</a:t>
                      </a:r>
                      <a:r>
                        <a:rPr lang="en-CA" sz="1100" dirty="0">
                          <a:effectLst/>
                        </a:rPr>
                        <a:t>)</a:t>
                      </a:r>
                      <a:endParaRPr lang="en-CA" sz="1100" dirty="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1100">
                          <a:effectLst/>
                        </a:rPr>
                        <a:t>Ice Cream Shop</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gn="r">
                        <a:lnSpc>
                          <a:spcPct val="107000"/>
                        </a:lnSpc>
                        <a:spcAft>
                          <a:spcPts val="800"/>
                        </a:spcAft>
                      </a:pPr>
                      <a:r>
                        <a:rPr lang="en-CA" sz="1100">
                          <a:effectLst/>
                        </a:rPr>
                        <a:t>132</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1701345742"/>
                  </a:ext>
                </a:extLst>
              </a:tr>
              <a:tr h="268631">
                <a:tc>
                  <a:txBody>
                    <a:bodyPr/>
                    <a:lstStyle/>
                    <a:p>
                      <a:pPr>
                        <a:lnSpc>
                          <a:spcPct val="107000"/>
                        </a:lnSpc>
                        <a:spcAft>
                          <a:spcPts val="800"/>
                        </a:spcAft>
                      </a:pPr>
                      <a:r>
                        <a:rPr lang="en-CA" sz="1100">
                          <a:effectLst/>
                        </a:rPr>
                        <a:t>Kobe Kokusai Hall (</a:t>
                      </a:r>
                      <a:r>
                        <a:rPr lang="ja-JP" sz="1100">
                          <a:effectLst/>
                        </a:rPr>
                        <a:t>こくさいホール</a:t>
                      </a:r>
                      <a:r>
                        <a:rPr lang="en-CA" sz="1100">
                          <a:effectLst/>
                        </a:rPr>
                        <a: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1100">
                          <a:effectLst/>
                        </a:rPr>
                        <a:t>Concert Hall</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gn="r">
                        <a:lnSpc>
                          <a:spcPct val="107000"/>
                        </a:lnSpc>
                        <a:spcAft>
                          <a:spcPts val="800"/>
                        </a:spcAft>
                      </a:pPr>
                      <a:r>
                        <a:rPr lang="en-CA" sz="1100">
                          <a:effectLst/>
                        </a:rPr>
                        <a:t>137</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92146640"/>
                  </a:ext>
                </a:extLst>
              </a:tr>
              <a:tr h="516648">
                <a:tc>
                  <a:txBody>
                    <a:bodyPr/>
                    <a:lstStyle/>
                    <a:p>
                      <a:pPr>
                        <a:lnSpc>
                          <a:spcPct val="107000"/>
                        </a:lnSpc>
                        <a:spcAft>
                          <a:spcPts val="800"/>
                        </a:spcAft>
                      </a:pPr>
                      <a:r>
                        <a:rPr lang="en-CA" sz="1100">
                          <a:effectLst/>
                        </a:rPr>
                        <a:t>Kobe International House (</a:t>
                      </a:r>
                      <a:r>
                        <a:rPr lang="ja-JP" sz="1100">
                          <a:effectLst/>
                        </a:rPr>
                        <a:t>神戸国際会館</a:t>
                      </a:r>
                      <a:r>
                        <a:rPr lang="en-CA" sz="1100">
                          <a:effectLst/>
                        </a:rPr>
                        <a: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1100">
                          <a:effectLst/>
                        </a:rPr>
                        <a:t>Convention Center</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gn="r">
                        <a:lnSpc>
                          <a:spcPct val="107000"/>
                        </a:lnSpc>
                        <a:spcAft>
                          <a:spcPts val="800"/>
                        </a:spcAft>
                      </a:pPr>
                      <a:r>
                        <a:rPr lang="en-CA" sz="1100">
                          <a:effectLst/>
                        </a:rPr>
                        <a:t>140</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1972412987"/>
                  </a:ext>
                </a:extLst>
              </a:tr>
              <a:tr h="516648">
                <a:tc>
                  <a:txBody>
                    <a:bodyPr/>
                    <a:lstStyle/>
                    <a:p>
                      <a:pPr>
                        <a:lnSpc>
                          <a:spcPct val="107000"/>
                        </a:lnSpc>
                        <a:spcAft>
                          <a:spcPts val="800"/>
                        </a:spcAft>
                      </a:pPr>
                      <a:r>
                        <a:rPr lang="en-CA" sz="1100">
                          <a:effectLst/>
                        </a:rPr>
                        <a:t>Hakata Motsunabe Yamaya (</a:t>
                      </a:r>
                      <a:r>
                        <a:rPr lang="ja-JP" sz="1100">
                          <a:effectLst/>
                        </a:rPr>
                        <a:t>博多もつ鍋やまや</a:t>
                      </a:r>
                      <a:r>
                        <a:rPr lang="en-CA" sz="1100">
                          <a:effectLst/>
                        </a:rPr>
                        <a:t> JR</a:t>
                      </a:r>
                      <a:r>
                        <a:rPr lang="ja-JP" sz="1100">
                          <a:effectLst/>
                        </a:rPr>
                        <a:t>三ノ宮店</a:t>
                      </a:r>
                      <a:r>
                        <a:rPr lang="en-CA" sz="1100">
                          <a:effectLst/>
                        </a:rPr>
                        <a: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1100">
                          <a:effectLst/>
                        </a:rPr>
                        <a:t>Japanese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gn="r">
                        <a:lnSpc>
                          <a:spcPct val="107000"/>
                        </a:lnSpc>
                        <a:spcAft>
                          <a:spcPts val="800"/>
                        </a:spcAft>
                      </a:pPr>
                      <a:r>
                        <a:rPr lang="en-CA" sz="1100">
                          <a:effectLst/>
                        </a:rPr>
                        <a:t>150</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2227428938"/>
                  </a:ext>
                </a:extLst>
              </a:tr>
              <a:tr h="516648">
                <a:tc>
                  <a:txBody>
                    <a:bodyPr/>
                    <a:lstStyle/>
                    <a:p>
                      <a:pPr>
                        <a:lnSpc>
                          <a:spcPct val="107000"/>
                        </a:lnSpc>
                        <a:spcAft>
                          <a:spcPts val="800"/>
                        </a:spcAft>
                      </a:pPr>
                      <a:r>
                        <a:rPr lang="en-CA" sz="1100" dirty="0">
                          <a:effectLst/>
                        </a:rPr>
                        <a:t>Boulangerie Comme Chinois (</a:t>
                      </a:r>
                      <a:r>
                        <a:rPr lang="ja-JP" sz="1100" dirty="0">
                          <a:effectLst/>
                        </a:rPr>
                        <a:t>ブランジェリー コム シノワ</a:t>
                      </a:r>
                      <a:r>
                        <a:rPr lang="en-CA" sz="1100" dirty="0">
                          <a:effectLst/>
                        </a:rPr>
                        <a:t>)</a:t>
                      </a:r>
                      <a:endParaRPr lang="en-CA" sz="1100" dirty="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1100">
                          <a:effectLst/>
                        </a:rPr>
                        <a:t>Bakery</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gn="r">
                        <a:lnSpc>
                          <a:spcPct val="107000"/>
                        </a:lnSpc>
                        <a:spcAft>
                          <a:spcPts val="800"/>
                        </a:spcAft>
                      </a:pPr>
                      <a:r>
                        <a:rPr lang="en-CA" sz="1100" dirty="0">
                          <a:effectLst/>
                        </a:rPr>
                        <a:t>169</a:t>
                      </a:r>
                      <a:endParaRPr lang="en-CA" sz="1100" dirty="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617749925"/>
                  </a:ext>
                </a:extLst>
              </a:tr>
            </a:tbl>
          </a:graphicData>
        </a:graphic>
      </p:graphicFrame>
      <p:sp>
        <p:nvSpPr>
          <p:cNvPr id="9" name="テキスト ボックス 8">
            <a:extLst>
              <a:ext uri="{FF2B5EF4-FFF2-40B4-BE49-F238E27FC236}">
                <a16:creationId xmlns:a16="http://schemas.microsoft.com/office/drawing/2014/main" id="{626C507E-33F0-48F6-899A-9FFD64E290F1}"/>
              </a:ext>
            </a:extLst>
          </p:cNvPr>
          <p:cNvSpPr txBox="1"/>
          <p:nvPr/>
        </p:nvSpPr>
        <p:spPr>
          <a:xfrm>
            <a:off x="536150" y="5032376"/>
            <a:ext cx="4862670" cy="375552"/>
          </a:xfrm>
          <a:prstGeom prst="rect">
            <a:avLst/>
          </a:prstGeom>
          <a:noFill/>
        </p:spPr>
        <p:txBody>
          <a:bodyPr wrap="square" rtlCol="0">
            <a:spAutoFit/>
          </a:bodyPr>
          <a:lstStyle/>
          <a:p>
            <a:pPr marL="385445">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Fig 1.1 Closest venues from the station, Osaka</a:t>
            </a:r>
          </a:p>
        </p:txBody>
      </p:sp>
      <p:sp>
        <p:nvSpPr>
          <p:cNvPr id="13" name="テキスト ボックス 12">
            <a:extLst>
              <a:ext uri="{FF2B5EF4-FFF2-40B4-BE49-F238E27FC236}">
                <a16:creationId xmlns:a16="http://schemas.microsoft.com/office/drawing/2014/main" id="{53F5260D-0B45-49C0-9CD2-D22085BB2460}"/>
              </a:ext>
            </a:extLst>
          </p:cNvPr>
          <p:cNvSpPr txBox="1"/>
          <p:nvPr/>
        </p:nvSpPr>
        <p:spPr>
          <a:xfrm>
            <a:off x="6140408" y="5032376"/>
            <a:ext cx="4862670" cy="375552"/>
          </a:xfrm>
          <a:prstGeom prst="rect">
            <a:avLst/>
          </a:prstGeom>
          <a:noFill/>
        </p:spPr>
        <p:txBody>
          <a:bodyPr wrap="square" rtlCol="0">
            <a:spAutoFit/>
          </a:bodyPr>
          <a:lstStyle/>
          <a:p>
            <a:pPr marL="385445">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Fig 1.2 Closest venues from the station, Kobe</a:t>
            </a:r>
          </a:p>
        </p:txBody>
      </p:sp>
      <p:sp>
        <p:nvSpPr>
          <p:cNvPr id="3" name="テキスト ボックス 2">
            <a:extLst>
              <a:ext uri="{FF2B5EF4-FFF2-40B4-BE49-F238E27FC236}">
                <a16:creationId xmlns:a16="http://schemas.microsoft.com/office/drawing/2014/main" id="{6799EBD5-1076-4075-BF6A-E4EEA609E6A5}"/>
              </a:ext>
            </a:extLst>
          </p:cNvPr>
          <p:cNvSpPr txBox="1"/>
          <p:nvPr/>
        </p:nvSpPr>
        <p:spPr>
          <a:xfrm>
            <a:off x="684285" y="1585826"/>
            <a:ext cx="5746957" cy="369332"/>
          </a:xfrm>
          <a:prstGeom prst="rect">
            <a:avLst/>
          </a:prstGeom>
          <a:noFill/>
        </p:spPr>
        <p:txBody>
          <a:bodyPr wrap="square" rtlCol="0">
            <a:spAutoFit/>
          </a:bodyPr>
          <a:lstStyle/>
          <a:p>
            <a:r>
              <a:rPr lang="en-CA" sz="1800" dirty="0">
                <a:effectLst/>
                <a:latin typeface="Calibri" panose="020F0502020204030204" pitchFamily="34" charset="0"/>
                <a:ea typeface="游明朝" panose="02020400000000000000" pitchFamily="18" charset="-128"/>
                <a:cs typeface="Times New Roman" panose="02020603050405020304" pitchFamily="18" charset="0"/>
              </a:rPr>
              <a:t>Initial Foursquare Data Comparison (Osaka and Kobe)</a:t>
            </a:r>
            <a:endParaRPr lang="en-CA" dirty="0"/>
          </a:p>
        </p:txBody>
      </p:sp>
      <p:sp>
        <p:nvSpPr>
          <p:cNvPr id="10" name="字幕 2">
            <a:extLst>
              <a:ext uri="{FF2B5EF4-FFF2-40B4-BE49-F238E27FC236}">
                <a16:creationId xmlns:a16="http://schemas.microsoft.com/office/drawing/2014/main" id="{B916035D-DFCB-4878-A616-0A02A93C0D90}"/>
              </a:ext>
            </a:extLst>
          </p:cNvPr>
          <p:cNvSpPr txBox="1">
            <a:spLocks/>
          </p:cNvSpPr>
          <p:nvPr/>
        </p:nvSpPr>
        <p:spPr>
          <a:xfrm>
            <a:off x="5853235" y="6518649"/>
            <a:ext cx="5553331" cy="572493"/>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dirty="0"/>
              <a:t>Coursera – IBM Data Science Capstone Project      Achala Amarasinghe </a:t>
            </a:r>
          </a:p>
          <a:p>
            <a:endParaRPr lang="en-CA" sz="1050" dirty="0"/>
          </a:p>
        </p:txBody>
      </p:sp>
      <p:sp>
        <p:nvSpPr>
          <p:cNvPr id="11" name="テキスト ボックス 10">
            <a:extLst>
              <a:ext uri="{FF2B5EF4-FFF2-40B4-BE49-F238E27FC236}">
                <a16:creationId xmlns:a16="http://schemas.microsoft.com/office/drawing/2014/main" id="{1BF299E7-7A74-4E19-B973-9C989601B10F}"/>
              </a:ext>
            </a:extLst>
          </p:cNvPr>
          <p:cNvSpPr txBox="1"/>
          <p:nvPr/>
        </p:nvSpPr>
        <p:spPr>
          <a:xfrm>
            <a:off x="11784254" y="6518649"/>
            <a:ext cx="296726" cy="369332"/>
          </a:xfrm>
          <a:prstGeom prst="rect">
            <a:avLst/>
          </a:prstGeom>
          <a:noFill/>
        </p:spPr>
        <p:txBody>
          <a:bodyPr wrap="square" rtlCol="0">
            <a:spAutoFit/>
          </a:bodyPr>
          <a:lstStyle/>
          <a:p>
            <a:r>
              <a:rPr lang="en-CA" dirty="0"/>
              <a:t>7</a:t>
            </a:r>
          </a:p>
        </p:txBody>
      </p:sp>
    </p:spTree>
    <p:extLst>
      <p:ext uri="{BB962C8B-B14F-4D97-AF65-F5344CB8AC3E}">
        <p14:creationId xmlns:p14="http://schemas.microsoft.com/office/powerpoint/2010/main" val="324184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B817285-8238-4B7D-A4CF-6C648D94CE4E}"/>
              </a:ext>
            </a:extLst>
          </p:cNvPr>
          <p:cNvSpPr>
            <a:spLocks noGrp="1"/>
          </p:cNvSpPr>
          <p:nvPr>
            <p:ph type="title"/>
          </p:nvPr>
        </p:nvSpPr>
        <p:spPr>
          <a:xfrm>
            <a:off x="1050879" y="609601"/>
            <a:ext cx="9810604" cy="1216024"/>
          </a:xfrm>
        </p:spPr>
        <p:txBody>
          <a:bodyPr>
            <a:normAutofit/>
          </a:bodyPr>
          <a:lstStyle/>
          <a:p>
            <a:pPr algn="ctr"/>
            <a:r>
              <a:rPr lang="en-CA" b="1" dirty="0">
                <a:effectLst/>
                <a:latin typeface="Calibri Light" panose="020F0302020204030204" pitchFamily="34" charset="0"/>
                <a:ea typeface="游ゴシック Light" panose="020B0300000000000000" pitchFamily="50" charset="-128"/>
                <a:cs typeface="Times New Roman" panose="02020603050405020304" pitchFamily="18" charset="0"/>
              </a:rPr>
              <a:t>Results and Discussion II</a:t>
            </a:r>
            <a:endParaRPr lang="en-CA" dirty="0"/>
          </a:p>
        </p:txBody>
      </p:sp>
      <p:sp>
        <p:nvSpPr>
          <p:cNvPr id="14" name="Freeform: Shape 13">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テキスト ボックス 8">
            <a:extLst>
              <a:ext uri="{FF2B5EF4-FFF2-40B4-BE49-F238E27FC236}">
                <a16:creationId xmlns:a16="http://schemas.microsoft.com/office/drawing/2014/main" id="{626C507E-33F0-48F6-899A-9FFD64E290F1}"/>
              </a:ext>
            </a:extLst>
          </p:cNvPr>
          <p:cNvSpPr txBox="1"/>
          <p:nvPr/>
        </p:nvSpPr>
        <p:spPr>
          <a:xfrm>
            <a:off x="372648" y="3231421"/>
            <a:ext cx="4862670" cy="1070871"/>
          </a:xfrm>
          <a:prstGeom prst="rect">
            <a:avLst/>
          </a:prstGeom>
          <a:noFill/>
        </p:spPr>
        <p:txBody>
          <a:bodyPr wrap="square" rtlCol="0">
            <a:spAutoFit/>
          </a:bodyPr>
          <a:lstStyle/>
          <a:p>
            <a:pPr marL="385445">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Fig 1.3 Comparison of Initial and K-means results for Osaka</a:t>
            </a:r>
          </a:p>
          <a:p>
            <a:pPr marL="385445">
              <a:lnSpc>
                <a:spcPct val="107000"/>
              </a:lnSpc>
              <a:spcAft>
                <a:spcPts val="800"/>
              </a:spcAft>
            </a:pPr>
            <a:endParaRPr lang="en-CA" sz="1800" dirty="0">
              <a:effectLst/>
              <a:latin typeface="Calibri" panose="020F0502020204030204" pitchFamily="34" charset="0"/>
              <a:ea typeface="游明朝" panose="02020400000000000000" pitchFamily="18"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53F5260D-0B45-49C0-9CD2-D22085BB2460}"/>
              </a:ext>
            </a:extLst>
          </p:cNvPr>
          <p:cNvSpPr txBox="1"/>
          <p:nvPr/>
        </p:nvSpPr>
        <p:spPr>
          <a:xfrm>
            <a:off x="290671" y="4799064"/>
            <a:ext cx="4862670" cy="671915"/>
          </a:xfrm>
          <a:prstGeom prst="rect">
            <a:avLst/>
          </a:prstGeom>
          <a:noFill/>
        </p:spPr>
        <p:txBody>
          <a:bodyPr wrap="square" rtlCol="0">
            <a:spAutoFit/>
          </a:bodyPr>
          <a:lstStyle/>
          <a:p>
            <a:pPr marL="385445">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Fig 1.4 Comparison of Initial and K-means results for Kobe</a:t>
            </a:r>
          </a:p>
        </p:txBody>
      </p:sp>
      <p:sp>
        <p:nvSpPr>
          <p:cNvPr id="15" name="テキスト ボックス 14">
            <a:extLst>
              <a:ext uri="{FF2B5EF4-FFF2-40B4-BE49-F238E27FC236}">
                <a16:creationId xmlns:a16="http://schemas.microsoft.com/office/drawing/2014/main" id="{9BE0D0A6-4A43-4648-9EE7-9F5F3A5264B7}"/>
              </a:ext>
            </a:extLst>
          </p:cNvPr>
          <p:cNvSpPr txBox="1"/>
          <p:nvPr/>
        </p:nvSpPr>
        <p:spPr>
          <a:xfrm>
            <a:off x="684285" y="1585826"/>
            <a:ext cx="5746957" cy="369332"/>
          </a:xfrm>
          <a:prstGeom prst="rect">
            <a:avLst/>
          </a:prstGeom>
          <a:noFill/>
        </p:spPr>
        <p:txBody>
          <a:bodyPr wrap="square" rtlCol="0">
            <a:spAutoFit/>
          </a:bodyPr>
          <a:lstStyle/>
          <a:p>
            <a:r>
              <a:rPr lang="en-CA" sz="1800" dirty="0">
                <a:effectLst/>
                <a:latin typeface="Calibri" panose="020F0502020204030204" pitchFamily="34" charset="0"/>
                <a:ea typeface="游明朝" panose="02020400000000000000" pitchFamily="18" charset="-128"/>
                <a:cs typeface="Times New Roman" panose="02020603050405020304" pitchFamily="18" charset="0"/>
              </a:rPr>
              <a:t>K-means results for Osaka and Kobe</a:t>
            </a:r>
            <a:endParaRPr lang="en-CA" dirty="0"/>
          </a:p>
        </p:txBody>
      </p:sp>
      <p:graphicFrame>
        <p:nvGraphicFramePr>
          <p:cNvPr id="10" name="表 9">
            <a:extLst>
              <a:ext uri="{FF2B5EF4-FFF2-40B4-BE49-F238E27FC236}">
                <a16:creationId xmlns:a16="http://schemas.microsoft.com/office/drawing/2014/main" id="{DAC6F0AE-62DB-482A-B094-3BB18FE8CBDB}"/>
              </a:ext>
            </a:extLst>
          </p:cNvPr>
          <p:cNvGraphicFramePr>
            <a:graphicFrameLocks noGrp="1"/>
          </p:cNvGraphicFramePr>
          <p:nvPr>
            <p:extLst>
              <p:ext uri="{D42A27DB-BD31-4B8C-83A1-F6EECF244321}">
                <p14:modId xmlns:p14="http://schemas.microsoft.com/office/powerpoint/2010/main" val="3600522038"/>
              </p:ext>
            </p:extLst>
          </p:nvPr>
        </p:nvGraphicFramePr>
        <p:xfrm>
          <a:off x="778377" y="2072989"/>
          <a:ext cx="5738083" cy="1158432"/>
        </p:xfrm>
        <a:graphic>
          <a:graphicData uri="http://schemas.openxmlformats.org/drawingml/2006/table">
            <a:tbl>
              <a:tblPr firstRow="1" firstCol="1" bandRow="1">
                <a:tableStyleId>{00A15C55-8517-42AA-B614-E9B94910E393}</a:tableStyleId>
              </a:tblPr>
              <a:tblGrid>
                <a:gridCol w="596251">
                  <a:extLst>
                    <a:ext uri="{9D8B030D-6E8A-4147-A177-3AD203B41FA5}">
                      <a16:colId xmlns:a16="http://schemas.microsoft.com/office/drawing/2014/main" val="985704133"/>
                    </a:ext>
                  </a:extLst>
                </a:gridCol>
                <a:gridCol w="499097">
                  <a:extLst>
                    <a:ext uri="{9D8B030D-6E8A-4147-A177-3AD203B41FA5}">
                      <a16:colId xmlns:a16="http://schemas.microsoft.com/office/drawing/2014/main" val="2088479846"/>
                    </a:ext>
                  </a:extLst>
                </a:gridCol>
                <a:gridCol w="570634">
                  <a:extLst>
                    <a:ext uri="{9D8B030D-6E8A-4147-A177-3AD203B41FA5}">
                      <a16:colId xmlns:a16="http://schemas.microsoft.com/office/drawing/2014/main" val="4041167058"/>
                    </a:ext>
                  </a:extLst>
                </a:gridCol>
                <a:gridCol w="521337">
                  <a:extLst>
                    <a:ext uri="{9D8B030D-6E8A-4147-A177-3AD203B41FA5}">
                      <a16:colId xmlns:a16="http://schemas.microsoft.com/office/drawing/2014/main" val="3374951877"/>
                    </a:ext>
                  </a:extLst>
                </a:gridCol>
                <a:gridCol w="349809">
                  <a:extLst>
                    <a:ext uri="{9D8B030D-6E8A-4147-A177-3AD203B41FA5}">
                      <a16:colId xmlns:a16="http://schemas.microsoft.com/office/drawing/2014/main" val="1649811294"/>
                    </a:ext>
                  </a:extLst>
                </a:gridCol>
                <a:gridCol w="570634">
                  <a:extLst>
                    <a:ext uri="{9D8B030D-6E8A-4147-A177-3AD203B41FA5}">
                      <a16:colId xmlns:a16="http://schemas.microsoft.com/office/drawing/2014/main" val="3193789070"/>
                    </a:ext>
                  </a:extLst>
                </a:gridCol>
                <a:gridCol w="440976">
                  <a:extLst>
                    <a:ext uri="{9D8B030D-6E8A-4147-A177-3AD203B41FA5}">
                      <a16:colId xmlns:a16="http://schemas.microsoft.com/office/drawing/2014/main" val="2048839383"/>
                    </a:ext>
                  </a:extLst>
                </a:gridCol>
                <a:gridCol w="570634">
                  <a:extLst>
                    <a:ext uri="{9D8B030D-6E8A-4147-A177-3AD203B41FA5}">
                      <a16:colId xmlns:a16="http://schemas.microsoft.com/office/drawing/2014/main" val="3795658080"/>
                    </a:ext>
                  </a:extLst>
                </a:gridCol>
                <a:gridCol w="480819">
                  <a:extLst>
                    <a:ext uri="{9D8B030D-6E8A-4147-A177-3AD203B41FA5}">
                      <a16:colId xmlns:a16="http://schemas.microsoft.com/office/drawing/2014/main" val="2292536223"/>
                    </a:ext>
                  </a:extLst>
                </a:gridCol>
                <a:gridCol w="570634">
                  <a:extLst>
                    <a:ext uri="{9D8B030D-6E8A-4147-A177-3AD203B41FA5}">
                      <a16:colId xmlns:a16="http://schemas.microsoft.com/office/drawing/2014/main" val="2233143342"/>
                    </a:ext>
                  </a:extLst>
                </a:gridCol>
                <a:gridCol w="567258">
                  <a:extLst>
                    <a:ext uri="{9D8B030D-6E8A-4147-A177-3AD203B41FA5}">
                      <a16:colId xmlns:a16="http://schemas.microsoft.com/office/drawing/2014/main" val="3814145665"/>
                    </a:ext>
                  </a:extLst>
                </a:gridCol>
              </a:tblGrid>
              <a:tr h="0">
                <a:tc>
                  <a:txBody>
                    <a:bodyPr/>
                    <a:lstStyle/>
                    <a:p>
                      <a:pPr>
                        <a:lnSpc>
                          <a:spcPct val="107000"/>
                        </a:lnSpc>
                        <a:spcAft>
                          <a:spcPts val="800"/>
                        </a:spcAft>
                      </a:pPr>
                      <a:r>
                        <a:rPr lang="en-CA" sz="800" dirty="0">
                          <a:effectLst/>
                        </a:rPr>
                        <a:t>Popularity</a:t>
                      </a:r>
                      <a:endParaRPr lang="en-CA" sz="1100" dirty="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1st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2nd</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3rd</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4th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5th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6th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7th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8th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9th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10th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226889431"/>
                  </a:ext>
                </a:extLst>
              </a:tr>
              <a:tr h="0">
                <a:tc>
                  <a:txBody>
                    <a:bodyPr/>
                    <a:lstStyle/>
                    <a:p>
                      <a:pPr>
                        <a:lnSpc>
                          <a:spcPct val="107000"/>
                        </a:lnSpc>
                        <a:spcAft>
                          <a:spcPts val="800"/>
                        </a:spcAft>
                      </a:pPr>
                      <a:r>
                        <a:rPr lang="en-CA" sz="800" dirty="0">
                          <a:effectLst/>
                        </a:rPr>
                        <a:t>Initial </a:t>
                      </a:r>
                      <a:endParaRPr lang="en-CA" sz="1100" dirty="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Japanese Curry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Japanese Curry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Hobby Shop</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Food Court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Nabe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Café</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Kushikatsu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Takoyaki Place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Sri Lankan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Electronics Store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73464797"/>
                  </a:ext>
                </a:extLst>
              </a:tr>
              <a:tr h="0">
                <a:tc>
                  <a:txBody>
                    <a:bodyPr/>
                    <a:lstStyle/>
                    <a:p>
                      <a:pPr>
                        <a:lnSpc>
                          <a:spcPct val="107000"/>
                        </a:lnSpc>
                        <a:spcAft>
                          <a:spcPts val="800"/>
                        </a:spcAft>
                      </a:pPr>
                      <a:r>
                        <a:rPr lang="en-CA" sz="800">
                          <a:effectLst/>
                        </a:rPr>
                        <a:t>K-means</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Okonomiyaki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Japanese Curry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Kushikatsu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Beer Bar</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Bookstore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Takoyaki Place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Sri Lankan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Record Shop</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Nabe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dirty="0">
                          <a:effectLst/>
                        </a:rPr>
                        <a:t>Movie Theater</a:t>
                      </a:r>
                      <a:endParaRPr lang="en-CA" sz="1100" dirty="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1892748901"/>
                  </a:ext>
                </a:extLst>
              </a:tr>
            </a:tbl>
          </a:graphicData>
        </a:graphic>
      </p:graphicFrame>
      <p:graphicFrame>
        <p:nvGraphicFramePr>
          <p:cNvPr id="17" name="表 16">
            <a:extLst>
              <a:ext uri="{FF2B5EF4-FFF2-40B4-BE49-F238E27FC236}">
                <a16:creationId xmlns:a16="http://schemas.microsoft.com/office/drawing/2014/main" id="{F77F33EE-6151-4E1D-85F2-87F65924563B}"/>
              </a:ext>
            </a:extLst>
          </p:cNvPr>
          <p:cNvGraphicFramePr>
            <a:graphicFrameLocks noGrp="1"/>
          </p:cNvGraphicFramePr>
          <p:nvPr>
            <p:extLst>
              <p:ext uri="{D42A27DB-BD31-4B8C-83A1-F6EECF244321}">
                <p14:modId xmlns:p14="http://schemas.microsoft.com/office/powerpoint/2010/main" val="1407939743"/>
              </p:ext>
            </p:extLst>
          </p:nvPr>
        </p:nvGraphicFramePr>
        <p:xfrm>
          <a:off x="778377" y="3606973"/>
          <a:ext cx="5738083" cy="1158432"/>
        </p:xfrm>
        <a:graphic>
          <a:graphicData uri="http://schemas.openxmlformats.org/drawingml/2006/table">
            <a:tbl>
              <a:tblPr firstRow="1" firstCol="1" bandRow="1">
                <a:tableStyleId>{93296810-A885-4BE3-A3E7-6D5BEEA58F35}</a:tableStyleId>
              </a:tblPr>
              <a:tblGrid>
                <a:gridCol w="596251">
                  <a:extLst>
                    <a:ext uri="{9D8B030D-6E8A-4147-A177-3AD203B41FA5}">
                      <a16:colId xmlns:a16="http://schemas.microsoft.com/office/drawing/2014/main" val="2046698674"/>
                    </a:ext>
                  </a:extLst>
                </a:gridCol>
                <a:gridCol w="348295">
                  <a:extLst>
                    <a:ext uri="{9D8B030D-6E8A-4147-A177-3AD203B41FA5}">
                      <a16:colId xmlns:a16="http://schemas.microsoft.com/office/drawing/2014/main" val="979159863"/>
                    </a:ext>
                  </a:extLst>
                </a:gridCol>
                <a:gridCol w="567117">
                  <a:extLst>
                    <a:ext uri="{9D8B030D-6E8A-4147-A177-3AD203B41FA5}">
                      <a16:colId xmlns:a16="http://schemas.microsoft.com/office/drawing/2014/main" val="606471718"/>
                    </a:ext>
                  </a:extLst>
                </a:gridCol>
                <a:gridCol w="406012">
                  <a:extLst>
                    <a:ext uri="{9D8B030D-6E8A-4147-A177-3AD203B41FA5}">
                      <a16:colId xmlns:a16="http://schemas.microsoft.com/office/drawing/2014/main" val="354227692"/>
                    </a:ext>
                  </a:extLst>
                </a:gridCol>
                <a:gridCol w="567117">
                  <a:extLst>
                    <a:ext uri="{9D8B030D-6E8A-4147-A177-3AD203B41FA5}">
                      <a16:colId xmlns:a16="http://schemas.microsoft.com/office/drawing/2014/main" val="1694106072"/>
                    </a:ext>
                  </a:extLst>
                </a:gridCol>
                <a:gridCol w="481368">
                  <a:extLst>
                    <a:ext uri="{9D8B030D-6E8A-4147-A177-3AD203B41FA5}">
                      <a16:colId xmlns:a16="http://schemas.microsoft.com/office/drawing/2014/main" val="3645797545"/>
                    </a:ext>
                  </a:extLst>
                </a:gridCol>
                <a:gridCol w="589204">
                  <a:extLst>
                    <a:ext uri="{9D8B030D-6E8A-4147-A177-3AD203B41FA5}">
                      <a16:colId xmlns:a16="http://schemas.microsoft.com/office/drawing/2014/main" val="338591366"/>
                    </a:ext>
                  </a:extLst>
                </a:gridCol>
                <a:gridCol w="567117">
                  <a:extLst>
                    <a:ext uri="{9D8B030D-6E8A-4147-A177-3AD203B41FA5}">
                      <a16:colId xmlns:a16="http://schemas.microsoft.com/office/drawing/2014/main" val="3673830887"/>
                    </a:ext>
                  </a:extLst>
                </a:gridCol>
                <a:gridCol w="567117">
                  <a:extLst>
                    <a:ext uri="{9D8B030D-6E8A-4147-A177-3AD203B41FA5}">
                      <a16:colId xmlns:a16="http://schemas.microsoft.com/office/drawing/2014/main" val="3386099721"/>
                    </a:ext>
                  </a:extLst>
                </a:gridCol>
                <a:gridCol w="567117">
                  <a:extLst>
                    <a:ext uri="{9D8B030D-6E8A-4147-A177-3AD203B41FA5}">
                      <a16:colId xmlns:a16="http://schemas.microsoft.com/office/drawing/2014/main" val="756649577"/>
                    </a:ext>
                  </a:extLst>
                </a:gridCol>
                <a:gridCol w="481368">
                  <a:extLst>
                    <a:ext uri="{9D8B030D-6E8A-4147-A177-3AD203B41FA5}">
                      <a16:colId xmlns:a16="http://schemas.microsoft.com/office/drawing/2014/main" val="3149053755"/>
                    </a:ext>
                  </a:extLst>
                </a:gridCol>
              </a:tblGrid>
              <a:tr h="0">
                <a:tc>
                  <a:txBody>
                    <a:bodyPr/>
                    <a:lstStyle/>
                    <a:p>
                      <a:pPr>
                        <a:lnSpc>
                          <a:spcPct val="107000"/>
                        </a:lnSpc>
                        <a:spcAft>
                          <a:spcPts val="800"/>
                        </a:spcAft>
                      </a:pPr>
                      <a:r>
                        <a:rPr lang="en-CA" sz="800">
                          <a:effectLst/>
                        </a:rPr>
                        <a:t>Popularity</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1st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2nd</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3rd</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4th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5th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6th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7th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8th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9th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10th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620921807"/>
                  </a:ext>
                </a:extLst>
              </a:tr>
              <a:tr h="0">
                <a:tc>
                  <a:txBody>
                    <a:bodyPr/>
                    <a:lstStyle/>
                    <a:p>
                      <a:pPr>
                        <a:lnSpc>
                          <a:spcPct val="107000"/>
                        </a:lnSpc>
                        <a:spcAft>
                          <a:spcPts val="800"/>
                        </a:spcAft>
                      </a:pPr>
                      <a:r>
                        <a:rPr lang="en-CA" sz="800">
                          <a:effectLst/>
                        </a:rPr>
                        <a:t>Initial </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Coffee Shop</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Donburi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Bakery</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Café</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Concert Hall</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Café</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Yoshoku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Thai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Gastropub</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Takoyaki Place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3917503498"/>
                  </a:ext>
                </a:extLst>
              </a:tr>
              <a:tr h="0">
                <a:tc>
                  <a:txBody>
                    <a:bodyPr/>
                    <a:lstStyle/>
                    <a:p>
                      <a:pPr>
                        <a:lnSpc>
                          <a:spcPct val="107000"/>
                        </a:lnSpc>
                        <a:spcAft>
                          <a:spcPts val="800"/>
                        </a:spcAft>
                      </a:pPr>
                      <a:r>
                        <a:rPr lang="en-CA" sz="800">
                          <a:effectLst/>
                        </a:rPr>
                        <a:t>K-means</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Bakery</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Café</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Ice Cream Shop</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Thai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Takoyaki Place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Steakhouse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Seafood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Japanese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Japanese Curry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dirty="0">
                          <a:effectLst/>
                        </a:rPr>
                        <a:t>Hobby Shop</a:t>
                      </a:r>
                      <a:endParaRPr lang="en-CA" sz="1100" dirty="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416177587"/>
                  </a:ext>
                </a:extLst>
              </a:tr>
            </a:tbl>
          </a:graphicData>
        </a:graphic>
      </p:graphicFrame>
      <p:sp>
        <p:nvSpPr>
          <p:cNvPr id="18" name="テキスト ボックス 17">
            <a:extLst>
              <a:ext uri="{FF2B5EF4-FFF2-40B4-BE49-F238E27FC236}">
                <a16:creationId xmlns:a16="http://schemas.microsoft.com/office/drawing/2014/main" id="{9FEA0BBD-68A1-42F7-91D1-330D4DAF0356}"/>
              </a:ext>
            </a:extLst>
          </p:cNvPr>
          <p:cNvSpPr txBox="1"/>
          <p:nvPr/>
        </p:nvSpPr>
        <p:spPr>
          <a:xfrm>
            <a:off x="6806527" y="1895412"/>
            <a:ext cx="4426665" cy="2031325"/>
          </a:xfrm>
          <a:prstGeom prst="rect">
            <a:avLst/>
          </a:prstGeom>
          <a:noFill/>
        </p:spPr>
        <p:txBody>
          <a:bodyPr wrap="square" rtlCol="0">
            <a:spAutoFit/>
          </a:bodyPr>
          <a:lstStyle/>
          <a:p>
            <a:r>
              <a:rPr lang="en-CA" sz="1800" dirty="0">
                <a:effectLst/>
                <a:latin typeface="Calibri" panose="020F0502020204030204" pitchFamily="34" charset="0"/>
                <a:ea typeface="游明朝" panose="02020400000000000000" pitchFamily="18" charset="-128"/>
                <a:cs typeface="Times New Roman" panose="02020603050405020304" pitchFamily="18" charset="0"/>
              </a:rPr>
              <a:t>Considering that the K-means model was designed to understand a relationship in terms of distance with respect to the popularity of top venue categories in each city, we see a difference compared to the initial Foursquare results.</a:t>
            </a:r>
          </a:p>
          <a:p>
            <a:endParaRPr lang="en-CA" dirty="0"/>
          </a:p>
        </p:txBody>
      </p:sp>
      <p:sp>
        <p:nvSpPr>
          <p:cNvPr id="19" name="字幕 2">
            <a:extLst>
              <a:ext uri="{FF2B5EF4-FFF2-40B4-BE49-F238E27FC236}">
                <a16:creationId xmlns:a16="http://schemas.microsoft.com/office/drawing/2014/main" id="{826191ED-44DF-4439-B70D-FB484AEF9576}"/>
              </a:ext>
            </a:extLst>
          </p:cNvPr>
          <p:cNvSpPr txBox="1">
            <a:spLocks/>
          </p:cNvSpPr>
          <p:nvPr/>
        </p:nvSpPr>
        <p:spPr>
          <a:xfrm>
            <a:off x="5853235" y="6518649"/>
            <a:ext cx="5553331" cy="572493"/>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dirty="0"/>
              <a:t>Coursera – IBM Data Science Capstone Project      Achala Amarasinghe </a:t>
            </a:r>
          </a:p>
          <a:p>
            <a:endParaRPr lang="en-CA" sz="1050" dirty="0"/>
          </a:p>
        </p:txBody>
      </p:sp>
      <p:sp>
        <p:nvSpPr>
          <p:cNvPr id="20" name="テキスト ボックス 19">
            <a:extLst>
              <a:ext uri="{FF2B5EF4-FFF2-40B4-BE49-F238E27FC236}">
                <a16:creationId xmlns:a16="http://schemas.microsoft.com/office/drawing/2014/main" id="{05C68480-4324-42FC-B05A-C48017DDF781}"/>
              </a:ext>
            </a:extLst>
          </p:cNvPr>
          <p:cNvSpPr txBox="1"/>
          <p:nvPr/>
        </p:nvSpPr>
        <p:spPr>
          <a:xfrm>
            <a:off x="11784254" y="6518649"/>
            <a:ext cx="296726" cy="369332"/>
          </a:xfrm>
          <a:prstGeom prst="rect">
            <a:avLst/>
          </a:prstGeom>
          <a:noFill/>
        </p:spPr>
        <p:txBody>
          <a:bodyPr wrap="square" rtlCol="0">
            <a:spAutoFit/>
          </a:bodyPr>
          <a:lstStyle/>
          <a:p>
            <a:r>
              <a:rPr lang="en-CA" dirty="0"/>
              <a:t>8</a:t>
            </a:r>
          </a:p>
        </p:txBody>
      </p:sp>
    </p:spTree>
    <p:extLst>
      <p:ext uri="{BB962C8B-B14F-4D97-AF65-F5344CB8AC3E}">
        <p14:creationId xmlns:p14="http://schemas.microsoft.com/office/powerpoint/2010/main" val="380738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B817285-8238-4B7D-A4CF-6C648D94CE4E}"/>
              </a:ext>
            </a:extLst>
          </p:cNvPr>
          <p:cNvSpPr>
            <a:spLocks noGrp="1"/>
          </p:cNvSpPr>
          <p:nvPr>
            <p:ph type="title"/>
          </p:nvPr>
        </p:nvSpPr>
        <p:spPr>
          <a:xfrm>
            <a:off x="1050879" y="609601"/>
            <a:ext cx="9810604" cy="1216024"/>
          </a:xfrm>
        </p:spPr>
        <p:txBody>
          <a:bodyPr>
            <a:normAutofit/>
          </a:bodyPr>
          <a:lstStyle/>
          <a:p>
            <a:pPr algn="ctr"/>
            <a:r>
              <a:rPr lang="en-CA" b="1" dirty="0">
                <a:effectLst/>
                <a:latin typeface="Calibri Light" panose="020F0302020204030204" pitchFamily="34" charset="0"/>
                <a:ea typeface="游ゴシック Light" panose="020B0300000000000000" pitchFamily="50" charset="-128"/>
                <a:cs typeface="Times New Roman" panose="02020603050405020304" pitchFamily="18" charset="0"/>
              </a:rPr>
              <a:t>Results and Discussion III</a:t>
            </a:r>
            <a:endParaRPr lang="en-CA" dirty="0"/>
          </a:p>
        </p:txBody>
      </p:sp>
      <p:sp>
        <p:nvSpPr>
          <p:cNvPr id="14" name="Freeform: Shape 13">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テキスト ボックス 8">
            <a:extLst>
              <a:ext uri="{FF2B5EF4-FFF2-40B4-BE49-F238E27FC236}">
                <a16:creationId xmlns:a16="http://schemas.microsoft.com/office/drawing/2014/main" id="{626C507E-33F0-48F6-899A-9FFD64E290F1}"/>
              </a:ext>
            </a:extLst>
          </p:cNvPr>
          <p:cNvSpPr txBox="1"/>
          <p:nvPr/>
        </p:nvSpPr>
        <p:spPr>
          <a:xfrm>
            <a:off x="290671" y="2921654"/>
            <a:ext cx="4862670" cy="1070871"/>
          </a:xfrm>
          <a:prstGeom prst="rect">
            <a:avLst/>
          </a:prstGeom>
          <a:noFill/>
        </p:spPr>
        <p:txBody>
          <a:bodyPr wrap="square" rtlCol="0">
            <a:spAutoFit/>
          </a:bodyPr>
          <a:lstStyle/>
          <a:p>
            <a:pPr marL="385445">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Fig 1.3 Comparison of Initial and K-means results for Shinagawa</a:t>
            </a:r>
          </a:p>
          <a:p>
            <a:pPr marL="385445">
              <a:lnSpc>
                <a:spcPct val="107000"/>
              </a:lnSpc>
              <a:spcAft>
                <a:spcPts val="800"/>
              </a:spcAft>
            </a:pPr>
            <a:endParaRPr lang="en-CA" sz="1800" dirty="0">
              <a:effectLst/>
              <a:latin typeface="Calibri" panose="020F0502020204030204" pitchFamily="34" charset="0"/>
              <a:ea typeface="游明朝" panose="02020400000000000000" pitchFamily="18"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53F5260D-0B45-49C0-9CD2-D22085BB2460}"/>
              </a:ext>
            </a:extLst>
          </p:cNvPr>
          <p:cNvSpPr txBox="1"/>
          <p:nvPr/>
        </p:nvSpPr>
        <p:spPr>
          <a:xfrm>
            <a:off x="290671" y="4799064"/>
            <a:ext cx="4862670" cy="671915"/>
          </a:xfrm>
          <a:prstGeom prst="rect">
            <a:avLst/>
          </a:prstGeom>
          <a:noFill/>
        </p:spPr>
        <p:txBody>
          <a:bodyPr wrap="square" rtlCol="0">
            <a:spAutoFit/>
          </a:bodyPr>
          <a:lstStyle/>
          <a:p>
            <a:pPr marL="385445">
              <a:lnSpc>
                <a:spcPct val="107000"/>
              </a:lnSpc>
              <a:spcAft>
                <a:spcPts val="800"/>
              </a:spcAft>
            </a:pPr>
            <a:r>
              <a:rPr lang="en-CA" sz="1800" dirty="0">
                <a:effectLst/>
                <a:latin typeface="Calibri" panose="020F0502020204030204" pitchFamily="34" charset="0"/>
                <a:ea typeface="游明朝" panose="02020400000000000000" pitchFamily="18" charset="-128"/>
                <a:cs typeface="Times New Roman" panose="02020603050405020304" pitchFamily="18" charset="0"/>
              </a:rPr>
              <a:t>Fig 1.4 Comparison of Initial and K-means results for Sapporo</a:t>
            </a:r>
          </a:p>
        </p:txBody>
      </p:sp>
      <p:sp>
        <p:nvSpPr>
          <p:cNvPr id="15" name="テキスト ボックス 14">
            <a:extLst>
              <a:ext uri="{FF2B5EF4-FFF2-40B4-BE49-F238E27FC236}">
                <a16:creationId xmlns:a16="http://schemas.microsoft.com/office/drawing/2014/main" id="{9BE0D0A6-4A43-4648-9EE7-9F5F3A5264B7}"/>
              </a:ext>
            </a:extLst>
          </p:cNvPr>
          <p:cNvSpPr txBox="1"/>
          <p:nvPr/>
        </p:nvSpPr>
        <p:spPr>
          <a:xfrm>
            <a:off x="684285" y="1585826"/>
            <a:ext cx="5746957" cy="369332"/>
          </a:xfrm>
          <a:prstGeom prst="rect">
            <a:avLst/>
          </a:prstGeom>
          <a:noFill/>
        </p:spPr>
        <p:txBody>
          <a:bodyPr wrap="square" rtlCol="0">
            <a:spAutoFit/>
          </a:bodyPr>
          <a:lstStyle/>
          <a:p>
            <a:r>
              <a:rPr lang="en-CA" sz="1800" dirty="0">
                <a:effectLst/>
                <a:latin typeface="Calibri" panose="020F0502020204030204" pitchFamily="34" charset="0"/>
                <a:ea typeface="游明朝" panose="02020400000000000000" pitchFamily="18" charset="-128"/>
                <a:cs typeface="Times New Roman" panose="02020603050405020304" pitchFamily="18" charset="0"/>
              </a:rPr>
              <a:t>K-means results for Osaka and Kobe</a:t>
            </a:r>
            <a:endParaRPr lang="en-CA" dirty="0"/>
          </a:p>
        </p:txBody>
      </p:sp>
      <p:graphicFrame>
        <p:nvGraphicFramePr>
          <p:cNvPr id="3" name="表 2">
            <a:extLst>
              <a:ext uri="{FF2B5EF4-FFF2-40B4-BE49-F238E27FC236}">
                <a16:creationId xmlns:a16="http://schemas.microsoft.com/office/drawing/2014/main" id="{E0090C51-9ACE-43E8-A0CF-8E3BAF6E5D34}"/>
              </a:ext>
            </a:extLst>
          </p:cNvPr>
          <p:cNvGraphicFramePr>
            <a:graphicFrameLocks noGrp="1"/>
          </p:cNvGraphicFramePr>
          <p:nvPr>
            <p:extLst>
              <p:ext uri="{D42A27DB-BD31-4B8C-83A1-F6EECF244321}">
                <p14:modId xmlns:p14="http://schemas.microsoft.com/office/powerpoint/2010/main" val="2895345202"/>
              </p:ext>
            </p:extLst>
          </p:nvPr>
        </p:nvGraphicFramePr>
        <p:xfrm>
          <a:off x="778377" y="1929614"/>
          <a:ext cx="6803273" cy="1045153"/>
        </p:xfrm>
        <a:graphic>
          <a:graphicData uri="http://schemas.openxmlformats.org/drawingml/2006/table">
            <a:tbl>
              <a:tblPr firstRow="1" firstCol="1" bandRow="1">
                <a:tableStyleId>{21E4AEA4-8DFA-4A89-87EB-49C32662AFE0}</a:tableStyleId>
              </a:tblPr>
              <a:tblGrid>
                <a:gridCol w="645139">
                  <a:extLst>
                    <a:ext uri="{9D8B030D-6E8A-4147-A177-3AD203B41FA5}">
                      <a16:colId xmlns:a16="http://schemas.microsoft.com/office/drawing/2014/main" val="676862962"/>
                    </a:ext>
                  </a:extLst>
                </a:gridCol>
                <a:gridCol w="684245">
                  <a:extLst>
                    <a:ext uri="{9D8B030D-6E8A-4147-A177-3AD203B41FA5}">
                      <a16:colId xmlns:a16="http://schemas.microsoft.com/office/drawing/2014/main" val="3570954160"/>
                    </a:ext>
                  </a:extLst>
                </a:gridCol>
                <a:gridCol w="634654">
                  <a:extLst>
                    <a:ext uri="{9D8B030D-6E8A-4147-A177-3AD203B41FA5}">
                      <a16:colId xmlns:a16="http://schemas.microsoft.com/office/drawing/2014/main" val="3423511908"/>
                    </a:ext>
                  </a:extLst>
                </a:gridCol>
                <a:gridCol w="634654">
                  <a:extLst>
                    <a:ext uri="{9D8B030D-6E8A-4147-A177-3AD203B41FA5}">
                      <a16:colId xmlns:a16="http://schemas.microsoft.com/office/drawing/2014/main" val="2178606741"/>
                    </a:ext>
                  </a:extLst>
                </a:gridCol>
                <a:gridCol w="509703">
                  <a:extLst>
                    <a:ext uri="{9D8B030D-6E8A-4147-A177-3AD203B41FA5}">
                      <a16:colId xmlns:a16="http://schemas.microsoft.com/office/drawing/2014/main" val="3930340513"/>
                    </a:ext>
                  </a:extLst>
                </a:gridCol>
                <a:gridCol w="570902">
                  <a:extLst>
                    <a:ext uri="{9D8B030D-6E8A-4147-A177-3AD203B41FA5}">
                      <a16:colId xmlns:a16="http://schemas.microsoft.com/office/drawing/2014/main" val="1545836390"/>
                    </a:ext>
                  </a:extLst>
                </a:gridCol>
                <a:gridCol w="540688">
                  <a:extLst>
                    <a:ext uri="{9D8B030D-6E8A-4147-A177-3AD203B41FA5}">
                      <a16:colId xmlns:a16="http://schemas.microsoft.com/office/drawing/2014/main" val="2928548629"/>
                    </a:ext>
                  </a:extLst>
                </a:gridCol>
                <a:gridCol w="634654">
                  <a:extLst>
                    <a:ext uri="{9D8B030D-6E8A-4147-A177-3AD203B41FA5}">
                      <a16:colId xmlns:a16="http://schemas.microsoft.com/office/drawing/2014/main" val="497164878"/>
                    </a:ext>
                  </a:extLst>
                </a:gridCol>
                <a:gridCol w="727080">
                  <a:extLst>
                    <a:ext uri="{9D8B030D-6E8A-4147-A177-3AD203B41FA5}">
                      <a16:colId xmlns:a16="http://schemas.microsoft.com/office/drawing/2014/main" val="3304210298"/>
                    </a:ext>
                  </a:extLst>
                </a:gridCol>
                <a:gridCol w="634654">
                  <a:extLst>
                    <a:ext uri="{9D8B030D-6E8A-4147-A177-3AD203B41FA5}">
                      <a16:colId xmlns:a16="http://schemas.microsoft.com/office/drawing/2014/main" val="2281024363"/>
                    </a:ext>
                  </a:extLst>
                </a:gridCol>
                <a:gridCol w="586900">
                  <a:extLst>
                    <a:ext uri="{9D8B030D-6E8A-4147-A177-3AD203B41FA5}">
                      <a16:colId xmlns:a16="http://schemas.microsoft.com/office/drawing/2014/main" val="2090341738"/>
                    </a:ext>
                  </a:extLst>
                </a:gridCol>
              </a:tblGrid>
              <a:tr h="142436">
                <a:tc>
                  <a:txBody>
                    <a:bodyPr/>
                    <a:lstStyle/>
                    <a:p>
                      <a:pPr>
                        <a:lnSpc>
                          <a:spcPct val="107000"/>
                        </a:lnSpc>
                        <a:spcAft>
                          <a:spcPts val="800"/>
                        </a:spcAft>
                      </a:pPr>
                      <a:r>
                        <a:rPr lang="en-CA" sz="800">
                          <a:effectLst/>
                        </a:rPr>
                        <a:t>Popularity</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1st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2nd</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3rd</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4th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5th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6th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7th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8th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9th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10th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496693787"/>
                  </a:ext>
                </a:extLst>
              </a:tr>
              <a:tr h="287737">
                <a:tc>
                  <a:txBody>
                    <a:bodyPr/>
                    <a:lstStyle/>
                    <a:p>
                      <a:pPr>
                        <a:lnSpc>
                          <a:spcPct val="107000"/>
                        </a:lnSpc>
                        <a:spcAft>
                          <a:spcPts val="800"/>
                        </a:spcAft>
                      </a:pPr>
                      <a:r>
                        <a:rPr lang="en-CA" sz="800">
                          <a:effectLst/>
                        </a:rPr>
                        <a:t>Initial </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Brazilian Restaurant </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Sake Bar </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Hotel </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Coffee Shop </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Mexican Restaurant </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Beer Bar </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Movie Theater </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Okonomiyaki Restaurant </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German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Aquarium</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2073542870"/>
                  </a:ext>
                </a:extLst>
              </a:tr>
              <a:tr h="505689">
                <a:tc>
                  <a:txBody>
                    <a:bodyPr/>
                    <a:lstStyle/>
                    <a:p>
                      <a:pPr>
                        <a:lnSpc>
                          <a:spcPct val="107000"/>
                        </a:lnSpc>
                        <a:spcAft>
                          <a:spcPts val="800"/>
                        </a:spcAft>
                      </a:pPr>
                      <a:r>
                        <a:rPr lang="en-CA" sz="800">
                          <a:effectLst/>
                        </a:rPr>
                        <a:t>K-means</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Coffee Shop</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Bakery</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Aquarium</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Japanese Curry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Steakhouse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Seafood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Sake Bar</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Pie Shop</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Okonomiyaki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dirty="0">
                          <a:effectLst/>
                        </a:rPr>
                        <a:t>Movie Theater</a:t>
                      </a:r>
                      <a:endParaRPr lang="en-CA" sz="1100" dirty="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466263441"/>
                  </a:ext>
                </a:extLst>
              </a:tr>
            </a:tbl>
          </a:graphicData>
        </a:graphic>
      </p:graphicFrame>
      <p:graphicFrame>
        <p:nvGraphicFramePr>
          <p:cNvPr id="4" name="表 3">
            <a:extLst>
              <a:ext uri="{FF2B5EF4-FFF2-40B4-BE49-F238E27FC236}">
                <a16:creationId xmlns:a16="http://schemas.microsoft.com/office/drawing/2014/main" id="{D5A01C85-DEDD-4C94-A2C4-5CBB57CC77D2}"/>
              </a:ext>
            </a:extLst>
          </p:cNvPr>
          <p:cNvGraphicFramePr>
            <a:graphicFrameLocks noGrp="1"/>
          </p:cNvGraphicFramePr>
          <p:nvPr>
            <p:extLst>
              <p:ext uri="{D42A27DB-BD31-4B8C-83A1-F6EECF244321}">
                <p14:modId xmlns:p14="http://schemas.microsoft.com/office/powerpoint/2010/main" val="2932715442"/>
              </p:ext>
            </p:extLst>
          </p:nvPr>
        </p:nvGraphicFramePr>
        <p:xfrm>
          <a:off x="778377" y="3850570"/>
          <a:ext cx="6803270" cy="1129603"/>
        </p:xfrm>
        <a:graphic>
          <a:graphicData uri="http://schemas.openxmlformats.org/drawingml/2006/table">
            <a:tbl>
              <a:tblPr firstRow="1" firstCol="1" bandRow="1">
                <a:tableStyleId>{00A15C55-8517-42AA-B614-E9B94910E393}</a:tableStyleId>
              </a:tblPr>
              <a:tblGrid>
                <a:gridCol w="638505">
                  <a:extLst>
                    <a:ext uri="{9D8B030D-6E8A-4147-A177-3AD203B41FA5}">
                      <a16:colId xmlns:a16="http://schemas.microsoft.com/office/drawing/2014/main" val="1978573464"/>
                    </a:ext>
                  </a:extLst>
                </a:gridCol>
                <a:gridCol w="481381">
                  <a:extLst>
                    <a:ext uri="{9D8B030D-6E8A-4147-A177-3AD203B41FA5}">
                      <a16:colId xmlns:a16="http://schemas.microsoft.com/office/drawing/2014/main" val="1378658614"/>
                    </a:ext>
                  </a:extLst>
                </a:gridCol>
                <a:gridCol w="672394">
                  <a:extLst>
                    <a:ext uri="{9D8B030D-6E8A-4147-A177-3AD203B41FA5}">
                      <a16:colId xmlns:a16="http://schemas.microsoft.com/office/drawing/2014/main" val="1200958335"/>
                    </a:ext>
                  </a:extLst>
                </a:gridCol>
                <a:gridCol w="481381">
                  <a:extLst>
                    <a:ext uri="{9D8B030D-6E8A-4147-A177-3AD203B41FA5}">
                      <a16:colId xmlns:a16="http://schemas.microsoft.com/office/drawing/2014/main" val="2839221304"/>
                    </a:ext>
                  </a:extLst>
                </a:gridCol>
                <a:gridCol w="672394">
                  <a:extLst>
                    <a:ext uri="{9D8B030D-6E8A-4147-A177-3AD203B41FA5}">
                      <a16:colId xmlns:a16="http://schemas.microsoft.com/office/drawing/2014/main" val="3080187082"/>
                    </a:ext>
                  </a:extLst>
                </a:gridCol>
                <a:gridCol w="570726">
                  <a:extLst>
                    <a:ext uri="{9D8B030D-6E8A-4147-A177-3AD203B41FA5}">
                      <a16:colId xmlns:a16="http://schemas.microsoft.com/office/drawing/2014/main" val="3644192852"/>
                    </a:ext>
                  </a:extLst>
                </a:gridCol>
                <a:gridCol w="698581">
                  <a:extLst>
                    <a:ext uri="{9D8B030D-6E8A-4147-A177-3AD203B41FA5}">
                      <a16:colId xmlns:a16="http://schemas.microsoft.com/office/drawing/2014/main" val="3998047234"/>
                    </a:ext>
                  </a:extLst>
                </a:gridCol>
                <a:gridCol w="672394">
                  <a:extLst>
                    <a:ext uri="{9D8B030D-6E8A-4147-A177-3AD203B41FA5}">
                      <a16:colId xmlns:a16="http://schemas.microsoft.com/office/drawing/2014/main" val="3036518934"/>
                    </a:ext>
                  </a:extLst>
                </a:gridCol>
                <a:gridCol w="672394">
                  <a:extLst>
                    <a:ext uri="{9D8B030D-6E8A-4147-A177-3AD203B41FA5}">
                      <a16:colId xmlns:a16="http://schemas.microsoft.com/office/drawing/2014/main" val="2928476539"/>
                    </a:ext>
                  </a:extLst>
                </a:gridCol>
                <a:gridCol w="672394">
                  <a:extLst>
                    <a:ext uri="{9D8B030D-6E8A-4147-A177-3AD203B41FA5}">
                      <a16:colId xmlns:a16="http://schemas.microsoft.com/office/drawing/2014/main" val="1487970513"/>
                    </a:ext>
                  </a:extLst>
                </a:gridCol>
                <a:gridCol w="570726">
                  <a:extLst>
                    <a:ext uri="{9D8B030D-6E8A-4147-A177-3AD203B41FA5}">
                      <a16:colId xmlns:a16="http://schemas.microsoft.com/office/drawing/2014/main" val="2260945211"/>
                    </a:ext>
                  </a:extLst>
                </a:gridCol>
              </a:tblGrid>
              <a:tr h="0">
                <a:tc>
                  <a:txBody>
                    <a:bodyPr/>
                    <a:lstStyle/>
                    <a:p>
                      <a:pPr>
                        <a:lnSpc>
                          <a:spcPct val="107000"/>
                        </a:lnSpc>
                        <a:spcAft>
                          <a:spcPts val="800"/>
                        </a:spcAft>
                      </a:pPr>
                      <a:r>
                        <a:rPr lang="en-CA" sz="800">
                          <a:effectLst/>
                        </a:rPr>
                        <a:t>Popularity</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1st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2nd</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3rd</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4th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5th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6th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7th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8th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9th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10th</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790339195"/>
                  </a:ext>
                </a:extLst>
              </a:tr>
              <a:tr h="0">
                <a:tc>
                  <a:txBody>
                    <a:bodyPr/>
                    <a:lstStyle/>
                    <a:p>
                      <a:pPr>
                        <a:lnSpc>
                          <a:spcPct val="107000"/>
                        </a:lnSpc>
                        <a:spcAft>
                          <a:spcPts val="800"/>
                        </a:spcAft>
                      </a:pPr>
                      <a:r>
                        <a:rPr lang="en-CA" sz="800">
                          <a:effectLst/>
                        </a:rPr>
                        <a:t>Initial </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 </a:t>
                      </a:r>
                      <a:endParaRPr lang="en-CA" sz="1100">
                        <a:effectLst/>
                      </a:endParaRPr>
                    </a:p>
                    <a:p>
                      <a:pPr>
                        <a:lnSpc>
                          <a:spcPct val="107000"/>
                        </a:lnSpc>
                        <a:spcAft>
                          <a:spcPts val="800"/>
                        </a:spcAft>
                      </a:pPr>
                      <a:r>
                        <a:rPr lang="en-CA" sz="800">
                          <a:effectLst/>
                        </a:rPr>
                        <a:t>Scenic Lookout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dirty="0">
                          <a:effectLst/>
                        </a:rPr>
                        <a:t>Sushi Restaurant</a:t>
                      </a:r>
                      <a:endParaRPr lang="en-CA" sz="1100" dirty="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Japanese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Sake Bar</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Bookstore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Donburi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Bar</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Tonkatsu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dirty="0">
                          <a:effectLst/>
                        </a:rPr>
                        <a:t>Japanese Curry Restaurant</a:t>
                      </a:r>
                      <a:endParaRPr lang="en-CA" sz="1100" dirty="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Noodle House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10268568"/>
                  </a:ext>
                </a:extLst>
              </a:tr>
              <a:tr h="0">
                <a:tc>
                  <a:txBody>
                    <a:bodyPr/>
                    <a:lstStyle/>
                    <a:p>
                      <a:pPr>
                        <a:lnSpc>
                          <a:spcPct val="107000"/>
                        </a:lnSpc>
                        <a:spcAft>
                          <a:spcPts val="800"/>
                        </a:spcAft>
                      </a:pPr>
                      <a:r>
                        <a:rPr lang="en-CA" sz="800">
                          <a:effectLst/>
                        </a:rPr>
                        <a:t>K-means</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CA" sz="800">
                          <a:effectLst/>
                        </a:rPr>
                        <a:t>Scenic Lookout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136</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Sushi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Bar</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Café</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Tonkatsu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Japanese Curry Restaurant</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Noodle House</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a:effectLst/>
                        </a:rPr>
                        <a:t>Shopping Mall</a:t>
                      </a:r>
                      <a:endParaRPr lang="en-CA" sz="110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tc>
                  <a:txBody>
                    <a:bodyPr/>
                    <a:lstStyle/>
                    <a:p>
                      <a:pPr>
                        <a:lnSpc>
                          <a:spcPct val="107000"/>
                        </a:lnSpc>
                        <a:spcAft>
                          <a:spcPts val="800"/>
                        </a:spcAft>
                      </a:pPr>
                      <a:r>
                        <a:rPr lang="en-CA" sz="800" dirty="0">
                          <a:effectLst/>
                        </a:rPr>
                        <a:t>Scenic Lookout</a:t>
                      </a:r>
                      <a:endParaRPr lang="en-CA" sz="1100" dirty="0">
                        <a:effectLst/>
                        <a:latin typeface="Calibri" panose="020F0502020204030204" pitchFamily="34" charset="0"/>
                        <a:ea typeface="游明朝" panose="02020400000000000000" pitchFamily="18" charset="-128"/>
                        <a:cs typeface="Times New Roman" panose="02020603050405020304" pitchFamily="18" charset="0"/>
                      </a:endParaRPr>
                    </a:p>
                  </a:txBody>
                  <a:tcPr marL="68580" marR="68580" marT="0" marB="0" anchor="b"/>
                </a:tc>
                <a:extLst>
                  <a:ext uri="{0D108BD9-81ED-4DB2-BD59-A6C34878D82A}">
                    <a16:rowId xmlns:a16="http://schemas.microsoft.com/office/drawing/2014/main" val="90275044"/>
                  </a:ext>
                </a:extLst>
              </a:tr>
            </a:tbl>
          </a:graphicData>
        </a:graphic>
      </p:graphicFrame>
      <p:sp>
        <p:nvSpPr>
          <p:cNvPr id="5" name="テキスト ボックス 4">
            <a:extLst>
              <a:ext uri="{FF2B5EF4-FFF2-40B4-BE49-F238E27FC236}">
                <a16:creationId xmlns:a16="http://schemas.microsoft.com/office/drawing/2014/main" id="{CD84CDB2-9AAF-415E-B31D-0411282ABFFE}"/>
              </a:ext>
            </a:extLst>
          </p:cNvPr>
          <p:cNvSpPr txBox="1"/>
          <p:nvPr/>
        </p:nvSpPr>
        <p:spPr>
          <a:xfrm>
            <a:off x="7714872" y="1825625"/>
            <a:ext cx="3792843" cy="4247317"/>
          </a:xfrm>
          <a:prstGeom prst="rect">
            <a:avLst/>
          </a:prstGeom>
          <a:noFill/>
        </p:spPr>
        <p:txBody>
          <a:bodyPr wrap="square" rtlCol="0">
            <a:spAutoFit/>
          </a:bodyPr>
          <a:lstStyle/>
          <a:p>
            <a:r>
              <a:rPr lang="en-CA" dirty="0"/>
              <a:t>In order to test the logic of the K-means model and its ability to identify venue popularity in terms of distance and category, the model has been run on two different cities (Shinagawa and Sapporo, Japan) with a radius of 2,000m (2km) the results are as follows.</a:t>
            </a:r>
          </a:p>
          <a:p>
            <a:r>
              <a:rPr lang="en-CA" dirty="0"/>
              <a:t>The results show a similar pattern of variance between the initial data from Foursquare and the adjusted result using k-means when accounting for the relationship between distance and category.</a:t>
            </a:r>
          </a:p>
          <a:p>
            <a:endParaRPr lang="en-CA" dirty="0"/>
          </a:p>
        </p:txBody>
      </p:sp>
      <p:sp>
        <p:nvSpPr>
          <p:cNvPr id="16" name="テキスト ボックス 15">
            <a:extLst>
              <a:ext uri="{FF2B5EF4-FFF2-40B4-BE49-F238E27FC236}">
                <a16:creationId xmlns:a16="http://schemas.microsoft.com/office/drawing/2014/main" id="{EA9C9CBE-398F-4823-BDD2-493F173C2405}"/>
              </a:ext>
            </a:extLst>
          </p:cNvPr>
          <p:cNvSpPr txBox="1"/>
          <p:nvPr/>
        </p:nvSpPr>
        <p:spPr>
          <a:xfrm>
            <a:off x="11784254" y="6518649"/>
            <a:ext cx="296726" cy="369332"/>
          </a:xfrm>
          <a:prstGeom prst="rect">
            <a:avLst/>
          </a:prstGeom>
          <a:noFill/>
        </p:spPr>
        <p:txBody>
          <a:bodyPr wrap="square" rtlCol="0">
            <a:spAutoFit/>
          </a:bodyPr>
          <a:lstStyle/>
          <a:p>
            <a:r>
              <a:rPr lang="en-CA" dirty="0"/>
              <a:t>9</a:t>
            </a:r>
          </a:p>
        </p:txBody>
      </p:sp>
    </p:spTree>
    <p:extLst>
      <p:ext uri="{BB962C8B-B14F-4D97-AF65-F5344CB8AC3E}">
        <p14:creationId xmlns:p14="http://schemas.microsoft.com/office/powerpoint/2010/main" val="359737276"/>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1B1D2F"/>
      </a:dk2>
      <a:lt2>
        <a:srgbClr val="F0F3F1"/>
      </a:lt2>
      <a:accent1>
        <a:srgbClr val="DD33C7"/>
      </a:accent1>
      <a:accent2>
        <a:srgbClr val="9A21CB"/>
      </a:accent2>
      <a:accent3>
        <a:srgbClr val="6533DD"/>
      </a:accent3>
      <a:accent4>
        <a:srgbClr val="2539CC"/>
      </a:accent4>
      <a:accent5>
        <a:srgbClr val="338EDD"/>
      </a:accent5>
      <a:accent6>
        <a:srgbClr val="20BFC7"/>
      </a:accent6>
      <a:hlink>
        <a:srgbClr val="3F6EBF"/>
      </a:hlink>
      <a:folHlink>
        <a:srgbClr val="7F7F7F"/>
      </a:folHlink>
    </a:clrScheme>
    <a:fontScheme name="Custom 170">
      <a:majorFont>
        <a:latin typeface="Yu Mincho"/>
        <a:ea typeface=""/>
        <a:cs typeface=""/>
      </a:majorFont>
      <a:minorFont>
        <a:latin typeface="Yu Minch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30</TotalTime>
  <Words>2054</Words>
  <Application>Microsoft Office PowerPoint</Application>
  <PresentationFormat>ワイド画面</PresentationFormat>
  <Paragraphs>285</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游明朝</vt:lpstr>
      <vt:lpstr>Arial</vt:lpstr>
      <vt:lpstr>Calibri</vt:lpstr>
      <vt:lpstr>Calibri Light</vt:lpstr>
      <vt:lpstr>Times New Roman</vt:lpstr>
      <vt:lpstr>ArchiveVTI</vt:lpstr>
      <vt:lpstr>A Comparative Analysis of Venue Interest in Kobe City and Osaka City Japan Using Foursquare API Data</vt:lpstr>
      <vt:lpstr>Table of Contents</vt:lpstr>
      <vt:lpstr>Background</vt:lpstr>
      <vt:lpstr>Problem and Interest</vt:lpstr>
      <vt:lpstr>Data Analysis Aim and Hypothesis</vt:lpstr>
      <vt:lpstr>Methodology</vt:lpstr>
      <vt:lpstr>Results and Discussion I</vt:lpstr>
      <vt:lpstr>Results and Discussion II</vt:lpstr>
      <vt:lpstr>Results and Discussion III</vt:lpstr>
      <vt:lpstr>Limitations and Drawbacks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Analysis of Venue Interest in Kobe City and Osaka City Japan Using Foursquare API Data</dc:title>
  <dc:creator>Achala Amarasinghe</dc:creator>
  <cp:lastModifiedBy>Achala Amarasinghe</cp:lastModifiedBy>
  <cp:revision>1</cp:revision>
  <dcterms:created xsi:type="dcterms:W3CDTF">2021-10-17T15:12:33Z</dcterms:created>
  <dcterms:modified xsi:type="dcterms:W3CDTF">2021-10-17T15:43:10Z</dcterms:modified>
</cp:coreProperties>
</file>