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42"/>
  </p:notesMasterIdLst>
  <p:sldIdLst>
    <p:sldId id="256" r:id="rId3"/>
    <p:sldId id="749" r:id="rId4"/>
    <p:sldId id="755" r:id="rId5"/>
    <p:sldId id="756" r:id="rId6"/>
    <p:sldId id="757" r:id="rId7"/>
    <p:sldId id="758" r:id="rId8"/>
    <p:sldId id="759" r:id="rId9"/>
    <p:sldId id="760" r:id="rId10"/>
    <p:sldId id="761" r:id="rId11"/>
    <p:sldId id="762" r:id="rId12"/>
    <p:sldId id="763" r:id="rId13"/>
    <p:sldId id="764" r:id="rId14"/>
    <p:sldId id="765" r:id="rId15"/>
    <p:sldId id="766" r:id="rId16"/>
    <p:sldId id="767" r:id="rId17"/>
    <p:sldId id="768" r:id="rId18"/>
    <p:sldId id="769" r:id="rId19"/>
    <p:sldId id="770" r:id="rId20"/>
    <p:sldId id="771" r:id="rId21"/>
    <p:sldId id="772" r:id="rId22"/>
    <p:sldId id="773" r:id="rId23"/>
    <p:sldId id="774" r:id="rId24"/>
    <p:sldId id="775" r:id="rId25"/>
    <p:sldId id="776" r:id="rId26"/>
    <p:sldId id="777" r:id="rId27"/>
    <p:sldId id="778" r:id="rId28"/>
    <p:sldId id="779" r:id="rId29"/>
    <p:sldId id="780" r:id="rId30"/>
    <p:sldId id="781" r:id="rId31"/>
    <p:sldId id="782" r:id="rId32"/>
    <p:sldId id="783" r:id="rId33"/>
    <p:sldId id="784" r:id="rId34"/>
    <p:sldId id="785" r:id="rId35"/>
    <p:sldId id="786" r:id="rId36"/>
    <p:sldId id="787" r:id="rId37"/>
    <p:sldId id="788" r:id="rId38"/>
    <p:sldId id="789" r:id="rId39"/>
    <p:sldId id="790" r:id="rId40"/>
    <p:sldId id="653" r:id="rId41"/>
  </p:sldIdLst>
  <p:sldSz cx="9144000" cy="6858000" type="screen4x3"/>
  <p:notesSz cx="6858000" cy="9144000"/>
  <p:custDataLst>
    <p:tags r:id="rId43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  <p15:guide id="8" orient="horz" pos="8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660066"/>
    <a:srgbClr val="DDF2FF"/>
    <a:srgbClr val="CCECFF"/>
    <a:srgbClr val="0066FF"/>
    <a:srgbClr val="0000FF"/>
    <a:srgbClr val="05325B"/>
    <a:srgbClr val="175079"/>
    <a:srgbClr val="A4B543"/>
    <a:srgbClr val="C5D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2" autoAdjust="0"/>
    <p:restoredTop sz="94286" autoAdjust="0"/>
  </p:normalViewPr>
  <p:slideViewPr>
    <p:cSldViewPr snapToGrid="0">
      <p:cViewPr varScale="1">
        <p:scale>
          <a:sx n="108" d="100"/>
          <a:sy n="108" d="100"/>
        </p:scale>
        <p:origin x="2106" y="114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  <p:guide orient="horz" pos="84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2025-09-03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ROWSIZE 4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COLSIZE 2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main(void)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i, j, sum = 0, midsum = 0, finalsum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0.0;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2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차원 배열 초기화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score[ROWSIZE][COLSIZE] = {0};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 기말 성적을 입력하세요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ROWSIZE; 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COLSIZE;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     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       기말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("--------------------------\n");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ROWSIZE; i++)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COLSIZE;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("%10d ", 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+= 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midsum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finalsum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puts("");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("--------------------------\n");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%7.2f %7.2f\n", (double)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midsum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ROWSIZE, (double)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finalsum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ROWSIZE);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성적의 합은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%d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이고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sum);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%.2f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.\n", (double)sum / (ROWSIZE * COLSIZE));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49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[10]);</a:t>
            </a:r>
          </a:p>
          <a:p>
            <a:r>
              <a:rPr lang="sv-SE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num[10], int max, int min);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NUM_SZ 10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main(void){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 = { 0 };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j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min = 0, max = 0;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입력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함수호출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구하는 함수 호출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구하는 함수 호출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max, min);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정수데이터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개입력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배열의 첫번째요소값 저장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 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&gt; max) {//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비교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max;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배열의 첫번째요소값 저장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&lt; min){//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비교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min;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num[10], int max, int min){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0;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 데이터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("%d, 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: %d\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n",max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: %d\n", min);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02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MAX 7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main(void)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&lt;= MAX; i++)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MAX; j &gt;= -MAX; j--)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(abs(j) &gt;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 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abs(j));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('\n');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0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MAX 7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main(void)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&lt;= MAX; i++)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MAX; j &gt;= -MAX; j--)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(abs(j) &gt;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 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abs(j));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('\n');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ROWSIZE 4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COLSIZE 2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score[ROWSIZE][COLSIZE]);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score[ROWSIZE][COLSIZE],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midsum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finalsum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main(void)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i, j, sum = 0, midsum = 0, finalsum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0.0;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2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차원 배열 초기화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score[ROWSIZE][COLSIZE] = {0};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input(score);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     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       기말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("--------------------------\n");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ROWSIZE; i++)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COLSIZE;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("%10d ", 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+= 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midsum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finalsum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puts("");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output(score, sum,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midsum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finalsum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score[ROWSIZE][COLSIZE]){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j = 0;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 기말 성적을 입력하세요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ROWSIZE; 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COLSIZE;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score[ROWSIZE][COLSIZE],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sum,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midsum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finalsum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("--------------------------\n");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%7.2f %7.2f\n", (double)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midsum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ROWSIZE, (double)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finalsum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ROWSIZE);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성적의 합은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%d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이고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sum);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평균은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%.2f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.\n", (double)sum / (ROWSIZE * COLSIZE));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4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1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j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math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score[5][2];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tot[2] = { 0 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학생의 영어 점수와 수학 점수를 입력하세요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영어 점수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수학 점수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("=========================================\n");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학생 번호       영어 점수       수학 점수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("=========================================\n");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  %d",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("\t   %8d",score[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puts("");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("=========================================\n");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\t\t%6d\t\t%6d\n", tot[0], tot[1]);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\t\t%6.2f\t\t%6.2f\n", tot[0] / 5.0, tot[1] / 5.0);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65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12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input(int score[5][2]);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com(int score[5][2], int tot[2]);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score[5][2], int tot[2]);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j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score[5][2];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tot[2] = { 0 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op = 0;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(1) 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("1.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입력 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 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출력 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Q(q).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종료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 선택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nl-NL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scanf_s("%c", &amp;op, 1);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(op == '1')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input(score);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(op == '2')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com(score, tot);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(op == '3')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output(score, tot);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da-DK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(op == 'Q' || op == 'q') 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프로그램종료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잘못된 입력입니다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\n");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input(int score[5][2])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j = 0;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학생의 영어 점수와 수학 점수를 입력하세요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1;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영어점수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수학점수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 + 1]);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com(int score[5][2], int tot[2])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j = 0;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계산되었습니다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("=========================================\n");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영어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%6d\t\t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수학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%6d\n", tot[0], tot[1]);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("=========================================\n\n");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score[5][2], int tot[2])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j = 0;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("=========================================\n");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학생 번호       영어 점수       수학 점수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("=========================================\n");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  %d",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("\t   %8d", 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puts("");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("=========================================\n");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\t\t%6d\t\t%6d\n", tot[0], tot[1]);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\t\t%6.2f\t\t%6.2f\n", tot[0] / 5.0, tot[1] / 5.0);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8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input(int score[5][2]);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com(int score[5][2], int tot[2]);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score[5][2], int tot[2]);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j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score[5][2];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tot[2] = { 0 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op = 0;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(1) 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("1.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입력 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 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출력 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Q(q).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종료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 선택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nl-NL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scanf_s("%c", &amp;op, 1);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(op == '1')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input(score);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if (op == '2')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com(score, tot);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if (op == '3')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output(score, tot);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da-DK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if (op == 'Q' || op == 'q') 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프로그램종료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잘못된 입력입니다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input(int score[5][2])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j = 0;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학생의 영어 점수와 수학 점수를 입력하세요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1;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영어점수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수학점수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 + 1]);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com(int score[5][2], int tot[2])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j = 0;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계산되었습니다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("=========================================\n");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영어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%6d\t\t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수학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%6d\n", tot[0], tot[1]);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("=========================================\n\n");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score[5][2], int tot[2])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j = 0;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("=========================================\n");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학생 번호       영어 점수       수학 점수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("=========================================\n");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  %d",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("\t   %8d", score[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puts("");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("=========================================\n");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\t\t%6d\t\t%6d\n", tot[0], tot[1]);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\t\t%6.2f\t\t%6.2f\n", tot[0] / 5.0, tot[1] / 5.0);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2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Score(double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score);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Graph(double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score);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main(void)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//double kor = 0, eng = 0, math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 = { 0 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score;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(1)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("1.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성적입력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("2.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성적계산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("3.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성적조회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("4.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평균그래프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("5.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프로그램종료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("===============\n");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 선택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&amp;select);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(select)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  //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성적입력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input()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국어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수학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성적입력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3;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("%lf", &amp;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2: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성적계산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평점계산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Score()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 = Score(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성적이 계산되었습니다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.\n");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3:  //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성적조회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score);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4:  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 그래프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score);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5: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default: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1-5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번까지만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선택가능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!\n");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sum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3; 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+=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sum / 3.0;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Score(double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score;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90) score = 'A';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80) score = 'B';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70) score = 'C';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60) score = 'D';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score = 'F';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score;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score)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("\n===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 과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%6.2f \n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평점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%c\n",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score);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Graph(double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score)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%6.2f\n",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 그래프 출력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(int)avg / 10;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("#");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(%d)",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10);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("\n\n");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39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NUM_SZ 10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main(void){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 = { 0 };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j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min=0, max=0;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정수데이터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개입력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배열의 첫번째요소값 저장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배열의 첫번째요소값 저장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&gt; max) {//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비교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최대값의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인덱스저장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&lt; min){//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비교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최소값의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인덱스저장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 데이터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("%d, 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큰 값이 저장된 위치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%d,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: %d\n",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max);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큰 값이 저장된 위치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%d,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: %d\n",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min);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1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6864" cy="621506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HY얕은샘물M" pitchFamily="18" charset="-127"/>
                <a:ea typeface="HY얕은샘물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91500" cy="5328592"/>
          </a:xfrm>
          <a:prstGeom prst="rect">
            <a:avLst/>
          </a:prstGeom>
        </p:spPr>
        <p:txBody>
          <a:bodyPr/>
          <a:lstStyle>
            <a:lvl1pPr>
              <a:defRPr sz="2300"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8305800" y="6573944"/>
            <a:ext cx="8382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73D238-DD87-44D5-950F-1780A39DE334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37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285750"/>
            <a:ext cx="5026025" cy="6858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88964" y="1239838"/>
            <a:ext cx="3921125" cy="5022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2489" y="1239838"/>
            <a:ext cx="3921125" cy="5022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553200" y="63627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A12EB2AD-D8A3-4830-BF59-6B15FB0034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2271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74DA8F-3505-4051-A5C4-77A8EEB1D9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03B6E1-3842-4258-B5CA-95212F89E7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4841" y="4061221"/>
            <a:ext cx="1786391" cy="21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1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92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3B37F-1E35-4071-8145-A0094E0B0BAD}"/>
              </a:ext>
            </a:extLst>
          </p:cNvPr>
          <p:cNvSpPr/>
          <p:nvPr userDrawn="1"/>
        </p:nvSpPr>
        <p:spPr>
          <a:xfrm>
            <a:off x="0" y="12218"/>
            <a:ext cx="9144000" cy="734880"/>
          </a:xfrm>
          <a:prstGeom prst="rect">
            <a:avLst/>
          </a:prstGeom>
          <a:solidFill>
            <a:srgbClr val="37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AutoShape 177" descr="6">
            <a:extLst>
              <a:ext uri="{FF2B5EF4-FFF2-40B4-BE49-F238E27FC236}">
                <a16:creationId xmlns:a16="http://schemas.microsoft.com/office/drawing/2014/main" id="{71E27B3D-DA8A-4A06-A648-61527C892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929" y="984149"/>
            <a:ext cx="8956011" cy="5791120"/>
          </a:xfrm>
          <a:prstGeom prst="roundRect">
            <a:avLst>
              <a:gd name="adj" fmla="val 3315"/>
            </a:avLst>
          </a:prstGeom>
          <a:blipFill dpi="0" rotWithShape="0">
            <a:blip r:embed="rId2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algn="ctr">
            <a:solidFill>
              <a:srgbClr val="006600"/>
            </a:solidFill>
            <a:round/>
            <a:headEnd/>
            <a:tailEnd/>
          </a:ln>
        </p:spPr>
        <p:txBody>
          <a:bodyPr lIns="144000" tIns="72000" rIns="72000" bIns="72000" anchor="ctr"/>
          <a:lstStyle/>
          <a:p>
            <a:pPr marL="188913" indent="-188913" algn="ctr" fontAlgn="ctr" latinLnBrk="0"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Font typeface="Wingdings 2" pitchFamily="18" charset="2"/>
              <a:buNone/>
            </a:pPr>
            <a:endParaRPr lang="ko-KR" altLang="en-US" sz="17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58976" y="1161696"/>
            <a:ext cx="8603852" cy="532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128773" y="159157"/>
            <a:ext cx="8864756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3B37F-1E35-4071-8145-A0094E0B0BAD}"/>
              </a:ext>
            </a:extLst>
          </p:cNvPr>
          <p:cNvSpPr/>
          <p:nvPr userDrawn="1"/>
        </p:nvSpPr>
        <p:spPr>
          <a:xfrm>
            <a:off x="0" y="12218"/>
            <a:ext cx="9144000" cy="734880"/>
          </a:xfrm>
          <a:prstGeom prst="rect">
            <a:avLst/>
          </a:prstGeom>
          <a:solidFill>
            <a:srgbClr val="9933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AutoShape 177" descr="6">
            <a:extLst>
              <a:ext uri="{FF2B5EF4-FFF2-40B4-BE49-F238E27FC236}">
                <a16:creationId xmlns:a16="http://schemas.microsoft.com/office/drawing/2014/main" id="{71E27B3D-DA8A-4A06-A648-61527C892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929" y="984149"/>
            <a:ext cx="8956011" cy="5791120"/>
          </a:xfrm>
          <a:prstGeom prst="roundRect">
            <a:avLst>
              <a:gd name="adj" fmla="val 3315"/>
            </a:avLst>
          </a:prstGeom>
          <a:blipFill dpi="0" rotWithShape="0">
            <a:blip r:embed="rId2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algn="ctr">
            <a:solidFill>
              <a:srgbClr val="006600"/>
            </a:solidFill>
            <a:round/>
            <a:headEnd/>
            <a:tailEnd/>
          </a:ln>
        </p:spPr>
        <p:txBody>
          <a:bodyPr lIns="144000" tIns="72000" rIns="72000" bIns="72000" anchor="ctr"/>
          <a:lstStyle/>
          <a:p>
            <a:pPr marL="188913" indent="-188913" algn="ctr" fontAlgn="ctr" latinLnBrk="0"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Font typeface="Wingdings 2" pitchFamily="18" charset="2"/>
              <a:buNone/>
            </a:pPr>
            <a:endParaRPr lang="ko-KR" altLang="en-US" sz="17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58976" y="1161696"/>
            <a:ext cx="8603852" cy="532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128773" y="167866"/>
            <a:ext cx="8864756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837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87" r:id="rId4"/>
    <p:sldLayoutId id="2147483688" r:id="rId5"/>
    <p:sldLayoutId id="2147483651" r:id="rId6"/>
    <p:sldLayoutId id="2147483691" r:id="rId7"/>
    <p:sldLayoutId id="2147483684" r:id="rId8"/>
    <p:sldLayoutId id="2147483671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FE5297-3B37-49E5-B0DE-78AF70EB59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4" b="10822"/>
          <a:stretch/>
        </p:blipFill>
        <p:spPr>
          <a:xfrm>
            <a:off x="1606893" y="1835561"/>
            <a:ext cx="5930210" cy="41377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F51BF4-C296-4E87-A0E7-101DD8AC4DA9}"/>
              </a:ext>
            </a:extLst>
          </p:cNvPr>
          <p:cNvSpPr txBox="1"/>
          <p:nvPr/>
        </p:nvSpPr>
        <p:spPr>
          <a:xfrm>
            <a:off x="2823539" y="689688"/>
            <a:ext cx="3190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>
                <a:solidFill>
                  <a:srgbClr val="0066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Perfect C</a:t>
            </a:r>
            <a:endParaRPr lang="ko-KR" altLang="en-US" sz="5400" b="1">
              <a:solidFill>
                <a:srgbClr val="0066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14D08C-5D60-4F30-B91D-670E4A271F74}"/>
              </a:ext>
            </a:extLst>
          </p:cNvPr>
          <p:cNvSpPr txBox="1"/>
          <p:nvPr/>
        </p:nvSpPr>
        <p:spPr>
          <a:xfrm>
            <a:off x="2862729" y="467145"/>
            <a:ext cx="3587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CC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ko-KR" altLang="en-US" sz="2000">
                <a:solidFill>
                  <a:srgbClr val="FFCC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언어로 배우는 프로그래밍 기초</a:t>
            </a:r>
          </a:p>
        </p:txBody>
      </p:sp>
      <p:grpSp>
        <p:nvGrpSpPr>
          <p:cNvPr id="22" name="그룹 1003">
            <a:extLst>
              <a:ext uri="{FF2B5EF4-FFF2-40B4-BE49-F238E27FC236}">
                <a16:creationId xmlns:a16="http://schemas.microsoft.com/office/drawing/2014/main" id="{1BFC50CD-ACE9-4301-B536-301A780741DD}"/>
              </a:ext>
            </a:extLst>
          </p:cNvPr>
          <p:cNvGrpSpPr/>
          <p:nvPr/>
        </p:nvGrpSpPr>
        <p:grpSpPr>
          <a:xfrm>
            <a:off x="6123189" y="794340"/>
            <a:ext cx="633930" cy="633930"/>
            <a:chOff x="637756" y="674019"/>
            <a:chExt cx="845240" cy="845240"/>
          </a:xfrm>
        </p:grpSpPr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A3EAE2E3-7CE3-42E6-A4E3-EE0A7E36B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756" y="674019"/>
              <a:ext cx="845240" cy="84524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23AAE0F-A598-4536-AD44-46A02E303BF2}"/>
              </a:ext>
            </a:extLst>
          </p:cNvPr>
          <p:cNvSpPr txBox="1"/>
          <p:nvPr/>
        </p:nvSpPr>
        <p:spPr>
          <a:xfrm>
            <a:off x="6128101" y="892014"/>
            <a:ext cx="67518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3</a:t>
            </a:r>
            <a:r>
              <a:rPr lang="ko-KR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판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Tahoma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9B13460-77BF-4F45-AF35-B504622FD2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4" r="2" b="2"/>
          <a:stretch/>
        </p:blipFill>
        <p:spPr>
          <a:xfrm>
            <a:off x="4120136" y="6400290"/>
            <a:ext cx="903725" cy="3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1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37130" y="2996952"/>
            <a:ext cx="3429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math.h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//</a:t>
            </a:r>
            <a:r>
              <a:rPr lang="ko-KR" altLang="en-US" sz="1000" dirty="0"/>
              <a:t>함수원형 </a:t>
            </a:r>
            <a:r>
              <a:rPr lang="en-US" altLang="ko-KR" sz="1000" dirty="0"/>
              <a:t>: </a:t>
            </a:r>
            <a:r>
              <a:rPr lang="ko-KR" altLang="en-US" sz="1000" dirty="0"/>
              <a:t>컴파일러에게 서브함수의 사용을 알려줌</a:t>
            </a:r>
          </a:p>
          <a:p>
            <a:r>
              <a:rPr lang="en-US" altLang="ko-KR" sz="1000" dirty="0"/>
              <a:t>void input(double </a:t>
            </a:r>
            <a:r>
              <a:rPr lang="en-US" altLang="ko-KR" sz="1000" dirty="0" err="1"/>
              <a:t>nums</a:t>
            </a:r>
            <a:r>
              <a:rPr lang="en-US" altLang="ko-KR" sz="1000" dirty="0"/>
              <a:t>[],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n);</a:t>
            </a:r>
          </a:p>
          <a:p>
            <a:r>
              <a:rPr lang="en-US" altLang="ko-KR" sz="1000" dirty="0"/>
              <a:t>double output(double </a:t>
            </a:r>
            <a:r>
              <a:rPr lang="en-US" altLang="ko-KR" sz="1000" dirty="0" err="1"/>
              <a:t>nums</a:t>
            </a:r>
            <a:r>
              <a:rPr lang="en-US" altLang="ko-KR" sz="1000" dirty="0"/>
              <a:t>[],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n);</a:t>
            </a:r>
          </a:p>
          <a:p>
            <a:endParaRPr lang="ko-KR" altLang="en-US" sz="1000" dirty="0"/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main(void)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double  </a:t>
            </a:r>
            <a:r>
              <a:rPr lang="en-US" altLang="ko-KR" sz="1000" dirty="0" err="1"/>
              <a:t>nums</a:t>
            </a:r>
            <a:r>
              <a:rPr lang="en-US" altLang="ko-KR" sz="1000" dirty="0"/>
              <a:t>[5] = {0};</a:t>
            </a:r>
          </a:p>
          <a:p>
            <a:r>
              <a:rPr lang="en-US" altLang="ko-KR" sz="1000" dirty="0"/>
              <a:t>double max;</a:t>
            </a:r>
          </a:p>
          <a:p>
            <a:r>
              <a:rPr lang="en-US" altLang="ko-KR" sz="1000" dirty="0"/>
              <a:t>input(</a:t>
            </a:r>
            <a:r>
              <a:rPr lang="en-US" altLang="ko-KR" sz="1000" dirty="0" err="1"/>
              <a:t>nums</a:t>
            </a:r>
            <a:r>
              <a:rPr lang="en-US" altLang="ko-KR" sz="1000" dirty="0"/>
              <a:t>, 5); //input()</a:t>
            </a:r>
            <a:r>
              <a:rPr lang="ko-KR" altLang="en-US" sz="1000" dirty="0"/>
              <a:t>함수 호출 </a:t>
            </a:r>
          </a:p>
          <a:p>
            <a:r>
              <a:rPr lang="en-US" altLang="ko-KR" sz="1000" dirty="0"/>
              <a:t>max=output(</a:t>
            </a:r>
            <a:r>
              <a:rPr lang="en-US" altLang="ko-KR" sz="1000" dirty="0" err="1"/>
              <a:t>nums</a:t>
            </a:r>
            <a:r>
              <a:rPr lang="en-US" altLang="ko-KR" sz="1000" dirty="0"/>
              <a:t>, 5); //output()</a:t>
            </a:r>
            <a:r>
              <a:rPr lang="ko-KR" altLang="en-US" sz="1000" dirty="0"/>
              <a:t>함수 호출</a:t>
            </a:r>
          </a:p>
          <a:p>
            <a:r>
              <a:rPr lang="en-US" altLang="ko-KR" sz="1000" dirty="0" err="1"/>
              <a:t>printf</a:t>
            </a:r>
            <a:r>
              <a:rPr lang="en-US" altLang="ko-KR" sz="1000" dirty="0"/>
              <a:t>("</a:t>
            </a:r>
            <a:r>
              <a:rPr lang="ko-KR" altLang="en-US" sz="1000" dirty="0"/>
              <a:t>가장 큰 값은 </a:t>
            </a:r>
            <a:r>
              <a:rPr lang="en-US" altLang="ko-KR" sz="1000" dirty="0"/>
              <a:t>: %lf 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.\n", max);</a:t>
            </a:r>
          </a:p>
          <a:p>
            <a:r>
              <a:rPr lang="en-US" altLang="ko-KR" sz="1000" dirty="0"/>
              <a:t>return 0;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r>
              <a:rPr lang="en-US" altLang="ko-KR" sz="1000" dirty="0"/>
              <a:t>void input(double </a:t>
            </a:r>
            <a:r>
              <a:rPr lang="en-US" altLang="ko-KR" sz="1000" dirty="0" err="1"/>
              <a:t>nums</a:t>
            </a:r>
            <a:r>
              <a:rPr lang="en-US" altLang="ko-KR" sz="1000" dirty="0"/>
              <a:t>[],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n){ //return </a:t>
            </a:r>
            <a:r>
              <a:rPr lang="ko-KR" altLang="en-US" sz="1000" dirty="0"/>
              <a:t>값이 없으므로 함수 </a:t>
            </a:r>
            <a:r>
              <a:rPr lang="ko-KR" altLang="en-US" sz="1000" dirty="0" err="1"/>
              <a:t>리턴타임</a:t>
            </a:r>
            <a:r>
              <a:rPr lang="ko-KR" altLang="en-US" sz="1000" dirty="0"/>
              <a:t> </a:t>
            </a:r>
            <a:r>
              <a:rPr lang="en-US" altLang="ko-KR" sz="1000" dirty="0"/>
              <a:t>void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</a:t>
            </a:r>
          </a:p>
          <a:p>
            <a:r>
              <a:rPr lang="en-US" altLang="ko-KR" sz="1000" dirty="0" err="1"/>
              <a:t>printf</a:t>
            </a:r>
            <a:r>
              <a:rPr lang="en-US" altLang="ko-KR" sz="1000" dirty="0"/>
              <a:t>("</a:t>
            </a:r>
            <a:r>
              <a:rPr lang="ko-KR" altLang="en-US" sz="1000" dirty="0"/>
              <a:t>다섯 개의 숫자를 입력하세요 </a:t>
            </a:r>
            <a:r>
              <a:rPr lang="en-US" altLang="ko-KR" sz="1000" dirty="0"/>
              <a:t>: ");</a:t>
            </a:r>
          </a:p>
          <a:p>
            <a:r>
              <a:rPr lang="en-US" altLang="ko-KR" sz="1000" dirty="0"/>
              <a:t>for(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n;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++){</a:t>
            </a:r>
          </a:p>
          <a:p>
            <a:r>
              <a:rPr lang="en-US" altLang="ko-KR" sz="1000" dirty="0" err="1"/>
              <a:t>scanf</a:t>
            </a:r>
            <a:r>
              <a:rPr lang="en-US" altLang="ko-KR" sz="1000" dirty="0"/>
              <a:t>("%lf", &amp;</a:t>
            </a:r>
            <a:r>
              <a:rPr lang="en-US" altLang="ko-KR" sz="1000" dirty="0" err="1"/>
              <a:t>nums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]);</a:t>
            </a:r>
          </a:p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r>
              <a:rPr lang="en-US" altLang="ko-KR" sz="1000" dirty="0"/>
              <a:t>double output(double </a:t>
            </a:r>
            <a:r>
              <a:rPr lang="en-US" altLang="ko-KR" sz="1000" dirty="0" err="1"/>
              <a:t>nums</a:t>
            </a:r>
            <a:r>
              <a:rPr lang="en-US" altLang="ko-KR" sz="1000" dirty="0"/>
              <a:t>[],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n){ 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</a:t>
            </a:r>
          </a:p>
          <a:p>
            <a:r>
              <a:rPr lang="en-US" altLang="ko-KR" sz="1000" dirty="0"/>
              <a:t>double max=0;</a:t>
            </a:r>
          </a:p>
          <a:p>
            <a:r>
              <a:rPr lang="en-US" altLang="ko-KR" sz="1000" dirty="0"/>
              <a:t>for(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=0; 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n;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r>
              <a:rPr lang="en-US" altLang="ko-KR" sz="1000" dirty="0"/>
              <a:t>if(max&lt;</a:t>
            </a:r>
            <a:r>
              <a:rPr lang="en-US" altLang="ko-KR" sz="1000" dirty="0" err="1"/>
              <a:t>nums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]) max=</a:t>
            </a:r>
            <a:r>
              <a:rPr lang="en-US" altLang="ko-KR" sz="1000" dirty="0" err="1"/>
              <a:t>nums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];</a:t>
            </a:r>
          </a:p>
          <a:p>
            <a:r>
              <a:rPr lang="en-US" altLang="ko-KR" sz="1000" dirty="0"/>
              <a:t>return max; //max</a:t>
            </a:r>
            <a:r>
              <a:rPr lang="ko-KR" altLang="en-US" sz="1000" dirty="0"/>
              <a:t>가 </a:t>
            </a:r>
            <a:r>
              <a:rPr lang="en-US" altLang="ko-KR" sz="1000" dirty="0"/>
              <a:t>double </a:t>
            </a:r>
            <a:r>
              <a:rPr lang="ko-KR" altLang="en-US" sz="1000" dirty="0"/>
              <a:t>타입이므로 </a:t>
            </a:r>
            <a:r>
              <a:rPr lang="en-US" altLang="ko-KR" sz="1000" dirty="0"/>
              <a:t>output()</a:t>
            </a:r>
            <a:r>
              <a:rPr lang="ko-KR" altLang="en-US" sz="1000" dirty="0"/>
              <a:t>함수 </a:t>
            </a:r>
            <a:r>
              <a:rPr lang="ko-KR" altLang="en-US" sz="1000" dirty="0" err="1"/>
              <a:t>리턴타입</a:t>
            </a:r>
            <a:r>
              <a:rPr lang="ko-KR" altLang="en-US" sz="1000" dirty="0"/>
              <a:t> </a:t>
            </a:r>
            <a:r>
              <a:rPr lang="en-US" altLang="ko-KR" sz="1000" dirty="0"/>
              <a:t>double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배열 예제</a:t>
            </a:r>
            <a:r>
              <a:rPr lang="en-US" altLang="ko-KR" dirty="0"/>
              <a:t>(</a:t>
            </a:r>
            <a:r>
              <a:rPr lang="ko-KR" altLang="en-US" dirty="0"/>
              <a:t>가장 큰 배열요소 값 찾기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-531440"/>
            <a:ext cx="4764305" cy="380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093" y="2736199"/>
            <a:ext cx="6162538" cy="37891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011" y="610670"/>
            <a:ext cx="4539335" cy="12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8"/>
          <p:cNvSpPr/>
          <p:nvPr/>
        </p:nvSpPr>
        <p:spPr bwMode="auto">
          <a:xfrm>
            <a:off x="2735796" y="2736199"/>
            <a:ext cx="5733519" cy="1772923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953192" y="2204864"/>
            <a:ext cx="208393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953192" y="2479986"/>
            <a:ext cx="247042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모서리가 둥근 직사각형 13"/>
          <p:cNvSpPr/>
          <p:nvPr/>
        </p:nvSpPr>
        <p:spPr bwMode="auto">
          <a:xfrm>
            <a:off x="2735796" y="4751089"/>
            <a:ext cx="5733519" cy="1772923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68C12-821D-404B-ABC3-DEB27652F6D9}"/>
              </a:ext>
            </a:extLst>
          </p:cNvPr>
          <p:cNvSpPr txBox="1"/>
          <p:nvPr/>
        </p:nvSpPr>
        <p:spPr>
          <a:xfrm>
            <a:off x="4099695" y="5177775"/>
            <a:ext cx="14093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r>
              <a:rPr lang="en-US" altLang="ko-KR" dirty="0" err="1"/>
              <a:t>nums</a:t>
            </a:r>
            <a:r>
              <a:rPr lang="en-US" altLang="ko-KR" dirty="0"/>
              <a:t>[0];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1835" y="4854149"/>
            <a:ext cx="23234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output() </a:t>
            </a:r>
            <a:r>
              <a:rPr lang="ko-KR" altLang="en-US" dirty="0"/>
              <a:t>함수로 작성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39928" y="2996952"/>
            <a:ext cx="222938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input() </a:t>
            </a:r>
            <a:r>
              <a:rPr lang="ko-KR" altLang="en-US" dirty="0"/>
              <a:t>함수로 작성</a:t>
            </a:r>
          </a:p>
        </p:txBody>
      </p:sp>
    </p:spTree>
    <p:extLst>
      <p:ext uri="{BB962C8B-B14F-4D97-AF65-F5344CB8AC3E}">
        <p14:creationId xmlns:p14="http://schemas.microsoft.com/office/powerpoint/2010/main" val="230750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함수에서 배열 이용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175412"/>
              </p:ext>
            </p:extLst>
          </p:nvPr>
        </p:nvGraphicFramePr>
        <p:xfrm>
          <a:off x="281353" y="173783"/>
          <a:ext cx="6705541" cy="682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비트맵 이미지" r:id="rId4" imgW="6286680" imgH="6076800" progId="Paint.Picture">
                  <p:embed/>
                </p:oleObj>
              </mc:Choice>
              <mc:Fallback>
                <p:oleObj name="비트맵 이미지" r:id="rId4" imgW="6286680" imgH="6076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353" y="173783"/>
                        <a:ext cx="6705541" cy="6820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3653899" y="193432"/>
            <a:ext cx="205537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/>
              <a:t>p269 </a:t>
            </a:r>
            <a:r>
              <a:rPr lang="ko-KR" altLang="en-US" dirty="0" err="1"/>
              <a:t>실습예제</a:t>
            </a:r>
            <a:r>
              <a:rPr lang="en-US" altLang="ko-KR" dirty="0"/>
              <a:t>7-5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656" y="691693"/>
            <a:ext cx="4318113" cy="28832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797040" y="2133300"/>
            <a:ext cx="2924972" cy="10801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97040" y="5595922"/>
            <a:ext cx="6189855" cy="92797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7661" y="5226590"/>
            <a:ext cx="234551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output() </a:t>
            </a:r>
            <a:r>
              <a:rPr lang="ko-KR" altLang="en-US" dirty="0"/>
              <a:t>함수로 작성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1316" y="2874866"/>
            <a:ext cx="1950095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input() </a:t>
            </a:r>
            <a:r>
              <a:rPr lang="ko-KR" altLang="en-US" sz="1600" dirty="0"/>
              <a:t>함수로 작성</a:t>
            </a:r>
          </a:p>
        </p:txBody>
      </p:sp>
    </p:spTree>
    <p:extLst>
      <p:ext uri="{BB962C8B-B14F-4D97-AF65-F5344CB8AC3E}">
        <p14:creationId xmlns:p14="http://schemas.microsoft.com/office/powerpoint/2010/main" val="131987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" y="188640"/>
            <a:ext cx="6314569" cy="59046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864368" y="2479481"/>
            <a:ext cx="2678931" cy="45714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8860" y="5364260"/>
            <a:ext cx="2845985" cy="2276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615" y="2276872"/>
            <a:ext cx="5263387" cy="26098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 bwMode="auto">
          <a:xfrm>
            <a:off x="486948" y="888901"/>
            <a:ext cx="6080906" cy="47644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4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0" y="1127125"/>
            <a:ext cx="742078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0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배열에 데이터가 들어 있다고 가정할 경우 데이터의 값에 따라서 막대 그래프를 그리시오</a:t>
            </a:r>
            <a:r>
              <a:rPr lang="en-US" altLang="ko-KR"/>
              <a:t>.</a:t>
            </a:r>
          </a:p>
          <a:p>
            <a:pPr lvl="1" eaLnBrk="1" hangingPunct="1"/>
            <a:r>
              <a:rPr lang="ko-KR" altLang="en-US"/>
              <a:t>막대 그래프는 </a:t>
            </a:r>
            <a:r>
              <a:rPr lang="en-US" altLang="ko-KR"/>
              <a:t>*(</a:t>
            </a:r>
            <a:r>
              <a:rPr lang="ko-KR" altLang="en-US"/>
              <a:t>별표</a:t>
            </a:r>
            <a:r>
              <a:rPr lang="en-US" altLang="ko-KR"/>
              <a:t>)</a:t>
            </a:r>
            <a:r>
              <a:rPr lang="ko-KR" altLang="en-US"/>
              <a:t>를 값에 비례하여 그림</a:t>
            </a:r>
            <a:endParaRPr lang="en-US" altLang="ko-KR"/>
          </a:p>
          <a:p>
            <a:pPr lvl="1" eaLnBrk="1" hangingPunct="1"/>
            <a:r>
              <a:rPr lang="ko-KR" altLang="en-US"/>
              <a:t>배열에는 </a:t>
            </a:r>
            <a:r>
              <a:rPr lang="en-US" altLang="ko-KR"/>
              <a:t>30, 20, 10, 40, 50 </a:t>
            </a:r>
            <a:r>
              <a:rPr lang="ko-KR" altLang="en-US"/>
              <a:t>값이 저장되어 있음</a:t>
            </a:r>
            <a:endParaRPr lang="en-US" altLang="ko-KR"/>
          </a:p>
          <a:p>
            <a:pPr lvl="1" eaLnBrk="1" hangingPunct="1"/>
            <a:r>
              <a:rPr lang="en-US" altLang="ko-KR"/>
              <a:t>for</a:t>
            </a:r>
            <a:r>
              <a:rPr lang="ko-KR" altLang="en-US"/>
              <a:t>문을 </a:t>
            </a:r>
            <a:r>
              <a:rPr lang="en-US" altLang="ko-KR"/>
              <a:t>2</a:t>
            </a:r>
            <a:r>
              <a:rPr lang="ko-KR" altLang="en-US"/>
              <a:t>개사용</a:t>
            </a:r>
            <a:endParaRPr lang="en-US" altLang="ko-KR"/>
          </a:p>
          <a:p>
            <a:pPr lvl="2" eaLnBrk="1" hangingPunct="1"/>
            <a:r>
              <a:rPr lang="ko-KR" altLang="en-US"/>
              <a:t>외부 </a:t>
            </a:r>
            <a:r>
              <a:rPr lang="en-US" altLang="ko-KR"/>
              <a:t>for</a:t>
            </a:r>
            <a:r>
              <a:rPr lang="ko-KR" altLang="en-US"/>
              <a:t>문 </a:t>
            </a:r>
            <a:r>
              <a:rPr lang="en-US" altLang="ko-KR"/>
              <a:t>: </a:t>
            </a:r>
            <a:r>
              <a:rPr lang="ko-KR" altLang="en-US"/>
              <a:t>배열의 각 원소에 대하여 값을 읽어서 막대 그래프를 그리는 역할를 수행</a:t>
            </a:r>
            <a:endParaRPr lang="en-US" altLang="ko-KR"/>
          </a:p>
          <a:p>
            <a:pPr lvl="2" eaLnBrk="1" hangingPunct="1"/>
            <a:r>
              <a:rPr lang="ko-KR" altLang="en-US"/>
              <a:t>내부 </a:t>
            </a:r>
            <a:r>
              <a:rPr lang="en-US" altLang="ko-KR"/>
              <a:t>for</a:t>
            </a:r>
            <a:r>
              <a:rPr lang="ko-KR" altLang="en-US"/>
              <a:t>문 </a:t>
            </a:r>
            <a:r>
              <a:rPr lang="en-US" altLang="ko-KR"/>
              <a:t>:  </a:t>
            </a:r>
            <a:r>
              <a:rPr lang="ko-KR" altLang="en-US"/>
              <a:t>내부의</a:t>
            </a:r>
            <a:r>
              <a:rPr lang="en-US" altLang="ko-KR"/>
              <a:t> </a:t>
            </a:r>
            <a:r>
              <a:rPr lang="ko-KR" altLang="en-US"/>
              <a:t>반복 루프는 막대 그 자체를 그리는데 사용됨</a:t>
            </a:r>
          </a:p>
        </p:txBody>
      </p:sp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막대 그래프 예제</a:t>
            </a:r>
            <a:r>
              <a:rPr lang="en-US" altLang="ko-KR"/>
              <a:t>(1/2)</a:t>
            </a:r>
            <a:endParaRPr lang="ko-KR" altLang="en-US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3" r="4489" b="30070"/>
          <a:stretch/>
        </p:blipFill>
        <p:spPr bwMode="auto">
          <a:xfrm>
            <a:off x="1374624" y="3411659"/>
            <a:ext cx="6564830" cy="1133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47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ko-KR" sz="2000" dirty="0"/>
              <a:t>for</a:t>
            </a:r>
            <a:r>
              <a:rPr lang="ko-KR" altLang="en-US" sz="2000" dirty="0"/>
              <a:t>문을 </a:t>
            </a:r>
            <a:r>
              <a:rPr lang="en-US" altLang="ko-KR" sz="2000" dirty="0"/>
              <a:t>2</a:t>
            </a:r>
            <a:r>
              <a:rPr lang="ko-KR" altLang="en-US" sz="2000" dirty="0"/>
              <a:t>개사용</a:t>
            </a:r>
            <a:endParaRPr lang="en-US" altLang="ko-KR" sz="2000" dirty="0"/>
          </a:p>
          <a:p>
            <a:pPr lvl="2" eaLnBrk="1" hangingPunct="1"/>
            <a:r>
              <a:rPr lang="ko-KR" altLang="en-US" dirty="0"/>
              <a:t>외부 </a:t>
            </a: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배열의 각 원소에 대하여 값을 읽어서 막대 그래프를 그리는 </a:t>
            </a:r>
            <a:r>
              <a:rPr lang="ko-KR" altLang="en-US" dirty="0" err="1"/>
              <a:t>역할를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내부 </a:t>
            </a: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 </a:t>
            </a:r>
            <a:r>
              <a:rPr lang="ko-KR" altLang="en-US" dirty="0"/>
              <a:t>내부의</a:t>
            </a:r>
            <a:r>
              <a:rPr lang="en-US" altLang="ko-KR" dirty="0"/>
              <a:t> </a:t>
            </a:r>
            <a:r>
              <a:rPr lang="ko-KR" altLang="en-US" dirty="0"/>
              <a:t>반복 루프는 막대 그 자체를 그리는데 사용됨</a:t>
            </a:r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막대 그래프 예제</a:t>
            </a:r>
            <a:r>
              <a:rPr lang="en-US" altLang="ko-KR"/>
              <a:t>(2/2)</a:t>
            </a:r>
            <a:endParaRPr lang="ko-KR" altLang="en-US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56" y="2334358"/>
            <a:ext cx="5389959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18138" r="8042" b="31984"/>
          <a:stretch/>
        </p:blipFill>
        <p:spPr bwMode="auto">
          <a:xfrm>
            <a:off x="3965332" y="565273"/>
            <a:ext cx="5178668" cy="92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01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</a:t>
            </a:r>
            <a:r>
              <a:rPr lang="ko-KR" altLang="en-US" dirty="0"/>
              <a:t>명의 학생의 영어와 수학 점수를 키보드로 입력하고 총점과 평균을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/>
              <a:t>이차원 배열을 사용하고 중첩 </a:t>
            </a:r>
            <a:r>
              <a:rPr lang="en-US" altLang="ko-KR" dirty="0"/>
              <a:t>for </a:t>
            </a:r>
            <a:r>
              <a:rPr lang="ko-KR" altLang="en-US" dirty="0"/>
              <a:t>문을 이용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배열 예제</a:t>
            </a:r>
            <a:r>
              <a:rPr lang="en-US" altLang="ko-KR" dirty="0"/>
              <a:t>(</a:t>
            </a:r>
            <a:r>
              <a:rPr lang="ko-KR" altLang="en-US" dirty="0"/>
              <a:t>이차원배열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F3BD04-3EDD-44A4-B08B-67D546918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24" y="2224062"/>
            <a:ext cx="4396154" cy="43733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DA4DA5-8A68-4013-A37B-DE15D2E0B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108" y="1916832"/>
            <a:ext cx="2615154" cy="864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83AE9-3E20-42AE-9272-F53743C4805F}"/>
              </a:ext>
            </a:extLst>
          </p:cNvPr>
          <p:cNvSpPr txBox="1"/>
          <p:nvPr/>
        </p:nvSpPr>
        <p:spPr>
          <a:xfrm>
            <a:off x="5608616" y="2708005"/>
            <a:ext cx="3006272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Scroe</a:t>
            </a:r>
            <a:r>
              <a:rPr lang="ko-KR" altLang="en-US" sz="1600" dirty="0"/>
              <a:t>배열</a:t>
            </a:r>
            <a:r>
              <a:rPr lang="en-US" altLang="ko-KR" sz="1600" dirty="0"/>
              <a:t> : </a:t>
            </a:r>
            <a:r>
              <a:rPr lang="ko-KR" altLang="en-US" sz="1600" dirty="0"/>
              <a:t>영어</a:t>
            </a:r>
            <a:r>
              <a:rPr lang="en-US" altLang="ko-KR" sz="1600" dirty="0"/>
              <a:t>, </a:t>
            </a:r>
            <a:r>
              <a:rPr lang="ko-KR" altLang="en-US" sz="1600" dirty="0"/>
              <a:t>수학 성적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tot</a:t>
            </a:r>
            <a:r>
              <a:rPr lang="ko-KR" altLang="en-US" sz="1600" dirty="0"/>
              <a:t>배열 </a:t>
            </a:r>
            <a:r>
              <a:rPr lang="en-US" altLang="ko-KR" sz="1600" dirty="0"/>
              <a:t>: </a:t>
            </a:r>
            <a:br>
              <a:rPr lang="en-US" altLang="ko-KR" sz="1600" dirty="0"/>
            </a:br>
            <a:r>
              <a:rPr lang="en-US" altLang="ko-KR" sz="1600" dirty="0"/>
              <a:t>- tot[0] : </a:t>
            </a:r>
            <a:r>
              <a:rPr lang="ko-KR" altLang="en-US" sz="1600" dirty="0"/>
              <a:t>영어점수합</a:t>
            </a:r>
            <a:br>
              <a:rPr lang="en-US" altLang="ko-KR" sz="1600" dirty="0"/>
            </a:br>
            <a:r>
              <a:rPr lang="en-US" altLang="ko-KR" sz="1600" dirty="0"/>
              <a:t>- tot[1] : </a:t>
            </a:r>
            <a:r>
              <a:rPr lang="ko-KR" altLang="en-US" sz="1600" dirty="0"/>
              <a:t>수학점수합</a:t>
            </a:r>
          </a:p>
        </p:txBody>
      </p:sp>
    </p:spTree>
    <p:extLst>
      <p:ext uri="{BB962C8B-B14F-4D97-AF65-F5344CB8AC3E}">
        <p14:creationId xmlns:p14="http://schemas.microsoft.com/office/powerpoint/2010/main" val="73245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83D4D9-A8AD-4DEE-87A0-12EEDF222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24373" y="6518890"/>
            <a:ext cx="2650343" cy="254193"/>
          </a:xfrm>
        </p:spPr>
        <p:txBody>
          <a:bodyPr/>
          <a:lstStyle/>
          <a:p>
            <a:fld id="{2473D238-DD87-44D5-950F-1780A39DE334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sp>
        <p:nvSpPr>
          <p:cNvPr id="19" name="내용 개체 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481992-1503-42F7-BB54-6637B745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972"/>
            <a:ext cx="5295566" cy="552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675176-8382-4174-88B8-2EE2999EF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514" y="3645647"/>
            <a:ext cx="4969273" cy="315155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EC8A61-0091-4804-9419-43BD3F54774B}"/>
              </a:ext>
            </a:extLst>
          </p:cNvPr>
          <p:cNvSpPr/>
          <p:nvPr/>
        </p:nvSpPr>
        <p:spPr bwMode="auto">
          <a:xfrm>
            <a:off x="620921" y="1619822"/>
            <a:ext cx="4786348" cy="2169218"/>
          </a:xfrm>
          <a:prstGeom prst="roundRect">
            <a:avLst>
              <a:gd name="adj" fmla="val 4727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6C1C1-2268-44AD-82E9-D0D7EC5F651B}"/>
              </a:ext>
            </a:extLst>
          </p:cNvPr>
          <p:cNvSpPr txBox="1"/>
          <p:nvPr/>
        </p:nvSpPr>
        <p:spPr>
          <a:xfrm>
            <a:off x="4971091" y="1936898"/>
            <a:ext cx="8723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Input()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A8E4E0C-A0C8-41AD-BCF4-EDE59CC03EE8}"/>
              </a:ext>
            </a:extLst>
          </p:cNvPr>
          <p:cNvSpPr/>
          <p:nvPr/>
        </p:nvSpPr>
        <p:spPr bwMode="auto">
          <a:xfrm>
            <a:off x="851186" y="4118323"/>
            <a:ext cx="3147330" cy="1723910"/>
          </a:xfrm>
          <a:prstGeom prst="roundRect">
            <a:avLst>
              <a:gd name="adj" fmla="val 4727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54ADF-2170-4215-9BC1-31386AD40C78}"/>
              </a:ext>
            </a:extLst>
          </p:cNvPr>
          <p:cNvSpPr txBox="1"/>
          <p:nvPr/>
        </p:nvSpPr>
        <p:spPr>
          <a:xfrm>
            <a:off x="2424851" y="5657567"/>
            <a:ext cx="10094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com()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C6311-8291-4699-9CFC-16F2D918870B}"/>
              </a:ext>
            </a:extLst>
          </p:cNvPr>
          <p:cNvSpPr txBox="1"/>
          <p:nvPr/>
        </p:nvSpPr>
        <p:spPr>
          <a:xfrm>
            <a:off x="7548256" y="4606059"/>
            <a:ext cx="12767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output()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F561DBB-FAA3-492E-99B0-55A6306042A8}"/>
              </a:ext>
            </a:extLst>
          </p:cNvPr>
          <p:cNvSpPr/>
          <p:nvPr/>
        </p:nvSpPr>
        <p:spPr bwMode="auto">
          <a:xfrm>
            <a:off x="4534704" y="3789040"/>
            <a:ext cx="4433083" cy="2773999"/>
          </a:xfrm>
          <a:prstGeom prst="roundRect">
            <a:avLst>
              <a:gd name="adj" fmla="val 4727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489E0C-7828-4091-A8DC-FB198A5A6292}"/>
              </a:ext>
            </a:extLst>
          </p:cNvPr>
          <p:cNvSpPr/>
          <p:nvPr/>
        </p:nvSpPr>
        <p:spPr bwMode="auto">
          <a:xfrm>
            <a:off x="1433146" y="4467175"/>
            <a:ext cx="2527772" cy="9361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CE3DC-8146-41F3-A3F4-874615FD1247}"/>
              </a:ext>
            </a:extLst>
          </p:cNvPr>
          <p:cNvSpPr/>
          <p:nvPr/>
        </p:nvSpPr>
        <p:spPr>
          <a:xfrm>
            <a:off x="2083777" y="5293516"/>
            <a:ext cx="1914741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[j] += </a:t>
            </a:r>
            <a:r>
              <a:rPr lang="en-US" altLang="ko-KR" sz="12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][j];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30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FA51DC-E169-459C-80D7-E2363CCD9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8137DE-8BB9-4EC8-A31C-C4B915369D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2D20BB-DD38-4641-BC83-1172B759B199}"/>
              </a:ext>
            </a:extLst>
          </p:cNvPr>
          <p:cNvGrpSpPr/>
          <p:nvPr/>
        </p:nvGrpSpPr>
        <p:grpSpPr>
          <a:xfrm>
            <a:off x="70258" y="-4510"/>
            <a:ext cx="4789774" cy="6862510"/>
            <a:chOff x="-47379" y="0"/>
            <a:chExt cx="5329862" cy="77579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71720E2-169D-462A-BAD5-07A7D76D9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379" y="0"/>
              <a:ext cx="4667250" cy="32194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C48E89E-8690-45F7-8FC6-D903B3623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2467" y="3224041"/>
              <a:ext cx="5314950" cy="45339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20025D5-2B24-40D4-90AA-3C3706E81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65" y="59015"/>
            <a:ext cx="4428800" cy="408158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237C8A7-608D-44D1-B01A-A04F956FDDAE}"/>
              </a:ext>
            </a:extLst>
          </p:cNvPr>
          <p:cNvSpPr/>
          <p:nvPr/>
        </p:nvSpPr>
        <p:spPr bwMode="auto">
          <a:xfrm>
            <a:off x="383654" y="2853493"/>
            <a:ext cx="4220111" cy="3916325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68B47F-63E0-4A75-ADDD-7B4376474A85}"/>
              </a:ext>
            </a:extLst>
          </p:cNvPr>
          <p:cNvSpPr/>
          <p:nvPr/>
        </p:nvSpPr>
        <p:spPr bwMode="auto">
          <a:xfrm>
            <a:off x="4812454" y="33915"/>
            <a:ext cx="4220111" cy="1810910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9971A4C-B2DB-416D-A7CE-E96E0742A756}"/>
              </a:ext>
            </a:extLst>
          </p:cNvPr>
          <p:cNvSpPr/>
          <p:nvPr/>
        </p:nvSpPr>
        <p:spPr bwMode="auto">
          <a:xfrm>
            <a:off x="4791125" y="1873977"/>
            <a:ext cx="4220111" cy="2325930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B1CB3C-D75E-488D-9C9C-2BBE543A438F}"/>
              </a:ext>
            </a:extLst>
          </p:cNvPr>
          <p:cNvSpPr/>
          <p:nvPr/>
        </p:nvSpPr>
        <p:spPr>
          <a:xfrm>
            <a:off x="7547461" y="860443"/>
            <a:ext cx="1637115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[j] += </a:t>
            </a:r>
            <a:r>
              <a:rPr lang="en-US" altLang="ko-KR" sz="12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][j];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4BAB517F-53BE-48D6-A262-2857AA431FE8}"/>
              </a:ext>
            </a:extLst>
          </p:cNvPr>
          <p:cNvSpPr/>
          <p:nvPr/>
        </p:nvSpPr>
        <p:spPr bwMode="auto">
          <a:xfrm>
            <a:off x="7213863" y="594963"/>
            <a:ext cx="288032" cy="79208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9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CF4B86-318C-4473-8DA1-DCC07C98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771DB-4673-4C4A-80ED-842DBD3F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작성</a:t>
            </a:r>
            <a:endParaRPr lang="en-US" altLang="ko-KR" dirty="0"/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입력  </a:t>
            </a:r>
            <a:r>
              <a:rPr lang="en-US" altLang="ko-KR" dirty="0"/>
              <a:t>2.</a:t>
            </a:r>
            <a:r>
              <a:rPr lang="ko-KR" altLang="en-US" dirty="0"/>
              <a:t>계산  </a:t>
            </a:r>
            <a:r>
              <a:rPr lang="en-US" altLang="ko-KR" dirty="0"/>
              <a:t>3.</a:t>
            </a:r>
            <a:r>
              <a:rPr lang="ko-KR" altLang="en-US" dirty="0"/>
              <a:t>출력  </a:t>
            </a:r>
            <a:r>
              <a:rPr lang="en-US" altLang="ko-KR" dirty="0"/>
              <a:t>Q(q).</a:t>
            </a:r>
            <a:r>
              <a:rPr lang="ko-KR" altLang="en-US" dirty="0"/>
              <a:t>종료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A4AF1C-ABA8-4267-9218-D2FA0F52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성적프로그램 메뉴 작성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5CD043-4A1C-4F68-9C61-B849E4BE3C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1FD1F-EF97-454B-A91C-8E914640D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2" y="2441121"/>
            <a:ext cx="4141365" cy="3240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D40E0E-7DDB-43B4-BC46-2A0B1605B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118970"/>
            <a:ext cx="3264219" cy="2762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6DF53D-7EA2-47E3-8B62-0D36FCFB4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831" y="3902632"/>
            <a:ext cx="3017011" cy="133521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845F7F7-22FF-46CC-94F0-AAAAA9AC62ED}"/>
              </a:ext>
            </a:extLst>
          </p:cNvPr>
          <p:cNvSpPr/>
          <p:nvPr/>
        </p:nvSpPr>
        <p:spPr bwMode="auto">
          <a:xfrm>
            <a:off x="440840" y="4759052"/>
            <a:ext cx="4220111" cy="923220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D5FE27-88A4-4A6C-AF93-B279BBA17D1F}"/>
              </a:ext>
            </a:extLst>
          </p:cNvPr>
          <p:cNvSpPr/>
          <p:nvPr/>
        </p:nvSpPr>
        <p:spPr bwMode="auto">
          <a:xfrm>
            <a:off x="423897" y="2564904"/>
            <a:ext cx="4220111" cy="2016224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ECD99A-4800-4809-A6DB-110D5F652EE9}"/>
              </a:ext>
            </a:extLst>
          </p:cNvPr>
          <p:cNvSpPr/>
          <p:nvPr/>
        </p:nvSpPr>
        <p:spPr bwMode="auto">
          <a:xfrm>
            <a:off x="4917055" y="1377566"/>
            <a:ext cx="3543378" cy="1850385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12C83D7-4A3B-4283-A130-8B95530F7BD4}"/>
              </a:ext>
            </a:extLst>
          </p:cNvPr>
          <p:cNvSpPr/>
          <p:nvPr/>
        </p:nvSpPr>
        <p:spPr bwMode="auto">
          <a:xfrm>
            <a:off x="4895898" y="4704910"/>
            <a:ext cx="3564535" cy="343475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5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05EF78-1BCB-4F0E-9816-7D08FBB8D693}"/>
              </a:ext>
            </a:extLst>
          </p:cNvPr>
          <p:cNvSpPr txBox="1"/>
          <p:nvPr/>
        </p:nvSpPr>
        <p:spPr>
          <a:xfrm>
            <a:off x="107361" y="2721429"/>
            <a:ext cx="249780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itchFamily="34" charset="0"/>
              </a:rPr>
              <a:t>제 </a:t>
            </a:r>
            <a:r>
              <a:rPr lang="en-US" altLang="ko-KR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itchFamily="34" charset="0"/>
              </a:rPr>
              <a:t>8 </a:t>
            </a:r>
            <a:r>
              <a:rPr lang="ko-KR" altLang="en-US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itchFamily="34" charset="0"/>
              </a:rPr>
              <a:t>장 배열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4F3354-FE45-4399-9DFE-FF3554E21841}"/>
              </a:ext>
            </a:extLst>
          </p:cNvPr>
          <p:cNvCxnSpPr/>
          <p:nvPr/>
        </p:nvCxnSpPr>
        <p:spPr>
          <a:xfrm>
            <a:off x="-2992" y="3452858"/>
            <a:ext cx="722811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44B953-E6F7-44B7-8427-97C091956516}"/>
              </a:ext>
            </a:extLst>
          </p:cNvPr>
          <p:cNvSpPr txBox="1"/>
          <p:nvPr/>
        </p:nvSpPr>
        <p:spPr>
          <a:xfrm>
            <a:off x="810296" y="4061221"/>
            <a:ext cx="242726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i="0" u="none" strike="noStrike" baseline="0">
                <a:solidFill>
                  <a:srgbClr val="008080"/>
                </a:solidFill>
                <a:latin typeface="DINPro-Bold"/>
              </a:rPr>
              <a:t>01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배열 선언과 초기화</a:t>
            </a:r>
          </a:p>
          <a:p>
            <a:pPr algn="l"/>
            <a:r>
              <a:rPr lang="en-US" altLang="ko-KR" sz="1800" b="1" i="0" u="none" strike="noStrike" baseline="0">
                <a:solidFill>
                  <a:srgbClr val="008080"/>
                </a:solidFill>
                <a:latin typeface="DINPro-Bold"/>
              </a:rPr>
              <a:t>02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YDVYGOStd125"/>
              </a:rPr>
              <a:t>2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차원과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YDVYGOStd125"/>
              </a:rPr>
              <a:t>3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차원 배열</a:t>
            </a:r>
            <a:endParaRPr lang="ko-KR" altLang="en-US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9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201EF-DDBC-4B02-B324-F711E28D4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97532-E4D7-4852-848E-B7E827383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r>
              <a:rPr lang="ko-KR" altLang="en-US" dirty="0"/>
              <a:t>만 변경</a:t>
            </a:r>
            <a:endParaRPr lang="en-US" altLang="ko-KR" dirty="0"/>
          </a:p>
          <a:p>
            <a:r>
              <a:rPr lang="ko-KR" altLang="en-US" dirty="0"/>
              <a:t>나머지 함수는 동일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C19A09-EA9E-4117-9F68-BF97A598673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36F5F5-5906-4C98-ABEC-5B53D5C5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217" y="0"/>
            <a:ext cx="4857750" cy="6229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15C76C-20CD-4070-83B7-835E82727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58" y="2017018"/>
            <a:ext cx="4195258" cy="233834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0A69A70-2FB4-4C45-B3D2-D2232A43C56B}"/>
              </a:ext>
            </a:extLst>
          </p:cNvPr>
          <p:cNvSpPr/>
          <p:nvPr/>
        </p:nvSpPr>
        <p:spPr bwMode="auto">
          <a:xfrm>
            <a:off x="466849" y="3573016"/>
            <a:ext cx="3724151" cy="686636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9E493B-9674-4DAC-B983-392557B11860}"/>
              </a:ext>
            </a:extLst>
          </p:cNvPr>
          <p:cNvSpPr/>
          <p:nvPr/>
        </p:nvSpPr>
        <p:spPr>
          <a:xfrm>
            <a:off x="2970242" y="2654176"/>
            <a:ext cx="1882247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[j] += </a:t>
            </a:r>
            <a:r>
              <a:rPr lang="en-US" altLang="ko-KR" sz="14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][j];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32137EBF-F607-4503-8219-39CFB9B6724C}"/>
              </a:ext>
            </a:extLst>
          </p:cNvPr>
          <p:cNvSpPr/>
          <p:nvPr/>
        </p:nvSpPr>
        <p:spPr bwMode="auto">
          <a:xfrm>
            <a:off x="2618993" y="2417595"/>
            <a:ext cx="288032" cy="79208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6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빈도</a:t>
            </a:r>
            <a:r>
              <a:rPr lang="en-US" altLang="ko-KR" dirty="0"/>
              <a:t>(frequency)</a:t>
            </a:r>
            <a:r>
              <a:rPr lang="ko-KR" altLang="en-US" dirty="0"/>
              <a:t>를 계산하는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1500" dirty="0">
                <a:solidFill>
                  <a:schemeClr val="tx1"/>
                </a:solidFill>
              </a:rPr>
              <a:t>사용자로부터 데이터를 입력 받아서 동일한 데이터가 몇 번이나 등장하는지를 기록하는 것이다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1500" dirty="0">
                <a:solidFill>
                  <a:schemeClr val="tx1"/>
                </a:solidFill>
              </a:rPr>
              <a:t>만약 입력이 성적이라면 동점자가 얼마나 있는지를 계산할 수 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en-US" altLang="ko-KR" dirty="0"/>
          </a:p>
          <a:p>
            <a:pPr lvl="1"/>
            <a:r>
              <a:rPr lang="ko-KR" altLang="en-US" dirty="0"/>
              <a:t>입력 데이터가 성적이라고 가정하면 값의 범위는 </a:t>
            </a:r>
            <a:r>
              <a:rPr lang="en-US" altLang="ko-KR" dirty="0"/>
              <a:t>0~100</a:t>
            </a:r>
          </a:p>
          <a:p>
            <a:pPr lvl="1"/>
            <a:r>
              <a:rPr lang="ko-KR" altLang="en-US" dirty="0"/>
              <a:t>크기가 </a:t>
            </a:r>
            <a:r>
              <a:rPr lang="en-US" altLang="ko-KR" dirty="0"/>
              <a:t>101</a:t>
            </a:r>
            <a:r>
              <a:rPr lang="ko-KR" altLang="en-US" dirty="0"/>
              <a:t>인 배열 </a:t>
            </a:r>
            <a:r>
              <a:rPr lang="en-US" altLang="ko-KR" dirty="0" err="1"/>
              <a:t>freq</a:t>
            </a:r>
            <a:r>
              <a:rPr lang="en-US" altLang="ko-KR" dirty="0"/>
              <a:t>[] </a:t>
            </a:r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배열의 원소의 값 모두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endParaRPr lang="en-US" altLang="ko-KR" dirty="0"/>
          </a:p>
          <a:p>
            <a:pPr lvl="1"/>
            <a:r>
              <a:rPr lang="ko-KR" altLang="en-US" dirty="0"/>
              <a:t>성적이 변수 </a:t>
            </a:r>
            <a:r>
              <a:rPr lang="en-US" altLang="ko-KR" dirty="0"/>
              <a:t>grade</a:t>
            </a:r>
            <a:r>
              <a:rPr lang="ko-KR" altLang="en-US" dirty="0"/>
              <a:t>에 입력되면 성적에 해당되는 배열 원소의 값을 </a:t>
            </a:r>
            <a:r>
              <a:rPr lang="en-US" altLang="ko-KR" dirty="0"/>
              <a:t>1 </a:t>
            </a:r>
            <a:r>
              <a:rPr lang="ko-KR" altLang="en-US" dirty="0"/>
              <a:t>증가 </a:t>
            </a:r>
            <a:r>
              <a:rPr lang="en-US" altLang="ko-KR" dirty="0"/>
              <a:t>=&gt; </a:t>
            </a:r>
            <a:r>
              <a:rPr lang="en-US" altLang="ko-KR" b="1" dirty="0" err="1">
                <a:solidFill>
                  <a:srgbClr val="FF0000"/>
                </a:solidFill>
              </a:rPr>
              <a:t>freq</a:t>
            </a:r>
            <a:r>
              <a:rPr lang="en-US" altLang="ko-KR" b="1" dirty="0">
                <a:solidFill>
                  <a:srgbClr val="FF0000"/>
                </a:solidFill>
              </a:rPr>
              <a:t>[grade]++;</a:t>
            </a: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) score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이면 </a:t>
            </a:r>
            <a:r>
              <a:rPr lang="en-US" altLang="ko-KR" dirty="0" err="1">
                <a:solidFill>
                  <a:schemeClr val="tx1"/>
                </a:solidFill>
              </a:rPr>
              <a:t>freq</a:t>
            </a:r>
            <a:r>
              <a:rPr lang="en-US" altLang="ko-KR" dirty="0">
                <a:solidFill>
                  <a:schemeClr val="tx1"/>
                </a:solidFill>
              </a:rPr>
              <a:t>[90]</a:t>
            </a:r>
            <a:r>
              <a:rPr lang="ko-KR" altLang="en-US" dirty="0">
                <a:solidFill>
                  <a:schemeClr val="tx1"/>
                </a:solidFill>
              </a:rPr>
              <a:t> 배열원소의 값을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씩 증가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무한 반복 </a:t>
            </a:r>
            <a:r>
              <a:rPr lang="en-US" altLang="ko-KR" b="1" dirty="0">
                <a:solidFill>
                  <a:srgbClr val="FF0000"/>
                </a:solidFill>
              </a:rPr>
              <a:t>while(1) </a:t>
            </a:r>
            <a:r>
              <a:rPr lang="ko-KR" altLang="en-US" b="1" dirty="0">
                <a:solidFill>
                  <a:srgbClr val="FF0000"/>
                </a:solidFill>
              </a:rPr>
              <a:t>루프 작성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grade</a:t>
            </a:r>
            <a:r>
              <a:rPr lang="ko-KR" altLang="en-US" dirty="0">
                <a:solidFill>
                  <a:srgbClr val="FF0000"/>
                </a:solidFill>
              </a:rPr>
              <a:t>가 음수 값이면  프로그램 종료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문제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53082"/>
            <a:ext cx="2880321" cy="512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13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빈도</a:t>
            </a:r>
            <a:r>
              <a:rPr lang="en-US" altLang="ko-KR" dirty="0"/>
              <a:t>(frequency)</a:t>
            </a:r>
            <a:r>
              <a:rPr lang="ko-KR" altLang="en-US" dirty="0"/>
              <a:t>를 계산하는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입력 데이터가 성적이라고 가정하면 값의 범위는 </a:t>
            </a:r>
            <a:r>
              <a:rPr lang="en-US" altLang="ko-KR" dirty="0"/>
              <a:t>0~100</a:t>
            </a:r>
          </a:p>
          <a:p>
            <a:pPr lvl="1"/>
            <a:r>
              <a:rPr lang="ko-KR" altLang="en-US" dirty="0"/>
              <a:t>크기가 </a:t>
            </a:r>
            <a:r>
              <a:rPr lang="en-US" altLang="ko-KR" dirty="0"/>
              <a:t>101</a:t>
            </a:r>
            <a:r>
              <a:rPr lang="ko-KR" altLang="en-US" dirty="0"/>
              <a:t>인 배열 </a:t>
            </a:r>
            <a:r>
              <a:rPr lang="en-US" altLang="ko-KR" dirty="0" err="1"/>
              <a:t>freq</a:t>
            </a:r>
            <a:r>
              <a:rPr lang="en-US" altLang="ko-KR" dirty="0"/>
              <a:t>[] </a:t>
            </a:r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배열의 원소의 값 모두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endParaRPr lang="en-US" altLang="ko-KR" dirty="0"/>
          </a:p>
          <a:p>
            <a:pPr lvl="1"/>
            <a:r>
              <a:rPr lang="ko-KR" altLang="en-US" dirty="0"/>
              <a:t>성적이 변수 </a:t>
            </a:r>
            <a:r>
              <a:rPr lang="en-US" altLang="ko-KR" dirty="0"/>
              <a:t>score</a:t>
            </a:r>
            <a:r>
              <a:rPr lang="ko-KR" altLang="en-US" dirty="0"/>
              <a:t>에 입력되면 성적에 해당되는 배열 원소의 값을 </a:t>
            </a:r>
            <a:r>
              <a:rPr lang="en-US" altLang="ko-KR" dirty="0"/>
              <a:t>1 </a:t>
            </a:r>
            <a:r>
              <a:rPr lang="ko-KR" altLang="en-US" dirty="0"/>
              <a:t>증가 </a:t>
            </a:r>
            <a:r>
              <a:rPr lang="en-US" altLang="ko-KR" dirty="0"/>
              <a:t>=&gt; </a:t>
            </a:r>
            <a:r>
              <a:rPr lang="en-US" altLang="ko-KR" b="1" dirty="0" err="1">
                <a:solidFill>
                  <a:srgbClr val="FF0000"/>
                </a:solidFill>
              </a:rPr>
              <a:t>freq</a:t>
            </a:r>
            <a:r>
              <a:rPr lang="en-US" altLang="ko-KR" b="1" dirty="0">
                <a:solidFill>
                  <a:srgbClr val="FF0000"/>
                </a:solidFill>
              </a:rPr>
              <a:t>[score]++;</a:t>
            </a: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) score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이면 </a:t>
            </a:r>
            <a:r>
              <a:rPr lang="en-US" altLang="ko-KR" dirty="0" err="1">
                <a:solidFill>
                  <a:schemeClr val="tx1"/>
                </a:solidFill>
              </a:rPr>
              <a:t>freq</a:t>
            </a:r>
            <a:r>
              <a:rPr lang="en-US" altLang="ko-KR" dirty="0">
                <a:solidFill>
                  <a:schemeClr val="tx1"/>
                </a:solidFill>
              </a:rPr>
              <a:t>[90]</a:t>
            </a:r>
            <a:r>
              <a:rPr lang="ko-KR" altLang="en-US" dirty="0">
                <a:solidFill>
                  <a:schemeClr val="tx1"/>
                </a:solidFill>
              </a:rPr>
              <a:t> 배열원소의 값을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씩 증가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무한 반복 </a:t>
            </a:r>
            <a:r>
              <a:rPr lang="en-US" altLang="ko-KR" b="1" dirty="0">
                <a:solidFill>
                  <a:srgbClr val="FF0000"/>
                </a:solidFill>
              </a:rPr>
              <a:t>while(1) </a:t>
            </a:r>
            <a:r>
              <a:rPr lang="ko-KR" altLang="en-US" b="1" dirty="0">
                <a:solidFill>
                  <a:srgbClr val="FF0000"/>
                </a:solidFill>
              </a:rPr>
              <a:t>루프 작성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grade</a:t>
            </a:r>
            <a:r>
              <a:rPr lang="ko-KR" altLang="en-US" dirty="0">
                <a:solidFill>
                  <a:srgbClr val="FF0000"/>
                </a:solidFill>
              </a:rPr>
              <a:t>가 음수 값이면  프로그램 종료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문제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36092"/>
            <a:ext cx="4720394" cy="488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65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학생들의 시험 점수를 통계 처리하는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한 학급은 최대 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10</a:t>
            </a:r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명까지의 학생들로 이루어진다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. </a:t>
            </a:r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각 학생들은 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3</a:t>
            </a:r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번의 시험을 치른다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. </a:t>
            </a:r>
          </a:p>
          <a:p>
            <a:pPr lvl="1"/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학생들의 성적은 </a:t>
            </a:r>
            <a:r>
              <a:rPr lang="ko-KR" altLang="en-US" dirty="0" err="1">
                <a:solidFill>
                  <a:srgbClr val="004986"/>
                </a:solidFill>
                <a:ea typeface="굴림" panose="020B0600000101010101" pitchFamily="50" charset="-127"/>
              </a:rPr>
              <a:t>난수를</a:t>
            </a:r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 생성하여서 얻는다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. </a:t>
            </a:r>
          </a:p>
          <a:p>
            <a:pPr lvl="1"/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각 시험에 </a:t>
            </a:r>
            <a:r>
              <a:rPr lang="ko-KR" altLang="en-US" dirty="0" err="1">
                <a:solidFill>
                  <a:srgbClr val="004986"/>
                </a:solidFill>
                <a:ea typeface="굴림" panose="020B0600000101010101" pitchFamily="50" charset="-127"/>
              </a:rPr>
              <a:t>최대점수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004986"/>
                </a:solidFill>
                <a:ea typeface="굴림" panose="020B0600000101010101" pitchFamily="50" charset="-127"/>
              </a:rPr>
              <a:t>최저점수를</a:t>
            </a:r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 계산하여 출력한다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.</a:t>
            </a:r>
          </a:p>
          <a:p>
            <a:pPr lvl="1"/>
            <a:endParaRPr lang="en-US" altLang="ko-KR" dirty="0">
              <a:solidFill>
                <a:srgbClr val="004986"/>
              </a:solidFill>
              <a:ea typeface="굴림" panose="020B0600000101010101" pitchFamily="50" charset="-127"/>
            </a:endParaRPr>
          </a:p>
          <a:p>
            <a:pPr lvl="1"/>
            <a:endParaRPr lang="en-US" altLang="ko-KR" dirty="0">
              <a:solidFill>
                <a:srgbClr val="004986"/>
              </a:solidFill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배열 예제</a:t>
            </a:r>
            <a:r>
              <a:rPr lang="en-US" altLang="ko-KR">
                <a:ea typeface="굴림" panose="020B0600000101010101" pitchFamily="50" charset="-127"/>
              </a:rPr>
              <a:t>(1/2)</a:t>
            </a:r>
            <a:endParaRPr lang="ko-KR" altLang="en-US">
              <a:ea typeface="굴림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85813" y="3060700"/>
          <a:ext cx="4491036" cy="219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학번</a:t>
                      </a:r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시험 </a:t>
                      </a:r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시험 </a:t>
                      </a:r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시험 </a:t>
                      </a:r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86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95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99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63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89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98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69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58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4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957513"/>
            <a:ext cx="30194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184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배열 예제</a:t>
            </a:r>
            <a:r>
              <a:rPr lang="en-US" altLang="ko-KR">
                <a:ea typeface="굴림" panose="020B0600000101010101" pitchFamily="50" charset="-127"/>
              </a:rPr>
              <a:t>(2/2)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19388"/>
            <a:ext cx="4838700" cy="39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0"/>
            <a:ext cx="534035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90FB22-D96D-4C18-B2B0-EBC9BB48E20D}"/>
              </a:ext>
            </a:extLst>
          </p:cNvPr>
          <p:cNvSpPr txBox="1"/>
          <p:nvPr/>
        </p:nvSpPr>
        <p:spPr>
          <a:xfrm>
            <a:off x="7092280" y="1268760"/>
            <a:ext cx="1723670" cy="400110"/>
          </a:xfrm>
          <a:prstGeom prst="wedgeRectCallout">
            <a:avLst>
              <a:gd name="adj1" fmla="val -57717"/>
              <a:gd name="adj2" fmla="val 13169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max </a:t>
            </a:r>
            <a:r>
              <a:rPr lang="ko-KR" altLang="en-US" sz="2000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229119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589" name="Group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429257"/>
              </p:ext>
            </p:extLst>
          </p:nvPr>
        </p:nvGraphicFramePr>
        <p:xfrm>
          <a:off x="389283" y="3278619"/>
          <a:ext cx="8604246" cy="863600"/>
        </p:xfrm>
        <a:graphic>
          <a:graphicData uri="http://schemas.openxmlformats.org/drawingml/2006/table">
            <a:tbl>
              <a:tblPr/>
              <a:tblGrid>
                <a:gridCol w="86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7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07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07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1990</a:t>
                      </a:r>
                    </a:p>
                  </a:txBody>
                  <a:tcPr marL="103079" marR="1030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1991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1992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1993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1994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1995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1996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1997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1998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1999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9.3</a:t>
                      </a:r>
                    </a:p>
                  </a:txBody>
                  <a:tcPr marL="103079" marR="1030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5.3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5.7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8.4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8.1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4.8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2.1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-9.1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9.4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3.6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다루는 함수를 사용한 프로그램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9245" y="1052513"/>
            <a:ext cx="8864755" cy="51847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아래의 세가지 조건을 </a:t>
            </a:r>
            <a:r>
              <a:rPr lang="ko-KR" altLang="en-US" dirty="0">
                <a:solidFill>
                  <a:srgbClr val="FF3300"/>
                </a:solidFill>
                <a:ea typeface="굴림" panose="020B0600000101010101" pitchFamily="50" charset="-127"/>
              </a:rPr>
              <a:t>함수를 만들어서 처리</a:t>
            </a:r>
            <a:r>
              <a:rPr lang="ko-KR" altLang="en-US" dirty="0">
                <a:ea typeface="굴림" panose="020B0600000101010101" pitchFamily="50" charset="-127"/>
              </a:rPr>
              <a:t>한다</a:t>
            </a:r>
            <a:r>
              <a:rPr lang="en-US" altLang="ko-KR" dirty="0">
                <a:ea typeface="굴림" panose="020B0600000101010101" pitchFamily="50" charset="-127"/>
              </a:rPr>
              <a:t>.(3</a:t>
            </a:r>
            <a:r>
              <a:rPr lang="ko-KR" altLang="en-US" dirty="0">
                <a:ea typeface="굴림" panose="020B0600000101010101" pitchFamily="50" charset="-127"/>
              </a:rPr>
              <a:t>개의 함수사용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최근 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년간의 경제성장률을 입력 받아서 배열에 저장</a:t>
            </a:r>
          </a:p>
          <a:p>
            <a:pPr lvl="1"/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평균 경제성장률을 계산하여 출력</a:t>
            </a:r>
          </a:p>
          <a:p>
            <a:pPr lvl="1"/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평균을 초과한 해는 몇 번이었는지 출력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10</a:t>
            </a:r>
            <a:r>
              <a:rPr lang="ko-KR" altLang="en-US" dirty="0">
                <a:ea typeface="굴림" panose="020B0600000101010101" pitchFamily="50" charset="-127"/>
              </a:rPr>
              <a:t>년간의 데이터를 저장할 배열은 </a:t>
            </a:r>
            <a:r>
              <a:rPr lang="ko-KR" altLang="en-US" dirty="0" err="1">
                <a:ea typeface="굴림" panose="020B0600000101010101" pitchFamily="50" charset="-127"/>
              </a:rPr>
              <a:t>메인함수에</a:t>
            </a:r>
            <a:r>
              <a:rPr lang="ko-KR" altLang="en-US" dirty="0">
                <a:ea typeface="굴림" panose="020B0600000101010101" pitchFamily="50" charset="-127"/>
              </a:rPr>
              <a:t> 선언해야 함</a:t>
            </a:r>
          </a:p>
          <a:p>
            <a:r>
              <a:rPr lang="ko-KR" altLang="en-US" dirty="0">
                <a:ea typeface="굴림" panose="020B0600000101010101" pitchFamily="50" charset="-127"/>
              </a:rPr>
              <a:t>데이터는 </a:t>
            </a:r>
            <a:r>
              <a:rPr lang="en-US" altLang="ko-KR" dirty="0">
                <a:ea typeface="굴림" panose="020B0600000101010101" pitchFamily="50" charset="-127"/>
              </a:rPr>
              <a:t>90</a:t>
            </a:r>
            <a:r>
              <a:rPr lang="ko-KR" altLang="en-US" dirty="0">
                <a:ea typeface="굴림" panose="020B0600000101010101" pitchFamily="50" charset="-127"/>
              </a:rPr>
              <a:t>년대 한국의 경제성장률을 사용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25923" r="4426" b="31896"/>
          <a:stretch/>
        </p:blipFill>
        <p:spPr bwMode="auto">
          <a:xfrm>
            <a:off x="469710" y="4572299"/>
            <a:ext cx="8204579" cy="692459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376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ea typeface="굴림" panose="020B0600000101010101" pitchFamily="50" charset="-127"/>
              </a:rPr>
              <a:t>배열을 다루는 함수를 사용한 프로그램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2" y="871724"/>
            <a:ext cx="5827776" cy="5616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B33D819-B1E8-4BB3-A1C8-46B435C3E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25923" r="4426" b="31896"/>
          <a:stretch/>
        </p:blipFill>
        <p:spPr bwMode="auto">
          <a:xfrm>
            <a:off x="2446752" y="912405"/>
            <a:ext cx="6466161" cy="5457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78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배열을 다루는 함수를 사용한 프로그램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981075"/>
            <a:ext cx="4457700" cy="4762500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1125538"/>
            <a:ext cx="3190875" cy="3228975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284FDD-5654-4266-AAF0-C7E0829C749D}"/>
              </a:ext>
            </a:extLst>
          </p:cNvPr>
          <p:cNvSpPr txBox="1"/>
          <p:nvPr/>
        </p:nvSpPr>
        <p:spPr>
          <a:xfrm>
            <a:off x="7308304" y="1052736"/>
            <a:ext cx="7200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gp</a:t>
            </a:r>
            <a:r>
              <a:rPr lang="en-US" altLang="ko-KR" sz="1200" b="1" dirty="0"/>
              <a:t>[10])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9C7F4-BB8E-4D92-A6FF-2B2820B8BD38}"/>
              </a:ext>
            </a:extLst>
          </p:cNvPr>
          <p:cNvSpPr txBox="1"/>
          <p:nvPr/>
        </p:nvSpPr>
        <p:spPr>
          <a:xfrm>
            <a:off x="6917146" y="2728432"/>
            <a:ext cx="156645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err="1"/>
              <a:t>gp</a:t>
            </a:r>
            <a:r>
              <a:rPr lang="en-US" altLang="ko-KR" sz="1100" b="1" dirty="0"/>
              <a:t>[10]), double avg)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12F63-4CDD-4C47-8A5F-229F5F8F120D}"/>
              </a:ext>
            </a:extLst>
          </p:cNvPr>
          <p:cNvSpPr txBox="1"/>
          <p:nvPr/>
        </p:nvSpPr>
        <p:spPr>
          <a:xfrm>
            <a:off x="2639566" y="1186627"/>
            <a:ext cx="7601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gp</a:t>
            </a:r>
            <a:r>
              <a:rPr lang="en-US" altLang="ko-KR" sz="1200" b="1" dirty="0"/>
              <a:t>[10]);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4407A-4109-49B7-A338-4ACCD0E3F608}"/>
              </a:ext>
            </a:extLst>
          </p:cNvPr>
          <p:cNvSpPr txBox="1"/>
          <p:nvPr/>
        </p:nvSpPr>
        <p:spPr>
          <a:xfrm>
            <a:off x="2959121" y="1368641"/>
            <a:ext cx="691040" cy="2081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gp</a:t>
            </a:r>
            <a:r>
              <a:rPr lang="en-US" altLang="ko-KR" sz="1200" b="1" dirty="0"/>
              <a:t>[10]);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AE9267-3CF2-4214-9F26-6F2641086614}"/>
              </a:ext>
            </a:extLst>
          </p:cNvPr>
          <p:cNvSpPr txBox="1"/>
          <p:nvPr/>
        </p:nvSpPr>
        <p:spPr>
          <a:xfrm>
            <a:off x="2542304" y="1610722"/>
            <a:ext cx="136127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gp</a:t>
            </a:r>
            <a:r>
              <a:rPr lang="en-US" altLang="ko-KR" sz="1200" b="1" dirty="0"/>
              <a:t>[10], double);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D14F84-39A3-4C25-B262-260763C48E29}"/>
              </a:ext>
            </a:extLst>
          </p:cNvPr>
          <p:cNvSpPr txBox="1"/>
          <p:nvPr/>
        </p:nvSpPr>
        <p:spPr>
          <a:xfrm>
            <a:off x="2662969" y="4257958"/>
            <a:ext cx="7200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gp</a:t>
            </a:r>
            <a:r>
              <a:rPr lang="en-US" altLang="ko-KR" sz="1200" b="1" dirty="0"/>
              <a:t>[10])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84FDD-5654-4266-AAF0-C7E0829C749D}"/>
              </a:ext>
            </a:extLst>
          </p:cNvPr>
          <p:cNvSpPr txBox="1"/>
          <p:nvPr/>
        </p:nvSpPr>
        <p:spPr>
          <a:xfrm>
            <a:off x="2330929" y="5251330"/>
            <a:ext cx="71365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&amp;</a:t>
            </a:r>
            <a:r>
              <a:rPr lang="en-US" altLang="ko-KR" sz="1200" b="1" dirty="0" err="1"/>
              <a:t>gp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])</a:t>
            </a:r>
            <a:endParaRPr lang="ko-KR" altLang="en-US" sz="1200" b="1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CB7D265E-89F2-4575-BDD6-2983693EF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25923" r="4426" b="31896"/>
          <a:stretch/>
        </p:blipFill>
        <p:spPr bwMode="auto">
          <a:xfrm>
            <a:off x="2286443" y="5666389"/>
            <a:ext cx="6466161" cy="5457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19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배열을 다루는 함수를 사용한 프로그램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981075"/>
            <a:ext cx="4457700" cy="4762500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1125538"/>
            <a:ext cx="3190875" cy="3228975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9EDE93D-B3F3-4953-B199-C63D81890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25923" r="4426" b="31896"/>
          <a:stretch/>
        </p:blipFill>
        <p:spPr bwMode="auto">
          <a:xfrm>
            <a:off x="2396667" y="5604056"/>
            <a:ext cx="6466161" cy="5457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334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29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성적을 배열로 받아 평균과 평점을 구하는 프로그램을 아래의 </a:t>
            </a:r>
            <a:r>
              <a:rPr lang="ko-KR" altLang="en-US" dirty="0" err="1"/>
              <a:t>한수를</a:t>
            </a:r>
            <a:r>
              <a:rPr lang="ko-KR" altLang="en-US" dirty="0"/>
              <a:t> 이용하여 작성하시오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latinLnBrk="0"/>
            <a:r>
              <a:rPr lang="ko-KR" altLang="en-US" dirty="0"/>
              <a:t>함수 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학생성적관리 프로그램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19672" y="2060848"/>
          <a:ext cx="6768752" cy="1469962"/>
        </p:xfrm>
        <a:graphic>
          <a:graphicData uri="http://schemas.openxmlformats.org/drawingml/2006/table">
            <a:tbl>
              <a:tblPr/>
              <a:tblGrid>
                <a:gridCol w="676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9094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입력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input() 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배열을 인자로 사용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출력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ouput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() 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평균과 평점을 인자로 사용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평균계산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Calc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()-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평점계산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Score()-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평균을 인자로 사용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그래프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Graph()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예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98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점이면 십자리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개만큼만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출력 할 것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_x182610912"/>
          <p:cNvSpPr>
            <a:spLocks noChangeArrowheads="1"/>
          </p:cNvSpPr>
          <p:nvPr/>
        </p:nvSpPr>
        <p:spPr bwMode="auto">
          <a:xfrm>
            <a:off x="1619672" y="3717032"/>
            <a:ext cx="6696744" cy="1944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학번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국어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영어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수학 성적은 배열로 처리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A : 90 ~ 100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점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B : 80 ~ 89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점 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C : 70 ~ 79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점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D : 60 ~ 69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점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F : 59 ~ 0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점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1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>
                <a:solidFill>
                  <a:srgbClr val="0033CC"/>
                </a:solidFill>
              </a:rPr>
              <a:t>일반변수를 이용하여 </a:t>
            </a:r>
            <a:r>
              <a:rPr lang="en-US" altLang="ko-KR"/>
              <a:t>5</a:t>
            </a:r>
            <a:r>
              <a:rPr lang="ko-KR" altLang="en-US"/>
              <a:t>명의 나이를 입력 받아 평균 나이를 출력하는 프로그램을 작성하시오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프로그램 예제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28CECE-1FC8-4169-BEEE-E91C7DF260F2}"/>
              </a:ext>
            </a:extLst>
          </p:cNvPr>
          <p:cNvGrpSpPr/>
          <p:nvPr/>
        </p:nvGrpSpPr>
        <p:grpSpPr>
          <a:xfrm>
            <a:off x="597877" y="2154238"/>
            <a:ext cx="5415971" cy="3429000"/>
            <a:chOff x="597877" y="2154238"/>
            <a:chExt cx="5415971" cy="342900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877" y="2154238"/>
              <a:ext cx="5415971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8F8F79-92FC-486B-AC20-131AD4D9AE14}"/>
                </a:ext>
              </a:extLst>
            </p:cNvPr>
            <p:cNvSpPr txBox="1"/>
            <p:nvPr/>
          </p:nvSpPr>
          <p:spPr>
            <a:xfrm>
              <a:off x="1013037" y="3965634"/>
              <a:ext cx="461540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latin typeface="Cambria Math" panose="02040503050406030204" pitchFamily="18" charset="0"/>
                  <a:ea typeface="Cambria Math" panose="02040503050406030204" pitchFamily="18" charset="0"/>
                  <a:cs typeface="Tahoma" pitchFamily="34" charset="0"/>
                </a:rPr>
                <a:t>scanf_s</a:t>
              </a:r>
              <a:r>
                <a:rPr lang="en-US" altLang="ko-KR" sz="1600" b="1" dirty="0">
                  <a:latin typeface="Cambria Math" panose="02040503050406030204" pitchFamily="18" charset="0"/>
                  <a:ea typeface="Cambria Math" panose="02040503050406030204" pitchFamily="18" charset="0"/>
                  <a:cs typeface="Tahoma" pitchFamily="34" charset="0"/>
                </a:rPr>
                <a:t>(%d %d %d %d %d”, &amp;a, &amp;b, &amp;c, &amp;d, &amp;e);</a:t>
              </a:r>
              <a:endParaRPr lang="ko-KR" altLang="en-US" sz="2000" b="1" dirty="0">
                <a:latin typeface="Cambria Math" panose="02040503050406030204" pitchFamily="18" charset="0"/>
                <a:ea typeface="바탕체" panose="02030609000101010101" pitchFamily="17" charset="-127"/>
                <a:cs typeface="Tahoma" pitchFamily="34" charset="0"/>
              </a:endParaRPr>
            </a:p>
          </p:txBody>
        </p:sp>
      </p:grp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07" y="1676402"/>
            <a:ext cx="3762924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66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30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학생성적관리 프로그램</a:t>
            </a:r>
            <a:r>
              <a:rPr lang="en-US" altLang="ko-KR" dirty="0"/>
              <a:t> (2/2)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63037656" descr="EMB00000dd432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2664296" cy="48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_x363038856" descr="EMB00000dd432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50" y="1196751"/>
            <a:ext cx="2718858" cy="490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04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31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정수형 배열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저장된 최대값이 저장된 </a:t>
            </a:r>
            <a:r>
              <a:rPr lang="ko-KR" altLang="en-US" dirty="0" err="1"/>
              <a:t>첨자위치와</a:t>
            </a:r>
            <a:r>
              <a:rPr lang="ko-KR" altLang="en-US" dirty="0"/>
              <a:t> 최소값이 저장된 </a:t>
            </a:r>
            <a:r>
              <a:rPr lang="ko-KR" altLang="en-US" dirty="0" err="1"/>
              <a:t>첨자위치를</a:t>
            </a:r>
            <a:r>
              <a:rPr lang="ko-KR" altLang="en-US" dirty="0"/>
              <a:t> 찾아 출력하는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 </a:t>
            </a:r>
            <a:r>
              <a:rPr lang="en-US" altLang="ko-KR" dirty="0"/>
              <a:t>1: </a:t>
            </a:r>
            <a:r>
              <a:rPr lang="ko-KR" altLang="en-US" dirty="0" err="1"/>
              <a:t>배열크기는</a:t>
            </a:r>
            <a:r>
              <a:rPr lang="ko-KR" altLang="en-US" dirty="0"/>
              <a:t> 매크로 상수로 선언한다</a:t>
            </a:r>
            <a:r>
              <a:rPr lang="en-US" altLang="ko-KR" dirty="0"/>
              <a:t>. </a:t>
            </a:r>
            <a:r>
              <a:rPr lang="ko-KR" altLang="en-US" dirty="0"/>
              <a:t>매크로상수는 다음과 같이 선언된다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NUM_SZ 10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 2: 10</a:t>
            </a:r>
            <a:r>
              <a:rPr lang="ko-KR" altLang="en-US" dirty="0"/>
              <a:t>개의 정수형 데이터를 </a:t>
            </a:r>
            <a:r>
              <a:rPr lang="ko-KR" altLang="en-US" dirty="0" err="1"/>
              <a:t>입력받아</a:t>
            </a:r>
            <a:r>
              <a:rPr lang="ko-KR" altLang="en-US" dirty="0"/>
              <a:t> 배열에 저장한다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 3: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배열 요소를 검색하여 최대값</a:t>
            </a:r>
            <a:r>
              <a:rPr lang="en-US" altLang="ko-KR" dirty="0"/>
              <a:t>, </a:t>
            </a:r>
            <a:r>
              <a:rPr lang="ko-KR" altLang="en-US" dirty="0"/>
              <a:t>최소값 이 저장된 </a:t>
            </a:r>
            <a:r>
              <a:rPr lang="ko-KR" altLang="en-US" dirty="0" err="1"/>
              <a:t>첨자위치를</a:t>
            </a:r>
            <a:r>
              <a:rPr lang="ko-KR" altLang="en-US" dirty="0"/>
              <a:t> 변수에 저장한다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 </a:t>
            </a:r>
            <a:r>
              <a:rPr lang="en-US" altLang="ko-KR" dirty="0"/>
              <a:t>4: </a:t>
            </a:r>
            <a:r>
              <a:rPr lang="ko-KR" altLang="en-US" dirty="0"/>
              <a:t>비교가 끝나면 최대값의 </a:t>
            </a:r>
            <a:r>
              <a:rPr lang="ko-KR" altLang="en-US" dirty="0" err="1"/>
              <a:t>저장위치와</a:t>
            </a:r>
            <a:r>
              <a:rPr lang="ko-KR" altLang="en-US" dirty="0"/>
              <a:t> 값</a:t>
            </a:r>
            <a:r>
              <a:rPr lang="en-US" altLang="ko-KR" dirty="0"/>
              <a:t>, </a:t>
            </a:r>
            <a:r>
              <a:rPr lang="ko-KR" altLang="en-US" dirty="0"/>
              <a:t>최소값의 </a:t>
            </a:r>
            <a:r>
              <a:rPr lang="ko-KR" altLang="en-US" dirty="0" err="1"/>
              <a:t>저장위치와</a:t>
            </a:r>
            <a:r>
              <a:rPr lang="ko-KR" altLang="en-US" dirty="0"/>
              <a:t> 값을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실습문제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077072"/>
            <a:ext cx="5019927" cy="172340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67799" y="174848"/>
            <a:ext cx="45720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 작성 </a:t>
            </a:r>
            <a:r>
              <a:rPr lang="en-US" altLang="ko-KR" dirty="0"/>
              <a:t>: 3</a:t>
            </a:r>
            <a:r>
              <a:rPr lang="ko-KR" altLang="en-US" dirty="0"/>
              <a:t>개 이상의 함수로 작성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입력함수</a:t>
            </a:r>
            <a:r>
              <a:rPr lang="en-US" altLang="ko-KR" dirty="0"/>
              <a:t>, </a:t>
            </a:r>
            <a:r>
              <a:rPr lang="ko-KR" altLang="en-US" dirty="0"/>
              <a:t>최대값최소값함수</a:t>
            </a:r>
            <a:r>
              <a:rPr lang="en-US" altLang="ko-KR" dirty="0"/>
              <a:t>, </a:t>
            </a:r>
            <a:r>
              <a:rPr lang="ko-KR" altLang="en-US" dirty="0" err="1"/>
              <a:t>출력함수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6006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32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7128792" cy="63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7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51285"/>
            <a:ext cx="5760640" cy="453834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33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</a:t>
            </a:r>
            <a:r>
              <a:rPr lang="en-US" altLang="ko-KR" dirty="0"/>
              <a:t>: 3</a:t>
            </a:r>
            <a:r>
              <a:rPr lang="ko-KR" altLang="en-US" dirty="0"/>
              <a:t>개 이상의 함수로 작성</a:t>
            </a:r>
            <a:endParaRPr lang="en-US" altLang="ko-KR" dirty="0"/>
          </a:p>
          <a:p>
            <a:pPr lvl="1"/>
            <a:r>
              <a:rPr lang="ko-KR" altLang="en-US" dirty="0" err="1"/>
              <a:t>입력함수</a:t>
            </a:r>
            <a:r>
              <a:rPr lang="en-US" altLang="ko-KR" dirty="0"/>
              <a:t>, </a:t>
            </a:r>
            <a:r>
              <a:rPr lang="ko-KR" altLang="en-US" dirty="0"/>
              <a:t>최대값최소값함수</a:t>
            </a:r>
            <a:r>
              <a:rPr lang="en-US" altLang="ko-KR" dirty="0"/>
              <a:t>, </a:t>
            </a:r>
            <a:r>
              <a:rPr lang="ko-KR" altLang="en-US" dirty="0" err="1"/>
              <a:t>출력함수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실습문제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50428"/>
            <a:ext cx="4211960" cy="1446022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 bwMode="auto">
          <a:xfrm>
            <a:off x="1132566" y="3748096"/>
            <a:ext cx="149521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 bwMode="auto">
          <a:xfrm>
            <a:off x="971600" y="5755612"/>
            <a:ext cx="4303530" cy="540060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1088417" y="4306744"/>
            <a:ext cx="928413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 bwMode="auto">
          <a:xfrm>
            <a:off x="1658180" y="4306744"/>
            <a:ext cx="358650" cy="92245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5578811" y="1879188"/>
            <a:ext cx="1196161" cy="1015913"/>
            <a:chOff x="4882649" y="1663164"/>
            <a:chExt cx="1196161" cy="1015913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950888" y="1949549"/>
              <a:ext cx="608947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82649" y="1663164"/>
              <a:ext cx="1196161" cy="2616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altLang="ko-KR" sz="1100" b="1" dirty="0"/>
                <a:t>1500</a:t>
              </a:r>
              <a:r>
                <a:rPr lang="ko-KR" altLang="en-US" sz="1100" b="1" dirty="0"/>
                <a:t>번지 </a:t>
              </a:r>
              <a:r>
                <a:rPr lang="en-US" altLang="ko-KR" sz="1100" b="1" dirty="0"/>
                <a:t>: </a:t>
              </a:r>
              <a:r>
                <a:rPr lang="en-US" altLang="ko-KR" sz="1100" b="1" dirty="0" err="1"/>
                <a:t>num</a:t>
              </a:r>
              <a:endParaRPr lang="ko-KR" altLang="en-US" sz="1100" b="1" dirty="0"/>
            </a:p>
          </p:txBody>
        </p:sp>
        <p:sp>
          <p:nvSpPr>
            <p:cNvPr id="39" name="아래쪽 화살표 38"/>
            <p:cNvSpPr/>
            <p:nvPr/>
          </p:nvSpPr>
          <p:spPr bwMode="auto">
            <a:xfrm rot="10800000">
              <a:off x="5167626" y="2321584"/>
              <a:ext cx="124454" cy="35749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772862" y="2604846"/>
            <a:ext cx="2191626" cy="660394"/>
            <a:chOff x="6076700" y="2100790"/>
            <a:chExt cx="2191626" cy="660394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6364732" y="2363589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6724772" y="2363589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7084812" y="2363588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solidFill>
                    <a:schemeClr val="tx1"/>
                  </a:solidFill>
                  <a:latin typeface="Arial" charset="0"/>
                </a:rPr>
                <a:t>…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7444852" y="2363589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…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7804892" y="2363589"/>
              <a:ext cx="360040" cy="3904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76700" y="2100790"/>
              <a:ext cx="2191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/>
                <a:t>num</a:t>
              </a:r>
              <a:r>
                <a:rPr lang="en-US" altLang="ko-KR" sz="1100" dirty="0"/>
                <a:t>[0] </a:t>
              </a:r>
              <a:r>
                <a:rPr lang="en-US" altLang="ko-KR" sz="1100" dirty="0" err="1"/>
                <a:t>num</a:t>
              </a:r>
              <a:r>
                <a:rPr lang="en-US" altLang="ko-KR" sz="1100" dirty="0"/>
                <a:t>[1] ..….          </a:t>
              </a:r>
              <a:r>
                <a:rPr lang="en-US" altLang="ko-KR" sz="1100" dirty="0" err="1"/>
                <a:t>num</a:t>
              </a:r>
              <a:r>
                <a:rPr lang="en-US" altLang="ko-KR" sz="1100" dirty="0"/>
                <a:t>[9]</a:t>
              </a:r>
              <a:endParaRPr lang="ko-KR" altLang="en-US" sz="11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843526" y="3265239"/>
            <a:ext cx="960519" cy="595809"/>
            <a:chOff x="6147364" y="2761183"/>
            <a:chExt cx="960519" cy="595809"/>
          </a:xfrm>
        </p:grpSpPr>
        <p:sp>
          <p:nvSpPr>
            <p:cNvPr id="15" name="TextBox 14"/>
            <p:cNvSpPr txBox="1"/>
            <p:nvPr/>
          </p:nvSpPr>
          <p:spPr>
            <a:xfrm>
              <a:off x="6147364" y="3049215"/>
              <a:ext cx="960519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V="1">
              <a:off x="6364732" y="2761183"/>
              <a:ext cx="0" cy="2880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268162" y="3319832"/>
            <a:ext cx="1433406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100" b="1" dirty="0"/>
              <a:t>1300</a:t>
            </a:r>
            <a:r>
              <a:rPr lang="ko-KR" altLang="en-US" sz="1100" b="1" dirty="0"/>
              <a:t>번지 </a:t>
            </a:r>
            <a:r>
              <a:rPr lang="en-US" altLang="ko-KR" sz="1100" b="1" dirty="0"/>
              <a:t>: </a:t>
            </a:r>
            <a:r>
              <a:rPr lang="en-US" altLang="ko-KR" sz="1100" b="1" dirty="0" err="1"/>
              <a:t>num</a:t>
            </a:r>
            <a:endParaRPr lang="en-US" altLang="ko-KR" sz="1100" b="1" dirty="0"/>
          </a:p>
          <a:p>
            <a:r>
              <a:rPr lang="ko-KR" altLang="en-US" sz="1100" b="1" dirty="0" err="1"/>
              <a:t>배열명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=</a:t>
            </a:r>
            <a:r>
              <a:rPr lang="ko-KR" altLang="en-US" sz="1100" b="1" dirty="0"/>
              <a:t>포인터상수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599087" y="2875601"/>
            <a:ext cx="1465183" cy="397595"/>
            <a:chOff x="4902925" y="2371545"/>
            <a:chExt cx="1465183" cy="397595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4971164" y="2371545"/>
              <a:ext cx="608947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02925" y="2434722"/>
              <a:ext cx="7681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 bwMode="auto">
            <a:xfrm>
              <a:off x="5580111" y="2570342"/>
              <a:ext cx="787997" cy="357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/>
          <p:cNvCxnSpPr>
            <a:stCxn id="33" idx="3"/>
          </p:cNvCxnSpPr>
          <p:nvPr/>
        </p:nvCxnSpPr>
        <p:spPr bwMode="auto">
          <a:xfrm>
            <a:off x="6346970" y="2355708"/>
            <a:ext cx="717300" cy="51989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4950905" y="2228750"/>
            <a:ext cx="1396065" cy="643931"/>
            <a:chOff x="4254743" y="2012726"/>
            <a:chExt cx="1396065" cy="643931"/>
          </a:xfrm>
        </p:grpSpPr>
        <p:sp>
          <p:nvSpPr>
            <p:cNvPr id="33" name="TextBox 32"/>
            <p:cNvSpPr txBox="1"/>
            <p:nvPr/>
          </p:nvSpPr>
          <p:spPr>
            <a:xfrm>
              <a:off x="4882649" y="2012726"/>
              <a:ext cx="768159" cy="2539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54743" y="2348880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 복사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023650" y="2866584"/>
            <a:ext cx="1800200" cy="397596"/>
            <a:chOff x="6327488" y="2650560"/>
            <a:chExt cx="1800200" cy="397596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6327488" y="2650561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56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6687528" y="2650561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900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047568" y="2650560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solidFill>
                    <a:schemeClr val="tx1"/>
                  </a:solidFill>
                  <a:latin typeface="Arial" charset="0"/>
                </a:rPr>
                <a:t>…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7407608" y="2650561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…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7767648" y="2650561"/>
              <a:ext cx="360040" cy="3904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10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7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34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" y="28923"/>
            <a:ext cx="4272627" cy="6064374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 bwMode="auto">
          <a:xfrm>
            <a:off x="513838" y="39246"/>
            <a:ext cx="3418312" cy="1222779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61263" y="1484784"/>
            <a:ext cx="3462597" cy="2304256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70020" y="3887614"/>
            <a:ext cx="3455222" cy="2295353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61" y="447825"/>
            <a:ext cx="5220139" cy="220940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3958598" y="447825"/>
            <a:ext cx="5122387" cy="2209401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2320" y="26064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방법 </a:t>
            </a:r>
          </a:p>
        </p:txBody>
      </p:sp>
    </p:spTree>
    <p:extLst>
      <p:ext uri="{BB962C8B-B14F-4D97-AF65-F5344CB8AC3E}">
        <p14:creationId xmlns:p14="http://schemas.microsoft.com/office/powerpoint/2010/main" val="747935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35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4232052" cy="42210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00" y="0"/>
            <a:ext cx="5844607" cy="3645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755805"/>
            <a:ext cx="5688632" cy="2430713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316030" y="476673"/>
            <a:ext cx="3418312" cy="621506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5615985" y="1628800"/>
            <a:ext cx="149521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auto">
          <a:xfrm>
            <a:off x="7020272" y="188640"/>
            <a:ext cx="149521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auto">
          <a:xfrm>
            <a:off x="665875" y="2451952"/>
            <a:ext cx="149521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 bwMode="auto">
          <a:xfrm>
            <a:off x="5615985" y="3041664"/>
            <a:ext cx="149521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22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36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다음을 출력하는 프로그램을 중첩된</a:t>
            </a:r>
            <a:r>
              <a:rPr lang="en-US" altLang="ko-KR" dirty="0"/>
              <a:t> for </a:t>
            </a:r>
            <a:r>
              <a:rPr lang="ko-KR" altLang="ko-KR" dirty="0"/>
              <a:t>문을 이용하여 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힌트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프로그래밍 문제 </a:t>
            </a:r>
            <a:r>
              <a:rPr lang="en-US" altLang="ko-KR" dirty="0"/>
              <a:t>: 7</a:t>
            </a:r>
            <a:r>
              <a:rPr lang="ko-KR" altLang="en-US" dirty="0"/>
              <a:t>번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44824"/>
            <a:ext cx="2376264" cy="26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69529" y="1852464"/>
            <a:ext cx="457200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math.h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#define MAX 7</a:t>
            </a:r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j;</a:t>
            </a:r>
            <a:endParaRPr lang="ko-KR" altLang="en-US" dirty="0"/>
          </a:p>
          <a:p>
            <a:r>
              <a:rPr lang="nn-NO" altLang="ko-KR" dirty="0"/>
              <a:t>for (i = 0; i &lt;= MAX; i++)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for (j = MAX;  j &gt;= </a:t>
            </a:r>
            <a:r>
              <a:rPr lang="en-US" altLang="ko-KR" b="1" dirty="0">
                <a:solidFill>
                  <a:srgbClr val="FF0000"/>
                </a:solidFill>
              </a:rPr>
              <a:t>….</a:t>
            </a:r>
            <a:r>
              <a:rPr lang="en-US" altLang="ko-KR" b="1" dirty="0"/>
              <a:t> </a:t>
            </a:r>
            <a:r>
              <a:rPr lang="en-US" altLang="ko-KR" dirty="0"/>
              <a:t>; j--)</a:t>
            </a:r>
          </a:p>
          <a:p>
            <a:pPr lvl="1"/>
            <a:r>
              <a:rPr lang="en-US" altLang="ko-KR" dirty="0"/>
              <a:t>{</a:t>
            </a: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if (abs(j) &gt;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 …..</a:t>
            </a: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else  …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r>
              <a:rPr lang="en-US" altLang="ko-KR" dirty="0" err="1"/>
              <a:t>putchar</a:t>
            </a:r>
            <a:r>
              <a:rPr lang="en-US" altLang="ko-KR" dirty="0"/>
              <a:t>('\n');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411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37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다음을 출력하는 프로그램을 중첩된</a:t>
            </a:r>
            <a:r>
              <a:rPr lang="en-US" altLang="ko-KR" dirty="0"/>
              <a:t> for </a:t>
            </a:r>
            <a:r>
              <a:rPr lang="ko-KR" altLang="ko-KR" dirty="0"/>
              <a:t>문을 이용하여 작성하시오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프로그래밍 문제 </a:t>
            </a:r>
            <a:r>
              <a:rPr lang="en-US" altLang="ko-KR" dirty="0"/>
              <a:t>: 7</a:t>
            </a:r>
            <a:r>
              <a:rPr lang="ko-KR" altLang="en-US" dirty="0"/>
              <a:t>번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67805"/>
            <a:ext cx="2376264" cy="26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3" y="1632148"/>
            <a:ext cx="49339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475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38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67805"/>
            <a:ext cx="2376264" cy="26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8858"/>
            <a:ext cx="49339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796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59411" y="2616859"/>
            <a:ext cx="3799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감사합니다</a:t>
            </a:r>
            <a:r>
              <a:rPr lang="en-US" altLang="ko-KR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697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일반변수 </a:t>
            </a:r>
            <a:r>
              <a:rPr lang="en-US" altLang="ko-KR"/>
              <a:t>a,b,c,d,e</a:t>
            </a:r>
            <a:r>
              <a:rPr lang="ko-KR" altLang="en-US"/>
              <a:t>를 배열로 </a:t>
            </a:r>
            <a:r>
              <a:rPr lang="en-US" altLang="ko-KR"/>
              <a:t>int</a:t>
            </a:r>
            <a:r>
              <a:rPr lang="ko-KR" altLang="en-US"/>
              <a:t> </a:t>
            </a:r>
            <a:r>
              <a:rPr lang="en-US" altLang="ko-KR"/>
              <a:t>num[5]; 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수정</a:t>
            </a: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배열예제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8" y="2044700"/>
            <a:ext cx="754380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6" y="1676402"/>
            <a:ext cx="3908912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39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배열요소는 </a:t>
            </a:r>
            <a:r>
              <a:rPr lang="en-US" altLang="ko-KR"/>
              <a:t>1</a:t>
            </a:r>
            <a:r>
              <a:rPr lang="ko-KR" altLang="en-US"/>
              <a:t>씩 증가되기 때문에 </a:t>
            </a:r>
            <a:r>
              <a:rPr lang="en-US" altLang="ko-KR"/>
              <a:t>for</a:t>
            </a:r>
            <a:r>
              <a:rPr lang="ko-KR" altLang="en-US"/>
              <a:t>문과 함께 사용</a:t>
            </a:r>
            <a:endParaRPr lang="en-US" altLang="ko-KR"/>
          </a:p>
          <a:p>
            <a:pPr lvl="1"/>
            <a:endParaRPr lang="ko-KR" altLang="en-US">
              <a:solidFill>
                <a:srgbClr val="004986"/>
              </a:solidFill>
              <a:ea typeface="굴림" panose="020B0600000101010101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배열예제</a:t>
            </a:r>
            <a:r>
              <a:rPr lang="en-US" altLang="ko-KR">
                <a:ea typeface="굴림" panose="020B0600000101010101" pitchFamily="50" charset="-127"/>
              </a:rPr>
              <a:t>(for</a:t>
            </a:r>
            <a:r>
              <a:rPr lang="ko-KR" altLang="en-US">
                <a:ea typeface="굴림" panose="020B0600000101010101" pitchFamily="50" charset="-127"/>
              </a:rPr>
              <a:t>문</a:t>
            </a:r>
            <a:r>
              <a:rPr lang="en-US" altLang="ko-KR">
                <a:ea typeface="굴림" panose="020B0600000101010101" pitchFamily="50" charset="-127"/>
              </a:rPr>
              <a:t>)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68712"/>
            <a:ext cx="6439707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57" y="1570894"/>
            <a:ext cx="410234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900818" y="3356992"/>
            <a:ext cx="6291290" cy="93610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900818" y="4457701"/>
            <a:ext cx="4614724" cy="69949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900818" y="5157192"/>
            <a:ext cx="4614724" cy="28803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7552" y="3809186"/>
            <a:ext cx="286649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Input() </a:t>
            </a:r>
            <a:r>
              <a:rPr lang="ko-KR" altLang="en-US" dirty="0"/>
              <a:t>함수로 작성 </a:t>
            </a:r>
            <a:r>
              <a:rPr lang="en-US" altLang="ko-KR" dirty="0"/>
              <a:t>: </a:t>
            </a:r>
            <a:r>
              <a:rPr lang="ko-KR" altLang="en-US" dirty="0"/>
              <a:t>입력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2220" y="4622782"/>
            <a:ext cx="306205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Output() </a:t>
            </a:r>
            <a:r>
              <a:rPr lang="ko-KR" altLang="en-US" dirty="0"/>
              <a:t>함수로 작성 </a:t>
            </a:r>
            <a:r>
              <a:rPr lang="en-US" altLang="ko-KR" dirty="0"/>
              <a:t>: </a:t>
            </a:r>
            <a:r>
              <a:rPr lang="ko-KR" altLang="en-US" dirty="0"/>
              <a:t>합계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2220" y="5260559"/>
            <a:ext cx="271715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Avg</a:t>
            </a:r>
            <a:r>
              <a:rPr lang="en-US" altLang="ko-KR" dirty="0"/>
              <a:t>() </a:t>
            </a:r>
            <a:r>
              <a:rPr lang="ko-KR" altLang="en-US" dirty="0"/>
              <a:t>함수로 작성 </a:t>
            </a:r>
            <a:r>
              <a:rPr lang="en-US" altLang="ko-KR" dirty="0"/>
              <a:t>: </a:t>
            </a:r>
            <a:r>
              <a:rPr lang="ko-KR" altLang="en-US" dirty="0"/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49087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 예제 </a:t>
            </a:r>
            <a:r>
              <a:rPr lang="en-US" altLang="ko-KR"/>
              <a:t>: </a:t>
            </a:r>
            <a:r>
              <a:rPr lang="ko-KR" altLang="en-US"/>
              <a:t>다음 프로그램을 아래의 함수로 수정하시오</a:t>
            </a:r>
            <a:r>
              <a:rPr lang="en-US" altLang="ko-KR"/>
              <a:t>.</a:t>
            </a:r>
            <a:endParaRPr lang="ko-KR" altLang="en-US"/>
          </a:p>
          <a:p>
            <a:pPr lvl="2"/>
            <a:r>
              <a:rPr lang="ko-KR" altLang="en-US">
                <a:solidFill>
                  <a:srgbClr val="0033CC"/>
                </a:solidFill>
              </a:rPr>
              <a:t>데이터를 입력받는 부분 </a:t>
            </a:r>
            <a:r>
              <a:rPr lang="en-US" altLang="ko-KR">
                <a:solidFill>
                  <a:srgbClr val="0033CC"/>
                </a:solidFill>
              </a:rPr>
              <a:t>Input()</a:t>
            </a:r>
            <a:r>
              <a:rPr lang="ko-KR" altLang="en-US">
                <a:solidFill>
                  <a:srgbClr val="0033CC"/>
                </a:solidFill>
              </a:rPr>
              <a:t>함수 </a:t>
            </a:r>
          </a:p>
          <a:p>
            <a:pPr lvl="2"/>
            <a:r>
              <a:rPr lang="ko-KR" altLang="en-US">
                <a:solidFill>
                  <a:srgbClr val="0033CC"/>
                </a:solidFill>
              </a:rPr>
              <a:t>데이터를 출력하는 부분 </a:t>
            </a:r>
            <a:r>
              <a:rPr lang="en-US" altLang="ko-KR">
                <a:solidFill>
                  <a:srgbClr val="0033CC"/>
                </a:solidFill>
              </a:rPr>
              <a:t>Output()</a:t>
            </a:r>
            <a:r>
              <a:rPr lang="ko-KR" altLang="en-US">
                <a:solidFill>
                  <a:srgbClr val="0033CC"/>
                </a:solidFill>
              </a:rPr>
              <a:t>함수</a:t>
            </a:r>
          </a:p>
          <a:p>
            <a:pPr lvl="2"/>
            <a:r>
              <a:rPr lang="ko-KR" altLang="en-US">
                <a:solidFill>
                  <a:srgbClr val="0033CC"/>
                </a:solidFill>
              </a:rPr>
              <a:t>평균을 구하는 함수 </a:t>
            </a:r>
            <a:r>
              <a:rPr lang="en-US" altLang="ko-KR">
                <a:solidFill>
                  <a:srgbClr val="0033CC"/>
                </a:solidFill>
              </a:rPr>
              <a:t>: Avg() </a:t>
            </a:r>
            <a:r>
              <a:rPr lang="ko-KR" altLang="en-US">
                <a:solidFill>
                  <a:srgbClr val="0033CC"/>
                </a:solidFill>
              </a:rPr>
              <a:t>함수 </a:t>
            </a:r>
            <a:endParaRPr lang="en-US" altLang="ko-KR">
              <a:solidFill>
                <a:srgbClr val="0033CC"/>
              </a:solidFill>
            </a:endParaRPr>
          </a:p>
          <a:p>
            <a:pPr lvl="1"/>
            <a:endParaRPr lang="ko-KR" altLang="en-US">
              <a:solidFill>
                <a:srgbClr val="004986"/>
              </a:solidFill>
              <a:ea typeface="굴림" panose="020B0600000101010101" pitchFamily="50" charset="-127"/>
            </a:endParaRPr>
          </a:p>
        </p:txBody>
      </p:sp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함수 예제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6" y="2150948"/>
            <a:ext cx="4627636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061" y="2130427"/>
            <a:ext cx="4398808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" t="25304" r="6111" b="32184"/>
          <a:stretch/>
        </p:blipFill>
        <p:spPr bwMode="auto">
          <a:xfrm>
            <a:off x="4952952" y="404445"/>
            <a:ext cx="4014836" cy="626185"/>
          </a:xfrm>
          <a:prstGeom prst="rect">
            <a:avLst/>
          </a:prstGeom>
          <a:noFill/>
          <a:ln w="57150">
            <a:solidFill>
              <a:schemeClr val="accent6">
                <a:lumMod val="25000"/>
                <a:lumOff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56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평균나이 프로그램을 포인터를 이용하여 함수 값을 참조하도록 프로그램을 수정하시오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포인터 예제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" y="1820134"/>
            <a:ext cx="437069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57" y="1595929"/>
            <a:ext cx="5037627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68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임의의 숫자 </a:t>
            </a:r>
            <a:r>
              <a:rPr lang="en-US" altLang="ko-KR" dirty="0"/>
              <a:t>5</a:t>
            </a:r>
            <a:r>
              <a:rPr lang="ko-KR" altLang="en-US" dirty="0"/>
              <a:t>개를 키보드로부터 입력 받아서 배열에 저장한다</a:t>
            </a:r>
            <a:r>
              <a:rPr lang="en-US" altLang="ko-KR" dirty="0"/>
              <a:t>. </a:t>
            </a:r>
            <a:r>
              <a:rPr lang="ko-KR" altLang="en-US" dirty="0"/>
              <a:t>저장된 숫자 중에서 가장 큰 값을 찾아 출력하는 프로그램을 작성한다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일단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</a:rPr>
              <a:t>첫번째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 배열요소의 값이 가장 크다고 가정한 후에 이 값을 나머지 배열요소의 값들과 비교하면 된다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.)</a:t>
            </a:r>
          </a:p>
          <a:p>
            <a:pPr eaLnBrk="1" hangingPunct="1"/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lvl="1" eaLnBrk="1" hangingPunct="1"/>
            <a:r>
              <a:rPr lang="ko-KR" altLang="en-US" b="1" dirty="0"/>
              <a:t>힌트</a:t>
            </a:r>
            <a:r>
              <a:rPr lang="en-US" altLang="ko-KR" b="1" dirty="0"/>
              <a:t>) </a:t>
            </a:r>
            <a:r>
              <a:rPr lang="ko-KR" altLang="en-US" b="1" dirty="0"/>
              <a:t>최대값 구하는 </a:t>
            </a:r>
            <a:r>
              <a:rPr lang="ko-KR" altLang="en-US" b="1" dirty="0" err="1"/>
              <a:t>조건문</a:t>
            </a:r>
            <a:endParaRPr lang="ko-KR" altLang="en-US" b="1" dirty="0"/>
          </a:p>
          <a:p>
            <a:pPr lvl="2" eaLnBrk="1" hangingPunct="1"/>
            <a:r>
              <a:rPr lang="en-US" altLang="ko-KR" dirty="0"/>
              <a:t>if(max&lt;</a:t>
            </a:r>
            <a:r>
              <a:rPr lang="en-US" altLang="ko-KR" dirty="0" err="1"/>
              <a:t>nums</a:t>
            </a:r>
            <a:r>
              <a:rPr lang="en-US" altLang="ko-KR" dirty="0"/>
              <a:t>[i]) max=</a:t>
            </a:r>
            <a:r>
              <a:rPr lang="en-US" altLang="ko-KR" dirty="0" err="1"/>
              <a:t>nums</a:t>
            </a:r>
            <a:r>
              <a:rPr lang="en-US" altLang="ko-KR" dirty="0"/>
              <a:t>[i];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예제</a:t>
            </a:r>
            <a:r>
              <a:rPr lang="en-US" altLang="ko-KR" dirty="0"/>
              <a:t>(</a:t>
            </a:r>
            <a:r>
              <a:rPr lang="ko-KR" altLang="en-US" dirty="0"/>
              <a:t>가장 큰 배열요소 값 찾기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 t="28606" r="4291" b="35596"/>
          <a:stretch/>
        </p:blipFill>
        <p:spPr bwMode="auto">
          <a:xfrm>
            <a:off x="1424628" y="3487676"/>
            <a:ext cx="4993755" cy="480218"/>
          </a:xfrm>
          <a:prstGeom prst="rect">
            <a:avLst/>
          </a:prstGeom>
          <a:noFill/>
          <a:ln w="57150">
            <a:solidFill>
              <a:schemeClr val="accent6">
                <a:lumMod val="25000"/>
                <a:lumOff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배열 예제</a:t>
            </a:r>
            <a:r>
              <a:rPr lang="en-US" altLang="ko-KR" dirty="0"/>
              <a:t>(</a:t>
            </a:r>
            <a:r>
              <a:rPr lang="ko-KR" altLang="en-US" dirty="0"/>
              <a:t>가장 큰 배열요소 값 찾기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1" y="1125540"/>
            <a:ext cx="4611933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t="31929" r="6233" b="33801"/>
          <a:stretch/>
        </p:blipFill>
        <p:spPr bwMode="auto">
          <a:xfrm>
            <a:off x="3516924" y="1185311"/>
            <a:ext cx="5096955" cy="478083"/>
          </a:xfrm>
          <a:prstGeom prst="rect">
            <a:avLst/>
          </a:prstGeom>
          <a:noFill/>
          <a:ln w="57150">
            <a:solidFill>
              <a:schemeClr val="accent6">
                <a:lumMod val="25000"/>
                <a:lumOff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1239716" y="3599583"/>
            <a:ext cx="3954078" cy="1053555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2853" y="4144435"/>
            <a:ext cx="234551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output() </a:t>
            </a:r>
            <a:r>
              <a:rPr lang="ko-KR" altLang="en-US" dirty="0"/>
              <a:t>함수로 작성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239716" y="2601344"/>
            <a:ext cx="3944980" cy="899665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139" y="2996952"/>
            <a:ext cx="218361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input() </a:t>
            </a:r>
            <a:r>
              <a:rPr lang="ko-KR" altLang="en-US" dirty="0"/>
              <a:t>함수로 작성</a:t>
            </a:r>
          </a:p>
        </p:txBody>
      </p:sp>
    </p:spTree>
    <p:extLst>
      <p:ext uri="{BB962C8B-B14F-4D97-AF65-F5344CB8AC3E}">
        <p14:creationId xmlns:p14="http://schemas.microsoft.com/office/powerpoint/2010/main" val="3727632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31604</TotalTime>
  <Words>5087</Words>
  <Application>Microsoft Office PowerPoint</Application>
  <PresentationFormat>화면 슬라이드 쇼(4:3)</PresentationFormat>
  <Paragraphs>831</Paragraphs>
  <Slides>39</Slides>
  <Notes>12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8" baseType="lpstr">
      <vt:lpstr>DINPro-Bold</vt:lpstr>
      <vt:lpstr>HY견고딕</vt:lpstr>
      <vt:lpstr>HY얕은샘물M</vt:lpstr>
      <vt:lpstr>HY중고딕</vt:lpstr>
      <vt:lpstr>YDVYGOStd125</vt:lpstr>
      <vt:lpstr>굴림</vt:lpstr>
      <vt:lpstr>나눔고딕</vt:lpstr>
      <vt:lpstr>나눔고딕 ExtraBold</vt:lpstr>
      <vt:lpstr>나눔스퀘어 ExtraBold</vt:lpstr>
      <vt:lpstr>맑은 고딕</vt:lpstr>
      <vt:lpstr>바탕체</vt:lpstr>
      <vt:lpstr>Arial</vt:lpstr>
      <vt:lpstr>Cambria Math</vt:lpstr>
      <vt:lpstr>Tahoma</vt:lpstr>
      <vt:lpstr>Wingdings</vt:lpstr>
      <vt:lpstr>Wingdings 2</vt:lpstr>
      <vt:lpstr>Office 테마</vt:lpstr>
      <vt:lpstr>디자인 사용자 지정</vt:lpstr>
      <vt:lpstr>비트맵 이미지</vt:lpstr>
      <vt:lpstr>PowerPoint 프레젠테이션</vt:lpstr>
      <vt:lpstr>PowerPoint 프레젠테이션</vt:lpstr>
      <vt:lpstr>프로그램 예제</vt:lpstr>
      <vt:lpstr>배열예제</vt:lpstr>
      <vt:lpstr>배열예제(for문)</vt:lpstr>
      <vt:lpstr>함수 예제</vt:lpstr>
      <vt:lpstr>포인터 예제</vt:lpstr>
      <vt:lpstr>배열 예제(가장 큰 배열요소 값 찾기)</vt:lpstr>
      <vt:lpstr>배열 예제(가장 큰 배열요소 값 찾기)</vt:lpstr>
      <vt:lpstr>배열 예제(가장 큰 배열요소 값 찾기)</vt:lpstr>
      <vt:lpstr>함수에서 배열 이용</vt:lpstr>
      <vt:lpstr>PowerPoint 프레젠테이션</vt:lpstr>
      <vt:lpstr>PowerPoint 프레젠테이션</vt:lpstr>
      <vt:lpstr>막대 그래프 예제(1/2)</vt:lpstr>
      <vt:lpstr>막대 그래프 예제(2/2)</vt:lpstr>
      <vt:lpstr>배열 예제(이차원배열)</vt:lpstr>
      <vt:lpstr>PowerPoint 프레젠테이션</vt:lpstr>
      <vt:lpstr>PowerPoint 프레젠테이션</vt:lpstr>
      <vt:lpstr>성적프로그램 메뉴 작성</vt:lpstr>
      <vt:lpstr>PowerPoint 프레젠테이션</vt:lpstr>
      <vt:lpstr>배열 문제</vt:lpstr>
      <vt:lpstr>배열 문제</vt:lpstr>
      <vt:lpstr>배열 예제(1/2)</vt:lpstr>
      <vt:lpstr>배열 예제(2/2)</vt:lpstr>
      <vt:lpstr> 배열을 다루는 함수를 사용한 프로그램</vt:lpstr>
      <vt:lpstr>배열을 다루는 함수를 사용한 프로그램</vt:lpstr>
      <vt:lpstr> 배열을 다루는 함수를 사용한 프로그램</vt:lpstr>
      <vt:lpstr> 배열을 다루는 함수를 사용한 프로그램</vt:lpstr>
      <vt:lpstr>학생성적관리 프로그램(1/2)</vt:lpstr>
      <vt:lpstr>학생성적관리 프로그램 (2/2)</vt:lpstr>
      <vt:lpstr>실습문제</vt:lpstr>
      <vt:lpstr>PowerPoint 프레젠테이션</vt:lpstr>
      <vt:lpstr>실습문제</vt:lpstr>
      <vt:lpstr>PowerPoint 프레젠테이션</vt:lpstr>
      <vt:lpstr>PowerPoint 프레젠테이션</vt:lpstr>
      <vt:lpstr>5장 프로그래밍 문제 : 7번</vt:lpstr>
      <vt:lpstr>5장 프로그래밍 문제 : 7번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장성진</cp:lastModifiedBy>
  <cp:revision>833</cp:revision>
  <dcterms:created xsi:type="dcterms:W3CDTF">2013-05-23T04:26:30Z</dcterms:created>
  <dcterms:modified xsi:type="dcterms:W3CDTF">2025-09-03T05:59:37Z</dcterms:modified>
</cp:coreProperties>
</file>