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8"/>
  </p:notesMasterIdLst>
  <p:sldIdLst>
    <p:sldId id="256" r:id="rId3"/>
    <p:sldId id="749" r:id="rId4"/>
    <p:sldId id="699" r:id="rId5"/>
    <p:sldId id="725" r:id="rId6"/>
    <p:sldId id="729" r:id="rId7"/>
    <p:sldId id="730" r:id="rId8"/>
    <p:sldId id="731" r:id="rId9"/>
    <p:sldId id="726" r:id="rId10"/>
    <p:sldId id="727" r:id="rId11"/>
    <p:sldId id="791" r:id="rId12"/>
    <p:sldId id="732" r:id="rId13"/>
    <p:sldId id="733" r:id="rId14"/>
    <p:sldId id="734" r:id="rId15"/>
    <p:sldId id="735" r:id="rId16"/>
    <p:sldId id="736" r:id="rId17"/>
    <p:sldId id="752" r:id="rId18"/>
    <p:sldId id="737" r:id="rId19"/>
    <p:sldId id="738" r:id="rId20"/>
    <p:sldId id="739" r:id="rId21"/>
    <p:sldId id="740" r:id="rId22"/>
    <p:sldId id="741" r:id="rId23"/>
    <p:sldId id="754" r:id="rId24"/>
    <p:sldId id="750" r:id="rId25"/>
    <p:sldId id="751" r:id="rId26"/>
    <p:sldId id="742" r:id="rId27"/>
    <p:sldId id="743" r:id="rId28"/>
    <p:sldId id="792" r:id="rId29"/>
    <p:sldId id="744" r:id="rId30"/>
    <p:sldId id="745" r:id="rId31"/>
    <p:sldId id="746" r:id="rId32"/>
    <p:sldId id="748" r:id="rId33"/>
    <p:sldId id="755" r:id="rId34"/>
    <p:sldId id="756" r:id="rId35"/>
    <p:sldId id="757" r:id="rId36"/>
    <p:sldId id="653" r:id="rId37"/>
  </p:sldIdLst>
  <p:sldSz cx="9144000" cy="6858000" type="screen4x3"/>
  <p:notesSz cx="6858000" cy="9144000"/>
  <p:custDataLst>
    <p:tags r:id="rId39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  <p15:guide id="8" orient="horz" pos="8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993300"/>
    <a:srgbClr val="660066"/>
    <a:srgbClr val="DDF2FF"/>
    <a:srgbClr val="CCECFF"/>
    <a:srgbClr val="0066FF"/>
    <a:srgbClr val="05325B"/>
    <a:srgbClr val="175079"/>
    <a:srgbClr val="A4B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2" autoAdjust="0"/>
    <p:restoredTop sz="94286" autoAdjust="0"/>
  </p:normalViewPr>
  <p:slideViewPr>
    <p:cSldViewPr snapToGrid="0">
      <p:cViewPr varScale="1">
        <p:scale>
          <a:sx n="108" d="100"/>
          <a:sy n="108" d="100"/>
        </p:scale>
        <p:origin x="2106" y="114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  <p:guide orient="horz" pos="84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2025-09-11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6864" cy="621506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HY얕은샘물M" pitchFamily="18" charset="-127"/>
                <a:ea typeface="HY얕은샘물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191500" cy="5328592"/>
          </a:xfrm>
          <a:prstGeom prst="rect">
            <a:avLst/>
          </a:prstGeom>
        </p:spPr>
        <p:txBody>
          <a:bodyPr/>
          <a:lstStyle>
            <a:lvl1pPr>
              <a:defRPr sz="2300"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8305800" y="6573944"/>
            <a:ext cx="8382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73D238-DD87-44D5-950F-1780A39DE334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37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4" y="285750"/>
            <a:ext cx="5026025" cy="6858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88964" y="1239838"/>
            <a:ext cx="3921125" cy="5022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2489" y="1239838"/>
            <a:ext cx="3921125" cy="5022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553200" y="63627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fld id="{A12EB2AD-D8A3-4830-BF59-6B15FB0034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2271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74DA8F-3505-4051-A5C4-77A8EEB1D9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03B6E1-3842-4258-B5CA-95212F89E7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44841" y="4061221"/>
            <a:ext cx="1786391" cy="21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1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92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3B37F-1E35-4071-8145-A0094E0B0BAD}"/>
              </a:ext>
            </a:extLst>
          </p:cNvPr>
          <p:cNvSpPr/>
          <p:nvPr userDrawn="1"/>
        </p:nvSpPr>
        <p:spPr>
          <a:xfrm>
            <a:off x="0" y="12218"/>
            <a:ext cx="9144000" cy="734880"/>
          </a:xfrm>
          <a:prstGeom prst="rect">
            <a:avLst/>
          </a:prstGeom>
          <a:solidFill>
            <a:srgbClr val="374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AutoShape 177" descr="6">
            <a:extLst>
              <a:ext uri="{FF2B5EF4-FFF2-40B4-BE49-F238E27FC236}">
                <a16:creationId xmlns:a16="http://schemas.microsoft.com/office/drawing/2014/main" id="{71E27B3D-DA8A-4A06-A648-61527C892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929" y="984149"/>
            <a:ext cx="8956011" cy="5791120"/>
          </a:xfrm>
          <a:prstGeom prst="roundRect">
            <a:avLst>
              <a:gd name="adj" fmla="val 3315"/>
            </a:avLst>
          </a:prstGeom>
          <a:blipFill dpi="0" rotWithShape="0">
            <a:blip r:embed="rId2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algn="ctr">
            <a:solidFill>
              <a:srgbClr val="006600"/>
            </a:solidFill>
            <a:round/>
            <a:headEnd/>
            <a:tailEnd/>
          </a:ln>
        </p:spPr>
        <p:txBody>
          <a:bodyPr lIns="144000" tIns="72000" rIns="72000" bIns="72000" anchor="ctr"/>
          <a:lstStyle/>
          <a:p>
            <a:pPr marL="188913" indent="-188913" algn="ctr" fontAlgn="ctr" latinLnBrk="0"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Font typeface="Wingdings 2" pitchFamily="18" charset="2"/>
              <a:buNone/>
            </a:pPr>
            <a:endParaRPr lang="ko-KR" altLang="en-US" sz="17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58976" y="1161696"/>
            <a:ext cx="8603852" cy="532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128773" y="159157"/>
            <a:ext cx="8864756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3B37F-1E35-4071-8145-A0094E0B0BAD}"/>
              </a:ext>
            </a:extLst>
          </p:cNvPr>
          <p:cNvSpPr/>
          <p:nvPr userDrawn="1"/>
        </p:nvSpPr>
        <p:spPr>
          <a:xfrm>
            <a:off x="0" y="12218"/>
            <a:ext cx="9144000" cy="734880"/>
          </a:xfrm>
          <a:prstGeom prst="rect">
            <a:avLst/>
          </a:prstGeom>
          <a:solidFill>
            <a:srgbClr val="9933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AutoShape 177" descr="6">
            <a:extLst>
              <a:ext uri="{FF2B5EF4-FFF2-40B4-BE49-F238E27FC236}">
                <a16:creationId xmlns:a16="http://schemas.microsoft.com/office/drawing/2014/main" id="{71E27B3D-DA8A-4A06-A648-61527C892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929" y="984149"/>
            <a:ext cx="8956011" cy="5791120"/>
          </a:xfrm>
          <a:prstGeom prst="roundRect">
            <a:avLst>
              <a:gd name="adj" fmla="val 3315"/>
            </a:avLst>
          </a:prstGeom>
          <a:blipFill dpi="0" rotWithShape="0">
            <a:blip r:embed="rId2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algn="ctr">
            <a:solidFill>
              <a:srgbClr val="006600"/>
            </a:solidFill>
            <a:round/>
            <a:headEnd/>
            <a:tailEnd/>
          </a:ln>
        </p:spPr>
        <p:txBody>
          <a:bodyPr lIns="144000" tIns="72000" rIns="72000" bIns="72000" anchor="ctr"/>
          <a:lstStyle/>
          <a:p>
            <a:pPr marL="188913" indent="-188913" algn="ctr" fontAlgn="ctr" latinLnBrk="0"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Font typeface="Wingdings 2" pitchFamily="18" charset="2"/>
              <a:buNone/>
            </a:pPr>
            <a:endParaRPr lang="ko-KR" altLang="en-US" sz="17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58976" y="1161696"/>
            <a:ext cx="8603852" cy="532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128773" y="167866"/>
            <a:ext cx="8864756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837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87" r:id="rId4"/>
    <p:sldLayoutId id="2147483688" r:id="rId5"/>
    <p:sldLayoutId id="2147483651" r:id="rId6"/>
    <p:sldLayoutId id="2147483691" r:id="rId7"/>
    <p:sldLayoutId id="2147483684" r:id="rId8"/>
    <p:sldLayoutId id="2147483671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file:///G:\&#51109;&#49457;&#51652;\&#44053;&#51032;&#51088;&#47308;\C%20language\C%20Basic%20Programming%20Education%20Contents\flash\ch09\9-244m.exe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FE5297-3B37-49E5-B0DE-78AF70EB59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4" b="10822"/>
          <a:stretch/>
        </p:blipFill>
        <p:spPr>
          <a:xfrm>
            <a:off x="1606893" y="1835561"/>
            <a:ext cx="5930210" cy="41377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F51BF4-C296-4E87-A0E7-101DD8AC4DA9}"/>
              </a:ext>
            </a:extLst>
          </p:cNvPr>
          <p:cNvSpPr txBox="1"/>
          <p:nvPr/>
        </p:nvSpPr>
        <p:spPr>
          <a:xfrm>
            <a:off x="2823539" y="689688"/>
            <a:ext cx="3190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>
                <a:solidFill>
                  <a:srgbClr val="0066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Perfect C</a:t>
            </a:r>
            <a:endParaRPr lang="ko-KR" altLang="en-US" sz="5400" b="1">
              <a:solidFill>
                <a:srgbClr val="0066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14D08C-5D60-4F30-B91D-670E4A271F74}"/>
              </a:ext>
            </a:extLst>
          </p:cNvPr>
          <p:cNvSpPr txBox="1"/>
          <p:nvPr/>
        </p:nvSpPr>
        <p:spPr>
          <a:xfrm>
            <a:off x="2862729" y="467145"/>
            <a:ext cx="3587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FCC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ko-KR" altLang="en-US" sz="2000">
                <a:solidFill>
                  <a:srgbClr val="FFCC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언어로 배우는 프로그래밍 기초</a:t>
            </a:r>
          </a:p>
        </p:txBody>
      </p:sp>
      <p:grpSp>
        <p:nvGrpSpPr>
          <p:cNvPr id="22" name="그룹 1003">
            <a:extLst>
              <a:ext uri="{FF2B5EF4-FFF2-40B4-BE49-F238E27FC236}">
                <a16:creationId xmlns:a16="http://schemas.microsoft.com/office/drawing/2014/main" id="{1BFC50CD-ACE9-4301-B536-301A780741DD}"/>
              </a:ext>
            </a:extLst>
          </p:cNvPr>
          <p:cNvGrpSpPr/>
          <p:nvPr/>
        </p:nvGrpSpPr>
        <p:grpSpPr>
          <a:xfrm>
            <a:off x="6123189" y="794340"/>
            <a:ext cx="633930" cy="633930"/>
            <a:chOff x="637756" y="674019"/>
            <a:chExt cx="845240" cy="845240"/>
          </a:xfrm>
        </p:grpSpPr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A3EAE2E3-7CE3-42E6-A4E3-EE0A7E36B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756" y="674019"/>
              <a:ext cx="845240" cy="84524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23AAE0F-A598-4536-AD44-46A02E303BF2}"/>
              </a:ext>
            </a:extLst>
          </p:cNvPr>
          <p:cNvSpPr txBox="1"/>
          <p:nvPr/>
        </p:nvSpPr>
        <p:spPr>
          <a:xfrm>
            <a:off x="6128101" y="892014"/>
            <a:ext cx="67518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3</a:t>
            </a:r>
            <a:r>
              <a:rPr lang="ko-KR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판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Tahoma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9B13460-77BF-4F45-AF35-B504622FD2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4" r="2" b="2"/>
          <a:stretch/>
        </p:blipFill>
        <p:spPr>
          <a:xfrm>
            <a:off x="4120136" y="6400290"/>
            <a:ext cx="903725" cy="3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1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바른 문장과 잘못된 초기화 문장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배열 선언 초기화 구문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72" y="1734196"/>
            <a:ext cx="8119447" cy="49187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693" y="564298"/>
            <a:ext cx="4166534" cy="17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3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바른 문장과 잘못된 초기화 문장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배열 선언 초기화 구문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57" y="1830269"/>
            <a:ext cx="8231886" cy="269801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9E46F0-5F8C-41D4-A94E-892DCC385CBE}"/>
              </a:ext>
            </a:extLst>
          </p:cNvPr>
          <p:cNvCxnSpPr/>
          <p:nvPr/>
        </p:nvCxnSpPr>
        <p:spPr>
          <a:xfrm>
            <a:off x="2796465" y="3835153"/>
            <a:ext cx="2592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D75C61-3352-4B63-A518-B466C35A6398}"/>
              </a:ext>
            </a:extLst>
          </p:cNvPr>
          <p:cNvCxnSpPr/>
          <p:nvPr/>
        </p:nvCxnSpPr>
        <p:spPr>
          <a:xfrm>
            <a:off x="2682536" y="4102967"/>
            <a:ext cx="2592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DE528C6-62AC-4208-90E5-AA5739E09151}"/>
              </a:ext>
            </a:extLst>
          </p:cNvPr>
          <p:cNvCxnSpPr>
            <a:cxnSpLocks/>
          </p:cNvCxnSpPr>
          <p:nvPr/>
        </p:nvCxnSpPr>
        <p:spPr>
          <a:xfrm>
            <a:off x="2682536" y="4379657"/>
            <a:ext cx="22534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5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76" y="1161696"/>
            <a:ext cx="3574470" cy="5326652"/>
          </a:xfrm>
        </p:spPr>
        <p:txBody>
          <a:bodyPr/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ko-KR" altLang="en-US" dirty="0"/>
              <a:t>로 배열 </a:t>
            </a:r>
            <a:r>
              <a:rPr lang="en-US" altLang="ko-KR" dirty="0"/>
              <a:t>input</a:t>
            </a:r>
            <a:r>
              <a:rPr lang="ko-KR" altLang="en-US" dirty="0"/>
              <a:t>을 선언</a:t>
            </a:r>
            <a:endParaRPr lang="en-US" altLang="ko-KR" dirty="0"/>
          </a:p>
          <a:p>
            <a:pPr lvl="1"/>
            <a:r>
              <a:rPr lang="ko-KR" altLang="en-US" dirty="0"/>
              <a:t>표준입력으로 받은 여러 정수를 순서대로 배열 </a:t>
            </a:r>
            <a:r>
              <a:rPr lang="en-US" altLang="ko-KR" dirty="0"/>
              <a:t>input</a:t>
            </a:r>
            <a:r>
              <a:rPr lang="ko-KR" altLang="en-US" dirty="0"/>
              <a:t>에 저장하여 출력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Lab</a:t>
            </a:r>
            <a:r>
              <a:rPr lang="ko-KR" altLang="en-US" sz="2300" dirty="0"/>
              <a:t> 정수형</a:t>
            </a:r>
            <a:r>
              <a:rPr lang="en-US" altLang="ko-KR" sz="2300" dirty="0"/>
              <a:t>(</a:t>
            </a:r>
            <a:r>
              <a:rPr lang="en-US" altLang="ko-KR" sz="2300" dirty="0" err="1"/>
              <a:t>int</a:t>
            </a:r>
            <a:r>
              <a:rPr lang="en-US" altLang="ko-KR" sz="2300" dirty="0"/>
              <a:t>) </a:t>
            </a:r>
            <a:r>
              <a:rPr lang="ko-KR" altLang="en-US" sz="2300" dirty="0"/>
              <a:t>배열에 표준입력으로 받은 정수를 저장하여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303" y="782546"/>
            <a:ext cx="7033911" cy="56720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85012" y="5907741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9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배열은 테이블 형태의 구조</a:t>
            </a:r>
            <a:endParaRPr lang="en-US" altLang="ko-KR" dirty="0"/>
          </a:p>
          <a:p>
            <a:pPr lvl="1"/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과 열</a:t>
            </a:r>
            <a:r>
              <a:rPr lang="en-US" altLang="ko-KR" dirty="0"/>
              <a:t>(column)</a:t>
            </a:r>
            <a:r>
              <a:rPr lang="ko-KR" altLang="en-US" dirty="0"/>
              <a:t>의 구조로 표현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 개요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3" y="1830579"/>
            <a:ext cx="5190481" cy="27581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545" y="4610172"/>
            <a:ext cx="5433018" cy="21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5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배열 선언 </a:t>
            </a:r>
            <a:r>
              <a:rPr lang="en-US" altLang="ko-KR" dirty="0" err="1"/>
              <a:t>int</a:t>
            </a:r>
            <a:r>
              <a:rPr lang="en-US" altLang="ko-KR" dirty="0"/>
              <a:t> td[2][3];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td[0][0]</a:t>
            </a:r>
            <a:r>
              <a:rPr lang="ko-KR" altLang="en-US" dirty="0"/>
              <a:t>으로 첫 번째 원소를 참조</a:t>
            </a:r>
            <a:endParaRPr lang="en-US" altLang="ko-KR" dirty="0"/>
          </a:p>
          <a:p>
            <a:pPr lvl="2">
              <a:lnSpc>
                <a:spcPct val="90000"/>
              </a:lnSpc>
            </a:pPr>
            <a:r>
              <a:rPr lang="ko-KR" altLang="en-US" dirty="0"/>
              <a:t>두 번째 원소는 </a:t>
            </a:r>
            <a:r>
              <a:rPr lang="en-US" altLang="ko-KR" dirty="0"/>
              <a:t>td[0][1], </a:t>
            </a:r>
          </a:p>
          <a:p>
            <a:pPr lvl="3">
              <a:lnSpc>
                <a:spcPct val="90000"/>
              </a:lnSpc>
            </a:pPr>
            <a:r>
              <a:rPr lang="ko-KR" altLang="en-US" dirty="0"/>
              <a:t>두 번째 행의 첫 항목인 네 번째 원소는 </a:t>
            </a:r>
            <a:r>
              <a:rPr lang="en-US" altLang="ko-KR" dirty="0"/>
              <a:t>td[1][0]</a:t>
            </a:r>
            <a:r>
              <a:rPr lang="ko-KR" altLang="en-US" dirty="0"/>
              <a:t>으로 행 첨자가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  <a:endParaRPr lang="en-US" altLang="ko-KR" dirty="0"/>
          </a:p>
          <a:p>
            <a:pPr lvl="2">
              <a:lnSpc>
                <a:spcPct val="90000"/>
              </a:lnSpc>
            </a:pPr>
            <a:r>
              <a:rPr lang="ko-KR" altLang="en-US" dirty="0"/>
              <a:t>행 첨자는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(</a:t>
            </a:r>
            <a:r>
              <a:rPr lang="ko-KR" altLang="en-US" dirty="0"/>
              <a:t>행 크기</a:t>
            </a:r>
            <a:r>
              <a:rPr lang="en-US" altLang="ko-KR" dirty="0"/>
              <a:t>-1)</a:t>
            </a:r>
            <a:r>
              <a:rPr lang="ko-KR" altLang="en-US" dirty="0"/>
              <a:t>까지 유효</a:t>
            </a:r>
            <a:endParaRPr lang="en-US" altLang="ko-KR" dirty="0"/>
          </a:p>
          <a:p>
            <a:pPr lvl="3">
              <a:lnSpc>
                <a:spcPct val="90000"/>
              </a:lnSpc>
            </a:pPr>
            <a:r>
              <a:rPr lang="ko-KR" altLang="en-US" dirty="0"/>
              <a:t>마찬가지로 열 첨자는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(</a:t>
            </a:r>
            <a:r>
              <a:rPr lang="ko-KR" altLang="en-US" dirty="0" err="1"/>
              <a:t>열크기</a:t>
            </a:r>
            <a:r>
              <a:rPr lang="ko-KR" altLang="en-US" dirty="0"/>
              <a:t> </a:t>
            </a:r>
            <a:r>
              <a:rPr lang="en-US" altLang="ko-KR" dirty="0"/>
              <a:t>- 1)</a:t>
            </a:r>
            <a:r>
              <a:rPr lang="ko-KR" altLang="en-US" dirty="0"/>
              <a:t>까지 유효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행 우선 </a:t>
            </a:r>
            <a:r>
              <a:rPr lang="en-US" altLang="ko-KR" dirty="0"/>
              <a:t>(row major) </a:t>
            </a:r>
            <a:r>
              <a:rPr lang="ko-KR" altLang="en-US" dirty="0"/>
              <a:t>배열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행을 먼저 배치하는 특징</a:t>
            </a:r>
          </a:p>
          <a:p>
            <a:pPr lvl="2">
              <a:lnSpc>
                <a:spcPct val="90000"/>
              </a:lnSpc>
            </a:pPr>
            <a:r>
              <a:rPr lang="ko-KR" altLang="en-US" dirty="0"/>
              <a:t>첫 번째 행의 모든 원소가 메모리에 할당된 이후</a:t>
            </a:r>
            <a:endParaRPr lang="en-US" altLang="ko-KR" dirty="0"/>
          </a:p>
          <a:p>
            <a:pPr lvl="2">
              <a:lnSpc>
                <a:spcPct val="90000"/>
              </a:lnSpc>
            </a:pPr>
            <a:r>
              <a:rPr lang="ko-KR" altLang="en-US" dirty="0"/>
              <a:t>두 번째 행의 원소가 순차적으로 할당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 구조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01" y="3815151"/>
            <a:ext cx="7735255" cy="28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4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 반복 </a:t>
            </a:r>
            <a:r>
              <a:rPr lang="ko-KR" altLang="en-US" dirty="0" err="1"/>
              <a:t>제어변수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endParaRPr lang="en-US" altLang="ko-KR" dirty="0"/>
          </a:p>
          <a:p>
            <a:pPr lvl="1"/>
            <a:r>
              <a:rPr lang="ko-KR" altLang="en-US" dirty="0"/>
              <a:t>행을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(</a:t>
            </a:r>
            <a:r>
              <a:rPr lang="ko-KR" altLang="en-US" dirty="0"/>
              <a:t>행의 수</a:t>
            </a:r>
            <a:r>
              <a:rPr lang="en-US" altLang="ko-KR" dirty="0"/>
              <a:t>-1)</a:t>
            </a:r>
            <a:r>
              <a:rPr lang="ko-KR" altLang="en-US" dirty="0"/>
              <a:t>까지 순차적으로 참조</a:t>
            </a:r>
            <a:endParaRPr lang="en-US" altLang="ko-KR" dirty="0"/>
          </a:p>
          <a:p>
            <a:r>
              <a:rPr lang="ko-KR" altLang="en-US" dirty="0"/>
              <a:t>내부 반복 </a:t>
            </a:r>
            <a:r>
              <a:rPr lang="ko-KR" altLang="en-US" dirty="0" err="1"/>
              <a:t>제어변수</a:t>
            </a:r>
            <a:r>
              <a:rPr lang="ko-KR" altLang="en-US" dirty="0"/>
              <a:t> </a:t>
            </a:r>
            <a:r>
              <a:rPr lang="en-US" altLang="ko-KR" dirty="0"/>
              <a:t>j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(</a:t>
            </a:r>
            <a:r>
              <a:rPr lang="ko-KR" altLang="en-US" dirty="0"/>
              <a:t>열의 수</a:t>
            </a:r>
            <a:r>
              <a:rPr lang="en-US" altLang="ko-KR" dirty="0"/>
              <a:t>-1)</a:t>
            </a:r>
            <a:r>
              <a:rPr lang="ko-KR" altLang="en-US" dirty="0"/>
              <a:t>까지 열을 순차적으로 참조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배열원소의</a:t>
            </a:r>
            <a:r>
              <a:rPr lang="ko-KR" altLang="en-US" dirty="0"/>
              <a:t> 저장 값이 행과 열의 관계식이 가능</a:t>
            </a:r>
            <a:endParaRPr lang="en-US" altLang="ko-KR" dirty="0"/>
          </a:p>
          <a:p>
            <a:pPr lvl="1"/>
            <a:r>
              <a:rPr lang="ko-KR" altLang="en-US" dirty="0"/>
              <a:t>다음 코드와 같이 중복된 </a:t>
            </a:r>
            <a:r>
              <a:rPr lang="ko-KR" altLang="en-US" dirty="0" err="1"/>
              <a:t>반복문을</a:t>
            </a:r>
            <a:r>
              <a:rPr lang="ko-KR" altLang="en-US" dirty="0"/>
              <a:t> 사용하여 값을 저장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 원소 참조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555176"/>
            <a:ext cx="5200650" cy="2200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5640705"/>
            <a:ext cx="6753225" cy="8382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8512" y="212725"/>
            <a:ext cx="3965488" cy="2840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742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6" name="슬라이드 번호 개체 틀 4"/>
          <p:cNvSpPr>
            <a:spLocks noGrp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spcAft>
                <a:spcPct val="4000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fld id="{7C11DD75-DC83-4C9A-A36A-6B0FB446FB80}" type="slidenum">
              <a:rPr lang="en-US" altLang="ko-KR" sz="3200">
                <a:solidFill>
                  <a:schemeClr val="bg1"/>
                </a:solidFill>
                <a:latin typeface="Times New Roman" pitchFamily="18" charset="0"/>
              </a:rPr>
              <a:pPr eaLnBrk="1" hangingPunct="1">
                <a:spcAft>
                  <a:spcPct val="0"/>
                </a:spcAft>
                <a:buFontTx/>
                <a:buNone/>
              </a:pPr>
              <a:t>16</a:t>
            </a:fld>
            <a:endParaRPr lang="en-US" altLang="ko-KR" sz="3200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373149" name="Group 246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023869"/>
              </p:ext>
            </p:extLst>
          </p:nvPr>
        </p:nvGraphicFramePr>
        <p:xfrm>
          <a:off x="258763" y="1914165"/>
          <a:ext cx="8604254" cy="4633917"/>
        </p:xfrm>
        <a:graphic>
          <a:graphicData uri="http://schemas.openxmlformats.org/drawingml/2006/table">
            <a:tbl>
              <a:tblPr/>
              <a:tblGrid>
                <a:gridCol w="83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2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6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594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38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Times New Roman" pitchFamily="18" charset="0"/>
                        </a:rPr>
                        <a:t>실행순서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Times New Roman" pitchFamily="18" charset="0"/>
                        </a:rPr>
                        <a:t>변수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i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Times New Roman" pitchFamily="18" charset="0"/>
                        </a:rPr>
                        <a:t>값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검사값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i&lt;=5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Times New Roman" pitchFamily="18" charset="0"/>
                        </a:rPr>
                        <a:t>검사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Times New Roman" pitchFamily="18" charset="0"/>
                        </a:rPr>
                        <a:t>결과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변수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j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값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J&lt;i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검사결과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Times New Roman" pitchFamily="18" charset="0"/>
                        </a:rPr>
                        <a:t>몸체실행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체" pitchFamily="49" charset="-127"/>
                          <a:cs typeface="Times New Roman" pitchFamily="18" charset="0"/>
                        </a:rPr>
                        <a:t>printf(“%d”,j);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증감연산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Times New Roman" pitchFamily="18" charset="0"/>
                        </a:rPr>
                        <a:t>(J++)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Times New Roman" pitchFamily="18" charset="0"/>
                        </a:rPr>
                        <a:t>증감연산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(i++)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Times New Roman" pitchFamily="18" charset="0"/>
                        </a:rPr>
                        <a:t>몸체실행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체" pitchFamily="49" charset="-127"/>
                          <a:cs typeface="Times New Roman" pitchFamily="18" charset="0"/>
                        </a:rPr>
                        <a:t>(putchar(‘\n’);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1(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Times New Roman" pitchFamily="18" charset="0"/>
                        </a:rPr>
                        <a:t>초기값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)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1 &lt;=5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Times New Roman" pitchFamily="18" charset="0"/>
                        </a:rPr>
                        <a:t>참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0 &lt; 1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참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1 (0+1)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엑스포" pitchFamily="18" charset="-127"/>
                        <a:ea typeface="휴먼엑스포" pitchFamily="18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1 &lt; 1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거짓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1+1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0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2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2 &lt;= 5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Times New Roman" pitchFamily="18" charset="0"/>
                        </a:rPr>
                        <a:t>참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0 &lt; 2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참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0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1 (0+1)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엑스포" pitchFamily="18" charset="-127"/>
                        <a:ea typeface="휴먼엑스포" pitchFamily="18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1 &lt; 2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참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01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2 (1+1)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엑스포" pitchFamily="18" charset="-127"/>
                        <a:ea typeface="휴먼엑스포" pitchFamily="18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2 &lt; 2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거짓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2+1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01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 row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3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3 &lt;= 5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Times New Roman" pitchFamily="18" charset="0"/>
                        </a:rPr>
                        <a:t>참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0 &lt; 3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참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0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1 (0+1)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엑스포" pitchFamily="18" charset="-127"/>
                        <a:ea typeface="휴먼엑스포" pitchFamily="18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1 &lt; 3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참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01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2 (1+1)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엑스포" pitchFamily="18" charset="-127"/>
                        <a:ea typeface="휴먼엑스포" pitchFamily="18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2 &lt;3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참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012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3 (2+1)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엑스포" pitchFamily="18" charset="-127"/>
                        <a:ea typeface="휴먼엑스포" pitchFamily="18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3 &lt;3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거짓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3+1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012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413"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4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4 &lt;= 5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Times New Roman" pitchFamily="18" charset="0"/>
                        </a:rPr>
                        <a:t>참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0 &lt; 4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참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1 (0+1)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엑스포" pitchFamily="18" charset="-127"/>
                        <a:ea typeface="휴먼엑스포" pitchFamily="18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1 &lt; 4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참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01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2 (1+1)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엑스포" pitchFamily="18" charset="-127"/>
                        <a:ea typeface="휴먼엑스포" pitchFamily="18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2 &lt; 4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참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012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3 (2+1)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엑스포" pitchFamily="18" charset="-127"/>
                        <a:ea typeface="휴먼엑스포" pitchFamily="18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3 &lt; 4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참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0123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4 (3+1)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엑스포" pitchFamily="18" charset="-127"/>
                        <a:ea typeface="휴먼엑스포" pitchFamily="18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0123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4 &lt; 4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거짓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4+1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5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5 &lt;=5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Times New Roman" pitchFamily="18" charset="0"/>
                        </a:rPr>
                        <a:t>참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체" pitchFamily="49" charset="-127"/>
                          <a:cs typeface="Times New Roman" pitchFamily="18" charset="0"/>
                        </a:rPr>
                        <a:t>…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..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체" pitchFamily="49" charset="-127"/>
                          <a:cs typeface="Times New Roman" pitchFamily="18" charset="0"/>
                        </a:rPr>
                        <a:t>…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..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체" pitchFamily="49" charset="-127"/>
                          <a:cs typeface="Times New Roman" pitchFamily="18" charset="0"/>
                        </a:rPr>
                        <a:t>…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01234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  <a:cs typeface="Times New Roman" pitchFamily="18" charset="0"/>
                        </a:rPr>
                        <a:t>..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체" pitchFamily="49" charset="-127"/>
                          <a:cs typeface="Times New Roman" pitchFamily="18" charset="0"/>
                        </a:rPr>
                        <a:t>…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5+1</a:t>
                      </a: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엑스포" pitchFamily="18" charset="-127"/>
                          <a:ea typeface="휴먼엑스포" pitchFamily="18" charset="-127"/>
                          <a:cs typeface="Times New Roman" pitchFamily="18" charset="0"/>
                        </a:rPr>
                        <a:t>01234</a:t>
                      </a: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8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6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체" pitchFamily="49" charset="-127"/>
                          <a:cs typeface="Times New Roman" pitchFamily="18" charset="0"/>
                        </a:rPr>
                        <a:t>6 &lt;= 5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Times New Roman" pitchFamily="18" charset="0"/>
                        </a:rPr>
                        <a:t>거짓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엑스포" pitchFamily="18" charset="-127"/>
                        <a:ea typeface="휴먼엑스포" pitchFamily="18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rgbClr val="0066FF"/>
                          </a:solidFill>
                          <a:latin typeface="Arial" pitchFamily="34" charset="0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CC3300"/>
                        </a:buClr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2120" marR="921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0962" name="Rectangle 27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>
                <a:ea typeface="굴림" pitchFamily="50" charset="-127"/>
              </a:rPr>
              <a:t>프로그래밍 실습</a:t>
            </a:r>
          </a:p>
        </p:txBody>
      </p:sp>
      <p:sp>
        <p:nvSpPr>
          <p:cNvPr id="366723" name="Rectangle 13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2514525" y="212725"/>
            <a:ext cx="3540085" cy="1601372"/>
          </a:xfrm>
          <a:prstGeom prst="rect">
            <a:avLst/>
          </a:prstGeom>
          <a:solidFill>
            <a:srgbClr val="DDF2FF"/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90000"/>
              </a:lnSpc>
              <a:defRPr/>
            </a:pPr>
            <a:r>
              <a:rPr lang="en-US" altLang="ko-KR" sz="2200" b="1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for(</a:t>
            </a:r>
            <a:r>
              <a:rPr lang="en-US" altLang="ko-KR" sz="2200" b="1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</a:t>
            </a:r>
            <a:r>
              <a:rPr lang="en-US" altLang="ko-KR" sz="2200" b="1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= 1; </a:t>
            </a:r>
            <a:r>
              <a:rPr lang="en-US" altLang="ko-KR" sz="2200" b="1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</a:t>
            </a:r>
            <a:r>
              <a:rPr lang="en-US" altLang="ko-KR" sz="2200" b="1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&lt;= 5; </a:t>
            </a:r>
            <a:r>
              <a:rPr lang="en-US" altLang="ko-KR" sz="2200" b="1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</a:t>
            </a:r>
            <a:r>
              <a:rPr lang="en-US" altLang="ko-KR" sz="2200" b="1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++) {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200" b="1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    for(j = 0; j &lt; </a:t>
            </a:r>
            <a:r>
              <a:rPr lang="en-US" altLang="ko-KR" sz="2200" b="1" dirty="0" err="1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</a:t>
            </a:r>
            <a:r>
              <a:rPr lang="en-US" altLang="ko-KR" sz="2200" b="1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; </a:t>
            </a:r>
            <a:r>
              <a:rPr lang="en-US" altLang="ko-KR" sz="2200" b="1" dirty="0" err="1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j++</a:t>
            </a:r>
            <a:r>
              <a:rPr lang="en-US" altLang="ko-KR" sz="2200" b="1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2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	</a:t>
            </a:r>
            <a:r>
              <a:rPr lang="en-US" altLang="ko-KR" sz="2200" b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printf</a:t>
            </a:r>
            <a:r>
              <a:rPr lang="en-US" altLang="ko-KR" sz="22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("%d", j);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2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    </a:t>
            </a:r>
            <a:r>
              <a:rPr lang="en-US" altLang="ko-KR" sz="2200" b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putchar</a:t>
            </a:r>
            <a:r>
              <a:rPr lang="en-US" altLang="ko-KR" sz="22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('\n'); }</a:t>
            </a:r>
          </a:p>
        </p:txBody>
      </p:sp>
      <p:pic>
        <p:nvPicPr>
          <p:cNvPr id="41148" name="Picture 246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" t="19389" r="58275" b="33621"/>
          <a:stretch/>
        </p:blipFill>
        <p:spPr bwMode="auto">
          <a:xfrm>
            <a:off x="6080352" y="506028"/>
            <a:ext cx="1771854" cy="130807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57200" y="212725"/>
            <a:ext cx="1210588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보충자료</a:t>
            </a:r>
          </a:p>
        </p:txBody>
      </p:sp>
    </p:spTree>
    <p:extLst>
      <p:ext uri="{BB962C8B-B14F-4D97-AF65-F5344CB8AC3E}">
        <p14:creationId xmlns:p14="http://schemas.microsoft.com/office/powerpoint/2010/main" val="339238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28773" y="175911"/>
            <a:ext cx="8864756" cy="454567"/>
          </a:xfrm>
        </p:spPr>
        <p:txBody>
          <a:bodyPr/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차원 배열 선언과 원소 하나하나에</a:t>
            </a:r>
            <a:br>
              <a:rPr lang="en-US" altLang="ko-KR" sz="2400" dirty="0"/>
            </a:br>
            <a:r>
              <a:rPr lang="ko-KR" altLang="en-US" sz="2400" dirty="0"/>
              <a:t>직접 초기값 저장 후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8" y="769478"/>
            <a:ext cx="7432872" cy="5956637"/>
          </a:xfrm>
          <a:prstGeom prst="rect">
            <a:avLst/>
          </a:prstGeom>
        </p:spPr>
      </p:pic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DA2D153B-BB51-49B6-9CEE-67C0F90D4532}"/>
              </a:ext>
            </a:extLst>
          </p:cNvPr>
          <p:cNvSpPr/>
          <p:nvPr/>
        </p:nvSpPr>
        <p:spPr bwMode="auto">
          <a:xfrm>
            <a:off x="2771224" y="2346501"/>
            <a:ext cx="1099879" cy="1295155"/>
          </a:xfrm>
          <a:prstGeom prst="rightBrace">
            <a:avLst>
              <a:gd name="adj1" fmla="val 0"/>
              <a:gd name="adj2" fmla="val 88520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Arial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" y="3925932"/>
            <a:ext cx="3871103" cy="1445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D055F9-00ED-47DE-83BA-B90E4D0E1F67}"/>
              </a:ext>
            </a:extLst>
          </p:cNvPr>
          <p:cNvSpPr txBox="1"/>
          <p:nvPr/>
        </p:nvSpPr>
        <p:spPr>
          <a:xfrm>
            <a:off x="404576" y="2483328"/>
            <a:ext cx="2675976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</a:t>
            </a:r>
            <a:r>
              <a:rPr lang="ko-KR" altLang="en-US" sz="16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차원 배열 </a:t>
            </a:r>
            <a:r>
              <a:rPr lang="en-US" altLang="ko-KR" sz="16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td </a:t>
            </a:r>
            <a:r>
              <a:rPr lang="ko-KR" altLang="en-US" sz="16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에 </a:t>
            </a:r>
            <a:r>
              <a:rPr lang="en-US" altLang="ko-KR" sz="16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scanf</a:t>
            </a:r>
            <a:r>
              <a:rPr lang="ko-KR" altLang="en-US" sz="16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를 이용하여 숫자를 입력하는 코드 작성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ADB50E-29AC-4FBF-97B3-2547F3661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6" r="15101"/>
          <a:stretch/>
        </p:blipFill>
        <p:spPr bwMode="auto">
          <a:xfrm>
            <a:off x="128773" y="2328810"/>
            <a:ext cx="3084148" cy="152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8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 번째 방법은 중괄호를 중첩되게 이용</a:t>
            </a:r>
            <a:endParaRPr lang="en-US" altLang="ko-KR" dirty="0"/>
          </a:p>
          <a:p>
            <a:pPr lvl="1"/>
            <a:r>
              <a:rPr lang="ko-KR" altLang="en-US" dirty="0"/>
              <a:t>중괄호 내부에 행에 속하는 값을 다시 중괄호로 묶고</a:t>
            </a:r>
            <a:r>
              <a:rPr lang="en-US" altLang="ko-KR" dirty="0"/>
              <a:t>, </a:t>
            </a:r>
            <a:r>
              <a:rPr lang="ko-KR" altLang="en-US" dirty="0"/>
              <a:t>중괄호와 중괄호 사이에는 쉼표로 분리</a:t>
            </a:r>
            <a:endParaRPr lang="en-US" altLang="ko-KR" dirty="0"/>
          </a:p>
          <a:p>
            <a:pPr lvl="1"/>
            <a:r>
              <a:rPr lang="ko-KR" altLang="en-US" dirty="0"/>
              <a:t>행인 중괄호 내부의 초기값들은 쉼표로 분리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구조를 행과 열로 표현 할 수 있는 장점</a:t>
            </a:r>
            <a:endParaRPr lang="en-US" altLang="ko-KR" dirty="0"/>
          </a:p>
          <a:p>
            <a:r>
              <a:rPr lang="ko-KR" altLang="en-US" dirty="0"/>
              <a:t>다른 방법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차원 배열과 같이 하나의 중괄호로 모든 초기 값을 쉼표로 분리하는 방법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 선언 초기화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6" y="3590343"/>
            <a:ext cx="3993960" cy="19049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287" y="3590343"/>
            <a:ext cx="4628242" cy="214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32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 번째 대괄호 내부의 행의 크기는 명시하지 않을 수 있음</a:t>
            </a:r>
            <a:endParaRPr lang="en-US" altLang="ko-KR" dirty="0"/>
          </a:p>
          <a:p>
            <a:pPr lvl="1"/>
            <a:r>
              <a:rPr lang="ko-KR" altLang="en-US" dirty="0"/>
              <a:t>그러나 두 번째 대괄호 내부의 열의 크기는 반드시 명시</a:t>
            </a:r>
            <a:endParaRPr lang="en-US" altLang="ko-KR" dirty="0"/>
          </a:p>
          <a:p>
            <a:pPr lvl="2"/>
            <a:r>
              <a:rPr lang="ko-KR" altLang="en-US" dirty="0"/>
              <a:t>행 크기는 명시하지 않고 열 크기만 명시한다면 명시된 </a:t>
            </a:r>
            <a:r>
              <a:rPr lang="ko-KR" altLang="en-US" dirty="0" err="1"/>
              <a:t>배열원소</a:t>
            </a:r>
            <a:r>
              <a:rPr lang="ko-KR" altLang="en-US" dirty="0"/>
              <a:t> 수와 열 크기를 이용하여 행의 크기를 자동으로 산정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배열에서도 초기값이 총 </a:t>
            </a:r>
            <a:r>
              <a:rPr lang="ko-KR" altLang="en-US" dirty="0" err="1"/>
              <a:t>배열원소</a:t>
            </a:r>
            <a:r>
              <a:rPr lang="ko-KR" altLang="en-US" dirty="0"/>
              <a:t> 수보다 적게 주어지면</a:t>
            </a:r>
            <a:endParaRPr lang="en-US" altLang="ko-KR" dirty="0"/>
          </a:p>
          <a:p>
            <a:pPr lvl="1"/>
            <a:r>
              <a:rPr lang="ko-KR" altLang="en-US" dirty="0"/>
              <a:t>나머지는 모두 기본값인 </a:t>
            </a:r>
            <a:r>
              <a:rPr lang="en-US" altLang="ko-KR" dirty="0"/>
              <a:t>0, 0.0 </a:t>
            </a:r>
            <a:r>
              <a:rPr lang="ko-KR" altLang="en-US" dirty="0"/>
              <a:t>또 는 ‘</a:t>
            </a:r>
            <a:r>
              <a:rPr lang="en-US" altLang="ko-KR" dirty="0"/>
              <a:t>\0’</a:t>
            </a:r>
            <a:r>
              <a:rPr lang="ko-KR" altLang="en-US" dirty="0"/>
              <a:t>이 저장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 선언에서의 주의점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49" y="3073787"/>
            <a:ext cx="4150506" cy="14486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520" y="4522465"/>
            <a:ext cx="5888591" cy="215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0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05EF78-1BCB-4F0E-9816-7D08FBB8D693}"/>
              </a:ext>
            </a:extLst>
          </p:cNvPr>
          <p:cNvSpPr txBox="1"/>
          <p:nvPr/>
        </p:nvSpPr>
        <p:spPr>
          <a:xfrm>
            <a:off x="107361" y="2721429"/>
            <a:ext cx="249780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itchFamily="34" charset="0"/>
              </a:rPr>
              <a:t>제 </a:t>
            </a:r>
            <a:r>
              <a:rPr lang="en-US" altLang="ko-KR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itchFamily="34" charset="0"/>
              </a:rPr>
              <a:t>8 </a:t>
            </a:r>
            <a:r>
              <a:rPr lang="ko-KR" altLang="en-US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itchFamily="34" charset="0"/>
              </a:rPr>
              <a:t>장 배열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4F3354-FE45-4399-9DFE-FF3554E21841}"/>
              </a:ext>
            </a:extLst>
          </p:cNvPr>
          <p:cNvCxnSpPr/>
          <p:nvPr/>
        </p:nvCxnSpPr>
        <p:spPr>
          <a:xfrm>
            <a:off x="-2992" y="3452858"/>
            <a:ext cx="722811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44B953-E6F7-44B7-8427-97C091956516}"/>
              </a:ext>
            </a:extLst>
          </p:cNvPr>
          <p:cNvSpPr txBox="1"/>
          <p:nvPr/>
        </p:nvSpPr>
        <p:spPr>
          <a:xfrm>
            <a:off x="810296" y="4061221"/>
            <a:ext cx="242726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 i="0" u="none" strike="noStrike" baseline="0">
                <a:solidFill>
                  <a:srgbClr val="008080"/>
                </a:solidFill>
                <a:latin typeface="DINPro-Bold"/>
              </a:rPr>
              <a:t>01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배열 선언과 초기화</a:t>
            </a:r>
          </a:p>
          <a:p>
            <a:pPr algn="l"/>
            <a:r>
              <a:rPr lang="en-US" altLang="ko-KR" sz="1800" b="1" i="0" u="none" strike="noStrike" baseline="0">
                <a:solidFill>
                  <a:srgbClr val="008080"/>
                </a:solidFill>
                <a:latin typeface="DINPro-Bold"/>
              </a:rPr>
              <a:t>02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YDVYGOStd125"/>
              </a:rPr>
              <a:t>2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차원과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YDVYGOStd125"/>
              </a:rPr>
              <a:t>3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차원 배열</a:t>
            </a:r>
            <a:endParaRPr lang="ko-KR" altLang="en-US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9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 초기화와 원소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49" y="764295"/>
            <a:ext cx="7803565" cy="58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76" y="1161696"/>
            <a:ext cx="3931284" cy="352416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성적을 </a:t>
            </a:r>
            <a:r>
              <a:rPr lang="en-US" altLang="ko-KR" sz="1800" dirty="0"/>
              <a:t>2</a:t>
            </a:r>
            <a:r>
              <a:rPr lang="ko-KR" altLang="en-US" sz="1800" dirty="0"/>
              <a:t>차원 배열에 저장</a:t>
            </a:r>
            <a:endParaRPr lang="en-US" altLang="ko-KR" sz="1800" dirty="0"/>
          </a:p>
          <a:p>
            <a:pPr lvl="1"/>
            <a:r>
              <a:rPr lang="ko-KR" altLang="en-US" sz="1400" dirty="0"/>
              <a:t>중간고사와 기말고사별로 평균을 출력</a:t>
            </a:r>
            <a:endParaRPr lang="en-US" altLang="ko-KR" sz="1400" dirty="0"/>
          </a:p>
          <a:p>
            <a:pPr lvl="1"/>
            <a:r>
              <a:rPr lang="ko-KR" altLang="en-US" sz="1400" dirty="0"/>
              <a:t>변수 </a:t>
            </a:r>
            <a:r>
              <a:rPr lang="en-US" altLang="ko-KR" sz="1400" dirty="0" err="1"/>
              <a:t>midsum</a:t>
            </a:r>
            <a:endParaRPr lang="en-US" altLang="ko-KR" sz="1400" dirty="0"/>
          </a:p>
          <a:p>
            <a:pPr lvl="2"/>
            <a:r>
              <a:rPr lang="ko-KR" altLang="en-US" sz="1400" dirty="0"/>
              <a:t>중간고사의 합을 저장한 변수</a:t>
            </a:r>
            <a:endParaRPr lang="en-US" altLang="ko-KR" sz="1400" dirty="0"/>
          </a:p>
          <a:p>
            <a:pPr lvl="1"/>
            <a:r>
              <a:rPr lang="ko-KR" altLang="en-US" sz="1400" dirty="0"/>
              <a:t>변수 </a:t>
            </a:r>
            <a:r>
              <a:rPr lang="en-US" altLang="ko-KR" sz="1400" dirty="0" err="1"/>
              <a:t>finalsum</a:t>
            </a:r>
            <a:endParaRPr lang="en-US" altLang="ko-KR" sz="1400" dirty="0"/>
          </a:p>
          <a:p>
            <a:pPr lvl="2"/>
            <a:r>
              <a:rPr lang="ko-KR" altLang="en-US" sz="1400" dirty="0"/>
              <a:t>기말고사의 합을 저장한 변수</a:t>
            </a:r>
            <a:endParaRPr lang="en-US" altLang="ko-KR" sz="1400" dirty="0"/>
          </a:p>
          <a:p>
            <a:pPr lvl="1"/>
            <a:r>
              <a:rPr lang="ko-KR" altLang="en-US" sz="1400" dirty="0"/>
              <a:t>변수 </a:t>
            </a:r>
            <a:r>
              <a:rPr lang="en-US" altLang="ko-KR" sz="1400" dirty="0"/>
              <a:t>sum</a:t>
            </a:r>
          </a:p>
          <a:p>
            <a:pPr lvl="2"/>
            <a:r>
              <a:rPr lang="ko-KR" altLang="en-US" sz="1400" dirty="0"/>
              <a:t>전체 성적의 합</a:t>
            </a:r>
            <a:endParaRPr lang="en-US" altLang="ko-KR" sz="1400" dirty="0"/>
          </a:p>
          <a:p>
            <a:pPr lvl="1"/>
            <a:r>
              <a:rPr lang="ko-KR" altLang="en-US" sz="1400" dirty="0"/>
              <a:t>평균 구하기</a:t>
            </a:r>
            <a:endParaRPr lang="en-US" altLang="ko-KR" sz="1400" dirty="0"/>
          </a:p>
          <a:p>
            <a:pPr lvl="2"/>
            <a:r>
              <a:rPr lang="ko-KR" altLang="en-US" sz="1400" dirty="0"/>
              <a:t>소수로 출력되도록 </a:t>
            </a:r>
            <a:endParaRPr lang="en-US" altLang="ko-KR" sz="1400" dirty="0"/>
          </a:p>
          <a:p>
            <a:pPr lvl="2"/>
            <a:r>
              <a:rPr lang="en-US" altLang="ko-KR" sz="1400" dirty="0"/>
              <a:t>(double)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형변환</a:t>
            </a:r>
            <a:endParaRPr lang="ko-KR" altLang="en-US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28773" y="193495"/>
            <a:ext cx="8864756" cy="454567"/>
          </a:xfrm>
        </p:spPr>
        <p:txBody>
          <a:bodyPr/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차원 배열 초기화를 </a:t>
            </a:r>
            <a:br>
              <a:rPr lang="en-US" altLang="ko-KR" sz="2400" dirty="0"/>
            </a:br>
            <a:r>
              <a:rPr lang="ko-KR" altLang="en-US" sz="2400" dirty="0"/>
              <a:t>이용한 성적 처리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85737" y="4409678"/>
            <a:ext cx="5655770" cy="2052668"/>
            <a:chOff x="392114" y="4509889"/>
            <a:chExt cx="4656164" cy="180027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17354"/>
            <a:stretch/>
          </p:blipFill>
          <p:spPr>
            <a:xfrm>
              <a:off x="392114" y="4706298"/>
              <a:ext cx="4656164" cy="1603865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114" y="4509889"/>
              <a:ext cx="1249028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114194" y="0"/>
            <a:ext cx="5127460" cy="6664505"/>
            <a:chOff x="5094576" y="212725"/>
            <a:chExt cx="3992274" cy="57799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rcRect l="17639"/>
            <a:stretch/>
          </p:blipFill>
          <p:spPr>
            <a:xfrm>
              <a:off x="5094576" y="212725"/>
              <a:ext cx="3992274" cy="5779938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6587" y="4409678"/>
              <a:ext cx="951201" cy="19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4333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123" y="2895490"/>
            <a:ext cx="4566937" cy="3102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306" y="208867"/>
            <a:ext cx="4222148" cy="6408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46" y="302815"/>
            <a:ext cx="3845795" cy="165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오른쪽 중괄호 8"/>
          <p:cNvSpPr/>
          <p:nvPr/>
        </p:nvSpPr>
        <p:spPr bwMode="auto">
          <a:xfrm>
            <a:off x="4730862" y="195894"/>
            <a:ext cx="381199" cy="784834"/>
          </a:xfrm>
          <a:prstGeom prst="rightBrace">
            <a:avLst>
              <a:gd name="adj1" fmla="val 8333"/>
              <a:gd name="adj2" fmla="val 50939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047" y="2166241"/>
            <a:ext cx="236154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표준입력으로 데이터 </a:t>
            </a:r>
            <a:br>
              <a:rPr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 입력하는 부분 작성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" t="9236" r="4768" b="17664"/>
          <a:stretch/>
        </p:blipFill>
        <p:spPr bwMode="auto">
          <a:xfrm>
            <a:off x="4860306" y="4702370"/>
            <a:ext cx="3712585" cy="191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38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임의의 숫자 </a:t>
            </a:r>
            <a:r>
              <a:rPr lang="en-US" altLang="ko-KR" dirty="0"/>
              <a:t>5</a:t>
            </a:r>
            <a:r>
              <a:rPr lang="ko-KR" altLang="en-US" dirty="0"/>
              <a:t>개를 키보드로부터 입력 받아서 배열에 저장한다</a:t>
            </a:r>
            <a:r>
              <a:rPr lang="en-US" altLang="ko-KR" dirty="0"/>
              <a:t>. </a:t>
            </a:r>
            <a:r>
              <a:rPr lang="ko-KR" altLang="en-US" dirty="0"/>
              <a:t>저장된 숫자 중에서 가장 큰 값을 찾아 출력하는 프로그램을 작성한다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일단 </a:t>
            </a: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</a:rPr>
              <a:t>첫번째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 배열요소의 값이 가장 크다고 가정한 후에 이 값을 나머지 배열요소의 값들과 비교하면 된다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.)</a:t>
            </a:r>
          </a:p>
          <a:p>
            <a:pPr eaLnBrk="1" hangingPunct="1"/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lvl="1" eaLnBrk="1" hangingPunct="1"/>
            <a:r>
              <a:rPr lang="ko-KR" altLang="en-US" b="1" dirty="0"/>
              <a:t>힌트</a:t>
            </a:r>
            <a:r>
              <a:rPr lang="en-US" altLang="ko-KR" b="1" dirty="0"/>
              <a:t>) </a:t>
            </a:r>
            <a:r>
              <a:rPr lang="ko-KR" altLang="en-US" b="1" dirty="0"/>
              <a:t>최대값 구하는 </a:t>
            </a:r>
            <a:r>
              <a:rPr lang="ko-KR" altLang="en-US" b="1" dirty="0" err="1"/>
              <a:t>조건문</a:t>
            </a:r>
            <a:endParaRPr lang="ko-KR" altLang="en-US" b="1" dirty="0"/>
          </a:p>
          <a:p>
            <a:pPr lvl="2" eaLnBrk="1" hangingPunct="1"/>
            <a:r>
              <a:rPr lang="en-US" altLang="ko-KR" dirty="0"/>
              <a:t>if(max&lt;</a:t>
            </a:r>
            <a:r>
              <a:rPr lang="en-US" altLang="ko-KR" dirty="0" err="1"/>
              <a:t>nums</a:t>
            </a:r>
            <a:r>
              <a:rPr lang="en-US" altLang="ko-KR" dirty="0"/>
              <a:t>[i]) max=</a:t>
            </a:r>
            <a:r>
              <a:rPr lang="en-US" altLang="ko-KR" dirty="0" err="1"/>
              <a:t>nums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lvl="2" eaLnBrk="1" hangingPunct="1"/>
            <a:endParaRPr lang="en-US" altLang="ko-KR" dirty="0"/>
          </a:p>
          <a:p>
            <a:pPr lvl="1"/>
            <a:r>
              <a:rPr lang="ko-KR" altLang="en-US" sz="1800" b="1" dirty="0"/>
              <a:t>실행결과</a:t>
            </a:r>
            <a:endParaRPr lang="en-US" altLang="ko-KR" sz="1800" b="1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예제</a:t>
            </a:r>
            <a:r>
              <a:rPr lang="en-US" altLang="ko-KR" dirty="0"/>
              <a:t>(</a:t>
            </a:r>
            <a:r>
              <a:rPr lang="ko-KR" altLang="en-US" dirty="0"/>
              <a:t>가장 큰 배열요소 값 찾기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" t="30726" r="7113" b="36885"/>
          <a:stretch/>
        </p:blipFill>
        <p:spPr bwMode="auto">
          <a:xfrm>
            <a:off x="1149414" y="4084984"/>
            <a:ext cx="5805301" cy="50506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57200" y="212725"/>
            <a:ext cx="1210588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보충자료</a:t>
            </a:r>
          </a:p>
        </p:txBody>
      </p:sp>
    </p:spTree>
    <p:extLst>
      <p:ext uri="{BB962C8B-B14F-4D97-AF65-F5344CB8AC3E}">
        <p14:creationId xmlns:p14="http://schemas.microsoft.com/office/powerpoint/2010/main" val="32052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배열 예제</a:t>
            </a:r>
            <a:r>
              <a:rPr lang="en-US" altLang="ko-KR" dirty="0"/>
              <a:t>(</a:t>
            </a:r>
            <a:r>
              <a:rPr lang="ko-KR" altLang="en-US" dirty="0"/>
              <a:t>가장 큰 배열요소 값 찾기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69" y="1190924"/>
            <a:ext cx="5611416" cy="486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757200" y="212725"/>
            <a:ext cx="1210588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보충자료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" t="30726" r="7113" b="36885"/>
          <a:stretch/>
        </p:blipFill>
        <p:spPr bwMode="auto">
          <a:xfrm>
            <a:off x="4109672" y="1602112"/>
            <a:ext cx="4752974" cy="4135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211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</a:t>
            </a:r>
            <a:r>
              <a:rPr lang="en-US" altLang="ko-KR" dirty="0"/>
              <a:t>, 2</a:t>
            </a:r>
            <a:r>
              <a:rPr lang="ko-KR" altLang="en-US" dirty="0"/>
              <a:t>차원</a:t>
            </a:r>
            <a:r>
              <a:rPr lang="en-US" altLang="ko-KR" dirty="0"/>
              <a:t>, 3</a:t>
            </a:r>
            <a:r>
              <a:rPr lang="ko-KR" altLang="en-US" dirty="0"/>
              <a:t>차원 배열을 위한 선언과 그 구조</a:t>
            </a:r>
            <a:endParaRPr lang="en-US" altLang="ko-KR" dirty="0"/>
          </a:p>
          <a:p>
            <a:r>
              <a:rPr lang="ko-KR" altLang="en-US" dirty="0"/>
              <a:t>배열 선언</a:t>
            </a:r>
            <a:endParaRPr lang="en-US" altLang="ko-KR" dirty="0"/>
          </a:p>
          <a:p>
            <a:pPr lvl="1"/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threed</a:t>
            </a:r>
            <a:r>
              <a:rPr lang="en-US" altLang="ko-KR" b="1" dirty="0"/>
              <a:t>[2][2][3];</a:t>
            </a:r>
          </a:p>
          <a:p>
            <a:pPr lvl="2"/>
            <a:r>
              <a:rPr lang="ko-KR" altLang="en-US" dirty="0"/>
              <a:t>총 </a:t>
            </a:r>
            <a:r>
              <a:rPr lang="en-US" altLang="ko-KR" dirty="0"/>
              <a:t>2×2×3 = 12 </a:t>
            </a:r>
            <a:r>
              <a:rPr lang="ko-KR" altLang="en-US" dirty="0"/>
              <a:t>개의 </a:t>
            </a:r>
            <a:r>
              <a:rPr lang="ko-KR" altLang="en-US" dirty="0" err="1"/>
              <a:t>배열원소</a:t>
            </a:r>
            <a:endParaRPr lang="en-US" altLang="ko-KR" dirty="0"/>
          </a:p>
          <a:p>
            <a:pPr lvl="2"/>
            <a:r>
              <a:rPr lang="ko-KR" altLang="en-US" dirty="0"/>
              <a:t>대괄호 내부 세 개의 크기는</a:t>
            </a:r>
            <a:br>
              <a:rPr lang="en-US" altLang="ko-KR" dirty="0"/>
            </a:br>
            <a:r>
              <a:rPr lang="ko-KR" altLang="en-US" dirty="0"/>
              <a:t>모두 필요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배열 구조와 선언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49" y="1620058"/>
            <a:ext cx="4556125" cy="48682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" y="3110118"/>
            <a:ext cx="4295436" cy="179035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B81F2E0-4B0F-4B94-A505-8766567B3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96690"/>
              </p:ext>
            </p:extLst>
          </p:nvPr>
        </p:nvGraphicFramePr>
        <p:xfrm>
          <a:off x="1191189" y="5169635"/>
          <a:ext cx="28349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978">
                  <a:extLst>
                    <a:ext uri="{9D8B030D-6E8A-4147-A177-3AD203B41FA5}">
                      <a16:colId xmlns:a16="http://schemas.microsoft.com/office/drawing/2014/main" val="2473878206"/>
                    </a:ext>
                  </a:extLst>
                </a:gridCol>
                <a:gridCol w="944978">
                  <a:extLst>
                    <a:ext uri="{9D8B030D-6E8A-4147-A177-3AD203B41FA5}">
                      <a16:colId xmlns:a16="http://schemas.microsoft.com/office/drawing/2014/main" val="2518156296"/>
                    </a:ext>
                  </a:extLst>
                </a:gridCol>
                <a:gridCol w="944978">
                  <a:extLst>
                    <a:ext uri="{9D8B030D-6E8A-4147-A177-3AD203B41FA5}">
                      <a16:colId xmlns:a16="http://schemas.microsoft.com/office/drawing/2014/main" val="148487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5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7335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F966BBA-17EC-4450-AA98-1699267F0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156478"/>
              </p:ext>
            </p:extLst>
          </p:nvPr>
        </p:nvGraphicFramePr>
        <p:xfrm>
          <a:off x="1981300" y="5590839"/>
          <a:ext cx="2704446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1482">
                  <a:extLst>
                    <a:ext uri="{9D8B030D-6E8A-4147-A177-3AD203B41FA5}">
                      <a16:colId xmlns:a16="http://schemas.microsoft.com/office/drawing/2014/main" val="2227205890"/>
                    </a:ext>
                  </a:extLst>
                </a:gridCol>
                <a:gridCol w="901482">
                  <a:extLst>
                    <a:ext uri="{9D8B030D-6E8A-4147-A177-3AD203B41FA5}">
                      <a16:colId xmlns:a16="http://schemas.microsoft.com/office/drawing/2014/main" val="329785978"/>
                    </a:ext>
                  </a:extLst>
                </a:gridCol>
                <a:gridCol w="901482">
                  <a:extLst>
                    <a:ext uri="{9D8B030D-6E8A-4147-A177-3AD203B41FA5}">
                      <a16:colId xmlns:a16="http://schemas.microsoft.com/office/drawing/2014/main" val="427237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25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7834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C8C91D-FC83-4161-9251-173CDDA056E3}"/>
              </a:ext>
            </a:extLst>
          </p:cNvPr>
          <p:cNvSpPr txBox="1"/>
          <p:nvPr/>
        </p:nvSpPr>
        <p:spPr>
          <a:xfrm>
            <a:off x="3867032" y="4900473"/>
            <a:ext cx="50847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0</a:t>
            </a:r>
            <a:r>
              <a:rPr lang="ko-KR" altLang="en-US" sz="16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721C0-3A1F-43F6-A932-5C6D7AC76D89}"/>
              </a:ext>
            </a:extLst>
          </p:cNvPr>
          <p:cNvSpPr txBox="1"/>
          <p:nvPr/>
        </p:nvSpPr>
        <p:spPr>
          <a:xfrm>
            <a:off x="4479083" y="5252285"/>
            <a:ext cx="50847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1</a:t>
            </a:r>
            <a:r>
              <a:rPr lang="ko-KR" altLang="en-US" sz="16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FD406-79B4-4EA6-98F6-A326F153ECF7}"/>
              </a:ext>
            </a:extLst>
          </p:cNvPr>
          <p:cNvSpPr txBox="1"/>
          <p:nvPr/>
        </p:nvSpPr>
        <p:spPr>
          <a:xfrm>
            <a:off x="1489384" y="5678352"/>
            <a:ext cx="508473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0</a:t>
            </a:r>
            <a:r>
              <a:rPr lang="ko-KR" altLang="en-US" sz="16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행</a:t>
            </a:r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r>
              <a:rPr lang="en-US" altLang="ko-KR" sz="16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1</a:t>
            </a:r>
            <a:r>
              <a:rPr lang="ko-KR" altLang="en-US" sz="16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73C61-97ED-4BA5-9FAD-1741183682C2}"/>
              </a:ext>
            </a:extLst>
          </p:cNvPr>
          <p:cNvSpPr txBox="1"/>
          <p:nvPr/>
        </p:nvSpPr>
        <p:spPr>
          <a:xfrm>
            <a:off x="2227710" y="6294072"/>
            <a:ext cx="245803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0</a:t>
            </a:r>
            <a:r>
              <a:rPr lang="ko-KR" altLang="en-US" sz="16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열        </a:t>
            </a:r>
            <a:r>
              <a:rPr lang="en-US" altLang="ko-KR" sz="16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1</a:t>
            </a:r>
            <a:r>
              <a:rPr lang="ko-KR" altLang="en-US" sz="16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열        </a:t>
            </a:r>
            <a:r>
              <a:rPr lang="en-US" altLang="ko-KR" sz="16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2</a:t>
            </a:r>
            <a:r>
              <a:rPr lang="ko-KR" altLang="en-US" sz="16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1688744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76" y="1161696"/>
            <a:ext cx="3665324" cy="532665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배열 </a:t>
            </a:r>
            <a:r>
              <a:rPr lang="en-US" altLang="ko-KR" dirty="0"/>
              <a:t>score[2][4][2]</a:t>
            </a:r>
          </a:p>
          <a:p>
            <a:pPr lvl="1"/>
            <a:r>
              <a:rPr lang="ko-KR" altLang="en-US" dirty="0"/>
              <a:t>순서대로 첫 번째 상수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강좌 수</a:t>
            </a:r>
            <a:endParaRPr lang="en-US" altLang="ko-KR" dirty="0"/>
          </a:p>
          <a:p>
            <a:pPr lvl="1"/>
            <a:r>
              <a:rPr lang="ko-KR" altLang="en-US" dirty="0"/>
              <a:t>두 번째 상수 </a:t>
            </a:r>
            <a:r>
              <a:rPr lang="en-US" altLang="ko-KR" dirty="0"/>
              <a:t>4</a:t>
            </a:r>
          </a:p>
          <a:p>
            <a:pPr lvl="2"/>
            <a:r>
              <a:rPr lang="ko-KR" altLang="en-US" dirty="0"/>
              <a:t>각 반의 학생 수</a:t>
            </a:r>
            <a:endParaRPr lang="en-US" altLang="ko-KR" dirty="0"/>
          </a:p>
          <a:p>
            <a:pPr lvl="1"/>
            <a:r>
              <a:rPr lang="ko-KR" altLang="en-US" dirty="0"/>
              <a:t>마지막 세 번째 상수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중간고사와 기말고사인</a:t>
            </a:r>
            <a:br>
              <a:rPr lang="en-US" altLang="ko-KR" dirty="0"/>
            </a:br>
            <a:r>
              <a:rPr lang="ko-KR" altLang="en-US" dirty="0"/>
              <a:t>시험 횟수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배열 초기화를 이용한 성적 점수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786895"/>
            <a:ext cx="5069229" cy="60204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26" y="3843338"/>
            <a:ext cx="4436849" cy="24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0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76" y="1161696"/>
            <a:ext cx="3665324" cy="532665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배열 </a:t>
            </a:r>
            <a:r>
              <a:rPr lang="en-US" altLang="ko-KR" dirty="0"/>
              <a:t>score[2][4][2]</a:t>
            </a:r>
          </a:p>
          <a:p>
            <a:pPr lvl="1"/>
            <a:r>
              <a:rPr lang="ko-KR" altLang="en-US" dirty="0"/>
              <a:t>순서대로 첫 번째 상수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강좌 수</a:t>
            </a:r>
            <a:endParaRPr lang="en-US" altLang="ko-KR" dirty="0"/>
          </a:p>
          <a:p>
            <a:pPr lvl="1"/>
            <a:r>
              <a:rPr lang="ko-KR" altLang="en-US" dirty="0"/>
              <a:t>두 번째 상수 </a:t>
            </a:r>
            <a:r>
              <a:rPr lang="en-US" altLang="ko-KR" dirty="0"/>
              <a:t>4</a:t>
            </a:r>
          </a:p>
          <a:p>
            <a:pPr lvl="2"/>
            <a:r>
              <a:rPr lang="ko-KR" altLang="en-US" dirty="0"/>
              <a:t>각 반의 학생 수</a:t>
            </a:r>
            <a:endParaRPr lang="en-US" altLang="ko-KR" dirty="0"/>
          </a:p>
          <a:p>
            <a:pPr lvl="1"/>
            <a:r>
              <a:rPr lang="ko-KR" altLang="en-US" dirty="0"/>
              <a:t>마지막 세 번째 상수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중간고사와 기말고사인</a:t>
            </a:r>
            <a:br>
              <a:rPr lang="en-US" altLang="ko-KR" dirty="0"/>
            </a:br>
            <a:r>
              <a:rPr lang="ko-KR" altLang="en-US" dirty="0"/>
              <a:t>시험 횟수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배열 초기화를 이용한 성적 점수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1178"/>
          <a:stretch/>
        </p:blipFill>
        <p:spPr>
          <a:xfrm>
            <a:off x="-1025324" y="-1"/>
            <a:ext cx="6353928" cy="36842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863" y="158781"/>
            <a:ext cx="3584161" cy="19516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77EC48-E3B3-4F36-8C4F-04E3C672B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1" t="51178"/>
          <a:stretch/>
        </p:blipFill>
        <p:spPr>
          <a:xfrm>
            <a:off x="2363462" y="2407451"/>
            <a:ext cx="6150223" cy="43163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C7953F-827B-4691-A90F-339BCC9B7737}"/>
              </a:ext>
            </a:extLst>
          </p:cNvPr>
          <p:cNvSpPr/>
          <p:nvPr/>
        </p:nvSpPr>
        <p:spPr>
          <a:xfrm>
            <a:off x="3174765" y="2806261"/>
            <a:ext cx="2577964" cy="10978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7E903C-7C99-44AB-B1E4-A989B2530D60}"/>
              </a:ext>
            </a:extLst>
          </p:cNvPr>
          <p:cNvSpPr/>
          <p:nvPr/>
        </p:nvSpPr>
        <p:spPr>
          <a:xfrm>
            <a:off x="3174764" y="4098367"/>
            <a:ext cx="2818510" cy="177864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배열크기</a:t>
            </a:r>
            <a:r>
              <a:rPr lang="ko-KR" altLang="en-US" dirty="0"/>
              <a:t> 계산방법</a:t>
            </a:r>
          </a:p>
          <a:p>
            <a:pPr lvl="1"/>
            <a:r>
              <a:rPr lang="ko-KR" altLang="en-US" dirty="0"/>
              <a:t>연산자 </a:t>
            </a:r>
            <a:r>
              <a:rPr lang="en-US" altLang="ko-KR" dirty="0" err="1"/>
              <a:t>sizeof</a:t>
            </a:r>
            <a:r>
              <a:rPr lang="ko-KR" altLang="en-US" dirty="0"/>
              <a:t>를 이용한 식 </a:t>
            </a:r>
            <a:r>
              <a:rPr lang="en-US" altLang="ko-KR" dirty="0"/>
              <a:t>(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ko-KR" altLang="en-US" dirty="0" err="1"/>
              <a:t>배열이름</a:t>
            </a:r>
            <a:r>
              <a:rPr lang="en-US" altLang="ko-KR" dirty="0"/>
              <a:t>) /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ko-KR" altLang="en-US" dirty="0" err="1"/>
              <a:t>배열원소</a:t>
            </a:r>
            <a:r>
              <a:rPr lang="en-US" altLang="ko-KR" dirty="0"/>
              <a:t>) ) </a:t>
            </a:r>
          </a:p>
          <a:p>
            <a:pPr lvl="2"/>
            <a:r>
              <a:rPr lang="ko-KR" altLang="en-US" dirty="0"/>
              <a:t>저장공간의 크기를 바이트 수로 반환하는 연산자 </a:t>
            </a:r>
            <a:r>
              <a:rPr lang="en-US" altLang="ko-KR" dirty="0" err="1"/>
              <a:t>sizeof</a:t>
            </a:r>
            <a:endParaRPr lang="en-US" altLang="ko-KR" dirty="0"/>
          </a:p>
          <a:p>
            <a:pPr lvl="1"/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ko-KR" altLang="en-US" dirty="0" err="1"/>
              <a:t>배열이름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배열의 전체 공간의 바이트 수</a:t>
            </a:r>
            <a:endParaRPr lang="en-US" altLang="ko-KR" dirty="0"/>
          </a:p>
          <a:p>
            <a:pPr lvl="1"/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ko-KR" altLang="en-US" dirty="0" err="1"/>
              <a:t>배열원소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배열원소</a:t>
            </a:r>
            <a:r>
              <a:rPr lang="ko-KR" altLang="en-US" dirty="0"/>
              <a:t> 하나의 바이트 수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배열크기</a:t>
            </a:r>
            <a:r>
              <a:rPr lang="ko-KR" altLang="en-US" dirty="0"/>
              <a:t> 연산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364567"/>
            <a:ext cx="7143750" cy="23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41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2</a:t>
            </a:r>
            <a:r>
              <a:rPr lang="ko-KR" altLang="en-US" sz="1800" dirty="0"/>
              <a:t>차원 배열의 행의 수</a:t>
            </a:r>
            <a:endParaRPr lang="en-US" altLang="ko-KR" sz="1800" dirty="0"/>
          </a:p>
          <a:p>
            <a:pPr lvl="1"/>
            <a:r>
              <a:rPr lang="en-US" altLang="ko-KR" sz="1400" dirty="0"/>
              <a:t>( 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(x)  / 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(x[0])  )</a:t>
            </a:r>
          </a:p>
          <a:p>
            <a:pPr lvl="2"/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배열이름</a:t>
            </a:r>
            <a:r>
              <a:rPr lang="en-US" altLang="ko-KR" sz="1400" dirty="0"/>
              <a:t>)</a:t>
            </a:r>
          </a:p>
          <a:p>
            <a:pPr lvl="3"/>
            <a:r>
              <a:rPr lang="ko-KR" altLang="en-US" sz="1200" dirty="0"/>
              <a:t>배열의 전체 공간의 바이트 수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배열크기</a:t>
            </a:r>
            <a:r>
              <a:rPr lang="ko-KR" altLang="en-US" dirty="0"/>
              <a:t> 계산방법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91" y="3043839"/>
            <a:ext cx="8492021" cy="286868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311EE2B-E5CA-4072-A30E-ADE02C6CC6DC}"/>
              </a:ext>
            </a:extLst>
          </p:cNvPr>
          <p:cNvSpPr txBox="1">
            <a:spLocks/>
          </p:cNvSpPr>
          <p:nvPr/>
        </p:nvSpPr>
        <p:spPr>
          <a:xfrm>
            <a:off x="4335741" y="1183972"/>
            <a:ext cx="4549283" cy="158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2000" b="1" kern="1200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600" b="0" kern="1200">
                <a:solidFill>
                  <a:srgbClr val="05325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500" b="1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2</a:t>
            </a:r>
            <a:r>
              <a:rPr lang="ko-KR" altLang="en-US" sz="1800" dirty="0"/>
              <a:t>차원 열의 수</a:t>
            </a:r>
          </a:p>
          <a:p>
            <a:pPr lvl="1"/>
            <a:r>
              <a:rPr lang="en-US" altLang="ko-KR" sz="1400" dirty="0"/>
              <a:t>( 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(x[0])  / 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(x[0][0])  )</a:t>
            </a:r>
          </a:p>
          <a:p>
            <a:pPr lvl="2"/>
            <a:r>
              <a:rPr lang="en-US" altLang="ko-KR" sz="1400" dirty="0" err="1"/>
              <a:t>sizeof</a:t>
            </a:r>
            <a:r>
              <a:rPr lang="en-US" altLang="ko-KR" sz="1400" dirty="0"/>
              <a:t>(x[0])</a:t>
            </a:r>
          </a:p>
          <a:p>
            <a:pPr lvl="3"/>
            <a:r>
              <a:rPr lang="ko-KR" altLang="en-US" sz="1200" dirty="0"/>
              <a:t>첫	행의 바이트 수</a:t>
            </a:r>
          </a:p>
          <a:p>
            <a:pPr lvl="2"/>
            <a:r>
              <a:rPr lang="en-US" altLang="ko-KR" sz="1400" dirty="0" err="1"/>
              <a:t>sizeof</a:t>
            </a:r>
            <a:r>
              <a:rPr lang="en-US" altLang="ko-KR" sz="1400" dirty="0"/>
              <a:t>(x[0][0])</a:t>
            </a:r>
          </a:p>
          <a:p>
            <a:pPr lvl="3"/>
            <a:r>
              <a:rPr lang="ko-KR" altLang="en-US" sz="1200" dirty="0"/>
              <a:t>첫	번째 원소의 바이트 수</a:t>
            </a:r>
          </a:p>
        </p:txBody>
      </p:sp>
    </p:spTree>
    <p:extLst>
      <p:ext uri="{BB962C8B-B14F-4D97-AF65-F5344CB8AC3E}">
        <p14:creationId xmlns:p14="http://schemas.microsoft.com/office/powerpoint/2010/main" val="276508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016D7B-2412-4F29-8077-A352A1C088F9}"/>
              </a:ext>
            </a:extLst>
          </p:cNvPr>
          <p:cNvSpPr/>
          <p:nvPr/>
        </p:nvSpPr>
        <p:spPr>
          <a:xfrm>
            <a:off x="0" y="0"/>
            <a:ext cx="9144000" cy="93181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D23B1-CEA1-4BF9-9964-3D71317A19A3}"/>
              </a:ext>
            </a:extLst>
          </p:cNvPr>
          <p:cNvSpPr txBox="1"/>
          <p:nvPr/>
        </p:nvSpPr>
        <p:spPr>
          <a:xfrm>
            <a:off x="400595" y="2307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학습목표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9B2ADD-9AB3-4431-9C3A-A20CE3A1DC38}"/>
              </a:ext>
            </a:extLst>
          </p:cNvPr>
          <p:cNvSpPr/>
          <p:nvPr/>
        </p:nvSpPr>
        <p:spPr>
          <a:xfrm>
            <a:off x="130628" y="1162594"/>
            <a:ext cx="8847909" cy="54646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F71C6-8589-4E63-AF66-B135DEA1EF1C}"/>
              </a:ext>
            </a:extLst>
          </p:cNvPr>
          <p:cNvSpPr txBox="1"/>
          <p:nvPr/>
        </p:nvSpPr>
        <p:spPr>
          <a:xfrm>
            <a:off x="324620" y="1581485"/>
            <a:ext cx="7003840" cy="461761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b="0" i="0" u="none" strike="noStrike" baseline="0">
                <a:solidFill>
                  <a:srgbClr val="00FFCD"/>
                </a:solidFill>
                <a:latin typeface="YDVYGOStd135"/>
              </a:rPr>
              <a:t>▶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45"/>
              </a:rPr>
              <a:t>배열의 개요와 배열 선언 구문에 대하여 이해하고 설명할 수 있다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FrutigerNeueLT-Md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u="none" strike="noStrike" baseline="0">
                <a:solidFill>
                  <a:srgbClr val="80E6FF"/>
                </a:solidFill>
                <a:latin typeface="YDVYGOStd125"/>
              </a:rPr>
              <a:t>     •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여러 자료의 처리에 필요한 자료구조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u="none" strike="noStrike" baseline="0">
                <a:solidFill>
                  <a:srgbClr val="80E6FF"/>
                </a:solidFill>
                <a:latin typeface="YDVYGOStd125"/>
              </a:rPr>
              <a:t>     •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자료형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FrutigerNeueLT-Bk"/>
              </a:rPr>
              <a:t>,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배열이름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FrutigerNeueLT-Bk"/>
              </a:rPr>
              <a:t>,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배열크기를 이용한 배열 선언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u="none" strike="noStrike" baseline="0">
                <a:solidFill>
                  <a:srgbClr val="80E6FF"/>
                </a:solidFill>
                <a:latin typeface="YDVYGOStd125"/>
              </a:rPr>
              <a:t>     •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생성된 배열에서 원하는 원소를 참조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u="none" strike="noStrike" baseline="0">
                <a:solidFill>
                  <a:srgbClr val="80E6FF"/>
                </a:solidFill>
                <a:latin typeface="YDVYGOStd125"/>
              </a:rPr>
              <a:t>     •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배열 선언 시 동시에 초기값 지정 방법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u="none" strike="noStrike" baseline="0">
                <a:solidFill>
                  <a:srgbClr val="80E6FF"/>
                </a:solidFill>
                <a:latin typeface="YDVYGOStd125"/>
              </a:rPr>
              <a:t>     •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배열 선언 초기값 설정에서 배열크기 관계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u="none" strike="noStrike" baseline="0">
                <a:solidFill>
                  <a:srgbClr val="80E6FF"/>
                </a:solidFill>
                <a:latin typeface="YDVYGOStd125"/>
              </a:rPr>
              <a:t>     •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배열에서의 기본값과 쓰레기 값</a:t>
            </a:r>
          </a:p>
          <a:p>
            <a:pPr algn="l">
              <a:lnSpc>
                <a:spcPct val="150000"/>
              </a:lnSpc>
            </a:pPr>
            <a:r>
              <a:rPr lang="ko-KR" altLang="en-US" sz="1800" b="0" i="0" u="none" strike="noStrike" baseline="0">
                <a:solidFill>
                  <a:srgbClr val="00FFCD"/>
                </a:solidFill>
                <a:latin typeface="YDVYGOStd135"/>
              </a:rPr>
              <a:t>▶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45"/>
              </a:rPr>
              <a:t>다차원 배열에 대하여 다음을 이해하고 설명할 수 있다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FrutigerNeueLT-Md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u="none" strike="noStrike" baseline="0">
                <a:solidFill>
                  <a:srgbClr val="80E6FF"/>
                </a:solidFill>
                <a:latin typeface="YDVYGOStd125"/>
              </a:rPr>
              <a:t>     •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FrutigerNeueLT-Bk"/>
              </a:rPr>
              <a:t>2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차원 배열의 개념과 선언 방법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u="none" strike="noStrike" baseline="0">
                <a:solidFill>
                  <a:srgbClr val="80E6FF"/>
                </a:solidFill>
                <a:latin typeface="YDVYGOStd125"/>
              </a:rPr>
              <a:t>     •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FrutigerNeueLT-Bk"/>
              </a:rPr>
              <a:t>2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차원 배열의 배열 선언 초기값 설정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u="none" strike="noStrike" baseline="0">
                <a:solidFill>
                  <a:srgbClr val="80E6FF"/>
                </a:solidFill>
                <a:latin typeface="YDVYGOStd125"/>
              </a:rPr>
              <a:t>     •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FrutigerNeueLT-Bk"/>
              </a:rPr>
              <a:t>3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차원 배열의 개념과 배열 선언과 초기값 설정</a:t>
            </a:r>
            <a:endParaRPr lang="ko-KR" altLang="en-US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76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차원과 </a:t>
            </a:r>
            <a:r>
              <a:rPr lang="en-US" altLang="ko-KR" dirty="0"/>
              <a:t>2</a:t>
            </a:r>
            <a:r>
              <a:rPr lang="ko-KR" altLang="en-US" dirty="0"/>
              <a:t>차원 배열에서 배열 전체 및 원소의 크기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499921" y="743193"/>
            <a:ext cx="7644079" cy="5789707"/>
            <a:chOff x="1193848" y="1085850"/>
            <a:chExt cx="6251100" cy="462947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b="39387"/>
            <a:stretch/>
          </p:blipFill>
          <p:spPr>
            <a:xfrm>
              <a:off x="1199770" y="4217860"/>
              <a:ext cx="6245178" cy="14974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3848" y="1085850"/>
              <a:ext cx="6245178" cy="3134058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E950110-9B2E-40A6-AED8-B2C862CC8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57" t="60590" r="50797" b="3783"/>
          <a:stretch/>
        </p:blipFill>
        <p:spPr>
          <a:xfrm>
            <a:off x="155627" y="1161696"/>
            <a:ext cx="2703071" cy="10485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7A8BC3-C941-44B5-B314-794605C0C8A3}"/>
              </a:ext>
            </a:extLst>
          </p:cNvPr>
          <p:cNvSpPr/>
          <p:nvPr/>
        </p:nvSpPr>
        <p:spPr>
          <a:xfrm>
            <a:off x="3480047" y="2414726"/>
            <a:ext cx="5486130" cy="4020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1884F5-40C5-44E4-AE48-01248AB14C63}"/>
              </a:ext>
            </a:extLst>
          </p:cNvPr>
          <p:cNvSpPr/>
          <p:nvPr/>
        </p:nvSpPr>
        <p:spPr>
          <a:xfrm>
            <a:off x="550415" y="1185189"/>
            <a:ext cx="1455938" cy="4020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60569A-E8F4-4E20-9B05-C899DC9E3AFD}"/>
              </a:ext>
            </a:extLst>
          </p:cNvPr>
          <p:cNvSpPr/>
          <p:nvPr/>
        </p:nvSpPr>
        <p:spPr>
          <a:xfrm>
            <a:off x="3480046" y="4237782"/>
            <a:ext cx="5382781" cy="63605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E137B1-1AA9-4436-823E-3F4C53009CAE}"/>
              </a:ext>
            </a:extLst>
          </p:cNvPr>
          <p:cNvSpPr/>
          <p:nvPr/>
        </p:nvSpPr>
        <p:spPr>
          <a:xfrm>
            <a:off x="550415" y="1601794"/>
            <a:ext cx="1455938" cy="1812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69863-A4BB-4E63-B7F9-8C673D5FEF1B}"/>
              </a:ext>
            </a:extLst>
          </p:cNvPr>
          <p:cNvSpPr/>
          <p:nvPr/>
        </p:nvSpPr>
        <p:spPr>
          <a:xfrm>
            <a:off x="3472804" y="5292343"/>
            <a:ext cx="5382781" cy="62338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B323CA-2EF3-49B1-997F-3915F3B1C4EB}"/>
              </a:ext>
            </a:extLst>
          </p:cNvPr>
          <p:cNvSpPr/>
          <p:nvPr/>
        </p:nvSpPr>
        <p:spPr>
          <a:xfrm>
            <a:off x="550414" y="1805051"/>
            <a:ext cx="2192785" cy="39644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7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2</a:t>
            </a:r>
            <a:r>
              <a:rPr lang="ko-KR" altLang="en-US" dirty="0"/>
              <a:t>차원	배열에서 원소 참조 방법과 저장 값을 출력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85926" y="658276"/>
            <a:ext cx="7310299" cy="6018749"/>
            <a:chOff x="-61913" y="1157287"/>
            <a:chExt cx="9258300" cy="850106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2388" y="1157287"/>
              <a:ext cx="9248775" cy="45434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1913" y="5695950"/>
              <a:ext cx="9248775" cy="396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840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>
                <a:solidFill>
                  <a:srgbClr val="0033CC"/>
                </a:solidFill>
              </a:rPr>
              <a:t>일반변수를 이용하여 </a:t>
            </a:r>
            <a:r>
              <a:rPr lang="en-US" altLang="ko-KR"/>
              <a:t>5</a:t>
            </a:r>
            <a:r>
              <a:rPr lang="ko-KR" altLang="en-US"/>
              <a:t>명의 나이를 입력 받아 평균 나이를 출력하는 프로그램을 작성하시오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프로그램 예제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7" y="2154238"/>
            <a:ext cx="541597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07" y="1676402"/>
            <a:ext cx="3762924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F8F79-92FC-486B-AC20-131AD4D9AE14}"/>
              </a:ext>
            </a:extLst>
          </p:cNvPr>
          <p:cNvSpPr txBox="1"/>
          <p:nvPr/>
        </p:nvSpPr>
        <p:spPr>
          <a:xfrm>
            <a:off x="5762591" y="3825022"/>
            <a:ext cx="153439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scanf_s</a:t>
            </a:r>
            <a:r>
              <a:rPr lang="en-US" altLang="ko-KR" sz="20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(…)`</a:t>
            </a:r>
            <a:endParaRPr lang="ko-KR" altLang="en-US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6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일반변수 </a:t>
            </a:r>
            <a:r>
              <a:rPr lang="en-US" altLang="ko-KR"/>
              <a:t>a,b,c,d,e</a:t>
            </a:r>
            <a:r>
              <a:rPr lang="ko-KR" altLang="en-US"/>
              <a:t>를 배열로 </a:t>
            </a:r>
            <a:r>
              <a:rPr lang="en-US" altLang="ko-KR"/>
              <a:t>int</a:t>
            </a:r>
            <a:r>
              <a:rPr lang="ko-KR" altLang="en-US"/>
              <a:t> </a:t>
            </a:r>
            <a:r>
              <a:rPr lang="en-US" altLang="ko-KR"/>
              <a:t>num[5]; 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수정</a:t>
            </a: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배열예제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8" y="2044700"/>
            <a:ext cx="7543800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6" y="1676402"/>
            <a:ext cx="3908912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392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배열요소는 </a:t>
            </a:r>
            <a:r>
              <a:rPr lang="en-US" altLang="ko-KR"/>
              <a:t>1</a:t>
            </a:r>
            <a:r>
              <a:rPr lang="ko-KR" altLang="en-US"/>
              <a:t>씩 증가되기 때문에 </a:t>
            </a:r>
            <a:r>
              <a:rPr lang="en-US" altLang="ko-KR"/>
              <a:t>for</a:t>
            </a:r>
            <a:r>
              <a:rPr lang="ko-KR" altLang="en-US"/>
              <a:t>문과 함께 사용</a:t>
            </a:r>
            <a:endParaRPr lang="en-US" altLang="ko-KR"/>
          </a:p>
          <a:p>
            <a:pPr lvl="1"/>
            <a:endParaRPr lang="ko-KR" altLang="en-US">
              <a:solidFill>
                <a:srgbClr val="004986"/>
              </a:solidFill>
              <a:ea typeface="굴림" panose="020B0600000101010101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배열예제</a:t>
            </a:r>
            <a:r>
              <a:rPr lang="en-US" altLang="ko-KR">
                <a:ea typeface="굴림" panose="020B0600000101010101" pitchFamily="50" charset="-127"/>
              </a:rPr>
              <a:t>(for</a:t>
            </a:r>
            <a:r>
              <a:rPr lang="ko-KR" altLang="en-US">
                <a:ea typeface="굴림" panose="020B0600000101010101" pitchFamily="50" charset="-127"/>
              </a:rPr>
              <a:t>문</a:t>
            </a:r>
            <a:r>
              <a:rPr lang="en-US" altLang="ko-KR">
                <a:ea typeface="굴림" panose="020B0600000101010101" pitchFamily="50" charset="-127"/>
              </a:rPr>
              <a:t>)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68712"/>
            <a:ext cx="6439707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657" y="1570894"/>
            <a:ext cx="410234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900818" y="3356992"/>
            <a:ext cx="6291290" cy="93610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900818" y="4457701"/>
            <a:ext cx="4614724" cy="69949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900818" y="5157192"/>
            <a:ext cx="4614724" cy="28803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7552" y="3809186"/>
            <a:ext cx="286649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Input() </a:t>
            </a:r>
            <a:r>
              <a:rPr lang="ko-KR" altLang="en-US" dirty="0"/>
              <a:t>함수로 작성 </a:t>
            </a:r>
            <a:r>
              <a:rPr lang="en-US" altLang="ko-KR" dirty="0"/>
              <a:t>: </a:t>
            </a:r>
            <a:r>
              <a:rPr lang="ko-KR" altLang="en-US" dirty="0"/>
              <a:t>입력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2220" y="4622782"/>
            <a:ext cx="306205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Output() </a:t>
            </a:r>
            <a:r>
              <a:rPr lang="ko-KR" altLang="en-US" dirty="0"/>
              <a:t>함수로 작성 </a:t>
            </a:r>
            <a:r>
              <a:rPr lang="en-US" altLang="ko-KR" dirty="0"/>
              <a:t>: </a:t>
            </a:r>
            <a:r>
              <a:rPr lang="ko-KR" altLang="en-US" dirty="0"/>
              <a:t>합계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2220" y="5260559"/>
            <a:ext cx="271715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Avg</a:t>
            </a:r>
            <a:r>
              <a:rPr lang="en-US" altLang="ko-KR" dirty="0"/>
              <a:t>() </a:t>
            </a:r>
            <a:r>
              <a:rPr lang="ko-KR" altLang="en-US" dirty="0"/>
              <a:t>함수로 작성 </a:t>
            </a:r>
            <a:r>
              <a:rPr lang="en-US" altLang="ko-KR" dirty="0"/>
              <a:t>: </a:t>
            </a:r>
            <a:r>
              <a:rPr lang="ko-KR" altLang="en-US" dirty="0"/>
              <a:t>평균</a:t>
            </a:r>
          </a:p>
        </p:txBody>
      </p:sp>
    </p:spTree>
    <p:extLst>
      <p:ext uri="{BB962C8B-B14F-4D97-AF65-F5344CB8AC3E}">
        <p14:creationId xmlns:p14="http://schemas.microsoft.com/office/powerpoint/2010/main" val="490877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59411" y="2616859"/>
            <a:ext cx="3799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감사합니다</a:t>
            </a:r>
            <a:r>
              <a:rPr lang="en-US" altLang="ko-KR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697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</a:p>
          <a:p>
            <a:pPr lvl="1"/>
            <a:r>
              <a:rPr lang="ko-KR" altLang="en-US" dirty="0"/>
              <a:t>여러 변수들이 같은 배열이름으로 일정한 크기의 연속된 메모리에 저장되는 구조</a:t>
            </a:r>
            <a:endParaRPr lang="en-US" altLang="ko-KR" dirty="0"/>
          </a:p>
          <a:p>
            <a:pPr lvl="2"/>
            <a:r>
              <a:rPr lang="ko-KR" altLang="en-US" dirty="0"/>
              <a:t>배열을 이용하면 변수를 일일이 선언하는 번거로움이 없어지고</a:t>
            </a:r>
            <a:endParaRPr lang="en-US" altLang="ko-KR" dirty="0"/>
          </a:p>
          <a:p>
            <a:pPr lvl="2"/>
            <a:r>
              <a:rPr lang="ko-KR" altLang="en-US" dirty="0"/>
              <a:t>배열을 구성하는 각각의 변수를 반복 구문으로 쉽게 참조 가능</a:t>
            </a:r>
            <a:endParaRPr lang="en-US" altLang="ko-KR" dirty="0"/>
          </a:p>
          <a:p>
            <a:r>
              <a:rPr lang="ko-KR" altLang="en-US" dirty="0"/>
              <a:t>배열	정의와 선언 구문</a:t>
            </a:r>
            <a:endParaRPr lang="en-US" altLang="ko-KR" dirty="0"/>
          </a:p>
          <a:p>
            <a:pPr lvl="1"/>
            <a:r>
              <a:rPr lang="ko-KR" altLang="en-US" dirty="0" err="1"/>
              <a:t>자료유형의</a:t>
            </a:r>
            <a:r>
              <a:rPr lang="ko-KR" altLang="en-US" dirty="0"/>
              <a:t> </a:t>
            </a:r>
            <a:r>
              <a:rPr lang="ko-KR" altLang="en-US" dirty="0" err="1"/>
              <a:t>저장공간인</a:t>
            </a:r>
            <a:r>
              <a:rPr lang="ko-KR" altLang="en-US" dirty="0"/>
              <a:t> 원소를 동일한 크기로 지정된 배열크기만큼 확보한 연속된 저장공간</a:t>
            </a:r>
            <a:endParaRPr lang="en-US" altLang="ko-KR" dirty="0"/>
          </a:p>
          <a:p>
            <a:pPr lvl="1"/>
            <a:r>
              <a:rPr lang="ko-KR" altLang="en-US" dirty="0"/>
              <a:t>배열의 중요 요소</a:t>
            </a:r>
            <a:endParaRPr lang="en-US" altLang="ko-KR" dirty="0"/>
          </a:p>
          <a:p>
            <a:pPr lvl="2"/>
            <a:r>
              <a:rPr lang="ko-KR" altLang="en-US" dirty="0" err="1"/>
              <a:t>배열이름</a:t>
            </a:r>
            <a:r>
              <a:rPr lang="en-US" altLang="ko-KR" dirty="0"/>
              <a:t>, </a:t>
            </a:r>
            <a:r>
              <a:rPr lang="ko-KR" altLang="en-US" dirty="0"/>
              <a:t>원소 </a:t>
            </a:r>
            <a:r>
              <a:rPr lang="ko-KR" altLang="en-US" dirty="0" err="1"/>
              <a:t>자료유형</a:t>
            </a:r>
            <a:r>
              <a:rPr lang="en-US" altLang="ko-KR" dirty="0"/>
              <a:t>, </a:t>
            </a:r>
            <a:r>
              <a:rPr lang="ko-KR" altLang="en-US" dirty="0" err="1"/>
              <a:t>배열크기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필요성과 정의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33" y="4047086"/>
            <a:ext cx="6997279" cy="21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첨자</a:t>
            </a:r>
            <a:r>
              <a:rPr lang="en-US" altLang="ko-KR" dirty="0"/>
              <a:t>(index)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1"/>
            <a:r>
              <a:rPr lang="ko-KR" altLang="en-US" dirty="0" err="1"/>
              <a:t>배열이름</a:t>
            </a:r>
            <a:r>
              <a:rPr lang="ko-KR" altLang="en-US" dirty="0"/>
              <a:t> 뒤에 대괄호 사이</a:t>
            </a:r>
            <a:endParaRPr lang="en-US" altLang="ko-KR" dirty="0"/>
          </a:p>
          <a:p>
            <a:pPr lvl="2"/>
            <a:r>
              <a:rPr lang="ko-KR" altLang="en-US" dirty="0"/>
              <a:t>첫 번 째 </a:t>
            </a:r>
            <a:r>
              <a:rPr lang="ko-KR" altLang="en-US" dirty="0" err="1"/>
              <a:t>배열원소를</a:t>
            </a:r>
            <a:r>
              <a:rPr lang="ko-KR" altLang="en-US" dirty="0"/>
              <a:t> 참조하는 첨자 값은 </a:t>
            </a:r>
            <a:r>
              <a:rPr lang="en-US" altLang="ko-KR" dirty="0"/>
              <a:t>0, </a:t>
            </a:r>
            <a:r>
              <a:rPr lang="ko-KR" altLang="en-US" dirty="0"/>
              <a:t>다음 두 번째 원소는 </a:t>
            </a:r>
            <a:r>
              <a:rPr lang="en-US" altLang="ko-KR" dirty="0"/>
              <a:t>1</a:t>
            </a:r>
          </a:p>
          <a:p>
            <a:pPr lvl="2"/>
            <a:r>
              <a:rPr lang="ko-KR" altLang="en-US" dirty="0"/>
              <a:t>유효한 첨자의 범위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부터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배열크기</a:t>
            </a:r>
            <a:r>
              <a:rPr lang="en-US" altLang="ko-KR" dirty="0">
                <a:solidFill>
                  <a:srgbClr val="FF0000"/>
                </a:solidFill>
              </a:rPr>
              <a:t>-1)</a:t>
            </a:r>
            <a:r>
              <a:rPr lang="ko-KR" altLang="en-US" dirty="0">
                <a:solidFill>
                  <a:srgbClr val="FF0000"/>
                </a:solidFill>
              </a:rPr>
              <a:t>까지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배열 선언 시 대괄호 안의 수는 </a:t>
            </a:r>
            <a:r>
              <a:rPr lang="ko-KR" altLang="en-US" dirty="0" err="1"/>
              <a:t>배열크기</a:t>
            </a:r>
            <a:endParaRPr lang="en-US" altLang="ko-KR" dirty="0"/>
          </a:p>
          <a:p>
            <a:pPr lvl="2"/>
            <a:r>
              <a:rPr lang="ko-KR" altLang="en-US" dirty="0"/>
              <a:t>선언 이후 대괄호 안의 수는 원소를 참조하는 번호</a:t>
            </a:r>
            <a:r>
              <a:rPr lang="en-US" altLang="ko-KR" dirty="0"/>
              <a:t> </a:t>
            </a:r>
            <a:r>
              <a:rPr lang="ko-KR" altLang="en-US" dirty="0"/>
              <a:t>첨자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배열원소</a:t>
            </a:r>
            <a:r>
              <a:rPr lang="ko-KR" altLang="en-US" dirty="0"/>
              <a:t> 접근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08" y="2892669"/>
            <a:ext cx="5941138" cy="385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8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76" y="1161696"/>
            <a:ext cx="2827124" cy="5326652"/>
          </a:xfrm>
        </p:spPr>
        <p:txBody>
          <a:bodyPr/>
          <a:lstStyle/>
          <a:p>
            <a:r>
              <a:rPr lang="ko-KR" altLang="en-US" dirty="0"/>
              <a:t>배열	선언 후 </a:t>
            </a:r>
            <a:r>
              <a:rPr lang="ko-KR" altLang="en-US" dirty="0" err="1"/>
              <a:t>배열원소에</a:t>
            </a:r>
            <a:r>
              <a:rPr lang="ko-KR" altLang="en-US" dirty="0"/>
              <a:t> 값을 저장하고 순차적으로 출력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배열원소</a:t>
            </a:r>
            <a:r>
              <a:rPr lang="ko-KR" altLang="en-US" dirty="0"/>
              <a:t> 일괄 출력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6725"/>
          <a:stretch/>
        </p:blipFill>
        <p:spPr>
          <a:xfrm>
            <a:off x="2963769" y="792735"/>
            <a:ext cx="6180231" cy="5984583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773" y="4316410"/>
            <a:ext cx="5544616" cy="982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60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	선언 초기화</a:t>
            </a:r>
          </a:p>
          <a:p>
            <a:pPr lvl="1"/>
            <a:r>
              <a:rPr lang="ko-KR" altLang="en-US" dirty="0"/>
              <a:t>배열을 선언하면서 동시에 원소 값을 손쉽게 저장하는 </a:t>
            </a:r>
            <a:r>
              <a:rPr lang="en-US" altLang="ko-KR" dirty="0"/>
              <a:t>(initialization)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ko-KR" altLang="en-US" dirty="0"/>
              <a:t>중괄호 사이에 여러 원소 값을 쉼표로 구분하여 기술하는 방법</a:t>
            </a:r>
            <a:endParaRPr lang="en-US" altLang="ko-KR" dirty="0"/>
          </a:p>
          <a:p>
            <a:pPr lvl="2"/>
            <a:r>
              <a:rPr lang="ko-KR" altLang="en-US" dirty="0"/>
              <a:t>중괄호 사이에는 명시된 </a:t>
            </a:r>
            <a:r>
              <a:rPr lang="ko-KR" altLang="en-US" dirty="0" err="1"/>
              <a:t>배열크기를</a:t>
            </a:r>
            <a:r>
              <a:rPr lang="ko-KR" altLang="en-US" dirty="0"/>
              <a:t> 넘지 않게 원소 값 나열 가능</a:t>
            </a:r>
            <a:endParaRPr lang="en-US" altLang="ko-KR" dirty="0"/>
          </a:p>
          <a:p>
            <a:pPr lvl="1"/>
            <a:r>
              <a:rPr lang="ko-KR" altLang="en-US" dirty="0" err="1"/>
              <a:t>배열크기는</a:t>
            </a:r>
            <a:r>
              <a:rPr lang="ko-KR" altLang="en-US" dirty="0"/>
              <a:t> 생략 가능</a:t>
            </a:r>
            <a:endParaRPr lang="en-US" altLang="ko-KR" dirty="0"/>
          </a:p>
          <a:p>
            <a:pPr lvl="2"/>
            <a:r>
              <a:rPr lang="ko-KR" altLang="en-US" dirty="0"/>
              <a:t>자동으로 중괄호 사이에 기술된 원소 수가 </a:t>
            </a:r>
            <a:r>
              <a:rPr lang="ko-KR" altLang="en-US" dirty="0" err="1"/>
              <a:t>배열크기</a:t>
            </a:r>
            <a:endParaRPr lang="en-US" altLang="ko-KR" dirty="0"/>
          </a:p>
          <a:p>
            <a:pPr lvl="1"/>
            <a:r>
              <a:rPr lang="ko-KR" altLang="en-US" dirty="0"/>
              <a:t>원소 값을 나열하기 위해 콤마</a:t>
            </a:r>
            <a:r>
              <a:rPr lang="en-US" altLang="ko-KR" dirty="0"/>
              <a:t>(,)</a:t>
            </a:r>
            <a:r>
              <a:rPr lang="ko-KR" altLang="en-US" dirty="0"/>
              <a:t>를 사용하고 전체를 중괄호 </a:t>
            </a:r>
            <a:r>
              <a:rPr lang="en-US" altLang="ko-KR" dirty="0"/>
              <a:t>{…}</a:t>
            </a:r>
            <a:r>
              <a:rPr lang="ko-KR" altLang="en-US" dirty="0"/>
              <a:t>로 묶음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초기화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79" y="3235569"/>
            <a:ext cx="6729126" cy="17387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514" y="4974336"/>
            <a:ext cx="4312971" cy="16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0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배열크기가</a:t>
            </a:r>
            <a:r>
              <a:rPr lang="ko-KR" altLang="en-US" dirty="0"/>
              <a:t> 초기값 원소 수보다 크면</a:t>
            </a:r>
            <a:endParaRPr lang="en-US" altLang="ko-KR" dirty="0"/>
          </a:p>
          <a:p>
            <a:pPr lvl="1"/>
            <a:r>
              <a:rPr lang="ko-KR" altLang="en-US" dirty="0"/>
              <a:t>지정하지 않은 원소의 초기값은 자동으로 모두 기본값이 저장</a:t>
            </a:r>
            <a:endParaRPr lang="en-US" altLang="ko-KR" dirty="0"/>
          </a:p>
          <a:p>
            <a:pPr lvl="2"/>
            <a:r>
              <a:rPr lang="ko-KR" altLang="en-US" dirty="0"/>
              <a:t>기본값이란 </a:t>
            </a:r>
            <a:r>
              <a:rPr lang="ko-KR" altLang="en-US" dirty="0" err="1"/>
              <a:t>자료형에</a:t>
            </a:r>
            <a:r>
              <a:rPr lang="ko-KR" altLang="en-US" dirty="0"/>
              <a:t> 맞는 </a:t>
            </a:r>
            <a:r>
              <a:rPr lang="en-US" altLang="ko-KR" dirty="0"/>
              <a:t>0</a:t>
            </a:r>
          </a:p>
          <a:p>
            <a:pPr lvl="3"/>
            <a:r>
              <a:rPr lang="ko-KR" altLang="en-US" dirty="0"/>
              <a:t>정수형은 </a:t>
            </a:r>
            <a:r>
              <a:rPr lang="en-US" altLang="ko-KR" dirty="0"/>
              <a:t>0, </a:t>
            </a:r>
            <a:r>
              <a:rPr lang="ko-KR" altLang="en-US" dirty="0" err="1"/>
              <a:t>실수형은</a:t>
            </a:r>
            <a:r>
              <a:rPr lang="ko-KR" altLang="en-US" dirty="0"/>
              <a:t> </a:t>
            </a:r>
            <a:r>
              <a:rPr lang="en-US" altLang="ko-KR" dirty="0"/>
              <a:t>0.0 </a:t>
            </a:r>
            <a:r>
              <a:rPr lang="ko-KR" altLang="en-US" dirty="0"/>
              <a:t>그리고 문자 형은 ‘</a:t>
            </a:r>
            <a:r>
              <a:rPr lang="en-US" altLang="ko-KR" dirty="0"/>
              <a:t>\0’</a:t>
            </a:r>
            <a:r>
              <a:rPr lang="ko-KR" altLang="en-US" dirty="0"/>
              <a:t>인 </a:t>
            </a:r>
            <a:r>
              <a:rPr lang="ko-KR" altLang="en-US" dirty="0" err="1"/>
              <a:t>널문자</a:t>
            </a:r>
            <a:r>
              <a:rPr lang="en-US" altLang="ko-KR" dirty="0"/>
              <a:t>(</a:t>
            </a:r>
            <a:r>
              <a:rPr lang="ko-KR" altLang="en-US" dirty="0"/>
              <a:t>문자 코드 변화가 </a:t>
            </a:r>
            <a:r>
              <a:rPr lang="en-US" altLang="ko-KR" dirty="0"/>
              <a:t>0</a:t>
            </a:r>
            <a:r>
              <a:rPr lang="ko-KR" altLang="en-US" dirty="0"/>
              <a:t>인 문자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기본 값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3" y="2503062"/>
            <a:ext cx="3910567" cy="16876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256" y="2503062"/>
            <a:ext cx="5089851" cy="2633747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5B08717-1F62-4F95-93A3-09FCAF4BC5B8}"/>
              </a:ext>
            </a:extLst>
          </p:cNvPr>
          <p:cNvSpPr/>
          <p:nvPr/>
        </p:nvSpPr>
        <p:spPr>
          <a:xfrm>
            <a:off x="4572000" y="4900474"/>
            <a:ext cx="257452" cy="236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64F5ABB-781C-4CE3-BA79-89AAEB0A7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5260"/>
              </p:ext>
            </p:extLst>
          </p:nvPr>
        </p:nvGraphicFramePr>
        <p:xfrm>
          <a:off x="3860714" y="5181361"/>
          <a:ext cx="403046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092">
                  <a:extLst>
                    <a:ext uri="{9D8B030D-6E8A-4147-A177-3AD203B41FA5}">
                      <a16:colId xmlns:a16="http://schemas.microsoft.com/office/drawing/2014/main" val="3071021629"/>
                    </a:ext>
                  </a:extLst>
                </a:gridCol>
                <a:gridCol w="806092">
                  <a:extLst>
                    <a:ext uri="{9D8B030D-6E8A-4147-A177-3AD203B41FA5}">
                      <a16:colId xmlns:a16="http://schemas.microsoft.com/office/drawing/2014/main" val="3174854241"/>
                    </a:ext>
                  </a:extLst>
                </a:gridCol>
                <a:gridCol w="806092">
                  <a:extLst>
                    <a:ext uri="{9D8B030D-6E8A-4147-A177-3AD203B41FA5}">
                      <a16:colId xmlns:a16="http://schemas.microsoft.com/office/drawing/2014/main" val="1651203063"/>
                    </a:ext>
                  </a:extLst>
                </a:gridCol>
                <a:gridCol w="806092">
                  <a:extLst>
                    <a:ext uri="{9D8B030D-6E8A-4147-A177-3AD203B41FA5}">
                      <a16:colId xmlns:a16="http://schemas.microsoft.com/office/drawing/2014/main" val="3895098333"/>
                    </a:ext>
                  </a:extLst>
                </a:gridCol>
                <a:gridCol w="806092">
                  <a:extLst>
                    <a:ext uri="{9D8B030D-6E8A-4147-A177-3AD203B41FA5}">
                      <a16:colId xmlns:a16="http://schemas.microsoft.com/office/drawing/2014/main" val="3996335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4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dist</a:t>
                      </a:r>
                      <a:r>
                        <a:rPr lang="en-US" altLang="ko-KR" sz="1600" dirty="0"/>
                        <a:t>[0]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dist</a:t>
                      </a:r>
                      <a:r>
                        <a:rPr lang="en-US" altLang="ko-KR" sz="1600" dirty="0"/>
                        <a:t>[1]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dist</a:t>
                      </a:r>
                      <a:r>
                        <a:rPr lang="en-US" altLang="ko-KR" sz="1600" dirty="0"/>
                        <a:t>[2]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dist</a:t>
                      </a:r>
                      <a:r>
                        <a:rPr lang="en-US" altLang="ko-KR" sz="1600" dirty="0"/>
                        <a:t>[3]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dist</a:t>
                      </a:r>
                      <a:r>
                        <a:rPr lang="en-US" altLang="ko-KR" sz="1600" dirty="0"/>
                        <a:t>[4]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4056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10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선언 초기화를 이용한 합과 평균 출력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097976" y="731917"/>
            <a:ext cx="7843785" cy="5923859"/>
            <a:chOff x="-57150" y="1962150"/>
            <a:chExt cx="9259824" cy="74057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7150" y="1962150"/>
              <a:ext cx="9258300" cy="29337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6576" y="4872105"/>
              <a:ext cx="9239250" cy="4495800"/>
            </a:xfrm>
            <a:prstGeom prst="rect">
              <a:avLst/>
            </a:prstGeom>
          </p:spPr>
        </p:pic>
      </p:grpSp>
      <p:cxnSp>
        <p:nvCxnSpPr>
          <p:cNvPr id="8" name="직선 연결선 7"/>
          <p:cNvCxnSpPr/>
          <p:nvPr/>
        </p:nvCxnSpPr>
        <p:spPr bwMode="auto">
          <a:xfrm>
            <a:off x="3795831" y="2425024"/>
            <a:ext cx="3809499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0" y="1787110"/>
            <a:ext cx="3085476" cy="1354217"/>
            <a:chOff x="1157653" y="1900545"/>
            <a:chExt cx="3085476" cy="1354217"/>
          </a:xfrm>
        </p:grpSpPr>
        <p:sp>
          <p:nvSpPr>
            <p:cNvPr id="11" name="TextBox 10"/>
            <p:cNvSpPr txBox="1"/>
            <p:nvPr/>
          </p:nvSpPr>
          <p:spPr>
            <a:xfrm>
              <a:off x="1157653" y="1900545"/>
              <a:ext cx="2810193" cy="135421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int</a:t>
              </a:r>
              <a:r>
                <a:rPr lang="en-US" altLang="ko-KR" sz="1600" dirty="0"/>
                <a:t> score[6] = {0};</a:t>
              </a:r>
            </a:p>
            <a:p>
              <a:r>
                <a:rPr lang="en-US" altLang="ko-KR" sz="1600" dirty="0" err="1"/>
                <a:t>int</a:t>
              </a:r>
              <a:r>
                <a:rPr lang="en-US" altLang="ko-KR" sz="1600" dirty="0"/>
                <a:t> j=0;</a:t>
              </a:r>
            </a:p>
            <a:p>
              <a:r>
                <a:rPr lang="en-US" altLang="ko-KR" sz="1600" dirty="0"/>
                <a:t>for (j=0; j &lt; SIZE ; </a:t>
              </a:r>
              <a:r>
                <a:rPr lang="en-US" altLang="ko-KR" sz="1600" dirty="0" err="1"/>
                <a:t>j++</a:t>
              </a:r>
              <a:r>
                <a:rPr lang="en-US" altLang="ko-KR" sz="1600" dirty="0"/>
                <a:t> ){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scanf_s</a:t>
              </a:r>
              <a:r>
                <a:rPr lang="en-US" altLang="ko-KR" sz="1600" dirty="0"/>
                <a:t>(“%d”, &amp;</a:t>
              </a:r>
              <a:r>
                <a:rPr lang="en-US" altLang="ko-KR" sz="1600" dirty="0" err="1"/>
                <a:t>cpoint</a:t>
              </a:r>
              <a:r>
                <a:rPr lang="en-US" altLang="ko-KR" sz="1600" dirty="0"/>
                <a:t>[j]);</a:t>
              </a:r>
            </a:p>
            <a:p>
              <a:r>
                <a:rPr lang="en-US" altLang="ko-KR" sz="1600" dirty="0"/>
                <a:t>}</a:t>
              </a:r>
              <a:endParaRPr lang="ko-KR" altLang="en-US" sz="1600" dirty="0"/>
            </a:p>
          </p:txBody>
        </p:sp>
        <p:sp>
          <p:nvSpPr>
            <p:cNvPr id="12" name="오른쪽 화살표 11"/>
            <p:cNvSpPr/>
            <p:nvPr/>
          </p:nvSpPr>
          <p:spPr bwMode="auto">
            <a:xfrm>
              <a:off x="3791849" y="2267315"/>
              <a:ext cx="451280" cy="392078"/>
            </a:xfrm>
            <a:prstGeom prst="right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>
                <a:latin typeface="Arial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0" y="3188066"/>
            <a:ext cx="3054660" cy="15081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ko-KR" altLang="en-US" sz="2000" b="1" dirty="0"/>
              <a:t>문제</a:t>
            </a:r>
            <a:r>
              <a:rPr lang="en-US" altLang="ko-KR" sz="2000" b="1" dirty="0"/>
              <a:t>]</a:t>
            </a:r>
          </a:p>
          <a:p>
            <a:r>
              <a:rPr lang="en-US" altLang="ko-KR" dirty="0"/>
              <a:t>11</a:t>
            </a:r>
            <a:r>
              <a:rPr lang="ko-KR" altLang="en-US" dirty="0"/>
              <a:t>행에 초기값 </a:t>
            </a:r>
            <a:r>
              <a:rPr lang="en-US" altLang="ko-KR" dirty="0"/>
              <a:t>0</a:t>
            </a:r>
            <a:r>
              <a:rPr lang="ko-KR" altLang="en-US" dirty="0"/>
              <a:t>으로 하고  </a:t>
            </a:r>
            <a:endParaRPr lang="en-US" altLang="ko-KR" dirty="0"/>
          </a:p>
          <a:p>
            <a:r>
              <a:rPr lang="en-US" altLang="ko-KR" dirty="0" err="1"/>
              <a:t>scanf_s</a:t>
            </a:r>
            <a:r>
              <a:rPr lang="en-US" altLang="ko-KR" dirty="0"/>
              <a:t>() </a:t>
            </a:r>
            <a:r>
              <a:rPr lang="ko-KR" altLang="en-US" dirty="0" err="1"/>
              <a:t>함수을</a:t>
            </a:r>
            <a:r>
              <a:rPr lang="en-US" altLang="ko-KR" dirty="0"/>
              <a:t> </a:t>
            </a:r>
            <a:r>
              <a:rPr lang="ko-KR" altLang="en-US" dirty="0"/>
              <a:t>통해 </a:t>
            </a:r>
            <a:endParaRPr lang="en-US" altLang="ko-KR" dirty="0"/>
          </a:p>
          <a:p>
            <a:r>
              <a:rPr lang="ko-KR" altLang="en-US" dirty="0"/>
              <a:t>키보드로 입력 받도록</a:t>
            </a:r>
            <a:endParaRPr lang="en-US" altLang="ko-KR" dirty="0"/>
          </a:p>
          <a:p>
            <a:r>
              <a:rPr lang="ko-KR" altLang="en-US" dirty="0"/>
              <a:t>수정 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5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31825</TotalTime>
  <Words>1586</Words>
  <Application>Microsoft Office PowerPoint</Application>
  <PresentationFormat>화면 슬라이드 쇼(4:3)</PresentationFormat>
  <Paragraphs>354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59" baseType="lpstr">
      <vt:lpstr>DINPro-Bold</vt:lpstr>
      <vt:lpstr>FrutigerNeueLT-Bk</vt:lpstr>
      <vt:lpstr>FrutigerNeueLT-Md</vt:lpstr>
      <vt:lpstr>HY얕은샘물M</vt:lpstr>
      <vt:lpstr>HY중고딕</vt:lpstr>
      <vt:lpstr>YDVYGOStd125</vt:lpstr>
      <vt:lpstr>YDVYGOStd135</vt:lpstr>
      <vt:lpstr>YDVYGOStd145</vt:lpstr>
      <vt:lpstr>굴림</vt:lpstr>
      <vt:lpstr>굴림체</vt:lpstr>
      <vt:lpstr>나눔고딕</vt:lpstr>
      <vt:lpstr>나눔고딕 ExtraBold</vt:lpstr>
      <vt:lpstr>나눔스퀘어 ExtraBold</vt:lpstr>
      <vt:lpstr>휴먼엑스포</vt:lpstr>
      <vt:lpstr>Adobe Devanagari</vt:lpstr>
      <vt:lpstr>Arial</vt:lpstr>
      <vt:lpstr>HY견고딕</vt:lpstr>
      <vt:lpstr>Tahoma</vt:lpstr>
      <vt:lpstr>Times New Roman</vt:lpstr>
      <vt:lpstr>Verdana</vt:lpstr>
      <vt:lpstr>Wingdings 2</vt:lpstr>
      <vt:lpstr>맑은 고딕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배열의 필요성과 정의</vt:lpstr>
      <vt:lpstr>배열원소 접근</vt:lpstr>
      <vt:lpstr>배열원소 일괄 출력</vt:lpstr>
      <vt:lpstr>배열 초기화</vt:lpstr>
      <vt:lpstr>배열 기본 값</vt:lpstr>
      <vt:lpstr>배열 선언 초기화를 이용한 합과 평균 출력</vt:lpstr>
      <vt:lpstr>다양한 배열 선언 초기화 구문</vt:lpstr>
      <vt:lpstr>다양한 배열 선언 초기화 구문</vt:lpstr>
      <vt:lpstr>Lab 정수형(int) 배열에 표준입력으로 받은 정수를 저장하여 출력</vt:lpstr>
      <vt:lpstr>2차원 배열 개요</vt:lpstr>
      <vt:lpstr>2차원 배열 구조</vt:lpstr>
      <vt:lpstr>2차원 배열 원소 참조</vt:lpstr>
      <vt:lpstr>프로그래밍 실습</vt:lpstr>
      <vt:lpstr>2차원 배열 선언과 원소 하나하나에 직접 초기값 저장 후 출력</vt:lpstr>
      <vt:lpstr>2차원 배열 선언 초기화</vt:lpstr>
      <vt:lpstr>2차원 배열 선언에서의 주의점</vt:lpstr>
      <vt:lpstr>2차원 배열 초기화와 원소 출력</vt:lpstr>
      <vt:lpstr>2차원 배열 초기화를  이용한 성적 처리</vt:lpstr>
      <vt:lpstr>PowerPoint 프레젠테이션</vt:lpstr>
      <vt:lpstr>배열 예제(가장 큰 배열요소 값 찾기)</vt:lpstr>
      <vt:lpstr>배열 예제(가장 큰 배열요소 값 찾기)</vt:lpstr>
      <vt:lpstr>3차원 배열 구조와 선언</vt:lpstr>
      <vt:lpstr>3차원 배열 초기화를 이용한 성적 점수 출력</vt:lpstr>
      <vt:lpstr>3차원 배열 초기화를 이용한 성적 점수 출력</vt:lpstr>
      <vt:lpstr>배열크기 연산</vt:lpstr>
      <vt:lpstr>2차원 배열크기 계산방법</vt:lpstr>
      <vt:lpstr>1차원과 2차원 배열에서 배열 전체 및 원소의 크기</vt:lpstr>
      <vt:lpstr>LAB 2차원 배열에서 원소 참조 방법과 저장 값을 출력</vt:lpstr>
      <vt:lpstr>프로그램 예제</vt:lpstr>
      <vt:lpstr>배열예제</vt:lpstr>
      <vt:lpstr>배열예제(for문)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장성진</cp:lastModifiedBy>
  <cp:revision>856</cp:revision>
  <dcterms:created xsi:type="dcterms:W3CDTF">2013-05-23T04:26:30Z</dcterms:created>
  <dcterms:modified xsi:type="dcterms:W3CDTF">2025-09-11T07:34:28Z</dcterms:modified>
</cp:coreProperties>
</file>