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697" r:id="rId1"/>
    <p:sldMasterId id="214748369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8662" autoAdjust="0"/>
    <p:restoredTop sz="94286" autoAdjust="0"/>
  </p:normalViewPr>
  <p:slideViewPr>
    <p:cSldViewPr snapToGrid="0">
      <p:cViewPr varScale="1">
        <p:scale>
          <a:sx n="100" d="100"/>
          <a:sy n="100" d="100"/>
        </p:scale>
        <p:origin x="2106" y="114"/>
      </p:cViewPr>
      <p:guideLst>
        <p:guide orient="horz" pos="2281"/>
        <p:guide orient="horz" pos="133"/>
        <p:guide orient="horz" pos="709"/>
        <p:guide orient="horz" pos="854"/>
        <p:guide orient="horz" pos="848"/>
        <p:guide pos="2880"/>
        <p:guide pos="5649"/>
        <p:guide pos="116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1218" y="-10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notesMaster" Target="notesMasters/notes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presProps" Target="presProps.xml"  /><Relationship Id="rId44" Type="http://schemas.openxmlformats.org/officeDocument/2006/relationships/viewProps" Target="viewProps.xml"  /><Relationship Id="rId45" Type="http://schemas.openxmlformats.org/officeDocument/2006/relationships/theme" Target="theme/theme1.xml"  /><Relationship Id="rId46" Type="http://schemas.openxmlformats.org/officeDocument/2006/relationships/tableStyles" Target="tableStyles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21.wmf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C8F8230-0520-4083-807F-7B220B43BFBD}" type="datetime1">
              <a:rPr lang="ko-KR" altLang="en-US"/>
              <a:pPr lvl="0">
                <a:defRPr/>
              </a:pPr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D0030CEF-DD1E-42F7-A72F-FEF9E199F7A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3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ROWSIZE 4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COLSIZE 2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main(void)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i, j, sum = 0, midsum = 0, finalsum = 0;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avg = 0.0;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배열 초기화</a:t>
            </a: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score[ROWSIZE][COLSIZE] = {0};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기말 성적을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j++){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      기말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printf("--------------------------\n");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printf("%10d ", 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midsum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finalsum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printf("--------------------------\n");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%7.2f %7.2f\n", (double)midsum / ROWSIZE, (double)finalsum / ROWSIZE);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성적의 합은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sum);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평균은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%.2f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.\n", (double)sum / (ROWSIZE * COLSIZE));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[10]);</a:t>
            </a:r>
          </a:p>
          <a:p>
            <a:r>
              <a:rPr lang="sv-SE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num[10], int max, int min);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NUM_SZ 10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main(void){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= { 0 };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min = 0, max = 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데이터 입력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함수호출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구하는 함수 호출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구하는 함수 호출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max,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정수데이터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 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 max) 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max;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Min_func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min){//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min;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v-SE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num[10], int max, int min){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0;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데이터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("%d,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: %d\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n",max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: %d\n",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402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MAX 7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&lt;= MAX;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MAX; j &gt;= -MAX; j--)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(abs(j) &gt;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abs(j));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0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MAX 7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j;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&lt;= MAX; i++)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MAX; j &gt;= -MAX; j--)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(abs(j) &gt;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 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abs(j));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putchar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('\n');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280776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ROWSIZE 4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COLSIZE 2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score[ROWSIZE][COLSIZE]);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score[ROWSIZE][COLSIZE], int sum, int midsum, int finalsum);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main(void)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i, j, sum = 0, midsum = 0, finalsum = 0;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avg = 0.0;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2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차원 배열 초기화</a:t>
            </a: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score[ROWSIZE][COLSIZE] = {0};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   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      기말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printf("--------------------------\n");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printf("%10d ", 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midsum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finalsum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sum, midsum, finalsum);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score[ROWSIZE][COLSIZE]){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 기말 성적을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ROWSIZE; i++){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COLSIZE; j++){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score[ROWSIZE][COLSIZE],int sum, int midsum, int finalsum){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printf("--------------------------\n");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%7.2f %7.2f\n", (double)midsum / ROWSIZE, (double)finalsum / ROWSIZE);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성적의 합은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sum);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평균은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%.2f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.\n", (double)sum / (ROWSIZE * COLSIZE));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0, eng = 0, math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 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 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%d",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printf("\t   %8d",score[i][j]);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op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printf("1.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Q(q).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l-NL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scanf_s("%c", &amp;op, 1);</a:t>
            </a:r>
            <a:endParaRPr lang="nl-NL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(op == '1')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'2')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com(score, tot);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'3')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tot);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da-DK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(op == 'Q' || op == 'q') {</a:t>
            </a:r>
            <a:endParaRPr lang="da-DK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잘못된 입력입니다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1;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 + 1]);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계산되었습니다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%6d\t\t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%d",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printf("\t   %8d", 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&lt;stdio.h&gt;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main()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score[5][2];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tot[2] = { 0 };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op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printf("1.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입력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출력 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Q(q).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종료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l-NL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scanf_s("%c", &amp;op, 1);</a:t>
            </a:r>
            <a:endParaRPr lang="nl-NL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(op == '1')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input(score);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'2')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com(score, tot);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'3')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output(score, tot);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da-DK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if (op == 'Q' || op == 'q') {</a:t>
            </a:r>
            <a:endParaRPr lang="da-DK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잘못된 입력입니다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getchar();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input(int score[5][2])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각 학생의 영어 점수와 수학 점수를 입력하세요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1;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영어점수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printf("%d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학생의 수학점수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scanf_s("%d", &amp;score[i][j + 1]);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com(int score[5][2], int tot[2])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 {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(j == 0)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tot[j] += score[i][j];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printf("\n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계산되었습니다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 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%6d\t\t 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output(int score[5][2], int tot[2]) 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 i = 0, j = 0;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학생 번호       영어 점수       수학 점수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nn-NO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5; i++)</a:t>
            </a:r>
            <a:endParaRPr lang="nn-NO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   %d", i + 1);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(j = 0; j &lt; 2; j++)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printf("\t   %8d", score[i][j]);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puts("");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endParaRPr lang="ko-KR" alt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printf("=========================================\n");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총점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\t\t%6d\t\t%6d\n", tot[0], tot[1]);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printf("</a:t>
            </a:r>
            <a:r>
              <a:rPr lang="ko-KR" alt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</a:t>
            </a: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\t\t%6.2f\t\t%6.2f\n", tot[0] / 5.0, tot[1] / 5.0);</a:t>
            </a:r>
            <a:endParaRPr lang="en-US" altLang="ko-KR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>
              <a:defRPr/>
            </a:pPr>
            <a:r>
              <a:rPr lang="en-US" altLang="ko-KR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D89A36A1-22DF-4D9C-97C8-0BAB8A3A3A3D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Graph(double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main(void)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//double kor = 0, eng = 0, math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 = { 0 };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select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(1)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("1.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("2.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성적계산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("3.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성적조회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("4.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평균그래프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("5.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프로그램종료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("===============\n");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 선택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&amp;select);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switch (select)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1:  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input()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영어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수학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성적입력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3;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("%lf",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2: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성적계산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평점계산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Score()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score = Score(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성적이 계산되었습니다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3:  //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성적조회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output()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함수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4:  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그래프 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Graph(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5: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default: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메뉴는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1-5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번까지만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선택가능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!\n");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[3])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double sum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3;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 +=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jumsu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sum / 3.0;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 score;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90) score = 'A';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80) score = 'B';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70) score = 'C';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&gt;= 60) score = 'D';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score = 'F';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score;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Output(double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("\n===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결 과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===\n");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%6.2f \n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평점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%c\n",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score);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Graph(double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char score)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%6.2f\n",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평균 그래프 출력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(int)avg / 10;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("#");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 (%d)",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avg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39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#include &lt;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stdio.h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#define NUM_SZ 10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 main(void){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[10] = { 0 };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j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0, min=0, max=0;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정수데이터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개입력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scanf_s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("%d", &amp;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[0];//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배열의 첫번째요소값 저장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&gt; max) 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인덱스저장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 &lt; min){//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비교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저장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;//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최소값의 </a:t>
            </a:r>
            <a:r>
              <a:rPr lang="ko-KR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인덱스저장</a:t>
            </a:r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ko-KR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배열 데이터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\n");</a:t>
            </a:r>
          </a:p>
          <a:p>
            <a:r>
              <a:rPr lang="nn-NO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(i = 0; i &lt; NUM_SZ; i++){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("%d, 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("\n\n");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큰 값이 저장된 위치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%d,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최대값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 : %d\n",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max);</a:t>
            </a:r>
          </a:p>
          <a:p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printf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큰 값이 저장된 위치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%d,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최소값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 : %d\n", </a:t>
            </a:r>
            <a:r>
              <a:rPr lang="en-US" altLang="ko-KR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minIndex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min);</a:t>
            </a:r>
          </a:p>
          <a:p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A36A1-22DF-4D9C-97C8-0BAB8A3A3A3D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81747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jpe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776864" cy="621506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HY얕은샘물M" pitchFamily="18" charset="-127"/>
                <a:ea typeface="HY얕은샘물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6525" y="1196752"/>
            <a:ext cx="8191500" cy="5328592"/>
          </a:xfrm>
          <a:prstGeom prst="rect">
            <a:avLst/>
          </a:prstGeom>
        </p:spPr>
        <p:txBody>
          <a:bodyPr/>
          <a:lstStyle>
            <a:lvl1pPr>
              <a:defRPr sz="2300">
                <a:latin typeface="맑은 고딕" pitchFamily="50" charset="-127"/>
                <a:ea typeface="맑은 고딕" pitchFamily="50" charset="-127"/>
              </a:defRPr>
            </a:lvl1pPr>
            <a:lvl2pPr>
              <a:defRPr sz="2000">
                <a:solidFill>
                  <a:srgbClr val="0070C0"/>
                </a:solidFill>
                <a:latin typeface="HY중고딕" pitchFamily="18" charset="-127"/>
                <a:ea typeface="HY중고딕" pitchFamily="18" charset="-127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8305800" y="6573944"/>
            <a:ext cx="8382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473D238-DD87-44D5-950F-1780A39DE334}" type="slidenum">
              <a:rPr lang="ko-KR" altLang="en-US"/>
              <a:pPr/>
              <a:t>‹#›</a:t>
            </a:fld>
            <a:endParaRPr lang="en-US" altLang="ko-KR" dirty="0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>
          <a:xfrm>
            <a:off x="381000" y="6505575"/>
            <a:ext cx="1905000" cy="2619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93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285750"/>
            <a:ext cx="5026025" cy="6858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88964" y="1239838"/>
            <a:ext cx="3921125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62489" y="1239838"/>
            <a:ext cx="3921125" cy="5022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6553200" y="63627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fld id="{A12EB2AD-D8A3-4830-BF59-6B15FB0034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2271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735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12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155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11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613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591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0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17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142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32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974DA8F-3505-4051-A5C4-77A8EEB1D9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03B6E1-3842-4258-B5CA-95212F89E7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44841" y="4061221"/>
            <a:ext cx="1786391" cy="21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1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092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3B37F-1E35-4071-8145-A0094E0B0BAD}"/>
              </a:ext>
            </a:extLst>
          </p:cNvPr>
          <p:cNvSpPr/>
          <p:nvPr userDrawn="1"/>
        </p:nvSpPr>
        <p:spPr>
          <a:xfrm>
            <a:off x="0" y="12218"/>
            <a:ext cx="9144000" cy="734880"/>
          </a:xfrm>
          <a:prstGeom prst="rect">
            <a:avLst/>
          </a:prstGeom>
          <a:solidFill>
            <a:srgbClr val="374E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159157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33B37F-1E35-4071-8145-A0094E0B0BAD}"/>
              </a:ext>
            </a:extLst>
          </p:cNvPr>
          <p:cNvSpPr/>
          <p:nvPr userDrawn="1"/>
        </p:nvSpPr>
        <p:spPr>
          <a:xfrm>
            <a:off x="0" y="12218"/>
            <a:ext cx="9144000" cy="734880"/>
          </a:xfrm>
          <a:prstGeom prst="rect">
            <a:avLst/>
          </a:prstGeom>
          <a:solidFill>
            <a:srgbClr val="9933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AutoShape 177" descr="6">
            <a:extLst>
              <a:ext uri="{FF2B5EF4-FFF2-40B4-BE49-F238E27FC236}">
                <a16:creationId xmlns:a16="http://schemas.microsoft.com/office/drawing/2014/main" id="{71E27B3D-DA8A-4A06-A648-61527C892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2929" y="984149"/>
            <a:ext cx="8956011" cy="5791120"/>
          </a:xfrm>
          <a:prstGeom prst="roundRect">
            <a:avLst>
              <a:gd name="adj" fmla="val 3315"/>
            </a:avLst>
          </a:prstGeom>
          <a:blipFill dpi="0" rotWithShape="0">
            <a:blip r:embed="rId2" cstate="print">
              <a:alphaModFix amt="41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lIns="144000" tIns="72000" rIns="72000" bIns="72000" anchor="ctr"/>
          <a:lstStyle/>
          <a:p>
            <a:pPr marL="188913" indent="-188913" algn="ctr" fontAlgn="ctr" latinLnBrk="0">
              <a:spcBef>
                <a:spcPct val="20000"/>
              </a:spcBef>
              <a:spcAft>
                <a:spcPct val="20000"/>
              </a:spcAft>
              <a:buClr>
                <a:srgbClr val="0066FF"/>
              </a:buClr>
              <a:buFont typeface="Wingdings 2" pitchFamily="18" charset="2"/>
              <a:buNone/>
            </a:pPr>
            <a:endParaRPr lang="ko-KR" altLang="en-US" sz="1700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내용 개체 틀 2"/>
          <p:cNvSpPr txBox="1">
            <a:spLocks/>
          </p:cNvSpPr>
          <p:nvPr userDrawn="1"/>
        </p:nvSpPr>
        <p:spPr>
          <a:xfrm>
            <a:off x="273285" y="1585732"/>
            <a:ext cx="8620585" cy="493961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ko-KR" altLang="en-US" sz="15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1"/>
            <a:endParaRPr lang="en-US" altLang="ko-KR" sz="1600" dirty="0">
              <a:solidFill>
                <a:srgbClr val="175079"/>
              </a:solidFill>
            </a:endParaRPr>
          </a:p>
          <a:p>
            <a:pPr lvl="1"/>
            <a:endParaRPr lang="en-US" altLang="ko-KR" sz="15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lvl="1"/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  <a:p>
            <a:pPr lvl="2"/>
            <a:endParaRPr lang="en-US" altLang="ko-KR" sz="1600" dirty="0">
              <a:solidFill>
                <a:srgbClr val="175079"/>
              </a:solidFill>
            </a:endParaRPr>
          </a:p>
        </p:txBody>
      </p:sp>
      <p:sp>
        <p:nvSpPr>
          <p:cNvPr id="10" name="제목 8"/>
          <p:cNvSpPr txBox="1">
            <a:spLocks/>
          </p:cNvSpPr>
          <p:nvPr userDrawn="1"/>
        </p:nvSpPr>
        <p:spPr>
          <a:xfrm>
            <a:off x="251520" y="316210"/>
            <a:ext cx="8642350" cy="430887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>
              <a:bevelT w="1270" h="1270"/>
            </a:sp3d>
          </a:bodyPr>
          <a:lstStyle/>
          <a:p>
            <a:pPr>
              <a:lnSpc>
                <a:spcPct val="80000"/>
              </a:lnSpc>
              <a:spcBef>
                <a:spcPct val="0"/>
              </a:spcBef>
              <a:tabLst>
                <a:tab pos="177800" algn="l"/>
                <a:tab pos="803275" algn="l"/>
              </a:tabLst>
              <a:defRPr/>
            </a:pPr>
            <a:endParaRPr lang="en-US" altLang="ko-KR" sz="4000" b="1" dirty="0">
              <a:solidFill>
                <a:schemeClr val="bg1"/>
              </a:solidFill>
              <a:latin typeface="Tahoma" pitchFamily="34" charset="0"/>
              <a:ea typeface="나눔고딕" pitchFamily="50" charset="-127"/>
              <a:cs typeface="Tahoma" pitchFamily="34" charset="0"/>
            </a:endParaRPr>
          </a:p>
        </p:txBody>
      </p:sp>
      <p:sp>
        <p:nvSpPr>
          <p:cNvPr id="15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824374" y="6532900"/>
            <a:ext cx="2133600" cy="240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3E208-3B10-45C3-AB64-9D3429F1AD1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텍스트 개체 틀 3"/>
          <p:cNvSpPr>
            <a:spLocks noGrp="1"/>
          </p:cNvSpPr>
          <p:nvPr>
            <p:ph idx="1" hasCustomPrompt="1"/>
          </p:nvPr>
        </p:nvSpPr>
        <p:spPr>
          <a:xfrm>
            <a:off x="258976" y="1161696"/>
            <a:ext cx="8603852" cy="5326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2pPr>
              <a:defRPr b="0">
                <a:solidFill>
                  <a:srgbClr val="05325B"/>
                </a:solidFill>
              </a:defRPr>
            </a:lvl2pPr>
            <a:lvl3pPr>
              <a:defRPr b="1">
                <a:solidFill>
                  <a:srgbClr val="0000FF"/>
                </a:solidFill>
              </a:defRPr>
            </a:lvl3pPr>
            <a:lvl4pPr>
              <a:defRPr b="1"/>
            </a:lvl4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8" name="슬라이드 번호 개체 틀 4"/>
          <p:cNvSpPr txBox="1">
            <a:spLocks/>
          </p:cNvSpPr>
          <p:nvPr userDrawn="1"/>
        </p:nvSpPr>
        <p:spPr>
          <a:xfrm>
            <a:off x="6824374" y="6532901"/>
            <a:ext cx="2133600" cy="2401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86B130F-A908-445E-8E7B-906E66EDCC1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9" name="제목 개체 틀 2"/>
          <p:cNvSpPr txBox="1">
            <a:spLocks/>
          </p:cNvSpPr>
          <p:nvPr userDrawn="1"/>
        </p:nvSpPr>
        <p:spPr>
          <a:xfrm>
            <a:off x="459129" y="927905"/>
            <a:ext cx="8229600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kumimoji="1" lang="ko-KR" altLang="en-US" sz="1600" kern="1200" dirty="0">
              <a:solidFill>
                <a:schemeClr val="bg1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21" name="제목 개체 틀 2"/>
          <p:cNvSpPr txBox="1">
            <a:spLocks/>
          </p:cNvSpPr>
          <p:nvPr userDrawn="1"/>
        </p:nvSpPr>
        <p:spPr>
          <a:xfrm>
            <a:off x="297075" y="924763"/>
            <a:ext cx="8696454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4000" b="1" kern="1200" dirty="0">
                <a:solidFill>
                  <a:schemeClr val="bg1"/>
                </a:solidFill>
                <a:latin typeface="Tahoma" pitchFamily="34" charset="0"/>
                <a:ea typeface="나눔고딕" pitchFamily="50" charset="-127"/>
                <a:cs typeface="Tahoma" pitchFamily="34" charset="0"/>
              </a:defRPr>
            </a:lvl1pPr>
          </a:lstStyle>
          <a:p>
            <a:endParaRPr lang="ko-KR" altLang="en-US" sz="16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제목 개체 틀 2"/>
          <p:cNvSpPr>
            <a:spLocks noGrp="1"/>
          </p:cNvSpPr>
          <p:nvPr>
            <p:ph type="title"/>
          </p:nvPr>
        </p:nvSpPr>
        <p:spPr>
          <a:xfrm>
            <a:off x="128773" y="167866"/>
            <a:ext cx="8864756" cy="4545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800" baseline="0"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58374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71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10" Type="http://schemas.openxmlformats.org/officeDocument/2006/relationships/slideLayout" Target="../slideLayouts/slideLayout21.xml"  /><Relationship Id="rId11" Type="http://schemas.openxmlformats.org/officeDocument/2006/relationships/slideLayout" Target="../slideLayouts/slideLayout22.xml"  /><Relationship Id="rId12" Type="http://schemas.openxmlformats.org/officeDocument/2006/relationships/theme" Target="../theme/theme2.xml"  /><Relationship Id="rId2" Type="http://schemas.openxmlformats.org/officeDocument/2006/relationships/slideLayout" Target="../slideLayouts/slideLayout13.xml"  /><Relationship Id="rId3" Type="http://schemas.openxmlformats.org/officeDocument/2006/relationships/slideLayout" Target="../slideLayouts/slideLayout14.xml"  /><Relationship Id="rId4" Type="http://schemas.openxmlformats.org/officeDocument/2006/relationships/slideLayout" Target="../slideLayouts/slideLayout15.xml"  /><Relationship Id="rId5" Type="http://schemas.openxmlformats.org/officeDocument/2006/relationships/slideLayout" Target="../slideLayouts/slideLayout16.xml"  /><Relationship Id="rId6" Type="http://schemas.openxmlformats.org/officeDocument/2006/relationships/slideLayout" Target="../slideLayouts/slideLayout17.xml"  /><Relationship Id="rId7" Type="http://schemas.openxmlformats.org/officeDocument/2006/relationships/slideLayout" Target="../slideLayouts/slideLayout18.xml"  /><Relationship Id="rId8" Type="http://schemas.openxmlformats.org/officeDocument/2006/relationships/slideLayout" Target="../slideLayouts/slideLayout19.xml"  /><Relationship Id="rId9" Type="http://schemas.openxmlformats.org/officeDocument/2006/relationships/slideLayout" Target="../slideLayouts/slideLayout20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87" r:id="rId4"/>
    <p:sldLayoutId id="2147483688" r:id="rId5"/>
    <p:sldLayoutId id="2147483651" r:id="rId6"/>
    <p:sldLayoutId id="2147483691" r:id="rId7"/>
    <p:sldLayoutId id="2147483684" r:id="rId8"/>
    <p:sldLayoutId id="2147483671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800" b="1" kern="1200" dirty="0">
          <a:solidFill>
            <a:schemeClr val="bg1"/>
          </a:solidFill>
          <a:latin typeface="Tahoma" pitchFamily="34" charset="0"/>
          <a:ea typeface="나눔고딕" pitchFamily="50" charset="-127"/>
          <a:cs typeface="Tahoma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000" b="1" kern="1200" dirty="0" smtClean="0">
          <a:solidFill>
            <a:srgbClr val="7030A0"/>
          </a:solidFill>
          <a:latin typeface="맑은 고딕" panose="020B0503020000020004" pitchFamily="50" charset="-127"/>
          <a:ea typeface="맑은 고딕" panose="020B0503020000020004" pitchFamily="50" charset="-127"/>
          <a:cs typeface="Tahoma" pitchFamily="34" charset="0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600" b="0" kern="1200" dirty="0" smtClean="0">
          <a:solidFill>
            <a:srgbClr val="17507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500" kern="1200" dirty="0" smtClean="0">
          <a:solidFill>
            <a:schemeClr val="accent5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4790-609E-4709-843C-74DE14E574F0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E8952-81A4-411E-B1EB-37F2AC7984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4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image" Target="../media/image5.jpe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1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vmlDrawing" Target="../drawings/vmlDrawing1.vml"  /><Relationship Id="rId2" Type="http://schemas.openxmlformats.org/officeDocument/2006/relationships/slideLayout" Target="../slideLayouts/slideLayout7.xml"  /><Relationship Id="rId3" Type="http://schemas.openxmlformats.org/officeDocument/2006/relationships/notesSlide" Target="../notesSlides/notesSlide1.xml"  /><Relationship Id="rId4" Type="http://schemas.openxmlformats.org/officeDocument/2006/relationships/oleObject" Target="../embeddings/oleObject1.bin"  /><Relationship Id="rId5" Type="http://schemas.openxmlformats.org/officeDocument/2006/relationships/image" Target="../media/image21.wmf"  /><Relationship Id="rId6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3.png"  /><Relationship Id="rId4" Type="http://schemas.openxmlformats.org/officeDocument/2006/relationships/image" Target="../media/image2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1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5.png"  /><Relationship Id="rId3" Type="http://schemas.openxmlformats.org/officeDocument/2006/relationships/image" Target="../media/image4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4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4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5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Relationship Id="rId4" Type="http://schemas.openxmlformats.org/officeDocument/2006/relationships/image" Target="../media/image58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59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59.png"  /><Relationship Id="rId4" Type="http://schemas.openxmlformats.org/officeDocument/2006/relationships/image" Target="../media/image60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9.png"  /><Relationship Id="rId3" Type="http://schemas.openxmlformats.org/officeDocument/2006/relationships/image" Target="../media/image6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9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1.png"  /><Relationship Id="rId3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4FE5297-3B37-49E5-B0DE-78AF70EB59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4" b="10822"/>
          <a:stretch/>
        </p:blipFill>
        <p:spPr>
          <a:xfrm>
            <a:off x="1606893" y="1835561"/>
            <a:ext cx="5930210" cy="41377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F51BF4-C296-4E87-A0E7-101DD8AC4DA9}"/>
              </a:ext>
            </a:extLst>
          </p:cNvPr>
          <p:cNvSpPr txBox="1"/>
          <p:nvPr/>
        </p:nvSpPr>
        <p:spPr>
          <a:xfrm>
            <a:off x="2823539" y="689688"/>
            <a:ext cx="319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>
                <a:solidFill>
                  <a:srgbClr val="0066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Perfect C</a:t>
            </a:r>
            <a:endParaRPr lang="ko-KR" altLang="en-US" sz="5400" b="1">
              <a:solidFill>
                <a:srgbClr val="0066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4D08C-5D60-4F30-B91D-670E4A271F74}"/>
              </a:ext>
            </a:extLst>
          </p:cNvPr>
          <p:cNvSpPr txBox="1"/>
          <p:nvPr/>
        </p:nvSpPr>
        <p:spPr>
          <a:xfrm>
            <a:off x="2862729" y="467145"/>
            <a:ext cx="3587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rgbClr val="FFCC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</a:t>
            </a:r>
            <a:r>
              <a:rPr lang="ko-KR" altLang="en-US" sz="2000">
                <a:solidFill>
                  <a:srgbClr val="FFCC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언어로 배우는 프로그래밍 기초</a:t>
            </a:r>
          </a:p>
        </p:txBody>
      </p:sp>
      <p:grpSp>
        <p:nvGrpSpPr>
          <p:cNvPr id="22" name="그룹 1003">
            <a:extLst>
              <a:ext uri="{FF2B5EF4-FFF2-40B4-BE49-F238E27FC236}">
                <a16:creationId xmlns:a16="http://schemas.microsoft.com/office/drawing/2014/main" id="{1BFC50CD-ACE9-4301-B536-301A780741DD}"/>
              </a:ext>
            </a:extLst>
          </p:cNvPr>
          <p:cNvGrpSpPr/>
          <p:nvPr/>
        </p:nvGrpSpPr>
        <p:grpSpPr>
          <a:xfrm>
            <a:off x="6123189" y="794340"/>
            <a:ext cx="633930" cy="633930"/>
            <a:chOff x="637756" y="674019"/>
            <a:chExt cx="845240" cy="845240"/>
          </a:xfrm>
        </p:grpSpPr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A3EAE2E3-7CE3-42E6-A4E3-EE0A7E36B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756" y="674019"/>
              <a:ext cx="845240" cy="845240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23AAE0F-A598-4536-AD44-46A02E303BF2}"/>
              </a:ext>
            </a:extLst>
          </p:cNvPr>
          <p:cNvSpPr txBox="1"/>
          <p:nvPr/>
        </p:nvSpPr>
        <p:spPr>
          <a:xfrm>
            <a:off x="6128101" y="892014"/>
            <a:ext cx="67518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3</a:t>
            </a:r>
            <a:r>
              <a:rPr lang="ko-KR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  <a:cs typeface="Tahoma" pitchFamily="34" charset="0"/>
              </a:rPr>
              <a:t>판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  <a:cs typeface="Tahoma" pitchFamily="34" charset="0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9B13460-77BF-4F45-AF35-B504622FD26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4" r="2" b="2"/>
          <a:stretch/>
        </p:blipFill>
        <p:spPr>
          <a:xfrm>
            <a:off x="4120136" y="6400290"/>
            <a:ext cx="903725" cy="37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1298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88615" y="1595159"/>
            <a:ext cx="3429000" cy="51275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/>
            </a:pPr>
            <a:r>
              <a:rPr lang="en-US" altLang="ko-KR" sz="1000"/>
              <a:t>#include &lt;stdio.h&gt;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#include &lt;math.h&gt;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//</a:t>
            </a:r>
            <a:r>
              <a:rPr lang="ko-KR" altLang="en-US" sz="1000"/>
              <a:t>함수원형 </a:t>
            </a:r>
            <a:r>
              <a:rPr lang="en-US" altLang="ko-KR" sz="1000"/>
              <a:t>: </a:t>
            </a:r>
            <a:r>
              <a:rPr lang="ko-KR" altLang="en-US" sz="1000"/>
              <a:t>컴파일러에게 서브함수의 사용을 알려줌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void input(double nums[], int n);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double output(double nums[], int n);</a:t>
            </a:r>
            <a:endParaRPr lang="en-US" altLang="ko-KR" sz="1000"/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en-US" altLang="ko-KR" sz="1000"/>
              <a:t>int main(void)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{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double  nums[5] = {0};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double max;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input(nums, 5); //input()</a:t>
            </a:r>
            <a:r>
              <a:rPr lang="ko-KR" altLang="en-US" sz="1000"/>
              <a:t>함수 호출 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max=output(nums, 5); //output()</a:t>
            </a:r>
            <a:r>
              <a:rPr lang="ko-KR" altLang="en-US" sz="1000"/>
              <a:t>함수 호출</a:t>
            </a:r>
            <a:endParaRPr lang="ko-KR" altLang="en-US" sz="1000"/>
          </a:p>
          <a:p>
            <a:pPr lvl="0">
              <a:defRPr/>
            </a:pPr>
            <a:r>
              <a:rPr lang="en-US" altLang="ko-KR" sz="1000"/>
              <a:t>printf("</a:t>
            </a:r>
            <a:r>
              <a:rPr lang="ko-KR" altLang="en-US" sz="1000"/>
              <a:t>가장 큰 값은 </a:t>
            </a:r>
            <a:r>
              <a:rPr lang="en-US" altLang="ko-KR" sz="1000"/>
              <a:t>: %lf </a:t>
            </a:r>
            <a:r>
              <a:rPr lang="ko-KR" altLang="en-US" sz="1000"/>
              <a:t>입니다</a:t>
            </a:r>
            <a:r>
              <a:rPr lang="en-US" altLang="ko-KR" sz="1000"/>
              <a:t>.\n", max);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return 0;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en-US" altLang="ko-KR" sz="1000"/>
              <a:t>void input(double nums[], int n){ //return </a:t>
            </a:r>
            <a:r>
              <a:rPr lang="ko-KR" altLang="en-US" sz="1000"/>
              <a:t>값이 없으므로 함수 리턴타임 </a:t>
            </a:r>
            <a:r>
              <a:rPr lang="en-US" altLang="ko-KR" sz="1000"/>
              <a:t>void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int i=0;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printf("</a:t>
            </a:r>
            <a:r>
              <a:rPr lang="ko-KR" altLang="en-US" sz="1000"/>
              <a:t>다섯 개의 숫자를 입력하세요 </a:t>
            </a:r>
            <a:r>
              <a:rPr lang="en-US" altLang="ko-KR" sz="1000"/>
              <a:t>: ");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for(i=0; i &lt; n; i++){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scanf("%lf", &amp;nums[i]);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}</a:t>
            </a:r>
            <a:endParaRPr lang="en-US" altLang="ko-KR" sz="1000"/>
          </a:p>
          <a:p>
            <a:pPr lvl="0">
              <a:defRPr/>
            </a:pPr>
            <a:endParaRPr lang="ko-KR" altLang="en-US" sz="1000"/>
          </a:p>
          <a:p>
            <a:pPr lvl="0">
              <a:defRPr/>
            </a:pPr>
            <a:r>
              <a:rPr lang="en-US" altLang="ko-KR" sz="1000"/>
              <a:t>double output(double nums[], int n){ 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int i=0;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double max=0;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for(i=0;  i &lt; n; i++)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if(max&lt;nums[i]) max=nums[i];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return max; //max</a:t>
            </a:r>
            <a:r>
              <a:rPr lang="ko-KR" altLang="en-US" sz="1000"/>
              <a:t>가 </a:t>
            </a:r>
            <a:r>
              <a:rPr lang="en-US" altLang="ko-KR" sz="1000"/>
              <a:t>double </a:t>
            </a:r>
            <a:r>
              <a:rPr lang="ko-KR" altLang="en-US" sz="1000"/>
              <a:t>타입이므로 </a:t>
            </a:r>
            <a:r>
              <a:rPr lang="en-US" altLang="ko-KR" sz="1000"/>
              <a:t>output()</a:t>
            </a:r>
            <a:r>
              <a:rPr lang="ko-KR" altLang="en-US" sz="1000"/>
              <a:t>함수 리턴타입 </a:t>
            </a:r>
            <a:r>
              <a:rPr lang="en-US" altLang="ko-KR" sz="1000"/>
              <a:t>double</a:t>
            </a:r>
            <a:endParaRPr lang="en-US" altLang="ko-KR" sz="1000"/>
          </a:p>
          <a:p>
            <a:pPr lvl="0">
              <a:defRPr/>
            </a:pPr>
            <a:r>
              <a:rPr lang="en-US" altLang="ko-KR" sz="1000"/>
              <a:t>}</a:t>
            </a:r>
            <a:endParaRPr lang="ko-KR" altLang="en-US" sz="100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 idx="0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/>
              <a:t>배열 예제</a:t>
            </a:r>
            <a:r>
              <a:rPr lang="en-US" altLang="ko-KR"/>
              <a:t>(</a:t>
            </a:r>
            <a:r>
              <a:rPr lang="ko-KR" altLang="en-US"/>
              <a:t>가장 큰 배열요소 값 찾기</a:t>
            </a:r>
            <a:r>
              <a:rPr lang="en-US" altLang="ko-KR"/>
              <a:t>)</a:t>
            </a:r>
            <a:endParaRPr lang="ko-KR" altLang="ko-K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337595" y="0"/>
            <a:ext cx="3412854" cy="2723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839542" y="2754170"/>
            <a:ext cx="6162538" cy="3789147"/>
          </a:xfrm>
          <a:prstGeom prst="rect">
            <a:avLst/>
          </a:prstGeom>
          <a:noFill/>
          <a:ln w="9525">
            <a:solidFill>
              <a:schemeClr val="tx1"/>
            </a:solidFill>
            <a:miter/>
          </a:ln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2665" y="0"/>
            <a:ext cx="4539335" cy="12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모서리가 둥근 직사각형 8"/>
          <p:cNvSpPr/>
          <p:nvPr/>
        </p:nvSpPr>
        <p:spPr>
          <a:xfrm>
            <a:off x="3221032" y="2745185"/>
            <a:ext cx="5733519" cy="177292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21032" y="4751089"/>
            <a:ext cx="5733519" cy="177292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>
              <a:solidFill>
                <a:schemeClr val="tx1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9695" y="5177775"/>
            <a:ext cx="140937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=nums[0];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4617" y="4836177"/>
            <a:ext cx="232346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output() </a:t>
            </a:r>
            <a:r>
              <a:rPr lang="ko-KR" altLang="en-US"/>
              <a:t>함수로 작성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662262" y="3545088"/>
            <a:ext cx="2229388" cy="358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input() </a:t>
            </a:r>
            <a:r>
              <a:rPr lang="ko-KR" altLang="en-US"/>
              <a:t>함수로 작성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11</a:t>
            </a:fld>
            <a:endParaRPr lang="en-US" altLang="ko-KR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함수에서 배열 이용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0175412"/>
              </p:ext>
            </p:extLst>
          </p:nvPr>
        </p:nvGraphicFramePr>
        <p:xfrm>
          <a:off x="281353" y="173783"/>
          <a:ext cx="6705541" cy="6820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비트맵 이미지" r:id="rId4" imgW="6286680" imgH="6076800" progId="Paint.Picture">
                  <p:embed/>
                </p:oleObj>
              </mc:Choice>
              <mc:Fallback>
                <p:oleObj name="비트맵 이미지" r:id="rId4" imgW="6286680" imgH="60768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1353" y="173783"/>
                        <a:ext cx="6705541" cy="6820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직사각형 8"/>
          <p:cNvSpPr/>
          <p:nvPr/>
        </p:nvSpPr>
        <p:spPr>
          <a:xfrm>
            <a:off x="3653899" y="193432"/>
            <a:ext cx="2055371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/>
              <a:t>p269 </a:t>
            </a:r>
            <a:r>
              <a:rPr lang="ko-KR" altLang="en-US" dirty="0" err="1"/>
              <a:t>실습예제</a:t>
            </a:r>
            <a:r>
              <a:rPr lang="en-US" altLang="ko-KR" dirty="0"/>
              <a:t>7-5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9656" y="691693"/>
            <a:ext cx="4318113" cy="288321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797040" y="2133300"/>
            <a:ext cx="2924972" cy="10801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797040" y="5595922"/>
            <a:ext cx="6189855" cy="92797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87661" y="5226590"/>
            <a:ext cx="234551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81316" y="2874866"/>
            <a:ext cx="1950095" cy="3385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/>
              <a:t>input() </a:t>
            </a:r>
            <a:r>
              <a:rPr lang="ko-KR" altLang="en-US" sz="1600" dirty="0"/>
              <a:t>함수로 작성</a:t>
            </a:r>
          </a:p>
        </p:txBody>
      </p:sp>
    </p:spTree>
    <p:extLst>
      <p:ext uri="{BB962C8B-B14F-4D97-AF65-F5344CB8AC3E}">
        <p14:creationId xmlns:p14="http://schemas.microsoft.com/office/powerpoint/2010/main" val="1319874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12</a:t>
            </a:fld>
            <a:endParaRPr lang="en-US" altLang="ko-KR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188640"/>
            <a:ext cx="6314569" cy="59046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auto">
          <a:xfrm>
            <a:off x="864368" y="2479481"/>
            <a:ext cx="2678931" cy="457149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758860" y="5364260"/>
            <a:ext cx="2845985" cy="227648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615" y="2276872"/>
            <a:ext cx="5263387" cy="260985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 bwMode="auto">
          <a:xfrm>
            <a:off x="486948" y="888901"/>
            <a:ext cx="6080906" cy="476447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74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13</a:t>
            </a:fld>
            <a:endParaRPr lang="en-US" altLang="ko-KR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0" y="1127125"/>
            <a:ext cx="7420782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01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배열에 데이터가 들어 있다고 가정할 경우 데이터의 값에 따라서 막대 그래프를 그리시오</a:t>
            </a:r>
            <a:r>
              <a:rPr lang="en-US" altLang="ko-KR"/>
              <a:t>.</a:t>
            </a:r>
          </a:p>
          <a:p>
            <a:pPr lvl="1" eaLnBrk="1" hangingPunct="1"/>
            <a:r>
              <a:rPr lang="ko-KR" altLang="en-US"/>
              <a:t>막대 그래프는 </a:t>
            </a:r>
            <a:r>
              <a:rPr lang="en-US" altLang="ko-KR"/>
              <a:t>*(</a:t>
            </a:r>
            <a:r>
              <a:rPr lang="ko-KR" altLang="en-US"/>
              <a:t>별표</a:t>
            </a:r>
            <a:r>
              <a:rPr lang="en-US" altLang="ko-KR"/>
              <a:t>)</a:t>
            </a:r>
            <a:r>
              <a:rPr lang="ko-KR" altLang="en-US"/>
              <a:t>를 값에 비례하여 그림</a:t>
            </a:r>
            <a:endParaRPr lang="en-US" altLang="ko-KR"/>
          </a:p>
          <a:p>
            <a:pPr lvl="1" eaLnBrk="1" hangingPunct="1"/>
            <a:r>
              <a:rPr lang="ko-KR" altLang="en-US"/>
              <a:t>배열에는 </a:t>
            </a:r>
            <a:r>
              <a:rPr lang="en-US" altLang="ko-KR"/>
              <a:t>30, 20, 10, 40, 50 </a:t>
            </a:r>
            <a:r>
              <a:rPr lang="ko-KR" altLang="en-US"/>
              <a:t>값이 저장되어 있음</a:t>
            </a:r>
            <a:endParaRPr lang="en-US" altLang="ko-KR"/>
          </a:p>
          <a:p>
            <a:pPr lvl="1" eaLnBrk="1" hangingPunct="1"/>
            <a:r>
              <a:rPr lang="en-US" altLang="ko-KR"/>
              <a:t>for</a:t>
            </a:r>
            <a:r>
              <a:rPr lang="ko-KR" altLang="en-US"/>
              <a:t>문을 </a:t>
            </a:r>
            <a:r>
              <a:rPr lang="en-US" altLang="ko-KR"/>
              <a:t>2</a:t>
            </a:r>
            <a:r>
              <a:rPr lang="ko-KR" altLang="en-US"/>
              <a:t>개사용</a:t>
            </a:r>
            <a:endParaRPr lang="en-US" altLang="ko-KR"/>
          </a:p>
          <a:p>
            <a:pPr lvl="2" eaLnBrk="1" hangingPunct="1"/>
            <a:r>
              <a:rPr lang="ko-KR" altLang="en-US"/>
              <a:t>외부 </a:t>
            </a:r>
            <a:r>
              <a:rPr lang="en-US" altLang="ko-KR"/>
              <a:t>for</a:t>
            </a:r>
            <a:r>
              <a:rPr lang="ko-KR" altLang="en-US"/>
              <a:t>문 </a:t>
            </a:r>
            <a:r>
              <a:rPr lang="en-US" altLang="ko-KR"/>
              <a:t>: </a:t>
            </a:r>
            <a:r>
              <a:rPr lang="ko-KR" altLang="en-US"/>
              <a:t>배열의 각 원소에 대하여 값을 읽어서 막대 그래프를 그리는 역할를 수행</a:t>
            </a:r>
            <a:endParaRPr lang="en-US" altLang="ko-KR"/>
          </a:p>
          <a:p>
            <a:pPr lvl="2" eaLnBrk="1" hangingPunct="1"/>
            <a:r>
              <a:rPr lang="ko-KR" altLang="en-US"/>
              <a:t>내부 </a:t>
            </a:r>
            <a:r>
              <a:rPr lang="en-US" altLang="ko-KR"/>
              <a:t>for</a:t>
            </a:r>
            <a:r>
              <a:rPr lang="ko-KR" altLang="en-US"/>
              <a:t>문 </a:t>
            </a:r>
            <a:r>
              <a:rPr lang="en-US" altLang="ko-KR"/>
              <a:t>:  </a:t>
            </a:r>
            <a:r>
              <a:rPr lang="ko-KR" altLang="en-US"/>
              <a:t>내부의</a:t>
            </a:r>
            <a:r>
              <a:rPr lang="en-US" altLang="ko-KR"/>
              <a:t> </a:t>
            </a:r>
            <a:r>
              <a:rPr lang="ko-KR" altLang="en-US"/>
              <a:t>반복 루프는 막대 그 자체를 그리는데 사용됨</a:t>
            </a:r>
          </a:p>
        </p:txBody>
      </p:sp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막대 그래프 예제</a:t>
            </a:r>
            <a:r>
              <a:rPr lang="en-US" altLang="ko-KR"/>
              <a:t>(1/2)</a:t>
            </a:r>
            <a:endParaRPr lang="ko-KR" altLang="en-U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73" r="4489" b="30070"/>
          <a:stretch/>
        </p:blipFill>
        <p:spPr bwMode="auto">
          <a:xfrm>
            <a:off x="1374624" y="3411659"/>
            <a:ext cx="6564830" cy="1133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47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ko-KR" sz="2000" dirty="0"/>
              <a:t>for</a:t>
            </a:r>
            <a:r>
              <a:rPr lang="ko-KR" altLang="en-US" sz="2000" dirty="0"/>
              <a:t>문을 </a:t>
            </a:r>
            <a:r>
              <a:rPr lang="en-US" altLang="ko-KR" sz="2000" dirty="0"/>
              <a:t>2</a:t>
            </a:r>
            <a:r>
              <a:rPr lang="ko-KR" altLang="en-US" sz="2000" dirty="0"/>
              <a:t>개사용</a:t>
            </a:r>
            <a:endParaRPr lang="en-US" altLang="ko-KR" sz="2000" dirty="0"/>
          </a:p>
          <a:p>
            <a:pPr lvl="2" eaLnBrk="1" hangingPunct="1"/>
            <a:r>
              <a:rPr lang="ko-KR" altLang="en-US" dirty="0"/>
              <a:t>외부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배열의 각 원소에 대하여 값을 읽어서 막대 그래프를 그리는 </a:t>
            </a:r>
            <a:r>
              <a:rPr lang="ko-KR" altLang="en-US" dirty="0" err="1"/>
              <a:t>역할를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2" eaLnBrk="1" hangingPunct="1"/>
            <a:r>
              <a:rPr lang="ko-KR" altLang="en-US" dirty="0"/>
              <a:t>내부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 </a:t>
            </a:r>
            <a:r>
              <a:rPr lang="ko-KR" altLang="en-US" dirty="0"/>
              <a:t>내부의</a:t>
            </a:r>
            <a:r>
              <a:rPr lang="en-US" altLang="ko-KR" dirty="0"/>
              <a:t> </a:t>
            </a:r>
            <a:r>
              <a:rPr lang="ko-KR" altLang="en-US" dirty="0"/>
              <a:t>반복 루프는 막대 그 자체를 그리는데 사용됨</a:t>
            </a:r>
          </a:p>
        </p:txBody>
      </p:sp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막대 그래프 예제</a:t>
            </a:r>
            <a:r>
              <a:rPr lang="en-US" altLang="ko-KR"/>
              <a:t>(2/2)</a:t>
            </a:r>
            <a:endParaRPr lang="ko-KR" altLang="en-US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156" y="2334358"/>
            <a:ext cx="5389959" cy="322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" t="18138" r="8042" b="31984"/>
          <a:stretch/>
        </p:blipFill>
        <p:spPr bwMode="auto">
          <a:xfrm>
            <a:off x="3965332" y="565273"/>
            <a:ext cx="5178668" cy="92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018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</a:t>
            </a:r>
            <a:r>
              <a:rPr lang="ko-KR" altLang="en-US" dirty="0"/>
              <a:t>명의 학생의 영어와 수학 점수를 키보드로 입력하고 총점과 평균을 </a:t>
            </a:r>
            <a:r>
              <a:rPr lang="ko-KR" altLang="en-US" dirty="0" err="1"/>
              <a:t>구하시오</a:t>
            </a:r>
            <a:r>
              <a:rPr lang="en-US" altLang="ko-KR" dirty="0"/>
              <a:t>.</a:t>
            </a:r>
          </a:p>
          <a:p>
            <a:pPr lvl="1" eaLnBrk="1" hangingPunct="1">
              <a:lnSpc>
                <a:spcPct val="100000"/>
              </a:lnSpc>
            </a:pPr>
            <a:r>
              <a:rPr lang="ko-KR" altLang="en-US" dirty="0"/>
              <a:t>이차원 배열을 사용하고 중첩 </a:t>
            </a:r>
            <a:r>
              <a:rPr lang="en-US" altLang="ko-KR" dirty="0"/>
              <a:t>for </a:t>
            </a:r>
            <a:r>
              <a:rPr lang="ko-KR" altLang="en-US" dirty="0"/>
              <a:t>문을 이용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이차원배열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F3BD04-3EDD-44A4-B08B-67D546918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24" y="2224062"/>
            <a:ext cx="4396154" cy="43733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4DA4DA5-8A68-4013-A37B-DE15D2E0B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108" y="1916832"/>
            <a:ext cx="2615154" cy="864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83AE9-3E20-42AE-9272-F53743C4805F}"/>
              </a:ext>
            </a:extLst>
          </p:cNvPr>
          <p:cNvSpPr txBox="1"/>
          <p:nvPr/>
        </p:nvSpPr>
        <p:spPr>
          <a:xfrm>
            <a:off x="5608616" y="2708005"/>
            <a:ext cx="3006272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Scroe</a:t>
            </a:r>
            <a:r>
              <a:rPr lang="ko-KR" altLang="en-US" sz="1600" dirty="0"/>
              <a:t>배열</a:t>
            </a:r>
            <a:r>
              <a:rPr lang="en-US" altLang="ko-KR" sz="1600" dirty="0"/>
              <a:t> : </a:t>
            </a:r>
            <a:r>
              <a:rPr lang="ko-KR" altLang="en-US" sz="1600" dirty="0"/>
              <a:t>영어</a:t>
            </a:r>
            <a:r>
              <a:rPr lang="en-US" altLang="ko-KR" sz="1600" dirty="0"/>
              <a:t>, </a:t>
            </a:r>
            <a:r>
              <a:rPr lang="ko-KR" altLang="en-US" sz="1600" dirty="0"/>
              <a:t>수학 성적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tot</a:t>
            </a:r>
            <a:r>
              <a:rPr lang="ko-KR" altLang="en-US" sz="1600" dirty="0"/>
              <a:t>배열 </a:t>
            </a:r>
            <a:r>
              <a:rPr lang="en-US" altLang="ko-KR" sz="1600" dirty="0"/>
              <a:t>: </a:t>
            </a:r>
            <a:br>
              <a:rPr lang="en-US" altLang="ko-KR" sz="1600" dirty="0"/>
            </a:br>
            <a:r>
              <a:rPr lang="en-US" altLang="ko-KR" sz="1600" dirty="0"/>
              <a:t>- tot[0] : </a:t>
            </a:r>
            <a:r>
              <a:rPr lang="ko-KR" altLang="en-US" sz="1600" dirty="0"/>
              <a:t>영어점수합</a:t>
            </a:r>
            <a:br>
              <a:rPr lang="en-US" altLang="ko-KR" sz="1600" dirty="0"/>
            </a:br>
            <a:r>
              <a:rPr lang="en-US" altLang="ko-KR" sz="1600" dirty="0"/>
              <a:t>- tot[1] : </a:t>
            </a:r>
            <a:r>
              <a:rPr lang="ko-KR" altLang="en-US" sz="1600" dirty="0"/>
              <a:t>수학점수합</a:t>
            </a:r>
          </a:p>
        </p:txBody>
      </p:sp>
    </p:spTree>
    <p:extLst>
      <p:ext uri="{BB962C8B-B14F-4D97-AF65-F5344CB8AC3E}">
        <p14:creationId xmlns:p14="http://schemas.microsoft.com/office/powerpoint/2010/main" val="7324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83D4D9-A8AD-4DEE-87A0-12EEDF222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24373" y="6518890"/>
            <a:ext cx="2650343" cy="254193"/>
          </a:xfrm>
        </p:spPr>
        <p:txBody>
          <a:bodyPr/>
          <a:lstStyle/>
          <a:p>
            <a:fld id="{2473D238-DD87-44D5-950F-1780A39DE334}" type="slidenum">
              <a:rPr lang="ko-KR" altLang="en-US" smtClean="0"/>
              <a:pPr/>
              <a:t>17</a:t>
            </a:fld>
            <a:endParaRPr lang="en-US" altLang="ko-KR" dirty="0"/>
          </a:p>
        </p:txBody>
      </p:sp>
      <p:sp>
        <p:nvSpPr>
          <p:cNvPr id="19" name="내용 개체 틀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제목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9481992-1503-42F7-BB54-6637B745A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972"/>
            <a:ext cx="5295566" cy="5524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75176-8382-4174-88B8-2EE2999EF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8514" y="3645647"/>
            <a:ext cx="4969273" cy="315155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EC8A61-0091-4804-9419-43BD3F54774B}"/>
              </a:ext>
            </a:extLst>
          </p:cNvPr>
          <p:cNvSpPr/>
          <p:nvPr/>
        </p:nvSpPr>
        <p:spPr bwMode="auto">
          <a:xfrm>
            <a:off x="620921" y="1619822"/>
            <a:ext cx="4786348" cy="2169218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56C1C1-2268-44AD-82E9-D0D7EC5F651B}"/>
              </a:ext>
            </a:extLst>
          </p:cNvPr>
          <p:cNvSpPr txBox="1"/>
          <p:nvPr/>
        </p:nvSpPr>
        <p:spPr>
          <a:xfrm>
            <a:off x="4971091" y="1936898"/>
            <a:ext cx="872355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A8E4E0C-A0C8-41AD-BCF4-EDE59CC03EE8}"/>
              </a:ext>
            </a:extLst>
          </p:cNvPr>
          <p:cNvSpPr/>
          <p:nvPr/>
        </p:nvSpPr>
        <p:spPr bwMode="auto">
          <a:xfrm>
            <a:off x="851186" y="4118323"/>
            <a:ext cx="3147330" cy="1723910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854ADF-2170-4215-9BC1-31386AD40C78}"/>
              </a:ext>
            </a:extLst>
          </p:cNvPr>
          <p:cNvSpPr txBox="1"/>
          <p:nvPr/>
        </p:nvSpPr>
        <p:spPr>
          <a:xfrm>
            <a:off x="2424851" y="5657567"/>
            <a:ext cx="100941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com()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5C6311-8291-4699-9CFC-16F2D918870B}"/>
              </a:ext>
            </a:extLst>
          </p:cNvPr>
          <p:cNvSpPr txBox="1"/>
          <p:nvPr/>
        </p:nvSpPr>
        <p:spPr>
          <a:xfrm>
            <a:off x="7548256" y="4606059"/>
            <a:ext cx="127678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output()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F561DBB-FAA3-492E-99B0-55A6306042A8}"/>
              </a:ext>
            </a:extLst>
          </p:cNvPr>
          <p:cNvSpPr/>
          <p:nvPr/>
        </p:nvSpPr>
        <p:spPr bwMode="auto">
          <a:xfrm>
            <a:off x="4534704" y="3789040"/>
            <a:ext cx="4433083" cy="2773999"/>
          </a:xfrm>
          <a:prstGeom prst="roundRect">
            <a:avLst>
              <a:gd name="adj" fmla="val 4727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489E0C-7828-4091-A8DC-FB198A5A6292}"/>
              </a:ext>
            </a:extLst>
          </p:cNvPr>
          <p:cNvSpPr/>
          <p:nvPr/>
        </p:nvSpPr>
        <p:spPr bwMode="auto">
          <a:xfrm>
            <a:off x="1433146" y="4467175"/>
            <a:ext cx="2527772" cy="936104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ACE3DC-8146-41F3-A3F4-874615FD1247}"/>
              </a:ext>
            </a:extLst>
          </p:cNvPr>
          <p:cNvSpPr/>
          <p:nvPr/>
        </p:nvSpPr>
        <p:spPr>
          <a:xfrm>
            <a:off x="2083777" y="5293516"/>
            <a:ext cx="1914741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030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FA51DC-E169-459C-80D7-E2363CCD9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18</a:t>
            </a:fld>
            <a:endParaRPr lang="en-US" altLang="ko-KR" dirty="0"/>
          </a:p>
        </p:txBody>
      </p:sp>
      <p:sp>
        <p:nvSpPr>
          <p:cNvPr id="16" name="내용 개체 틀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8137DE-8BB9-4EC8-A31C-C4B915369D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2D20BB-DD38-4641-BC83-1172B759B199}"/>
              </a:ext>
            </a:extLst>
          </p:cNvPr>
          <p:cNvGrpSpPr/>
          <p:nvPr/>
        </p:nvGrpSpPr>
        <p:grpSpPr>
          <a:xfrm>
            <a:off x="70258" y="-4510"/>
            <a:ext cx="4789774" cy="6862510"/>
            <a:chOff x="-47379" y="0"/>
            <a:chExt cx="5329862" cy="77579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1720E2-169D-462A-BAD5-07A7D76D9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47379" y="0"/>
              <a:ext cx="4667250" cy="32194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48E89E-8690-45F7-8FC6-D903B3623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2467" y="3224041"/>
              <a:ext cx="5314950" cy="453390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20025D5-2B24-40D4-90AA-3C3706E81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765" y="59015"/>
            <a:ext cx="4428800" cy="408158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237C8A7-608D-44D1-B01A-A04F956FDDAE}"/>
              </a:ext>
            </a:extLst>
          </p:cNvPr>
          <p:cNvSpPr/>
          <p:nvPr/>
        </p:nvSpPr>
        <p:spPr bwMode="auto">
          <a:xfrm>
            <a:off x="383654" y="2853493"/>
            <a:ext cx="4220111" cy="391632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868B47F-63E0-4A75-ADDD-7B4376474A85}"/>
              </a:ext>
            </a:extLst>
          </p:cNvPr>
          <p:cNvSpPr/>
          <p:nvPr/>
        </p:nvSpPr>
        <p:spPr bwMode="auto">
          <a:xfrm>
            <a:off x="4812454" y="33915"/>
            <a:ext cx="4220111" cy="181091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9971A4C-B2DB-416D-A7CE-E96E0742A756}"/>
              </a:ext>
            </a:extLst>
          </p:cNvPr>
          <p:cNvSpPr/>
          <p:nvPr/>
        </p:nvSpPr>
        <p:spPr bwMode="auto">
          <a:xfrm>
            <a:off x="4791125" y="1873977"/>
            <a:ext cx="4220111" cy="232593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B1CB3C-D75E-488D-9C9C-2BBE543A438F}"/>
              </a:ext>
            </a:extLst>
          </p:cNvPr>
          <p:cNvSpPr/>
          <p:nvPr/>
        </p:nvSpPr>
        <p:spPr>
          <a:xfrm>
            <a:off x="7547461" y="860443"/>
            <a:ext cx="1637115" cy="2769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2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2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2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4BAB517F-53BE-48D6-A262-2857AA431FE8}"/>
              </a:ext>
            </a:extLst>
          </p:cNvPr>
          <p:cNvSpPr/>
          <p:nvPr/>
        </p:nvSpPr>
        <p:spPr bwMode="auto">
          <a:xfrm>
            <a:off x="7213863" y="594963"/>
            <a:ext cx="288032" cy="79208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91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CF4B86-318C-4473-8DA1-DCC07C986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19</a:t>
            </a:fld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771DB-4673-4C4A-80ED-842DBD3F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메뉴 작성</a:t>
            </a:r>
            <a:endParaRPr lang="en-US" altLang="ko-KR" dirty="0"/>
          </a:p>
          <a:p>
            <a:pPr lvl="1"/>
            <a:r>
              <a:rPr lang="en-US" altLang="ko-KR" dirty="0"/>
              <a:t>1.</a:t>
            </a:r>
            <a:r>
              <a:rPr lang="ko-KR" altLang="en-US" dirty="0"/>
              <a:t>입력  </a:t>
            </a:r>
            <a:r>
              <a:rPr lang="en-US" altLang="ko-KR" dirty="0"/>
              <a:t>2.</a:t>
            </a:r>
            <a:r>
              <a:rPr lang="ko-KR" altLang="en-US" dirty="0"/>
              <a:t>계산  </a:t>
            </a:r>
            <a:r>
              <a:rPr lang="en-US" altLang="ko-KR" dirty="0"/>
              <a:t>3.</a:t>
            </a:r>
            <a:r>
              <a:rPr lang="ko-KR" altLang="en-US" dirty="0"/>
              <a:t>출력  </a:t>
            </a:r>
            <a:r>
              <a:rPr lang="en-US" altLang="ko-KR" dirty="0"/>
              <a:t>Q(q).</a:t>
            </a:r>
            <a:r>
              <a:rPr lang="ko-KR" altLang="en-US" dirty="0"/>
              <a:t>종료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A4AF1C-ABA8-4267-9218-D2FA0F5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성적프로그램 메뉴 작성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B5CD043-4A1C-4F68-9C61-B849E4BE3C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1FD1F-EF97-454B-A91C-8E914640D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2" y="2441121"/>
            <a:ext cx="4141365" cy="3240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D40E0E-7DDB-43B4-BC46-2A0B1605B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18970"/>
            <a:ext cx="3264219" cy="27628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6DF53D-7EA2-47E3-8B62-0D36FCFB4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831" y="3902632"/>
            <a:ext cx="3017011" cy="1335212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845F7F7-22FF-46CC-94F0-AAAAA9AC62ED}"/>
              </a:ext>
            </a:extLst>
          </p:cNvPr>
          <p:cNvSpPr/>
          <p:nvPr/>
        </p:nvSpPr>
        <p:spPr bwMode="auto">
          <a:xfrm>
            <a:off x="440840" y="4759052"/>
            <a:ext cx="4220111" cy="923220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AD5FE27-88A4-4A6C-AF93-B279BBA17D1F}"/>
              </a:ext>
            </a:extLst>
          </p:cNvPr>
          <p:cNvSpPr/>
          <p:nvPr/>
        </p:nvSpPr>
        <p:spPr bwMode="auto">
          <a:xfrm>
            <a:off x="423897" y="2564904"/>
            <a:ext cx="4220111" cy="2016224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A0ECD99A-4800-4809-A6DB-110D5F652EE9}"/>
              </a:ext>
            </a:extLst>
          </p:cNvPr>
          <p:cNvSpPr/>
          <p:nvPr/>
        </p:nvSpPr>
        <p:spPr bwMode="auto">
          <a:xfrm>
            <a:off x="4917055" y="1377566"/>
            <a:ext cx="3543378" cy="185038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12C83D7-4A3B-4283-A130-8B95530F7BD4}"/>
              </a:ext>
            </a:extLst>
          </p:cNvPr>
          <p:cNvSpPr/>
          <p:nvPr/>
        </p:nvSpPr>
        <p:spPr bwMode="auto">
          <a:xfrm>
            <a:off x="4895898" y="4704910"/>
            <a:ext cx="3564535" cy="343475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05EF78-1BCB-4F0E-9816-7D08FBB8D693}"/>
              </a:ext>
            </a:extLst>
          </p:cNvPr>
          <p:cNvSpPr txBox="1"/>
          <p:nvPr/>
        </p:nvSpPr>
        <p:spPr>
          <a:xfrm>
            <a:off x="107361" y="2721429"/>
            <a:ext cx="2497800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제 </a:t>
            </a:r>
            <a:r>
              <a:rPr lang="en-US" altLang="ko-KR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8 </a:t>
            </a:r>
            <a:r>
              <a:rPr lang="ko-KR" altLang="en-US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itchFamily="34" charset="0"/>
              </a:rPr>
              <a:t>장 배열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4F3354-FE45-4399-9DFE-FF3554E21841}"/>
              </a:ext>
            </a:extLst>
          </p:cNvPr>
          <p:cNvCxnSpPr/>
          <p:nvPr/>
        </p:nvCxnSpPr>
        <p:spPr>
          <a:xfrm>
            <a:off x="-2992" y="3452858"/>
            <a:ext cx="7228114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44B953-E6F7-44B7-8427-97C091956516}"/>
              </a:ext>
            </a:extLst>
          </p:cNvPr>
          <p:cNvSpPr txBox="1"/>
          <p:nvPr/>
        </p:nvSpPr>
        <p:spPr>
          <a:xfrm>
            <a:off x="810296" y="4061221"/>
            <a:ext cx="2427268" cy="646331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 i="0" u="none" strike="noStrike" baseline="0">
                <a:solidFill>
                  <a:srgbClr val="008080"/>
                </a:solidFill>
                <a:latin typeface="DINPro-Bold"/>
              </a:rPr>
              <a:t>01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배열 선언과 초기화</a:t>
            </a:r>
          </a:p>
          <a:p>
            <a:pPr algn="l"/>
            <a:r>
              <a:rPr lang="en-US" altLang="ko-KR" sz="1800" b="1" i="0" u="none" strike="noStrike" baseline="0">
                <a:solidFill>
                  <a:srgbClr val="008080"/>
                </a:solidFill>
                <a:latin typeface="DINPro-Bold"/>
              </a:rPr>
              <a:t>02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YDVYGOStd125"/>
              </a:rPr>
              <a:t>2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차원과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YDVYGOStd125"/>
              </a:rPr>
              <a:t>3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YDVYGOStd125"/>
              </a:rPr>
              <a:t>차원 배열</a:t>
            </a:r>
            <a:endParaRPr lang="ko-KR" altLang="en-US" sz="2000" b="1" dirty="0">
              <a:solidFill>
                <a:srgbClr val="7030A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192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201EF-DDBC-4B02-B324-F711E28D4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20</a:t>
            </a:fld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A97532-E4D7-4852-848E-B7E827383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main()</a:t>
            </a:r>
            <a:r>
              <a:rPr lang="ko-KR" altLang="en-US" dirty="0"/>
              <a:t>만 변경</a:t>
            </a:r>
            <a:endParaRPr lang="en-US" altLang="ko-KR" dirty="0"/>
          </a:p>
          <a:p>
            <a:r>
              <a:rPr lang="ko-KR" altLang="en-US" dirty="0"/>
              <a:t>나머지 함수는 동일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C19A09-EA9E-4117-9F68-BF97A598673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36F5F5-5906-4C98-ABEC-5B53D5C5E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217" y="0"/>
            <a:ext cx="4857750" cy="6229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215C76C-20CD-4070-83B7-835E82727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58" y="2017018"/>
            <a:ext cx="4195258" cy="2338340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0A69A70-2FB4-4C45-B3D2-D2232A43C56B}"/>
              </a:ext>
            </a:extLst>
          </p:cNvPr>
          <p:cNvSpPr/>
          <p:nvPr/>
        </p:nvSpPr>
        <p:spPr bwMode="auto">
          <a:xfrm>
            <a:off x="466849" y="3573016"/>
            <a:ext cx="3724151" cy="686636"/>
          </a:xfrm>
          <a:prstGeom prst="roundRect">
            <a:avLst>
              <a:gd name="adj" fmla="val 4875"/>
            </a:avLst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9E493B-9674-4DAC-B983-392557B11860}"/>
              </a:ext>
            </a:extLst>
          </p:cNvPr>
          <p:cNvSpPr/>
          <p:nvPr/>
        </p:nvSpPr>
        <p:spPr>
          <a:xfrm>
            <a:off x="2970242" y="2654176"/>
            <a:ext cx="1882247" cy="3077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[j] += </a:t>
            </a:r>
            <a:r>
              <a:rPr lang="en-US" altLang="ko-KR" sz="1400" b="1" dirty="0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score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400" b="1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</a:t>
            </a:r>
            <a:r>
              <a:rPr lang="en-US" altLang="ko-KR" sz="14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][j];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32137EBF-F607-4503-8219-39CFB9B6724C}"/>
              </a:ext>
            </a:extLst>
          </p:cNvPr>
          <p:cNvSpPr/>
          <p:nvPr/>
        </p:nvSpPr>
        <p:spPr bwMode="auto">
          <a:xfrm>
            <a:off x="2618993" y="2417595"/>
            <a:ext cx="288032" cy="792088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061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빈도</a:t>
            </a:r>
            <a:r>
              <a:rPr lang="en-US" altLang="ko-KR" dirty="0"/>
              <a:t>(frequency)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sz="1500" dirty="0">
                <a:solidFill>
                  <a:schemeClr val="tx1"/>
                </a:solidFill>
              </a:rPr>
              <a:t>사용자로부터 데이터를 입력 받아서 동일한 데이터가 몇 번이나 등장하는지를 기록하는 것이다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ko-KR" altLang="en-US" sz="1500" dirty="0">
                <a:solidFill>
                  <a:schemeClr val="tx1"/>
                </a:solidFill>
              </a:rPr>
              <a:t>만약 입력이 성적이라면 동점자가 얼마나 있는지를 계산할 수 있다</a:t>
            </a:r>
            <a:r>
              <a:rPr lang="en-US" altLang="ko-KR" sz="1500" dirty="0">
                <a:solidFill>
                  <a:schemeClr val="tx1"/>
                </a:solidFill>
              </a:rPr>
              <a:t>.</a:t>
            </a:r>
            <a:endParaRPr lang="en-US" altLang="ko-KR" dirty="0"/>
          </a:p>
          <a:p>
            <a:pPr lvl="1"/>
            <a:r>
              <a:rPr lang="ko-KR" altLang="en-US" dirty="0"/>
              <a:t>입력 데이터가 성적이라고 가정하면 값의 범위는 </a:t>
            </a:r>
            <a:r>
              <a:rPr lang="en-US" altLang="ko-KR" dirty="0"/>
              <a:t>0~100</a:t>
            </a:r>
          </a:p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101</a:t>
            </a:r>
            <a:r>
              <a:rPr lang="ko-KR" altLang="en-US" dirty="0"/>
              <a:t>인 배열 </a:t>
            </a:r>
            <a:r>
              <a:rPr lang="en-US" altLang="ko-KR" dirty="0" err="1"/>
              <a:t>freq</a:t>
            </a:r>
            <a:r>
              <a:rPr lang="en-US" altLang="ko-KR" dirty="0"/>
              <a:t>[]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배열의 원소의 값 모두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r>
              <a:rPr lang="ko-KR" altLang="en-US" dirty="0"/>
              <a:t>성적이 변수 </a:t>
            </a:r>
            <a:r>
              <a:rPr lang="en-US" altLang="ko-KR" dirty="0"/>
              <a:t>grade</a:t>
            </a:r>
            <a:r>
              <a:rPr lang="ko-KR" altLang="en-US" dirty="0"/>
              <a:t>에 입력되면 성적에 해당되는 배열 원소의 값을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en-US" altLang="ko-KR" dirty="0"/>
              <a:t>=&gt; </a:t>
            </a:r>
            <a:r>
              <a:rPr lang="en-US" altLang="ko-KR" b="1" dirty="0" err="1">
                <a:solidFill>
                  <a:srgbClr val="FF0000"/>
                </a:solidFill>
              </a:rPr>
              <a:t>freq</a:t>
            </a:r>
            <a:r>
              <a:rPr lang="en-US" altLang="ko-KR" b="1" dirty="0">
                <a:solidFill>
                  <a:srgbClr val="FF0000"/>
                </a:solidFill>
              </a:rPr>
              <a:t>[grade]++;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score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 err="1">
                <a:solidFill>
                  <a:schemeClr val="tx1"/>
                </a:solidFill>
              </a:rPr>
              <a:t>freq</a:t>
            </a:r>
            <a:r>
              <a:rPr lang="en-US" altLang="ko-KR" dirty="0">
                <a:solidFill>
                  <a:schemeClr val="tx1"/>
                </a:solidFill>
              </a:rPr>
              <a:t>[90]</a:t>
            </a:r>
            <a:r>
              <a:rPr lang="ko-KR" altLang="en-US" dirty="0">
                <a:solidFill>
                  <a:schemeClr val="tx1"/>
                </a:solidFill>
              </a:rPr>
              <a:t> 배열원소의 값을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씩 증가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무한 반복 </a:t>
            </a:r>
            <a:r>
              <a:rPr lang="en-US" altLang="ko-KR" b="1" dirty="0">
                <a:solidFill>
                  <a:srgbClr val="FF0000"/>
                </a:solidFill>
              </a:rPr>
              <a:t>while(1) </a:t>
            </a:r>
            <a:r>
              <a:rPr lang="ko-KR" altLang="en-US" b="1" dirty="0">
                <a:solidFill>
                  <a:srgbClr val="FF0000"/>
                </a:solidFill>
              </a:rPr>
              <a:t>루프 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grade</a:t>
            </a:r>
            <a:r>
              <a:rPr lang="ko-KR" altLang="en-US" dirty="0">
                <a:solidFill>
                  <a:srgbClr val="FF0000"/>
                </a:solidFill>
              </a:rPr>
              <a:t>가 음수 값이면  프로그램 종료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문제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153082"/>
            <a:ext cx="2880321" cy="5123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0132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22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데이터의 빈도</a:t>
            </a:r>
            <a:r>
              <a:rPr lang="en-US" altLang="ko-KR" dirty="0"/>
              <a:t>(frequency)</a:t>
            </a:r>
            <a:r>
              <a:rPr lang="ko-KR" altLang="en-US" dirty="0"/>
              <a:t>를 계산하는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 데이터가 성적이라고 가정하면 값의 범위는 </a:t>
            </a:r>
            <a:r>
              <a:rPr lang="en-US" altLang="ko-KR" dirty="0"/>
              <a:t>0~100</a:t>
            </a:r>
          </a:p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101</a:t>
            </a:r>
            <a:r>
              <a:rPr lang="ko-KR" altLang="en-US" dirty="0"/>
              <a:t>인 배열 </a:t>
            </a:r>
            <a:r>
              <a:rPr lang="en-US" altLang="ko-KR" dirty="0" err="1"/>
              <a:t>freq</a:t>
            </a:r>
            <a:r>
              <a:rPr lang="en-US" altLang="ko-KR" dirty="0"/>
              <a:t>[] </a:t>
            </a:r>
            <a:r>
              <a:rPr lang="ko-KR" altLang="en-US" dirty="0"/>
              <a:t>선언</a:t>
            </a:r>
            <a:r>
              <a:rPr lang="en-US" altLang="ko-KR" dirty="0"/>
              <a:t>, </a:t>
            </a:r>
            <a:r>
              <a:rPr lang="ko-KR" altLang="en-US" dirty="0"/>
              <a:t>배열의 원소의 값 모두 </a:t>
            </a:r>
            <a:r>
              <a:rPr lang="en-US" altLang="ko-KR" dirty="0"/>
              <a:t>0</a:t>
            </a:r>
            <a:r>
              <a:rPr lang="ko-KR" altLang="en-US" dirty="0"/>
              <a:t>으로 초기화</a:t>
            </a:r>
            <a:endParaRPr lang="en-US" altLang="ko-KR" dirty="0"/>
          </a:p>
          <a:p>
            <a:pPr lvl="1"/>
            <a:r>
              <a:rPr lang="ko-KR" altLang="en-US" dirty="0"/>
              <a:t>성적이 변수 </a:t>
            </a:r>
            <a:r>
              <a:rPr lang="en-US" altLang="ko-KR" dirty="0"/>
              <a:t>score</a:t>
            </a:r>
            <a:r>
              <a:rPr lang="ko-KR" altLang="en-US" dirty="0"/>
              <a:t>에 입력되면 성적에 해당되는 배열 원소의 값을 </a:t>
            </a:r>
            <a:r>
              <a:rPr lang="en-US" altLang="ko-KR" dirty="0"/>
              <a:t>1 </a:t>
            </a:r>
            <a:r>
              <a:rPr lang="ko-KR" altLang="en-US" dirty="0"/>
              <a:t>증가 </a:t>
            </a:r>
            <a:r>
              <a:rPr lang="en-US" altLang="ko-KR" dirty="0"/>
              <a:t>=&gt; </a:t>
            </a:r>
            <a:r>
              <a:rPr lang="en-US" altLang="ko-KR" b="1" dirty="0" err="1">
                <a:solidFill>
                  <a:srgbClr val="FF0000"/>
                </a:solidFill>
              </a:rPr>
              <a:t>freq</a:t>
            </a:r>
            <a:r>
              <a:rPr lang="en-US" altLang="ko-KR" b="1" dirty="0">
                <a:solidFill>
                  <a:srgbClr val="FF0000"/>
                </a:solidFill>
              </a:rPr>
              <a:t>[score]++;</a:t>
            </a:r>
          </a:p>
          <a:p>
            <a:pPr lvl="2"/>
            <a:r>
              <a:rPr lang="ko-KR" altLang="en-US" dirty="0">
                <a:solidFill>
                  <a:schemeClr val="tx1"/>
                </a:solidFill>
              </a:rPr>
              <a:t>예</a:t>
            </a:r>
            <a:r>
              <a:rPr lang="en-US" altLang="ko-KR" dirty="0">
                <a:solidFill>
                  <a:schemeClr val="tx1"/>
                </a:solidFill>
              </a:rPr>
              <a:t>) score</a:t>
            </a:r>
            <a:r>
              <a:rPr lang="ko-KR" altLang="en-US" dirty="0">
                <a:solidFill>
                  <a:schemeClr val="tx1"/>
                </a:solidFill>
              </a:rPr>
              <a:t>가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이면 </a:t>
            </a:r>
            <a:r>
              <a:rPr lang="en-US" altLang="ko-KR" dirty="0" err="1">
                <a:solidFill>
                  <a:schemeClr val="tx1"/>
                </a:solidFill>
              </a:rPr>
              <a:t>freq</a:t>
            </a:r>
            <a:r>
              <a:rPr lang="en-US" altLang="ko-KR" dirty="0">
                <a:solidFill>
                  <a:schemeClr val="tx1"/>
                </a:solidFill>
              </a:rPr>
              <a:t>[90]</a:t>
            </a:r>
            <a:r>
              <a:rPr lang="ko-KR" altLang="en-US" dirty="0">
                <a:solidFill>
                  <a:schemeClr val="tx1"/>
                </a:solidFill>
              </a:rPr>
              <a:t> 배열원소의 값을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씩 증가</a:t>
            </a:r>
            <a:endParaRPr lang="en-US" altLang="ko-KR" b="1" dirty="0">
              <a:solidFill>
                <a:schemeClr val="tx1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무한 반복 </a:t>
            </a:r>
            <a:r>
              <a:rPr lang="en-US" altLang="ko-KR" b="1" dirty="0">
                <a:solidFill>
                  <a:srgbClr val="FF0000"/>
                </a:solidFill>
              </a:rPr>
              <a:t>while(1) </a:t>
            </a:r>
            <a:r>
              <a:rPr lang="ko-KR" altLang="en-US" b="1" dirty="0">
                <a:solidFill>
                  <a:srgbClr val="FF0000"/>
                </a:solidFill>
              </a:rPr>
              <a:t>루프 작성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grade</a:t>
            </a:r>
            <a:r>
              <a:rPr lang="ko-KR" altLang="en-US" dirty="0">
                <a:solidFill>
                  <a:srgbClr val="FF0000"/>
                </a:solidFill>
              </a:rPr>
              <a:t>가 음수 값이면  프로그램 종료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문제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36092"/>
            <a:ext cx="4720394" cy="4885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5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학생들의 시험 점수를 통계 처리하는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한 학급은 최대 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10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명까지의 학생들로 이루어진다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각 학생들은 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3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번의 시험을 치른다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학생들의 성적은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난수를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 생성하여서 얻는다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 </a:t>
            </a:r>
          </a:p>
          <a:p>
            <a:pPr lvl="1"/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각 시험에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최대점수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solidFill>
                  <a:srgbClr val="004986"/>
                </a:solidFill>
                <a:ea typeface="굴림" panose="020B0600000101010101" pitchFamily="50" charset="-127"/>
              </a:rPr>
              <a:t>최저점수를</a:t>
            </a:r>
            <a:r>
              <a:rPr lang="ko-KR" altLang="en-US" dirty="0">
                <a:solidFill>
                  <a:srgbClr val="004986"/>
                </a:solidFill>
                <a:ea typeface="굴림" panose="020B0600000101010101" pitchFamily="50" charset="-127"/>
              </a:rPr>
              <a:t> 계산하여 출력한다</a:t>
            </a:r>
            <a:r>
              <a:rPr lang="en-US" altLang="ko-KR" dirty="0">
                <a:solidFill>
                  <a:srgbClr val="004986"/>
                </a:solidFill>
                <a:ea typeface="굴림" panose="020B0600000101010101" pitchFamily="50" charset="-127"/>
              </a:rPr>
              <a:t>.</a:t>
            </a:r>
          </a:p>
          <a:p>
            <a:pPr lvl="1"/>
            <a:endParaRPr lang="en-US" altLang="ko-KR" dirty="0">
              <a:solidFill>
                <a:srgbClr val="004986"/>
              </a:solidFill>
              <a:ea typeface="굴림" panose="020B0600000101010101" pitchFamily="50" charset="-127"/>
            </a:endParaRPr>
          </a:p>
          <a:p>
            <a:pPr lvl="1"/>
            <a:endParaRPr lang="en-US" altLang="ko-KR" dirty="0">
              <a:solidFill>
                <a:srgbClr val="004986"/>
              </a:solidFill>
              <a:ea typeface="굴림" panose="020B0600000101010101" pitchFamily="50" charset="-127"/>
            </a:endParaRPr>
          </a:p>
          <a:p>
            <a:endParaRPr lang="ko-KR" altLang="en-US" dirty="0"/>
          </a:p>
        </p:txBody>
      </p:sp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 예제</a:t>
            </a:r>
            <a:r>
              <a:rPr lang="en-US" altLang="ko-KR">
                <a:ea typeface="굴림" panose="020B0600000101010101" pitchFamily="50" charset="-127"/>
              </a:rPr>
              <a:t>(1/2)</a:t>
            </a:r>
            <a:endParaRPr lang="ko-KR" altLang="en-US">
              <a:ea typeface="굴림" panose="020B0600000101010101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785813" y="3060700"/>
          <a:ext cx="4491036" cy="219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2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학번</a:t>
                      </a:r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시험 </a:t>
                      </a:r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86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95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63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98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69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80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58</a:t>
                      </a:r>
                      <a:endParaRPr lang="ko-KR" altLang="en-US" sz="1800" dirty="0"/>
                    </a:p>
                  </a:txBody>
                  <a:tcPr marL="91437" marR="91437" marT="45697" marB="4569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84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150" y="2957513"/>
            <a:ext cx="3019425" cy="376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184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 예제</a:t>
            </a:r>
            <a:r>
              <a:rPr lang="en-US" altLang="ko-KR">
                <a:ea typeface="굴림" panose="020B0600000101010101" pitchFamily="50" charset="-127"/>
              </a:rPr>
              <a:t>(2/2)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94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19388"/>
            <a:ext cx="4838700" cy="396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650" y="0"/>
            <a:ext cx="5340350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90FB22-D96D-4C18-B2B0-EBC9BB48E20D}"/>
              </a:ext>
            </a:extLst>
          </p:cNvPr>
          <p:cNvSpPr txBox="1"/>
          <p:nvPr/>
        </p:nvSpPr>
        <p:spPr>
          <a:xfrm>
            <a:off x="7092280" y="1268760"/>
            <a:ext cx="1723670" cy="400110"/>
          </a:xfrm>
          <a:prstGeom prst="wedgeRectCallout">
            <a:avLst>
              <a:gd name="adj1" fmla="val -57717"/>
              <a:gd name="adj2" fmla="val 13169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dirty="0"/>
              <a:t>max </a:t>
            </a:r>
            <a:r>
              <a:rPr lang="ko-KR" altLang="en-US" sz="2000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229119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3589" name="Group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29257"/>
              </p:ext>
            </p:extLst>
          </p:nvPr>
        </p:nvGraphicFramePr>
        <p:xfrm>
          <a:off x="389283" y="3278619"/>
          <a:ext cx="8604246" cy="863600"/>
        </p:xfrm>
        <a:graphic>
          <a:graphicData uri="http://schemas.openxmlformats.org/drawingml/2006/table">
            <a:tbl>
              <a:tblPr/>
              <a:tblGrid>
                <a:gridCol w="8607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89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7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607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1990</a:t>
                      </a:r>
                    </a:p>
                  </a:txBody>
                  <a:tcPr marL="103079" marR="1030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1992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1993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1995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1996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1997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1998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1999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9.3</a:t>
                      </a:r>
                    </a:p>
                  </a:txBody>
                  <a:tcPr marL="103079" marR="1030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5.3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5.7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8.4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8.1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4.8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-9.1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9.4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3.6</a:t>
                      </a:r>
                    </a:p>
                  </a:txBody>
                  <a:tcPr marL="103079" marR="1030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다루는 함수를 사용한 프로그램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9245" y="1052513"/>
            <a:ext cx="8864755" cy="51847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>
                <a:ea typeface="굴림" panose="020B0600000101010101" pitchFamily="50" charset="-127"/>
              </a:rPr>
              <a:t>아래의 세가지 조건을 </a:t>
            </a:r>
            <a:r>
              <a:rPr lang="ko-KR" altLang="en-US" dirty="0">
                <a:solidFill>
                  <a:srgbClr val="FF3300"/>
                </a:solidFill>
                <a:ea typeface="굴림" panose="020B0600000101010101" pitchFamily="50" charset="-127"/>
              </a:rPr>
              <a:t>함수를 만들어서 처리</a:t>
            </a:r>
            <a:r>
              <a:rPr lang="ko-KR" altLang="en-US" dirty="0">
                <a:ea typeface="굴림" panose="020B0600000101010101" pitchFamily="50" charset="-127"/>
              </a:rPr>
              <a:t>한다</a:t>
            </a:r>
            <a:r>
              <a:rPr lang="en-US" altLang="ko-KR" dirty="0">
                <a:ea typeface="굴림" panose="020B0600000101010101" pitchFamily="50" charset="-127"/>
              </a:rPr>
              <a:t>.(3</a:t>
            </a:r>
            <a:r>
              <a:rPr lang="ko-KR" altLang="en-US" dirty="0">
                <a:ea typeface="굴림" panose="020B0600000101010101" pitchFamily="50" charset="-127"/>
              </a:rPr>
              <a:t>개의 함수사용</a:t>
            </a:r>
            <a:r>
              <a:rPr lang="en-US" altLang="ko-KR" dirty="0"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최근 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년간의 경제성장률을 입력 받아서 배열에 저장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평균 경제성장률을 계산하여 출력</a:t>
            </a:r>
          </a:p>
          <a:p>
            <a:pPr lvl="1"/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평균을 초과한 해는 몇 번이었는지 출력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10</a:t>
            </a:r>
            <a:r>
              <a:rPr lang="ko-KR" altLang="en-US" dirty="0">
                <a:ea typeface="굴림" panose="020B0600000101010101" pitchFamily="50" charset="-127"/>
              </a:rPr>
              <a:t>년간의 데이터를 저장할 배열은 </a:t>
            </a:r>
            <a:r>
              <a:rPr lang="ko-KR" altLang="en-US" dirty="0" err="1">
                <a:ea typeface="굴림" panose="020B0600000101010101" pitchFamily="50" charset="-127"/>
              </a:rPr>
              <a:t>메인함수에</a:t>
            </a:r>
            <a:r>
              <a:rPr lang="ko-KR" altLang="en-US" dirty="0">
                <a:ea typeface="굴림" panose="020B0600000101010101" pitchFamily="50" charset="-127"/>
              </a:rPr>
              <a:t> 선언해야 함</a:t>
            </a:r>
          </a:p>
          <a:p>
            <a:r>
              <a:rPr lang="ko-KR" altLang="en-US" dirty="0">
                <a:ea typeface="굴림" panose="020B0600000101010101" pitchFamily="50" charset="-127"/>
              </a:rPr>
              <a:t>데이터는 </a:t>
            </a:r>
            <a:r>
              <a:rPr lang="en-US" altLang="ko-KR" dirty="0">
                <a:ea typeface="굴림" panose="020B0600000101010101" pitchFamily="50" charset="-127"/>
              </a:rPr>
              <a:t>90</a:t>
            </a:r>
            <a:r>
              <a:rPr lang="ko-KR" altLang="en-US" dirty="0">
                <a:ea typeface="굴림" panose="020B0600000101010101" pitchFamily="50" charset="-127"/>
              </a:rPr>
              <a:t>년대 한국의 경제성장률을 사용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469710" y="4572299"/>
            <a:ext cx="8204579" cy="692459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376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>
                <a:ea typeface="굴림" panose="020B0600000101010101" pitchFamily="50" charset="-127"/>
              </a:rPr>
              <a:t>배열을 다루는 함수를 사용한 프로그램</a:t>
            </a:r>
            <a:endParaRPr lang="ko-KR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2" y="871724"/>
            <a:ext cx="5827776" cy="56166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B33D819-B1E8-4BB3-A1C8-46B435C3E1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446752" y="912405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78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배열을 다루는 함수를 사용한 프로그램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81075"/>
            <a:ext cx="4457700" cy="476250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125538"/>
            <a:ext cx="3190875" cy="32289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284FDD-5654-4266-AAF0-C7E0829C749D}"/>
              </a:ext>
            </a:extLst>
          </p:cNvPr>
          <p:cNvSpPr txBox="1"/>
          <p:nvPr/>
        </p:nvSpPr>
        <p:spPr>
          <a:xfrm>
            <a:off x="7308304" y="1052736"/>
            <a:ext cx="720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</a:t>
            </a:r>
            <a:endParaRPr lang="ko-KR" altLang="en-US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9C7F4-BB8E-4D92-A6FF-2B2820B8BD38}"/>
              </a:ext>
            </a:extLst>
          </p:cNvPr>
          <p:cNvSpPr txBox="1"/>
          <p:nvPr/>
        </p:nvSpPr>
        <p:spPr>
          <a:xfrm>
            <a:off x="6917146" y="2728432"/>
            <a:ext cx="1566454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 err="1"/>
              <a:t>gp</a:t>
            </a:r>
            <a:r>
              <a:rPr lang="en-US" altLang="ko-KR" sz="1100" b="1" dirty="0"/>
              <a:t>[10]), double avg)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12F63-4CDD-4C47-8A5F-229F5F8F120D}"/>
              </a:ext>
            </a:extLst>
          </p:cNvPr>
          <p:cNvSpPr txBox="1"/>
          <p:nvPr/>
        </p:nvSpPr>
        <p:spPr>
          <a:xfrm>
            <a:off x="2639566" y="1186627"/>
            <a:ext cx="76014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[10]);</a:t>
            </a:r>
            <a:endParaRPr lang="ko-KR" alt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14407A-4109-49B7-A338-4ACCD0E3F608}"/>
              </a:ext>
            </a:extLst>
          </p:cNvPr>
          <p:cNvSpPr txBox="1"/>
          <p:nvPr/>
        </p:nvSpPr>
        <p:spPr>
          <a:xfrm>
            <a:off x="2959121" y="1368641"/>
            <a:ext cx="691040" cy="20811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[10]);</a:t>
            </a:r>
            <a:endParaRPr lang="ko-KR" altLang="en-US" sz="1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AE9267-3CF2-4214-9F26-6F2641086614}"/>
              </a:ext>
            </a:extLst>
          </p:cNvPr>
          <p:cNvSpPr txBox="1"/>
          <p:nvPr/>
        </p:nvSpPr>
        <p:spPr>
          <a:xfrm>
            <a:off x="2542304" y="1610722"/>
            <a:ext cx="136127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[10], double);</a:t>
            </a:r>
            <a:endParaRPr lang="ko-KR" alt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14F84-39A3-4C25-B262-260763C48E29}"/>
              </a:ext>
            </a:extLst>
          </p:cNvPr>
          <p:cNvSpPr txBox="1"/>
          <p:nvPr/>
        </p:nvSpPr>
        <p:spPr>
          <a:xfrm>
            <a:off x="2662969" y="4257958"/>
            <a:ext cx="7200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gp</a:t>
            </a:r>
            <a:r>
              <a:rPr lang="en-US" altLang="ko-KR" sz="1200" b="1" dirty="0"/>
              <a:t>[10])</a:t>
            </a:r>
            <a:endParaRPr lang="ko-KR" altLang="en-US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284FDD-5654-4266-AAF0-C7E0829C749D}"/>
              </a:ext>
            </a:extLst>
          </p:cNvPr>
          <p:cNvSpPr txBox="1"/>
          <p:nvPr/>
        </p:nvSpPr>
        <p:spPr>
          <a:xfrm>
            <a:off x="2330929" y="5251330"/>
            <a:ext cx="7136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&amp;</a:t>
            </a:r>
            <a:r>
              <a:rPr lang="en-US" altLang="ko-KR" sz="1200" b="1" dirty="0" err="1"/>
              <a:t>gp</a:t>
            </a:r>
            <a:r>
              <a:rPr lang="en-US" altLang="ko-KR" sz="1200" b="1" dirty="0"/>
              <a:t>[</a:t>
            </a:r>
            <a:r>
              <a:rPr lang="en-US" altLang="ko-KR" sz="1200" b="1" dirty="0" err="1"/>
              <a:t>i</a:t>
            </a:r>
            <a:r>
              <a:rPr lang="en-US" altLang="ko-KR" sz="1200" b="1" dirty="0"/>
              <a:t>])</a:t>
            </a:r>
            <a:endParaRPr lang="ko-KR" altLang="en-US" sz="1200" b="1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CB7D265E-89F2-4575-BDD6-2983693EF1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286443" y="5666389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019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배열을 다루는 함수를 사용한 프로그램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981075"/>
            <a:ext cx="4457700" cy="4762500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013" y="1125538"/>
            <a:ext cx="3190875" cy="3228975"/>
          </a:xfrm>
          <a:prstGeom prst="rect">
            <a:avLst/>
          </a:prstGeom>
          <a:noFill/>
          <a:ln w="28575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B9EDE93D-B3F3-4953-B199-C63D81890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t="25923" r="4426" b="31896"/>
          <a:stretch/>
        </p:blipFill>
        <p:spPr bwMode="auto">
          <a:xfrm>
            <a:off x="2396667" y="5604056"/>
            <a:ext cx="6466161" cy="545738"/>
          </a:xfrm>
          <a:prstGeom prst="rect">
            <a:avLst/>
          </a:prstGeom>
          <a:noFill/>
          <a:ln w="57150">
            <a:solidFill>
              <a:schemeClr val="tx2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334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29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ko-KR" altLang="en-US" dirty="0"/>
              <a:t>학생이름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성적을 배열로 받아 평균과 평점을 구하는 프로그램을 아래의 </a:t>
            </a:r>
            <a:r>
              <a:rPr lang="ko-KR" altLang="en-US" dirty="0" err="1"/>
              <a:t>한수를</a:t>
            </a:r>
            <a:r>
              <a:rPr lang="ko-KR" altLang="en-US" dirty="0"/>
              <a:t> 이용하여 작성하시오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 latinLnBrk="0"/>
            <a:r>
              <a:rPr lang="ko-KR" altLang="en-US" dirty="0"/>
              <a:t>함수 </a:t>
            </a: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학생성적관리 프로그램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619672" y="2060848"/>
          <a:ext cx="6768752" cy="1469962"/>
        </p:xfrm>
        <a:graphic>
          <a:graphicData uri="http://schemas.openxmlformats.org/drawingml/2006/table">
            <a:tbl>
              <a:tblPr/>
              <a:tblGrid>
                <a:gridCol w="6768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9094">
                <a:tc>
                  <a:txBody>
                    <a:bodyPr/>
                    <a:lstStyle/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입력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input()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배열을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출력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ouput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() 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평균과 평점을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평균계산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Calc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()-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평점계산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Score()-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평균을 인자로 사용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342900" marR="0" lvl="0" indent="-34290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"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그래프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: Graph() 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) 98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점이면 십자리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개만큼만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#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출력 할 것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_x182610912"/>
          <p:cNvSpPr>
            <a:spLocks noChangeArrowheads="1"/>
          </p:cNvSpPr>
          <p:nvPr/>
        </p:nvSpPr>
        <p:spPr bwMode="auto">
          <a:xfrm>
            <a:off x="1619672" y="3717032"/>
            <a:ext cx="6696744" cy="194421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이름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학번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국어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영어</a:t>
            </a: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,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수학 성적은 배열로 처리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A : 90 ~ 100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B : 80 ~ 89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 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C : 70 ~ 79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D : 60 ~ 69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굴림" pitchFamily="50" charset="-127"/>
              <a:ea typeface="맑은 고딕" pitchFamily="50" charset="-127"/>
              <a:cs typeface="굴림" pitchFamily="50" charset="-127"/>
            </a:endParaRPr>
          </a:p>
          <a:p>
            <a:pPr marL="285750" marR="0" lvl="0" indent="-285750" algn="just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1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itchFamily="50" charset="-127"/>
                <a:ea typeface="굴림" pitchFamily="50" charset="-127"/>
                <a:cs typeface="굴림" pitchFamily="50" charset="-127"/>
              </a:rPr>
              <a:t>F : 59 ~ 0 </a:t>
            </a:r>
            <a:r>
              <a:rPr kumimoji="1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맑은 고딕" pitchFamily="50" charset="-127"/>
                <a:cs typeface="굴림" pitchFamily="50" charset="-127"/>
              </a:rPr>
              <a:t>점</a:t>
            </a:r>
            <a:endParaRPr kumimoji="1" lang="ko-K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18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>
                <a:solidFill>
                  <a:srgbClr val="0033CC"/>
                </a:solidFill>
              </a:rPr>
              <a:t>일반변수를 이용하여 </a:t>
            </a:r>
            <a:r>
              <a:rPr lang="en-US" altLang="ko-KR"/>
              <a:t>5</a:t>
            </a:r>
            <a:r>
              <a:rPr lang="ko-KR" altLang="en-US"/>
              <a:t>명의 나이를 입력 받아 평균 나이를 출력하는 프로그램을 작성하시오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>
                <a:ea typeface="굴림" panose="020B0600000101010101" pitchFamily="50" charset="-127"/>
              </a:rPr>
              <a:t>프로그램 예제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A28CECE-1FC8-4169-BEEE-E91C7DF260F2}"/>
              </a:ext>
            </a:extLst>
          </p:cNvPr>
          <p:cNvGrpSpPr/>
          <p:nvPr/>
        </p:nvGrpSpPr>
        <p:grpSpPr>
          <a:xfrm>
            <a:off x="597877" y="2154238"/>
            <a:ext cx="5415971" cy="3429000"/>
            <a:chOff x="597877" y="2154238"/>
            <a:chExt cx="5415971" cy="342900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877" y="2154238"/>
              <a:ext cx="5415971" cy="3429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88F8F79-92FC-486B-AC20-131AD4D9AE14}"/>
                </a:ext>
              </a:extLst>
            </p:cNvPr>
            <p:cNvSpPr txBox="1"/>
            <p:nvPr/>
          </p:nvSpPr>
          <p:spPr>
            <a:xfrm>
              <a:off x="1013037" y="3965634"/>
              <a:ext cx="461540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>
                  <a:latin typeface="Cambria Math" panose="02040503050406030204" pitchFamily="18" charset="0"/>
                  <a:ea typeface="Cambria Math" panose="02040503050406030204" pitchFamily="18" charset="0"/>
                  <a:cs typeface="Tahoma" pitchFamily="34" charset="0"/>
                </a:rPr>
                <a:t>scanf_s</a:t>
              </a:r>
              <a:r>
                <a:rPr lang="en-US" altLang="ko-KR" sz="1600" b="1" dirty="0">
                  <a:latin typeface="Cambria Math" panose="02040503050406030204" pitchFamily="18" charset="0"/>
                  <a:ea typeface="Cambria Math" panose="02040503050406030204" pitchFamily="18" charset="0"/>
                  <a:cs typeface="Tahoma" pitchFamily="34" charset="0"/>
                </a:rPr>
                <a:t>(%d %d %d %d %d”, &amp;a, &amp;b, &amp;c, &amp;d, &amp;e);</a:t>
              </a:r>
              <a:endParaRPr lang="ko-KR" altLang="en-US" sz="2000" b="1" dirty="0">
                <a:latin typeface="Cambria Math" panose="02040503050406030204" pitchFamily="18" charset="0"/>
                <a:ea typeface="바탕체" panose="02030609000101010101" pitchFamily="17" charset="-127"/>
                <a:cs typeface="Tahoma" pitchFamily="34" charset="0"/>
              </a:endParaRPr>
            </a:p>
          </p:txBody>
        </p:sp>
      </p:grp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107" y="1676402"/>
            <a:ext cx="3762924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3166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30</a:t>
            </a:fld>
            <a:endParaRPr lang="en-US" altLang="ko-KR" dirty="0"/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학생성적관리 프로그램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9" name="_x363037656" descr="EMB00000dd4322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2664296" cy="486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_x363038856" descr="EMB00000dd432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50" y="1196751"/>
            <a:ext cx="2718858" cy="490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60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31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정수형 배열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저장된 최대값이 저장된 </a:t>
            </a:r>
            <a:r>
              <a:rPr lang="ko-KR" altLang="en-US" dirty="0" err="1"/>
              <a:t>첨자위치와</a:t>
            </a:r>
            <a:r>
              <a:rPr lang="ko-KR" altLang="en-US" dirty="0"/>
              <a:t> 최소값이 저장된 </a:t>
            </a:r>
            <a:r>
              <a:rPr lang="ko-KR" altLang="en-US" dirty="0" err="1"/>
              <a:t>첨자위치를</a:t>
            </a:r>
            <a:r>
              <a:rPr lang="ko-KR" altLang="en-US" dirty="0"/>
              <a:t> 찾아 출력하는 프로그램을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1: </a:t>
            </a:r>
            <a:r>
              <a:rPr lang="ko-KR" altLang="en-US" dirty="0" err="1"/>
              <a:t>배열크기는</a:t>
            </a:r>
            <a:r>
              <a:rPr lang="ko-KR" altLang="en-US" dirty="0"/>
              <a:t> 매크로 상수로 선언한다</a:t>
            </a:r>
            <a:r>
              <a:rPr lang="en-US" altLang="ko-KR" dirty="0"/>
              <a:t>. </a:t>
            </a:r>
            <a:r>
              <a:rPr lang="ko-KR" altLang="en-US" dirty="0"/>
              <a:t>매크로상수는 다음과 같이 선언된다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NUM_SZ 10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 2: 10</a:t>
            </a:r>
            <a:r>
              <a:rPr lang="ko-KR" altLang="en-US" dirty="0"/>
              <a:t>개의 정수형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배열에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 3: </a:t>
            </a:r>
            <a:r>
              <a:rPr lang="en-US" altLang="ko-KR" dirty="0" err="1"/>
              <a:t>Num</a:t>
            </a:r>
            <a:r>
              <a:rPr lang="en-US" altLang="ko-KR" dirty="0"/>
              <a:t> </a:t>
            </a:r>
            <a:r>
              <a:rPr lang="ko-KR" altLang="en-US" dirty="0"/>
              <a:t>배열 요소를 검색하여 최대값</a:t>
            </a:r>
            <a:r>
              <a:rPr lang="en-US" altLang="ko-KR" dirty="0"/>
              <a:t>, </a:t>
            </a:r>
            <a:r>
              <a:rPr lang="ko-KR" altLang="en-US" dirty="0"/>
              <a:t>최소값 이 저장된 </a:t>
            </a:r>
            <a:r>
              <a:rPr lang="ko-KR" altLang="en-US" dirty="0" err="1"/>
              <a:t>첨자위치를</a:t>
            </a:r>
            <a:r>
              <a:rPr lang="ko-KR" altLang="en-US" dirty="0"/>
              <a:t> 변수에 저장한다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 </a:t>
            </a:r>
            <a:r>
              <a:rPr lang="en-US" altLang="ko-KR" dirty="0"/>
              <a:t>4: </a:t>
            </a:r>
            <a:r>
              <a:rPr lang="ko-KR" altLang="en-US" dirty="0"/>
              <a:t>비교가 끝나면 최대값의 </a:t>
            </a:r>
            <a:r>
              <a:rPr lang="ko-KR" altLang="en-US" dirty="0" err="1"/>
              <a:t>저장위치와</a:t>
            </a:r>
            <a:r>
              <a:rPr lang="ko-KR" altLang="en-US" dirty="0"/>
              <a:t> 값</a:t>
            </a:r>
            <a:r>
              <a:rPr lang="en-US" altLang="ko-KR" dirty="0"/>
              <a:t>, </a:t>
            </a:r>
            <a:r>
              <a:rPr lang="ko-KR" altLang="en-US" dirty="0"/>
              <a:t>최소값의 </a:t>
            </a:r>
            <a:r>
              <a:rPr lang="ko-KR" altLang="en-US" dirty="0" err="1"/>
              <a:t>저장위치와</a:t>
            </a:r>
            <a:r>
              <a:rPr lang="ko-KR" altLang="en-US" dirty="0"/>
              <a:t> 값을 출력한다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077072"/>
            <a:ext cx="5019927" cy="172340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867799" y="174848"/>
            <a:ext cx="4572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작성 </a:t>
            </a:r>
            <a:r>
              <a:rPr lang="en-US" altLang="ko-KR" dirty="0"/>
              <a:t>: 3</a:t>
            </a:r>
            <a:r>
              <a:rPr lang="ko-KR" altLang="en-US" dirty="0"/>
              <a:t>개 이상의 함수로 작성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입력함수</a:t>
            </a:r>
            <a:r>
              <a:rPr lang="en-US" altLang="ko-KR" dirty="0"/>
              <a:t>, </a:t>
            </a:r>
            <a:r>
              <a:rPr lang="ko-KR" altLang="en-US" dirty="0"/>
              <a:t>최대값최소값함수</a:t>
            </a:r>
            <a:r>
              <a:rPr lang="en-US" altLang="ko-KR" dirty="0"/>
              <a:t>, </a:t>
            </a:r>
            <a:r>
              <a:rPr lang="ko-KR" altLang="en-US" dirty="0" err="1"/>
              <a:t>출력함수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600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32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88640"/>
            <a:ext cx="7128792" cy="634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7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951285"/>
            <a:ext cx="5760640" cy="453834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33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작성 </a:t>
            </a:r>
            <a:r>
              <a:rPr lang="en-US" altLang="ko-KR" dirty="0"/>
              <a:t>: 3</a:t>
            </a:r>
            <a:r>
              <a:rPr lang="ko-KR" altLang="en-US" dirty="0"/>
              <a:t>개 이상의 함수로 작성</a:t>
            </a:r>
            <a:endParaRPr lang="en-US" altLang="ko-KR" dirty="0"/>
          </a:p>
          <a:p>
            <a:pPr lvl="1"/>
            <a:r>
              <a:rPr lang="ko-KR" altLang="en-US" dirty="0" err="1"/>
              <a:t>입력함수</a:t>
            </a:r>
            <a:r>
              <a:rPr lang="en-US" altLang="ko-KR" dirty="0"/>
              <a:t>, </a:t>
            </a:r>
            <a:r>
              <a:rPr lang="ko-KR" altLang="en-US" dirty="0"/>
              <a:t>최대값최소값함수</a:t>
            </a:r>
            <a:r>
              <a:rPr lang="en-US" altLang="ko-KR" dirty="0"/>
              <a:t>, </a:t>
            </a:r>
            <a:r>
              <a:rPr lang="ko-KR" altLang="en-US" dirty="0" err="1"/>
              <a:t>출력함수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실습문제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50428"/>
            <a:ext cx="4211960" cy="1446022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 bwMode="auto">
          <a:xfrm>
            <a:off x="1132566" y="3748096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47"/>
          <p:cNvSpPr/>
          <p:nvPr/>
        </p:nvSpPr>
        <p:spPr bwMode="auto">
          <a:xfrm>
            <a:off x="971600" y="5755612"/>
            <a:ext cx="4303530" cy="540060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직선 연결선 51"/>
          <p:cNvCxnSpPr/>
          <p:nvPr/>
        </p:nvCxnSpPr>
        <p:spPr bwMode="auto">
          <a:xfrm>
            <a:off x="1088417" y="4306744"/>
            <a:ext cx="928413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 bwMode="auto">
          <a:xfrm>
            <a:off x="1658180" y="4306744"/>
            <a:ext cx="358650" cy="92245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5578811" y="1879188"/>
            <a:ext cx="1196161" cy="1015913"/>
            <a:chOff x="4882649" y="1663164"/>
            <a:chExt cx="1196161" cy="1015913"/>
          </a:xfrm>
        </p:grpSpPr>
        <p:sp>
          <p:nvSpPr>
            <p:cNvPr id="32" name="직사각형 31"/>
            <p:cNvSpPr/>
            <p:nvPr/>
          </p:nvSpPr>
          <p:spPr bwMode="auto">
            <a:xfrm>
              <a:off x="4950888" y="1949549"/>
              <a:ext cx="608947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82649" y="1663164"/>
              <a:ext cx="1196161" cy="26161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altLang="ko-KR" sz="1100" b="1" dirty="0"/>
                <a:t>1500</a:t>
              </a:r>
              <a:r>
                <a:rPr lang="ko-KR" altLang="en-US" sz="1100" b="1" dirty="0"/>
                <a:t>번지 </a:t>
              </a:r>
              <a:r>
                <a:rPr lang="en-US" altLang="ko-KR" sz="1100" b="1" dirty="0"/>
                <a:t>: </a:t>
              </a:r>
              <a:r>
                <a:rPr lang="en-US" altLang="ko-KR" sz="1100" b="1" dirty="0" err="1"/>
                <a:t>num</a:t>
              </a:r>
              <a:endParaRPr lang="ko-KR" altLang="en-US" sz="1100" b="1" dirty="0"/>
            </a:p>
          </p:txBody>
        </p:sp>
        <p:sp>
          <p:nvSpPr>
            <p:cNvPr id="39" name="아래쪽 화살표 38"/>
            <p:cNvSpPr/>
            <p:nvPr/>
          </p:nvSpPr>
          <p:spPr bwMode="auto">
            <a:xfrm rot="10800000">
              <a:off x="5167626" y="2321584"/>
              <a:ext cx="124454" cy="35749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772862" y="2604846"/>
            <a:ext cx="2191626" cy="660394"/>
            <a:chOff x="6076700" y="2100790"/>
            <a:chExt cx="2191626" cy="660394"/>
          </a:xfrm>
        </p:grpSpPr>
        <p:sp>
          <p:nvSpPr>
            <p:cNvPr id="6" name="직사각형 5"/>
            <p:cNvSpPr/>
            <p:nvPr/>
          </p:nvSpPr>
          <p:spPr bwMode="auto">
            <a:xfrm>
              <a:off x="636473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672477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1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7084812" y="2363588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7444852" y="2363589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7804892" y="2363589"/>
              <a:ext cx="360040" cy="3904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76700" y="2100790"/>
              <a:ext cx="2191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num</a:t>
              </a:r>
              <a:r>
                <a:rPr lang="en-US" altLang="ko-KR" sz="1100" dirty="0"/>
                <a:t>[0] </a:t>
              </a:r>
              <a:r>
                <a:rPr lang="en-US" altLang="ko-KR" sz="1100" dirty="0" err="1"/>
                <a:t>num</a:t>
              </a:r>
              <a:r>
                <a:rPr lang="en-US" altLang="ko-KR" sz="1100" dirty="0"/>
                <a:t>[1] ..….          </a:t>
              </a:r>
              <a:r>
                <a:rPr lang="en-US" altLang="ko-KR" sz="1100" dirty="0" err="1"/>
                <a:t>num</a:t>
              </a:r>
              <a:r>
                <a:rPr lang="en-US" altLang="ko-KR" sz="1100" dirty="0"/>
                <a:t>[9]</a:t>
              </a:r>
              <a:endParaRPr lang="ko-KR" altLang="en-US" sz="11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843526" y="3265239"/>
            <a:ext cx="960519" cy="595809"/>
            <a:chOff x="6147364" y="2761183"/>
            <a:chExt cx="960519" cy="595809"/>
          </a:xfrm>
        </p:grpSpPr>
        <p:sp>
          <p:nvSpPr>
            <p:cNvPr id="15" name="TextBox 14"/>
            <p:cNvSpPr txBox="1"/>
            <p:nvPr/>
          </p:nvSpPr>
          <p:spPr>
            <a:xfrm>
              <a:off x="6147364" y="3049215"/>
              <a:ext cx="960519" cy="30777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cxnSp>
          <p:nvCxnSpPr>
            <p:cNvPr id="17" name="직선 화살표 연결선 16"/>
            <p:cNvCxnSpPr/>
            <p:nvPr/>
          </p:nvCxnSpPr>
          <p:spPr bwMode="auto">
            <a:xfrm flipV="1">
              <a:off x="6364732" y="2761183"/>
              <a:ext cx="0" cy="2880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5268162" y="3319832"/>
            <a:ext cx="1433406" cy="4308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ko-KR" sz="1100" b="1" dirty="0"/>
              <a:t>1300</a:t>
            </a:r>
            <a:r>
              <a:rPr lang="ko-KR" altLang="en-US" sz="1100" b="1" dirty="0"/>
              <a:t>번지 </a:t>
            </a:r>
            <a:r>
              <a:rPr lang="en-US" altLang="ko-KR" sz="1100" b="1" dirty="0"/>
              <a:t>: </a:t>
            </a:r>
            <a:r>
              <a:rPr lang="en-US" altLang="ko-KR" sz="1100" b="1" dirty="0" err="1"/>
              <a:t>num</a:t>
            </a:r>
            <a:endParaRPr lang="en-US" altLang="ko-KR" sz="1100" b="1" dirty="0"/>
          </a:p>
          <a:p>
            <a:r>
              <a:rPr lang="ko-KR" altLang="en-US" sz="1100" b="1" dirty="0" err="1"/>
              <a:t>배열명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=</a:t>
            </a:r>
            <a:r>
              <a:rPr lang="ko-KR" altLang="en-US" sz="1100" b="1" dirty="0"/>
              <a:t>포인터상수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599087" y="2875601"/>
            <a:ext cx="1465183" cy="397595"/>
            <a:chOff x="4902925" y="2371545"/>
            <a:chExt cx="1465183" cy="397595"/>
          </a:xfrm>
        </p:grpSpPr>
        <p:sp>
          <p:nvSpPr>
            <p:cNvPr id="18" name="직사각형 17"/>
            <p:cNvSpPr/>
            <p:nvPr/>
          </p:nvSpPr>
          <p:spPr bwMode="auto">
            <a:xfrm>
              <a:off x="4971164" y="2371545"/>
              <a:ext cx="608947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902925" y="2434722"/>
              <a:ext cx="76815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cxnSp>
          <p:nvCxnSpPr>
            <p:cNvPr id="21" name="직선 화살표 연결선 20"/>
            <p:cNvCxnSpPr/>
            <p:nvPr/>
          </p:nvCxnSpPr>
          <p:spPr bwMode="auto">
            <a:xfrm>
              <a:off x="5580111" y="2570342"/>
              <a:ext cx="787997" cy="357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/>
          <p:cNvCxnSpPr>
            <a:stCxn id="33" idx="3"/>
          </p:cNvCxnSpPr>
          <p:nvPr/>
        </p:nvCxnSpPr>
        <p:spPr bwMode="auto">
          <a:xfrm>
            <a:off x="6346970" y="2355708"/>
            <a:ext cx="717300" cy="51989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그룹 41"/>
          <p:cNvGrpSpPr/>
          <p:nvPr/>
        </p:nvGrpSpPr>
        <p:grpSpPr>
          <a:xfrm>
            <a:off x="4950905" y="2228750"/>
            <a:ext cx="1396065" cy="643931"/>
            <a:chOff x="4254743" y="2012726"/>
            <a:chExt cx="1396065" cy="643931"/>
          </a:xfrm>
        </p:grpSpPr>
        <p:sp>
          <p:nvSpPr>
            <p:cNvPr id="33" name="TextBox 32"/>
            <p:cNvSpPr txBox="1"/>
            <p:nvPr/>
          </p:nvSpPr>
          <p:spPr>
            <a:xfrm>
              <a:off x="4882649" y="2012726"/>
              <a:ext cx="768159" cy="2539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1000</a:t>
              </a:r>
              <a:r>
                <a:rPr lang="ko-KR" altLang="en-US" sz="105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번지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54743" y="2348880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주소 복사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023650" y="2866584"/>
            <a:ext cx="1800200" cy="397596"/>
            <a:chOff x="6327488" y="2650560"/>
            <a:chExt cx="1800200" cy="397596"/>
          </a:xfrm>
        </p:grpSpPr>
        <p:sp>
          <p:nvSpPr>
            <p:cNvPr id="43" name="직사각형 42"/>
            <p:cNvSpPr/>
            <p:nvPr/>
          </p:nvSpPr>
          <p:spPr bwMode="auto">
            <a:xfrm>
              <a:off x="632748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56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직사각형 43"/>
            <p:cNvSpPr/>
            <p:nvPr/>
          </p:nvSpPr>
          <p:spPr bwMode="auto">
            <a:xfrm>
              <a:off x="668752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900</a:t>
              </a:r>
              <a:endParaRPr kumimoji="0" lang="ko-KR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직사각형 44"/>
            <p:cNvSpPr/>
            <p:nvPr/>
          </p:nvSpPr>
          <p:spPr bwMode="auto">
            <a:xfrm>
              <a:off x="7047568" y="2650560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b="1" dirty="0">
                  <a:solidFill>
                    <a:schemeClr val="tx1"/>
                  </a:solidFill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직사각형 45"/>
            <p:cNvSpPr/>
            <p:nvPr/>
          </p:nvSpPr>
          <p:spPr bwMode="auto">
            <a:xfrm>
              <a:off x="7407608" y="2650561"/>
              <a:ext cx="360040" cy="397595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…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7767648" y="2650561"/>
              <a:ext cx="360040" cy="3904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10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34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" y="28923"/>
            <a:ext cx="4272627" cy="6064374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 bwMode="auto">
          <a:xfrm>
            <a:off x="513838" y="39246"/>
            <a:ext cx="3418312" cy="1222779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461263" y="1484784"/>
            <a:ext cx="3462597" cy="2304256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470020" y="3887614"/>
            <a:ext cx="3455222" cy="2295353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61" y="447825"/>
            <a:ext cx="5220139" cy="2209401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3958598" y="447825"/>
            <a:ext cx="5122387" cy="2209401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52320" y="26064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방법 </a:t>
            </a:r>
          </a:p>
        </p:txBody>
      </p:sp>
    </p:spTree>
    <p:extLst>
      <p:ext uri="{BB962C8B-B14F-4D97-AF65-F5344CB8AC3E}">
        <p14:creationId xmlns:p14="http://schemas.microsoft.com/office/powerpoint/2010/main" val="747935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35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www.woori.ac.kr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0"/>
            <a:ext cx="4232052" cy="42210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900" y="0"/>
            <a:ext cx="5844607" cy="36450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3755805"/>
            <a:ext cx="5688632" cy="2430713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 bwMode="auto">
          <a:xfrm>
            <a:off x="316030" y="476673"/>
            <a:ext cx="3418312" cy="621506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직선 연결선 13"/>
          <p:cNvCxnSpPr/>
          <p:nvPr/>
        </p:nvCxnSpPr>
        <p:spPr bwMode="auto">
          <a:xfrm>
            <a:off x="5615985" y="1628800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 bwMode="auto">
          <a:xfrm>
            <a:off x="7020272" y="188640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 bwMode="auto">
          <a:xfrm>
            <a:off x="665875" y="2451952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 bwMode="auto">
          <a:xfrm>
            <a:off x="5615985" y="3041664"/>
            <a:ext cx="1495218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36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다음을 출력하는 프로그램을 중첩된</a:t>
            </a:r>
            <a:r>
              <a:rPr lang="en-US" altLang="ko-KR" dirty="0"/>
              <a:t> for </a:t>
            </a:r>
            <a:r>
              <a:rPr lang="ko-KR" altLang="ko-KR" dirty="0"/>
              <a:t>문을 이용하여 작성하시오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힌트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프로그래밍 문제 </a:t>
            </a:r>
            <a:r>
              <a:rPr lang="en-US" altLang="ko-KR" dirty="0"/>
              <a:t>: 7</a:t>
            </a:r>
            <a:r>
              <a:rPr lang="ko-KR" altLang="en-US" dirty="0"/>
              <a:t>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844824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869529" y="1852464"/>
            <a:ext cx="4572000" cy="48013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math.h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#define MAX 7</a:t>
            </a:r>
            <a:endParaRPr lang="ko-KR" altLang="en-US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, j;</a:t>
            </a:r>
            <a:endParaRPr lang="ko-KR" altLang="en-US" dirty="0"/>
          </a:p>
          <a:p>
            <a:r>
              <a:rPr lang="nn-NO" altLang="ko-KR" dirty="0"/>
              <a:t>for (i = 0; i &lt;= MAX; i++)</a:t>
            </a:r>
          </a:p>
          <a:p>
            <a:r>
              <a:rPr lang="en-US" altLang="ko-KR" dirty="0"/>
              <a:t>{</a:t>
            </a:r>
          </a:p>
          <a:p>
            <a:pPr lvl="1"/>
            <a:r>
              <a:rPr lang="en-US" altLang="ko-KR" dirty="0"/>
              <a:t>for (j = MAX;  j &gt;= </a:t>
            </a:r>
            <a:r>
              <a:rPr lang="en-US" altLang="ko-KR" b="1" dirty="0">
                <a:solidFill>
                  <a:srgbClr val="FF0000"/>
                </a:solidFill>
              </a:rPr>
              <a:t>….</a:t>
            </a:r>
            <a:r>
              <a:rPr lang="en-US" altLang="ko-KR" b="1" dirty="0"/>
              <a:t> </a:t>
            </a:r>
            <a:r>
              <a:rPr lang="en-US" altLang="ko-KR" dirty="0"/>
              <a:t>; j--)</a:t>
            </a:r>
          </a:p>
          <a:p>
            <a:pPr lvl="1"/>
            <a:r>
              <a:rPr lang="en-US" altLang="ko-KR" dirty="0"/>
              <a:t>{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if (abs(j) &gt; </a:t>
            </a:r>
            <a:r>
              <a:rPr lang="en-US" altLang="ko-KR" b="1" dirty="0" err="1">
                <a:solidFill>
                  <a:srgbClr val="FF0000"/>
                </a:solidFill>
              </a:rPr>
              <a:t>i</a:t>
            </a:r>
            <a:r>
              <a:rPr lang="en-US" altLang="ko-KR" b="1" dirty="0">
                <a:solidFill>
                  <a:srgbClr val="FF0000"/>
                </a:solidFill>
              </a:rPr>
              <a:t>) …..</a:t>
            </a:r>
          </a:p>
          <a:p>
            <a:pPr lvl="2"/>
            <a:r>
              <a:rPr lang="en-US" altLang="ko-KR" b="1" dirty="0">
                <a:solidFill>
                  <a:srgbClr val="FF0000"/>
                </a:solidFill>
              </a:rPr>
              <a:t>else  …</a:t>
            </a:r>
          </a:p>
          <a:p>
            <a:pPr lvl="1"/>
            <a:r>
              <a:rPr lang="en-US" altLang="ko-KR" dirty="0"/>
              <a:t>}</a:t>
            </a:r>
          </a:p>
          <a:p>
            <a:pPr lvl="1"/>
            <a:r>
              <a:rPr lang="en-US" altLang="ko-KR" dirty="0" err="1"/>
              <a:t>putchar</a:t>
            </a:r>
            <a:r>
              <a:rPr lang="en-US" altLang="ko-KR" dirty="0"/>
              <a:t>('\n');</a:t>
            </a:r>
          </a:p>
          <a:p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return 0;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11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37</a:t>
            </a:fld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ko-KR" dirty="0"/>
              <a:t>다음을 출력하는 프로그램을 중첩된</a:t>
            </a:r>
            <a:r>
              <a:rPr lang="en-US" altLang="ko-KR" dirty="0"/>
              <a:t> for </a:t>
            </a:r>
            <a:r>
              <a:rPr lang="ko-KR" altLang="ko-KR" dirty="0"/>
              <a:t>문을 이용하여 작성하시오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 프로그래밍 문제 </a:t>
            </a:r>
            <a:r>
              <a:rPr lang="en-US" altLang="ko-KR" dirty="0"/>
              <a:t>: 7</a:t>
            </a:r>
            <a:r>
              <a:rPr lang="ko-KR" altLang="en-US" dirty="0"/>
              <a:t>번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7805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3" y="1632148"/>
            <a:ext cx="49339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475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3D238-DD87-44D5-950F-1780A39DE334}" type="slidenum">
              <a:rPr lang="ko-KR" altLang="en-US" smtClean="0"/>
              <a:pPr/>
              <a:t>38</a:t>
            </a:fld>
            <a:endParaRPr lang="en-US" altLang="ko-KR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7010400" y="6524625"/>
            <a:ext cx="2133600" cy="24447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www.deu.ac.kr</a:t>
            </a:r>
          </a:p>
          <a:p>
            <a:endParaRPr lang="en-US" altLang="ko-KR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67805"/>
            <a:ext cx="2376264" cy="26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38858"/>
            <a:ext cx="493395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7960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2659411" y="2616859"/>
            <a:ext cx="3799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감사합니다</a:t>
            </a:r>
            <a:r>
              <a:rPr lang="en-US" altLang="ko-KR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697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일반변수 </a:t>
            </a:r>
            <a:r>
              <a:rPr lang="en-US" altLang="ko-KR"/>
              <a:t>a,b,c,d,e</a:t>
            </a:r>
            <a:r>
              <a:rPr lang="ko-KR" altLang="en-US"/>
              <a:t>를 배열로 </a:t>
            </a:r>
            <a:r>
              <a:rPr lang="en-US" altLang="ko-KR"/>
              <a:t>int</a:t>
            </a:r>
            <a:r>
              <a:rPr lang="ko-KR" altLang="en-US"/>
              <a:t> </a:t>
            </a:r>
            <a:r>
              <a:rPr lang="en-US" altLang="ko-KR"/>
              <a:t>num[5]; 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수정</a:t>
            </a:r>
          </a:p>
        </p:txBody>
      </p:sp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배열예제</a:t>
            </a:r>
          </a:p>
        </p:txBody>
      </p:sp>
      <p:pic>
        <p:nvPicPr>
          <p:cNvPr id="143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2044700"/>
            <a:ext cx="7543800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6" y="1676402"/>
            <a:ext cx="390891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39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배열요소는 </a:t>
            </a:r>
            <a:r>
              <a:rPr lang="en-US" altLang="ko-KR"/>
              <a:t>1</a:t>
            </a:r>
            <a:r>
              <a:rPr lang="ko-KR" altLang="en-US"/>
              <a:t>씩 증가되기 때문에 </a:t>
            </a:r>
            <a:r>
              <a:rPr lang="en-US" altLang="ko-KR"/>
              <a:t>for</a:t>
            </a:r>
            <a:r>
              <a:rPr lang="ko-KR" altLang="en-US"/>
              <a:t>문과 함께 사용</a:t>
            </a:r>
            <a:endParaRPr lang="en-US" altLang="ko-KR"/>
          </a:p>
          <a:p>
            <a:pPr lvl="1"/>
            <a:endParaRPr lang="ko-KR" altLang="en-US">
              <a:solidFill>
                <a:srgbClr val="004986"/>
              </a:solidFill>
              <a:ea typeface="굴림" panose="020B0600000101010101" pitchFamily="50" charset="-127"/>
            </a:endParaRPr>
          </a:p>
        </p:txBody>
      </p:sp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배열예제</a:t>
            </a:r>
            <a:r>
              <a:rPr lang="en-US" altLang="ko-KR">
                <a:ea typeface="굴림" panose="020B0600000101010101" pitchFamily="50" charset="-127"/>
              </a:rPr>
              <a:t>(for</a:t>
            </a:r>
            <a:r>
              <a:rPr lang="ko-KR" altLang="en-US">
                <a:ea typeface="굴림" panose="020B0600000101010101" pitchFamily="50" charset="-127"/>
              </a:rPr>
              <a:t>문</a:t>
            </a:r>
            <a:r>
              <a:rPr lang="en-US" altLang="ko-KR">
                <a:ea typeface="굴림" panose="020B0600000101010101" pitchFamily="50" charset="-127"/>
              </a:rPr>
              <a:t>)</a:t>
            </a:r>
            <a:endParaRPr lang="ko-KR" altLang="en-US">
              <a:ea typeface="굴림" panose="020B0600000101010101" pitchFamily="50" charset="-127"/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668712"/>
            <a:ext cx="643970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657" y="1570894"/>
            <a:ext cx="4102343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 bwMode="auto">
          <a:xfrm>
            <a:off x="900818" y="3356992"/>
            <a:ext cx="6291290" cy="93610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900818" y="4457701"/>
            <a:ext cx="4614724" cy="69949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900818" y="5157192"/>
            <a:ext cx="4614724" cy="288033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37552" y="3809186"/>
            <a:ext cx="286649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2220" y="4622782"/>
            <a:ext cx="3062057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합계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220" y="5260559"/>
            <a:ext cx="271715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 err="1"/>
              <a:t>Avg</a:t>
            </a:r>
            <a:r>
              <a:rPr lang="en-US" altLang="ko-KR" dirty="0"/>
              <a:t>() </a:t>
            </a:r>
            <a:r>
              <a:rPr lang="ko-KR" altLang="en-US" dirty="0"/>
              <a:t>함수로 작성 </a:t>
            </a:r>
            <a:r>
              <a:rPr lang="en-US" altLang="ko-KR" dirty="0"/>
              <a:t>: </a:t>
            </a:r>
            <a:r>
              <a:rPr lang="ko-KR" altLang="en-US" dirty="0"/>
              <a:t>평균</a:t>
            </a:r>
          </a:p>
        </p:txBody>
      </p:sp>
    </p:spTree>
    <p:extLst>
      <p:ext uri="{BB962C8B-B14F-4D97-AF65-F5344CB8AC3E}">
        <p14:creationId xmlns:p14="http://schemas.microsoft.com/office/powerpoint/2010/main" val="49087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함수 예제 </a:t>
            </a:r>
            <a:r>
              <a:rPr lang="en-US" altLang="ko-KR"/>
              <a:t>: </a:t>
            </a:r>
            <a:r>
              <a:rPr lang="ko-KR" altLang="en-US"/>
              <a:t>다음 프로그램을 아래의 함수로 수정하시오</a:t>
            </a:r>
            <a:r>
              <a:rPr lang="en-US" altLang="ko-KR"/>
              <a:t>.</a:t>
            </a:r>
            <a:endParaRPr lang="ko-KR" altLang="en-US"/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데이터를 입력받는 부분 </a:t>
            </a:r>
            <a:r>
              <a:rPr lang="en-US" altLang="ko-KR">
                <a:solidFill>
                  <a:srgbClr val="0033CC"/>
                </a:solidFill>
              </a:rPr>
              <a:t>Input()</a:t>
            </a:r>
            <a:r>
              <a:rPr lang="ko-KR" altLang="en-US">
                <a:solidFill>
                  <a:srgbClr val="0033CC"/>
                </a:solidFill>
              </a:rPr>
              <a:t>함수 </a:t>
            </a:r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데이터를 출력하는 부분 </a:t>
            </a:r>
            <a:r>
              <a:rPr lang="en-US" altLang="ko-KR">
                <a:solidFill>
                  <a:srgbClr val="0033CC"/>
                </a:solidFill>
              </a:rPr>
              <a:t>Output()</a:t>
            </a:r>
            <a:r>
              <a:rPr lang="ko-KR" altLang="en-US">
                <a:solidFill>
                  <a:srgbClr val="0033CC"/>
                </a:solidFill>
              </a:rPr>
              <a:t>함수</a:t>
            </a:r>
          </a:p>
          <a:p>
            <a:pPr lvl="2"/>
            <a:r>
              <a:rPr lang="ko-KR" altLang="en-US">
                <a:solidFill>
                  <a:srgbClr val="0033CC"/>
                </a:solidFill>
              </a:rPr>
              <a:t>평균을 구하는 함수 </a:t>
            </a:r>
            <a:r>
              <a:rPr lang="en-US" altLang="ko-KR">
                <a:solidFill>
                  <a:srgbClr val="0033CC"/>
                </a:solidFill>
              </a:rPr>
              <a:t>: Avg() </a:t>
            </a:r>
            <a:r>
              <a:rPr lang="ko-KR" altLang="en-US">
                <a:solidFill>
                  <a:srgbClr val="0033CC"/>
                </a:solidFill>
              </a:rPr>
              <a:t>함수 </a:t>
            </a:r>
            <a:endParaRPr lang="en-US" altLang="ko-KR">
              <a:solidFill>
                <a:srgbClr val="0033CC"/>
              </a:solidFill>
            </a:endParaRPr>
          </a:p>
          <a:p>
            <a:pPr lvl="1"/>
            <a:endParaRPr lang="ko-KR" altLang="en-US">
              <a:solidFill>
                <a:srgbClr val="004986"/>
              </a:solidFill>
              <a:ea typeface="굴림" panose="020B0600000101010101" pitchFamily="50" charset="-127"/>
            </a:endParaRPr>
          </a:p>
        </p:txBody>
      </p:sp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함수 예제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16" y="2150948"/>
            <a:ext cx="4627636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061" y="2130427"/>
            <a:ext cx="4398808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8" t="25304" r="6111" b="32184"/>
          <a:stretch/>
        </p:blipFill>
        <p:spPr bwMode="auto">
          <a:xfrm>
            <a:off x="4952952" y="404445"/>
            <a:ext cx="4014836" cy="626185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564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평균나이 프로그램을 포인터를 이용하여 함수 값을 참조하도록 프로그램을 수정하시오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포인터 예제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" y="1820134"/>
            <a:ext cx="437069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657" y="1595929"/>
            <a:ext cx="5037627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68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임의의 숫자 </a:t>
            </a:r>
            <a:r>
              <a:rPr lang="en-US" altLang="ko-KR" dirty="0"/>
              <a:t>5</a:t>
            </a:r>
            <a:r>
              <a:rPr lang="ko-KR" altLang="en-US" dirty="0"/>
              <a:t>개를 키보드로부터 입력 받아서 배열에 저장한다</a:t>
            </a:r>
            <a:r>
              <a:rPr lang="en-US" altLang="ko-KR" dirty="0"/>
              <a:t>. </a:t>
            </a:r>
            <a:r>
              <a:rPr lang="ko-KR" altLang="en-US" dirty="0"/>
              <a:t>저장된 숫자 중에서 가장 큰 값을 찾아 출력하는 프로그램을 작성한다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일단 </a:t>
            </a:r>
            <a:r>
              <a:rPr lang="ko-KR" altLang="en-US" dirty="0" err="1">
                <a:solidFill>
                  <a:schemeClr val="tx2">
                    <a:lumMod val="50000"/>
                  </a:schemeClr>
                </a:solidFill>
              </a:rPr>
              <a:t>첫번째</a:t>
            </a:r>
            <a:r>
              <a:rPr lang="ko-KR" altLang="en-US" dirty="0">
                <a:solidFill>
                  <a:schemeClr val="tx2">
                    <a:lumMod val="50000"/>
                  </a:schemeClr>
                </a:solidFill>
              </a:rPr>
              <a:t> 배열요소의 값이 가장 크다고 가정한 후에 이 값을 나머지 배열요소의 값들과 비교하면 된다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.)</a:t>
            </a:r>
          </a:p>
          <a:p>
            <a:pPr eaLnBrk="1" hangingPunct="1"/>
            <a:endParaRPr lang="en-US" altLang="ko-KR" dirty="0">
              <a:solidFill>
                <a:schemeClr val="tx2">
                  <a:lumMod val="50000"/>
                </a:schemeClr>
              </a:solidFill>
            </a:endParaRPr>
          </a:p>
          <a:p>
            <a:pPr lvl="1" eaLnBrk="1" hangingPunct="1"/>
            <a:r>
              <a:rPr lang="ko-KR" altLang="en-US" b="1" dirty="0"/>
              <a:t>힌트</a:t>
            </a:r>
            <a:r>
              <a:rPr lang="en-US" altLang="ko-KR" b="1" dirty="0"/>
              <a:t>) </a:t>
            </a:r>
            <a:r>
              <a:rPr lang="ko-KR" altLang="en-US" b="1" dirty="0"/>
              <a:t>최대값 구하는 </a:t>
            </a:r>
            <a:r>
              <a:rPr lang="ko-KR" altLang="en-US" b="1" dirty="0" err="1"/>
              <a:t>조건문</a:t>
            </a:r>
            <a:endParaRPr lang="ko-KR" altLang="en-US" b="1" dirty="0"/>
          </a:p>
          <a:p>
            <a:pPr lvl="2" eaLnBrk="1" hangingPunct="1"/>
            <a:r>
              <a:rPr lang="en-US" altLang="ko-KR" dirty="0"/>
              <a:t>if(max&lt;</a:t>
            </a:r>
            <a:r>
              <a:rPr lang="en-US" altLang="ko-KR" dirty="0" err="1"/>
              <a:t>nums</a:t>
            </a:r>
            <a:r>
              <a:rPr lang="en-US" altLang="ko-KR" dirty="0"/>
              <a:t>[i]) max=</a:t>
            </a:r>
            <a:r>
              <a:rPr lang="en-US" altLang="ko-KR" dirty="0" err="1"/>
              <a:t>nums</a:t>
            </a:r>
            <a:r>
              <a:rPr lang="en-US" altLang="ko-KR" dirty="0"/>
              <a:t>[i];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 t="28606" r="4291" b="35596"/>
          <a:stretch/>
        </p:blipFill>
        <p:spPr bwMode="auto">
          <a:xfrm>
            <a:off x="1424628" y="3487676"/>
            <a:ext cx="4993755" cy="480218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7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배열 예제</a:t>
            </a:r>
            <a:r>
              <a:rPr lang="en-US" altLang="ko-KR" dirty="0"/>
              <a:t>(</a:t>
            </a:r>
            <a:r>
              <a:rPr lang="ko-KR" altLang="en-US" dirty="0"/>
              <a:t>가장 큰 배열요소 값 찾기</a:t>
            </a:r>
            <a:r>
              <a:rPr lang="en-US" altLang="ko-KR" dirty="0"/>
              <a:t>)</a:t>
            </a:r>
            <a:endParaRPr lang="ko-KR" altLang="ko-KR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31" y="1125540"/>
            <a:ext cx="4611933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" t="31929" r="6233" b="33801"/>
          <a:stretch/>
        </p:blipFill>
        <p:spPr bwMode="auto">
          <a:xfrm>
            <a:off x="3516924" y="1185311"/>
            <a:ext cx="5096955" cy="478083"/>
          </a:xfrm>
          <a:prstGeom prst="rect">
            <a:avLst/>
          </a:prstGeom>
          <a:noFill/>
          <a:ln w="57150">
            <a:solidFill>
              <a:schemeClr val="accent6">
                <a:lumMod val="25000"/>
                <a:lumOff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 bwMode="auto">
          <a:xfrm>
            <a:off x="1239716" y="3599583"/>
            <a:ext cx="3954078" cy="1053555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2853" y="4144435"/>
            <a:ext cx="234551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output() </a:t>
            </a:r>
            <a:r>
              <a:rPr lang="ko-KR" altLang="en-US" dirty="0"/>
              <a:t>함수로 작성</a:t>
            </a: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239716" y="2601344"/>
            <a:ext cx="3944980" cy="899665"/>
          </a:xfrm>
          <a:prstGeom prst="roundRect">
            <a:avLst>
              <a:gd name="adj" fmla="val 6288"/>
            </a:avLst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0139" y="2996952"/>
            <a:ext cx="218361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input() </a:t>
            </a:r>
            <a:r>
              <a:rPr lang="ko-KR" altLang="en-US" dirty="0"/>
              <a:t>함수로 작성</a:t>
            </a:r>
          </a:p>
        </p:txBody>
      </p:sp>
    </p:spTree>
    <p:extLst>
      <p:ext uri="{BB962C8B-B14F-4D97-AF65-F5344CB8AC3E}">
        <p14:creationId xmlns:p14="http://schemas.microsoft.com/office/powerpoint/2010/main" val="372763218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사용자 지정 1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6633"/>
      </a:accent1>
      <a:accent2>
        <a:srgbClr val="db4126"/>
      </a:accent2>
      <a:accent3>
        <a:srgbClr val="c5d64c"/>
      </a:accent3>
      <a:accent4>
        <a:srgbClr val="a4b543"/>
      </a:accent4>
      <a:accent5>
        <a:srgbClr val="175079"/>
      </a:accent5>
      <a:accent6>
        <a:srgbClr val="113654"/>
      </a:accent6>
      <a:hlink>
        <a:srgbClr val="a97848"/>
      </a:hlink>
      <a:folHlink>
        <a:srgbClr val="694b2d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sz="2000" b="1" dirty="0" smtClean="0">
            <a:solidFill>
              <a:srgbClr val="7030a0"/>
            </a:solidFill>
            <a:latin typeface="맑은 고딕"/>
            <a:ea typeface="맑은 고딕"/>
            <a:cs typeface="Tahoma"/>
          </a:defRPr>
        </a:defPPr>
      </a:lstStyle>
    </a:txDef>
  </a:objectDefaults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5087</ep:Words>
  <ep:PresentationFormat>화면 슬라이드 쇼(4:3)</ep:PresentationFormat>
  <ep:Paragraphs>831</ep:Paragraphs>
  <ep:Slides>39</ep:Slides>
  <ep:Notes>12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ep:HeadingPairs>
  <ep:TitlesOfParts>
    <vt:vector size="41" baseType="lpstr">
      <vt:lpstr>Office 테마</vt:lpstr>
      <vt:lpstr>디자인 사용자 지정</vt:lpstr>
      <vt:lpstr>HY견고딕</vt:lpstr>
      <vt:lpstr>HY얕은샘물M</vt:lpstr>
      <vt:lpstr>HY중고딕</vt:lpstr>
      <vt:lpstr>YDVYGOStd125</vt:lpstr>
      <vt:lpstr>굴림</vt:lpstr>
      <vt:lpstr>나눔고딕</vt:lpstr>
      <vt:lpstr>나눔고딕 ExtraBold</vt:lpstr>
      <vt:lpstr>나눔스퀘어 ExtraBold</vt:lpstr>
      <vt:lpstr>맑은 고딕</vt:lpstr>
      <vt:lpstr>배열 예제(가장 큰 배열요소 값 찾기)</vt:lpstr>
      <vt:lpstr>Arial</vt:lpstr>
      <vt:lpstr>Cambria Math</vt:lpstr>
      <vt:lpstr>Tahoma</vt:lpstr>
      <vt:lpstr>Wingdings</vt:lpstr>
      <vt:lpstr>Wingdings 2</vt:lpstr>
      <vt:lpstr>Office 테마</vt:lpstr>
      <vt:lpstr>디자인 사용자 지정</vt:lpstr>
      <vt:lpstr>비트맵 이미지</vt:lpstr>
      <vt:lpstr>PowerPoint 프레젠테이션</vt:lpstr>
      <vt:lpstr>PowerPoint 프레젠테이션</vt:lpstr>
      <vt:lpstr>프로그램 예제</vt:lpstr>
      <vt:lpstr>배열예제</vt:lpstr>
      <vt:lpstr>배열예제(for문)</vt:lpstr>
      <vt:lpstr>함수 예제</vt:lpstr>
      <vt:lpstr>포인터 예제</vt:lpstr>
      <vt:lpstr>배열 예제(가장 큰 배열요소 값 찾기)</vt:lpstr>
      <vt:lpstr>배열 예제(가장 큰 배열요소 값 찾기)</vt:lpstr>
      <vt:lpstr>배열 예제(가장 큰 배열요소 값 찾기)</vt:lpstr>
      <vt:lpstr>함수에서 배열 이용</vt:lpstr>
      <vt:lpstr>PowerPoint 프레젠테이션</vt:lpstr>
      <vt:lpstr>PowerPoint 프레젠테이션</vt:lpstr>
      <vt:lpstr>막대 그래프 예제(1/2)</vt:lpstr>
      <vt:lpstr>막대 그래프 예제(2/2)</vt:lpstr>
      <vt:lpstr>배열 예제(이차원배열)</vt:lpstr>
      <vt:lpstr>PowerPoint 프레젠테이션</vt:lpstr>
      <vt:lpstr>PowerPoint 프레젠테이션</vt:lpstr>
      <vt:lpstr>성적프로그램 메뉴 작성</vt:lpstr>
      <vt:lpstr>PowerPoint 프레젠테이션</vt:lpstr>
      <vt:lpstr>배열 문제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2013-05-23T04:26:30.000</dcterms:created>
  <dc:creator>www.pello.co.kr</dc:creator>
  <cp:lastModifiedBy>User</cp:lastModifiedBy>
  <dcterms:modified xsi:type="dcterms:W3CDTF">2025-09-09T09:33:51.810</dcterms:modified>
  <cp:revision>836</cp:revision>
  <dc:title>슬라이드 1</dc:title>
  <cp:version>1000.0000.01</cp:version>
</cp:coreProperties>
</file>