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  <p:embeddedFont>
      <p:font typeface="Poppins Medium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ade8ae5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" name="Google Shape;60;g1c8ade8ae54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 panose="00000500000000000000"/>
              <a:buNone/>
              <a:defRPr sz="60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90204"/>
              <a:buChar char="•"/>
              <a:defRPr sz="48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8ade8ae54_0_0"/>
          <p:cNvSpPr txBox="1"/>
          <p:nvPr/>
        </p:nvSpPr>
        <p:spPr>
          <a:xfrm>
            <a:off x="2468659" y="459972"/>
            <a:ext cx="19327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90204"/>
              <a:buNone/>
            </a:pPr>
            <a:r>
              <a:rPr lang="pl-PL" sz="6000" b="0" i="0" u="none" strike="noStrike" cap="non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Roadmap: Startup Validator</a:t>
            </a:r>
            <a:endParaRPr sz="60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3" name="Google Shape;63;g1c8ade8ae54_0_0"/>
          <p:cNvSpPr/>
          <p:nvPr/>
        </p:nvSpPr>
        <p:spPr>
          <a:xfrm>
            <a:off x="3878962" y="3201385"/>
            <a:ext cx="4288630" cy="2616130"/>
          </a:xfrm>
          <a:custGeom>
            <a:avLst/>
            <a:gdLst/>
            <a:ahLst/>
            <a:cxnLst/>
            <a:rect l="l" t="t" r="r" b="b"/>
            <a:pathLst>
              <a:path w="1569" h="1568" extrusionOk="0">
                <a:moveTo>
                  <a:pt x="1568" y="1567"/>
                </a:moveTo>
                <a:lnTo>
                  <a:pt x="0" y="1567"/>
                </a:lnTo>
                <a:lnTo>
                  <a:pt x="0" y="0"/>
                </a:lnTo>
                <a:lnTo>
                  <a:pt x="1568" y="0"/>
                </a:lnTo>
                <a:lnTo>
                  <a:pt x="1568" y="1567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endParaRPr sz="28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4" name="Google Shape;64;g1c8ade8ae54_0_0"/>
          <p:cNvSpPr/>
          <p:nvPr/>
        </p:nvSpPr>
        <p:spPr>
          <a:xfrm>
            <a:off x="3878962" y="6170248"/>
            <a:ext cx="4288630" cy="6323780"/>
          </a:xfrm>
          <a:custGeom>
            <a:avLst/>
            <a:gdLst/>
            <a:ahLst/>
            <a:cxnLst/>
            <a:rect l="l" t="t" r="r" b="b"/>
            <a:pathLst>
              <a:path w="1569" h="1569" extrusionOk="0">
                <a:moveTo>
                  <a:pt x="1568" y="1568"/>
                </a:moveTo>
                <a:lnTo>
                  <a:pt x="0" y="1568"/>
                </a:lnTo>
                <a:lnTo>
                  <a:pt x="0" y="0"/>
                </a:lnTo>
                <a:lnTo>
                  <a:pt x="1568" y="0"/>
                </a:lnTo>
                <a:lnTo>
                  <a:pt x="1568" y="1568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5" name="Google Shape;65;g1c8ade8ae54_0_0"/>
          <p:cNvSpPr/>
          <p:nvPr/>
        </p:nvSpPr>
        <p:spPr>
          <a:xfrm>
            <a:off x="3878962" y="2025499"/>
            <a:ext cx="4288500" cy="81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endParaRPr sz="3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g1c8ade8ae54_0_0"/>
          <p:cNvSpPr/>
          <p:nvPr/>
        </p:nvSpPr>
        <p:spPr>
          <a:xfrm>
            <a:off x="8522535" y="6170248"/>
            <a:ext cx="4288630" cy="6323780"/>
          </a:xfrm>
          <a:custGeom>
            <a:avLst/>
            <a:gdLst/>
            <a:ahLst/>
            <a:cxnLst/>
            <a:rect l="l" t="t" r="r" b="b"/>
            <a:pathLst>
              <a:path w="1569" h="1569" extrusionOk="0">
                <a:moveTo>
                  <a:pt x="1568" y="1568"/>
                </a:moveTo>
                <a:lnTo>
                  <a:pt x="0" y="1568"/>
                </a:lnTo>
                <a:lnTo>
                  <a:pt x="0" y="0"/>
                </a:lnTo>
                <a:lnTo>
                  <a:pt x="1568" y="0"/>
                </a:lnTo>
                <a:lnTo>
                  <a:pt x="1568" y="1568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7" name="Google Shape;67;g1c8ade8ae54_0_0"/>
          <p:cNvSpPr/>
          <p:nvPr/>
        </p:nvSpPr>
        <p:spPr>
          <a:xfrm>
            <a:off x="8522535" y="2025499"/>
            <a:ext cx="4288500" cy="81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endParaRPr sz="3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g1c8ade8ae54_0_0"/>
          <p:cNvSpPr/>
          <p:nvPr/>
        </p:nvSpPr>
        <p:spPr>
          <a:xfrm>
            <a:off x="13172129" y="3201385"/>
            <a:ext cx="4288630" cy="2616130"/>
          </a:xfrm>
          <a:custGeom>
            <a:avLst/>
            <a:gdLst/>
            <a:ahLst/>
            <a:cxnLst/>
            <a:rect l="l" t="t" r="r" b="b"/>
            <a:pathLst>
              <a:path w="1569" h="1568" extrusionOk="0">
                <a:moveTo>
                  <a:pt x="1568" y="1567"/>
                </a:moveTo>
                <a:lnTo>
                  <a:pt x="0" y="1567"/>
                </a:lnTo>
                <a:lnTo>
                  <a:pt x="0" y="0"/>
                </a:lnTo>
                <a:lnTo>
                  <a:pt x="1568" y="0"/>
                </a:lnTo>
                <a:lnTo>
                  <a:pt x="1568" y="1567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</a:pPr>
            <a:endParaRPr sz="3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g1c8ade8ae54_0_0"/>
          <p:cNvSpPr/>
          <p:nvPr/>
        </p:nvSpPr>
        <p:spPr>
          <a:xfrm>
            <a:off x="13172129" y="6170248"/>
            <a:ext cx="4288630" cy="6323780"/>
          </a:xfrm>
          <a:custGeom>
            <a:avLst/>
            <a:gdLst/>
            <a:ahLst/>
            <a:cxnLst/>
            <a:rect l="l" t="t" r="r" b="b"/>
            <a:pathLst>
              <a:path w="1569" h="1569" extrusionOk="0">
                <a:moveTo>
                  <a:pt x="1568" y="1568"/>
                </a:moveTo>
                <a:lnTo>
                  <a:pt x="0" y="1568"/>
                </a:lnTo>
                <a:lnTo>
                  <a:pt x="0" y="0"/>
                </a:lnTo>
                <a:lnTo>
                  <a:pt x="1568" y="0"/>
                </a:lnTo>
                <a:lnTo>
                  <a:pt x="1568" y="1568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g1c8ade8ae54_0_0"/>
          <p:cNvSpPr/>
          <p:nvPr/>
        </p:nvSpPr>
        <p:spPr>
          <a:xfrm>
            <a:off x="13172129" y="2025499"/>
            <a:ext cx="4288500" cy="8157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endParaRPr sz="3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" name="Google Shape;71;g1c8ade8ae54_0_0"/>
          <p:cNvSpPr/>
          <p:nvPr/>
        </p:nvSpPr>
        <p:spPr>
          <a:xfrm rot="-5400000">
            <a:off x="1688359" y="3981813"/>
            <a:ext cx="2616000" cy="1055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endParaRPr sz="3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2" name="Google Shape;72;g1c8ade8ae54_0_0"/>
          <p:cNvSpPr/>
          <p:nvPr/>
        </p:nvSpPr>
        <p:spPr>
          <a:xfrm rot="-5400000">
            <a:off x="-144950" y="8783862"/>
            <a:ext cx="6282600" cy="10554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endParaRPr sz="3000" b="0" i="0" u="none" strike="noStrike" cap="non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" name="Google Shape;73;g1c8ade8ae54_0_0"/>
          <p:cNvSpPr txBox="1"/>
          <p:nvPr/>
        </p:nvSpPr>
        <p:spPr>
          <a:xfrm>
            <a:off x="5467676" y="2140510"/>
            <a:ext cx="11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</a:t>
            </a:r>
            <a:endParaRPr sz="30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" name="Google Shape;74;g1c8ade8ae54_0_0"/>
          <p:cNvSpPr txBox="1"/>
          <p:nvPr/>
        </p:nvSpPr>
        <p:spPr>
          <a:xfrm>
            <a:off x="9561801" y="2140513"/>
            <a:ext cx="228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Next</a:t>
            </a:r>
            <a:endParaRPr sz="30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5" name="Google Shape;75;g1c8ade8ae54_0_0"/>
          <p:cNvSpPr txBox="1"/>
          <p:nvPr/>
        </p:nvSpPr>
        <p:spPr>
          <a:xfrm>
            <a:off x="14688709" y="2140510"/>
            <a:ext cx="125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Later</a:t>
            </a:r>
            <a:endParaRPr sz="30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" name="Google Shape;76;g1c8ade8ae54_0_0"/>
          <p:cNvSpPr txBox="1"/>
          <p:nvPr/>
        </p:nvSpPr>
        <p:spPr>
          <a:xfrm rot="-5400000">
            <a:off x="1787811" y="4001586"/>
            <a:ext cx="2377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</a:t>
            </a:r>
            <a:b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Outcomes</a:t>
            </a:r>
            <a:endParaRPr sz="30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" name="Google Shape;77;g1c8ade8ae54_0_0"/>
          <p:cNvSpPr txBox="1"/>
          <p:nvPr/>
        </p:nvSpPr>
        <p:spPr>
          <a:xfrm rot="-5400000">
            <a:off x="-166050" y="9094162"/>
            <a:ext cx="628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pl-PL" sz="3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Needs</a:t>
            </a:r>
            <a:endParaRPr sz="30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8" name="Google Shape;78;g1c8ade8ae54_0_0"/>
          <p:cNvSpPr/>
          <p:nvPr/>
        </p:nvSpPr>
        <p:spPr>
          <a:xfrm>
            <a:off x="8550416" y="3229263"/>
            <a:ext cx="4288630" cy="2616130"/>
          </a:xfrm>
          <a:custGeom>
            <a:avLst/>
            <a:gdLst/>
            <a:ahLst/>
            <a:cxnLst/>
            <a:rect l="l" t="t" r="r" b="b"/>
            <a:pathLst>
              <a:path w="1569" h="1568" extrusionOk="0">
                <a:moveTo>
                  <a:pt x="1568" y="1567"/>
                </a:moveTo>
                <a:lnTo>
                  <a:pt x="0" y="1567"/>
                </a:lnTo>
                <a:lnTo>
                  <a:pt x="0" y="0"/>
                </a:lnTo>
                <a:lnTo>
                  <a:pt x="1568" y="0"/>
                </a:lnTo>
                <a:lnTo>
                  <a:pt x="1568" y="1567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</a:pPr>
            <a:endParaRPr sz="3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9" name="Google Shape;79;g1c8ade8ae54_0_0"/>
          <p:cNvSpPr/>
          <p:nvPr/>
        </p:nvSpPr>
        <p:spPr>
          <a:xfrm>
            <a:off x="8794400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Register with a few clicks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0" name="Google Shape;80;g1c8ade8ae54_0_0"/>
          <p:cNvSpPr/>
          <p:nvPr/>
        </p:nvSpPr>
        <p:spPr>
          <a:xfrm>
            <a:off x="6172750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Get constructive feedback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1" name="Google Shape;81;g1c8ade8ae54_0_0"/>
          <p:cNvSpPr/>
          <p:nvPr/>
        </p:nvSpPr>
        <p:spPr>
          <a:xfrm>
            <a:off x="4118175" y="8150860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Feel encouraged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g1c8ade8ae54_0_0"/>
          <p:cNvSpPr/>
          <p:nvPr/>
        </p:nvSpPr>
        <p:spPr>
          <a:xfrm>
            <a:off x="4118175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Find similar ideas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3" name="Google Shape;83;g1c8ade8ae54_0_0"/>
          <p:cNvSpPr/>
          <p:nvPr/>
        </p:nvSpPr>
        <p:spPr>
          <a:xfrm>
            <a:off x="4620301" y="3597589"/>
            <a:ext cx="2805900" cy="185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pl-PL" sz="22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Increase cust. satisfaction</a:t>
            </a:r>
            <a:br>
              <a:rPr lang="pl-PL" sz="2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NPS +1, Referrals +20%, New Service Requests -20%</a:t>
            </a:r>
            <a:endParaRPr sz="12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4" name="Google Shape;84;g1c8ade8ae54_0_0"/>
          <p:cNvSpPr/>
          <p:nvPr/>
        </p:nvSpPr>
        <p:spPr>
          <a:xfrm>
            <a:off x="6172750" y="8150861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Network and build relationships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5" name="Google Shape;85;g1c8ade8ae54_0_0"/>
          <p:cNvSpPr/>
          <p:nvPr/>
        </p:nvSpPr>
        <p:spPr>
          <a:xfrm>
            <a:off x="9266905" y="3578414"/>
            <a:ext cx="2805900" cy="185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pl-PL" sz="22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Increase Activation Rate</a:t>
            </a:r>
            <a:br>
              <a:rPr lang="pl-PL" sz="2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+20% finished registrations, </a:t>
            </a:r>
            <a:b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+35% Activation Rate</a:t>
            </a:r>
            <a:endParaRPr sz="12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6" name="Google Shape;86;g1c8ade8ae54_0_0"/>
          <p:cNvSpPr/>
          <p:nvPr/>
        </p:nvSpPr>
        <p:spPr>
          <a:xfrm>
            <a:off x="10823350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Understand how to use the app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7" name="Google Shape;87;g1c8ade8ae54_0_0"/>
          <p:cNvSpPr/>
          <p:nvPr/>
        </p:nvSpPr>
        <p:spPr>
          <a:xfrm>
            <a:off x="8794400" y="8150861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See value faster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g1c8ade8ae54_0_0"/>
          <p:cNvSpPr/>
          <p:nvPr/>
        </p:nvSpPr>
        <p:spPr>
          <a:xfrm>
            <a:off x="10823350" y="8150861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 notified about the required actions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9" name="Google Shape;89;g1c8ade8ae54_0_0"/>
          <p:cNvSpPr/>
          <p:nvPr/>
        </p:nvSpPr>
        <p:spPr>
          <a:xfrm>
            <a:off x="4118175" y="9865059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A/B test my startup ideas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0" name="Google Shape;90;g1c8ade8ae54_0_0"/>
          <p:cNvSpPr/>
          <p:nvPr/>
        </p:nvSpPr>
        <p:spPr>
          <a:xfrm>
            <a:off x="13913468" y="3419499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pl-PL" sz="22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First Investors start using the product</a:t>
            </a:r>
            <a:endParaRPr sz="22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" name="Google Shape;91;g1c8ade8ae54_0_0"/>
          <p:cNvSpPr/>
          <p:nvPr/>
        </p:nvSpPr>
        <p:spPr>
          <a:xfrm>
            <a:off x="13913468" y="4616506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pl-PL" sz="2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First Resellers start using the product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2" name="Google Shape;92;g1c8ade8ae54_0_0"/>
          <p:cNvSpPr/>
          <p:nvPr/>
        </p:nvSpPr>
        <p:spPr>
          <a:xfrm>
            <a:off x="18535235" y="3419502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" name="Google Shape;93;g1c8ade8ae54_0_0"/>
          <p:cNvSpPr txBox="1"/>
          <p:nvPr/>
        </p:nvSpPr>
        <p:spPr>
          <a:xfrm>
            <a:off x="18581375" y="2140513"/>
            <a:ext cx="3821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pl-PL" sz="2800" b="0" i="0" u="none" strike="noStrike" cap="non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Outcomes (Goals, e.g., OKRs)</a:t>
            </a:r>
            <a:endParaRPr sz="28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" name="Google Shape;94;g1c8ade8ae54_0_0"/>
          <p:cNvSpPr/>
          <p:nvPr/>
        </p:nvSpPr>
        <p:spPr>
          <a:xfrm>
            <a:off x="18535235" y="4543792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5" name="Google Shape;95;g1c8ade8ae54_0_0"/>
          <p:cNvSpPr txBox="1"/>
          <p:nvPr/>
        </p:nvSpPr>
        <p:spPr>
          <a:xfrm>
            <a:off x="18581375" y="6359625"/>
            <a:ext cx="4288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pl-PL" sz="2800" b="0" i="0" u="none" strike="noStrike" cap="non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Needs</a:t>
            </a:r>
            <a:endParaRPr sz="28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pl-PL" sz="2800" b="0" i="0" u="none" strike="noStrike" cap="non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(Customer Outcomes)</a:t>
            </a:r>
            <a:endParaRPr sz="28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" name="Google Shape;96;g1c8ade8ae54_0_0"/>
          <p:cNvSpPr/>
          <p:nvPr/>
        </p:nvSpPr>
        <p:spPr>
          <a:xfrm>
            <a:off x="18581375" y="77314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7" name="Google Shape;97;g1c8ade8ae54_0_0"/>
          <p:cNvSpPr/>
          <p:nvPr/>
        </p:nvSpPr>
        <p:spPr>
          <a:xfrm>
            <a:off x="20645675" y="7731438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8" name="Google Shape;98;g1c8ade8ae54_0_0"/>
          <p:cNvSpPr/>
          <p:nvPr/>
        </p:nvSpPr>
        <p:spPr>
          <a:xfrm>
            <a:off x="18581375" y="9443764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" name="Google Shape;99;g1c8ade8ae54_0_0"/>
          <p:cNvSpPr/>
          <p:nvPr/>
        </p:nvSpPr>
        <p:spPr>
          <a:xfrm>
            <a:off x="20645675" y="9443764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" name="Google Shape;100;g1c8ade8ae54_0_0"/>
          <p:cNvSpPr/>
          <p:nvPr/>
        </p:nvSpPr>
        <p:spPr>
          <a:xfrm>
            <a:off x="6172750" y="9865060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Feel appreciated</a:t>
            </a: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1" name="Google Shape;101;g1c8ade8ae54_0_0"/>
          <p:cNvSpPr txBox="1"/>
          <p:nvPr/>
        </p:nvSpPr>
        <p:spPr>
          <a:xfrm>
            <a:off x="2396500" y="12924875"/>
            <a:ext cx="99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This roadmap is an estimate only and is subject to change at any time without notice</a:t>
            </a:r>
            <a:endParaRPr sz="1800" b="0" i="0" u="none" strike="noStrike" cap="none">
              <a:solidFill>
                <a:srgbClr val="000000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sp>
        <p:nvSpPr>
          <p:cNvPr id="102" name="Google Shape;102;g1c8ade8ae54_0_0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Ⓒ </a:t>
            </a:r>
            <a:r>
              <a:rPr lang="pl-PL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</a:t>
            </a:r>
            <a:r>
              <a:rPr lang="pl-PL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w</a:t>
            </a:r>
            <a:r>
              <a:rPr lang="pl-PL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eł Huryn</a:t>
            </a:r>
            <a:endParaRPr sz="1800" b="0" i="0" u="none" strike="noStrike" cap="none">
              <a:solidFill>
                <a:srgbClr val="000000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表格</Application>
  <PresentationFormat/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</vt:lpstr>
      <vt:lpstr>Poppins</vt:lpstr>
      <vt:lpstr>Poppins Light</vt:lpstr>
      <vt:lpstr>Calibri</vt:lpstr>
      <vt:lpstr>Helvetica Neue</vt:lpstr>
      <vt:lpstr>Poppins Medium</vt:lpstr>
      <vt:lpstr>汉仪书宋二KW</vt:lpstr>
      <vt:lpstr>苹方-简</vt:lpstr>
      <vt:lpstr>微软雅黑</vt:lpstr>
      <vt:lpstr>汉仪旗黑</vt:lpstr>
      <vt:lpstr>宋体</vt:lpstr>
      <vt:lpstr>Arial Unicode MS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王下邀月熊</cp:lastModifiedBy>
  <cp:revision>1</cp:revision>
  <dcterms:created xsi:type="dcterms:W3CDTF">2024-07-08T14:49:34Z</dcterms:created>
  <dcterms:modified xsi:type="dcterms:W3CDTF">2024-07-08T14:49:34Z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6D476A2816C2A5EA7EFC8B661E549EDA_42</vt:lpwstr>
  </property>
  <property fmtid="{D5CDD505-2E9C-101B-9397-08002B2CF9AE}" pid="3" name="KSOProductBuildVer">
    <vt:lpwstr>2052-6.7.1.8828</vt:lpwstr>
  </property>
</Properties>
</file>