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24377650" cy="13716000"/>
  <p:notesSz cx="6858000" cy="9144000"/>
  <p:embeddedFontLst>
    <p:embeddedFont>
      <p:font typeface="Poppins" panose="00000500000000000000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281A4CB-A594-41DB-A99A-29C7EB171E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</a:fld>
            <a:endParaRPr sz="12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d01d90efb8_0_4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9" name="Google Shape;19;g2d01d90efb8_0_42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>
  <p:cSld name="Default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siness Model Canva 2">
  <p:cSld name="Business Model Canva 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/>
          <p:nvPr>
            <p:ph type="pic" idx="2"/>
          </p:nvPr>
        </p:nvSpPr>
        <p:spPr>
          <a:xfrm>
            <a:off x="-246" y="2680"/>
            <a:ext cx="6096036" cy="1370939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siness Model Canva 7">
  <p:cSld name="Business Model Canva 7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/>
          <p:nvPr>
            <p:ph type="pic" idx="2"/>
          </p:nvPr>
        </p:nvSpPr>
        <p:spPr>
          <a:xfrm>
            <a:off x="494126" y="1623130"/>
            <a:ext cx="4481082" cy="448108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400"/>
              <a:buFont typeface="Poppins" panose="00000500000000000000"/>
              <a:buNone/>
              <a:defRPr sz="7400" b="1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t" anchorCtr="0">
            <a:normAutofit/>
          </a:bodyPr>
          <a:lstStyle>
            <a:lvl1pPr marL="457200" marR="0" lvl="0" indent="-482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 panose="020B0604020202090204"/>
              <a:buChar char="•"/>
              <a:defRPr sz="40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90204"/>
              <a:buChar char="•"/>
              <a:defRPr sz="3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90204"/>
              <a:buChar char="•"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90204"/>
              <a:buChar char="•"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www.productcompass.pm/" TargetMode="Externa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d01d90efb8_0_42"/>
          <p:cNvSpPr txBox="1"/>
          <p:nvPr/>
        </p:nvSpPr>
        <p:spPr>
          <a:xfrm>
            <a:off x="2237350" y="446700"/>
            <a:ext cx="195879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Arial" panose="020B0604020202090204"/>
              <a:buNone/>
            </a:pPr>
            <a:r>
              <a:rPr lang="en-US" sz="7400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Startup</a:t>
            </a:r>
            <a:r>
              <a:rPr lang="en-US" sz="74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Canvas</a:t>
            </a:r>
            <a:endParaRPr sz="14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2" name="Google Shape;22;g2d01d90efb8_0_42"/>
          <p:cNvSpPr txBox="1"/>
          <p:nvPr/>
        </p:nvSpPr>
        <p:spPr>
          <a:xfrm>
            <a:off x="716275" y="2044525"/>
            <a:ext cx="1276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90204"/>
              <a:buNone/>
            </a:pPr>
            <a:r>
              <a:rPr lang="en-US" sz="30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[Product Name]</a:t>
            </a:r>
            <a:endParaRPr sz="30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3" name="Google Shape;23;g2d01d90efb8_0_42"/>
          <p:cNvSpPr txBox="1"/>
          <p:nvPr/>
        </p:nvSpPr>
        <p:spPr>
          <a:xfrm>
            <a:off x="11229974" y="2044525"/>
            <a:ext cx="46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90204"/>
              <a:buNone/>
            </a:pPr>
            <a:r>
              <a:rPr lang="en-US" sz="30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Designed for:</a:t>
            </a:r>
            <a:endParaRPr sz="14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4" name="Google Shape;24;g2d01d90efb8_0_42"/>
          <p:cNvSpPr txBox="1"/>
          <p:nvPr/>
        </p:nvSpPr>
        <p:spPr>
          <a:xfrm>
            <a:off x="16992600" y="2044525"/>
            <a:ext cx="3991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90204"/>
              <a:buNone/>
            </a:pPr>
            <a:r>
              <a:rPr lang="en-US" sz="30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Date: </a:t>
            </a:r>
            <a:endParaRPr sz="14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5" name="Google Shape;25;g2d01d90efb8_0_42"/>
          <p:cNvSpPr/>
          <p:nvPr/>
        </p:nvSpPr>
        <p:spPr>
          <a:xfrm>
            <a:off x="22326600" y="166822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6" name="Google Shape;26;g2d01d90efb8_0_42"/>
          <p:cNvSpPr/>
          <p:nvPr/>
        </p:nvSpPr>
        <p:spPr>
          <a:xfrm>
            <a:off x="22326600" y="42265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7" name="Google Shape;27;g2d01d90efb8_0_42"/>
          <p:cNvSpPr/>
          <p:nvPr/>
        </p:nvSpPr>
        <p:spPr>
          <a:xfrm>
            <a:off x="22326600" y="291380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8" name="Google Shape;28;g2d01d90efb8_0_42"/>
          <p:cNvSpPr/>
          <p:nvPr/>
        </p:nvSpPr>
        <p:spPr>
          <a:xfrm>
            <a:off x="22326600" y="540495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9" name="Google Shape;29;g2d01d90efb8_0_42"/>
          <p:cNvSpPr/>
          <p:nvPr/>
        </p:nvSpPr>
        <p:spPr>
          <a:xfrm>
            <a:off x="22326600" y="415937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0" name="Google Shape;30;g2d01d90efb8_0_42"/>
          <p:cNvSpPr/>
          <p:nvPr/>
        </p:nvSpPr>
        <p:spPr>
          <a:xfrm>
            <a:off x="22326600" y="665052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1" name="Google Shape;31;g2d01d90efb8_0_42"/>
          <p:cNvSpPr/>
          <p:nvPr/>
        </p:nvSpPr>
        <p:spPr>
          <a:xfrm>
            <a:off x="22341650" y="914167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2" name="Google Shape;32;g2d01d90efb8_0_42"/>
          <p:cNvSpPr/>
          <p:nvPr/>
        </p:nvSpPr>
        <p:spPr>
          <a:xfrm>
            <a:off x="22341650" y="789610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3" name="Google Shape;33;g2d01d90efb8_0_42"/>
          <p:cNvSpPr/>
          <p:nvPr/>
        </p:nvSpPr>
        <p:spPr>
          <a:xfrm>
            <a:off x="22341650" y="1038725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4" name="Google Shape;34;g2d01d90efb8_0_42"/>
          <p:cNvSpPr txBox="1"/>
          <p:nvPr/>
        </p:nvSpPr>
        <p:spPr>
          <a:xfrm>
            <a:off x="716278" y="2907438"/>
            <a:ext cx="20208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90204"/>
              <a:buNone/>
            </a:pPr>
            <a:r>
              <a:rPr lang="en-US" sz="21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Tip: Feel free to fill this canvas in any order. Strategy is an integrated set of choices that reinforce each other.</a:t>
            </a:r>
            <a:endParaRPr sz="21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pic>
        <p:nvPicPr>
          <p:cNvPr id="35" name="Google Shape;35;g2d01d90efb8_0_4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16275" y="446700"/>
            <a:ext cx="1231524" cy="1231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" name="Google Shape;36;g2d01d90efb8_0_42"/>
          <p:cNvGraphicFramePr/>
          <p:nvPr/>
        </p:nvGraphicFramePr>
        <p:xfrm>
          <a:off x="760125" y="3617575"/>
          <a:ext cx="20916300" cy="9173325"/>
        </p:xfrm>
        <a:graphic>
          <a:graphicData uri="http://schemas.openxmlformats.org/drawingml/2006/table">
            <a:tbl>
              <a:tblPr>
                <a:noFill/>
                <a:tableStyleId>{4281A4CB-A594-41DB-A99A-29C7EB171E06}</a:tableStyleId>
              </a:tblPr>
              <a:tblGrid>
                <a:gridCol w="5177350"/>
                <a:gridCol w="5177350"/>
                <a:gridCol w="5177350"/>
                <a:gridCol w="5384250"/>
              </a:tblGrid>
              <a:tr h="558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chemeClr val="lt1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Vision</a:t>
                      </a:r>
                      <a:endParaRPr sz="2400" b="1">
                        <a:solidFill>
                          <a:schemeClr val="lt1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chemeClr val="lt1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Relative Costs</a:t>
                      </a:r>
                      <a:endParaRPr sz="2400" b="1">
                        <a:solidFill>
                          <a:schemeClr val="lt1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chemeClr val="lt1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Trade-offs</a:t>
                      </a:r>
                      <a:endParaRPr sz="2400" b="1">
                        <a:solidFill>
                          <a:schemeClr val="lt1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chemeClr val="lt1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Capabilities</a:t>
                      </a:r>
                      <a:endParaRPr sz="2400" b="1">
                        <a:solidFill>
                          <a:schemeClr val="lt1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2929"/>
                    </a:solidFill>
                  </a:tcPr>
                </a:tc>
              </a:tr>
              <a:tr h="176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How can I inspire people to get up every day and come to work? What are we aspiring to achieve? What values do we uphold?</a:t>
                      </a: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Start with something simple. Your vision will evolve along with other elements of the strategy.</a:t>
                      </a: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What do we optimize for?</a:t>
                      </a: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Do we optimize for low cost, like Southwest Airlines, or for unique value, like Starbucks?</a:t>
                      </a: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Low costs might be a priority, but they do not necessarily mean having low prices.</a:t>
                      </a: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Trade-offs define what NOT to do. </a:t>
                      </a: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IKEA doesn't sell assembled furniture and limits available choices (e.g., materials).</a:t>
                      </a: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Trade-offs create focus and amplify the value.</a:t>
                      </a:r>
                      <a:endParaRPr lang="en-US"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What competencies and resources do we need to acquire? </a:t>
                      </a: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Do we need suppliers or partners?</a:t>
                      </a: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54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chemeClr val="lt1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Market Segments</a:t>
                      </a:r>
                      <a:endParaRPr sz="2400" b="1">
                        <a:solidFill>
                          <a:schemeClr val="lt1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chemeClr val="lt1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Value Proposition</a:t>
                      </a:r>
                      <a:endParaRPr sz="2400" b="1">
                        <a:solidFill>
                          <a:schemeClr val="lt1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chemeClr val="lt1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Key Metrics</a:t>
                      </a:r>
                      <a:endParaRPr sz="2400" b="1">
                        <a:solidFill>
                          <a:schemeClr val="lt1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chemeClr val="lt1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Can’t / Won’t</a:t>
                      </a:r>
                      <a:endParaRPr sz="2400" b="1">
                        <a:solidFill>
                          <a:schemeClr val="lt1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2929"/>
                    </a:solidFill>
                  </a:tcPr>
                </a:tc>
              </a:tr>
              <a:tr h="1565200">
                <a:tc row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The market is defined by the problems people have. For example, IKEA’s market: people that want to get high-quality home furnishings at low prices.</a:t>
                      </a: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What are the customer's jobs to be done? Within the market, there are groups of people with similar jobs, desired outcomes, and success metrics.</a:t>
                      </a: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Are there any constraints, e.g., geography, language?</a:t>
                      </a: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What will be your first customer segment?</a:t>
                      </a: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For each Market Segment (persona and jobs to be done):</a:t>
                      </a: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65A6F"/>
                        </a:buClr>
                        <a:buSzPts val="1400"/>
                        <a:buFont typeface="Poppins" panose="00000500000000000000"/>
                        <a:buAutoNum type="arabicPeriod"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What before: Existing, problematic state (e.g., maintaining tasks in Excel)</a:t>
                      </a: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65A6F"/>
                        </a:buClr>
                        <a:buSzPts val="1400"/>
                        <a:buFont typeface="Poppins" panose="00000500000000000000"/>
                        <a:buAutoNum type="arabicPeriod"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How: Features and capabilities that change the situation (e.g., Kanban board)</a:t>
                      </a: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65A6F"/>
                        </a:buClr>
                        <a:buSzPts val="1400"/>
                        <a:buFont typeface="Poppins" panose="00000500000000000000"/>
                        <a:buAutoNum type="arabicPeriod"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What after: The benefits and outcomes (e.g., organized tasks with clear deadlines, increased productivity)</a:t>
                      </a: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65A6F"/>
                        </a:buClr>
                        <a:buSzPts val="1400"/>
                        <a:buFont typeface="Poppins" panose="00000500000000000000"/>
                        <a:buAutoNum type="arabicPeriod"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Alternatives: your unique value, unique attributes, and optionally relative pricing vs. competitors and substitutes (often represented as a Value Curve).</a:t>
                      </a:r>
                      <a:endParaRPr lang="en-US"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Define a  few key metrics to measure how your product is doing and whether the strategy is working.</a:t>
                      </a: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Consider the North Star Metric and One Metric That Matters (OMTM).</a:t>
                      </a:r>
                      <a:endParaRPr lang="en-US"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What makes us think competitors can’t or won’t copy our strategy? Is this unique value proposition, activities, knowledge, culture, partners, IP?</a:t>
                      </a: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It’s essential. The moment you succeed, someone will try to do the same.</a:t>
                      </a:r>
                      <a:endParaRPr lang="en-US"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5472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chemeClr val="lt1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Growth</a:t>
                      </a:r>
                      <a:endParaRPr sz="2400" b="1">
                        <a:solidFill>
                          <a:schemeClr val="lt1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chemeClr val="lt1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Ask Yourself</a:t>
                      </a:r>
                      <a:endParaRPr sz="2400" b="1">
                        <a:solidFill>
                          <a:schemeClr val="lt1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2929"/>
                    </a:solidFill>
                  </a:tcPr>
                </a:tc>
              </a:tr>
              <a:tr h="175347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How do we envision growth? Is it PLG or Sales-Led Growth?</a:t>
                      </a: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What are our preferred Sales and Marketing channels? Will we rely on Social Media, SEO, Influencers, or Resellers?</a:t>
                      </a:r>
                      <a:endParaRPr lang="en-US"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Do the various elements of our strategy fit together and reinforce each other?</a:t>
                      </a: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>
                          <a:solidFill>
                            <a:srgbClr val="565A6F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</a:br>
                      <a:r>
                        <a:rPr lang="en-US">
                          <a:solidFill>
                            <a:srgbClr val="565A6F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What needs to be true for this strategy to work? How can we validate these assumptions?</a:t>
                      </a:r>
                      <a:endParaRPr lang="en-US"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6700">
                <a:tc grid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chemeClr val="lt1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Cost Structure</a:t>
                      </a:r>
                      <a:endParaRPr sz="2400" b="1">
                        <a:solidFill>
                          <a:schemeClr val="lt1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2929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solidFill>
                            <a:schemeClr val="lt1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Revenue Streams</a:t>
                      </a:r>
                      <a:endParaRPr sz="2400" b="1">
                        <a:solidFill>
                          <a:schemeClr val="lt1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2929"/>
                    </a:solidFill>
                  </a:tcPr>
                </a:tc>
                <a:tc hMerge="1">
                  <a:tcPr/>
                </a:tc>
              </a:tr>
              <a:tr h="1859550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What will be your costs?</a:t>
                      </a: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Consider things like rent, hardware, licenses, technology, marketing, subscriptions, and salaries.</a:t>
                      </a: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lnSpc>
                          <a:spcPct val="13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Which of them are recurring costs? How will they scale as your business grows?</a:t>
                      </a: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How much money do you hope to get from each channel?</a:t>
                      </a: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How are you going to price your product? Are you aiming for penetration, value-based, competitive, or usage-based pricing? Have you considered SaaS?</a:t>
                      </a: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565A6F"/>
                          </a:solidFill>
                          <a:latin typeface="Poppins" panose="00000500000000000000"/>
                          <a:ea typeface="Poppins" panose="00000500000000000000"/>
                          <a:cs typeface="Poppins" panose="00000500000000000000"/>
                          <a:sym typeface="Poppins" panose="00000500000000000000"/>
                        </a:rPr>
                        <a:t>Is your revenue model scalable? What are the biggest uncertainties and risks?</a:t>
                      </a:r>
                      <a:endParaRPr>
                        <a:solidFill>
                          <a:srgbClr val="565A6F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37" name="Google Shape;37;g2d01d90efb8_0_42"/>
          <p:cNvSpPr txBox="1"/>
          <p:nvPr/>
        </p:nvSpPr>
        <p:spPr>
          <a:xfrm>
            <a:off x="15546648" y="13016325"/>
            <a:ext cx="8537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US" sz="1800">
                <a:solidFill>
                  <a:srgbClr val="99999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27th</a:t>
            </a:r>
            <a:r>
              <a:rPr lang="en-US" sz="1800" b="0" i="0" u="none" strike="noStrike" cap="none">
                <a:solidFill>
                  <a:srgbClr val="99999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sz="1800">
                <a:solidFill>
                  <a:srgbClr val="99999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April</a:t>
            </a:r>
            <a:r>
              <a:rPr lang="en-US" sz="1800" b="0" i="0" u="none" strike="noStrike" cap="none">
                <a:solidFill>
                  <a:srgbClr val="99999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202</a:t>
            </a:r>
            <a:r>
              <a:rPr lang="en-US" sz="1800">
                <a:solidFill>
                  <a:srgbClr val="99999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4</a:t>
            </a:r>
            <a:r>
              <a:rPr lang="en-US" sz="1800" b="0" i="0" u="none" strike="noStrike" cap="none">
                <a:solidFill>
                  <a:srgbClr val="99999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  Ⓒ </a:t>
            </a:r>
            <a:r>
              <a:rPr lang="en-US" sz="1800" u="sng">
                <a:solidFill>
                  <a:srgbClr val="99999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  <a:hlinkClick r:id="rId2"/>
              </a:rPr>
              <a:t>The Product Compass</a:t>
            </a:r>
            <a:r>
              <a:rPr lang="en-US" sz="1800">
                <a:solidFill>
                  <a:srgbClr val="99999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 Attribution-ShareAlike 4.0  </a:t>
            </a:r>
            <a:endParaRPr sz="1800" b="0" i="0" u="none" strike="noStrike" cap="none">
              <a:solidFill>
                <a:srgbClr val="99999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 - Brain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FDC300"/>
      </a:accent1>
      <a:accent2>
        <a:srgbClr val="8BC904"/>
      </a:accent2>
      <a:accent3>
        <a:srgbClr val="00B29C"/>
      </a:accent3>
      <a:accent4>
        <a:srgbClr val="0180B0"/>
      </a:accent4>
      <a:accent5>
        <a:srgbClr val="4D54A6"/>
      </a:accent5>
      <a:accent6>
        <a:srgbClr val="783AB1"/>
      </a:accent6>
      <a:hlink>
        <a:srgbClr val="335FFE"/>
      </a:hlink>
      <a:folHlink>
        <a:srgbClr val="CA64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5294</Words>
  <Application>WPS 表格</Application>
  <PresentationFormat/>
  <Paragraphs>153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Arial</vt:lpstr>
      <vt:lpstr>Poppins</vt:lpstr>
      <vt:lpstr>Calibri</vt:lpstr>
      <vt:lpstr>Helvetica Neue</vt:lpstr>
      <vt:lpstr>汉仪书宋二KW</vt:lpstr>
      <vt:lpstr>苹方-简</vt:lpstr>
      <vt:lpstr>微软雅黑</vt:lpstr>
      <vt:lpstr>汉仪旗黑</vt:lpstr>
      <vt:lpstr>宋体</vt:lpstr>
      <vt:lpstr>Arial Unicode MS</vt:lpstr>
      <vt:lpstr>Default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Paweł Huryn</dc:creator>
  <cp:lastModifiedBy>王下邀月熊</cp:lastModifiedBy>
  <cp:revision>1</cp:revision>
  <dcterms:created xsi:type="dcterms:W3CDTF">2024-07-08T14:50:19Z</dcterms:created>
  <dcterms:modified xsi:type="dcterms:W3CDTF">2024-07-08T14:50:19Z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A1F57ACBC39F7C90ABFC8B6687E6B6AD_42</vt:lpwstr>
  </property>
  <property fmtid="{D5CDD505-2E9C-101B-9397-08002B2CF9AE}" pid="3" name="KSOProductBuildVer">
    <vt:lpwstr>2052-6.7.1.8828</vt:lpwstr>
  </property>
</Properties>
</file>