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24377650" cy="13716000"/>
  <p:notesSz cx="6858000" cy="9144000"/>
  <p:embeddedFontLst>
    <p:embeddedFont>
      <p:font typeface="Poppins" panose="00000500000000000000"/>
      <p:regular r:id="rId9"/>
    </p:embeddedFont>
    <p:embeddedFont>
      <p:font typeface="Poppins Light" panose="00000400000000000000"/>
      <p:regular r:id="rId10"/>
    </p:embeddedFont>
    <p:embeddedFont>
      <p:font typeface="Poppins Medium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0061D7F-746D-42CD-A3AD-E114E5FC02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</a:pPr>
            <a:fld id="{00000000-1234-1234-1234-123412341234}" type="slidenum">
              <a:rPr lang="pl-PL" sz="12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rPr>
            </a:fld>
            <a:endParaRPr sz="1200" b="0" i="0" u="none" strike="noStrike" cap="none">
              <a:solidFill>
                <a:schemeClr val="dk1"/>
              </a:solidFill>
              <a:latin typeface="Poppins Light" panose="00000400000000000000"/>
              <a:ea typeface="Poppins Light" panose="00000400000000000000"/>
              <a:cs typeface="Poppins Light" panose="00000400000000000000"/>
              <a:sym typeface="Poppins Light" panose="00000400000000000000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a98aeea3b1_0_2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" name="Google Shape;15;g2a98aeea3b1_0_247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1f58c037192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4" name="Google Shape;24;g1f58c037192_0_0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fault Slide">
  <p:cSld name="Default Slid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ctr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Poppins" panose="00000500000000000000"/>
              <a:buNone/>
              <a:defRPr sz="6000" b="1" i="0" u="none" strike="noStrike" cap="none">
                <a:solidFill>
                  <a:schemeClr val="dk2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25" tIns="91400" rIns="182825" bIns="91400" anchor="t" anchorCtr="0">
            <a:normAutofit/>
          </a:bodyPr>
          <a:lstStyle>
            <a:lvl1pPr marL="457200" marR="0" lvl="0" indent="-533400" algn="l" rtl="0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 panose="020B0604020202090204"/>
              <a:buChar char="•"/>
              <a:defRPr sz="48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1pPr>
            <a:lvl2pPr marL="914400" marR="0" lvl="1" indent="-482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 panose="020B0604020202090204"/>
              <a:buChar char="•"/>
              <a:defRPr sz="40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2pPr>
            <a:lvl3pPr marL="1371600" marR="0" lvl="2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3pPr>
            <a:lvl4pPr marL="1828800" marR="0" lvl="3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90204"/>
              <a:buChar char="•"/>
              <a:defRPr sz="32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4pPr>
            <a:lvl5pPr marL="2286000" marR="0" lvl="4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90204"/>
              <a:buChar char="•"/>
              <a:defRPr sz="3200" b="0" i="0" u="none" strike="noStrike" cap="none">
                <a:solidFill>
                  <a:schemeClr val="dk1"/>
                </a:solidFill>
                <a:latin typeface="Poppins Light" panose="00000400000000000000"/>
                <a:ea typeface="Poppins Light" panose="00000400000000000000"/>
                <a:cs typeface="Poppins Light" panose="00000400000000000000"/>
                <a:sym typeface="Poppins Light" panose="00000400000000000000"/>
              </a:defRPr>
            </a:lvl5pPr>
            <a:lvl6pPr marL="2743200" marR="0" lvl="5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90204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hyperlink" Target="https://aatir.substack.com/" TargetMode="External"/><Relationship Id="rId1" Type="http://schemas.openxmlformats.org/officeDocument/2006/relationships/hyperlink" Target="https://www.productcompass.pm/" TargetMode="Externa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hyperlink" Target="https://www.productcompass.pm/p/how-to-design-value-proposition-templat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a98aeea3b1_0_247"/>
          <p:cNvSpPr txBox="1"/>
          <p:nvPr/>
        </p:nvSpPr>
        <p:spPr>
          <a:xfrm>
            <a:off x="626850" y="459975"/>
            <a:ext cx="196764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 panose="020B0604020202090204"/>
              <a:buNone/>
            </a:pPr>
            <a:r>
              <a:rPr lang="pl-PL" sz="6000">
                <a:solidFill>
                  <a:srgbClr val="29292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Value Proposition Template: Product Name</a:t>
            </a:r>
            <a:endParaRPr sz="6000" b="0" i="0" u="none" strike="noStrike" cap="none">
              <a:solidFill>
                <a:srgbClr val="29292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aphicFrame>
        <p:nvGraphicFramePr>
          <p:cNvPr id="18" name="Google Shape;18;g2a98aeea3b1_0_247"/>
          <p:cNvGraphicFramePr/>
          <p:nvPr/>
        </p:nvGraphicFramePr>
        <p:xfrm>
          <a:off x="626850" y="3595525"/>
          <a:ext cx="23039675" cy="6766375"/>
        </p:xfrm>
        <a:graphic>
          <a:graphicData uri="http://schemas.openxmlformats.org/drawingml/2006/table">
            <a:tbl>
              <a:tblPr>
                <a:noFill/>
                <a:tableStyleId>{80061D7F-746D-42CD-A3AD-E114E5FC025D}</a:tableStyleId>
              </a:tblPr>
              <a:tblGrid>
                <a:gridCol w="3453175"/>
                <a:gridCol w="4896625"/>
                <a:gridCol w="4896625"/>
                <a:gridCol w="4896625"/>
                <a:gridCol w="4896625"/>
              </a:tblGrid>
              <a:tr h="989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-PL" sz="2600" b="1">
                          <a:solidFill>
                            <a:schemeClr val="lt1"/>
                          </a:solidFill>
                        </a:rPr>
                        <a:t>Job to be Done</a:t>
                      </a:r>
                      <a:endParaRPr sz="2600" b="1">
                        <a:solidFill>
                          <a:schemeClr val="lt1"/>
                        </a:solidFill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600" b="1">
                          <a:solidFill>
                            <a:schemeClr val="lt1"/>
                          </a:solidFill>
                        </a:rPr>
                        <a:t>Problem context </a:t>
                      </a:r>
                      <a:br>
                        <a:rPr lang="pl-PL" sz="2600" b="1">
                          <a:solidFill>
                            <a:schemeClr val="lt1"/>
                          </a:solidFill>
                        </a:rPr>
                      </a:br>
                      <a:r>
                        <a:rPr lang="pl-PL" sz="2600" b="1">
                          <a:solidFill>
                            <a:schemeClr val="lt1"/>
                          </a:solidFill>
                        </a:rPr>
                        <a:t>(what before)</a:t>
                      </a:r>
                      <a:endParaRPr sz="2600" b="1" u="none" strike="noStrike" cap="none">
                        <a:solidFill>
                          <a:schemeClr val="lt1"/>
                        </a:solidFill>
                        <a:latin typeface="Poppins" panose="00000500000000000000"/>
                        <a:ea typeface="Poppins" panose="00000500000000000000"/>
                        <a:cs typeface="Poppins" panose="00000500000000000000"/>
                        <a:sym typeface="Poppins" panose="00000500000000000000"/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-PL" sz="2600" b="1">
                          <a:solidFill>
                            <a:schemeClr val="lt1"/>
                          </a:solidFill>
                        </a:rPr>
                        <a:t>Features and capabilities (how)</a:t>
                      </a:r>
                      <a:endParaRPr sz="2600" b="1">
                        <a:solidFill>
                          <a:schemeClr val="lt1"/>
                        </a:solidFill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600" b="1">
                          <a:solidFill>
                            <a:schemeClr val="lt1"/>
                          </a:solidFill>
                        </a:rPr>
                        <a:t>Benefits and outcomes</a:t>
                      </a:r>
                      <a:br>
                        <a:rPr lang="pl-PL" sz="2600" b="1">
                          <a:solidFill>
                            <a:schemeClr val="lt1"/>
                          </a:solidFill>
                        </a:rPr>
                      </a:br>
                      <a:r>
                        <a:rPr lang="pl-PL" sz="2600" b="1">
                          <a:solidFill>
                            <a:schemeClr val="lt1"/>
                          </a:solidFill>
                        </a:rPr>
                        <a:t>(what after)</a:t>
                      </a:r>
                      <a:endParaRPr sz="2600" b="1">
                        <a:solidFill>
                          <a:schemeClr val="lt1"/>
                        </a:solidFill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600" b="1">
                          <a:solidFill>
                            <a:schemeClr val="lt1"/>
                          </a:solidFill>
                        </a:rPr>
                        <a:t>Alternatives</a:t>
                      </a:r>
                      <a:endParaRPr sz="2600" b="1">
                        <a:solidFill>
                          <a:schemeClr val="lt1"/>
                        </a:solidFill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29292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92929"/>
                    </a:solidFill>
                  </a:tcPr>
                </a:tc>
              </a:tr>
              <a:tr h="1925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The job your </a:t>
                      </a: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customer</a:t>
                      </a: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 cares about</a:t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chemeClr val="dk2"/>
                        </a:buClr>
                        <a:buSzPts val="1100"/>
                        <a:buFont typeface="Arial" panose="020B0604020202090204"/>
                        <a:buNone/>
                      </a:pP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Existing, problematic state (e.g., maintaining tasks in Excel)</a:t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Features and capabilities that change the situation (e.g., Kanban board)</a:t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The benefits and outcomes (e.g., organized tasks with clear deadlines, increased productivity)</a:t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Your value, unique attributes, and optionally relative pricing vs. alternatives</a:t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925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Second job</a:t>
                      </a: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 to be done</a:t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  <a:tr h="1925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l-PL" sz="2500">
                          <a:solidFill>
                            <a:schemeClr val="dk2"/>
                          </a:solidFill>
                        </a:rPr>
                        <a:t>Third job to be done</a:t>
                      </a: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500">
                        <a:solidFill>
                          <a:schemeClr val="dk2"/>
                        </a:solidFill>
                      </a:endParaRPr>
                    </a:p>
                  </a:txBody>
                  <a:tcPr marL="162000" marR="162000" marT="162000" marB="162000">
                    <a:lnL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" name="Google Shape;19;g2a98aeea3b1_0_247"/>
          <p:cNvSpPr txBox="1"/>
          <p:nvPr/>
        </p:nvSpPr>
        <p:spPr>
          <a:xfrm>
            <a:off x="626975" y="1853300"/>
            <a:ext cx="19118400" cy="11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pl-PL" sz="2600" b="1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Persona</a:t>
            </a:r>
            <a:endParaRPr sz="2600" b="1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pl-PL" sz="240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 specific group of people sharing the same Jobs to be Done</a:t>
            </a:r>
            <a:endParaRPr sz="2400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0" name="Google Shape;20;g2a98aeea3b1_0_247"/>
          <p:cNvSpPr txBox="1"/>
          <p:nvPr/>
        </p:nvSpPr>
        <p:spPr>
          <a:xfrm>
            <a:off x="20284625" y="1853300"/>
            <a:ext cx="3381900" cy="1130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 panose="020B0604020202090204"/>
              <a:buNone/>
            </a:pPr>
            <a:r>
              <a:rPr lang="pl-PL" sz="2600" b="1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Date</a:t>
            </a:r>
            <a:endParaRPr sz="2600" b="1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pl-PL" sz="240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mm/dd/yyyy</a:t>
            </a:r>
            <a:endParaRPr sz="2400" b="0" i="0" u="none" strike="noStrike" cap="none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1" name="Google Shape;21;g2a98aeea3b1_0_247"/>
          <p:cNvSpPr txBox="1"/>
          <p:nvPr/>
        </p:nvSpPr>
        <p:spPr>
          <a:xfrm>
            <a:off x="626975" y="12627200"/>
            <a:ext cx="230397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pl-PL" sz="2400">
                <a:solidFill>
                  <a:srgbClr val="9E9E9E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Copyrights: </a:t>
            </a:r>
            <a:r>
              <a:rPr lang="pl-PL" sz="2400" u="sng">
                <a:solidFill>
                  <a:srgbClr val="9E9E9E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1"/>
              </a:rPr>
              <a:t>The Product Compass</a:t>
            </a:r>
            <a:r>
              <a:rPr lang="pl-PL" sz="2400">
                <a:solidFill>
                  <a:srgbClr val="9E9E9E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&amp; </a:t>
            </a:r>
            <a:r>
              <a:rPr lang="pl-PL" sz="2400" u="sng">
                <a:solidFill>
                  <a:srgbClr val="9E9E9E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2"/>
              </a:rPr>
              <a:t>Behind Product Lines</a:t>
            </a:r>
            <a:r>
              <a:rPr lang="pl-PL" sz="2400">
                <a:solidFill>
                  <a:srgbClr val="9E9E9E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, Attribution-ShareAlike 4.0</a:t>
            </a:r>
            <a:endParaRPr sz="2400">
              <a:solidFill>
                <a:srgbClr val="9E9E9E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1f58c037192_0_0"/>
          <p:cNvSpPr txBox="1"/>
          <p:nvPr/>
        </p:nvSpPr>
        <p:spPr>
          <a:xfrm>
            <a:off x="626850" y="459975"/>
            <a:ext cx="23073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 panose="020B0604020202090204"/>
              <a:buNone/>
            </a:pPr>
            <a:r>
              <a:rPr lang="pl-PL" sz="6000">
                <a:solidFill>
                  <a:srgbClr val="292929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Definitions: Positioning vs Messaging vs. Copywriting</a:t>
            </a:r>
            <a:endParaRPr sz="6000" b="0" i="0" u="none" strike="noStrike" cap="none">
              <a:solidFill>
                <a:srgbClr val="292929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27" name="Google Shape;27;g1f58c037192_0_0"/>
          <p:cNvSpPr txBox="1"/>
          <p:nvPr/>
        </p:nvSpPr>
        <p:spPr>
          <a:xfrm>
            <a:off x="626975" y="12627200"/>
            <a:ext cx="23039700" cy="7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pl-PL" sz="2400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 full post: </a:t>
            </a:r>
            <a:r>
              <a:rPr lang="pl-PL" sz="2400" u="sng">
                <a:solidFill>
                  <a:srgbClr val="292929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  <a:hlinkClick r:id="rId1"/>
              </a:rPr>
              <a:t>How to Design a Value Proposition Customers Can't Resist?</a:t>
            </a:r>
            <a:endParaRPr sz="2400">
              <a:solidFill>
                <a:srgbClr val="292929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pic>
        <p:nvPicPr>
          <p:cNvPr id="28" name="Google Shape;28;g1f58c037192_0_0" descr="/Users/zhangzixiong/Library/Containers/com.kingsoft.wpsoffice.mac/Data/tmp/picturecompress_20240708225132/output_1.pngoutput_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5884988" y="2027600"/>
            <a:ext cx="12607675" cy="1004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X - Matrix">
      <a:dk1>
        <a:srgbClr val="434343"/>
      </a:dk1>
      <a:lt1>
        <a:srgbClr val="FFFFFF"/>
      </a:lt1>
      <a:dk2>
        <a:srgbClr val="000000"/>
      </a:dk2>
      <a:lt2>
        <a:srgbClr val="FFFFFF"/>
      </a:lt2>
      <a:accent1>
        <a:srgbClr val="0180B9"/>
      </a:accent1>
      <a:accent2>
        <a:srgbClr val="009F94"/>
      </a:accent2>
      <a:accent3>
        <a:srgbClr val="2FAA46"/>
      </a:accent3>
      <a:accent4>
        <a:srgbClr val="F6BB24"/>
      </a:accent4>
      <a:accent5>
        <a:srgbClr val="EA8632"/>
      </a:accent5>
      <a:accent6>
        <a:srgbClr val="DB3A3E"/>
      </a:accent6>
      <a:hlink>
        <a:srgbClr val="32A79F"/>
      </a:hlink>
      <a:folHlink>
        <a:srgbClr val="89E1D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827</Words>
  <Application>WPS 表格</Application>
  <PresentationFormat/>
  <Paragraphs>38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Arial</vt:lpstr>
      <vt:lpstr>宋体</vt:lpstr>
      <vt:lpstr>Wingdings</vt:lpstr>
      <vt:lpstr>Arial</vt:lpstr>
      <vt:lpstr>Poppins</vt:lpstr>
      <vt:lpstr>Poppins Light</vt:lpstr>
      <vt:lpstr>Calibri</vt:lpstr>
      <vt:lpstr>Helvetica Neue</vt:lpstr>
      <vt:lpstr>Poppins Medium</vt:lpstr>
      <vt:lpstr>微软雅黑</vt:lpstr>
      <vt:lpstr>汉仪旗黑</vt:lpstr>
      <vt:lpstr>宋体</vt:lpstr>
      <vt:lpstr>Arial Unicode MS</vt:lpstr>
      <vt:lpstr>汉仪书宋二KW</vt:lpstr>
      <vt:lpstr>Default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王下邀月熊</cp:lastModifiedBy>
  <cp:revision>1</cp:revision>
  <dcterms:created xsi:type="dcterms:W3CDTF">2024-07-08T14:51:37Z</dcterms:created>
  <dcterms:modified xsi:type="dcterms:W3CDTF">2024-07-08T14:51:37Z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D20ACACE2154C8A5F9FC8B668AB5A9FD_42</vt:lpwstr>
  </property>
  <property fmtid="{D5CDD505-2E9C-101B-9397-08002B2CF9AE}" pid="3" name="KSOProductBuildVer">
    <vt:lpwstr>2052-6.7.1.8828</vt:lpwstr>
  </property>
</Properties>
</file>