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  <p:embeddedFont>
      <p:font typeface="Poppins Light" panose="0000040000000000000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cbcc34151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1ccbcc3415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5" name="Google Shape;65;g1ccbcc34151_0_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type="pic" idx="2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type="pic" idx="2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 panose="00000500000000000000"/>
              <a:buNone/>
              <a:defRPr sz="74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cbcc34151_0_0"/>
          <p:cNvSpPr/>
          <p:nvPr/>
        </p:nvSpPr>
        <p:spPr>
          <a:xfrm>
            <a:off x="21714800" y="26169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8" name="Google Shape;68;g1ccbcc34151_0_0"/>
          <p:cNvSpPr/>
          <p:nvPr/>
        </p:nvSpPr>
        <p:spPr>
          <a:xfrm>
            <a:off x="21714800" y="38625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9" name="Google Shape;69;g1ccbcc34151_0_0"/>
          <p:cNvSpPr/>
          <p:nvPr/>
        </p:nvSpPr>
        <p:spPr>
          <a:xfrm>
            <a:off x="21714800" y="63537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0" name="Google Shape;70;g1ccbcc34151_0_0"/>
          <p:cNvSpPr/>
          <p:nvPr/>
        </p:nvSpPr>
        <p:spPr>
          <a:xfrm>
            <a:off x="21714800" y="51081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1" name="Google Shape;71;g1ccbcc34151_0_0"/>
          <p:cNvSpPr/>
          <p:nvPr/>
        </p:nvSpPr>
        <p:spPr>
          <a:xfrm>
            <a:off x="21714800" y="75992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2" name="Google Shape;72;g1ccbcc34151_0_0"/>
          <p:cNvSpPr/>
          <p:nvPr/>
        </p:nvSpPr>
        <p:spPr>
          <a:xfrm>
            <a:off x="21729850" y="100904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3" name="Google Shape;73;g1ccbcc34151_0_0"/>
          <p:cNvSpPr/>
          <p:nvPr/>
        </p:nvSpPr>
        <p:spPr>
          <a:xfrm>
            <a:off x="21729850" y="88448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4" name="Google Shape;74;g1ccbcc34151_0_0"/>
          <p:cNvSpPr/>
          <p:nvPr/>
        </p:nvSpPr>
        <p:spPr>
          <a:xfrm>
            <a:off x="21729850" y="113360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5" name="Google Shape;75;g1ccbcc34151_0_0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 panose="020B0604020202090204"/>
              <a:buNone/>
            </a:pPr>
            <a:r>
              <a:rPr lang="en-US" sz="7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2x2 Stakeholders Map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6" name="Google Shape;76;g1ccbcc34151_0_0"/>
          <p:cNvSpPr txBox="1"/>
          <p:nvPr/>
        </p:nvSpPr>
        <p:spPr>
          <a:xfrm>
            <a:off x="59847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74799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[Product Name]</a:t>
            </a:r>
            <a:endParaRPr sz="3000" b="0" i="0" u="none" strike="noStrike" cap="none">
              <a:solidFill>
                <a:srgbClr val="74799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77" name="Google Shape;77;g1ccbcc34151_0_0"/>
          <p:cNvCxnSpPr/>
          <p:nvPr/>
        </p:nvCxnSpPr>
        <p:spPr>
          <a:xfrm rot="10800000">
            <a:off x="1420211" y="3137825"/>
            <a:ext cx="0" cy="8900700"/>
          </a:xfrm>
          <a:prstGeom prst="straightConnector1">
            <a:avLst/>
          </a:prstGeom>
          <a:noFill/>
          <a:ln w="28575" cap="flat" cmpd="sng">
            <a:solidFill>
              <a:srgbClr val="29292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78;g1ccbcc34151_0_0"/>
          <p:cNvCxnSpPr/>
          <p:nvPr/>
        </p:nvCxnSpPr>
        <p:spPr>
          <a:xfrm>
            <a:off x="1417137" y="12041800"/>
            <a:ext cx="17153700" cy="0"/>
          </a:xfrm>
          <a:prstGeom prst="straightConnector1">
            <a:avLst/>
          </a:prstGeom>
          <a:noFill/>
          <a:ln w="28575" cap="flat" cmpd="sng">
            <a:solidFill>
              <a:srgbClr val="29292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79;g1ccbcc34151_0_0"/>
          <p:cNvSpPr txBox="1"/>
          <p:nvPr/>
        </p:nvSpPr>
        <p:spPr>
          <a:xfrm rot="-5400000">
            <a:off x="-736175" y="7321050"/>
            <a:ext cx="347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Interest / Availability</a:t>
            </a:r>
            <a:endParaRPr sz="2400" b="1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0" name="Google Shape;80;g1ccbcc34151_0_0"/>
          <p:cNvSpPr txBox="1"/>
          <p:nvPr/>
        </p:nvSpPr>
        <p:spPr>
          <a:xfrm>
            <a:off x="7996890" y="12127350"/>
            <a:ext cx="389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Influence / Power</a:t>
            </a:r>
            <a:endParaRPr sz="2400" b="1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1" name="Google Shape;81;g1ccbcc34151_0_0"/>
          <p:cNvSpPr/>
          <p:nvPr/>
        </p:nvSpPr>
        <p:spPr>
          <a:xfrm>
            <a:off x="1715077" y="3417075"/>
            <a:ext cx="8062404" cy="4063648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2" name="Google Shape;82;g1ccbcc34151_0_0"/>
          <p:cNvSpPr/>
          <p:nvPr/>
        </p:nvSpPr>
        <p:spPr>
          <a:xfrm>
            <a:off x="1715077" y="3417075"/>
            <a:ext cx="8060547" cy="904935"/>
          </a:xfrm>
          <a:custGeom>
            <a:avLst/>
            <a:gdLst/>
            <a:ahLst/>
            <a:cxnLst/>
            <a:rect l="l" t="t" r="r" b="b"/>
            <a:pathLst>
              <a:path w="287466" h="48039" extrusionOk="0">
                <a:moveTo>
                  <a:pt x="287466" y="0"/>
                </a:moveTo>
                <a:lnTo>
                  <a:pt x="0" y="0"/>
                </a:lnTo>
                <a:lnTo>
                  <a:pt x="0" y="47660"/>
                </a:lnTo>
                <a:lnTo>
                  <a:pt x="122723" y="47660"/>
                </a:lnTo>
                <a:lnTo>
                  <a:pt x="143878" y="48039"/>
                </a:lnTo>
                <a:lnTo>
                  <a:pt x="164743" y="47660"/>
                </a:lnTo>
                <a:lnTo>
                  <a:pt x="287466" y="47660"/>
                </a:lnTo>
                <a:lnTo>
                  <a:pt x="287466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3" name="Google Shape;83;g1ccbcc34151_0_0"/>
          <p:cNvSpPr txBox="1"/>
          <p:nvPr/>
        </p:nvSpPr>
        <p:spPr>
          <a:xfrm>
            <a:off x="1713815" y="3670800"/>
            <a:ext cx="80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KEEP INFORMED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4" name="Google Shape;84;g1ccbcc34151_0_0"/>
          <p:cNvSpPr/>
          <p:nvPr/>
        </p:nvSpPr>
        <p:spPr>
          <a:xfrm>
            <a:off x="10010283" y="3417075"/>
            <a:ext cx="8062404" cy="4063648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 w="9525" cap="flat" cmpd="sng">
            <a:solidFill>
              <a:srgbClr val="2929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5" name="Google Shape;85;g1ccbcc34151_0_0"/>
          <p:cNvSpPr/>
          <p:nvPr/>
        </p:nvSpPr>
        <p:spPr>
          <a:xfrm>
            <a:off x="10010283" y="3417075"/>
            <a:ext cx="8060547" cy="904935"/>
          </a:xfrm>
          <a:custGeom>
            <a:avLst/>
            <a:gdLst/>
            <a:ahLst/>
            <a:cxnLst/>
            <a:rect l="l" t="t" r="r" b="b"/>
            <a:pathLst>
              <a:path w="287466" h="48039" extrusionOk="0">
                <a:moveTo>
                  <a:pt x="287466" y="0"/>
                </a:moveTo>
                <a:lnTo>
                  <a:pt x="0" y="0"/>
                </a:lnTo>
                <a:lnTo>
                  <a:pt x="0" y="47660"/>
                </a:lnTo>
                <a:lnTo>
                  <a:pt x="122723" y="47660"/>
                </a:lnTo>
                <a:lnTo>
                  <a:pt x="143878" y="48039"/>
                </a:lnTo>
                <a:lnTo>
                  <a:pt x="164743" y="47660"/>
                </a:lnTo>
                <a:lnTo>
                  <a:pt x="287466" y="47660"/>
                </a:lnTo>
                <a:lnTo>
                  <a:pt x="287466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6" name="Google Shape;86;g1ccbcc34151_0_0"/>
          <p:cNvSpPr txBox="1"/>
          <p:nvPr/>
        </p:nvSpPr>
        <p:spPr>
          <a:xfrm>
            <a:off x="10009021" y="3670800"/>
            <a:ext cx="80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MANAGE CLOSELY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7" name="Google Shape;87;g1ccbcc34151_0_0"/>
          <p:cNvSpPr/>
          <p:nvPr/>
        </p:nvSpPr>
        <p:spPr>
          <a:xfrm>
            <a:off x="1715708" y="7717700"/>
            <a:ext cx="8062404" cy="4063648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8" name="Google Shape;88;g1ccbcc34151_0_0"/>
          <p:cNvSpPr/>
          <p:nvPr/>
        </p:nvSpPr>
        <p:spPr>
          <a:xfrm>
            <a:off x="1715708" y="7717700"/>
            <a:ext cx="8060547" cy="904935"/>
          </a:xfrm>
          <a:custGeom>
            <a:avLst/>
            <a:gdLst/>
            <a:ahLst/>
            <a:cxnLst/>
            <a:rect l="l" t="t" r="r" b="b"/>
            <a:pathLst>
              <a:path w="287466" h="48039" extrusionOk="0">
                <a:moveTo>
                  <a:pt x="287466" y="0"/>
                </a:moveTo>
                <a:lnTo>
                  <a:pt x="0" y="0"/>
                </a:lnTo>
                <a:lnTo>
                  <a:pt x="0" y="47660"/>
                </a:lnTo>
                <a:lnTo>
                  <a:pt x="122723" y="47660"/>
                </a:lnTo>
                <a:lnTo>
                  <a:pt x="143878" y="48039"/>
                </a:lnTo>
                <a:lnTo>
                  <a:pt x="164743" y="47660"/>
                </a:lnTo>
                <a:lnTo>
                  <a:pt x="287466" y="47660"/>
                </a:lnTo>
                <a:lnTo>
                  <a:pt x="287466" y="0"/>
                </a:lnTo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9" name="Google Shape;89;g1ccbcc34151_0_0"/>
          <p:cNvSpPr txBox="1"/>
          <p:nvPr/>
        </p:nvSpPr>
        <p:spPr>
          <a:xfrm>
            <a:off x="1714446" y="7971425"/>
            <a:ext cx="8062800" cy="4617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MONITOR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90" name="Google Shape;90;g1ccbcc34151_0_0"/>
          <p:cNvSpPr/>
          <p:nvPr/>
        </p:nvSpPr>
        <p:spPr>
          <a:xfrm>
            <a:off x="10011558" y="7729438"/>
            <a:ext cx="8062404" cy="4063648"/>
          </a:xfrm>
          <a:custGeom>
            <a:avLst/>
            <a:gdLst/>
            <a:ahLst/>
            <a:cxnLst/>
            <a:rect l="l" t="t" r="r" b="b"/>
            <a:pathLst>
              <a:path w="3360" h="5155" extrusionOk="0">
                <a:moveTo>
                  <a:pt x="3359" y="0"/>
                </a:moveTo>
                <a:lnTo>
                  <a:pt x="0" y="0"/>
                </a:lnTo>
                <a:lnTo>
                  <a:pt x="0" y="5154"/>
                </a:lnTo>
                <a:lnTo>
                  <a:pt x="3359" y="5154"/>
                </a:lnTo>
                <a:lnTo>
                  <a:pt x="3359" y="0"/>
                </a:lnTo>
                <a:close/>
                <a:moveTo>
                  <a:pt x="3349" y="5143"/>
                </a:moveTo>
                <a:lnTo>
                  <a:pt x="11" y="5143"/>
                </a:lnTo>
                <a:lnTo>
                  <a:pt x="11" y="11"/>
                </a:lnTo>
                <a:lnTo>
                  <a:pt x="3349" y="11"/>
                </a:lnTo>
                <a:lnTo>
                  <a:pt x="3349" y="5143"/>
                </a:lnTo>
                <a:close/>
              </a:path>
            </a:pathLst>
          </a:custGeom>
          <a:solidFill>
            <a:srgbClr val="2929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1" name="Google Shape;91;g1ccbcc34151_0_0"/>
          <p:cNvSpPr/>
          <p:nvPr/>
        </p:nvSpPr>
        <p:spPr>
          <a:xfrm>
            <a:off x="10011558" y="7729438"/>
            <a:ext cx="8060547" cy="904935"/>
          </a:xfrm>
          <a:custGeom>
            <a:avLst/>
            <a:gdLst/>
            <a:ahLst/>
            <a:cxnLst/>
            <a:rect l="l" t="t" r="r" b="b"/>
            <a:pathLst>
              <a:path w="287466" h="48039" extrusionOk="0">
                <a:moveTo>
                  <a:pt x="287466" y="0"/>
                </a:moveTo>
                <a:lnTo>
                  <a:pt x="0" y="0"/>
                </a:lnTo>
                <a:lnTo>
                  <a:pt x="0" y="47660"/>
                </a:lnTo>
                <a:lnTo>
                  <a:pt x="122723" y="47660"/>
                </a:lnTo>
                <a:lnTo>
                  <a:pt x="143878" y="48039"/>
                </a:lnTo>
                <a:lnTo>
                  <a:pt x="164743" y="47660"/>
                </a:lnTo>
                <a:lnTo>
                  <a:pt x="287466" y="47660"/>
                </a:lnTo>
                <a:lnTo>
                  <a:pt x="287466" y="0"/>
                </a:lnTo>
              </a:path>
            </a:pathLst>
          </a:custGeom>
          <a:solidFill>
            <a:srgbClr val="292929"/>
          </a:solidFill>
          <a:ln w="9525" cap="flat" cmpd="sng">
            <a:solidFill>
              <a:srgbClr val="24A5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rgbClr val="666666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2" name="Google Shape;92;g1ccbcc34151_0_0"/>
          <p:cNvSpPr txBox="1"/>
          <p:nvPr/>
        </p:nvSpPr>
        <p:spPr>
          <a:xfrm>
            <a:off x="10010297" y="7983163"/>
            <a:ext cx="80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KEEP SATISFIED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93" name="Google Shape;93;g1ccbcc34151_0_0"/>
          <p:cNvSpPr/>
          <p:nvPr/>
        </p:nvSpPr>
        <p:spPr>
          <a:xfrm>
            <a:off x="19716050" y="26169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4" name="Google Shape;94;g1ccbcc34151_0_0"/>
          <p:cNvSpPr/>
          <p:nvPr/>
        </p:nvSpPr>
        <p:spPr>
          <a:xfrm>
            <a:off x="19716050" y="38625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5" name="Google Shape;95;g1ccbcc34151_0_0"/>
          <p:cNvSpPr/>
          <p:nvPr/>
        </p:nvSpPr>
        <p:spPr>
          <a:xfrm>
            <a:off x="19716050" y="63537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6" name="Google Shape;96;g1ccbcc34151_0_0"/>
          <p:cNvSpPr/>
          <p:nvPr/>
        </p:nvSpPr>
        <p:spPr>
          <a:xfrm>
            <a:off x="19716050" y="51081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7" name="Google Shape;97;g1ccbcc34151_0_0"/>
          <p:cNvSpPr/>
          <p:nvPr/>
        </p:nvSpPr>
        <p:spPr>
          <a:xfrm>
            <a:off x="19716050" y="75992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8" name="Google Shape;98;g1ccbcc34151_0_0"/>
          <p:cNvSpPr/>
          <p:nvPr/>
        </p:nvSpPr>
        <p:spPr>
          <a:xfrm>
            <a:off x="19731100" y="100904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9" name="Google Shape;99;g1ccbcc34151_0_0"/>
          <p:cNvSpPr/>
          <p:nvPr/>
        </p:nvSpPr>
        <p:spPr>
          <a:xfrm>
            <a:off x="19731100" y="88448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0" name="Google Shape;100;g1ccbcc34151_0_0"/>
          <p:cNvSpPr/>
          <p:nvPr/>
        </p:nvSpPr>
        <p:spPr>
          <a:xfrm>
            <a:off x="19731100" y="113360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1" name="Google Shape;101;g1ccbcc34151_0_0"/>
          <p:cNvSpPr txBox="1"/>
          <p:nvPr/>
        </p:nvSpPr>
        <p:spPr>
          <a:xfrm>
            <a:off x="12324400" y="129248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Ⓒ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Pa</a:t>
            </a:r>
            <a:r>
              <a:rPr lang="en-US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eł Huryn</a:t>
            </a:r>
            <a:endParaRPr sz="1800" b="0" i="0" u="none" strike="noStrike" cap="none">
              <a:solidFill>
                <a:srgbClr val="000000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  <p:sp>
        <p:nvSpPr>
          <p:cNvPr id="102" name="Google Shape;102;g1ccbcc34151_0_0"/>
          <p:cNvSpPr txBox="1"/>
          <p:nvPr/>
        </p:nvSpPr>
        <p:spPr>
          <a:xfrm>
            <a:off x="1950125" y="8859600"/>
            <a:ext cx="7531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You can spend less time on them. These can be, for example, other department members. Monitor them, provide basic information and keep them happy enough.</a:t>
            </a:r>
            <a:endParaRPr sz="18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3" name="Google Shape;103;g1ccbcc34151_0_0"/>
          <p:cNvSpPr txBox="1"/>
          <p:nvPr/>
        </p:nvSpPr>
        <p:spPr>
          <a:xfrm>
            <a:off x="10214875" y="8883100"/>
            <a:ext cx="7531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These can be, for example, board members. They can easily become detractors, so keep them satisfied and informed.</a:t>
            </a:r>
            <a:endParaRPr sz="18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4" name="Google Shape;104;g1ccbcc34151_0_0"/>
          <p:cNvSpPr txBox="1"/>
          <p:nvPr/>
        </p:nvSpPr>
        <p:spPr>
          <a:xfrm>
            <a:off x="1949488" y="4575738"/>
            <a:ext cx="7531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Keep them informed and consider putting them to work. In many cases, they will be happy to help you achieve your goals.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5" name="Google Shape;105;g1ccbcc34151_0_0"/>
          <p:cNvSpPr txBox="1"/>
          <p:nvPr/>
        </p:nvSpPr>
        <p:spPr>
          <a:xfrm>
            <a:off x="10276988" y="4613625"/>
            <a:ext cx="7531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You must actively engage with them. Manage them closely so that they are well informed and satisfied.</a:t>
            </a:r>
            <a:endParaRPr sz="18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表格</Application>
  <PresentationFormat/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Arial</vt:lpstr>
      <vt:lpstr>Poppins</vt:lpstr>
      <vt:lpstr>Calibri</vt:lpstr>
      <vt:lpstr>Helvetica Neue</vt:lpstr>
      <vt:lpstr>Poppins Light</vt:lpstr>
      <vt:lpstr>汉仪书宋二KW</vt:lpstr>
      <vt:lpstr>苹方-简</vt:lpstr>
      <vt:lpstr>微软雅黑</vt:lpstr>
      <vt:lpstr>汉仪旗黑</vt:lpstr>
      <vt:lpstr>宋体</vt:lpstr>
      <vt:lpstr>Arial Unicode MS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Huryn</dc:creator>
  <cp:lastModifiedBy>王下邀月熊</cp:lastModifiedBy>
  <cp:revision>1</cp:revision>
  <dcterms:created xsi:type="dcterms:W3CDTF">2024-07-08T14:50:12Z</dcterms:created>
  <dcterms:modified xsi:type="dcterms:W3CDTF">2024-07-08T14:50:12Z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FCCE31B0EE1E8AEAA4FC8B6628138766_42</vt:lpwstr>
  </property>
  <property fmtid="{D5CDD505-2E9C-101B-9397-08002B2CF9AE}" pid="3" name="KSOProductBuildVer">
    <vt:lpwstr>2052-6.7.1.8828</vt:lpwstr>
  </property>
</Properties>
</file>