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24377650" cy="13716000"/>
  <p:notesSz cx="6858000" cy="9144000"/>
  <p:embeddedFontLst>
    <p:embeddedFont>
      <p:font typeface="Poppins" panose="0000050000000000000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E800635-7B1E-4773-BDA3-88F8C448DE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</a:fld>
            <a:endParaRPr sz="1200" b="0" i="0" u="none" strike="noStrike" cap="none">
              <a:solidFill>
                <a:schemeClr val="dk1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" name="Google Shape;19;p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2">
  <p:cSld name="Business Model Canva 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/>
          <p:nvPr>
            <p:ph type="pic" idx="2"/>
          </p:nvPr>
        </p:nvSpPr>
        <p:spPr>
          <a:xfrm>
            <a:off x="-246" y="2680"/>
            <a:ext cx="6096036" cy="13709397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siness Model Canva 7">
  <p:cSld name="Business Model Canva 7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/>
          <p:nvPr>
            <p:ph type="pic" idx="2"/>
          </p:nvPr>
        </p:nvSpPr>
        <p:spPr>
          <a:xfrm>
            <a:off x="494126" y="1623130"/>
            <a:ext cx="4481082" cy="4481081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400"/>
              <a:buFont typeface="Poppins" panose="00000500000000000000"/>
              <a:buNone/>
              <a:defRPr sz="7400" b="1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rmAutofit/>
          </a:bodyPr>
          <a:lstStyle>
            <a:lvl1pPr marL="457200" marR="0" lvl="0" indent="-4826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90204"/>
              <a:buChar char="•"/>
              <a:defRPr sz="40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914400" marR="0" lvl="1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1828800" marR="0" lvl="3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2286000" marR="0" lvl="4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 txBox="1"/>
          <p:nvPr/>
        </p:nvSpPr>
        <p:spPr>
          <a:xfrm>
            <a:off x="626825" y="422650"/>
            <a:ext cx="211827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 panose="020B0604020202090204"/>
              <a:buNone/>
            </a:pPr>
            <a:r>
              <a:rPr lang="en-US" sz="4000" b="1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User Journey Map</a:t>
            </a:r>
            <a:endParaRPr sz="4000" b="1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aphicFrame>
        <p:nvGraphicFramePr>
          <p:cNvPr id="22" name="Google Shape;22;p1"/>
          <p:cNvGraphicFramePr/>
          <p:nvPr/>
        </p:nvGraphicFramePr>
        <p:xfrm>
          <a:off x="565563" y="3863850"/>
          <a:ext cx="23246400" cy="9418050"/>
        </p:xfrm>
        <a:graphic>
          <a:graphicData uri="http://schemas.openxmlformats.org/drawingml/2006/table">
            <a:tbl>
              <a:tblPr>
                <a:noFill/>
                <a:tableStyleId>{3E800635-7B1E-4773-BDA3-88F8C448DE9A}</a:tableStyleId>
              </a:tblPr>
              <a:tblGrid>
                <a:gridCol w="769025"/>
                <a:gridCol w="4495475"/>
                <a:gridCol w="4495475"/>
                <a:gridCol w="4495475"/>
                <a:gridCol w="4495475"/>
                <a:gridCol w="4495475"/>
              </a:tblGrid>
              <a:tr h="1638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292929"/>
                          </a:solidFill>
                        </a:rPr>
                        <a:t>Create an account</a:t>
                      </a:r>
                      <a:endParaRPr sz="2200" b="1">
                        <a:solidFill>
                          <a:srgbClr val="292929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30 minutes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292929"/>
                          </a:solidFill>
                        </a:rPr>
                        <a:t>Create </a:t>
                      </a:r>
                      <a:r>
                        <a:rPr lang="en-US" sz="2200" b="1">
                          <a:solidFill>
                            <a:srgbClr val="292929"/>
                          </a:solidFill>
                        </a:rPr>
                        <a:t>the first product</a:t>
                      </a:r>
                      <a:endParaRPr sz="2200" b="1">
                        <a:solidFill>
                          <a:srgbClr val="292929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30 minutes</a:t>
                      </a:r>
                      <a:endParaRPr sz="2200" b="1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292929"/>
                          </a:solidFill>
                        </a:rPr>
                        <a:t>Publish the first product</a:t>
                      </a:r>
                      <a:endParaRPr sz="2200" b="1">
                        <a:solidFill>
                          <a:srgbClr val="292929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60 minutes</a:t>
                      </a:r>
                      <a:endParaRPr sz="2200" b="1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292929"/>
                          </a:solidFill>
                        </a:rPr>
                        <a:t>Promote the first product</a:t>
                      </a:r>
                      <a:endParaRPr sz="2200" b="1">
                        <a:solidFill>
                          <a:srgbClr val="292929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30 minutes</a:t>
                      </a:r>
                      <a:endParaRPr sz="2200" b="1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>
                          <a:solidFill>
                            <a:srgbClr val="292929"/>
                          </a:solidFill>
                        </a:rPr>
                        <a:t>Confirm the first booking</a:t>
                      </a:r>
                      <a:endParaRPr sz="2200" b="1">
                        <a:solidFill>
                          <a:srgbClr val="292929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5 minutes</a:t>
                      </a:r>
                      <a:endParaRPr sz="2200" b="1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881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Create an account. 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Fill in the required information.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Fill in the product description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Add pictures and videos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Set up availability and pricing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Choose a website template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Adjust a website template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Connect to predefined marketing channels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Receive email notification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Verify the payment status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Confirm the booking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00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Is this the right solution for me?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How many steps are required before I can test the solution?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How should I create the description?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I can’t understand the availability options.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What would it look like after the publication?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What website template is best for my industry?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How should I adjust the content?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What will happen after I click publish?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What marketing channels are best for me?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How much do I have to pay for a promotion?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What if nobody is interested?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Wow. It was easy!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It’s working!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Do I have to accept every booking manually?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881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rgbClr val="292929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😒 Annoyed. It takes so much time!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🙄 Uncertain. Is this the right product for me?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😕 Confused. I don’t know how to describe my offer best.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😓 Tired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😬 Stressed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😀 Delighted with the picture editor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🙂 Happy. My product is available. 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😟 Worried. Can I make a living from it?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😍 Excited. I have the first customer!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2008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 b="1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Offer a quick setup with recommended preferences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Collect only basic information at this phase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Guide the user through the wizard</a:t>
                      </a:r>
                      <a:endParaRPr sz="1800"/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Help with copywriting</a:t>
                      </a:r>
                      <a:endParaRPr sz="1800"/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Offer predefined product templates 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Suggest a predefined website template</a:t>
                      </a:r>
                      <a:endParaRPr sz="1800"/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Help with copywriting</a:t>
                      </a:r>
                      <a:endParaRPr sz="1800"/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Help the user understand how the product will look after the publication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Suggest recommended channels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Make fees more transparent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29"/>
                        </a:buClr>
                        <a:buSzPts val="1800"/>
                        <a:buChar char="-"/>
                      </a:pPr>
                      <a:r>
                        <a:rPr lang="en-US" sz="1800">
                          <a:solidFill>
                            <a:srgbClr val="292929"/>
                          </a:solidFill>
                        </a:rPr>
                        <a:t>Set the expectations (e.g., average sales in this city)</a:t>
                      </a:r>
                      <a:endParaRPr sz="1800">
                        <a:solidFill>
                          <a:srgbClr val="292929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Reinforce the achievement</a:t>
                      </a:r>
                      <a:endParaRPr sz="1800"/>
                    </a:p>
                    <a:p>
                      <a:pPr marL="457200" lvl="0" indent="-3429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-"/>
                      </a:pPr>
                      <a:r>
                        <a:rPr lang="en-US" sz="1800"/>
                        <a:t>Automate booking management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3" name="Google Shape;23;p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26825" y="1431250"/>
            <a:ext cx="1981050" cy="19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"/>
          <p:cNvSpPr txBox="1"/>
          <p:nvPr/>
        </p:nvSpPr>
        <p:spPr>
          <a:xfrm>
            <a:off x="3016625" y="1431250"/>
            <a:ext cx="40560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Persona</a:t>
            </a:r>
            <a:endParaRPr sz="2200" b="1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Anna Connor, 25, traveler, wants to be a tour guide in Rome.</a:t>
            </a:r>
            <a:endParaRPr sz="18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Motto: "You live only once."</a:t>
            </a:r>
            <a:endParaRPr sz="18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5" name="Google Shape;25;p1"/>
          <p:cNvSpPr txBox="1"/>
          <p:nvPr/>
        </p:nvSpPr>
        <p:spPr>
          <a:xfrm>
            <a:off x="7481375" y="1431250"/>
            <a:ext cx="73056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Scenario</a:t>
            </a:r>
            <a:endParaRPr sz="2200" b="1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Anna wants to offer guided tours in Rome. </a:t>
            </a:r>
            <a:endParaRPr sz="18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She has no experience with the booking systems. She did some basic research. She wants to try our product.</a:t>
            </a:r>
            <a:endParaRPr sz="18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6" name="Google Shape;26;p1"/>
          <p:cNvSpPr txBox="1"/>
          <p:nvPr/>
        </p:nvSpPr>
        <p:spPr>
          <a:xfrm>
            <a:off x="15167675" y="1431250"/>
            <a:ext cx="8644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Goals and expectations</a:t>
            </a:r>
            <a:endParaRPr sz="2200" b="1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Goal: Publish the first product.</a:t>
            </a:r>
            <a:endParaRPr sz="18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Maximize the probability people will buy my tour guide.</a:t>
            </a:r>
            <a:endParaRPr sz="18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Minimize the effort required to publish a new product.</a:t>
            </a:r>
            <a:endParaRPr sz="18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8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Minimize the effort required to collect payments.</a:t>
            </a:r>
            <a:endParaRPr sz="18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7" name="Google Shape;27;p1"/>
          <p:cNvSpPr/>
          <p:nvPr/>
        </p:nvSpPr>
        <p:spPr>
          <a:xfrm rot="-5400000">
            <a:off x="148450" y="6233550"/>
            <a:ext cx="1569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</a:rPr>
              <a:t>Doing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28" name="Google Shape;28;p1"/>
          <p:cNvSpPr/>
          <p:nvPr/>
        </p:nvSpPr>
        <p:spPr>
          <a:xfrm rot="-5400000">
            <a:off x="69039" y="8182614"/>
            <a:ext cx="1764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</a:rPr>
              <a:t>Thinking</a:t>
            </a:r>
            <a:endParaRPr sz="2200" b="1">
              <a:solidFill>
                <a:schemeClr val="lt1"/>
              </a:solidFill>
            </a:endParaRPr>
          </a:p>
        </p:txBody>
      </p:sp>
      <p:sp>
        <p:nvSpPr>
          <p:cNvPr id="29" name="Google Shape;29;p1"/>
          <p:cNvSpPr/>
          <p:nvPr/>
        </p:nvSpPr>
        <p:spPr>
          <a:xfrm rot="-5400000">
            <a:off x="215833" y="10122925"/>
            <a:ext cx="14817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2"/>
                </a:solidFill>
              </a:rPr>
              <a:t>Feeling</a:t>
            </a:r>
            <a:endParaRPr sz="2200" b="1">
              <a:solidFill>
                <a:schemeClr val="lt2"/>
              </a:solidFill>
            </a:endParaRPr>
          </a:p>
        </p:txBody>
      </p:sp>
      <p:sp>
        <p:nvSpPr>
          <p:cNvPr id="30" name="Google Shape;30;p1"/>
          <p:cNvSpPr/>
          <p:nvPr/>
        </p:nvSpPr>
        <p:spPr>
          <a:xfrm rot="-5400000">
            <a:off x="101233" y="12089714"/>
            <a:ext cx="17109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</a:rPr>
              <a:t>Insights</a:t>
            </a:r>
            <a:endParaRPr sz="2200" b="1">
              <a:solidFill>
                <a:schemeClr val="lt1"/>
              </a:solidFill>
            </a:endParaRPr>
          </a:p>
        </p:txBody>
      </p:sp>
      <p:pic>
        <p:nvPicPr>
          <p:cNvPr id="31" name="Google Shape;31;p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6874963" y="4672862"/>
            <a:ext cx="684538" cy="68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2367951" y="4709533"/>
            <a:ext cx="611193" cy="61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415593" y="4709533"/>
            <a:ext cx="611193" cy="611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1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826914" y="4668889"/>
            <a:ext cx="692482" cy="692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21353401" y="4709533"/>
            <a:ext cx="611193" cy="61119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"/>
          <p:cNvSpPr/>
          <p:nvPr/>
        </p:nvSpPr>
        <p:spPr>
          <a:xfrm>
            <a:off x="1355850" y="9527025"/>
            <a:ext cx="22460150" cy="1694775"/>
          </a:xfrm>
          <a:custGeom>
            <a:avLst/>
            <a:gdLst/>
            <a:ahLst/>
            <a:cxnLst/>
            <a:rect l="l" t="t" r="r" b="b"/>
            <a:pathLst>
              <a:path w="898406" h="67791" extrusionOk="0">
                <a:moveTo>
                  <a:pt x="0" y="0"/>
                </a:moveTo>
                <a:cubicBezTo>
                  <a:pt x="20308" y="1263"/>
                  <a:pt x="92072" y="3472"/>
                  <a:pt x="121850" y="7576"/>
                </a:cubicBezTo>
                <a:cubicBezTo>
                  <a:pt x="151629" y="11680"/>
                  <a:pt x="155206" y="17363"/>
                  <a:pt x="178671" y="24623"/>
                </a:cubicBezTo>
                <a:cubicBezTo>
                  <a:pt x="202136" y="31884"/>
                  <a:pt x="217183" y="43984"/>
                  <a:pt x="262640" y="51139"/>
                </a:cubicBezTo>
                <a:cubicBezTo>
                  <a:pt x="308097" y="58294"/>
                  <a:pt x="405430" y="66607"/>
                  <a:pt x="451413" y="67554"/>
                </a:cubicBezTo>
                <a:cubicBezTo>
                  <a:pt x="497396" y="68501"/>
                  <a:pt x="494240" y="61346"/>
                  <a:pt x="538539" y="56821"/>
                </a:cubicBezTo>
                <a:cubicBezTo>
                  <a:pt x="582839" y="52296"/>
                  <a:pt x="665861" y="43984"/>
                  <a:pt x="717210" y="40406"/>
                </a:cubicBezTo>
                <a:cubicBezTo>
                  <a:pt x="768560" y="36829"/>
                  <a:pt x="816437" y="39775"/>
                  <a:pt x="846636" y="35356"/>
                </a:cubicBezTo>
                <a:cubicBezTo>
                  <a:pt x="876835" y="30937"/>
                  <a:pt x="889778" y="17468"/>
                  <a:pt x="898406" y="13890"/>
                </a:cubicBezTo>
              </a:path>
            </a:pathLst>
          </a:custGeom>
          <a:noFill/>
          <a:ln w="19050" cap="flat" cmpd="sng">
            <a:solidFill>
              <a:srgbClr val="292929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AI - Brain">
      <a:dk1>
        <a:srgbClr val="747993"/>
      </a:dk1>
      <a:lt1>
        <a:srgbClr val="FFFFFF"/>
      </a:lt1>
      <a:dk2>
        <a:srgbClr val="111340"/>
      </a:dk2>
      <a:lt2>
        <a:srgbClr val="FFFFFF"/>
      </a:lt2>
      <a:accent1>
        <a:srgbClr val="FDC300"/>
      </a:accent1>
      <a:accent2>
        <a:srgbClr val="8BC904"/>
      </a:accent2>
      <a:accent3>
        <a:srgbClr val="00B29C"/>
      </a:accent3>
      <a:accent4>
        <a:srgbClr val="0180B0"/>
      </a:accent4>
      <a:accent5>
        <a:srgbClr val="4D54A6"/>
      </a:accent5>
      <a:accent6>
        <a:srgbClr val="783AB1"/>
      </a:accent6>
      <a:hlink>
        <a:srgbClr val="335FFE"/>
      </a:hlink>
      <a:folHlink>
        <a:srgbClr val="CA64D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2268</Words>
  <Application>WPS 表格</Application>
  <PresentationFormat/>
  <Paragraphs>114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Arial</vt:lpstr>
      <vt:lpstr>Poppins</vt:lpstr>
      <vt:lpstr>Calibri</vt:lpstr>
      <vt:lpstr>Helvetica Neue</vt:lpstr>
      <vt:lpstr>Poppins Light</vt:lpstr>
      <vt:lpstr>Apple Color Emoji</vt:lpstr>
      <vt:lpstr>微软雅黑</vt:lpstr>
      <vt:lpstr>汉仪旗黑</vt:lpstr>
      <vt:lpstr>宋体</vt:lpstr>
      <vt:lpstr>Arial Unicode MS</vt:lpstr>
      <vt:lpstr>汉仪书宋二KW</vt:lpstr>
      <vt:lpstr>Default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Huryn</dc:creator>
  <cp:lastModifiedBy>王下邀月熊</cp:lastModifiedBy>
  <cp:revision>1</cp:revision>
  <dcterms:created xsi:type="dcterms:W3CDTF">2024-07-08T14:50:25Z</dcterms:created>
  <dcterms:modified xsi:type="dcterms:W3CDTF">2024-07-08T14:50:25Z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DECE73D3EB0CB1A6B1FC8B66AFA00DDD_42</vt:lpwstr>
  </property>
  <property fmtid="{D5CDD505-2E9C-101B-9397-08002B2CF9AE}" pid="3" name="KSOProductBuildVer">
    <vt:lpwstr>2052-6.7.1.8828</vt:lpwstr>
  </property>
</Properties>
</file>