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0" r:id="rId11"/>
    <p:sldId id="264" r:id="rId12"/>
    <p:sldId id="265" r:id="rId13"/>
    <p:sldId id="266" r:id="rId14"/>
  </p:sldIdLst>
  <p:sldSz cx="9144000" cy="5715000" type="screen16x10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333143DE-120D-4110-A7D0-D79DE183E5CC}">
          <p14:sldIdLst>
            <p14:sldId id="256"/>
            <p14:sldId id="257"/>
            <p14:sldId id="258"/>
            <p14:sldId id="259"/>
            <p14:sldId id="267"/>
            <p14:sldId id="268"/>
            <p14:sldId id="261"/>
            <p14:sldId id="262"/>
            <p14:sldId id="263"/>
            <p14:sldId id="260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orient="horz" pos="477">
          <p15:clr>
            <a:srgbClr val="A4A3A4"/>
          </p15:clr>
        </p15:guide>
        <p15:guide id="3" orient="horz" pos="704">
          <p15:clr>
            <a:srgbClr val="A4A3A4"/>
          </p15:clr>
        </p15:guide>
        <p15:guide id="4" orient="horz" pos="3274">
          <p15:clr>
            <a:srgbClr val="A4A3A4"/>
          </p15:clr>
        </p15:guide>
        <p15:guide id="5" orient="horz" pos="591">
          <p15:clr>
            <a:srgbClr val="A4A3A4"/>
          </p15:clr>
        </p15:guide>
        <p15:guide id="6" orient="horz" pos="335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1625" autoAdjust="0"/>
  </p:normalViewPr>
  <p:slideViewPr>
    <p:cSldViewPr showGuides="1">
      <p:cViewPr varScale="1">
        <p:scale>
          <a:sx n="182" d="100"/>
          <a:sy n="182" d="100"/>
        </p:scale>
        <p:origin x="-1184" y="-104"/>
      </p:cViewPr>
      <p:guideLst>
        <p:guide orient="horz" pos="1800"/>
        <p:guide orient="horz" pos="477"/>
        <p:guide orient="horz" pos="704"/>
        <p:guide orient="horz" pos="3274"/>
        <p:guide orient="horz" pos="591"/>
        <p:guide orient="horz" pos="335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Total Points</c:v>
                </c:pt>
              </c:strCache>
            </c:strRef>
          </c:tx>
          <c:spPr>
            <a:solidFill>
              <a:srgbClr val="00569C"/>
            </a:solidFill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9900"/>
              </a:solidFill>
              <a:effectLst/>
            </c:spPr>
          </c:dPt>
          <c:cat>
            <c:strRef>
              <c:f>Blatt1!$A$2:$A$6</c:f>
              <c:strCache>
                <c:ptCount val="5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  <c:pt idx="4">
                  <c:v>Projekt 5</c:v>
                </c:pt>
              </c:strCache>
            </c:strRef>
          </c:cat>
          <c:val>
            <c:numRef>
              <c:f>Blatt1!$B$2:$B$6</c:f>
              <c:numCache>
                <c:formatCode>General</c:formatCode>
                <c:ptCount val="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4692200"/>
        <c:axId val="-2054689592"/>
      </c:barChart>
      <c:catAx>
        <c:axId val="-20546922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4689592"/>
        <c:crosses val="autoZero"/>
        <c:auto val="1"/>
        <c:lblAlgn val="ctr"/>
        <c:lblOffset val="100"/>
        <c:noMultiLvlLbl val="0"/>
      </c:catAx>
      <c:valAx>
        <c:axId val="-2054689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692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0.60344</cdr:x>
      <cdr:y>0.23231</cdr:y>
    </cdr:from>
    <cdr:to>
      <cdr:x>0.94831</cdr:x>
      <cdr:y>0.23231</cdr:y>
    </cdr:to>
    <cdr:cxnSp macro="">
      <cdr:nvCxnSpPr>
        <cdr:cNvPr id="2" name="Gerade Verbindung 1"/>
        <cdr:cNvCxnSpPr/>
      </cdr:nvCxnSpPr>
      <cdr:spPr>
        <a:xfrm xmlns:a="http://schemas.openxmlformats.org/drawingml/2006/main">
          <a:off x="5039791" y="947812"/>
          <a:ext cx="2880320" cy="0"/>
        </a:xfrm>
        <a:prstGeom xmlns:a="http://schemas.openxmlformats.org/drawingml/2006/main" prst="line">
          <a:avLst/>
        </a:prstGeom>
        <a:ln xmlns:a="http://schemas.openxmlformats.org/drawingml/2006/main" cap="flat">
          <a:solidFill>
            <a:schemeClr val="bg2">
              <a:lumMod val="75000"/>
            </a:schemeClr>
          </a:solidFill>
          <a:headEnd type="oval"/>
          <a:tailEnd type="oval"/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28.02.16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733425"/>
            <a:ext cx="58642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Failsafe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Fähigkeit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werfen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wenn Operation fehlschlagen.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Fähigkeit eigene Struktur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Verhalten zu untersuchen und zu modifizieren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9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Total </a:t>
            </a:r>
            <a:r>
              <a:rPr lang="de-DE" dirty="0" err="1" smtClean="0"/>
              <a:t>Distance</a:t>
            </a:r>
            <a:r>
              <a:rPr lang="de-DE" dirty="0" smtClean="0"/>
              <a:t> / Max ist das Verhältnis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4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5317773"/>
            <a:ext cx="612000" cy="210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5317773"/>
            <a:ext cx="2160000" cy="2100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67544" y="5317773"/>
            <a:ext cx="2895600" cy="2100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4828"/>
            <a:ext cx="1943448" cy="605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4" y="1117865"/>
            <a:ext cx="8351837" cy="407987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117866"/>
            <a:ext cx="4175695" cy="407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17866"/>
            <a:ext cx="4171951" cy="407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117865"/>
            <a:ext cx="418680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57367"/>
            <a:ext cx="4186808" cy="35403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17865"/>
            <a:ext cx="417512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57367"/>
            <a:ext cx="4175125" cy="35403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508000"/>
            <a:ext cx="5759871" cy="317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8313" y="508000"/>
            <a:ext cx="5759871" cy="317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17865"/>
            <a:ext cx="5245101" cy="4079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17865"/>
            <a:ext cx="3008313" cy="4079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8313" y="508000"/>
            <a:ext cx="5759871" cy="317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17866"/>
            <a:ext cx="5486400" cy="28217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7249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117865"/>
            <a:ext cx="8351837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08000"/>
            <a:ext cx="5759871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5317773"/>
            <a:ext cx="612000" cy="2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5317773"/>
            <a:ext cx="2160000" cy="2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5317773"/>
            <a:ext cx="2895600" cy="2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4828"/>
            <a:ext cx="1943448" cy="605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smtClean="0"/>
              <a:t>Mobile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Cost</a:t>
            </a:r>
            <a:r>
              <a:rPr lang="de-DE" sz="2400" dirty="0" smtClean="0"/>
              <a:t> </a:t>
            </a:r>
            <a:r>
              <a:rPr lang="de-DE" sz="2400" dirty="0" err="1" smtClean="0"/>
              <a:t>Estimations</a:t>
            </a:r>
            <a:r>
              <a:rPr lang="de-DE" sz="2400" dirty="0" smtClean="0"/>
              <a:t> in Android</a:t>
            </a: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Bachelor-Abschlussarbeit</a:t>
            </a:r>
          </a:p>
          <a:p>
            <a:r>
              <a:rPr lang="de-DE" dirty="0" smtClean="0"/>
              <a:t>von Oliver Fries</a:t>
            </a:r>
          </a:p>
          <a:p>
            <a:r>
              <a:rPr lang="de-DE" dirty="0" smtClean="0"/>
              <a:t>Betreuer: Prof. Dr. </a:t>
            </a:r>
            <a:r>
              <a:rPr lang="de-DE" smtClean="0"/>
              <a:t>Georg Rock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Vereinfachung der Kostenschätzung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Optimierung für Smartphones</a:t>
            </a:r>
          </a:p>
          <a:p>
            <a:r>
              <a:rPr lang="de-DE" dirty="0" smtClean="0"/>
              <a:t>Android Design </a:t>
            </a:r>
            <a:r>
              <a:rPr lang="de-DE" dirty="0" err="1" smtClean="0"/>
              <a:t>Principles</a:t>
            </a:r>
            <a:endParaRPr lang="de-DE" dirty="0" smtClean="0"/>
          </a:p>
          <a:p>
            <a:pPr lvl="1"/>
            <a:r>
              <a:rPr lang="en-US" dirty="0"/>
              <a:t>Only show what I need when I need it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48" y="2281436"/>
            <a:ext cx="1890875" cy="3361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57" y="2281436"/>
            <a:ext cx="1892088" cy="33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Walktrough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7420"/>
            <a:ext cx="1584176" cy="1584176"/>
          </a:xfrm>
        </p:spPr>
      </p:pic>
      <p:sp>
        <p:nvSpPr>
          <p:cNvPr id="5" name="Rechteck 4"/>
          <p:cNvSpPr/>
          <p:nvPr/>
        </p:nvSpPr>
        <p:spPr>
          <a:xfrm>
            <a:off x="2424036" y="3649588"/>
            <a:ext cx="4392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dirty="0" err="1" smtClean="0"/>
              <a:t>MobileEstimate</a:t>
            </a:r>
            <a:endParaRPr lang="de-DE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3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Weitere Schätzmethoden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Server Verbindung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User Management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Server Management Tool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Verfeinerung &amp; Erweiterung des Projektvergleichs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Anpassung für Tablets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6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Testversion: frieso@hochschule-trier.de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618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Ziel der Bachelorarbeit</a:t>
            </a:r>
            <a:endParaRPr lang="de-DE" sz="1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Entwicklung einer App für mobile Kostenschätzung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Function</a:t>
            </a:r>
            <a:r>
              <a:rPr lang="de-DE" dirty="0" smtClean="0"/>
              <a:t> Point Schätzung implementieren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Vergleich von Projekten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Relative Ähnlichkeit ermitteln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Transfer der Schätzung</a:t>
            </a:r>
          </a:p>
          <a:p>
            <a:pPr marL="0" indent="0">
              <a:buNone/>
            </a:pPr>
            <a:endParaRPr lang="de-DE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1979 von </a:t>
            </a:r>
            <a:r>
              <a:rPr lang="de-DE" dirty="0" err="1" smtClean="0"/>
              <a:t>Allan</a:t>
            </a:r>
            <a:r>
              <a:rPr lang="de-DE" dirty="0" smtClean="0"/>
              <a:t> J. Albrecht</a:t>
            </a:r>
          </a:p>
          <a:p>
            <a:r>
              <a:rPr lang="de-DE" dirty="0" smtClean="0"/>
              <a:t>Bestimmung von Punktwerten über die funktionalen Anforderungen</a:t>
            </a:r>
          </a:p>
          <a:p>
            <a:r>
              <a:rPr lang="de-DE" dirty="0" smtClean="0"/>
              <a:t>Anwendersicht</a:t>
            </a:r>
          </a:p>
          <a:p>
            <a:r>
              <a:rPr lang="de-DE" dirty="0" smtClean="0"/>
              <a:t>4 Schritte</a:t>
            </a:r>
          </a:p>
          <a:p>
            <a:pPr lvl="1"/>
            <a:r>
              <a:rPr lang="de-DE" dirty="0" smtClean="0"/>
              <a:t>Identifikation der Transaktionen</a:t>
            </a:r>
          </a:p>
          <a:p>
            <a:pPr lvl="1"/>
            <a:r>
              <a:rPr lang="de-DE" dirty="0" smtClean="0"/>
              <a:t>Bewertung der Transaktionen</a:t>
            </a:r>
          </a:p>
          <a:p>
            <a:pPr lvl="1"/>
            <a:r>
              <a:rPr lang="de-DE" dirty="0" smtClean="0"/>
              <a:t>Bestimmung Einflussfaktoren</a:t>
            </a:r>
          </a:p>
          <a:p>
            <a:pPr lvl="1"/>
            <a:r>
              <a:rPr lang="de-DE" dirty="0" smtClean="0"/>
              <a:t>Berechnung Gesamtpunkte</a:t>
            </a:r>
            <a:endParaRPr lang="de-DE" dirty="0"/>
          </a:p>
          <a:p>
            <a:r>
              <a:rPr lang="de-DE" dirty="0"/>
              <a:t>Bestimmung der </a:t>
            </a:r>
            <a:r>
              <a:rPr lang="de-DE" dirty="0" smtClean="0"/>
              <a:t>Mann-Tage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59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79164" y="5205816"/>
            <a:ext cx="2015454" cy="443491"/>
          </a:xfrm>
        </p:spPr>
        <p:txBody>
          <a:bodyPr/>
          <a:lstStyle/>
          <a:p>
            <a:pPr marL="0" indent="0">
              <a:buNone/>
            </a:pPr>
            <a:r>
              <a:rPr lang="de-DE" sz="1600" i="1" dirty="0" smtClean="0"/>
              <a:t>Quelle: IBM 85</a:t>
            </a:r>
            <a:endParaRPr lang="de-DE" sz="1600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85292"/>
            <a:ext cx="3917688" cy="46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 der Mann 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4" y="1117865"/>
            <a:ext cx="8351837" cy="947547"/>
          </a:xfrm>
        </p:spPr>
        <p:txBody>
          <a:bodyPr/>
          <a:lstStyle/>
          <a:p>
            <a:r>
              <a:rPr lang="de-DE" dirty="0" smtClean="0"/>
              <a:t>Punkte / Punkte-Pro-Tag = Geschätzte Mann Tage</a:t>
            </a:r>
          </a:p>
          <a:p>
            <a:r>
              <a:rPr lang="de-DE" dirty="0" smtClean="0"/>
              <a:t>Fortlaufende Verbesserung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28184" y="3433564"/>
            <a:ext cx="2232248" cy="1728192"/>
          </a:xfrm>
          <a:prstGeom prst="rect">
            <a:avLst/>
          </a:prstGeom>
          <a:noFill/>
          <a:ln>
            <a:solidFill>
              <a:srgbClr val="00569C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 mit dem </a:t>
            </a:r>
            <a:r>
              <a:rPr lang="de-DE" b="1" dirty="0" smtClean="0">
                <a:solidFill>
                  <a:schemeClr val="tx1"/>
                </a:solidFill>
              </a:rPr>
              <a:t>Basis</a:t>
            </a:r>
            <a:r>
              <a:rPr lang="de-DE" dirty="0" smtClean="0">
                <a:solidFill>
                  <a:schemeClr val="tx1"/>
                </a:solidFill>
              </a:rPr>
              <a:t> Punkte-Pro-Tag Wert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9552" y="3433564"/>
            <a:ext cx="2232248" cy="1728192"/>
          </a:xfrm>
          <a:prstGeom prst="rect">
            <a:avLst/>
          </a:prstGeom>
          <a:noFill/>
          <a:ln>
            <a:solidFill>
              <a:srgbClr val="00569C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durchschnittlicher</a:t>
            </a:r>
            <a:r>
              <a:rPr lang="de-DE" dirty="0" smtClean="0">
                <a:solidFill>
                  <a:schemeClr val="tx1"/>
                </a:solidFill>
              </a:rPr>
              <a:t> Punkte-Pro-Tag Wert aus abgeschlossenen Projekten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27784" y="2065412"/>
            <a:ext cx="408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Abgeschlossene Projekte vorhanden?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6" idx="0"/>
          </p:cNvCxnSpPr>
          <p:nvPr/>
        </p:nvCxnSpPr>
        <p:spPr>
          <a:xfrm flipH="1">
            <a:off x="1655676" y="2434744"/>
            <a:ext cx="3015008" cy="998820"/>
          </a:xfrm>
          <a:prstGeom prst="straightConnector1">
            <a:avLst/>
          </a:prstGeom>
          <a:ln>
            <a:solidFill>
              <a:srgbClr val="00569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2"/>
            <a:endCxn id="4" idx="0"/>
          </p:cNvCxnSpPr>
          <p:nvPr/>
        </p:nvCxnSpPr>
        <p:spPr>
          <a:xfrm>
            <a:off x="4670684" y="2434744"/>
            <a:ext cx="2673624" cy="998820"/>
          </a:xfrm>
          <a:prstGeom prst="straightConnector1">
            <a:avLst/>
          </a:prstGeom>
          <a:ln>
            <a:solidFill>
              <a:srgbClr val="00569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835696" y="2785492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876256" y="2785492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64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Durchschnittliche Punkte-Pro-Tag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310192"/>
              </p:ext>
            </p:extLst>
          </p:nvPr>
        </p:nvGraphicFramePr>
        <p:xfrm>
          <a:off x="468313" y="1117600"/>
          <a:ext cx="8351837" cy="407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 Verbindung 5"/>
          <p:cNvCxnSpPr/>
          <p:nvPr/>
        </p:nvCxnSpPr>
        <p:spPr>
          <a:xfrm>
            <a:off x="1259632" y="2065412"/>
            <a:ext cx="2880320" cy="0"/>
          </a:xfrm>
          <a:prstGeom prst="line">
            <a:avLst/>
          </a:prstGeom>
          <a:ln cap="flat">
            <a:solidFill>
              <a:schemeClr val="bg2">
                <a:lumMod val="7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347864" y="1417340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372200" y="1417340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0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von Projekten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Festlegung von Projekteigenschaften</a:t>
            </a:r>
          </a:p>
          <a:p>
            <a:pPr lvl="1"/>
            <a:r>
              <a:rPr lang="de-DE" dirty="0" smtClean="0"/>
              <a:t>Markt</a:t>
            </a:r>
          </a:p>
          <a:p>
            <a:pPr lvl="1"/>
            <a:r>
              <a:rPr lang="de-DE" dirty="0" smtClean="0"/>
              <a:t>Entwicklungstyp</a:t>
            </a:r>
          </a:p>
          <a:p>
            <a:pPr lvl="1"/>
            <a:r>
              <a:rPr lang="de-DE" dirty="0" smtClean="0"/>
              <a:t>Vorgehensmodell</a:t>
            </a:r>
          </a:p>
          <a:p>
            <a:pPr lvl="1"/>
            <a:r>
              <a:rPr lang="de-DE" dirty="0" smtClean="0"/>
              <a:t>Plattform</a:t>
            </a:r>
          </a:p>
          <a:p>
            <a:pPr lvl="1"/>
            <a:r>
              <a:rPr lang="de-DE" dirty="0" smtClean="0"/>
              <a:t>Branche</a:t>
            </a:r>
          </a:p>
          <a:p>
            <a:pPr lvl="1"/>
            <a:r>
              <a:rPr lang="de-DE" dirty="0" smtClean="0"/>
              <a:t>Programmiersprache</a:t>
            </a:r>
          </a:p>
          <a:p>
            <a:pPr lvl="1"/>
            <a:r>
              <a:rPr lang="de-DE" dirty="0" smtClean="0"/>
              <a:t>Architektur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7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 der Distanz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der einzelnen Projekteigenschaften</a:t>
            </a:r>
          </a:p>
          <a:p>
            <a:pPr lvl="1"/>
            <a:r>
              <a:rPr lang="de-DE" dirty="0" smtClean="0"/>
              <a:t>Unterschiedliche Parameter</a:t>
            </a:r>
          </a:p>
          <a:p>
            <a:pPr lvl="1"/>
            <a:r>
              <a:rPr lang="de-DE" dirty="0" smtClean="0"/>
              <a:t>Beispiel: Programmiersprachen</a:t>
            </a:r>
          </a:p>
          <a:p>
            <a:pPr lvl="2"/>
            <a:r>
              <a:rPr lang="de-DE" dirty="0" smtClean="0"/>
              <a:t>Property </a:t>
            </a:r>
            <a:r>
              <a:rPr lang="de-DE" dirty="0" err="1" smtClean="0"/>
              <a:t>Distance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lvl="2"/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 smtClean="0"/>
          </a:p>
          <a:p>
            <a:pPr lvl="3"/>
            <a:r>
              <a:rPr lang="de-DE" dirty="0" smtClean="0"/>
              <a:t>Kosten = Anzahl Unterschiede + 1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33364"/>
            <a:ext cx="7219626" cy="268175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498159" y="2353444"/>
            <a:ext cx="288032" cy="1872208"/>
          </a:xfrm>
          <a:prstGeom prst="rect">
            <a:avLst/>
          </a:prstGeom>
          <a:noFill/>
          <a:ln w="25400">
            <a:solidFill>
              <a:srgbClr val="0056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132079" y="2355369"/>
            <a:ext cx="288032" cy="1872208"/>
          </a:xfrm>
          <a:prstGeom prst="rect">
            <a:avLst/>
          </a:prstGeom>
          <a:noFill/>
          <a:ln w="25400">
            <a:solidFill>
              <a:srgbClr val="0056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3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der Distanz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komplette </a:t>
            </a:r>
            <a:r>
              <a:rPr lang="de-DE" dirty="0" smtClean="0"/>
              <a:t>Distanz </a:t>
            </a:r>
            <a:r>
              <a:rPr lang="de-DE" dirty="0" smtClean="0"/>
              <a:t>von Projekten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der </a:t>
            </a:r>
            <a:r>
              <a:rPr lang="de-DE" dirty="0" smtClean="0"/>
              <a:t>Verwandtschaft von Projekten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834" y="1777380"/>
            <a:ext cx="3943350" cy="962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834" y="3539947"/>
            <a:ext cx="5467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8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FB_Informatik_Office_2010_neu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Praesentationsvorlage_FB_Informatik_PowerPoint_2010_16_10</Template>
  <TotalTime>0</TotalTime>
  <Words>240</Words>
  <Application>Microsoft Macintosh PowerPoint</Application>
  <PresentationFormat>Bildschirmpräsentation (16:10)</PresentationFormat>
  <Paragraphs>93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Praesentation_FB_Informatik_Office_2010_neu</vt:lpstr>
      <vt:lpstr>Mobile Application for Cost Estimations in Android</vt:lpstr>
      <vt:lpstr>Ziel der Bachelorarbeit</vt:lpstr>
      <vt:lpstr>Function Point</vt:lpstr>
      <vt:lpstr>Function Point</vt:lpstr>
      <vt:lpstr>Berechnung der Mann Tage</vt:lpstr>
      <vt:lpstr>Durchschnittliche Punkte-Pro-Tag</vt:lpstr>
      <vt:lpstr>Vergleich von Projekten</vt:lpstr>
      <vt:lpstr>Berechnung der Distanz</vt:lpstr>
      <vt:lpstr>Berechnung der Distanz</vt:lpstr>
      <vt:lpstr>Vereinfachung der Kostenschätzung</vt:lpstr>
      <vt:lpstr>Walktrough</vt:lpstr>
      <vt:lpstr>Ausblick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for Cost Estimations in Android</dc:title>
  <dc:creator>Oliver Fries</dc:creator>
  <cp:lastModifiedBy>Oliver Fries</cp:lastModifiedBy>
  <cp:revision>20</cp:revision>
  <dcterms:created xsi:type="dcterms:W3CDTF">2016-02-24T17:17:44Z</dcterms:created>
  <dcterms:modified xsi:type="dcterms:W3CDTF">2016-02-29T14:40:04Z</dcterms:modified>
</cp:coreProperties>
</file>