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Lst>
  <p:sldSz cy="5143500" cx="9144000"/>
  <p:notesSz cx="6858000" cy="9144000"/>
  <p:embeddedFontLst>
    <p:embeddedFont>
      <p:font typeface="Proxima Nova"/>
      <p:regular r:id="rId94"/>
      <p:bold r:id="rId95"/>
      <p:italic r:id="rId96"/>
      <p:boldItalic r:id="rId97"/>
    </p:embeddedFont>
    <p:embeddedFont>
      <p:font typeface="Roboto"/>
      <p:regular r:id="rId98"/>
      <p:bold r:id="rId99"/>
      <p:italic r:id="rId100"/>
      <p:boldItalic r:id="rId101"/>
    </p:embeddedFont>
    <p:embeddedFont>
      <p:font typeface="Open Sans"/>
      <p:regular r:id="rId102"/>
      <p:bold r:id="rId103"/>
      <p:italic r:id="rId104"/>
      <p:boldItalic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3922062-F582-43CA-83B9-3E57A611E116}">
  <a:tblStyle styleId="{C3922062-F582-43CA-83B9-3E57A611E116}"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5" Type="http://schemas.openxmlformats.org/officeDocument/2006/relationships/font" Target="fonts/OpenSans-boldItalic.fntdata"/><Relationship Id="rId104" Type="http://schemas.openxmlformats.org/officeDocument/2006/relationships/font" Target="fonts/OpenSans-italic.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OpenSans-bold.fntdata"/><Relationship Id="rId102" Type="http://schemas.openxmlformats.org/officeDocument/2006/relationships/font" Target="fonts/OpenSans-regular.fntdata"/><Relationship Id="rId101" Type="http://schemas.openxmlformats.org/officeDocument/2006/relationships/font" Target="fonts/Roboto-boldItalic.fntdata"/><Relationship Id="rId100" Type="http://schemas.openxmlformats.org/officeDocument/2006/relationships/font" Target="fonts/Roboto-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ProximaNova-bold.fntdata"/><Relationship Id="rId94" Type="http://schemas.openxmlformats.org/officeDocument/2006/relationships/font" Target="fonts/ProximaNova-regular.fntdata"/><Relationship Id="rId97" Type="http://schemas.openxmlformats.org/officeDocument/2006/relationships/font" Target="fonts/ProximaNova-boldItalic.fntdata"/><Relationship Id="rId96" Type="http://schemas.openxmlformats.org/officeDocument/2006/relationships/font" Target="fonts/ProximaNova-italic.fntdata"/><Relationship Id="rId11" Type="http://schemas.openxmlformats.org/officeDocument/2006/relationships/slide" Target="slides/slide6.xml"/><Relationship Id="rId99" Type="http://schemas.openxmlformats.org/officeDocument/2006/relationships/font" Target="fonts/Roboto-bold.fntdata"/><Relationship Id="rId10" Type="http://schemas.openxmlformats.org/officeDocument/2006/relationships/slide" Target="slides/slide5.xml"/><Relationship Id="rId98" Type="http://schemas.openxmlformats.org/officeDocument/2006/relationships/font" Target="fonts/Roboto-regular.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(Generic modal, Node server updates record using API, creator field in Room model)</a:t>
            </a:r>
            <a:br>
              <a:rPr lang="en"/>
            </a:br>
          </a:p>
          <a:p>
            <a:pPr lvl="0" rtl="0">
              <a:spcBef>
                <a:spcPts val="0"/>
              </a:spcBef>
              <a:buNone/>
            </a:pPr>
            <a:r>
              <a:rPr lang="en"/>
              <a:t>The team creator should have the ability to edit the name of the chat in case of an error or change</a:t>
            </a:r>
          </a:p>
          <a:p>
            <a:pPr lvl="0" rtl="0">
              <a:spcBef>
                <a:spcPts val="0"/>
              </a:spcBef>
              <a:buNone/>
            </a:pPr>
            <a:r>
              <a:rPr lang="en"/>
              <a:t>Tasks:</a:t>
            </a:r>
            <a:br>
              <a:rPr lang="en"/>
            </a:br>
            <a:r>
              <a:rPr lang="en"/>
              <a:t>Differentiate creator from non creator </a:t>
            </a:r>
            <a:br>
              <a:rPr lang="en"/>
            </a:br>
            <a:r>
              <a:rPr lang="en"/>
              <a:t>Add edit button from the options drop down menu</a:t>
            </a:r>
            <a:br>
              <a:rPr lang="en"/>
            </a:br>
            <a:r>
              <a:rPr lang="en"/>
              <a:t>Create Edit Team modal </a:t>
            </a:r>
            <a:br>
              <a:rPr lang="en"/>
            </a:br>
            <a:r>
              <a:rPr lang="en"/>
              <a:t>Create a method to update the value of the team in the database </a:t>
            </a:r>
            <a:br>
              <a:rPr lang="en"/>
            </a:b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br>
              <a:rPr lang="en"/>
            </a:b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Used pivotal tracker for bugs, detail user stories, current features being worked on and upcoming features in the ice box</a:t>
            </a:r>
          </a:p>
          <a:p>
            <a:pPr lvl="0" rtl="0">
              <a:spcBef>
                <a:spcPts val="0"/>
              </a:spcBef>
              <a:buNone/>
            </a:pPr>
            <a:r>
              <a:rPr lang="en"/>
              <a:t>Decided to use a VM to isolate the environment/everyone has the same set up</a:t>
            </a:r>
          </a:p>
          <a:p>
            <a:pPr lvl="0" rtl="0">
              <a:spcBef>
                <a:spcPts val="0"/>
              </a:spcBef>
              <a:buNone/>
            </a:pPr>
            <a:r>
              <a:rPr lang="en"/>
              <a:t>Slack was used for private message, group messaging but also used for online standups.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Combined Django and Node section to make the documentation more concise and clear</a:t>
            </a:r>
          </a:p>
          <a:p>
            <a:pPr lvl="0" rtl="0">
              <a:spcBef>
                <a:spcPts val="0"/>
              </a:spcBef>
              <a:buNone/>
            </a:pPr>
            <a:r>
              <a:rPr lang="en"/>
              <a:t>Added documentation so able to setup with django admindocs documentation suite / revised the github instructions so users will be able to follow instructions and set up the system successfully (and also add the usage part so users can see if they actually set the system up successfully).</a:t>
            </a:r>
          </a:p>
          <a:p>
            <a:pPr lvl="0" rtl="0">
              <a:spcBef>
                <a:spcPts val="0"/>
              </a:spcBef>
              <a:buNone/>
            </a:pPr>
            <a:r>
              <a:rPr lang="en"/>
              <a:t>Added in architecture entity diagrams with control flow</a:t>
            </a:r>
          </a:p>
          <a:p>
            <a:pPr lvl="0" rtl="0">
              <a:spcBef>
                <a:spcPts val="0"/>
              </a:spcBef>
              <a:buNone/>
            </a:pPr>
            <a:r>
              <a:rPr lang="en"/>
              <a:t>Added in file system diagram with notes on important files</a:t>
            </a:r>
          </a:p>
          <a:p>
            <a:pPr lvl="0" rtl="0">
              <a:spcBef>
                <a:spcPts val="0"/>
              </a:spcBef>
              <a:buNone/>
            </a:pPr>
            <a:r>
              <a:rPr lang="en"/>
              <a:t>Wrote standards for code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Cut off half; The whole diagram documents the full tool - issue tracker, requirement and communication tool, but zoomed in to focus on the comm tool</a:t>
            </a:r>
          </a:p>
          <a:p>
            <a:pPr lvl="0" rtl="0">
              <a:spcBef>
                <a:spcPts val="0"/>
              </a:spcBef>
              <a:buNone/>
            </a:pPr>
            <a:r>
              <a:rPr lang="en"/>
              <a:t>Entities and their relationship to each other</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Added documentation so can easily see the file system organization.</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b="1" lang="en"/>
              <a:t>Flexible &amp; efficien</a:t>
            </a:r>
            <a:r>
              <a:rPr lang="en"/>
              <a:t>t – fixed and created new documentation for the app. The code itself is now more understandable, but also added architecture and ERD diagrams to understand the file structure and system. </a:t>
            </a:r>
          </a:p>
          <a:p>
            <a:pPr indent="-228600" lvl="0" marL="457200" rtl="0">
              <a:spcBef>
                <a:spcPts val="0"/>
              </a:spcBef>
              <a:buChar char="-"/>
            </a:pPr>
            <a:r>
              <a:rPr lang="en"/>
              <a:t>Also reorganized tests - selenium and unit tests are now located in separate directions and located under the root directory rather than spread out throughout the tree. Files were renamed and unnecessary tests were removed (tests passing by default)</a:t>
            </a:r>
          </a:p>
          <a:p>
            <a:pPr lvl="0" rtl="0">
              <a:spcBef>
                <a:spcPts val="0"/>
              </a:spcBef>
              <a:buNone/>
            </a:pPr>
            <a:r>
              <a:rPr b="1" lang="en"/>
              <a:t>Scalable</a:t>
            </a:r>
            <a:r>
              <a:rPr lang="en"/>
              <a:t> – refactored the chat rooms to now load using RestAPI. Each room now has a unique room url appropriate permission to enter. This allows for future features to be added that need to access specific chat rooms, they are now bookmarkable. Emails can direct to specific rooms for members with correct permissions.</a:t>
            </a:r>
          </a:p>
          <a:p>
            <a:pPr lvl="0" rtl="0">
              <a:spcBef>
                <a:spcPts val="0"/>
              </a:spcBef>
              <a:buNone/>
            </a:pPr>
            <a:r>
              <a:t/>
            </a:r>
            <a:endParaRPr/>
          </a:p>
          <a:p>
            <a:pPr lvl="0" rtl="0">
              <a:spcBef>
                <a:spcPts val="0"/>
              </a:spcBef>
              <a:buNone/>
            </a:pPr>
            <a:r>
              <a:rPr b="1" lang="en"/>
              <a:t>Higher degree of security</a:t>
            </a:r>
            <a:r>
              <a:rPr lang="en"/>
              <a:t> – the app now only allows users to create an account with a BU email address.</a:t>
            </a:r>
          </a:p>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3" name="Shape 4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5" name="Shape 4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5" name="Shape 5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1" name="Shape 5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1" name="Shape 521"/>
        <p:cNvGrpSpPr/>
        <p:nvPr/>
      </p:nvGrpSpPr>
      <p:grpSpPr>
        <a:xfrm>
          <a:off x="0" y="0"/>
          <a:ext cx="0" cy="0"/>
          <a:chOff x="0" y="0"/>
          <a:chExt cx="0" cy="0"/>
        </a:xfrm>
      </p:grpSpPr>
      <p:sp>
        <p:nvSpPr>
          <p:cNvPr id="522" name="Shape 5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3" name="Shape 5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9" name="Shape 5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3" name="Shape 533"/>
        <p:cNvGrpSpPr/>
        <p:nvPr/>
      </p:nvGrpSpPr>
      <p:grpSpPr>
        <a:xfrm>
          <a:off x="0" y="0"/>
          <a:ext cx="0" cy="0"/>
          <a:chOff x="0" y="0"/>
          <a:chExt cx="0" cy="0"/>
        </a:xfrm>
      </p:grpSpPr>
      <p:sp>
        <p:nvSpPr>
          <p:cNvPr id="534" name="Shape 5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5" name="Shape 5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9" name="Shape 539"/>
        <p:cNvGrpSpPr/>
        <p:nvPr/>
      </p:nvGrpSpPr>
      <p:grpSpPr>
        <a:xfrm>
          <a:off x="0" y="0"/>
          <a:ext cx="0" cy="0"/>
          <a:chOff x="0" y="0"/>
          <a:chExt cx="0" cy="0"/>
        </a:xfrm>
      </p:grpSpPr>
      <p:sp>
        <p:nvSpPr>
          <p:cNvPr id="540" name="Shape 5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1" name="Shape 5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5" name="Shape 545"/>
        <p:cNvGrpSpPr/>
        <p:nvPr/>
      </p:nvGrpSpPr>
      <p:grpSpPr>
        <a:xfrm>
          <a:off x="0" y="0"/>
          <a:ext cx="0" cy="0"/>
          <a:chOff x="0" y="0"/>
          <a:chExt cx="0" cy="0"/>
        </a:xfrm>
      </p:grpSpPr>
      <p:sp>
        <p:nvSpPr>
          <p:cNvPr id="546" name="Shape 5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7" name="Shape 5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3" name="Shape 5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5" name="Shape 575"/>
        <p:cNvGrpSpPr/>
        <p:nvPr/>
      </p:nvGrpSpPr>
      <p:grpSpPr>
        <a:xfrm>
          <a:off x="0" y="0"/>
          <a:ext cx="0" cy="0"/>
          <a:chOff x="0" y="0"/>
          <a:chExt cx="0" cy="0"/>
        </a:xfrm>
      </p:grpSpPr>
      <p:sp>
        <p:nvSpPr>
          <p:cNvPr id="576" name="Shape 5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7" name="Shape 5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1" name="Shape 581"/>
        <p:cNvGrpSpPr/>
        <p:nvPr/>
      </p:nvGrpSpPr>
      <p:grpSpPr>
        <a:xfrm>
          <a:off x="0" y="0"/>
          <a:ext cx="0" cy="0"/>
          <a:chOff x="0" y="0"/>
          <a:chExt cx="0" cy="0"/>
        </a:xfrm>
      </p:grpSpPr>
      <p:sp>
        <p:nvSpPr>
          <p:cNvPr id="582" name="Shape 5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3" name="Shape 5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7" name="Shape 587"/>
        <p:cNvGrpSpPr/>
        <p:nvPr/>
      </p:nvGrpSpPr>
      <p:grpSpPr>
        <a:xfrm>
          <a:off x="0" y="0"/>
          <a:ext cx="0" cy="0"/>
          <a:chOff x="0" y="0"/>
          <a:chExt cx="0" cy="0"/>
        </a:xfrm>
      </p:grpSpPr>
      <p:sp>
        <p:nvSpPr>
          <p:cNvPr id="588" name="Shape 5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9" name="Shape 5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3" name="Shape 593"/>
        <p:cNvGrpSpPr/>
        <p:nvPr/>
      </p:nvGrpSpPr>
      <p:grpSpPr>
        <a:xfrm>
          <a:off x="0" y="0"/>
          <a:ext cx="0" cy="0"/>
          <a:chOff x="0" y="0"/>
          <a:chExt cx="0" cy="0"/>
        </a:xfrm>
      </p:grpSpPr>
      <p:sp>
        <p:nvSpPr>
          <p:cNvPr id="594" name="Shape 5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5" name="Shape 5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5.png"/><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6.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7.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2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a:t>Communication Tool</a:t>
            </a:r>
          </a:p>
        </p:txBody>
      </p:sp>
      <p:sp>
        <p:nvSpPr>
          <p:cNvPr id="60" name="Shape 60"/>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a:spcBef>
                <a:spcPts val="0"/>
              </a:spcBef>
              <a:buNone/>
            </a:pPr>
            <a:r>
              <a:rPr lang="en"/>
              <a:t>Team 3</a:t>
            </a:r>
          </a:p>
          <a:p>
            <a:pPr lvl="0">
              <a:spcBef>
                <a:spcPts val="0"/>
              </a:spcBef>
              <a:buNone/>
            </a:pPr>
            <a:r>
              <a:rPr lang="en"/>
              <a:t>CS673S17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Current System - New features &amp; Improvements</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Restful API structure implemented.</a:t>
            </a:r>
          </a:p>
          <a:p>
            <a:pPr indent="-228600" lvl="0" marL="457200" rtl="0">
              <a:spcBef>
                <a:spcPts val="0"/>
              </a:spcBef>
            </a:pPr>
            <a:r>
              <a:rPr lang="en"/>
              <a:t>Team names are now editable.</a:t>
            </a:r>
          </a:p>
          <a:p>
            <a:pPr indent="-228600" lvl="0" marL="457200" rtl="0">
              <a:spcBef>
                <a:spcPts val="0"/>
              </a:spcBef>
            </a:pPr>
            <a:r>
              <a:rPr lang="en"/>
              <a:t>Teams are now deletable from within the communication tool.</a:t>
            </a:r>
          </a:p>
          <a:p>
            <a:pPr indent="-228600" lvl="0" marL="457200" rtl="0">
              <a:spcBef>
                <a:spcPts val="0"/>
              </a:spcBef>
            </a:pPr>
            <a:r>
              <a:rPr lang="en"/>
              <a:t>Navigation added from within the communication tool.</a:t>
            </a:r>
          </a:p>
          <a:p>
            <a:pPr indent="-228600" lvl="0" marL="457200" rtl="0">
              <a:spcBef>
                <a:spcPts val="0"/>
              </a:spcBef>
            </a:pPr>
            <a:r>
              <a:rPr lang="en"/>
              <a:t>Stricter password requirements added during registration.</a:t>
            </a:r>
          </a:p>
          <a:p>
            <a:pPr indent="-228600" lvl="0" marL="457200" rtl="0">
              <a:spcBef>
                <a:spcPts val="0"/>
              </a:spcBef>
            </a:pPr>
            <a:r>
              <a:rPr lang="en"/>
              <a:t>Registration restricted to users with BU email accounts.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Current System - New Features &amp; Improvements</a:t>
            </a:r>
          </a:p>
        </p:txBody>
      </p:sp>
      <p:sp>
        <p:nvSpPr>
          <p:cNvPr id="118" name="Shape 11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Spellcheck added to message input.</a:t>
            </a:r>
          </a:p>
          <a:p>
            <a:pPr indent="-228600" lvl="0" marL="457200" rtl="0">
              <a:spcBef>
                <a:spcPts val="0"/>
              </a:spcBef>
            </a:pPr>
            <a:r>
              <a:rPr lang="en"/>
              <a:t>Updated the communication tool’s UI.</a:t>
            </a:r>
          </a:p>
          <a:p>
            <a:pPr indent="-228600" lvl="0" marL="457200" rtl="0">
              <a:spcBef>
                <a:spcPts val="0"/>
              </a:spcBef>
            </a:pPr>
            <a:r>
              <a:rPr lang="en"/>
              <a:t>Message length limit added.</a:t>
            </a:r>
          </a:p>
          <a:p>
            <a:pPr indent="-228600" lvl="0" marL="457200" rtl="0">
              <a:spcBef>
                <a:spcPts val="0"/>
              </a:spcBef>
            </a:pPr>
            <a:r>
              <a:rPr lang="en"/>
              <a:t>Message limit of 5,000 messages applied to rooms.</a:t>
            </a:r>
          </a:p>
          <a:p>
            <a:pPr indent="-228600" lvl="0" marL="457200" rtl="0">
              <a:spcBef>
                <a:spcPts val="0"/>
              </a:spcBef>
            </a:pPr>
            <a:r>
              <a:rPr lang="en"/>
              <a:t>Chat window now scrolls to the newest message sent.</a:t>
            </a:r>
          </a:p>
          <a:p>
            <a:pPr indent="-228600" lvl="0" marL="457200" rtl="0">
              <a:spcBef>
                <a:spcPts val="0"/>
              </a:spcBef>
            </a:pPr>
            <a:r>
              <a:rPr lang="en"/>
              <a:t>User-facing text cleaned up, grammar fixed and made more professional looking.</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510450" y="2057400"/>
            <a:ext cx="8123100" cy="778800"/>
          </a:xfrm>
          <a:prstGeom prst="rect">
            <a:avLst/>
          </a:prstGeom>
        </p:spPr>
        <p:txBody>
          <a:bodyPr anchorCtr="0" anchor="b" bIns="91425" lIns="91425" rIns="91425" tIns="91425">
            <a:noAutofit/>
          </a:bodyPr>
          <a:lstStyle/>
          <a:p>
            <a:pPr lvl="0" rtl="0">
              <a:spcBef>
                <a:spcPts val="0"/>
              </a:spcBef>
              <a:buNone/>
            </a:pPr>
            <a:r>
              <a:rPr lang="en"/>
              <a:t>Process, Product &amp; Lessons Learned</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Communication Tool - Process</a:t>
            </a:r>
          </a:p>
        </p:txBody>
      </p:sp>
      <p:sp>
        <p:nvSpPr>
          <p:cNvPr id="129" name="Shape 12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Initially, explore app and create user stories on Pivotal Tracker for things that should be fixed or could be improved upon.</a:t>
            </a:r>
          </a:p>
          <a:p>
            <a:pPr indent="-228600" lvl="0" marL="457200" rtl="0">
              <a:spcBef>
                <a:spcPts val="0"/>
              </a:spcBef>
            </a:pPr>
            <a:r>
              <a:rPr lang="en"/>
              <a:t>Team members choose user stories they would like to work on, and checkout new feature branches for each user story to be completed.</a:t>
            </a:r>
          </a:p>
          <a:p>
            <a:pPr indent="-228600" lvl="0" marL="457200" rtl="0">
              <a:spcBef>
                <a:spcPts val="0"/>
              </a:spcBef>
            </a:pPr>
            <a:r>
              <a:rPr lang="en"/>
              <a:t>Team members push their feature branches, which then get reviewed by other team members, and eventually merged with our development branch.</a:t>
            </a:r>
          </a:p>
          <a:p>
            <a:pPr indent="-228600" lvl="0" marL="457200" rtl="0">
              <a:spcBef>
                <a:spcPts val="0"/>
              </a:spcBef>
            </a:pPr>
            <a:r>
              <a:rPr lang="en"/>
              <a:t>The development branch is then merged with master to be deployed.</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Communication Tool - Product</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The extensive bug fixes and new features mentioned above were implemented, but most importantly we have cleaned up the codebase and added clear documentation for many aspects of the communication tool.</a:t>
            </a:r>
          </a:p>
          <a:p>
            <a:pPr indent="-228600" lvl="0" marL="457200" rtl="0">
              <a:spcBef>
                <a:spcPts val="0"/>
              </a:spcBef>
            </a:pPr>
            <a:r>
              <a:rPr lang="en"/>
              <a:t>New documentation will make it possible for the heirs of this project to have increased velocity and productivity when continuing to work and improve upon its current state.</a:t>
            </a:r>
          </a:p>
          <a:p>
            <a:pPr indent="-228600" lvl="0" marL="457200" rtl="0">
              <a:spcBef>
                <a:spcPts val="0"/>
              </a:spcBef>
            </a:pPr>
            <a:r>
              <a:rPr lang="en"/>
              <a:t>New documentation will make it easier for future developers to quickly write and run unit tests.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Communication Tool - Lessons Learned</a:t>
            </a:r>
          </a:p>
        </p:txBody>
      </p:sp>
      <p:sp>
        <p:nvSpPr>
          <p:cNvPr id="141" name="Shape 14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Documentation is key. Having good documentation for building, starting, and running the web application is essential, especially when picking up an existing project and attempting to maintain and improve upon it.</a:t>
            </a:r>
          </a:p>
          <a:p>
            <a:pPr lvl="0" rt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ctrTitle"/>
          </p:nvPr>
        </p:nvSpPr>
        <p:spPr>
          <a:xfrm>
            <a:off x="510450" y="1257300"/>
            <a:ext cx="8123100" cy="1588500"/>
          </a:xfrm>
          <a:prstGeom prst="rect">
            <a:avLst/>
          </a:prstGeom>
        </p:spPr>
        <p:txBody>
          <a:bodyPr anchorCtr="0" anchor="b" bIns="91425" lIns="91425" rIns="91425" tIns="91425">
            <a:noAutofit/>
          </a:bodyPr>
          <a:lstStyle/>
          <a:p>
            <a:pPr lvl="0" rtl="0">
              <a:spcBef>
                <a:spcPts val="0"/>
              </a:spcBef>
              <a:buNone/>
            </a:pPr>
            <a:r>
              <a:rPr lang="en"/>
              <a:t>Requirement and Design</a:t>
            </a:r>
          </a:p>
        </p:txBody>
      </p:sp>
      <p:sp>
        <p:nvSpPr>
          <p:cNvPr id="147" name="Shape 147"/>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Requirements</a:t>
            </a:r>
          </a:p>
        </p:txBody>
      </p:sp>
      <p:sp>
        <p:nvSpPr>
          <p:cNvPr id="153" name="Shape 15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Original Requirements</a:t>
            </a:r>
          </a:p>
          <a:p>
            <a:pPr lvl="0" rtl="0">
              <a:spcBef>
                <a:spcPts val="0"/>
              </a:spcBef>
              <a:buNone/>
            </a:pPr>
            <a:r>
              <a:rPr lang="en"/>
              <a:t>Requirements Not Implemented</a:t>
            </a:r>
          </a:p>
          <a:p>
            <a:pPr lvl="0" rtl="0">
              <a:spcBef>
                <a:spcPts val="0"/>
              </a:spcBef>
              <a:buNone/>
            </a:pPr>
            <a:r>
              <a:rPr lang="en"/>
              <a:t>User Stories:</a:t>
            </a:r>
          </a:p>
          <a:p>
            <a:pPr indent="-228600" lvl="0" marL="457200" rtl="0">
              <a:spcBef>
                <a:spcPts val="0"/>
              </a:spcBef>
            </a:pPr>
            <a:r>
              <a:rPr lang="en"/>
              <a:t>Iteration 1</a:t>
            </a:r>
          </a:p>
          <a:p>
            <a:pPr indent="-228600" lvl="0" marL="457200" rtl="0">
              <a:spcBef>
                <a:spcPts val="0"/>
              </a:spcBef>
            </a:pPr>
            <a:r>
              <a:rPr lang="en"/>
              <a:t>Iteration 2</a:t>
            </a:r>
          </a:p>
          <a:p>
            <a:pPr indent="-228600" lvl="0" marL="457200" rtl="0">
              <a:spcBef>
                <a:spcPts val="0"/>
              </a:spcBef>
            </a:pPr>
            <a:r>
              <a:rPr lang="en"/>
              <a:t>Iteration 3</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Original Requirements Pt. 1</a:t>
            </a:r>
          </a:p>
        </p:txBody>
      </p:sp>
      <p:sp>
        <p:nvSpPr>
          <p:cNvPr id="159" name="Shape 15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Chat tool works without console errors.</a:t>
            </a:r>
          </a:p>
          <a:p>
            <a:pPr indent="-228600" lvl="0" marL="457200" rtl="0">
              <a:lnSpc>
                <a:spcPct val="150000"/>
              </a:lnSpc>
              <a:spcBef>
                <a:spcPts val="0"/>
              </a:spcBef>
            </a:pPr>
            <a:r>
              <a:rPr lang="en"/>
              <a:t>Grammar and English usage of user-facing text is correct.</a:t>
            </a:r>
          </a:p>
          <a:p>
            <a:pPr indent="-228600" lvl="0" marL="457200" rtl="0">
              <a:lnSpc>
                <a:spcPct val="150000"/>
              </a:lnSpc>
              <a:spcBef>
                <a:spcPts val="0"/>
              </a:spcBef>
            </a:pPr>
            <a:r>
              <a:rPr lang="en"/>
              <a:t>Refactor the REST API url structure</a:t>
            </a:r>
          </a:p>
          <a:p>
            <a:pPr indent="-228600" lvl="0" marL="457200" rtl="0">
              <a:lnSpc>
                <a:spcPct val="150000"/>
              </a:lnSpc>
              <a:spcBef>
                <a:spcPts val="0"/>
              </a:spcBef>
            </a:pPr>
            <a:r>
              <a:rPr lang="en"/>
              <a:t>Require BU email to access Communication Tool.</a:t>
            </a:r>
          </a:p>
          <a:p>
            <a:pPr indent="-228600" lvl="0" marL="457200" rtl="0">
              <a:lnSpc>
                <a:spcPct val="150000"/>
              </a:lnSpc>
              <a:spcBef>
                <a:spcPts val="0"/>
              </a:spcBef>
            </a:pPr>
            <a:r>
              <a:rPr lang="en"/>
              <a:t>Password requirements - at least 8 characters using at least one uppercase letter, one lowercase letter, and one number.</a:t>
            </a:r>
          </a:p>
          <a:p>
            <a:pPr indent="-228600" lvl="0" marL="457200" rtl="0">
              <a:lnSpc>
                <a:spcPct val="150000"/>
              </a:lnSpc>
              <a:spcBef>
                <a:spcPts val="0"/>
              </a:spcBef>
            </a:pPr>
            <a:r>
              <a:rPr lang="en"/>
              <a:t>Users can invite other users to rooms and groups.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Original Requirements Pt. 2</a:t>
            </a:r>
          </a:p>
        </p:txBody>
      </p:sp>
      <p:sp>
        <p:nvSpPr>
          <p:cNvPr id="165" name="Shape 16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Users receive notification of room/group invite.</a:t>
            </a:r>
          </a:p>
          <a:p>
            <a:pPr indent="-228600" lvl="0" marL="457200" rtl="0">
              <a:lnSpc>
                <a:spcPct val="150000"/>
              </a:lnSpc>
              <a:spcBef>
                <a:spcPts val="0"/>
              </a:spcBef>
            </a:pPr>
            <a:r>
              <a:rPr lang="en"/>
              <a:t>Users can create groups within rooms and invite other users. Messages in those groups can be viewed by invited users.</a:t>
            </a:r>
          </a:p>
          <a:p>
            <a:pPr indent="-228600" lvl="0" marL="457200" rtl="0">
              <a:lnSpc>
                <a:spcPct val="150000"/>
              </a:lnSpc>
              <a:spcBef>
                <a:spcPts val="0"/>
              </a:spcBef>
            </a:pPr>
            <a:r>
              <a:rPr lang="en"/>
              <a:t>Messages written to a room or group remain for a month unless the limit of 5,000 messages is reached. Then, the older ones will be deleted first.</a:t>
            </a:r>
          </a:p>
          <a:p>
            <a:pPr indent="-228600" lvl="0" marL="457200" rtl="0">
              <a:lnSpc>
                <a:spcPct val="150000"/>
              </a:lnSpc>
              <a:spcBef>
                <a:spcPts val="0"/>
              </a:spcBef>
            </a:pPr>
            <a:r>
              <a:rPr lang="en"/>
              <a:t>The sidebar shows groups that users have been invited to - within the room that they’re in.</a:t>
            </a:r>
          </a:p>
          <a:p>
            <a:pPr indent="-228600" lvl="0" marL="457200" rtl="0">
              <a:lnSpc>
                <a:spcPct val="150000"/>
              </a:lnSpc>
              <a:spcBef>
                <a:spcPts val="0"/>
              </a:spcBef>
            </a:pPr>
            <a:r>
              <a:rPr lang="en"/>
              <a:t>Create documentation that clearly defines all steps to install app</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ctrTitle"/>
          </p:nvPr>
        </p:nvSpPr>
        <p:spPr>
          <a:xfrm>
            <a:off x="510450" y="1257300"/>
            <a:ext cx="8123100" cy="1588500"/>
          </a:xfrm>
          <a:prstGeom prst="rect">
            <a:avLst/>
          </a:prstGeom>
        </p:spPr>
        <p:txBody>
          <a:bodyPr anchorCtr="0" anchor="b" bIns="91425" lIns="91425" rIns="91425" tIns="91425">
            <a:noAutofit/>
          </a:bodyPr>
          <a:lstStyle/>
          <a:p>
            <a:pPr lvl="0" rtl="0">
              <a:spcBef>
                <a:spcPts val="0"/>
              </a:spcBef>
              <a:buNone/>
            </a:pPr>
            <a:r>
              <a:rPr lang="en"/>
              <a:t>Iteration 3</a:t>
            </a:r>
          </a:p>
        </p:txBody>
      </p:sp>
      <p:sp>
        <p:nvSpPr>
          <p:cNvPr id="66" name="Shape 66"/>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rtl="0">
              <a:spcBef>
                <a:spcPts val="0"/>
              </a:spcBef>
              <a:buNone/>
            </a:pPr>
            <a:r>
              <a:rPr lang="en"/>
              <a:t>Previous vs Current System</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Original Requirements Pt. 3 (Team 2)</a:t>
            </a:r>
          </a:p>
        </p:txBody>
      </p:sp>
      <p:sp>
        <p:nvSpPr>
          <p:cNvPr id="171" name="Shape 17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50000"/>
              </a:lnSpc>
              <a:spcBef>
                <a:spcPts val="0"/>
              </a:spcBef>
              <a:spcAft>
                <a:spcPts val="0"/>
              </a:spcAft>
              <a:buClr>
                <a:srgbClr val="000000"/>
              </a:buClr>
              <a:buChar char="●"/>
            </a:pPr>
            <a:r>
              <a:rPr lang="en">
                <a:solidFill>
                  <a:srgbClr val="000000"/>
                </a:solidFill>
              </a:rPr>
              <a:t>Allow the user to see other recent or online (currently active) users.</a:t>
            </a:r>
          </a:p>
          <a:p>
            <a:pPr indent="-228600" lvl="0" marL="457200" rtl="0">
              <a:lnSpc>
                <a:spcPct val="150000"/>
              </a:lnSpc>
              <a:spcBef>
                <a:spcPts val="0"/>
              </a:spcBef>
              <a:spcAft>
                <a:spcPts val="0"/>
              </a:spcAft>
              <a:buClr>
                <a:srgbClr val="000000"/>
              </a:buClr>
              <a:buChar char="●"/>
            </a:pPr>
            <a:r>
              <a:rPr lang="en">
                <a:solidFill>
                  <a:srgbClr val="000000"/>
                </a:solidFill>
              </a:rPr>
              <a:t>Private and public chats</a:t>
            </a:r>
          </a:p>
          <a:p>
            <a:pPr indent="-228600" lvl="0" marL="457200" rtl="0">
              <a:lnSpc>
                <a:spcPct val="150000"/>
              </a:lnSpc>
              <a:spcBef>
                <a:spcPts val="0"/>
              </a:spcBef>
              <a:spcAft>
                <a:spcPts val="0"/>
              </a:spcAft>
              <a:buClr>
                <a:srgbClr val="000000"/>
              </a:buClr>
              <a:buChar char="●"/>
            </a:pPr>
            <a:r>
              <a:rPr lang="en">
                <a:solidFill>
                  <a:srgbClr val="000000"/>
                </a:solidFill>
              </a:rPr>
              <a:t>Use commands to switch between rooms and set reminders </a:t>
            </a:r>
          </a:p>
          <a:p>
            <a:pPr lvl="0" rtl="0">
              <a:lnSpc>
                <a:spcPct val="150000"/>
              </a:lnSpc>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Iteration 1</a:t>
            </a:r>
          </a:p>
        </p:txBody>
      </p:sp>
      <p:sp>
        <p:nvSpPr>
          <p:cNvPr id="177" name="Shape 17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Delete Old Messages</a:t>
            </a:r>
          </a:p>
          <a:p>
            <a:pPr indent="-228600" lvl="0" marL="457200" rtl="0">
              <a:spcBef>
                <a:spcPts val="0"/>
              </a:spcBef>
            </a:pPr>
            <a:r>
              <a:rPr lang="en"/>
              <a:t>Password Requirements</a:t>
            </a:r>
          </a:p>
          <a:p>
            <a:pPr indent="-228600" lvl="0" marL="457200" rtl="0">
              <a:spcBef>
                <a:spcPts val="0"/>
              </a:spcBef>
            </a:pPr>
            <a:r>
              <a:rPr lang="en"/>
              <a:t>Fix Site Grammar</a:t>
            </a:r>
          </a:p>
          <a:p>
            <a:pPr indent="-228600" lvl="0" marL="457200" rtl="0">
              <a:spcBef>
                <a:spcPts val="0"/>
              </a:spcBef>
            </a:pPr>
            <a:r>
              <a:rPr lang="en"/>
              <a:t>Update Site Design</a:t>
            </a:r>
          </a:p>
          <a:p>
            <a:pPr lvl="0" rtl="0">
              <a:spcBef>
                <a:spcPts val="0"/>
              </a:spcBef>
              <a:buNone/>
            </a:pPr>
            <a:r>
              <a:rPr lang="en"/>
              <a:t>Bug Fixes:</a:t>
            </a:r>
          </a:p>
          <a:p>
            <a:pPr indent="-228600" lvl="0" marL="457200" rtl="0">
              <a:spcBef>
                <a:spcPts val="0"/>
              </a:spcBef>
            </a:pPr>
            <a:r>
              <a:rPr lang="en"/>
              <a:t>General console errors in JavaScript (Syntax)</a:t>
            </a:r>
          </a:p>
          <a:p>
            <a:pPr indent="-228600" lvl="0" marL="457200" rtl="0">
              <a:spcBef>
                <a:spcPts val="0"/>
              </a:spcBef>
            </a:pPr>
            <a:r>
              <a:rPr lang="en"/>
              <a:t>File Upload Error (Hard-coded path)</a:t>
            </a:r>
          </a:p>
          <a:p>
            <a:pPr indent="-228600" lvl="0" marL="457200" rtl="0">
              <a:spcBef>
                <a:spcPts val="0"/>
              </a:spcBef>
            </a:pPr>
            <a:r>
              <a:rPr lang="en"/>
              <a:t>Selenium and Unit Test Bugs </a:t>
            </a:r>
            <a:br>
              <a:rPr lang="en"/>
            </a:b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idx="1" type="body"/>
          </p:nvPr>
        </p:nvSpPr>
        <p:spPr>
          <a:xfrm>
            <a:off x="380250" y="252625"/>
            <a:ext cx="6244200" cy="424500"/>
          </a:xfrm>
          <a:prstGeom prst="rect">
            <a:avLst/>
          </a:prstGeom>
        </p:spPr>
        <p:txBody>
          <a:bodyPr anchorCtr="0" anchor="t" bIns="91425" lIns="91425" rIns="91425" tIns="91425">
            <a:noAutofit/>
          </a:bodyPr>
          <a:lstStyle/>
          <a:p>
            <a:pPr lvl="0" rtl="0">
              <a:spcBef>
                <a:spcPts val="0"/>
              </a:spcBef>
              <a:buNone/>
            </a:pPr>
            <a:r>
              <a:rPr lang="en" sz="2800"/>
              <a:t>Delete Old Messages</a:t>
            </a:r>
          </a:p>
          <a:p>
            <a:pPr lvl="0" rtl="0">
              <a:spcBef>
                <a:spcPts val="0"/>
              </a:spcBef>
              <a:buNone/>
            </a:pPr>
            <a:br>
              <a:rPr lang="en" sz="2800"/>
            </a:br>
          </a:p>
        </p:txBody>
      </p:sp>
      <p:pic>
        <p:nvPicPr>
          <p:cNvPr id="183" name="Shape 183"/>
          <p:cNvPicPr preferRelativeResize="0"/>
          <p:nvPr/>
        </p:nvPicPr>
        <p:blipFill>
          <a:blip r:embed="rId3">
            <a:alphaModFix/>
          </a:blip>
          <a:stretch>
            <a:fillRect/>
          </a:stretch>
        </p:blipFill>
        <p:spPr>
          <a:xfrm>
            <a:off x="1285924" y="916475"/>
            <a:ext cx="6840299" cy="3680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idx="1" type="body"/>
          </p:nvPr>
        </p:nvSpPr>
        <p:spPr>
          <a:xfrm>
            <a:off x="380250" y="252625"/>
            <a:ext cx="6244200" cy="424500"/>
          </a:xfrm>
          <a:prstGeom prst="rect">
            <a:avLst/>
          </a:prstGeom>
        </p:spPr>
        <p:txBody>
          <a:bodyPr anchorCtr="0" anchor="t" bIns="91425" lIns="91425" rIns="91425" tIns="91425">
            <a:noAutofit/>
          </a:bodyPr>
          <a:lstStyle/>
          <a:p>
            <a:pPr lvl="0" rtl="0">
              <a:spcBef>
                <a:spcPts val="0"/>
              </a:spcBef>
              <a:buNone/>
            </a:pPr>
            <a:r>
              <a:rPr lang="en" sz="2800"/>
              <a:t>Password Requirements</a:t>
            </a:r>
          </a:p>
          <a:p>
            <a:pPr lvl="0" rtl="0">
              <a:spcBef>
                <a:spcPts val="0"/>
              </a:spcBef>
              <a:buNone/>
            </a:pPr>
            <a:br>
              <a:rPr lang="en" sz="2800"/>
            </a:br>
          </a:p>
        </p:txBody>
      </p:sp>
      <p:pic>
        <p:nvPicPr>
          <p:cNvPr id="189" name="Shape 189"/>
          <p:cNvPicPr preferRelativeResize="0"/>
          <p:nvPr/>
        </p:nvPicPr>
        <p:blipFill>
          <a:blip r:embed="rId3">
            <a:alphaModFix/>
          </a:blip>
          <a:stretch>
            <a:fillRect/>
          </a:stretch>
        </p:blipFill>
        <p:spPr>
          <a:xfrm>
            <a:off x="457649" y="1185724"/>
            <a:ext cx="8285600" cy="16856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idx="1" type="body"/>
          </p:nvPr>
        </p:nvSpPr>
        <p:spPr>
          <a:xfrm>
            <a:off x="380250" y="252625"/>
            <a:ext cx="6244200" cy="424500"/>
          </a:xfrm>
          <a:prstGeom prst="rect">
            <a:avLst/>
          </a:prstGeom>
        </p:spPr>
        <p:txBody>
          <a:bodyPr anchorCtr="0" anchor="t" bIns="91425" lIns="91425" rIns="91425" tIns="91425">
            <a:noAutofit/>
          </a:bodyPr>
          <a:lstStyle/>
          <a:p>
            <a:pPr lvl="0" rtl="0">
              <a:spcBef>
                <a:spcPts val="0"/>
              </a:spcBef>
              <a:buNone/>
            </a:pPr>
            <a:r>
              <a:rPr lang="en" sz="2800"/>
              <a:t>Fixed Site Grammar</a:t>
            </a:r>
            <a:br>
              <a:rPr lang="en" sz="2800"/>
            </a:br>
          </a:p>
        </p:txBody>
      </p:sp>
      <p:pic>
        <p:nvPicPr>
          <p:cNvPr id="195" name="Shape 195"/>
          <p:cNvPicPr preferRelativeResize="0"/>
          <p:nvPr/>
        </p:nvPicPr>
        <p:blipFill rotWithShape="1">
          <a:blip r:embed="rId3">
            <a:alphaModFix/>
          </a:blip>
          <a:srcRect b="-7249" l="-990" r="989" t="7250"/>
          <a:stretch/>
        </p:blipFill>
        <p:spPr>
          <a:xfrm>
            <a:off x="15300" y="719875"/>
            <a:ext cx="6974100" cy="2153525"/>
          </a:xfrm>
          <a:prstGeom prst="rect">
            <a:avLst/>
          </a:prstGeom>
          <a:noFill/>
          <a:ln>
            <a:noFill/>
          </a:ln>
        </p:spPr>
      </p:pic>
      <p:pic>
        <p:nvPicPr>
          <p:cNvPr id="196" name="Shape 196"/>
          <p:cNvPicPr preferRelativeResize="0"/>
          <p:nvPr/>
        </p:nvPicPr>
        <p:blipFill>
          <a:blip r:embed="rId4">
            <a:alphaModFix/>
          </a:blip>
          <a:stretch>
            <a:fillRect/>
          </a:stretch>
        </p:blipFill>
        <p:spPr>
          <a:xfrm>
            <a:off x="94275" y="2228149"/>
            <a:ext cx="6879851" cy="2810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idx="1" type="body"/>
          </p:nvPr>
        </p:nvSpPr>
        <p:spPr>
          <a:xfrm>
            <a:off x="380250" y="252625"/>
            <a:ext cx="6244200" cy="424500"/>
          </a:xfrm>
          <a:prstGeom prst="rect">
            <a:avLst/>
          </a:prstGeom>
        </p:spPr>
        <p:txBody>
          <a:bodyPr anchorCtr="0" anchor="t" bIns="91425" lIns="91425" rIns="91425" tIns="91425">
            <a:noAutofit/>
          </a:bodyPr>
          <a:lstStyle/>
          <a:p>
            <a:pPr lvl="0" rtl="0">
              <a:spcBef>
                <a:spcPts val="0"/>
              </a:spcBef>
              <a:buNone/>
            </a:pPr>
            <a:r>
              <a:rPr lang="en" sz="2800"/>
              <a:t>Update Site Design </a:t>
            </a:r>
            <a:br>
              <a:rPr lang="en" sz="2800"/>
            </a:br>
          </a:p>
        </p:txBody>
      </p:sp>
      <p:pic>
        <p:nvPicPr>
          <p:cNvPr id="202" name="Shape 202"/>
          <p:cNvPicPr preferRelativeResize="0"/>
          <p:nvPr/>
        </p:nvPicPr>
        <p:blipFill>
          <a:blip r:embed="rId3">
            <a:alphaModFix/>
          </a:blip>
          <a:stretch>
            <a:fillRect/>
          </a:stretch>
        </p:blipFill>
        <p:spPr>
          <a:xfrm>
            <a:off x="3333181" y="985524"/>
            <a:ext cx="5810818" cy="3804999"/>
          </a:xfrm>
          <a:prstGeom prst="rect">
            <a:avLst/>
          </a:prstGeom>
          <a:noFill/>
          <a:ln>
            <a:noFill/>
          </a:ln>
        </p:spPr>
      </p:pic>
      <p:grpSp>
        <p:nvGrpSpPr>
          <p:cNvPr id="203" name="Shape 203"/>
          <p:cNvGrpSpPr/>
          <p:nvPr/>
        </p:nvGrpSpPr>
        <p:grpSpPr>
          <a:xfrm>
            <a:off x="0" y="1632347"/>
            <a:ext cx="3491952" cy="2510955"/>
            <a:chOff x="423025" y="1573900"/>
            <a:chExt cx="4618374" cy="3138301"/>
          </a:xfrm>
        </p:grpSpPr>
        <p:pic>
          <p:nvPicPr>
            <p:cNvPr id="204" name="Shape 204"/>
            <p:cNvPicPr preferRelativeResize="0"/>
            <p:nvPr/>
          </p:nvPicPr>
          <p:blipFill rotWithShape="1">
            <a:blip r:embed="rId4">
              <a:alphaModFix/>
            </a:blip>
            <a:srcRect b="0" l="0" r="56272" t="0"/>
            <a:stretch/>
          </p:blipFill>
          <p:spPr>
            <a:xfrm>
              <a:off x="423024" y="1573900"/>
              <a:ext cx="2546424" cy="3138301"/>
            </a:xfrm>
            <a:prstGeom prst="rect">
              <a:avLst/>
            </a:prstGeom>
            <a:noFill/>
            <a:ln>
              <a:noFill/>
            </a:ln>
          </p:spPr>
        </p:pic>
        <p:pic>
          <p:nvPicPr>
            <p:cNvPr id="205" name="Shape 205"/>
            <p:cNvPicPr preferRelativeResize="0"/>
            <p:nvPr/>
          </p:nvPicPr>
          <p:blipFill rotWithShape="1">
            <a:blip r:embed="rId4">
              <a:alphaModFix/>
            </a:blip>
            <a:srcRect b="0" l="56272" r="0" t="0"/>
            <a:stretch/>
          </p:blipFill>
          <p:spPr>
            <a:xfrm>
              <a:off x="2494975" y="1573900"/>
              <a:ext cx="2546424" cy="3138301"/>
            </a:xfrm>
            <a:prstGeom prst="rect">
              <a:avLst/>
            </a:prstGeom>
            <a:noFill/>
            <a:ln>
              <a:noFill/>
            </a:ln>
          </p:spPr>
        </p:pic>
      </p:grpSp>
      <p:sp>
        <p:nvSpPr>
          <p:cNvPr id="206" name="Shape 206"/>
          <p:cNvSpPr txBox="1"/>
          <p:nvPr/>
        </p:nvSpPr>
        <p:spPr>
          <a:xfrm>
            <a:off x="413600" y="4239275"/>
            <a:ext cx="1618500" cy="4728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i="1" lang="en" sz="1200">
                <a:solidFill>
                  <a:srgbClr val="695D46"/>
                </a:solidFill>
                <a:latin typeface="Open Sans"/>
                <a:ea typeface="Open Sans"/>
                <a:cs typeface="Open Sans"/>
                <a:sym typeface="Open Sans"/>
              </a:rPr>
              <a:t>Old design</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Iteration 2</a:t>
            </a:r>
          </a:p>
        </p:txBody>
      </p:sp>
      <p:sp>
        <p:nvSpPr>
          <p:cNvPr id="212" name="Shape 21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Edit Team Name (Generic modal, Node server updates record using API, creator field in Room model)</a:t>
            </a:r>
          </a:p>
          <a:p>
            <a:pPr indent="-228600" lvl="0" marL="457200" rtl="0">
              <a:spcBef>
                <a:spcPts val="0"/>
              </a:spcBef>
            </a:pPr>
            <a:r>
              <a:rPr lang="en"/>
              <a:t>Delete Team</a:t>
            </a:r>
          </a:p>
          <a:p>
            <a:pPr indent="-228600" lvl="0" marL="457200" rtl="0">
              <a:spcBef>
                <a:spcPts val="0"/>
              </a:spcBef>
            </a:pPr>
            <a:r>
              <a:rPr lang="en"/>
              <a:t>Limit Message Length</a:t>
            </a:r>
          </a:p>
          <a:p>
            <a:pPr indent="-228600" lvl="0" marL="457200" rtl="0">
              <a:spcBef>
                <a:spcPts val="0"/>
              </a:spcBef>
            </a:pPr>
            <a:r>
              <a:rPr lang="en"/>
              <a:t>Create REST API Structure</a:t>
            </a:r>
          </a:p>
          <a:p>
            <a:pPr indent="-228600" lvl="0" marL="457200" rtl="0">
              <a:spcBef>
                <a:spcPts val="0"/>
              </a:spcBef>
            </a:pPr>
            <a:r>
              <a:rPr lang="en"/>
              <a:t>Test Reorganization (Unit tests and Selenium in different folders)</a:t>
            </a:r>
          </a:p>
          <a:p>
            <a:pPr indent="-228600" lvl="0" marL="457200" rtl="0">
              <a:spcBef>
                <a:spcPts val="0"/>
              </a:spcBef>
            </a:pPr>
            <a:r>
              <a:rPr lang="en"/>
              <a:t>Create Documentation</a:t>
            </a:r>
            <a:br>
              <a:rPr lang="en"/>
            </a:b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idx="1" type="body"/>
          </p:nvPr>
        </p:nvSpPr>
        <p:spPr>
          <a:xfrm>
            <a:off x="380250" y="252625"/>
            <a:ext cx="8421000" cy="424500"/>
          </a:xfrm>
          <a:prstGeom prst="rect">
            <a:avLst/>
          </a:prstGeom>
        </p:spPr>
        <p:txBody>
          <a:bodyPr anchorCtr="0" anchor="t" bIns="91425" lIns="91425" rIns="91425" tIns="91425">
            <a:noAutofit/>
          </a:bodyPr>
          <a:lstStyle/>
          <a:p>
            <a:pPr lvl="0" rtl="0">
              <a:spcBef>
                <a:spcPts val="0"/>
              </a:spcBef>
              <a:buNone/>
            </a:pPr>
            <a:r>
              <a:rPr lang="en" sz="2800"/>
              <a:t>Edit and Delete Team Name </a:t>
            </a:r>
          </a:p>
          <a:p>
            <a:pPr lvl="0" rtl="0">
              <a:spcBef>
                <a:spcPts val="0"/>
              </a:spcBef>
              <a:buNone/>
            </a:pPr>
            <a:br>
              <a:rPr lang="en" sz="2800"/>
            </a:br>
          </a:p>
        </p:txBody>
      </p:sp>
      <p:pic>
        <p:nvPicPr>
          <p:cNvPr id="218" name="Shape 218"/>
          <p:cNvPicPr preferRelativeResize="0"/>
          <p:nvPr/>
        </p:nvPicPr>
        <p:blipFill>
          <a:blip r:embed="rId3">
            <a:alphaModFix/>
          </a:blip>
          <a:stretch>
            <a:fillRect/>
          </a:stretch>
        </p:blipFill>
        <p:spPr>
          <a:xfrm>
            <a:off x="1482249" y="803800"/>
            <a:ext cx="6439050" cy="4196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idx="1" type="body"/>
          </p:nvPr>
        </p:nvSpPr>
        <p:spPr>
          <a:xfrm>
            <a:off x="380250" y="252625"/>
            <a:ext cx="8421000" cy="424500"/>
          </a:xfrm>
          <a:prstGeom prst="rect">
            <a:avLst/>
          </a:prstGeom>
        </p:spPr>
        <p:txBody>
          <a:bodyPr anchorCtr="0" anchor="t" bIns="91425" lIns="91425" rIns="91425" tIns="91425">
            <a:noAutofit/>
          </a:bodyPr>
          <a:lstStyle/>
          <a:p>
            <a:pPr lvl="0" rtl="0">
              <a:spcBef>
                <a:spcPts val="0"/>
              </a:spcBef>
              <a:buNone/>
            </a:pPr>
            <a:r>
              <a:rPr lang="en" sz="2800"/>
              <a:t>Limit Message Length </a:t>
            </a:r>
          </a:p>
          <a:p>
            <a:pPr lvl="0" rtl="0">
              <a:spcBef>
                <a:spcPts val="0"/>
              </a:spcBef>
              <a:buNone/>
            </a:pPr>
            <a:br>
              <a:rPr lang="en" sz="2800"/>
            </a:br>
          </a:p>
        </p:txBody>
      </p:sp>
      <p:pic>
        <p:nvPicPr>
          <p:cNvPr id="224" name="Shape 224"/>
          <p:cNvPicPr preferRelativeResize="0"/>
          <p:nvPr/>
        </p:nvPicPr>
        <p:blipFill>
          <a:blip r:embed="rId3">
            <a:alphaModFix/>
          </a:blip>
          <a:stretch>
            <a:fillRect/>
          </a:stretch>
        </p:blipFill>
        <p:spPr>
          <a:xfrm>
            <a:off x="4575050" y="2277949"/>
            <a:ext cx="4461674" cy="1806774"/>
          </a:xfrm>
          <a:prstGeom prst="rect">
            <a:avLst/>
          </a:prstGeom>
          <a:noFill/>
          <a:ln>
            <a:noFill/>
          </a:ln>
        </p:spPr>
      </p:pic>
      <p:pic>
        <p:nvPicPr>
          <p:cNvPr id="225" name="Shape 225"/>
          <p:cNvPicPr preferRelativeResize="0"/>
          <p:nvPr/>
        </p:nvPicPr>
        <p:blipFill>
          <a:blip r:embed="rId4">
            <a:alphaModFix/>
          </a:blip>
          <a:stretch>
            <a:fillRect/>
          </a:stretch>
        </p:blipFill>
        <p:spPr>
          <a:xfrm>
            <a:off x="61950" y="2428224"/>
            <a:ext cx="4513100" cy="1506225"/>
          </a:xfrm>
          <a:prstGeom prst="rect">
            <a:avLst/>
          </a:prstGeom>
          <a:noFill/>
          <a:ln>
            <a:noFill/>
          </a:ln>
        </p:spPr>
      </p:pic>
      <p:pic>
        <p:nvPicPr>
          <p:cNvPr id="226" name="Shape 226"/>
          <p:cNvPicPr preferRelativeResize="0"/>
          <p:nvPr/>
        </p:nvPicPr>
        <p:blipFill>
          <a:blip r:embed="rId5">
            <a:alphaModFix/>
          </a:blip>
          <a:stretch>
            <a:fillRect/>
          </a:stretch>
        </p:blipFill>
        <p:spPr>
          <a:xfrm>
            <a:off x="553275" y="743225"/>
            <a:ext cx="8142174" cy="1058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Refactored RestAPI</a:t>
            </a:r>
          </a:p>
        </p:txBody>
      </p:sp>
      <p:sp>
        <p:nvSpPr>
          <p:cNvPr id="232" name="Shape 23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Unique room url</a:t>
            </a:r>
          </a:p>
          <a:p>
            <a:pPr indent="-228600" lvl="1" marL="914400" rtl="0">
              <a:spcBef>
                <a:spcPts val="0"/>
              </a:spcBef>
            </a:pPr>
            <a:r>
              <a:rPr lang="en"/>
              <a:t>Each room now have different URL that needs appropriate permission to enter</a:t>
            </a:r>
          </a:p>
          <a:p>
            <a:pPr indent="-228600" lvl="1" marL="914400" rtl="0">
              <a:spcBef>
                <a:spcPts val="0"/>
              </a:spcBef>
            </a:pPr>
            <a:r>
              <a:rPr lang="en"/>
              <a:t>This help with further implementation of private room/chat</a:t>
            </a:r>
          </a:p>
          <a:p>
            <a:pPr indent="-228600" lvl="1" marL="914400" rtl="0">
              <a:spcBef>
                <a:spcPts val="0"/>
              </a:spcBef>
            </a:pPr>
            <a:r>
              <a:rPr lang="en"/>
              <a:t>Bookmarkable for invitation</a:t>
            </a:r>
          </a:p>
          <a:p>
            <a:pPr indent="-228600" lvl="0" marL="457200" rtl="0">
              <a:spcBef>
                <a:spcPts val="0"/>
              </a:spcBef>
            </a:pPr>
            <a:r>
              <a:rPr lang="en"/>
              <a:t>Install requests for any room/user messages</a:t>
            </a:r>
          </a:p>
          <a:p>
            <a:pPr indent="-228600" lvl="0" marL="457200" rtl="0">
              <a:spcBef>
                <a:spcPts val="0"/>
              </a:spcBef>
            </a:pPr>
            <a:r>
              <a:rPr lang="en"/>
              <a:t>Scalable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510450" y="2057400"/>
            <a:ext cx="8123100" cy="778800"/>
          </a:xfrm>
          <a:prstGeom prst="rect">
            <a:avLst/>
          </a:prstGeom>
        </p:spPr>
        <p:txBody>
          <a:bodyPr anchorCtr="0" anchor="b" bIns="91425" lIns="91425" rIns="91425" tIns="91425">
            <a:noAutofit/>
          </a:bodyPr>
          <a:lstStyle/>
          <a:p>
            <a:pPr lvl="0" rtl="0">
              <a:spcBef>
                <a:spcPts val="0"/>
              </a:spcBef>
              <a:buNone/>
            </a:pPr>
            <a:r>
              <a:rPr lang="en"/>
              <a:t>Previous System - Features &amp; Problems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a:solidFill>
                  <a:schemeClr val="accent3"/>
                </a:solidFill>
              </a:rPr>
              <a:t>Test Reorganization</a:t>
            </a:r>
          </a:p>
        </p:txBody>
      </p:sp>
      <p:sp>
        <p:nvSpPr>
          <p:cNvPr id="238" name="Shape 23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Unique room url</a:t>
            </a:r>
          </a:p>
          <a:p>
            <a:pPr indent="-228600" lvl="1" marL="914400" rtl="0">
              <a:spcBef>
                <a:spcPts val="0"/>
              </a:spcBef>
            </a:pPr>
            <a:r>
              <a:rPr lang="en"/>
              <a:t>Each room now have different URL that needs appropriate permission to enter</a:t>
            </a:r>
          </a:p>
          <a:p>
            <a:pPr indent="-228600" lvl="1" marL="914400" rtl="0">
              <a:spcBef>
                <a:spcPts val="0"/>
              </a:spcBef>
            </a:pPr>
            <a:r>
              <a:rPr lang="en"/>
              <a:t>This help with further implementation of private room/chat</a:t>
            </a:r>
          </a:p>
          <a:p>
            <a:pPr indent="-228600" lvl="1" marL="914400" rtl="0">
              <a:spcBef>
                <a:spcPts val="0"/>
              </a:spcBef>
            </a:pPr>
            <a:r>
              <a:rPr lang="en"/>
              <a:t>Bookmarkable for invitation</a:t>
            </a:r>
          </a:p>
          <a:p>
            <a:pPr indent="-228600" lvl="0" marL="457200" rtl="0">
              <a:spcBef>
                <a:spcPts val="0"/>
              </a:spcBef>
            </a:pPr>
            <a:r>
              <a:rPr lang="en"/>
              <a:t>Install requests for any room/user messages</a:t>
            </a:r>
          </a:p>
          <a:p>
            <a:pPr indent="-228600" lvl="0" marL="457200" rtl="0">
              <a:spcBef>
                <a:spcPts val="0"/>
              </a:spcBef>
            </a:pPr>
            <a:r>
              <a:rPr lang="en"/>
              <a:t>Scalable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431375"/>
            <a:ext cx="8520600" cy="572700"/>
          </a:xfrm>
          <a:prstGeom prst="rect">
            <a:avLst/>
          </a:prstGeom>
        </p:spPr>
        <p:txBody>
          <a:bodyPr anchorCtr="0" anchor="t" bIns="91425" lIns="91425" rIns="91425" tIns="91425">
            <a:noAutofit/>
          </a:bodyPr>
          <a:lstStyle/>
          <a:p>
            <a:pPr lvl="0" rtl="0">
              <a:spcBef>
                <a:spcPts val="0"/>
              </a:spcBef>
              <a:buNone/>
            </a:pPr>
            <a:r>
              <a:rPr lang="en"/>
              <a:t>Requirements Not Implemented</a:t>
            </a:r>
          </a:p>
        </p:txBody>
      </p:sp>
      <p:sp>
        <p:nvSpPr>
          <p:cNvPr id="244" name="Shape 24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Groups</a:t>
            </a:r>
          </a:p>
          <a:p>
            <a:pPr indent="-228600" lvl="0" marL="457200" rtl="0">
              <a:spcBef>
                <a:spcPts val="0"/>
              </a:spcBef>
            </a:pPr>
            <a:r>
              <a:rPr lang="en"/>
              <a:t>Notifications</a:t>
            </a:r>
          </a:p>
          <a:p>
            <a:pPr indent="-228600" lvl="0" marL="457200" rtl="0">
              <a:spcBef>
                <a:spcPts val="0"/>
              </a:spcBef>
            </a:pPr>
            <a:r>
              <a:rPr lang="en"/>
              <a:t>Private Rooms/Invitations</a:t>
            </a:r>
          </a:p>
          <a:p>
            <a:pPr indent="-228600" lvl="0" marL="457200" rtl="0">
              <a:spcBef>
                <a:spcPts val="0"/>
              </a:spcBef>
            </a:pPr>
            <a:r>
              <a:rPr lang="en"/>
              <a:t>Password Reset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Iteration 3</a:t>
            </a:r>
          </a:p>
        </p:txBody>
      </p:sp>
      <p:sp>
        <p:nvSpPr>
          <p:cNvPr id="250" name="Shape 25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Edit and Delete Messages</a:t>
            </a:r>
          </a:p>
          <a:p>
            <a:pPr indent="-228600" lvl="0" marL="457200" rtl="0">
              <a:spcBef>
                <a:spcPts val="0"/>
              </a:spcBef>
            </a:pPr>
            <a:r>
              <a:rPr lang="en"/>
              <a:t>Restrict Account Creation to BU Email</a:t>
            </a:r>
          </a:p>
          <a:p>
            <a:pPr indent="-228600" lvl="0" marL="457200" rtl="0">
              <a:spcBef>
                <a:spcPts val="0"/>
              </a:spcBef>
            </a:pPr>
            <a:r>
              <a:rPr lang="en"/>
              <a:t>Spellcheck Message Input</a:t>
            </a:r>
          </a:p>
          <a:p>
            <a:pPr indent="-228600" lvl="0" marL="457200" rtl="0">
              <a:spcBef>
                <a:spcPts val="0"/>
              </a:spcBef>
            </a:pPr>
            <a:r>
              <a:rPr lang="en"/>
              <a:t>Loading Rooms use REST API</a:t>
            </a:r>
          </a:p>
          <a:p>
            <a:pPr indent="-228600" lvl="0" marL="457200" rtl="0">
              <a:spcBef>
                <a:spcPts val="0"/>
              </a:spcBef>
            </a:pPr>
            <a:r>
              <a:rPr lang="en"/>
              <a:t>Deployment</a:t>
            </a:r>
          </a:p>
          <a:p>
            <a:pPr lvl="0" rtl="0">
              <a:spcBef>
                <a:spcPts val="0"/>
              </a:spcBef>
              <a:buNone/>
            </a:pPr>
            <a:r>
              <a:rPr lang="en"/>
              <a:t>Bug Fixes:</a:t>
            </a:r>
          </a:p>
          <a:p>
            <a:pPr indent="-228600" lvl="0" marL="457200" rtl="0">
              <a:spcBef>
                <a:spcPts val="0"/>
              </a:spcBef>
            </a:pPr>
            <a:r>
              <a:rPr lang="en"/>
              <a:t>New Messages Appear Twice</a:t>
            </a:r>
          </a:p>
          <a:p>
            <a:pPr indent="-228600" lvl="0" marL="457200" rtl="0">
              <a:spcBef>
                <a:spcPts val="0"/>
              </a:spcBef>
            </a:pPr>
            <a:r>
              <a:rPr lang="en"/>
              <a:t>Chat Window Does Not Scroll Down on Load or New Message</a:t>
            </a:r>
          </a:p>
          <a:p>
            <a:pPr indent="-228600" lvl="0" marL="457200" rtl="0">
              <a:spcBef>
                <a:spcPts val="0"/>
              </a:spcBef>
            </a:pPr>
            <a:r>
              <a:rPr lang="en"/>
              <a:t>Unable to Login After Account Creation</a:t>
            </a:r>
            <a:br>
              <a:rPr lang="en"/>
            </a:b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User Story: Edit and Delete Messages</a:t>
            </a:r>
          </a:p>
        </p:txBody>
      </p:sp>
      <p:pic>
        <p:nvPicPr>
          <p:cNvPr id="256" name="Shape 256"/>
          <p:cNvPicPr preferRelativeResize="0"/>
          <p:nvPr/>
        </p:nvPicPr>
        <p:blipFill rotWithShape="1">
          <a:blip r:embed="rId3">
            <a:alphaModFix/>
          </a:blip>
          <a:srcRect b="16233" l="0" r="0" t="0"/>
          <a:stretch/>
        </p:blipFill>
        <p:spPr>
          <a:xfrm>
            <a:off x="716100" y="1046075"/>
            <a:ext cx="7711800" cy="1787600"/>
          </a:xfrm>
          <a:prstGeom prst="rect">
            <a:avLst/>
          </a:prstGeom>
          <a:noFill/>
          <a:ln>
            <a:noFill/>
          </a:ln>
        </p:spPr>
      </p:pic>
      <p:pic>
        <p:nvPicPr>
          <p:cNvPr id="257" name="Shape 257"/>
          <p:cNvPicPr preferRelativeResize="0"/>
          <p:nvPr/>
        </p:nvPicPr>
        <p:blipFill>
          <a:blip r:embed="rId4">
            <a:alphaModFix/>
          </a:blip>
          <a:stretch>
            <a:fillRect/>
          </a:stretch>
        </p:blipFill>
        <p:spPr>
          <a:xfrm>
            <a:off x="716099" y="3018700"/>
            <a:ext cx="7711799" cy="176703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User Story: Load Room using Rest API</a:t>
            </a:r>
          </a:p>
        </p:txBody>
      </p:sp>
      <p:pic>
        <p:nvPicPr>
          <p:cNvPr id="263" name="Shape 263"/>
          <p:cNvPicPr preferRelativeResize="0"/>
          <p:nvPr/>
        </p:nvPicPr>
        <p:blipFill>
          <a:blip r:embed="rId3">
            <a:alphaModFix/>
          </a:blip>
          <a:stretch>
            <a:fillRect/>
          </a:stretch>
        </p:blipFill>
        <p:spPr>
          <a:xfrm>
            <a:off x="877362" y="1815172"/>
            <a:ext cx="7389275" cy="167580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User Story: BU Email for Account Creation</a:t>
            </a:r>
          </a:p>
        </p:txBody>
      </p:sp>
      <p:pic>
        <p:nvPicPr>
          <p:cNvPr id="269" name="Shape 269"/>
          <p:cNvPicPr preferRelativeResize="0"/>
          <p:nvPr/>
        </p:nvPicPr>
        <p:blipFill rotWithShape="1">
          <a:blip r:embed="rId3">
            <a:alphaModFix/>
          </a:blip>
          <a:srcRect b="0" l="0" r="0" t="50034"/>
          <a:stretch/>
        </p:blipFill>
        <p:spPr>
          <a:xfrm>
            <a:off x="457300" y="1933074"/>
            <a:ext cx="8229400" cy="1126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Total</a:t>
            </a:r>
          </a:p>
        </p:txBody>
      </p:sp>
      <p:sp>
        <p:nvSpPr>
          <p:cNvPr id="275" name="Shape 2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21 User stories completed</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Design</a:t>
            </a:r>
          </a:p>
        </p:txBody>
      </p:sp>
      <p:sp>
        <p:nvSpPr>
          <p:cNvPr id="281" name="Shape 28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Technologies</a:t>
            </a:r>
          </a:p>
          <a:p>
            <a:pPr lvl="0" rtl="0">
              <a:spcBef>
                <a:spcPts val="0"/>
              </a:spcBef>
              <a:buNone/>
            </a:pPr>
            <a:r>
              <a:rPr lang="en"/>
              <a:t>Architecture</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Technologies</a:t>
            </a:r>
          </a:p>
        </p:txBody>
      </p:sp>
      <p:sp>
        <p:nvSpPr>
          <p:cNvPr id="287" name="Shape 2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JavaScript</a:t>
            </a:r>
          </a:p>
          <a:p>
            <a:pPr lvl="0" rtl="0">
              <a:spcBef>
                <a:spcPts val="0"/>
              </a:spcBef>
              <a:buNone/>
            </a:pPr>
            <a:r>
              <a:rPr lang="en"/>
              <a:t>NodeJS</a:t>
            </a:r>
          </a:p>
          <a:p>
            <a:pPr lvl="0" rtl="0">
              <a:spcBef>
                <a:spcPts val="0"/>
              </a:spcBef>
              <a:buNone/>
            </a:pPr>
            <a:r>
              <a:rPr lang="en"/>
              <a:t>Django</a:t>
            </a:r>
          </a:p>
          <a:p>
            <a:pPr lvl="0" rtl="0">
              <a:spcBef>
                <a:spcPts val="0"/>
              </a:spcBef>
              <a:buNone/>
            </a:pPr>
            <a:r>
              <a:rPr lang="en"/>
              <a:t>SQLLite</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Architecture</a:t>
            </a:r>
          </a:p>
        </p:txBody>
      </p:sp>
      <p:sp>
        <p:nvSpPr>
          <p:cNvPr id="293" name="Shape 293"/>
          <p:cNvSpPr txBox="1"/>
          <p:nvPr>
            <p:ph idx="1" type="body"/>
          </p:nvPr>
        </p:nvSpPr>
        <p:spPr>
          <a:xfrm>
            <a:off x="311700" y="1152475"/>
            <a:ext cx="4094100" cy="3416400"/>
          </a:xfrm>
          <a:prstGeom prst="rect">
            <a:avLst/>
          </a:prstGeom>
        </p:spPr>
        <p:txBody>
          <a:bodyPr anchorCtr="0" anchor="t" bIns="91425" lIns="91425" rIns="91425" tIns="91425">
            <a:noAutofit/>
          </a:bodyPr>
          <a:lstStyle/>
          <a:p>
            <a:pPr lvl="0" rtl="0">
              <a:spcBef>
                <a:spcPts val="0"/>
              </a:spcBef>
              <a:buNone/>
            </a:pPr>
            <a:r>
              <a:rPr lang="en"/>
              <a:t>Model - Template - View (MTV)</a:t>
            </a:r>
          </a:p>
        </p:txBody>
      </p:sp>
      <p:pic>
        <p:nvPicPr>
          <p:cNvPr id="294" name="Shape 294"/>
          <p:cNvPicPr preferRelativeResize="0"/>
          <p:nvPr/>
        </p:nvPicPr>
        <p:blipFill>
          <a:blip r:embed="rId3">
            <a:alphaModFix/>
          </a:blip>
          <a:stretch>
            <a:fillRect/>
          </a:stretch>
        </p:blipFill>
        <p:spPr>
          <a:xfrm>
            <a:off x="4774650" y="118424"/>
            <a:ext cx="4132575" cy="4832274"/>
          </a:xfrm>
          <a:prstGeom prst="rect">
            <a:avLst/>
          </a:prstGeom>
          <a:noFill/>
          <a:ln>
            <a:noFill/>
          </a:ln>
        </p:spPr>
      </p:pic>
      <p:pic>
        <p:nvPicPr>
          <p:cNvPr id="295" name="Shape 295"/>
          <p:cNvPicPr preferRelativeResize="0"/>
          <p:nvPr/>
        </p:nvPicPr>
        <p:blipFill>
          <a:blip r:embed="rId4">
            <a:alphaModFix/>
          </a:blip>
          <a:stretch>
            <a:fillRect/>
          </a:stretch>
        </p:blipFill>
        <p:spPr>
          <a:xfrm>
            <a:off x="161700" y="1551624"/>
            <a:ext cx="4556823" cy="3320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Previous System - Features</a:t>
            </a:r>
          </a:p>
        </p:txBody>
      </p:sp>
      <p:sp>
        <p:nvSpPr>
          <p:cNvPr id="77" name="Shape 7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Users can log into the web app using their username and password.</a:t>
            </a:r>
          </a:p>
          <a:p>
            <a:pPr indent="-228600" lvl="0" marL="457200" rtl="0">
              <a:spcBef>
                <a:spcPts val="0"/>
              </a:spcBef>
            </a:pPr>
            <a:r>
              <a:rPr lang="en"/>
              <a:t>Users can create rooms and send messages from within rooms.</a:t>
            </a:r>
          </a:p>
          <a:p>
            <a:pPr indent="-228600" lvl="0" marL="457200" rtl="0">
              <a:spcBef>
                <a:spcPts val="0"/>
              </a:spcBef>
            </a:pPr>
            <a:r>
              <a:rPr lang="en"/>
              <a:t>All users who are logged into the app are able to view all rooms and all messages.</a:t>
            </a:r>
          </a:p>
          <a:p>
            <a:pPr indent="-228600" lvl="0" marL="457200" rtl="0">
              <a:spcBef>
                <a:spcPts val="0"/>
              </a:spcBef>
            </a:pPr>
            <a:r>
              <a:rPr lang="en"/>
              <a:t>The sidebar displays all rooms as well as the users that are currently logged in.</a:t>
            </a:r>
          </a:p>
          <a:p>
            <a:pPr indent="-228600" lvl="0" marL="457200" rtl="0">
              <a:spcBef>
                <a:spcPts val="0"/>
              </a:spcBef>
            </a:pPr>
            <a:r>
              <a:rPr lang="en"/>
              <a:t>Users can upload files (bugged - only partially working)</a:t>
            </a:r>
          </a:p>
          <a:p>
            <a:pPr indent="-228600" lvl="0" marL="457200" rtl="0">
              <a:spcBef>
                <a:spcPts val="0"/>
              </a:spcBef>
            </a:pPr>
            <a:r>
              <a:rPr lang="en"/>
              <a:t>Users can send emoticons in their messages.</a:t>
            </a:r>
          </a:p>
          <a:p>
            <a:pPr indent="-228600" lvl="0" marL="457200" rtl="0">
              <a:spcBef>
                <a:spcPts val="0"/>
              </a:spcBef>
            </a:pPr>
            <a:r>
              <a:rPr lang="en"/>
              <a:t>Users can search for messages using a keyword or phrase. They will receive information about the messages that contain that keyword or phrase.</a:t>
            </a:r>
          </a:p>
          <a:p>
            <a:pPr indent="-228600" lvl="0" marL="457200" rtl="0">
              <a:spcBef>
                <a:spcPts val="0"/>
              </a:spcBef>
            </a:pPr>
            <a:r>
              <a:rPr lang="en"/>
              <a:t>Working real-time chat via socket.io (WebSockets), integrated with Django and NodeJS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REST API</a:t>
            </a:r>
          </a:p>
        </p:txBody>
      </p:sp>
      <p:pic>
        <p:nvPicPr>
          <p:cNvPr id="301" name="Shape 301"/>
          <p:cNvPicPr preferRelativeResize="0"/>
          <p:nvPr/>
        </p:nvPicPr>
        <p:blipFill>
          <a:blip r:embed="rId3">
            <a:alphaModFix/>
          </a:blip>
          <a:stretch>
            <a:fillRect/>
          </a:stretch>
        </p:blipFill>
        <p:spPr>
          <a:xfrm>
            <a:off x="311699" y="1230025"/>
            <a:ext cx="8520600" cy="356914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510450" y="2057400"/>
            <a:ext cx="8123100" cy="778800"/>
          </a:xfrm>
          <a:prstGeom prst="rect">
            <a:avLst/>
          </a:prstGeom>
        </p:spPr>
        <p:txBody>
          <a:bodyPr anchorCtr="0" anchor="b" bIns="91425" lIns="91425" rIns="91425" tIns="91425">
            <a:noAutofit/>
          </a:bodyPr>
          <a:lstStyle/>
          <a:p>
            <a:pPr lvl="0" rtl="0">
              <a:spcBef>
                <a:spcPts val="0"/>
              </a:spcBef>
              <a:buNone/>
            </a:pPr>
            <a:r>
              <a:rPr lang="en"/>
              <a:t>Implementation</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Implementation tools and environment</a:t>
            </a:r>
          </a:p>
        </p:txBody>
      </p:sp>
      <p:sp>
        <p:nvSpPr>
          <p:cNvPr id="312" name="Shape 31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Pivotal Tracker – user stories, issues/bugs</a:t>
            </a:r>
          </a:p>
          <a:p>
            <a:pPr indent="-228600" lvl="0" marL="457200" rtl="0">
              <a:spcBef>
                <a:spcPts val="0"/>
              </a:spcBef>
            </a:pPr>
            <a:r>
              <a:rPr lang="en"/>
              <a:t>Virtual Machine – isolate environment/easier setup</a:t>
            </a:r>
          </a:p>
          <a:p>
            <a:pPr indent="-228600" lvl="1" marL="914400" rtl="0">
              <a:spcBef>
                <a:spcPts val="0"/>
              </a:spcBef>
            </a:pPr>
            <a:r>
              <a:rPr lang="en"/>
              <a:t>VMware</a:t>
            </a:r>
          </a:p>
          <a:p>
            <a:pPr indent="-228600" lvl="0" marL="457200" rtl="0">
              <a:spcBef>
                <a:spcPts val="0"/>
              </a:spcBef>
            </a:pPr>
            <a:r>
              <a:rPr lang="en"/>
              <a:t>Slack – group communication/private messaging</a:t>
            </a:r>
          </a:p>
          <a:p>
            <a:pPr indent="-228600" lvl="0" marL="457200" rtl="0">
              <a:spcBef>
                <a:spcPts val="0"/>
              </a:spcBef>
            </a:pPr>
            <a:r>
              <a:rPr lang="en"/>
              <a:t>Git – version control</a:t>
            </a:r>
          </a:p>
          <a:p>
            <a:pPr indent="-228600" lvl="0" marL="457200" rtl="0">
              <a:spcBef>
                <a:spcPts val="0"/>
              </a:spcBef>
            </a:pPr>
            <a:r>
              <a:rPr lang="en"/>
              <a:t>Documentation tools</a:t>
            </a:r>
          </a:p>
          <a:p>
            <a:pPr indent="-228600" lvl="1" marL="914400" rtl="0">
              <a:spcBef>
                <a:spcPts val="0"/>
              </a:spcBef>
            </a:pPr>
            <a:r>
              <a:rPr lang="en"/>
              <a:t>Monodraw / Draw.io</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Documentation </a:t>
            </a:r>
          </a:p>
        </p:txBody>
      </p:sp>
      <p:sp>
        <p:nvSpPr>
          <p:cNvPr id="318" name="Shape 31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Django documentation via admindocs installed and enabled</a:t>
            </a:r>
          </a:p>
          <a:p>
            <a:pPr indent="-228600" lvl="0" marL="457200" rtl="0">
              <a:spcBef>
                <a:spcPts val="0"/>
              </a:spcBef>
            </a:pPr>
            <a:r>
              <a:rPr lang="en"/>
              <a:t>Revised app build documentation with more concise django/node section</a:t>
            </a:r>
          </a:p>
          <a:p>
            <a:pPr indent="-228600" lvl="0" marL="457200" rtl="0">
              <a:spcBef>
                <a:spcPts val="0"/>
              </a:spcBef>
            </a:pPr>
            <a:r>
              <a:rPr lang="en"/>
              <a:t>Revised API documentation </a:t>
            </a:r>
          </a:p>
          <a:p>
            <a:pPr indent="-228600" lvl="0" marL="457200" rtl="0">
              <a:spcBef>
                <a:spcPts val="0"/>
              </a:spcBef>
            </a:pPr>
            <a:r>
              <a:rPr lang="en"/>
              <a:t>Entity Relationship Diagram (ERD)</a:t>
            </a:r>
          </a:p>
          <a:p>
            <a:pPr indent="-228600" lvl="0" marL="457200" rtl="0">
              <a:spcBef>
                <a:spcPts val="0"/>
              </a:spcBef>
            </a:pPr>
            <a:r>
              <a:rPr lang="en"/>
              <a:t>File System Overview.</a:t>
            </a:r>
          </a:p>
          <a:p>
            <a:pPr indent="-228600" lvl="0" marL="457200" rtl="0">
              <a:spcBef>
                <a:spcPts val="0"/>
              </a:spcBef>
            </a:pPr>
            <a:r>
              <a:rPr lang="en"/>
              <a:t>System Architecture Overview (including Chat Client Architecture)</a:t>
            </a:r>
          </a:p>
          <a:p>
            <a:pPr indent="-228600" lvl="0" marL="457200" rtl="0">
              <a:spcBef>
                <a:spcPts val="0"/>
              </a:spcBef>
            </a:pPr>
            <a:r>
              <a:rPr lang="en"/>
              <a:t>Documentation for how to write and unit tests </a:t>
            </a:r>
          </a:p>
          <a:p>
            <a:pPr indent="-228600" lvl="0" marL="457200" rtl="0">
              <a:spcBef>
                <a:spcPts val="0"/>
              </a:spcBef>
            </a:pPr>
            <a:r>
              <a:rPr lang="en"/>
              <a:t>Documentation for creating a “test” user</a:t>
            </a:r>
          </a:p>
          <a:p>
            <a:pPr lvl="0" rt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Implementation Styles</a:t>
            </a:r>
          </a:p>
        </p:txBody>
      </p:sp>
      <p:sp>
        <p:nvSpPr>
          <p:cNvPr id="324" name="Shape 32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Variable names descriptive and concise</a:t>
            </a:r>
          </a:p>
          <a:p>
            <a:pPr indent="-228600" lvl="0" marL="457200" rtl="0">
              <a:spcBef>
                <a:spcPts val="0"/>
              </a:spcBef>
            </a:pPr>
            <a:r>
              <a:rPr lang="en"/>
              <a:t>Comments on all methods</a:t>
            </a:r>
          </a:p>
          <a:p>
            <a:pPr indent="-228600" lvl="0" marL="457200" rtl="0">
              <a:spcBef>
                <a:spcPts val="0"/>
              </a:spcBef>
            </a:pPr>
            <a:r>
              <a:rPr lang="en"/>
              <a:t>Lines no longer than 100 characters</a:t>
            </a:r>
          </a:p>
          <a:p>
            <a:pPr indent="-228600" lvl="0" marL="457200" rtl="0">
              <a:spcBef>
                <a:spcPts val="0"/>
              </a:spcBef>
            </a:pPr>
            <a:r>
              <a:rPr lang="en"/>
              <a:t>Braces always follow if statements</a:t>
            </a:r>
          </a:p>
          <a:p>
            <a:pPr indent="-228600" lvl="0" marL="457200" rtl="0">
              <a:spcBef>
                <a:spcPts val="0"/>
              </a:spcBef>
            </a:pPr>
            <a:r>
              <a:rPr lang="en"/>
              <a:t>Files should have a header</a:t>
            </a:r>
          </a:p>
          <a:p>
            <a:pPr lvl="0" rtl="0">
              <a:spcBef>
                <a:spcPts val="0"/>
              </a:spcBef>
              <a:buNone/>
            </a:pPr>
            <a:r>
              <a:t/>
            </a:r>
            <a:endParaRPr/>
          </a:p>
          <a:p>
            <a:pPr lvl="0" rtl="0">
              <a:spcBef>
                <a:spcPts val="0"/>
              </a:spcBef>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Entity Relationship</a:t>
            </a:r>
          </a:p>
          <a:p>
            <a:pPr lvl="0" rtl="0">
              <a:spcBef>
                <a:spcPts val="0"/>
              </a:spcBef>
              <a:buNone/>
            </a:pPr>
            <a:r>
              <a:rPr lang="en"/>
              <a:t>Diagram</a:t>
            </a:r>
          </a:p>
        </p:txBody>
      </p:sp>
      <p:sp>
        <p:nvSpPr>
          <p:cNvPr id="330" name="Shape 33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331" name="Shape 331"/>
          <p:cNvPicPr preferRelativeResize="0"/>
          <p:nvPr/>
        </p:nvPicPr>
        <p:blipFill rotWithShape="1">
          <a:blip r:embed="rId3">
            <a:alphaModFix/>
          </a:blip>
          <a:srcRect b="43342" l="12780" r="10691" t="9856"/>
          <a:stretch/>
        </p:blipFill>
        <p:spPr>
          <a:xfrm>
            <a:off x="3453799" y="445025"/>
            <a:ext cx="5603450" cy="443385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Chat Client Architecture</a:t>
            </a:r>
          </a:p>
        </p:txBody>
      </p:sp>
      <p:sp>
        <p:nvSpPr>
          <p:cNvPr id="337" name="Shape 33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grpSp>
        <p:nvGrpSpPr>
          <p:cNvPr id="338" name="Shape 338"/>
          <p:cNvGrpSpPr/>
          <p:nvPr/>
        </p:nvGrpSpPr>
        <p:grpSpPr>
          <a:xfrm>
            <a:off x="5104101" y="58543"/>
            <a:ext cx="3073073" cy="4941406"/>
            <a:chOff x="3767225" y="236450"/>
            <a:chExt cx="2779050" cy="4468625"/>
          </a:xfrm>
        </p:grpSpPr>
        <p:pic>
          <p:nvPicPr>
            <p:cNvPr id="339" name="Shape 339"/>
            <p:cNvPicPr preferRelativeResize="0"/>
            <p:nvPr/>
          </p:nvPicPr>
          <p:blipFill>
            <a:blip r:embed="rId3">
              <a:alphaModFix/>
            </a:blip>
            <a:stretch>
              <a:fillRect/>
            </a:stretch>
          </p:blipFill>
          <p:spPr>
            <a:xfrm>
              <a:off x="3767226" y="236450"/>
              <a:ext cx="2736550" cy="3151750"/>
            </a:xfrm>
            <a:prstGeom prst="rect">
              <a:avLst/>
            </a:prstGeom>
            <a:noFill/>
            <a:ln>
              <a:noFill/>
            </a:ln>
          </p:spPr>
        </p:pic>
        <p:pic>
          <p:nvPicPr>
            <p:cNvPr id="340" name="Shape 340"/>
            <p:cNvPicPr preferRelativeResize="0"/>
            <p:nvPr/>
          </p:nvPicPr>
          <p:blipFill>
            <a:blip r:embed="rId4">
              <a:alphaModFix/>
            </a:blip>
            <a:stretch>
              <a:fillRect/>
            </a:stretch>
          </p:blipFill>
          <p:spPr>
            <a:xfrm>
              <a:off x="3767225" y="3388200"/>
              <a:ext cx="2779050" cy="1316875"/>
            </a:xfrm>
            <a:prstGeom prst="rect">
              <a:avLst/>
            </a:prstGeom>
            <a:noFill/>
            <a:ln>
              <a:noFill/>
            </a:ln>
          </p:spPr>
        </p:pic>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File System</a:t>
            </a:r>
          </a:p>
        </p:txBody>
      </p:sp>
      <p:sp>
        <p:nvSpPr>
          <p:cNvPr id="346" name="Shape 34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descr="cs673-team3-file-system.png" id="347" name="Shape 347"/>
          <p:cNvPicPr preferRelativeResize="0"/>
          <p:nvPr/>
        </p:nvPicPr>
        <p:blipFill>
          <a:blip r:embed="rId3">
            <a:alphaModFix/>
          </a:blip>
          <a:stretch>
            <a:fillRect/>
          </a:stretch>
        </p:blipFill>
        <p:spPr>
          <a:xfrm>
            <a:off x="2396775" y="357549"/>
            <a:ext cx="6435525" cy="438591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Product/Quality of Implementation</a:t>
            </a:r>
          </a:p>
        </p:txBody>
      </p:sp>
      <p:sp>
        <p:nvSpPr>
          <p:cNvPr id="353" name="Shape 35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Flexible/Efficient  </a:t>
            </a:r>
          </a:p>
          <a:p>
            <a:pPr indent="-228600" lvl="1" marL="914400" rtl="0">
              <a:spcBef>
                <a:spcPts val="0"/>
              </a:spcBef>
            </a:pPr>
            <a:r>
              <a:rPr lang="en"/>
              <a:t>More precise/thorough documentation to understand code</a:t>
            </a:r>
          </a:p>
          <a:p>
            <a:pPr indent="-228600" lvl="1" marL="914400" rtl="0">
              <a:spcBef>
                <a:spcPts val="0"/>
              </a:spcBef>
            </a:pPr>
            <a:r>
              <a:rPr lang="en"/>
              <a:t>Test reorganization/cleanup – selenium and unit tests located in different directories under root </a:t>
            </a:r>
          </a:p>
          <a:p>
            <a:pPr indent="-228600" lvl="2" marL="1371600" rtl="0">
              <a:spcBef>
                <a:spcPts val="0"/>
              </a:spcBef>
            </a:pPr>
            <a:r>
              <a:rPr lang="en"/>
              <a:t>Renamed files and removed unnecessary tests</a:t>
            </a:r>
          </a:p>
          <a:p>
            <a:pPr indent="-228600" lvl="0" marL="457200" rtl="0">
              <a:spcBef>
                <a:spcPts val="0"/>
              </a:spcBef>
            </a:pPr>
            <a:r>
              <a:rPr lang="en"/>
              <a:t>Scalable   </a:t>
            </a:r>
          </a:p>
          <a:p>
            <a:pPr indent="-228600" lvl="1" marL="914400" rtl="0">
              <a:spcBef>
                <a:spcPts val="0"/>
              </a:spcBef>
            </a:pPr>
            <a:r>
              <a:rPr lang="en"/>
              <a:t>Loading rooms use RestAPI – unique room url, appropriate permission to enter, allows for other features, bookmarkable </a:t>
            </a:r>
          </a:p>
          <a:p>
            <a:pPr indent="-228600" lvl="0" marL="457200" rtl="0">
              <a:spcBef>
                <a:spcPts val="0"/>
              </a:spcBef>
            </a:pPr>
            <a:r>
              <a:rPr lang="en"/>
              <a:t>Higher degree of security</a:t>
            </a:r>
          </a:p>
          <a:p>
            <a:pPr indent="-228600" lvl="1" marL="914400" rtl="0">
              <a:spcBef>
                <a:spcPts val="0"/>
              </a:spcBef>
            </a:pPr>
            <a:r>
              <a:rPr lang="en"/>
              <a:t>Account creation limited to BU email address</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Lessons Learned</a:t>
            </a:r>
          </a:p>
        </p:txBody>
      </p:sp>
      <p:sp>
        <p:nvSpPr>
          <p:cNvPr id="359" name="Shape 35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Start working on user stories early, especially if you have no clue what you're doing. It helps you learn the system.</a:t>
            </a:r>
          </a:p>
          <a:p>
            <a:pPr indent="-228600" lvl="0" marL="457200" rtl="0">
              <a:spcBef>
                <a:spcPts val="0"/>
              </a:spcBef>
            </a:pPr>
            <a:r>
              <a:rPr lang="en"/>
              <a:t>Always add comments in the code.</a:t>
            </a:r>
          </a:p>
          <a:p>
            <a:pPr indent="-228600" lvl="0" marL="457200" rtl="0">
              <a:spcBef>
                <a:spcPts val="0"/>
              </a:spcBef>
            </a:pPr>
            <a:r>
              <a:rPr lang="en"/>
              <a:t>Try to understand how other tools work and not just the app you're developing.</a:t>
            </a:r>
          </a:p>
          <a:p>
            <a:pPr indent="-228600" lvl="0" marL="457200" rtl="0">
              <a:spcBef>
                <a:spcPts val="0"/>
              </a:spcBef>
            </a:pPr>
            <a:r>
              <a:rPr lang="en"/>
              <a:t>Pair programming usually works better than solo programming.</a:t>
            </a:r>
          </a:p>
          <a:p>
            <a:pPr indent="-228600" lvl="0" marL="457200" rtl="0">
              <a:spcBef>
                <a:spcPts val="0"/>
              </a:spcBef>
            </a:pPr>
            <a:r>
              <a:rPr lang="en"/>
              <a:t>Communication is key with such a large team.</a:t>
            </a:r>
          </a:p>
          <a:p>
            <a:pPr indent="-228600" lvl="0" marL="457200" rtl="0">
              <a:spcBef>
                <a:spcPts val="0"/>
              </a:spcBef>
            </a:pPr>
            <a:r>
              <a:rPr lang="en"/>
              <a:t>Working on an existing project is hard.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Previous System - Bugs &amp; Problems</a:t>
            </a:r>
          </a:p>
        </p:txBody>
      </p:sp>
      <p:sp>
        <p:nvSpPr>
          <p:cNvPr id="83" name="Shape 8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All rooms loaded into browser view context when navigating to a room</a:t>
            </a:r>
          </a:p>
          <a:p>
            <a:pPr indent="-228600" lvl="0" marL="457200" rtl="0">
              <a:spcBef>
                <a:spcPts val="0"/>
              </a:spcBef>
            </a:pPr>
            <a:r>
              <a:rPr lang="en"/>
              <a:t>All messages for all rooms loaded into browser view context when navigating to a room.</a:t>
            </a:r>
          </a:p>
          <a:p>
            <a:pPr indent="-228600" lvl="0" marL="457200" rtl="0">
              <a:spcBef>
                <a:spcPts val="0"/>
              </a:spcBef>
            </a:pPr>
            <a:r>
              <a:rPr lang="en"/>
              <a:t>Periodic duplication of messages when a user sends a message.</a:t>
            </a:r>
          </a:p>
          <a:p>
            <a:pPr indent="-228600" lvl="0" marL="457200" rtl="0">
              <a:spcBef>
                <a:spcPts val="0"/>
              </a:spcBef>
            </a:pPr>
            <a:r>
              <a:rPr lang="en"/>
              <a:t>Unit tests &amp; UI (Selenium) tests are run together; there is no segregation of unit and UI test suites.</a:t>
            </a:r>
          </a:p>
          <a:p>
            <a:pPr indent="-228600" lvl="0" marL="457200" rtl="0">
              <a:spcBef>
                <a:spcPts val="0"/>
              </a:spcBef>
            </a:pPr>
            <a:r>
              <a:rPr lang="en"/>
              <a:t>Documentation for starting the web application was not accurate, and in some cases wrong.</a:t>
            </a:r>
          </a:p>
          <a:p>
            <a:pPr indent="-228600" lvl="0" marL="457200" rtl="0">
              <a:spcBef>
                <a:spcPts val="0"/>
              </a:spcBef>
            </a:pPr>
            <a:r>
              <a:rPr lang="en"/>
              <a:t>URLs hard-coded throughout the codebase.</a:t>
            </a:r>
          </a:p>
          <a:p>
            <a:pPr indent="-228600" lvl="0" marL="457200" rtl="0">
              <a:spcBef>
                <a:spcPts val="0"/>
              </a:spcBef>
            </a:pPr>
            <a:r>
              <a:rPr lang="en"/>
              <a:t>User-facing text and grammar  contained numerous errors and was unprofessional.</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510450" y="2057400"/>
            <a:ext cx="8123100" cy="778800"/>
          </a:xfrm>
          <a:prstGeom prst="rect">
            <a:avLst/>
          </a:prstGeom>
        </p:spPr>
        <p:txBody>
          <a:bodyPr anchorCtr="0" anchor="b" bIns="91425" lIns="91425" rIns="91425" tIns="91425">
            <a:noAutofit/>
          </a:bodyPr>
          <a:lstStyle/>
          <a:p>
            <a:pPr lvl="0" rtl="0">
              <a:spcBef>
                <a:spcPts val="0"/>
              </a:spcBef>
              <a:buNone/>
            </a:pPr>
            <a:r>
              <a:rPr lang="en"/>
              <a:t>Project Management</a:t>
            </a:r>
          </a:p>
        </p:txBody>
      </p:sp>
      <p:sp>
        <p:nvSpPr>
          <p:cNvPr id="365" name="Shape 365"/>
          <p:cNvSpPr txBox="1"/>
          <p:nvPr/>
        </p:nvSpPr>
        <p:spPr>
          <a:xfrm>
            <a:off x="644275" y="3242875"/>
            <a:ext cx="6378300" cy="14067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FFFF"/>
                </a:solidFill>
                <a:latin typeface="Roboto"/>
                <a:ea typeface="Roboto"/>
                <a:cs typeface="Roboto"/>
                <a:sym typeface="Roboto"/>
              </a:rPr>
              <a:t>Quidquid latine dictum sit, altum sonatur.</a:t>
            </a:r>
          </a:p>
          <a:p>
            <a:pPr lvl="0" rtl="0">
              <a:spcBef>
                <a:spcPts val="0"/>
              </a:spcBef>
              <a:buNone/>
            </a:pPr>
            <a:r>
              <a:rPr lang="en" sz="1800">
                <a:solidFill>
                  <a:srgbClr val="FFFFFF"/>
                </a:solidFill>
                <a:latin typeface="Roboto"/>
                <a:ea typeface="Roboto"/>
                <a:cs typeface="Roboto"/>
                <a:sym typeface="Roboto"/>
              </a:rPr>
              <a:t>       - Whatever is said in Latin sounds profound.</a:t>
            </a:r>
          </a:p>
          <a:p>
            <a:pPr lvl="0" rtl="0">
              <a:spcBef>
                <a:spcPts val="0"/>
              </a:spcBef>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ph type="title"/>
          </p:nvPr>
        </p:nvSpPr>
        <p:spPr>
          <a:xfrm>
            <a:off x="311700" y="269175"/>
            <a:ext cx="8520600" cy="572700"/>
          </a:xfrm>
          <a:prstGeom prst="rect">
            <a:avLst/>
          </a:prstGeom>
        </p:spPr>
        <p:txBody>
          <a:bodyPr anchorCtr="0" anchor="t" bIns="91425" lIns="91425" rIns="91425" tIns="91425">
            <a:noAutofit/>
          </a:bodyPr>
          <a:lstStyle/>
          <a:p>
            <a:pPr lvl="0" rtl="0">
              <a:spcBef>
                <a:spcPts val="0"/>
              </a:spcBef>
              <a:buNone/>
            </a:pPr>
            <a:r>
              <a:rPr lang="en"/>
              <a:t>Management Structure</a:t>
            </a:r>
          </a:p>
        </p:txBody>
      </p:sp>
      <p:sp>
        <p:nvSpPr>
          <p:cNvPr id="371" name="Shape 371"/>
          <p:cNvSpPr txBox="1"/>
          <p:nvPr>
            <p:ph idx="1" type="body"/>
          </p:nvPr>
        </p:nvSpPr>
        <p:spPr>
          <a:xfrm>
            <a:off x="311700" y="890725"/>
            <a:ext cx="8520600" cy="3990900"/>
          </a:xfrm>
          <a:prstGeom prst="rect">
            <a:avLst/>
          </a:prstGeom>
        </p:spPr>
        <p:txBody>
          <a:bodyPr anchorCtr="0" anchor="t" bIns="91425" lIns="91425" rIns="91425" tIns="91425">
            <a:noAutofit/>
          </a:bodyPr>
          <a:lstStyle/>
          <a:p>
            <a:pPr lvl="0" rtl="0">
              <a:spcBef>
                <a:spcPts val="0"/>
              </a:spcBef>
              <a:buNone/>
            </a:pPr>
            <a:r>
              <a:rPr b="1" lang="en">
                <a:solidFill>
                  <a:srgbClr val="000000"/>
                </a:solidFill>
              </a:rPr>
              <a:t>Old team configuration:</a:t>
            </a:r>
          </a:p>
          <a:p>
            <a:pPr lvl="0" rtl="0">
              <a:spcBef>
                <a:spcPts val="0"/>
              </a:spcBef>
              <a:buNone/>
            </a:pPr>
            <a:r>
              <a:rPr lang="en">
                <a:solidFill>
                  <a:srgbClr val="000000"/>
                </a:solidFill>
              </a:rPr>
              <a:t>Team2: Niel</a:t>
            </a:r>
          </a:p>
          <a:p>
            <a:pPr lvl="0" rtl="0">
              <a:spcBef>
                <a:spcPts val="0"/>
              </a:spcBef>
              <a:buNone/>
            </a:pPr>
            <a:r>
              <a:rPr lang="en">
                <a:solidFill>
                  <a:srgbClr val="000000"/>
                </a:solidFill>
              </a:rPr>
              <a:t>Team3: Oliver</a:t>
            </a:r>
          </a:p>
          <a:p>
            <a:pPr lvl="0" rtl="0">
              <a:spcBef>
                <a:spcPts val="0"/>
              </a:spcBef>
              <a:buNone/>
            </a:pPr>
            <a:r>
              <a:rPr b="1" lang="en">
                <a:solidFill>
                  <a:srgbClr val="000000"/>
                </a:solidFill>
              </a:rPr>
              <a:t>New team configuration:</a:t>
            </a:r>
          </a:p>
          <a:p>
            <a:pPr lvl="0" rtl="0">
              <a:spcBef>
                <a:spcPts val="0"/>
              </a:spcBef>
              <a:buNone/>
            </a:pPr>
            <a:r>
              <a:rPr lang="en" sz="1400">
                <a:solidFill>
                  <a:srgbClr val="000000"/>
                </a:solidFill>
              </a:rPr>
              <a:t>Team 3 Leader: Oliver</a:t>
            </a:r>
          </a:p>
          <a:p>
            <a:pPr lvl="0" rtl="0">
              <a:spcBef>
                <a:spcPts val="0"/>
              </a:spcBef>
              <a:buNone/>
            </a:pPr>
            <a:r>
              <a:rPr lang="en" sz="1400">
                <a:solidFill>
                  <a:srgbClr val="000000"/>
                </a:solidFill>
              </a:rPr>
              <a:t>Team 3A: </a:t>
            </a:r>
            <a:r>
              <a:rPr b="1" lang="en" sz="1400">
                <a:solidFill>
                  <a:srgbClr val="000000"/>
                </a:solidFill>
              </a:rPr>
              <a:t>Ashu</a:t>
            </a:r>
            <a:r>
              <a:rPr lang="en" sz="1400">
                <a:solidFill>
                  <a:srgbClr val="000000"/>
                </a:solidFill>
              </a:rPr>
              <a:t>, Michael, Son</a:t>
            </a:r>
          </a:p>
          <a:p>
            <a:pPr lvl="0" rtl="0">
              <a:spcBef>
                <a:spcPts val="0"/>
              </a:spcBef>
              <a:buNone/>
            </a:pPr>
            <a:r>
              <a:rPr lang="en" sz="1400">
                <a:solidFill>
                  <a:srgbClr val="000000"/>
                </a:solidFill>
              </a:rPr>
              <a:t>Team 3B: </a:t>
            </a:r>
            <a:r>
              <a:rPr b="1" lang="en" sz="1400">
                <a:solidFill>
                  <a:srgbClr val="000000"/>
                </a:solidFill>
              </a:rPr>
              <a:t>Mike</a:t>
            </a:r>
            <a:r>
              <a:rPr lang="en" sz="1400">
                <a:solidFill>
                  <a:srgbClr val="000000"/>
                </a:solidFill>
              </a:rPr>
              <a:t>, Emily, Albert</a:t>
            </a:r>
          </a:p>
          <a:p>
            <a:pPr lvl="0" rtl="0">
              <a:spcBef>
                <a:spcPts val="0"/>
              </a:spcBef>
              <a:buNone/>
            </a:pPr>
            <a:r>
              <a:rPr lang="en" sz="1400">
                <a:solidFill>
                  <a:srgbClr val="000000"/>
                </a:solidFill>
              </a:rPr>
              <a:t>Team 3C - </a:t>
            </a:r>
            <a:r>
              <a:rPr b="1" lang="en" sz="1400">
                <a:solidFill>
                  <a:srgbClr val="000000"/>
                </a:solidFill>
              </a:rPr>
              <a:t>Will</a:t>
            </a:r>
            <a:r>
              <a:rPr lang="en" sz="1400">
                <a:solidFill>
                  <a:srgbClr val="000000"/>
                </a:solidFill>
              </a:rPr>
              <a:t>, Betsy</a:t>
            </a:r>
          </a:p>
          <a:p>
            <a:pPr lvl="0" rtl="0">
              <a:spcBef>
                <a:spcPts val="0"/>
              </a:spcBef>
              <a:buNone/>
            </a:pPr>
            <a:r>
              <a:t/>
            </a:r>
            <a:endParaRPr>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Management</a:t>
            </a:r>
          </a:p>
        </p:txBody>
      </p:sp>
      <p:sp>
        <p:nvSpPr>
          <p:cNvPr id="377" name="Shape 37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solidFill>
                <a:srgbClr val="000000"/>
              </a:solidFill>
            </a:endParaRPr>
          </a:p>
          <a:p>
            <a:pPr indent="-381000" lvl="0" marL="457200" rtl="0">
              <a:spcBef>
                <a:spcPts val="0"/>
              </a:spcBef>
              <a:buClr>
                <a:srgbClr val="000000"/>
              </a:buClr>
              <a:buSzPct val="100000"/>
            </a:pPr>
            <a:r>
              <a:rPr lang="en" sz="2400">
                <a:solidFill>
                  <a:srgbClr val="000000"/>
                </a:solidFill>
              </a:rPr>
              <a:t>Hold weekly meetings</a:t>
            </a:r>
          </a:p>
          <a:p>
            <a:pPr indent="-381000" lvl="0" marL="457200" rtl="0">
              <a:spcBef>
                <a:spcPts val="0"/>
              </a:spcBef>
              <a:buClr>
                <a:srgbClr val="000000"/>
              </a:buClr>
              <a:buSzPct val="100000"/>
            </a:pPr>
            <a:r>
              <a:rPr lang="en" sz="2400">
                <a:solidFill>
                  <a:srgbClr val="000000"/>
                </a:solidFill>
              </a:rPr>
              <a:t>Communicate with other team leaders</a:t>
            </a:r>
          </a:p>
          <a:p>
            <a:pPr indent="-381000" lvl="0" marL="457200" rtl="0">
              <a:spcBef>
                <a:spcPts val="0"/>
              </a:spcBef>
              <a:buClr>
                <a:srgbClr val="000000"/>
              </a:buClr>
              <a:buSzPct val="100000"/>
            </a:pPr>
            <a:r>
              <a:rPr lang="en" sz="2400">
                <a:solidFill>
                  <a:srgbClr val="000000"/>
                </a:solidFill>
              </a:rPr>
              <a:t>Make sure communication channel is open throughout the week</a:t>
            </a:r>
          </a:p>
          <a:p>
            <a:pPr indent="-381000" lvl="0" marL="457200" rtl="0">
              <a:spcBef>
                <a:spcPts val="0"/>
              </a:spcBef>
              <a:buClr>
                <a:srgbClr val="000000"/>
              </a:buClr>
              <a:buSzPct val="100000"/>
            </a:pPr>
            <a:r>
              <a:rPr lang="en" sz="2400">
                <a:solidFill>
                  <a:srgbClr val="000000"/>
                </a:solidFill>
              </a:rPr>
              <a:t>Ensure no one is blocked</a:t>
            </a:r>
          </a:p>
          <a:p>
            <a:pPr lvl="0" rtl="0">
              <a:spcBef>
                <a:spcPts val="0"/>
              </a:spcBef>
              <a:buNone/>
            </a:pPr>
            <a:r>
              <a:t/>
            </a:r>
            <a:endParaRPr>
              <a:solidFill>
                <a:srgbClr val="000000"/>
              </a:solidFill>
            </a:endParaRPr>
          </a:p>
        </p:txBody>
      </p:sp>
      <p:pic>
        <p:nvPicPr>
          <p:cNvPr descr="software.jpeg" id="378" name="Shape 378"/>
          <p:cNvPicPr preferRelativeResize="0"/>
          <p:nvPr/>
        </p:nvPicPr>
        <p:blipFill>
          <a:blip r:embed="rId3">
            <a:alphaModFix/>
          </a:blip>
          <a:stretch>
            <a:fillRect/>
          </a:stretch>
        </p:blipFill>
        <p:spPr>
          <a:xfrm>
            <a:off x="6646825" y="0"/>
            <a:ext cx="2497175" cy="180772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Management (contd..)</a:t>
            </a:r>
          </a:p>
        </p:txBody>
      </p:sp>
      <p:sp>
        <p:nvSpPr>
          <p:cNvPr id="384" name="Shape 384"/>
          <p:cNvSpPr txBox="1"/>
          <p:nvPr>
            <p:ph idx="1" type="body"/>
          </p:nvPr>
        </p:nvSpPr>
        <p:spPr>
          <a:xfrm>
            <a:off x="311700" y="1017725"/>
            <a:ext cx="8520600" cy="3416400"/>
          </a:xfrm>
          <a:prstGeom prst="rect">
            <a:avLst/>
          </a:prstGeom>
        </p:spPr>
        <p:txBody>
          <a:bodyPr anchorCtr="0" anchor="t" bIns="91425" lIns="91425" rIns="91425" tIns="91425">
            <a:noAutofit/>
          </a:bodyPr>
          <a:lstStyle/>
          <a:p>
            <a:pPr lvl="0" rtl="0">
              <a:spcBef>
                <a:spcPts val="0"/>
              </a:spcBef>
              <a:buNone/>
            </a:pPr>
            <a:r>
              <a:t/>
            </a:r>
            <a:endParaRPr sz="2400">
              <a:solidFill>
                <a:srgbClr val="000000"/>
              </a:solidFill>
            </a:endParaRPr>
          </a:p>
          <a:p>
            <a:pPr indent="-381000" lvl="0" marL="457200" rtl="0">
              <a:spcBef>
                <a:spcPts val="0"/>
              </a:spcBef>
              <a:buClr>
                <a:srgbClr val="000000"/>
              </a:buClr>
              <a:buSzPct val="100000"/>
            </a:pPr>
            <a:r>
              <a:rPr lang="en" sz="2400">
                <a:solidFill>
                  <a:srgbClr val="000000"/>
                </a:solidFill>
              </a:rPr>
              <a:t>Help team understand project architecture</a:t>
            </a:r>
          </a:p>
          <a:p>
            <a:pPr indent="-381000" lvl="0" marL="457200" rtl="0">
              <a:spcBef>
                <a:spcPts val="0"/>
              </a:spcBef>
              <a:buClr>
                <a:srgbClr val="000000"/>
              </a:buClr>
              <a:buSzPct val="100000"/>
            </a:pPr>
            <a:r>
              <a:rPr lang="en" sz="2400">
                <a:solidFill>
                  <a:srgbClr val="000000"/>
                </a:solidFill>
              </a:rPr>
              <a:t>Maintain code quality</a:t>
            </a:r>
          </a:p>
          <a:p>
            <a:pPr indent="-381000" lvl="0" marL="457200" rtl="0">
              <a:spcBef>
                <a:spcPts val="0"/>
              </a:spcBef>
              <a:buClr>
                <a:srgbClr val="000000"/>
              </a:buClr>
              <a:buSzPct val="100000"/>
            </a:pPr>
            <a:r>
              <a:rPr lang="en" sz="2400">
                <a:solidFill>
                  <a:srgbClr val="000000"/>
                </a:solidFill>
              </a:rPr>
              <a:t>Promote pair programming</a:t>
            </a:r>
          </a:p>
          <a:p>
            <a:pPr indent="-381000" lvl="0" marL="457200" rtl="0">
              <a:spcBef>
                <a:spcPts val="0"/>
              </a:spcBef>
              <a:buClr>
                <a:srgbClr val="000000"/>
              </a:buClr>
              <a:buSzPct val="100000"/>
            </a:pPr>
            <a:r>
              <a:rPr lang="en" sz="2400">
                <a:solidFill>
                  <a:srgbClr val="000000"/>
                </a:solidFill>
              </a:rPr>
              <a:t>Share memes</a:t>
            </a:r>
          </a:p>
          <a:p>
            <a:pPr indent="0" lvl="0" marL="0" rtl="0">
              <a:spcBef>
                <a:spcPts val="0"/>
              </a:spcBef>
              <a:buNone/>
            </a:pPr>
            <a:r>
              <a:t/>
            </a:r>
            <a:endParaRPr sz="2400">
              <a:solidFill>
                <a:srgbClr val="0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Process Improvement</a:t>
            </a:r>
          </a:p>
        </p:txBody>
      </p:sp>
      <p:sp>
        <p:nvSpPr>
          <p:cNvPr id="390" name="Shape 3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42900" lvl="1" marL="457200" rtl="0">
              <a:lnSpc>
                <a:spcPct val="115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Agile via weekly Scrum meetings.</a:t>
            </a:r>
          </a:p>
          <a:p>
            <a:pPr indent="-342900" lvl="1" marL="457200" rtl="0">
              <a:lnSpc>
                <a:spcPct val="115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Scrum meetings were ~15mins with answers to the following 3 questions:</a:t>
            </a:r>
          </a:p>
          <a:p>
            <a:pPr indent="-342900" lvl="2" marL="685800" rtl="0">
              <a:lnSpc>
                <a:spcPct val="115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What work has been completed?</a:t>
            </a:r>
          </a:p>
          <a:p>
            <a:pPr indent="-342900" lvl="2" marL="685800" rtl="0">
              <a:lnSpc>
                <a:spcPct val="115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What work remains?</a:t>
            </a:r>
          </a:p>
          <a:p>
            <a:pPr indent="-342900" lvl="2" marL="685800" rtl="0">
              <a:lnSpc>
                <a:spcPct val="115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Is the work progress blocked ?</a:t>
            </a:r>
          </a:p>
          <a:p>
            <a:pPr indent="-342900" lvl="1" marL="457200" rtl="0">
              <a:lnSpc>
                <a:spcPct val="115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Longer conversations (especially around “blocked” items) should occur after the ~15min meeting with the relevant people</a:t>
            </a:r>
          </a:p>
          <a:p>
            <a:pPr lvl="0" rtl="0">
              <a:spcBef>
                <a:spcPts val="0"/>
              </a:spcBef>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Process Improvement (Continued)</a:t>
            </a:r>
          </a:p>
        </p:txBody>
      </p:sp>
      <p:sp>
        <p:nvSpPr>
          <p:cNvPr id="396" name="Shape 39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42900" lvl="1" marL="457200" rtl="0">
              <a:lnSpc>
                <a:spcPct val="115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At the beginning of every iteration there was a “retrospective” meeting. This was about figuring out what processes worked; what processes didn’t work; how could we improve; what issues came up.</a:t>
            </a:r>
          </a:p>
          <a:p>
            <a:pPr indent="-342900" lvl="1" marL="457200" rtl="0">
              <a:lnSpc>
                <a:spcPct val="115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The team voted on one “issue” from the retrospective that we would try to improve on for the next iteration.</a:t>
            </a:r>
          </a:p>
          <a:p>
            <a:pPr indent="-342900" lvl="1" marL="457200" rtl="0">
              <a:lnSpc>
                <a:spcPct val="115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At the end of every iteration, we had a demo of features by the team.</a:t>
            </a:r>
          </a:p>
          <a:p>
            <a:pPr indent="-342900" lvl="1" marL="457200" rtl="0">
              <a:lnSpc>
                <a:spcPct val="115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Towards the end of every iteration, the team revisited the user stories for the following iteration, based on the team’s progress and sprint velocity.</a:t>
            </a:r>
          </a:p>
          <a:p>
            <a:pPr indent="-342900" lvl="1" marL="457200" rtl="0">
              <a:lnSpc>
                <a:spcPct val="115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Code that was ready to be merged received an approved  “Pull Request” via Github.</a:t>
            </a:r>
          </a:p>
          <a:p>
            <a:pPr lvl="0" rtl="0">
              <a:spcBef>
                <a:spcPts val="0"/>
              </a:spcBef>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0" name="Shape 400"/>
        <p:cNvGrpSpPr/>
        <p:nvPr/>
      </p:nvGrpSpPr>
      <p:grpSpPr>
        <a:xfrm>
          <a:off x="0" y="0"/>
          <a:ext cx="0" cy="0"/>
          <a:chOff x="0" y="0"/>
          <a:chExt cx="0" cy="0"/>
        </a:xfrm>
      </p:grpSpPr>
      <p:sp>
        <p:nvSpPr>
          <p:cNvPr id="401" name="Shape 40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Things have changed</a:t>
            </a:r>
          </a:p>
        </p:txBody>
      </p:sp>
      <p:graphicFrame>
        <p:nvGraphicFramePr>
          <p:cNvPr id="402" name="Shape 402"/>
          <p:cNvGraphicFramePr/>
          <p:nvPr/>
        </p:nvGraphicFramePr>
        <p:xfrm>
          <a:off x="952500" y="1619250"/>
          <a:ext cx="3000000" cy="3000000"/>
        </p:xfrm>
        <a:graphic>
          <a:graphicData uri="http://schemas.openxmlformats.org/drawingml/2006/table">
            <a:tbl>
              <a:tblPr>
                <a:noFill/>
                <a:tableStyleId>{C3922062-F582-43CA-83B9-3E57A611E116}</a:tableStyleId>
              </a:tblPr>
              <a:tblGrid>
                <a:gridCol w="3619500"/>
                <a:gridCol w="3619500"/>
              </a:tblGrid>
              <a:tr h="381000">
                <a:tc>
                  <a:txBody>
                    <a:bodyPr>
                      <a:noAutofit/>
                    </a:bodyPr>
                    <a:lstStyle/>
                    <a:p>
                      <a:pPr lvl="0" rtl="0">
                        <a:spcBef>
                          <a:spcPts val="0"/>
                        </a:spcBef>
                        <a:buNone/>
                      </a:pPr>
                      <a:r>
                        <a:rPr lang="en"/>
                        <a:t>Before</a:t>
                      </a:r>
                    </a:p>
                  </a:txBody>
                  <a:tcPr marT="91425" marB="91425" marR="91425" marL="91425"/>
                </a:tc>
                <a:tc>
                  <a:txBody>
                    <a:bodyPr>
                      <a:noAutofit/>
                    </a:bodyPr>
                    <a:lstStyle/>
                    <a:p>
                      <a:pPr lvl="0" rtl="0">
                        <a:spcBef>
                          <a:spcPts val="0"/>
                        </a:spcBef>
                        <a:buNone/>
                      </a:pPr>
                      <a:r>
                        <a:rPr lang="en"/>
                        <a:t>After</a:t>
                      </a:r>
                    </a:p>
                  </a:txBody>
                  <a:tcPr marT="91425" marB="91425" marR="91425" marL="91425"/>
                </a:tc>
              </a:tr>
              <a:tr h="381000">
                <a:tc>
                  <a:txBody>
                    <a:bodyPr>
                      <a:noAutofit/>
                    </a:bodyPr>
                    <a:lstStyle/>
                    <a:p>
                      <a:pPr lvl="0" rtl="0">
                        <a:spcBef>
                          <a:spcPts val="0"/>
                        </a:spcBef>
                        <a:buNone/>
                      </a:pPr>
                      <a:r>
                        <a:rPr lang="en"/>
                        <a:t>Focus on fixing bugs</a:t>
                      </a:r>
                    </a:p>
                  </a:txBody>
                  <a:tcPr marT="91425" marB="91425" marR="91425" marL="91425"/>
                </a:tc>
                <a:tc>
                  <a:txBody>
                    <a:bodyPr>
                      <a:noAutofit/>
                    </a:bodyPr>
                    <a:lstStyle/>
                    <a:p>
                      <a:pPr lvl="0" rtl="0">
                        <a:spcBef>
                          <a:spcPts val="0"/>
                        </a:spcBef>
                        <a:buNone/>
                      </a:pPr>
                      <a:r>
                        <a:rPr lang="en"/>
                        <a:t>Focus on user stories</a:t>
                      </a:r>
                    </a:p>
                  </a:txBody>
                  <a:tcPr marT="91425" marB="91425" marR="91425" marL="91425"/>
                </a:tc>
              </a:tr>
              <a:tr h="381000">
                <a:tc>
                  <a:txBody>
                    <a:bodyPr>
                      <a:noAutofit/>
                    </a:bodyPr>
                    <a:lstStyle/>
                    <a:p>
                      <a:pPr lvl="0" rtl="0">
                        <a:spcBef>
                          <a:spcPts val="0"/>
                        </a:spcBef>
                        <a:buNone/>
                      </a:pPr>
                      <a:r>
                        <a:rPr lang="en"/>
                        <a:t>We have 3 bigger teams</a:t>
                      </a:r>
                    </a:p>
                  </a:txBody>
                  <a:tcPr marT="91425" marB="91425" marR="91425" marL="91425"/>
                </a:tc>
                <a:tc>
                  <a:txBody>
                    <a:bodyPr>
                      <a:noAutofit/>
                    </a:bodyPr>
                    <a:lstStyle/>
                    <a:p>
                      <a:pPr lvl="0" rtl="0">
                        <a:spcBef>
                          <a:spcPts val="0"/>
                        </a:spcBef>
                        <a:buNone/>
                      </a:pPr>
                      <a:r>
                        <a:rPr lang="en"/>
                        <a:t>Sub-team rocks</a:t>
                      </a:r>
                    </a:p>
                  </a:txBody>
                  <a:tcPr marT="91425" marB="91425" marR="91425" marL="91425"/>
                </a:tc>
              </a:tr>
              <a:tr h="381000">
                <a:tc>
                  <a:txBody>
                    <a:bodyPr>
                      <a:noAutofit/>
                    </a:bodyPr>
                    <a:lstStyle/>
                    <a:p>
                      <a:pPr lvl="0" rtl="0">
                        <a:spcBef>
                          <a:spcPts val="0"/>
                        </a:spcBef>
                        <a:buNone/>
                      </a:pPr>
                      <a:r>
                        <a:rPr lang="en"/>
                        <a:t>No SE knowledge</a:t>
                      </a:r>
                    </a:p>
                  </a:txBody>
                  <a:tcPr marT="91425" marB="91425" marR="91425" marL="91425"/>
                </a:tc>
                <a:tc>
                  <a:txBody>
                    <a:bodyPr>
                      <a:noAutofit/>
                    </a:bodyPr>
                    <a:lstStyle/>
                    <a:p>
                      <a:pPr lvl="0" rtl="0">
                        <a:spcBef>
                          <a:spcPts val="0"/>
                        </a:spcBef>
                        <a:buNone/>
                      </a:pPr>
                      <a:r>
                        <a:rPr lang="en"/>
                        <a:t>Design patterns, testings, refactoring</a:t>
                      </a:r>
                    </a:p>
                  </a:txBody>
                  <a:tcPr marT="91425" marB="91425" marR="91425" marL="91425"/>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Achievements of Project</a:t>
            </a:r>
          </a:p>
        </p:txBody>
      </p:sp>
      <p:sp>
        <p:nvSpPr>
          <p:cNvPr id="408" name="Shape 40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solidFill>
                  <a:srgbClr val="000000"/>
                </a:solidFill>
              </a:rPr>
              <a:t>Small teams rocks!!!</a:t>
            </a:r>
          </a:p>
          <a:p>
            <a:pPr lvl="0" rtl="0">
              <a:spcBef>
                <a:spcPts val="0"/>
              </a:spcBef>
              <a:buNone/>
            </a:pPr>
            <a:r>
              <a:rPr lang="en">
                <a:solidFill>
                  <a:srgbClr val="000000"/>
                </a:solidFill>
              </a:rPr>
              <a:t>Testing also rocks!!!</a:t>
            </a:r>
          </a:p>
          <a:p>
            <a:pPr lvl="0" rtl="0">
              <a:spcBef>
                <a:spcPts val="0"/>
              </a:spcBef>
              <a:buNone/>
            </a:pPr>
            <a:r>
              <a:rPr lang="en">
                <a:solidFill>
                  <a:srgbClr val="000000"/>
                </a:solidFill>
              </a:rPr>
              <a:t>RestAPI is awesome!!! (It also rocks)</a:t>
            </a:r>
          </a:p>
          <a:p>
            <a:pPr lvl="0" rtl="0">
              <a:spcBef>
                <a:spcPts val="0"/>
              </a:spcBef>
              <a:buNone/>
            </a:pPr>
            <a:r>
              <a:t/>
            </a:r>
            <a:endParaRPr>
              <a:solidFill>
                <a:srgbClr val="000000"/>
              </a:solidFill>
            </a:endParaRPr>
          </a:p>
          <a:p>
            <a:pPr lvl="0" rtl="0">
              <a:spcBef>
                <a:spcPts val="0"/>
              </a:spcBef>
              <a:buNone/>
            </a:pPr>
            <a:r>
              <a:t/>
            </a:r>
            <a:endParaRPr>
              <a:solidFill>
                <a:srgbClr val="000000"/>
              </a:solidFill>
            </a:endParaRPr>
          </a:p>
        </p:txBody>
      </p:sp>
      <p:pic>
        <p:nvPicPr>
          <p:cNvPr descr="640px-Rock_balancing_(Counter_Balance).jpg" id="409" name="Shape 409"/>
          <p:cNvPicPr preferRelativeResize="0"/>
          <p:nvPr/>
        </p:nvPicPr>
        <p:blipFill>
          <a:blip r:embed="rId3">
            <a:alphaModFix/>
          </a:blip>
          <a:stretch>
            <a:fillRect/>
          </a:stretch>
        </p:blipFill>
        <p:spPr>
          <a:xfrm>
            <a:off x="4999247" y="526325"/>
            <a:ext cx="2889875" cy="3851648"/>
          </a:xfrm>
          <a:prstGeom prst="rect">
            <a:avLst/>
          </a:prstGeom>
          <a:noFill/>
          <a:ln>
            <a:noFill/>
          </a:ln>
        </p:spPr>
      </p:pic>
      <p:sp>
        <p:nvSpPr>
          <p:cNvPr id="410" name="Shape 410"/>
          <p:cNvSpPr txBox="1"/>
          <p:nvPr/>
        </p:nvSpPr>
        <p:spPr>
          <a:xfrm>
            <a:off x="5299000" y="4521025"/>
            <a:ext cx="3349200" cy="334800"/>
          </a:xfrm>
          <a:prstGeom prst="rect">
            <a:avLst/>
          </a:prstGeom>
          <a:noFill/>
          <a:ln>
            <a:noFill/>
          </a:ln>
        </p:spPr>
        <p:txBody>
          <a:bodyPr anchorCtr="0" anchor="t" bIns="91425" lIns="91425" rIns="91425" tIns="91425">
            <a:noAutofit/>
          </a:bodyPr>
          <a:lstStyle/>
          <a:p>
            <a:pPr lvl="0" rtl="0">
              <a:spcBef>
                <a:spcPts val="0"/>
              </a:spcBef>
              <a:buNone/>
            </a:pPr>
            <a:r>
              <a:rPr lang="en"/>
              <a:t>Balanced rocks</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510450" y="2057400"/>
            <a:ext cx="8123100" cy="778800"/>
          </a:xfrm>
          <a:prstGeom prst="rect">
            <a:avLst/>
          </a:prstGeom>
        </p:spPr>
        <p:txBody>
          <a:bodyPr anchorCtr="0" anchor="b" bIns="91425" lIns="91425" rIns="91425" tIns="91425">
            <a:noAutofit/>
          </a:bodyPr>
          <a:lstStyle/>
          <a:p>
            <a:pPr lvl="0" rtl="0">
              <a:spcBef>
                <a:spcPts val="0"/>
              </a:spcBef>
              <a:buNone/>
            </a:pPr>
            <a:r>
              <a:rPr lang="en"/>
              <a:t>Quality Management and Metrics</a:t>
            </a:r>
          </a:p>
        </p:txBody>
      </p:sp>
      <p:sp>
        <p:nvSpPr>
          <p:cNvPr id="416" name="Shape 416"/>
          <p:cNvSpPr txBox="1"/>
          <p:nvPr/>
        </p:nvSpPr>
        <p:spPr>
          <a:xfrm>
            <a:off x="4381100" y="3919375"/>
            <a:ext cx="4628100" cy="1030800"/>
          </a:xfrm>
          <a:prstGeom prst="rect">
            <a:avLst/>
          </a:prstGeom>
          <a:noFill/>
          <a:ln>
            <a:noFill/>
          </a:ln>
        </p:spPr>
        <p:txBody>
          <a:bodyPr anchorCtr="0" anchor="t" bIns="91425" lIns="91425" rIns="91425" tIns="91425">
            <a:noAutofit/>
          </a:bodyPr>
          <a:lstStyle/>
          <a:p>
            <a:pPr lvl="0" rtl="0">
              <a:spcBef>
                <a:spcPts val="0"/>
              </a:spcBef>
              <a:buNone/>
            </a:pPr>
            <a:r>
              <a:rPr lang="en"/>
              <a:t>                                                          </a:t>
            </a:r>
            <a:r>
              <a:rPr lang="en">
                <a:solidFill>
                  <a:srgbClr val="FFFFFF"/>
                </a:solidFill>
              </a:rPr>
              <a:t> Meme for life     </a:t>
            </a:r>
          </a:p>
          <a:p>
            <a:pPr lvl="0" rtl="0">
              <a:spcBef>
                <a:spcPts val="0"/>
              </a:spcBef>
              <a:buNone/>
            </a:pPr>
            <a:r>
              <a:rPr lang="en">
                <a:solidFill>
                  <a:srgbClr val="FFFFFF"/>
                </a:solidFill>
              </a:rPr>
              <a:t>                                                                        - Son</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Quality Management</a:t>
            </a:r>
          </a:p>
        </p:txBody>
      </p:sp>
      <p:sp>
        <p:nvSpPr>
          <p:cNvPr id="422" name="Shape 42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Implementation Process</a:t>
            </a:r>
          </a:p>
          <a:p>
            <a:pPr indent="-228600" lvl="1" marL="914400" rtl="0">
              <a:spcBef>
                <a:spcPts val="0"/>
              </a:spcBef>
            </a:pPr>
            <a:r>
              <a:rPr lang="en"/>
              <a:t>Code Review</a:t>
            </a:r>
          </a:p>
          <a:p>
            <a:pPr indent="-228600" lvl="1" marL="914400" rtl="0">
              <a:spcBef>
                <a:spcPts val="0"/>
              </a:spcBef>
            </a:pPr>
            <a:r>
              <a:rPr lang="en"/>
              <a:t>Testing</a:t>
            </a:r>
          </a:p>
          <a:p>
            <a:pPr indent="-228600" lvl="0" marL="457200" rtl="0">
              <a:spcBef>
                <a:spcPts val="0"/>
              </a:spcBef>
            </a:pPr>
            <a:r>
              <a:rPr lang="en"/>
              <a:t>Development Process</a:t>
            </a:r>
          </a:p>
          <a:p>
            <a:pPr indent="-228600" lvl="1" marL="914400" rtl="0">
              <a:spcBef>
                <a:spcPts val="0"/>
              </a:spcBef>
            </a:pPr>
            <a:r>
              <a:rPr lang="en"/>
              <a:t>Retrospective Process Improvement</a:t>
            </a:r>
          </a:p>
          <a:p>
            <a:pPr indent="-228600" lvl="0" marL="457200" rtl="0">
              <a:spcBef>
                <a:spcPts val="0"/>
              </a:spcBef>
            </a:pPr>
            <a:r>
              <a:rPr lang="en"/>
              <a:t>Management Process</a:t>
            </a:r>
          </a:p>
          <a:p>
            <a:pPr indent="-228600" lvl="1" marL="914400" rtl="0">
              <a:spcBef>
                <a:spcPts val="0"/>
              </a:spcBef>
            </a:pPr>
            <a:r>
              <a:rPr lang="en"/>
              <a:t>Lower Communication Channels</a:t>
            </a:r>
          </a:p>
          <a:p>
            <a:pPr indent="-228600" lvl="1" marL="914400" rtl="0">
              <a:spcBef>
                <a:spcPts val="0"/>
              </a:spcBef>
            </a:pPr>
            <a:r>
              <a:rPr lang="en"/>
              <a:t>Metrics</a:t>
            </a:r>
          </a:p>
          <a:p>
            <a:pPr indent="-228600" lvl="0" marL="457200" rtl="0">
              <a:spcBef>
                <a:spcPts val="0"/>
              </a:spcBef>
            </a:pPr>
            <a:r>
              <a:rPr lang="en"/>
              <a:t>Risk Management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Previous System - Bugs &amp; Problems (continued)</a:t>
            </a:r>
          </a:p>
        </p:txBody>
      </p:sp>
      <p:sp>
        <p:nvSpPr>
          <p:cNvPr id="89" name="Shape 8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Some unit tests &amp; Selenium tests did not pass when the test suite was run.</a:t>
            </a:r>
          </a:p>
          <a:p>
            <a:pPr indent="-228600" lvl="0" marL="457200" rtl="0">
              <a:spcBef>
                <a:spcPts val="0"/>
              </a:spcBef>
            </a:pPr>
            <a:r>
              <a:rPr lang="en"/>
              <a:t>No message limit applied to room messages.</a:t>
            </a:r>
          </a:p>
          <a:p>
            <a:pPr indent="-228600" lvl="0" marL="457200" rtl="0">
              <a:spcBef>
                <a:spcPts val="0"/>
              </a:spcBef>
            </a:pPr>
            <a:r>
              <a:rPr lang="en"/>
              <a:t>Room upload functionality bugged and did not completely work.</a:t>
            </a:r>
          </a:p>
          <a:p>
            <a:pPr indent="-228600" lvl="0" marL="457200" rtl="0">
              <a:spcBef>
                <a:spcPts val="0"/>
              </a:spcBef>
            </a:pPr>
            <a:r>
              <a:rPr lang="en"/>
              <a:t>API documentation did not exist.</a:t>
            </a:r>
          </a:p>
          <a:p>
            <a:pPr indent="-228600" lvl="0" marL="457200" rtl="0">
              <a:spcBef>
                <a:spcPts val="0"/>
              </a:spcBef>
            </a:pPr>
            <a:r>
              <a:rPr lang="en"/>
              <a:t>ER Diagram for app did not exist</a:t>
            </a:r>
          </a:p>
          <a:p>
            <a:pPr indent="-228600" lvl="0" marL="457200" rtl="0">
              <a:spcBef>
                <a:spcPts val="0"/>
              </a:spcBef>
            </a:pPr>
            <a:r>
              <a:rPr lang="en"/>
              <a:t>PYC files checked into the repo on github.</a:t>
            </a:r>
          </a:p>
          <a:p>
            <a:pPr indent="-228600" lvl="0" marL="457200" rtl="0">
              <a:spcBef>
                <a:spcPts val="0"/>
              </a:spcBef>
            </a:pPr>
            <a:r>
              <a:rPr lang="en"/>
              <a:t>After failing to login in once (wrong username and/or password) users had to wait 60 seconds before being able to attempt logging in again.</a:t>
            </a:r>
          </a:p>
          <a:p>
            <a:pPr indent="-228600" lvl="0" marL="457200" rtl="0">
              <a:spcBef>
                <a:spcPts val="0"/>
              </a:spcBef>
            </a:pPr>
            <a:r>
              <a:rPr lang="en"/>
              <a:t>No navigation to other tools from within the communication tool.</a:t>
            </a:r>
          </a:p>
          <a:p>
            <a:pPr indent="-228600" lvl="0" marL="457200" rtl="0">
              <a:spcBef>
                <a:spcPts val="0"/>
              </a:spcBef>
            </a:pPr>
            <a:r>
              <a:rPr lang="en"/>
              <a:t>Codebase poorly documented in general and no automated documentation tools being used.</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x="0" y="0"/>
          <a:ext cx="0" cy="0"/>
          <a:chOff x="0" y="0"/>
          <a:chExt cx="0" cy="0"/>
        </a:xfrm>
      </p:grpSpPr>
      <p:sp>
        <p:nvSpPr>
          <p:cNvPr id="427" name="Shape 42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In-depth Metrics</a:t>
            </a:r>
          </a:p>
        </p:txBody>
      </p:sp>
      <p:sp>
        <p:nvSpPr>
          <p:cNvPr id="428" name="Shape 42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Iteration Summary Metric</a:t>
            </a:r>
          </a:p>
          <a:p>
            <a:pPr indent="-228600" lvl="0" marL="457200" rtl="0">
              <a:spcBef>
                <a:spcPts val="0"/>
              </a:spcBef>
            </a:pPr>
            <a:r>
              <a:rPr lang="en"/>
              <a:t>Iteration Comparison Metric</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Script for Iteration Summary Metric</a:t>
            </a:r>
          </a:p>
        </p:txBody>
      </p:sp>
      <p:sp>
        <p:nvSpPr>
          <p:cNvPr id="434" name="Shape 43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Help lower overhead of making metric</a:t>
            </a:r>
          </a:p>
          <a:p>
            <a:pPr indent="-228600" lvl="0" marL="457200" rtl="0">
              <a:spcBef>
                <a:spcPts val="0"/>
              </a:spcBef>
            </a:pPr>
            <a:r>
              <a:rPr lang="en"/>
              <a:t>Make comparison metric much easier to create</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type="title"/>
          </p:nvPr>
        </p:nvSpPr>
        <p:spPr>
          <a:xfrm>
            <a:off x="0" y="0"/>
            <a:ext cx="2455800" cy="2297400"/>
          </a:xfrm>
          <a:prstGeom prst="rect">
            <a:avLst/>
          </a:prstGeom>
        </p:spPr>
        <p:txBody>
          <a:bodyPr anchorCtr="0" anchor="t" bIns="91425" lIns="91425" rIns="91425" tIns="91425">
            <a:noAutofit/>
          </a:bodyPr>
          <a:lstStyle/>
          <a:p>
            <a:pPr lvl="0" rtl="0">
              <a:spcBef>
                <a:spcPts val="0"/>
              </a:spcBef>
              <a:buNone/>
            </a:pPr>
            <a:r>
              <a:rPr lang="en"/>
              <a:t>Iteration Summary Metric</a:t>
            </a:r>
          </a:p>
        </p:txBody>
      </p:sp>
      <p:pic>
        <p:nvPicPr>
          <p:cNvPr id="440" name="Shape 440"/>
          <p:cNvPicPr preferRelativeResize="0"/>
          <p:nvPr/>
        </p:nvPicPr>
        <p:blipFill>
          <a:blip r:embed="rId3">
            <a:alphaModFix/>
          </a:blip>
          <a:stretch>
            <a:fillRect/>
          </a:stretch>
        </p:blipFill>
        <p:spPr>
          <a:xfrm>
            <a:off x="2365225" y="0"/>
            <a:ext cx="6778774" cy="50246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Comparison Metric</a:t>
            </a:r>
          </a:p>
        </p:txBody>
      </p:sp>
      <p:pic>
        <p:nvPicPr>
          <p:cNvPr id="446" name="Shape 446"/>
          <p:cNvPicPr preferRelativeResize="0"/>
          <p:nvPr/>
        </p:nvPicPr>
        <p:blipFill>
          <a:blip r:embed="rId3">
            <a:alphaModFix/>
          </a:blip>
          <a:stretch>
            <a:fillRect/>
          </a:stretch>
        </p:blipFill>
        <p:spPr>
          <a:xfrm>
            <a:off x="311687" y="1293912"/>
            <a:ext cx="4067175" cy="32289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x="0" y="0"/>
          <a:ext cx="0" cy="0"/>
          <a:chOff x="0" y="0"/>
          <a:chExt cx="0" cy="0"/>
        </a:xfrm>
      </p:grpSpPr>
      <p:sp>
        <p:nvSpPr>
          <p:cNvPr id="451" name="Shape 45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Requirement Metric</a:t>
            </a:r>
          </a:p>
        </p:txBody>
      </p:sp>
      <p:sp>
        <p:nvSpPr>
          <p:cNvPr id="452" name="Shape 45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Number of user stories and points completed after each iterations</a:t>
            </a:r>
          </a:p>
          <a:p>
            <a:pPr indent="-228600" lvl="1" marL="914400" rtl="0">
              <a:spcBef>
                <a:spcPts val="0"/>
              </a:spcBef>
            </a:pPr>
            <a:r>
              <a:rPr lang="en"/>
              <a:t>Help understand team’s velocity</a:t>
            </a:r>
          </a:p>
          <a:p>
            <a:pPr indent="-228600" lvl="0" marL="457200" rtl="0">
              <a:spcBef>
                <a:spcPts val="0"/>
              </a:spcBef>
            </a:pPr>
            <a:r>
              <a:rPr lang="en"/>
              <a:t>Number of Bugs fixed / number of bug added</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x="0" y="0"/>
          <a:ext cx="0" cy="0"/>
          <a:chOff x="0" y="0"/>
          <a:chExt cx="0" cy="0"/>
        </a:xfrm>
      </p:grpSpPr>
      <p:sp>
        <p:nvSpPr>
          <p:cNvPr id="457" name="Shape 45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User Story and Bug Metrics</a:t>
            </a:r>
          </a:p>
        </p:txBody>
      </p:sp>
      <p:sp>
        <p:nvSpPr>
          <p:cNvPr id="458" name="Shape 45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graphicFrame>
        <p:nvGraphicFramePr>
          <p:cNvPr id="459" name="Shape 459"/>
          <p:cNvGraphicFramePr/>
          <p:nvPr/>
        </p:nvGraphicFramePr>
        <p:xfrm>
          <a:off x="952500" y="1809750"/>
          <a:ext cx="3000000" cy="3000000"/>
        </p:xfrm>
        <a:graphic>
          <a:graphicData uri="http://schemas.openxmlformats.org/drawingml/2006/table">
            <a:tbl>
              <a:tblPr>
                <a:noFill/>
                <a:tableStyleId>{C3922062-F582-43CA-83B9-3E57A611E116}</a:tableStyleId>
              </a:tblPr>
              <a:tblGrid>
                <a:gridCol w="1809750"/>
                <a:gridCol w="1809750"/>
                <a:gridCol w="1809750"/>
                <a:gridCol w="1809750"/>
              </a:tblGrid>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rPr lang="en"/>
                        <a:t># Completed User Stories</a:t>
                      </a:r>
                    </a:p>
                  </a:txBody>
                  <a:tcPr marT="91425" marB="91425" marR="91425" marL="91425"/>
                </a:tc>
                <a:tc>
                  <a:txBody>
                    <a:bodyPr>
                      <a:noAutofit/>
                    </a:bodyPr>
                    <a:lstStyle/>
                    <a:p>
                      <a:pPr lvl="0" rtl="0">
                        <a:spcBef>
                          <a:spcPts val="0"/>
                        </a:spcBef>
                        <a:buNone/>
                      </a:pPr>
                      <a:r>
                        <a:rPr lang="en"/>
                        <a:t># Bug Introduced</a:t>
                      </a:r>
                    </a:p>
                  </a:txBody>
                  <a:tcPr marT="91425" marB="91425" marR="91425" marL="91425"/>
                </a:tc>
                <a:tc>
                  <a:txBody>
                    <a:bodyPr>
                      <a:noAutofit/>
                    </a:bodyPr>
                    <a:lstStyle/>
                    <a:p>
                      <a:pPr lvl="0" rtl="0">
                        <a:spcBef>
                          <a:spcPts val="0"/>
                        </a:spcBef>
                        <a:buNone/>
                      </a:pPr>
                      <a:r>
                        <a:rPr lang="en"/>
                        <a:t>#Bug Fixed</a:t>
                      </a:r>
                    </a:p>
                  </a:txBody>
                  <a:tcPr marT="91425" marB="91425" marR="91425" marL="91425"/>
                </a:tc>
              </a:tr>
              <a:tr h="381000">
                <a:tc>
                  <a:txBody>
                    <a:bodyPr>
                      <a:noAutofit/>
                    </a:bodyPr>
                    <a:lstStyle/>
                    <a:p>
                      <a:pPr lvl="0" rtl="0">
                        <a:spcBef>
                          <a:spcPts val="0"/>
                        </a:spcBef>
                        <a:buNone/>
                      </a:pPr>
                      <a:r>
                        <a:rPr lang="en"/>
                        <a:t>Iteration 1</a:t>
                      </a:r>
                    </a:p>
                  </a:txBody>
                  <a:tcPr marT="91425" marB="91425" marR="91425" marL="91425"/>
                </a:tc>
                <a:tc>
                  <a:txBody>
                    <a:bodyPr>
                      <a:noAutofit/>
                    </a:bodyPr>
                    <a:lstStyle/>
                    <a:p>
                      <a:pPr lvl="0" rtl="0">
                        <a:spcBef>
                          <a:spcPts val="0"/>
                        </a:spcBef>
                        <a:buNone/>
                      </a:pPr>
                      <a:r>
                        <a:rPr lang="en"/>
                        <a:t>5</a:t>
                      </a:r>
                    </a:p>
                  </a:txBody>
                  <a:tcPr marT="91425" marB="91425" marR="91425" marL="91425"/>
                </a:tc>
                <a:tc>
                  <a:txBody>
                    <a:bodyPr>
                      <a:noAutofit/>
                    </a:bodyPr>
                    <a:lstStyle/>
                    <a:p>
                      <a:pPr lvl="0" rtl="0">
                        <a:spcBef>
                          <a:spcPts val="0"/>
                        </a:spcBef>
                        <a:buNone/>
                      </a:pPr>
                      <a:r>
                        <a:rPr lang="en"/>
                        <a:t>4</a:t>
                      </a:r>
                    </a:p>
                  </a:txBody>
                  <a:tcPr marT="91425" marB="91425" marR="91425" marL="91425"/>
                </a:tc>
                <a:tc>
                  <a:txBody>
                    <a:bodyPr>
                      <a:noAutofit/>
                    </a:bodyPr>
                    <a:lstStyle/>
                    <a:p>
                      <a:pPr lvl="0" rtl="0">
                        <a:spcBef>
                          <a:spcPts val="0"/>
                        </a:spcBef>
                        <a:buNone/>
                      </a:pPr>
                      <a:r>
                        <a:rPr lang="en"/>
                        <a:t>3</a:t>
                      </a:r>
                    </a:p>
                  </a:txBody>
                  <a:tcPr marT="91425" marB="91425" marR="91425" marL="91425"/>
                </a:tc>
              </a:tr>
              <a:tr h="381000">
                <a:tc>
                  <a:txBody>
                    <a:bodyPr>
                      <a:noAutofit/>
                    </a:bodyPr>
                    <a:lstStyle/>
                    <a:p>
                      <a:pPr lvl="0" rtl="0">
                        <a:spcBef>
                          <a:spcPts val="0"/>
                        </a:spcBef>
                        <a:buNone/>
                      </a:pPr>
                      <a:r>
                        <a:rPr lang="en"/>
                        <a:t>Iteration 2</a:t>
                      </a:r>
                    </a:p>
                  </a:txBody>
                  <a:tcPr marT="91425" marB="91425" marR="91425" marL="91425"/>
                </a:tc>
                <a:tc>
                  <a:txBody>
                    <a:bodyPr>
                      <a:noAutofit/>
                    </a:bodyPr>
                    <a:lstStyle/>
                    <a:p>
                      <a:pPr lvl="0" rtl="0">
                        <a:spcBef>
                          <a:spcPts val="0"/>
                        </a:spcBef>
                        <a:buNone/>
                      </a:pPr>
                      <a:r>
                        <a:rPr lang="en"/>
                        <a:t>8</a:t>
                      </a:r>
                    </a:p>
                  </a:txBody>
                  <a:tcPr marT="91425" marB="91425" marR="91425" marL="91425"/>
                </a:tc>
                <a:tc>
                  <a:txBody>
                    <a:bodyPr>
                      <a:noAutofit/>
                    </a:bodyPr>
                    <a:lstStyle/>
                    <a:p>
                      <a:pPr lvl="0" rtl="0">
                        <a:spcBef>
                          <a:spcPts val="0"/>
                        </a:spcBef>
                        <a:buNone/>
                      </a:pPr>
                      <a:r>
                        <a:rPr lang="en"/>
                        <a:t>0</a:t>
                      </a:r>
                    </a:p>
                  </a:txBody>
                  <a:tcPr marT="91425" marB="91425" marR="91425" marL="91425"/>
                </a:tc>
                <a:tc>
                  <a:txBody>
                    <a:bodyPr>
                      <a:noAutofit/>
                    </a:bodyPr>
                    <a:lstStyle/>
                    <a:p>
                      <a:pPr lvl="0" rtl="0">
                        <a:spcBef>
                          <a:spcPts val="0"/>
                        </a:spcBef>
                        <a:buNone/>
                      </a:pPr>
                      <a:r>
                        <a:rPr lang="en"/>
                        <a:t>0</a:t>
                      </a:r>
                    </a:p>
                  </a:txBody>
                  <a:tcPr marT="91425" marB="91425" marR="91425" marL="91425"/>
                </a:tc>
              </a:tr>
              <a:tr h="381000">
                <a:tc>
                  <a:txBody>
                    <a:bodyPr>
                      <a:noAutofit/>
                    </a:bodyPr>
                    <a:lstStyle/>
                    <a:p>
                      <a:pPr lvl="0" rtl="0">
                        <a:spcBef>
                          <a:spcPts val="0"/>
                        </a:spcBef>
                        <a:buNone/>
                      </a:pPr>
                      <a:r>
                        <a:rPr lang="en"/>
                        <a:t>Iteration 3</a:t>
                      </a:r>
                    </a:p>
                  </a:txBody>
                  <a:tcPr marT="91425" marB="91425" marR="91425" marL="91425"/>
                </a:tc>
                <a:tc>
                  <a:txBody>
                    <a:bodyPr>
                      <a:noAutofit/>
                    </a:bodyPr>
                    <a:lstStyle/>
                    <a:p>
                      <a:pPr lvl="0" rtl="0">
                        <a:spcBef>
                          <a:spcPts val="0"/>
                        </a:spcBef>
                        <a:buNone/>
                      </a:pPr>
                      <a:r>
                        <a:rPr lang="en"/>
                        <a:t>7</a:t>
                      </a:r>
                    </a:p>
                  </a:txBody>
                  <a:tcPr marT="91425" marB="91425" marR="91425" marL="91425"/>
                </a:tc>
                <a:tc>
                  <a:txBody>
                    <a:bodyPr>
                      <a:noAutofit/>
                    </a:bodyPr>
                    <a:lstStyle/>
                    <a:p>
                      <a:pPr lvl="0" rtl="0">
                        <a:spcBef>
                          <a:spcPts val="0"/>
                        </a:spcBef>
                        <a:buNone/>
                      </a:pPr>
                      <a:r>
                        <a:rPr lang="en"/>
                        <a:t>8</a:t>
                      </a:r>
                    </a:p>
                  </a:txBody>
                  <a:tcPr marT="91425" marB="91425" marR="91425" marL="91425"/>
                </a:tc>
                <a:tc>
                  <a:txBody>
                    <a:bodyPr>
                      <a:noAutofit/>
                    </a:bodyPr>
                    <a:lstStyle/>
                    <a:p>
                      <a:pPr lvl="0" rtl="0">
                        <a:spcBef>
                          <a:spcPts val="0"/>
                        </a:spcBef>
                        <a:buNone/>
                      </a:pPr>
                      <a:r>
                        <a:rPr lang="en"/>
                        <a:t>10</a:t>
                      </a:r>
                    </a:p>
                  </a:txBody>
                  <a:tcPr marT="91425" marB="91425" marR="91425" marL="91425"/>
                </a:tc>
              </a:tr>
              <a:tr h="381000">
                <a:tc>
                  <a:txBody>
                    <a:bodyPr>
                      <a:noAutofit/>
                    </a:bodyPr>
                    <a:lstStyle/>
                    <a:p>
                      <a:pPr lvl="0" rtl="0">
                        <a:spcBef>
                          <a:spcPts val="0"/>
                        </a:spcBef>
                        <a:buNone/>
                      </a:pPr>
                      <a:r>
                        <a:rPr lang="en"/>
                        <a:t>Total</a:t>
                      </a:r>
                    </a:p>
                  </a:txBody>
                  <a:tcPr marT="91425" marB="91425" marR="91425" marL="91425"/>
                </a:tc>
                <a:tc>
                  <a:txBody>
                    <a:bodyPr>
                      <a:noAutofit/>
                    </a:bodyPr>
                    <a:lstStyle/>
                    <a:p>
                      <a:pPr lvl="0" rtl="0">
                        <a:spcBef>
                          <a:spcPts val="0"/>
                        </a:spcBef>
                        <a:buNone/>
                      </a:pPr>
                      <a:r>
                        <a:rPr lang="en"/>
                        <a:t>21</a:t>
                      </a:r>
                    </a:p>
                  </a:txBody>
                  <a:tcPr marT="91425" marB="91425" marR="91425" marL="91425"/>
                </a:tc>
                <a:tc>
                  <a:txBody>
                    <a:bodyPr>
                      <a:noAutofit/>
                    </a:bodyPr>
                    <a:lstStyle/>
                    <a:p>
                      <a:pPr lvl="0" rtl="0">
                        <a:spcBef>
                          <a:spcPts val="0"/>
                        </a:spcBef>
                        <a:buNone/>
                      </a:pPr>
                      <a:r>
                        <a:rPr lang="en"/>
                        <a:t>12</a:t>
                      </a:r>
                    </a:p>
                  </a:txBody>
                  <a:tcPr marT="91425" marB="91425" marR="91425" marL="91425"/>
                </a:tc>
                <a:tc>
                  <a:txBody>
                    <a:bodyPr>
                      <a:noAutofit/>
                    </a:bodyPr>
                    <a:lstStyle/>
                    <a:p>
                      <a:pPr lvl="0" rtl="0">
                        <a:spcBef>
                          <a:spcPts val="0"/>
                        </a:spcBef>
                        <a:buNone/>
                      </a:pPr>
                      <a:r>
                        <a:rPr lang="en"/>
                        <a:t>13</a:t>
                      </a:r>
                    </a:p>
                  </a:txBody>
                  <a:tcPr marT="91425" marB="91425" marR="91425" marL="91425"/>
                </a:tc>
              </a:tr>
            </a:tbl>
          </a:graphicData>
        </a:graphic>
      </p:graphicFrame>
      <p:cxnSp>
        <p:nvCxnSpPr>
          <p:cNvPr id="460" name="Shape 460"/>
          <p:cNvCxnSpPr/>
          <p:nvPr/>
        </p:nvCxnSpPr>
        <p:spPr>
          <a:xfrm>
            <a:off x="939300" y="1833325"/>
            <a:ext cx="1844700" cy="5658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What Not Yet Included</a:t>
            </a:r>
          </a:p>
        </p:txBody>
      </p:sp>
      <p:sp>
        <p:nvSpPr>
          <p:cNvPr id="466" name="Shape 4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Google Analytics for access and user analysis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txBox="1"/>
          <p:nvPr>
            <p:ph type="title"/>
          </p:nvPr>
        </p:nvSpPr>
        <p:spPr>
          <a:xfrm>
            <a:off x="510450" y="2057400"/>
            <a:ext cx="8123100" cy="778800"/>
          </a:xfrm>
          <a:prstGeom prst="rect">
            <a:avLst/>
          </a:prstGeom>
        </p:spPr>
        <p:txBody>
          <a:bodyPr anchorCtr="0" anchor="b" bIns="91425" lIns="91425" rIns="91425" tIns="91425">
            <a:noAutofit/>
          </a:bodyPr>
          <a:lstStyle/>
          <a:p>
            <a:pPr lvl="0" rtl="0">
              <a:spcBef>
                <a:spcPts val="0"/>
              </a:spcBef>
              <a:buNone/>
            </a:pPr>
            <a:r>
              <a:rPr lang="en"/>
              <a:t>Risk Management</a:t>
            </a:r>
          </a:p>
        </p:txBody>
      </p:sp>
      <p:sp>
        <p:nvSpPr>
          <p:cNvPr id="472" name="Shape 472"/>
          <p:cNvSpPr txBox="1"/>
          <p:nvPr/>
        </p:nvSpPr>
        <p:spPr>
          <a:xfrm>
            <a:off x="4778400" y="3586475"/>
            <a:ext cx="4263000" cy="1299300"/>
          </a:xfrm>
          <a:prstGeom prst="rect">
            <a:avLst/>
          </a:prstGeom>
          <a:noFill/>
          <a:ln>
            <a:noFill/>
          </a:ln>
        </p:spPr>
        <p:txBody>
          <a:bodyPr anchorCtr="0" anchor="t" bIns="91425" lIns="91425" rIns="91425" tIns="91425">
            <a:noAutofit/>
          </a:bodyPr>
          <a:lstStyle/>
          <a:p>
            <a:pPr lvl="0" rtl="0">
              <a:spcBef>
                <a:spcPts val="0"/>
              </a:spcBef>
              <a:buNone/>
            </a:pPr>
            <a:r>
              <a:rPr lang="en"/>
              <a:t>   </a:t>
            </a:r>
            <a:r>
              <a:rPr lang="en">
                <a:solidFill>
                  <a:srgbClr val="FFFFFF"/>
                </a:solidFill>
              </a:rPr>
              <a:t>never use decimals, binary or hex… use octal</a:t>
            </a:r>
          </a:p>
          <a:p>
            <a:pPr lvl="0" rtl="0">
              <a:spcBef>
                <a:spcPts val="0"/>
              </a:spcBef>
              <a:buNone/>
            </a:pPr>
            <a:r>
              <a:rPr lang="en">
                <a:solidFill>
                  <a:srgbClr val="FFFFFF"/>
                </a:solidFill>
              </a:rPr>
              <a:t>                                                              - Michael</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sp>
        <p:nvSpPr>
          <p:cNvPr id="477" name="Shape 47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Risk Management</a:t>
            </a:r>
          </a:p>
        </p:txBody>
      </p:sp>
      <p:sp>
        <p:nvSpPr>
          <p:cNvPr id="478" name="Shape 4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solidFill>
                  <a:srgbClr val="000000"/>
                </a:solidFill>
                <a:latin typeface="Arial"/>
                <a:ea typeface="Arial"/>
                <a:cs typeface="Arial"/>
                <a:sym typeface="Arial"/>
              </a:rPr>
              <a:t>All projects involve a degree of risk. These are issues that can potentially cause problems such as a delay of the schedule or increased project costs.</a:t>
            </a:r>
          </a:p>
          <a:p>
            <a:pPr lvl="0" rtl="0">
              <a:spcBef>
                <a:spcPts val="0"/>
              </a:spcBef>
              <a:buNone/>
            </a:pPr>
            <a:r>
              <a:t/>
            </a:r>
            <a:endParaRPr>
              <a:solidFill>
                <a:srgbClr val="000000"/>
              </a:solidFill>
              <a:latin typeface="Arial"/>
              <a:ea typeface="Arial"/>
              <a:cs typeface="Arial"/>
              <a:sym typeface="Arial"/>
            </a:endParaRPr>
          </a:p>
          <a:p>
            <a:pPr lvl="0" rtl="0">
              <a:spcBef>
                <a:spcPts val="0"/>
              </a:spcBef>
              <a:buNone/>
            </a:pPr>
            <a:r>
              <a:rPr lang="en">
                <a:solidFill>
                  <a:srgbClr val="000000"/>
                </a:solidFill>
                <a:latin typeface="Arial"/>
                <a:ea typeface="Arial"/>
                <a:cs typeface="Arial"/>
                <a:sym typeface="Arial"/>
              </a:rPr>
              <a:t>We try to confront risks as soon as possible rather than waiting for them to confront us in the process of building the application.</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Risk Management Model</a:t>
            </a:r>
          </a:p>
        </p:txBody>
      </p:sp>
      <p:sp>
        <p:nvSpPr>
          <p:cNvPr id="484" name="Shape 48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50000"/>
              </a:lnSpc>
              <a:spcBef>
                <a:spcPts val="0"/>
              </a:spcBef>
              <a:spcAft>
                <a:spcPts val="800"/>
              </a:spcAft>
              <a:buNone/>
            </a:pPr>
            <a:r>
              <a:rPr lang="en">
                <a:solidFill>
                  <a:srgbClr val="000000"/>
                </a:solidFill>
                <a:highlight>
                  <a:srgbClr val="FFFFFF"/>
                </a:highlight>
                <a:latin typeface="Arial"/>
                <a:ea typeface="Arial"/>
                <a:cs typeface="Arial"/>
                <a:sym typeface="Arial"/>
              </a:rPr>
              <a:t>Our risk management includes the following tasks:</a:t>
            </a:r>
          </a:p>
          <a:p>
            <a:pPr indent="-342900" lvl="0" marL="647700" rtl="0">
              <a:lnSpc>
                <a:spcPct val="170000"/>
              </a:lnSpc>
              <a:spcBef>
                <a:spcPts val="0"/>
              </a:spcBef>
              <a:spcAft>
                <a:spcPts val="800"/>
              </a:spcAft>
              <a:buClr>
                <a:srgbClr val="000000"/>
              </a:buClr>
              <a:buSzPct val="100000"/>
              <a:buFont typeface="Arial"/>
            </a:pPr>
            <a:r>
              <a:rPr lang="en">
                <a:solidFill>
                  <a:srgbClr val="000000"/>
                </a:solidFill>
                <a:highlight>
                  <a:srgbClr val="FFFFFF"/>
                </a:highlight>
                <a:latin typeface="Arial"/>
                <a:ea typeface="Arial"/>
                <a:cs typeface="Arial"/>
                <a:sym typeface="Arial"/>
              </a:rPr>
              <a:t>Identify risks and their triggers</a:t>
            </a:r>
          </a:p>
          <a:p>
            <a:pPr indent="-342900" lvl="0" marL="647700" rtl="0">
              <a:lnSpc>
                <a:spcPct val="170000"/>
              </a:lnSpc>
              <a:spcBef>
                <a:spcPts val="0"/>
              </a:spcBef>
              <a:spcAft>
                <a:spcPts val="800"/>
              </a:spcAft>
              <a:buClr>
                <a:srgbClr val="000000"/>
              </a:buClr>
              <a:buSzPct val="100000"/>
              <a:buFont typeface="Arial"/>
            </a:pPr>
            <a:r>
              <a:rPr lang="en">
                <a:solidFill>
                  <a:srgbClr val="000000"/>
                </a:solidFill>
                <a:highlight>
                  <a:srgbClr val="FFFFFF"/>
                </a:highlight>
                <a:latin typeface="Arial"/>
                <a:ea typeface="Arial"/>
                <a:cs typeface="Arial"/>
                <a:sym typeface="Arial"/>
              </a:rPr>
              <a:t>Classify and prioritize all risks</a:t>
            </a:r>
          </a:p>
          <a:p>
            <a:pPr indent="-342900" lvl="0" marL="647700" rtl="0">
              <a:lnSpc>
                <a:spcPct val="170000"/>
              </a:lnSpc>
              <a:spcBef>
                <a:spcPts val="0"/>
              </a:spcBef>
              <a:spcAft>
                <a:spcPts val="800"/>
              </a:spcAft>
              <a:buClr>
                <a:srgbClr val="000000"/>
              </a:buClr>
              <a:buSzPct val="100000"/>
              <a:buFont typeface="Arial"/>
            </a:pPr>
            <a:r>
              <a:rPr lang="en">
                <a:solidFill>
                  <a:srgbClr val="000000"/>
                </a:solidFill>
                <a:highlight>
                  <a:srgbClr val="FFFFFF"/>
                </a:highlight>
                <a:latin typeface="Arial"/>
                <a:ea typeface="Arial"/>
                <a:cs typeface="Arial"/>
                <a:sym typeface="Arial"/>
              </a:rPr>
              <a:t>Craft a plan that links each risk to a mitigation</a:t>
            </a:r>
          </a:p>
          <a:p>
            <a:pPr indent="-342900" lvl="0" marL="647700" rtl="0">
              <a:lnSpc>
                <a:spcPct val="170000"/>
              </a:lnSpc>
              <a:spcBef>
                <a:spcPts val="0"/>
              </a:spcBef>
              <a:spcAft>
                <a:spcPts val="800"/>
              </a:spcAft>
              <a:buClr>
                <a:srgbClr val="000000"/>
              </a:buClr>
              <a:buSzPct val="100000"/>
              <a:buFont typeface="Arial"/>
            </a:pPr>
            <a:r>
              <a:rPr lang="en">
                <a:solidFill>
                  <a:srgbClr val="000000"/>
                </a:solidFill>
                <a:highlight>
                  <a:srgbClr val="FFFFFF"/>
                </a:highlight>
                <a:latin typeface="Arial"/>
                <a:ea typeface="Arial"/>
                <a:cs typeface="Arial"/>
                <a:sym typeface="Arial"/>
              </a:rPr>
              <a:t>Monitor for risk triggers during the project</a:t>
            </a:r>
          </a:p>
          <a:p>
            <a:pPr indent="-342900" lvl="0" marL="647700" rtl="0">
              <a:lnSpc>
                <a:spcPct val="170000"/>
              </a:lnSpc>
              <a:spcBef>
                <a:spcPts val="0"/>
              </a:spcBef>
              <a:spcAft>
                <a:spcPts val="800"/>
              </a:spcAft>
              <a:buClr>
                <a:srgbClr val="000000"/>
              </a:buClr>
              <a:buSzPct val="100000"/>
              <a:buFont typeface="Arial"/>
            </a:pPr>
            <a:r>
              <a:rPr lang="en">
                <a:solidFill>
                  <a:srgbClr val="000000"/>
                </a:solidFill>
                <a:highlight>
                  <a:srgbClr val="FFFFFF"/>
                </a:highlight>
                <a:latin typeface="Arial"/>
                <a:ea typeface="Arial"/>
                <a:cs typeface="Arial"/>
                <a:sym typeface="Arial"/>
              </a:rPr>
              <a:t>Implement the mitigating action if any risk materializes</a:t>
            </a:r>
          </a:p>
          <a:p>
            <a:pPr indent="-342900" lvl="0" marL="647700" rtl="0">
              <a:lnSpc>
                <a:spcPct val="170000"/>
              </a:lnSpc>
              <a:spcBef>
                <a:spcPts val="0"/>
              </a:spcBef>
              <a:spcAft>
                <a:spcPts val="800"/>
              </a:spcAft>
              <a:buClr>
                <a:srgbClr val="000000"/>
              </a:buClr>
              <a:buSzPct val="100000"/>
              <a:buFont typeface="Arial"/>
            </a:pPr>
            <a:r>
              <a:rPr lang="en">
                <a:solidFill>
                  <a:srgbClr val="000000"/>
                </a:solidFill>
                <a:highlight>
                  <a:srgbClr val="FFFFFF"/>
                </a:highlight>
                <a:latin typeface="Arial"/>
                <a:ea typeface="Arial"/>
                <a:cs typeface="Arial"/>
                <a:sym typeface="Arial"/>
              </a:rPr>
              <a:t>Communicate risk status throughout project</a:t>
            </a:r>
          </a:p>
          <a:p>
            <a:pPr lvl="0" rtl="0">
              <a:spcBef>
                <a:spcPts val="0"/>
              </a:spcBef>
              <a:buNone/>
            </a:pPr>
            <a:r>
              <a:t/>
            </a:r>
            <a:endParaRPr sz="11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510450" y="2057400"/>
            <a:ext cx="8123100" cy="778800"/>
          </a:xfrm>
          <a:prstGeom prst="rect">
            <a:avLst/>
          </a:prstGeom>
        </p:spPr>
        <p:txBody>
          <a:bodyPr anchorCtr="0" anchor="b" bIns="91425" lIns="91425" rIns="91425" tIns="91425">
            <a:noAutofit/>
          </a:bodyPr>
          <a:lstStyle/>
          <a:p>
            <a:pPr lvl="0" rtl="0">
              <a:spcBef>
                <a:spcPts val="0"/>
              </a:spcBef>
              <a:buNone/>
            </a:pPr>
            <a:r>
              <a:rPr lang="en"/>
              <a:t>Current System - Features, Improvements, and Bug Fixes</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x="0" y="0"/>
          <a:ext cx="0" cy="0"/>
          <a:chOff x="0" y="0"/>
          <a:chExt cx="0" cy="0"/>
        </a:xfrm>
      </p:grpSpPr>
      <p:sp>
        <p:nvSpPr>
          <p:cNvPr id="489" name="Shape 48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Risk Management Model (Continued)</a:t>
            </a:r>
          </a:p>
        </p:txBody>
      </p:sp>
      <p:sp>
        <p:nvSpPr>
          <p:cNvPr id="490" name="Shape 49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70000"/>
              </a:lnSpc>
              <a:spcBef>
                <a:spcPts val="0"/>
              </a:spcBef>
              <a:spcAft>
                <a:spcPts val="800"/>
              </a:spcAft>
              <a:buNone/>
            </a:pPr>
            <a:r>
              <a:rPr lang="en">
                <a:solidFill>
                  <a:srgbClr val="000000"/>
                </a:solidFill>
                <a:highlight>
                  <a:srgbClr val="FFFFFF"/>
                </a:highlight>
                <a:latin typeface="Arial"/>
                <a:ea typeface="Arial"/>
                <a:cs typeface="Arial"/>
                <a:sym typeface="Arial"/>
              </a:rPr>
              <a:t>Our Monitoring includes:</a:t>
            </a:r>
          </a:p>
          <a:p>
            <a:pPr indent="-342900" lvl="0" marL="647700" rtl="0">
              <a:lnSpc>
                <a:spcPct val="170000"/>
              </a:lnSpc>
              <a:spcBef>
                <a:spcPts val="0"/>
              </a:spcBef>
              <a:spcAft>
                <a:spcPts val="800"/>
              </a:spcAft>
              <a:buClr>
                <a:srgbClr val="000000"/>
              </a:buClr>
              <a:buSzPct val="100000"/>
              <a:buFont typeface="Arial"/>
            </a:pPr>
            <a:r>
              <a:rPr lang="en">
                <a:solidFill>
                  <a:srgbClr val="000000"/>
                </a:solidFill>
                <a:highlight>
                  <a:srgbClr val="FFFFFF"/>
                </a:highlight>
                <a:latin typeface="Arial"/>
                <a:ea typeface="Arial"/>
                <a:cs typeface="Arial"/>
                <a:sym typeface="Arial"/>
              </a:rPr>
              <a:t>Update SPPP reports and meeting minutes and include risk management issues</a:t>
            </a:r>
          </a:p>
          <a:p>
            <a:pPr indent="-342900" lvl="0" marL="647700" rtl="0">
              <a:lnSpc>
                <a:spcPct val="170000"/>
              </a:lnSpc>
              <a:spcBef>
                <a:spcPts val="0"/>
              </a:spcBef>
              <a:spcAft>
                <a:spcPts val="800"/>
              </a:spcAft>
              <a:buClr>
                <a:srgbClr val="000000"/>
              </a:buClr>
              <a:buSzPct val="100000"/>
              <a:buFont typeface="Arial"/>
            </a:pPr>
            <a:r>
              <a:rPr lang="en">
                <a:solidFill>
                  <a:srgbClr val="000000"/>
                </a:solidFill>
                <a:highlight>
                  <a:srgbClr val="FFFFFF"/>
                </a:highlight>
                <a:latin typeface="Arial"/>
                <a:ea typeface="Arial"/>
                <a:cs typeface="Arial"/>
                <a:sym typeface="Arial"/>
              </a:rPr>
              <a:t>Revise risk plans according to any major changes in project schedule</a:t>
            </a:r>
          </a:p>
          <a:p>
            <a:pPr indent="-342900" lvl="0" marL="647700" rtl="0">
              <a:lnSpc>
                <a:spcPct val="170000"/>
              </a:lnSpc>
              <a:spcBef>
                <a:spcPts val="0"/>
              </a:spcBef>
              <a:spcAft>
                <a:spcPts val="800"/>
              </a:spcAft>
              <a:buClr>
                <a:srgbClr val="000000"/>
              </a:buClr>
              <a:buSzPct val="100000"/>
              <a:buFont typeface="Arial"/>
            </a:pPr>
            <a:r>
              <a:rPr lang="en">
                <a:solidFill>
                  <a:srgbClr val="000000"/>
                </a:solidFill>
                <a:highlight>
                  <a:srgbClr val="FFFFFF"/>
                </a:highlight>
                <a:latin typeface="Arial"/>
                <a:ea typeface="Arial"/>
                <a:cs typeface="Arial"/>
                <a:sym typeface="Arial"/>
              </a:rPr>
              <a:t>Review and reprioritize risks, eliminating those with lowest probability</a:t>
            </a:r>
          </a:p>
          <a:p>
            <a:pPr lvl="0" rtl="0">
              <a:spcBef>
                <a:spcPts val="0"/>
              </a:spcBef>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Risk Management Model (Continued)</a:t>
            </a:r>
          </a:p>
        </p:txBody>
      </p:sp>
      <p:sp>
        <p:nvSpPr>
          <p:cNvPr id="496" name="Shape 4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70000"/>
              </a:lnSpc>
              <a:spcBef>
                <a:spcPts val="0"/>
              </a:spcBef>
              <a:spcAft>
                <a:spcPts val="800"/>
              </a:spcAft>
              <a:buNone/>
            </a:pPr>
            <a:r>
              <a:rPr lang="en" sz="1400">
                <a:solidFill>
                  <a:srgbClr val="000000"/>
                </a:solidFill>
                <a:highlight>
                  <a:srgbClr val="FFFFFF"/>
                </a:highlight>
                <a:latin typeface="Arial"/>
                <a:ea typeface="Arial"/>
                <a:cs typeface="Arial"/>
                <a:sym typeface="Arial"/>
              </a:rPr>
              <a:t>Mitigating options include:</a:t>
            </a:r>
          </a:p>
          <a:p>
            <a:pPr indent="-317500" lvl="0" marL="647700" rtl="0">
              <a:lnSpc>
                <a:spcPct val="170000"/>
              </a:lnSpc>
              <a:spcBef>
                <a:spcPts val="0"/>
              </a:spcBef>
              <a:spcAft>
                <a:spcPts val="800"/>
              </a:spcAft>
              <a:buClr>
                <a:srgbClr val="000000"/>
              </a:buClr>
              <a:buSzPct val="100000"/>
              <a:buFont typeface="Arial"/>
            </a:pPr>
            <a:r>
              <a:rPr lang="en" sz="1400">
                <a:solidFill>
                  <a:srgbClr val="000000"/>
                </a:solidFill>
                <a:highlight>
                  <a:srgbClr val="FFFFFF"/>
                </a:highlight>
                <a:latin typeface="Arial"/>
                <a:ea typeface="Arial"/>
                <a:cs typeface="Arial"/>
                <a:sym typeface="Arial"/>
              </a:rPr>
              <a:t>Accept: Acknowledge that a risk is impacting the project. Make an explicit decision to accept the risk without any changes to the project. Project management approval is mandatory here.</a:t>
            </a:r>
          </a:p>
          <a:p>
            <a:pPr indent="-317500" lvl="0" marL="647700" rtl="0">
              <a:lnSpc>
                <a:spcPct val="170000"/>
              </a:lnSpc>
              <a:spcBef>
                <a:spcPts val="0"/>
              </a:spcBef>
              <a:spcAft>
                <a:spcPts val="800"/>
              </a:spcAft>
              <a:buClr>
                <a:srgbClr val="000000"/>
              </a:buClr>
              <a:buSzPct val="100000"/>
              <a:buFont typeface="Arial"/>
            </a:pPr>
            <a:r>
              <a:rPr lang="en" sz="1400">
                <a:solidFill>
                  <a:srgbClr val="000000"/>
                </a:solidFill>
                <a:highlight>
                  <a:srgbClr val="FFFFFF"/>
                </a:highlight>
                <a:latin typeface="Arial"/>
                <a:ea typeface="Arial"/>
                <a:cs typeface="Arial"/>
                <a:sym typeface="Arial"/>
              </a:rPr>
              <a:t>Avoid: Adjust project scope, schedule, or constraints to minimize the effects of the risk.</a:t>
            </a:r>
          </a:p>
          <a:p>
            <a:pPr indent="-317500" lvl="0" marL="647700" rtl="0">
              <a:lnSpc>
                <a:spcPct val="170000"/>
              </a:lnSpc>
              <a:spcBef>
                <a:spcPts val="0"/>
              </a:spcBef>
              <a:spcAft>
                <a:spcPts val="800"/>
              </a:spcAft>
              <a:buClr>
                <a:srgbClr val="000000"/>
              </a:buClr>
              <a:buSzPct val="100000"/>
              <a:buFont typeface="Arial"/>
            </a:pPr>
            <a:r>
              <a:rPr lang="en" sz="1400">
                <a:solidFill>
                  <a:srgbClr val="000000"/>
                </a:solidFill>
                <a:highlight>
                  <a:srgbClr val="FFFFFF"/>
                </a:highlight>
                <a:latin typeface="Arial"/>
                <a:ea typeface="Arial"/>
                <a:cs typeface="Arial"/>
                <a:sym typeface="Arial"/>
              </a:rPr>
              <a:t>Control: Take action to minimize the impact or reduce the intensification of the risk.</a:t>
            </a:r>
          </a:p>
          <a:p>
            <a:pPr indent="-317500" lvl="0" marL="647700" rtl="0">
              <a:lnSpc>
                <a:spcPct val="170000"/>
              </a:lnSpc>
              <a:spcBef>
                <a:spcPts val="0"/>
              </a:spcBef>
              <a:spcAft>
                <a:spcPts val="800"/>
              </a:spcAft>
              <a:buClr>
                <a:srgbClr val="000000"/>
              </a:buClr>
              <a:buSzPct val="100000"/>
              <a:buFont typeface="Arial"/>
            </a:pPr>
            <a:r>
              <a:rPr lang="en" sz="1400">
                <a:solidFill>
                  <a:srgbClr val="000000"/>
                </a:solidFill>
                <a:highlight>
                  <a:srgbClr val="FFFFFF"/>
                </a:highlight>
                <a:latin typeface="Arial"/>
                <a:ea typeface="Arial"/>
                <a:cs typeface="Arial"/>
                <a:sym typeface="Arial"/>
              </a:rPr>
              <a:t>Transfer: Implement an organizational shift in accountability, responsibility, or authority to other stakeholders that will accept the risk.</a:t>
            </a:r>
          </a:p>
          <a:p>
            <a:pPr indent="-317500" lvl="0" marL="647700" rtl="0">
              <a:lnSpc>
                <a:spcPct val="170000"/>
              </a:lnSpc>
              <a:spcBef>
                <a:spcPts val="0"/>
              </a:spcBef>
              <a:spcAft>
                <a:spcPts val="800"/>
              </a:spcAft>
              <a:buClr>
                <a:srgbClr val="000000"/>
              </a:buClr>
              <a:buSzPct val="100000"/>
              <a:buFont typeface="Arial"/>
            </a:pPr>
            <a:r>
              <a:rPr lang="en" sz="1400">
                <a:solidFill>
                  <a:srgbClr val="000000"/>
                </a:solidFill>
                <a:highlight>
                  <a:srgbClr val="FFFFFF"/>
                </a:highlight>
                <a:latin typeface="Arial"/>
                <a:ea typeface="Arial"/>
                <a:cs typeface="Arial"/>
                <a:sym typeface="Arial"/>
              </a:rPr>
              <a:t>Continue Monitoring: Often suitable for low-impact risks, monitor the project environment for potentially increasing impact of the risk.</a:t>
            </a:r>
          </a:p>
          <a:p>
            <a:pPr lvl="0" rtl="0">
              <a:spcBef>
                <a:spcPts val="0"/>
              </a:spcBef>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x="0" y="0"/>
          <a:ext cx="0" cy="0"/>
          <a:chOff x="0" y="0"/>
          <a:chExt cx="0" cy="0"/>
        </a:xfrm>
      </p:grpSpPr>
      <p:sp>
        <p:nvSpPr>
          <p:cNvPr id="501" name="Shape 501"/>
          <p:cNvSpPr txBox="1"/>
          <p:nvPr>
            <p:ph type="title"/>
          </p:nvPr>
        </p:nvSpPr>
        <p:spPr>
          <a:xfrm>
            <a:off x="262862" y="0"/>
            <a:ext cx="8520600" cy="572700"/>
          </a:xfrm>
          <a:prstGeom prst="rect">
            <a:avLst/>
          </a:prstGeom>
        </p:spPr>
        <p:txBody>
          <a:bodyPr anchorCtr="0" anchor="t" bIns="91425" lIns="91425" rIns="91425" tIns="91425">
            <a:noAutofit/>
          </a:bodyPr>
          <a:lstStyle/>
          <a:p>
            <a:pPr lvl="0" rtl="0">
              <a:spcBef>
                <a:spcPts val="0"/>
              </a:spcBef>
              <a:buNone/>
            </a:pPr>
            <a:r>
              <a:rPr lang="en"/>
              <a:t>Identified Risks</a:t>
            </a:r>
          </a:p>
        </p:txBody>
      </p:sp>
      <p:graphicFrame>
        <p:nvGraphicFramePr>
          <p:cNvPr id="502" name="Shape 502"/>
          <p:cNvGraphicFramePr/>
          <p:nvPr/>
        </p:nvGraphicFramePr>
        <p:xfrm>
          <a:off x="417312" y="582312"/>
          <a:ext cx="3000000" cy="3000000"/>
        </p:xfrm>
        <a:graphic>
          <a:graphicData uri="http://schemas.openxmlformats.org/drawingml/2006/table">
            <a:tbl>
              <a:tblPr>
                <a:noFill/>
                <a:tableStyleId>{C3922062-F582-43CA-83B9-3E57A611E116}</a:tableStyleId>
              </a:tblPr>
              <a:tblGrid>
                <a:gridCol w="811425"/>
                <a:gridCol w="1589650"/>
                <a:gridCol w="1837400"/>
                <a:gridCol w="1324400"/>
                <a:gridCol w="1324400"/>
                <a:gridCol w="1324400"/>
              </a:tblGrid>
              <a:tr h="460350">
                <a:tc>
                  <a:txBody>
                    <a:bodyPr>
                      <a:noAutofit/>
                    </a:bodyPr>
                    <a:lstStyle/>
                    <a:p>
                      <a:pPr lvl="0" rtl="0">
                        <a:spcBef>
                          <a:spcPts val="0"/>
                        </a:spcBef>
                        <a:buNone/>
                      </a:pPr>
                      <a:r>
                        <a:rPr b="1" lang="en"/>
                        <a:t>RiskId</a:t>
                      </a:r>
                    </a:p>
                  </a:txBody>
                  <a:tcPr marT="91425" marB="91425" marR="91425" marL="91425"/>
                </a:tc>
                <a:tc>
                  <a:txBody>
                    <a:bodyPr>
                      <a:noAutofit/>
                    </a:bodyPr>
                    <a:lstStyle/>
                    <a:p>
                      <a:pPr lvl="0" rtl="0">
                        <a:spcBef>
                          <a:spcPts val="0"/>
                        </a:spcBef>
                        <a:buNone/>
                      </a:pPr>
                      <a:r>
                        <a:rPr b="1" lang="en"/>
                        <a:t>Risk</a:t>
                      </a:r>
                    </a:p>
                  </a:txBody>
                  <a:tcPr marT="91425" marB="91425" marR="91425" marL="91425"/>
                </a:tc>
                <a:tc>
                  <a:txBody>
                    <a:bodyPr>
                      <a:noAutofit/>
                    </a:bodyPr>
                    <a:lstStyle/>
                    <a:p>
                      <a:pPr lvl="0" rtl="0">
                        <a:spcBef>
                          <a:spcPts val="0"/>
                        </a:spcBef>
                        <a:buNone/>
                      </a:pPr>
                      <a:r>
                        <a:rPr b="1" lang="en"/>
                        <a:t>Probability</a:t>
                      </a:r>
                    </a:p>
                  </a:txBody>
                  <a:tcPr marT="91425" marB="91425" marR="91425" marL="91425"/>
                </a:tc>
                <a:tc>
                  <a:txBody>
                    <a:bodyPr>
                      <a:noAutofit/>
                    </a:bodyPr>
                    <a:lstStyle/>
                    <a:p>
                      <a:pPr lvl="0" rtl="0">
                        <a:spcBef>
                          <a:spcPts val="0"/>
                        </a:spcBef>
                        <a:buNone/>
                      </a:pPr>
                      <a:r>
                        <a:rPr b="1" lang="en"/>
                        <a:t>Impact</a:t>
                      </a:r>
                    </a:p>
                  </a:txBody>
                  <a:tcPr marT="91425" marB="91425" marR="91425" marL="91425"/>
                </a:tc>
                <a:tc>
                  <a:txBody>
                    <a:bodyPr>
                      <a:noAutofit/>
                    </a:bodyPr>
                    <a:lstStyle/>
                    <a:p>
                      <a:pPr lvl="0" rtl="0">
                        <a:spcBef>
                          <a:spcPts val="0"/>
                        </a:spcBef>
                        <a:buNone/>
                      </a:pPr>
                      <a:r>
                        <a:rPr b="1" lang="en"/>
                        <a:t>Action</a:t>
                      </a:r>
                    </a:p>
                  </a:txBody>
                  <a:tcPr marT="91425" marB="91425" marR="91425" marL="91425"/>
                </a:tc>
                <a:tc>
                  <a:txBody>
                    <a:bodyPr>
                      <a:noAutofit/>
                    </a:bodyPr>
                    <a:lstStyle/>
                    <a:p>
                      <a:pPr lvl="0" rtl="0">
                        <a:spcBef>
                          <a:spcPts val="0"/>
                        </a:spcBef>
                        <a:buNone/>
                      </a:pPr>
                      <a:r>
                        <a:rPr b="1" lang="en"/>
                        <a:t>Result</a:t>
                      </a:r>
                    </a:p>
                  </a:txBody>
                  <a:tcPr marT="91425" marB="91425" marR="91425" marL="91425"/>
                </a:tc>
              </a:tr>
              <a:tr h="1421550">
                <a:tc>
                  <a:txBody>
                    <a:bodyPr>
                      <a:noAutofit/>
                    </a:bodyPr>
                    <a:lstStyle/>
                    <a:p>
                      <a:pPr lvl="0" rtl="0">
                        <a:spcBef>
                          <a:spcPts val="0"/>
                        </a:spcBef>
                        <a:buNone/>
                      </a:pPr>
                      <a:r>
                        <a:rPr lang="en"/>
                        <a:t>1</a:t>
                      </a:r>
                    </a:p>
                  </a:txBody>
                  <a:tcPr marT="91425" marB="91425" marR="91425" marL="91425"/>
                </a:tc>
                <a:tc>
                  <a:txBody>
                    <a:bodyPr>
                      <a:noAutofit/>
                    </a:bodyPr>
                    <a:lstStyle/>
                    <a:p>
                      <a:pPr lvl="0" rtl="0">
                        <a:spcBef>
                          <a:spcPts val="0"/>
                        </a:spcBef>
                        <a:buNone/>
                      </a:pPr>
                      <a:r>
                        <a:rPr lang="en"/>
                        <a:t>None of us knew the required technology (Node &amp; Django)</a:t>
                      </a:r>
                    </a:p>
                  </a:txBody>
                  <a:tcPr marT="91425" marB="91425" marR="91425" marL="91425"/>
                </a:tc>
                <a:tc>
                  <a:txBody>
                    <a:bodyPr>
                      <a:noAutofit/>
                    </a:bodyPr>
                    <a:lstStyle/>
                    <a:p>
                      <a:pPr lvl="0" rtl="0">
                        <a:spcBef>
                          <a:spcPts val="0"/>
                        </a:spcBef>
                        <a:buNone/>
                      </a:pPr>
                      <a:r>
                        <a:rPr lang="en"/>
                        <a:t>Frequent</a:t>
                      </a:r>
                    </a:p>
                  </a:txBody>
                  <a:tcPr marT="91425" marB="91425" marR="91425" marL="91425"/>
                </a:tc>
                <a:tc>
                  <a:txBody>
                    <a:bodyPr>
                      <a:noAutofit/>
                    </a:bodyPr>
                    <a:lstStyle/>
                    <a:p>
                      <a:pPr lvl="0" rtl="0">
                        <a:spcBef>
                          <a:spcPts val="0"/>
                        </a:spcBef>
                        <a:buNone/>
                      </a:pPr>
                      <a:r>
                        <a:rPr lang="en"/>
                        <a:t>Critical</a:t>
                      </a:r>
                    </a:p>
                  </a:txBody>
                  <a:tcPr marT="91425" marB="91425" marR="91425" marL="91425"/>
                </a:tc>
                <a:tc>
                  <a:txBody>
                    <a:bodyPr>
                      <a:noAutofit/>
                    </a:bodyPr>
                    <a:lstStyle/>
                    <a:p>
                      <a:pPr lvl="0" rtl="0">
                        <a:spcBef>
                          <a:spcPts val="0"/>
                        </a:spcBef>
                        <a:buNone/>
                      </a:pPr>
                      <a:r>
                        <a:rPr lang="en"/>
                        <a:t>Do tutorials.</a:t>
                      </a:r>
                    </a:p>
                    <a:p>
                      <a:pPr lvl="0" rtl="0">
                        <a:spcBef>
                          <a:spcPts val="0"/>
                        </a:spcBef>
                        <a:buNone/>
                      </a:pPr>
                      <a:r>
                        <a:rPr lang="en"/>
                        <a:t>Scrum Meeting.</a:t>
                      </a:r>
                    </a:p>
                    <a:p>
                      <a:pPr lvl="0" rtl="0">
                        <a:spcBef>
                          <a:spcPts val="0"/>
                        </a:spcBef>
                        <a:buNone/>
                      </a:pPr>
                      <a:r>
                        <a:rPr lang="en"/>
                        <a:t>Pair Programming.</a:t>
                      </a:r>
                    </a:p>
                    <a:p>
                      <a:pPr lvl="0" rtl="0">
                        <a:spcBef>
                          <a:spcPts val="0"/>
                        </a:spcBef>
                        <a:buNone/>
                      </a:pPr>
                      <a:r>
                        <a:rPr lang="en"/>
                        <a:t>(Accept)</a:t>
                      </a:r>
                    </a:p>
                  </a:txBody>
                  <a:tcPr marT="91425" marB="91425" marR="91425" marL="91425"/>
                </a:tc>
                <a:tc>
                  <a:txBody>
                    <a:bodyPr>
                      <a:noAutofit/>
                    </a:bodyPr>
                    <a:lstStyle/>
                    <a:p>
                      <a:pPr lvl="0" rtl="0">
                        <a:spcBef>
                          <a:spcPts val="0"/>
                        </a:spcBef>
                        <a:buNone/>
                      </a:pPr>
                      <a:r>
                        <a:rPr lang="en"/>
                        <a:t>Risk mitigated significantly</a:t>
                      </a:r>
                    </a:p>
                  </a:txBody>
                  <a:tcPr marT="91425" marB="91425" marR="91425" marL="91425"/>
                </a:tc>
              </a:tr>
              <a:tr h="1214700">
                <a:tc>
                  <a:txBody>
                    <a:bodyPr>
                      <a:noAutofit/>
                    </a:bodyPr>
                    <a:lstStyle/>
                    <a:p>
                      <a:pPr lvl="0" rtl="0">
                        <a:spcBef>
                          <a:spcPts val="0"/>
                        </a:spcBef>
                        <a:buNone/>
                      </a:pPr>
                      <a:r>
                        <a:rPr lang="en"/>
                        <a:t>2</a:t>
                      </a:r>
                    </a:p>
                  </a:txBody>
                  <a:tcPr marT="91425" marB="91425" marR="91425" marL="91425"/>
                </a:tc>
                <a:tc>
                  <a:txBody>
                    <a:bodyPr>
                      <a:noAutofit/>
                    </a:bodyPr>
                    <a:lstStyle/>
                    <a:p>
                      <a:pPr lvl="0" rtl="0">
                        <a:spcBef>
                          <a:spcPts val="0"/>
                        </a:spcBef>
                        <a:buNone/>
                      </a:pPr>
                      <a:r>
                        <a:rPr lang="en"/>
                        <a:t>Someone dropped the class</a:t>
                      </a:r>
                    </a:p>
                  </a:txBody>
                  <a:tcPr marT="91425" marB="91425" marR="91425" marL="91425"/>
                </a:tc>
                <a:tc>
                  <a:txBody>
                    <a:bodyPr>
                      <a:noAutofit/>
                    </a:bodyPr>
                    <a:lstStyle/>
                    <a:p>
                      <a:pPr lvl="0" rtl="0">
                        <a:spcBef>
                          <a:spcPts val="0"/>
                        </a:spcBef>
                        <a:buNone/>
                      </a:pPr>
                      <a:r>
                        <a:rPr lang="en"/>
                        <a:t>Occasional</a:t>
                      </a:r>
                    </a:p>
                  </a:txBody>
                  <a:tcPr marT="91425" marB="91425" marR="91425" marL="91425"/>
                </a:tc>
                <a:tc>
                  <a:txBody>
                    <a:bodyPr>
                      <a:noAutofit/>
                    </a:bodyPr>
                    <a:lstStyle/>
                    <a:p>
                      <a:pPr lvl="0" rtl="0">
                        <a:spcBef>
                          <a:spcPts val="0"/>
                        </a:spcBef>
                        <a:buNone/>
                      </a:pPr>
                      <a:r>
                        <a:rPr lang="en"/>
                        <a:t>Critical</a:t>
                      </a:r>
                    </a:p>
                  </a:txBody>
                  <a:tcPr marT="91425" marB="91425" marR="91425" marL="91425"/>
                </a:tc>
                <a:tc>
                  <a:txBody>
                    <a:bodyPr>
                      <a:noAutofit/>
                    </a:bodyPr>
                    <a:lstStyle/>
                    <a:p>
                      <a:pPr lvl="0" rtl="0">
                        <a:spcBef>
                          <a:spcPts val="0"/>
                        </a:spcBef>
                        <a:buNone/>
                      </a:pPr>
                      <a:r>
                        <a:rPr lang="en"/>
                        <a:t>Change Management</a:t>
                      </a:r>
                    </a:p>
                    <a:p>
                      <a:pPr lvl="0" rtl="0">
                        <a:spcBef>
                          <a:spcPts val="0"/>
                        </a:spcBef>
                        <a:buNone/>
                      </a:pPr>
                      <a:r>
                        <a:rPr lang="en"/>
                        <a:t>Pair Programming</a:t>
                      </a:r>
                    </a:p>
                    <a:p>
                      <a:pPr lvl="0" rtl="0">
                        <a:spcBef>
                          <a:spcPts val="0"/>
                        </a:spcBef>
                        <a:buNone/>
                      </a:pPr>
                      <a:r>
                        <a:rPr lang="en"/>
                        <a:t>(Transfer)</a:t>
                      </a:r>
                    </a:p>
                  </a:txBody>
                  <a:tcPr marT="91425" marB="91425" marR="91425" marL="91425"/>
                </a:tc>
                <a:tc>
                  <a:txBody>
                    <a:bodyPr>
                      <a:noAutofit/>
                    </a:bodyPr>
                    <a:lstStyle/>
                    <a:p>
                      <a:pPr lvl="0" rtl="0">
                        <a:spcBef>
                          <a:spcPts val="0"/>
                        </a:spcBef>
                        <a:buNone/>
                      </a:pPr>
                      <a:r>
                        <a:rPr lang="en"/>
                        <a:t>Risk mitigated significantly</a:t>
                      </a:r>
                    </a:p>
                  </a:txBody>
                  <a:tcPr marT="91425" marB="91425" marR="91425" marL="91425"/>
                </a:tc>
              </a:tr>
              <a:tr h="1007850">
                <a:tc>
                  <a:txBody>
                    <a:bodyPr>
                      <a:noAutofit/>
                    </a:bodyPr>
                    <a:lstStyle/>
                    <a:p>
                      <a:pPr lvl="0" rtl="0">
                        <a:spcBef>
                          <a:spcPts val="0"/>
                        </a:spcBef>
                        <a:buNone/>
                      </a:pPr>
                      <a:r>
                        <a:rPr lang="en"/>
                        <a:t>3</a:t>
                      </a:r>
                    </a:p>
                  </a:txBody>
                  <a:tcPr marT="91425" marB="91425" marR="91425" marL="91425"/>
                </a:tc>
                <a:tc>
                  <a:txBody>
                    <a:bodyPr>
                      <a:noAutofit/>
                    </a:bodyPr>
                    <a:lstStyle/>
                    <a:p>
                      <a:pPr lvl="0" rtl="0">
                        <a:spcBef>
                          <a:spcPts val="0"/>
                        </a:spcBef>
                        <a:buNone/>
                      </a:pPr>
                      <a:r>
                        <a:rPr lang="en"/>
                        <a:t>Deep diving in the previous code</a:t>
                      </a:r>
                    </a:p>
                  </a:txBody>
                  <a:tcPr marT="91425" marB="91425" marR="91425" marL="91425"/>
                </a:tc>
                <a:tc>
                  <a:txBody>
                    <a:bodyPr>
                      <a:noAutofit/>
                    </a:bodyPr>
                    <a:lstStyle/>
                    <a:p>
                      <a:pPr lvl="0" rtl="0">
                        <a:spcBef>
                          <a:spcPts val="0"/>
                        </a:spcBef>
                        <a:buNone/>
                      </a:pPr>
                      <a:r>
                        <a:rPr lang="en"/>
                        <a:t>Frequent</a:t>
                      </a:r>
                    </a:p>
                  </a:txBody>
                  <a:tcPr marT="91425" marB="91425" marR="91425" marL="91425"/>
                </a:tc>
                <a:tc>
                  <a:txBody>
                    <a:bodyPr>
                      <a:noAutofit/>
                    </a:bodyPr>
                    <a:lstStyle/>
                    <a:p>
                      <a:pPr lvl="0" rtl="0">
                        <a:spcBef>
                          <a:spcPts val="0"/>
                        </a:spcBef>
                        <a:buNone/>
                      </a:pPr>
                      <a:r>
                        <a:rPr lang="en"/>
                        <a:t>Critical</a:t>
                      </a:r>
                    </a:p>
                  </a:txBody>
                  <a:tcPr marT="91425" marB="91425" marR="91425" marL="91425"/>
                </a:tc>
                <a:tc>
                  <a:txBody>
                    <a:bodyPr>
                      <a:noAutofit/>
                    </a:bodyPr>
                    <a:lstStyle/>
                    <a:p>
                      <a:pPr lvl="0" rtl="0">
                        <a:spcBef>
                          <a:spcPts val="0"/>
                        </a:spcBef>
                        <a:buNone/>
                      </a:pPr>
                      <a:r>
                        <a:rPr lang="en"/>
                        <a:t>File system and Infrastructure</a:t>
                      </a:r>
                    </a:p>
                    <a:p>
                      <a:pPr lvl="0" rtl="0">
                        <a:spcBef>
                          <a:spcPts val="0"/>
                        </a:spcBef>
                        <a:buNone/>
                      </a:pPr>
                      <a:r>
                        <a:rPr lang="en"/>
                        <a:t>(Control)</a:t>
                      </a:r>
                    </a:p>
                  </a:txBody>
                  <a:tcPr marT="91425" marB="91425" marR="91425" marL="91425"/>
                </a:tc>
                <a:tc>
                  <a:txBody>
                    <a:bodyPr>
                      <a:noAutofit/>
                    </a:bodyPr>
                    <a:lstStyle/>
                    <a:p>
                      <a:pPr lvl="0" rtl="0">
                        <a:spcBef>
                          <a:spcPts val="0"/>
                        </a:spcBef>
                        <a:buNone/>
                      </a:pPr>
                      <a:r>
                        <a:rPr lang="en"/>
                        <a:t>Results are hard to evaluate</a:t>
                      </a:r>
                    </a:p>
                  </a:txBody>
                  <a:tcPr marT="91425" marB="91425" marR="91425" marL="91425"/>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6" name="Shape 506"/>
        <p:cNvGrpSpPr/>
        <p:nvPr/>
      </p:nvGrpSpPr>
      <p:grpSpPr>
        <a:xfrm>
          <a:off x="0" y="0"/>
          <a:ext cx="0" cy="0"/>
          <a:chOff x="0" y="0"/>
          <a:chExt cx="0" cy="0"/>
        </a:xfrm>
      </p:grpSpPr>
      <p:sp>
        <p:nvSpPr>
          <p:cNvPr id="507" name="Shape 507"/>
          <p:cNvSpPr txBox="1"/>
          <p:nvPr>
            <p:ph type="title"/>
          </p:nvPr>
        </p:nvSpPr>
        <p:spPr>
          <a:xfrm>
            <a:off x="262850" y="54250"/>
            <a:ext cx="8520600" cy="572700"/>
          </a:xfrm>
          <a:prstGeom prst="rect">
            <a:avLst/>
          </a:prstGeom>
        </p:spPr>
        <p:txBody>
          <a:bodyPr anchorCtr="0" anchor="t" bIns="91425" lIns="91425" rIns="91425" tIns="91425">
            <a:noAutofit/>
          </a:bodyPr>
          <a:lstStyle/>
          <a:p>
            <a:pPr lvl="0" rtl="0">
              <a:spcBef>
                <a:spcPts val="0"/>
              </a:spcBef>
              <a:buNone/>
            </a:pPr>
            <a:r>
              <a:rPr lang="en"/>
              <a:t>Identified Risks (Continued)</a:t>
            </a:r>
          </a:p>
          <a:p>
            <a:pPr lvl="0" rtl="0">
              <a:spcBef>
                <a:spcPts val="0"/>
              </a:spcBef>
              <a:buNone/>
            </a:pPr>
            <a:r>
              <a:t/>
            </a:r>
            <a:endParaRPr/>
          </a:p>
        </p:txBody>
      </p:sp>
      <p:graphicFrame>
        <p:nvGraphicFramePr>
          <p:cNvPr id="508" name="Shape 508"/>
          <p:cNvGraphicFramePr/>
          <p:nvPr/>
        </p:nvGraphicFramePr>
        <p:xfrm>
          <a:off x="518375" y="806987"/>
          <a:ext cx="3000000" cy="3000000"/>
        </p:xfrm>
        <a:graphic>
          <a:graphicData uri="http://schemas.openxmlformats.org/drawingml/2006/table">
            <a:tbl>
              <a:tblPr>
                <a:noFill/>
                <a:tableStyleId>{C3922062-F582-43CA-83B9-3E57A611E116}</a:tableStyleId>
              </a:tblPr>
              <a:tblGrid>
                <a:gridCol w="811425"/>
                <a:gridCol w="1589650"/>
                <a:gridCol w="1837400"/>
                <a:gridCol w="1324400"/>
                <a:gridCol w="1324400"/>
                <a:gridCol w="1324400"/>
              </a:tblGrid>
              <a:tr h="466375">
                <a:tc>
                  <a:txBody>
                    <a:bodyPr>
                      <a:noAutofit/>
                    </a:bodyPr>
                    <a:lstStyle/>
                    <a:p>
                      <a:pPr lvl="0" rtl="0">
                        <a:spcBef>
                          <a:spcPts val="0"/>
                        </a:spcBef>
                        <a:buNone/>
                      </a:pPr>
                      <a:r>
                        <a:rPr b="1" lang="en"/>
                        <a:t>RiskId</a:t>
                      </a:r>
                    </a:p>
                  </a:txBody>
                  <a:tcPr marT="91425" marB="91425" marR="91425" marL="91425"/>
                </a:tc>
                <a:tc>
                  <a:txBody>
                    <a:bodyPr>
                      <a:noAutofit/>
                    </a:bodyPr>
                    <a:lstStyle/>
                    <a:p>
                      <a:pPr lvl="0" rtl="0">
                        <a:spcBef>
                          <a:spcPts val="0"/>
                        </a:spcBef>
                        <a:buNone/>
                      </a:pPr>
                      <a:r>
                        <a:rPr b="1" lang="en"/>
                        <a:t>Risk</a:t>
                      </a:r>
                    </a:p>
                  </a:txBody>
                  <a:tcPr marT="91425" marB="91425" marR="91425" marL="91425"/>
                </a:tc>
                <a:tc>
                  <a:txBody>
                    <a:bodyPr>
                      <a:noAutofit/>
                    </a:bodyPr>
                    <a:lstStyle/>
                    <a:p>
                      <a:pPr lvl="0" rtl="0">
                        <a:spcBef>
                          <a:spcPts val="0"/>
                        </a:spcBef>
                        <a:buNone/>
                      </a:pPr>
                      <a:r>
                        <a:rPr b="1" lang="en"/>
                        <a:t>Probability</a:t>
                      </a:r>
                    </a:p>
                  </a:txBody>
                  <a:tcPr marT="91425" marB="91425" marR="91425" marL="91425"/>
                </a:tc>
                <a:tc>
                  <a:txBody>
                    <a:bodyPr>
                      <a:noAutofit/>
                    </a:bodyPr>
                    <a:lstStyle/>
                    <a:p>
                      <a:pPr lvl="0" rtl="0">
                        <a:spcBef>
                          <a:spcPts val="0"/>
                        </a:spcBef>
                        <a:buNone/>
                      </a:pPr>
                      <a:r>
                        <a:rPr b="1" lang="en"/>
                        <a:t>Impact</a:t>
                      </a:r>
                    </a:p>
                  </a:txBody>
                  <a:tcPr marT="91425" marB="91425" marR="91425" marL="91425"/>
                </a:tc>
                <a:tc>
                  <a:txBody>
                    <a:bodyPr>
                      <a:noAutofit/>
                    </a:bodyPr>
                    <a:lstStyle/>
                    <a:p>
                      <a:pPr lvl="0" rtl="0">
                        <a:spcBef>
                          <a:spcPts val="0"/>
                        </a:spcBef>
                        <a:buNone/>
                      </a:pPr>
                      <a:r>
                        <a:rPr b="1" lang="en"/>
                        <a:t>Action</a:t>
                      </a:r>
                    </a:p>
                  </a:txBody>
                  <a:tcPr marT="91425" marB="91425" marR="91425" marL="91425"/>
                </a:tc>
                <a:tc>
                  <a:txBody>
                    <a:bodyPr>
                      <a:noAutofit/>
                    </a:bodyPr>
                    <a:lstStyle/>
                    <a:p>
                      <a:pPr lvl="0" rtl="0">
                        <a:spcBef>
                          <a:spcPts val="0"/>
                        </a:spcBef>
                        <a:buNone/>
                      </a:pPr>
                      <a:r>
                        <a:rPr b="1" lang="en"/>
                        <a:t>Result</a:t>
                      </a:r>
                    </a:p>
                  </a:txBody>
                  <a:tcPr marT="91425" marB="91425" marR="91425" marL="91425"/>
                </a:tc>
              </a:tr>
              <a:tr h="1115775">
                <a:tc>
                  <a:txBody>
                    <a:bodyPr>
                      <a:noAutofit/>
                    </a:bodyPr>
                    <a:lstStyle/>
                    <a:p>
                      <a:pPr lvl="0" rtl="0">
                        <a:spcBef>
                          <a:spcPts val="0"/>
                        </a:spcBef>
                        <a:buNone/>
                      </a:pPr>
                      <a:r>
                        <a:rPr lang="en"/>
                        <a:t>4</a:t>
                      </a:r>
                    </a:p>
                  </a:txBody>
                  <a:tcPr marT="91425" marB="91425" marR="91425" marL="91425"/>
                </a:tc>
                <a:tc>
                  <a:txBody>
                    <a:bodyPr>
                      <a:noAutofit/>
                    </a:bodyPr>
                    <a:lstStyle/>
                    <a:p>
                      <a:pPr lvl="0" rtl="0">
                        <a:spcBef>
                          <a:spcPts val="0"/>
                        </a:spcBef>
                        <a:buNone/>
                      </a:pPr>
                      <a:r>
                        <a:rPr lang="en"/>
                        <a:t>Merge Conflicts</a:t>
                      </a:r>
                    </a:p>
                  </a:txBody>
                  <a:tcPr marT="91425" marB="91425" marR="91425" marL="91425"/>
                </a:tc>
                <a:tc>
                  <a:txBody>
                    <a:bodyPr>
                      <a:noAutofit/>
                    </a:bodyPr>
                    <a:lstStyle/>
                    <a:p>
                      <a:pPr lvl="0" rtl="0">
                        <a:spcBef>
                          <a:spcPts val="0"/>
                        </a:spcBef>
                        <a:buNone/>
                      </a:pPr>
                      <a:r>
                        <a:rPr lang="en"/>
                        <a:t>Frequent</a:t>
                      </a:r>
                    </a:p>
                  </a:txBody>
                  <a:tcPr marT="91425" marB="91425" marR="91425" marL="91425"/>
                </a:tc>
                <a:tc>
                  <a:txBody>
                    <a:bodyPr>
                      <a:noAutofit/>
                    </a:bodyPr>
                    <a:lstStyle/>
                    <a:p>
                      <a:pPr lvl="0" rtl="0">
                        <a:spcBef>
                          <a:spcPts val="0"/>
                        </a:spcBef>
                        <a:buNone/>
                      </a:pPr>
                      <a:r>
                        <a:rPr lang="en"/>
                        <a:t>Critical</a:t>
                      </a:r>
                    </a:p>
                  </a:txBody>
                  <a:tcPr marT="91425" marB="91425" marR="91425" marL="91425"/>
                </a:tc>
                <a:tc>
                  <a:txBody>
                    <a:bodyPr>
                      <a:noAutofit/>
                    </a:bodyPr>
                    <a:lstStyle/>
                    <a:p>
                      <a:pPr lvl="0" rtl="0">
                        <a:spcBef>
                          <a:spcPts val="0"/>
                        </a:spcBef>
                        <a:buNone/>
                      </a:pPr>
                      <a:r>
                        <a:rPr lang="en"/>
                        <a:t>Pair Programming.</a:t>
                      </a:r>
                    </a:p>
                    <a:p>
                      <a:pPr lvl="0" rtl="0">
                        <a:spcBef>
                          <a:spcPts val="0"/>
                        </a:spcBef>
                        <a:buNone/>
                      </a:pPr>
                      <a:r>
                        <a:rPr lang="en"/>
                        <a:t>Oliver did quadruple work.</a:t>
                      </a:r>
                    </a:p>
                    <a:p>
                      <a:pPr lvl="0" rtl="0">
                        <a:spcBef>
                          <a:spcPts val="0"/>
                        </a:spcBef>
                        <a:buNone/>
                      </a:pPr>
                      <a:r>
                        <a:rPr lang="en"/>
                        <a:t>(Continue Monitoring)</a:t>
                      </a:r>
                    </a:p>
                  </a:txBody>
                  <a:tcPr marT="91425" marB="91425" marR="91425" marL="91425"/>
                </a:tc>
                <a:tc>
                  <a:txBody>
                    <a:bodyPr>
                      <a:noAutofit/>
                    </a:bodyPr>
                    <a:lstStyle/>
                    <a:p>
                      <a:pPr lvl="0" rtl="0">
                        <a:spcBef>
                          <a:spcPts val="0"/>
                        </a:spcBef>
                        <a:buNone/>
                      </a:pPr>
                      <a:r>
                        <a:rPr lang="en"/>
                        <a:t>Risk mitigated significantly</a:t>
                      </a:r>
                    </a:p>
                  </a:txBody>
                  <a:tcPr marT="91425" marB="91425" marR="91425" marL="91425"/>
                </a:tc>
              </a:tr>
              <a:tr h="304025">
                <a:tc>
                  <a:txBody>
                    <a:bodyPr>
                      <a:noAutofit/>
                    </a:bodyPr>
                    <a:lstStyle/>
                    <a:p>
                      <a:pPr lvl="0" rtl="0">
                        <a:spcBef>
                          <a:spcPts val="0"/>
                        </a:spcBef>
                        <a:buNone/>
                      </a:pPr>
                      <a:r>
                        <a:rPr lang="en"/>
                        <a:t>5</a:t>
                      </a:r>
                    </a:p>
                  </a:txBody>
                  <a:tcPr marT="91425" marB="91425" marR="91425" marL="91425"/>
                </a:tc>
                <a:tc>
                  <a:txBody>
                    <a:bodyPr>
                      <a:noAutofit/>
                    </a:bodyPr>
                    <a:lstStyle/>
                    <a:p>
                      <a:pPr lvl="0" rtl="0">
                        <a:spcBef>
                          <a:spcPts val="0"/>
                        </a:spcBef>
                        <a:buNone/>
                      </a:pPr>
                      <a:r>
                        <a:rPr lang="en"/>
                        <a:t>Too much user stories to handle</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a:t>Frequent</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a:t>Marginal</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a:t>Prioritization</a:t>
                      </a:r>
                    </a:p>
                    <a:p>
                      <a:pPr lvl="0" rtl="0">
                        <a:spcBef>
                          <a:spcPts val="0"/>
                        </a:spcBef>
                        <a:buNone/>
                      </a:pPr>
                      <a:r>
                        <a:rPr lang="en"/>
                        <a:t>(Control,</a:t>
                      </a:r>
                    </a:p>
                    <a:p>
                      <a:pPr lvl="0" rtl="0">
                        <a:spcBef>
                          <a:spcPts val="0"/>
                        </a:spcBef>
                        <a:buNone/>
                      </a:pPr>
                      <a:r>
                        <a:rPr lang="en"/>
                        <a:t>Avoid)</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a:t>Risk still presented</a:t>
                      </a:r>
                    </a:p>
                  </a:txBody>
                  <a:tcPr marT="91425" marB="91425" marR="91425" marL="91425">
                    <a:lnB cap="flat" cmpd="sng" w="9525">
                      <a:solidFill>
                        <a:srgbClr val="9E9E9E"/>
                      </a:solidFill>
                      <a:prstDash val="solid"/>
                      <a:round/>
                      <a:headEnd len="med" w="med" type="none"/>
                      <a:tailEnd len="med" w="med" type="none"/>
                    </a:lnB>
                  </a:tcPr>
                </a:tc>
              </a:tr>
              <a:tr h="396200">
                <a:tc>
                  <a:txBody>
                    <a:bodyPr>
                      <a:noAutofit/>
                    </a:bodyPr>
                    <a:lstStyle/>
                    <a:p>
                      <a:pPr lvl="0" rtl="0">
                        <a:spcBef>
                          <a:spcPts val="0"/>
                        </a:spcBef>
                        <a:buNone/>
                      </a:pPr>
                      <a:r>
                        <a:rPr lang="en"/>
                        <a:t>6</a:t>
                      </a:r>
                    </a:p>
                  </a:txBody>
                  <a:tcPr marT="91425" marB="91425" marR="91425" marL="91425">
                    <a:lnR cap="flat" cmpd="sng" w="9525">
                      <a:solidFill>
                        <a:srgbClr val="9E9E9E"/>
                      </a:solidFill>
                      <a:prstDash val="solid"/>
                      <a:round/>
                      <a:headEnd len="med" w="med" type="none"/>
                      <a:tailEnd len="med" w="med" type="none"/>
                    </a:lnR>
                  </a:tcPr>
                </a:tc>
                <a:tc>
                  <a:txBody>
                    <a:bodyPr>
                      <a:noAutofit/>
                    </a:bodyPr>
                    <a:lstStyle/>
                    <a:p>
                      <a:pPr lvl="0" rtl="0">
                        <a:spcBef>
                          <a:spcPts val="0"/>
                        </a:spcBef>
                        <a:buNone/>
                      </a:pPr>
                      <a:r>
                        <a:rPr lang="en"/>
                        <a:t>Team member missing scrum meetings</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a:t>Occasional</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a:t>Marginal</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a:t>Extra meetings in sub-teams</a:t>
                      </a:r>
                    </a:p>
                    <a:p>
                      <a:pPr lvl="0" rtl="0">
                        <a:spcBef>
                          <a:spcPts val="0"/>
                        </a:spcBef>
                        <a:buNone/>
                      </a:pPr>
                      <a:r>
                        <a:rPr lang="en"/>
                        <a:t>(Continue Monitoring)</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a:t>Results are hard to evaluate</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Other implementation to mitigate risks</a:t>
            </a:r>
          </a:p>
        </p:txBody>
      </p:sp>
      <p:graphicFrame>
        <p:nvGraphicFramePr>
          <p:cNvPr id="514" name="Shape 514"/>
          <p:cNvGraphicFramePr/>
          <p:nvPr/>
        </p:nvGraphicFramePr>
        <p:xfrm>
          <a:off x="876775" y="1331050"/>
          <a:ext cx="3000000" cy="3000000"/>
        </p:xfrm>
        <a:graphic>
          <a:graphicData uri="http://schemas.openxmlformats.org/drawingml/2006/table">
            <a:tbl>
              <a:tblPr>
                <a:noFill/>
                <a:tableStyleId>{C3922062-F582-43CA-83B9-3E57A611E116}</a:tableStyleId>
              </a:tblPr>
              <a:tblGrid>
                <a:gridCol w="3695225"/>
                <a:gridCol w="3695225"/>
              </a:tblGrid>
              <a:tr h="381000">
                <a:tc>
                  <a:txBody>
                    <a:bodyPr>
                      <a:noAutofit/>
                    </a:bodyPr>
                    <a:lstStyle/>
                    <a:p>
                      <a:pPr lvl="0" rtl="0">
                        <a:spcBef>
                          <a:spcPts val="0"/>
                        </a:spcBef>
                        <a:buNone/>
                      </a:pPr>
                      <a:r>
                        <a:rPr b="1" lang="en"/>
                        <a:t>Implementation</a:t>
                      </a:r>
                    </a:p>
                  </a:txBody>
                  <a:tcPr marT="91425" marB="91425" marR="91425" marL="91425"/>
                </a:tc>
                <a:tc>
                  <a:txBody>
                    <a:bodyPr>
                      <a:noAutofit/>
                    </a:bodyPr>
                    <a:lstStyle/>
                    <a:p>
                      <a:pPr lvl="0" rtl="0">
                        <a:spcBef>
                          <a:spcPts val="0"/>
                        </a:spcBef>
                        <a:buNone/>
                      </a:pPr>
                      <a:r>
                        <a:rPr b="1" lang="en"/>
                        <a:t>Risk mitigated</a:t>
                      </a:r>
                    </a:p>
                  </a:txBody>
                  <a:tcPr marT="91425" marB="91425" marR="91425" marL="91425"/>
                </a:tc>
              </a:tr>
              <a:tr h="381000">
                <a:tc>
                  <a:txBody>
                    <a:bodyPr>
                      <a:noAutofit/>
                    </a:bodyPr>
                    <a:lstStyle/>
                    <a:p>
                      <a:pPr lvl="0" rtl="0">
                        <a:spcBef>
                          <a:spcPts val="0"/>
                        </a:spcBef>
                        <a:buNone/>
                      </a:pPr>
                      <a:r>
                        <a:rPr lang="en"/>
                        <a:t>Documentations (SPPP, SDD, Meeting Minutes, Testing, Architecture Overview)</a:t>
                      </a:r>
                    </a:p>
                  </a:txBody>
                  <a:tcPr marT="91425" marB="91425" marR="91425" marL="91425"/>
                </a:tc>
                <a:tc>
                  <a:txBody>
                    <a:bodyPr>
                      <a:noAutofit/>
                    </a:bodyPr>
                    <a:lstStyle/>
                    <a:p>
                      <a:pPr lvl="0" rtl="0">
                        <a:spcBef>
                          <a:spcPts val="0"/>
                        </a:spcBef>
                        <a:buNone/>
                      </a:pPr>
                      <a:r>
                        <a:rPr lang="en"/>
                        <a:t>Responsibility and delegation</a:t>
                      </a:r>
                    </a:p>
                    <a:p>
                      <a:pPr lvl="0" rtl="0">
                        <a:spcBef>
                          <a:spcPts val="0"/>
                        </a:spcBef>
                        <a:buNone/>
                      </a:pPr>
                      <a:r>
                        <a:rPr lang="en"/>
                        <a:t>Process monitoring</a:t>
                      </a:r>
                    </a:p>
                  </a:txBody>
                  <a:tcPr marT="91425" marB="91425" marR="91425" marL="91425"/>
                </a:tc>
              </a:tr>
              <a:tr h="396200">
                <a:tc>
                  <a:txBody>
                    <a:bodyPr>
                      <a:noAutofit/>
                    </a:bodyPr>
                    <a:lstStyle/>
                    <a:p>
                      <a:pPr lvl="0" rtl="0">
                        <a:spcBef>
                          <a:spcPts val="0"/>
                        </a:spcBef>
                        <a:buNone/>
                      </a:pPr>
                      <a:r>
                        <a:rPr lang="en"/>
                        <a:t>Sub-team meetings</a:t>
                      </a:r>
                    </a:p>
                  </a:txBody>
                  <a:tcPr marT="91425" marB="91425" marR="91425" marL="91425"/>
                </a:tc>
                <a:tc>
                  <a:txBody>
                    <a:bodyPr>
                      <a:noAutofit/>
                    </a:bodyPr>
                    <a:lstStyle/>
                    <a:p>
                      <a:pPr lvl="0" rtl="0">
                        <a:spcBef>
                          <a:spcPts val="0"/>
                        </a:spcBef>
                        <a:buNone/>
                      </a:pPr>
                      <a:r>
                        <a:rPr lang="en"/>
                        <a:t>Overriding works</a:t>
                      </a:r>
                    </a:p>
                    <a:p>
                      <a:pPr lvl="0" rtl="0">
                        <a:spcBef>
                          <a:spcPts val="0"/>
                        </a:spcBef>
                        <a:buNone/>
                      </a:pPr>
                      <a:r>
                        <a:rPr lang="en"/>
                        <a:t>Schedule estimation</a:t>
                      </a:r>
                    </a:p>
                  </a:txBody>
                  <a:tcPr marT="91425" marB="91425" marR="91425" marL="91425"/>
                </a:tc>
              </a:tr>
              <a:tr h="381000">
                <a:tc>
                  <a:txBody>
                    <a:bodyPr>
                      <a:noAutofit/>
                    </a:bodyPr>
                    <a:lstStyle/>
                    <a:p>
                      <a:pPr lvl="0" rtl="0">
                        <a:spcBef>
                          <a:spcPts val="0"/>
                        </a:spcBef>
                        <a:buNone/>
                      </a:pPr>
                      <a:r>
                        <a:rPr lang="en"/>
                        <a:t>Iteration Presentation and Review</a:t>
                      </a:r>
                    </a:p>
                  </a:txBody>
                  <a:tcPr marT="91425" marB="91425" marR="91425" marL="91425"/>
                </a:tc>
                <a:tc>
                  <a:txBody>
                    <a:bodyPr>
                      <a:noAutofit/>
                    </a:bodyPr>
                    <a:lstStyle/>
                    <a:p>
                      <a:pPr lvl="0" rtl="0">
                        <a:spcBef>
                          <a:spcPts val="0"/>
                        </a:spcBef>
                        <a:buNone/>
                      </a:pPr>
                      <a:r>
                        <a:rPr lang="en"/>
                        <a:t>Process monitoring</a:t>
                      </a:r>
                    </a:p>
                    <a:p>
                      <a:pPr lvl="0" rtl="0">
                        <a:spcBef>
                          <a:spcPts val="0"/>
                        </a:spcBef>
                        <a:buNone/>
                      </a:pPr>
                      <a:r>
                        <a:rPr lang="en"/>
                        <a:t>Schedule estimation</a:t>
                      </a:r>
                    </a:p>
                  </a:txBody>
                  <a:tcPr marT="91425" marB="91425" marR="91425" marL="91425"/>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Final comments on risks</a:t>
            </a:r>
          </a:p>
        </p:txBody>
      </p:sp>
      <p:sp>
        <p:nvSpPr>
          <p:cNvPr id="520" name="Shape 520"/>
          <p:cNvSpPr txBox="1"/>
          <p:nvPr>
            <p:ph idx="1" type="body"/>
          </p:nvPr>
        </p:nvSpPr>
        <p:spPr>
          <a:xfrm>
            <a:off x="311700" y="1162250"/>
            <a:ext cx="8520600" cy="3416400"/>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000000"/>
                </a:solidFill>
                <a:latin typeface="Arial"/>
                <a:ea typeface="Arial"/>
                <a:cs typeface="Arial"/>
                <a:sym typeface="Arial"/>
              </a:rPr>
              <a:t>Not every risk can be dealt with earlier than its natural occurrence. However, we were doing proactive planning for our software project via risk management. The top-ranking risks were planned and mitigated. All risks were monitored. And it is important for us to focus on our project’s critical success factors while keeping an eye on its risk factors. </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4" name="Shape 524"/>
        <p:cNvGrpSpPr/>
        <p:nvPr/>
      </p:nvGrpSpPr>
      <p:grpSpPr>
        <a:xfrm>
          <a:off x="0" y="0"/>
          <a:ext cx="0" cy="0"/>
          <a:chOff x="0" y="0"/>
          <a:chExt cx="0" cy="0"/>
        </a:xfrm>
      </p:grpSpPr>
      <p:sp>
        <p:nvSpPr>
          <p:cNvPr id="525" name="Shape 525"/>
          <p:cNvSpPr txBox="1"/>
          <p:nvPr>
            <p:ph type="ctrTitle"/>
          </p:nvPr>
        </p:nvSpPr>
        <p:spPr>
          <a:xfrm>
            <a:off x="510450" y="1257300"/>
            <a:ext cx="8123100" cy="1588500"/>
          </a:xfrm>
          <a:prstGeom prst="rect">
            <a:avLst/>
          </a:prstGeom>
        </p:spPr>
        <p:txBody>
          <a:bodyPr anchorCtr="0" anchor="b" bIns="91425" lIns="91425" rIns="91425" tIns="91425">
            <a:noAutofit/>
          </a:bodyPr>
          <a:lstStyle/>
          <a:p>
            <a:pPr lvl="0" rtl="0">
              <a:spcBef>
                <a:spcPts val="0"/>
              </a:spcBef>
              <a:buNone/>
            </a:pPr>
            <a:r>
              <a:rPr lang="en"/>
              <a:t>Testing &amp; Deployment</a:t>
            </a:r>
          </a:p>
        </p:txBody>
      </p:sp>
      <p:sp>
        <p:nvSpPr>
          <p:cNvPr id="526" name="Shape 526"/>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0" name="Shape 530"/>
        <p:cNvGrpSpPr/>
        <p:nvPr/>
      </p:nvGrpSpPr>
      <p:grpSpPr>
        <a:xfrm>
          <a:off x="0" y="0"/>
          <a:ext cx="0" cy="0"/>
          <a:chOff x="0" y="0"/>
          <a:chExt cx="0" cy="0"/>
        </a:xfrm>
      </p:grpSpPr>
      <p:sp>
        <p:nvSpPr>
          <p:cNvPr id="531" name="Shape 53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Agenda</a:t>
            </a:r>
          </a:p>
        </p:txBody>
      </p:sp>
      <p:sp>
        <p:nvSpPr>
          <p:cNvPr id="532" name="Shape 53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Testing </a:t>
            </a:r>
          </a:p>
          <a:p>
            <a:pPr indent="-228600" lvl="1" marL="914400" rtl="0">
              <a:spcBef>
                <a:spcPts val="0"/>
              </a:spcBef>
            </a:pPr>
            <a:r>
              <a:rPr lang="en"/>
              <a:t>Process Overview</a:t>
            </a:r>
          </a:p>
          <a:p>
            <a:pPr indent="-228600" lvl="1" marL="914400" rtl="0">
              <a:spcBef>
                <a:spcPts val="0"/>
              </a:spcBef>
            </a:pPr>
            <a:r>
              <a:rPr lang="en"/>
              <a:t>Evolution from pre-Iteration 01 → now</a:t>
            </a:r>
          </a:p>
          <a:p>
            <a:pPr indent="-228600" lvl="1" marL="914400" rtl="0">
              <a:spcBef>
                <a:spcPts val="0"/>
              </a:spcBef>
            </a:pPr>
            <a:r>
              <a:rPr lang="en"/>
              <a:t>Lessons Learned</a:t>
            </a:r>
          </a:p>
          <a:p>
            <a:pPr indent="-228600" lvl="0" marL="457200" rtl="0">
              <a:spcBef>
                <a:spcPts val="0"/>
              </a:spcBef>
            </a:pPr>
            <a:r>
              <a:rPr lang="en"/>
              <a:t>Deployment</a:t>
            </a:r>
          </a:p>
          <a:p>
            <a:pPr indent="-228600" lvl="1" marL="914400" rtl="0">
              <a:spcBef>
                <a:spcPts val="0"/>
              </a:spcBef>
            </a:pPr>
            <a:r>
              <a:rPr lang="en"/>
              <a:t>Process Overview</a:t>
            </a:r>
          </a:p>
          <a:p>
            <a:pPr indent="-228600" lvl="1" marL="914400" rtl="0">
              <a:spcBef>
                <a:spcPts val="0"/>
              </a:spcBef>
            </a:pPr>
            <a:r>
              <a:rPr lang="en"/>
              <a:t>Evolution from pre-Iteration 01 → now</a:t>
            </a:r>
          </a:p>
          <a:p>
            <a:pPr indent="-228600" lvl="1" marL="914400" rtl="0">
              <a:spcBef>
                <a:spcPts val="0"/>
              </a:spcBef>
            </a:pPr>
            <a:r>
              <a:rPr lang="en"/>
              <a:t>Lessons Learned</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6" name="Shape 536"/>
        <p:cNvGrpSpPr/>
        <p:nvPr/>
      </p:nvGrpSpPr>
      <p:grpSpPr>
        <a:xfrm>
          <a:off x="0" y="0"/>
          <a:ext cx="0" cy="0"/>
          <a:chOff x="0" y="0"/>
          <a:chExt cx="0" cy="0"/>
        </a:xfrm>
      </p:grpSpPr>
      <p:sp>
        <p:nvSpPr>
          <p:cNvPr id="537" name="Shape 53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Unit Tests</a:t>
            </a:r>
          </a:p>
          <a:p>
            <a:pPr indent="-228600" lvl="1" marL="914400" rtl="0">
              <a:spcBef>
                <a:spcPts val="0"/>
              </a:spcBef>
            </a:pPr>
            <a:r>
              <a:rPr lang="en"/>
              <a:t>Django </a:t>
            </a:r>
          </a:p>
          <a:p>
            <a:pPr indent="-228600" lvl="0" marL="457200" rtl="0">
              <a:spcBef>
                <a:spcPts val="0"/>
              </a:spcBef>
            </a:pPr>
            <a:r>
              <a:rPr lang="en"/>
              <a:t>Selenium Tests</a:t>
            </a:r>
          </a:p>
          <a:p>
            <a:pPr indent="-228600" lvl="1" marL="914400" rtl="0">
              <a:spcBef>
                <a:spcPts val="0"/>
              </a:spcBef>
            </a:pPr>
            <a:r>
              <a:rPr lang="en"/>
              <a:t>Django + nodejs</a:t>
            </a:r>
          </a:p>
          <a:p>
            <a:pPr indent="-228600" lvl="0" marL="457200" rtl="0">
              <a:spcBef>
                <a:spcPts val="0"/>
              </a:spcBef>
            </a:pPr>
            <a:r>
              <a:rPr lang="en"/>
              <a:t>Manual Tests</a:t>
            </a:r>
          </a:p>
          <a:p>
            <a:pPr lvl="0" rtl="0">
              <a:spcBef>
                <a:spcPts val="0"/>
              </a:spcBef>
              <a:buNone/>
            </a:pPr>
            <a:r>
              <a:t/>
            </a:r>
            <a:endParaRPr/>
          </a:p>
          <a:p>
            <a:pPr lvl="0" rtl="0">
              <a:spcBef>
                <a:spcPts val="0"/>
              </a:spcBef>
              <a:buNone/>
            </a:pPr>
            <a:r>
              <a:rPr lang="en"/>
              <a:t>Automated Tests are managed through Django.</a:t>
            </a:r>
          </a:p>
          <a:p>
            <a:pPr lvl="0" rtl="0">
              <a:spcBef>
                <a:spcPts val="0"/>
              </a:spcBef>
              <a:buNone/>
            </a:pPr>
            <a:r>
              <a:t/>
            </a:r>
            <a:endParaRPr/>
          </a:p>
        </p:txBody>
      </p:sp>
      <p:sp>
        <p:nvSpPr>
          <p:cNvPr id="538" name="Shape 53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Testing Process Overview</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2" name="Shape 542"/>
        <p:cNvGrpSpPr/>
        <p:nvPr/>
      </p:nvGrpSpPr>
      <p:grpSpPr>
        <a:xfrm>
          <a:off x="0" y="0"/>
          <a:ext cx="0" cy="0"/>
          <a:chOff x="0" y="0"/>
          <a:chExt cx="0" cy="0"/>
        </a:xfrm>
      </p:grpSpPr>
      <p:sp>
        <p:nvSpPr>
          <p:cNvPr id="543" name="Shape 54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The State of Testing, pre-Iteration 01</a:t>
            </a:r>
          </a:p>
        </p:txBody>
      </p:sp>
      <p:sp>
        <p:nvSpPr>
          <p:cNvPr id="544" name="Shape 54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Documentation was non-existent</a:t>
            </a:r>
          </a:p>
          <a:p>
            <a:pPr indent="-228600" lvl="0" marL="457200" rtl="0">
              <a:spcBef>
                <a:spcPts val="0"/>
              </a:spcBef>
            </a:pPr>
            <a:r>
              <a:rPr lang="en"/>
              <a:t>Tests were broken</a:t>
            </a:r>
          </a:p>
          <a:p>
            <a:pPr indent="-228600" lvl="0" marL="457200" rtl="0">
              <a:spcBef>
                <a:spcPts val="0"/>
              </a:spcBef>
            </a:pPr>
            <a:r>
              <a:rPr lang="en"/>
              <a:t>Multiple errors across the testing layer</a:t>
            </a:r>
          </a:p>
          <a:p>
            <a:pPr indent="-228600" lvl="1" marL="914400" rtl="0">
              <a:spcBef>
                <a:spcPts val="0"/>
              </a:spcBef>
            </a:pPr>
            <a:r>
              <a:rPr lang="en"/>
              <a:t>Test dependencies not installed</a:t>
            </a:r>
          </a:p>
          <a:p>
            <a:pPr indent="-228600" lvl="2" marL="1371600" rtl="0">
              <a:spcBef>
                <a:spcPts val="0"/>
              </a:spcBef>
            </a:pPr>
            <a:r>
              <a:rPr lang="en"/>
              <a:t>Gecko driver</a:t>
            </a:r>
          </a:p>
          <a:p>
            <a:pPr indent="-228600" lvl="2" marL="1371600" rtl="0">
              <a:spcBef>
                <a:spcPts val="0"/>
              </a:spcBef>
            </a:pPr>
            <a:r>
              <a:rPr lang="en"/>
              <a:t>Firefox browser</a:t>
            </a:r>
          </a:p>
          <a:p>
            <a:pPr indent="-228600" lvl="2" marL="1371600" rtl="0">
              <a:spcBef>
                <a:spcPts val="0"/>
              </a:spcBef>
            </a:pPr>
            <a:r>
              <a:rPr lang="en"/>
              <a:t>Missing Python packages</a:t>
            </a:r>
          </a:p>
          <a:p>
            <a:pPr indent="-228600" lvl="0" marL="457200" rtl="0">
              <a:spcBef>
                <a:spcPts val="0"/>
              </a:spcBef>
            </a:pPr>
            <a:r>
              <a:rPr lang="en"/>
              <a:t>Tests tested code that did not exist</a:t>
            </a:r>
          </a:p>
          <a:p>
            <a:pPr indent="-228600" lvl="0" marL="457200" rtl="0">
              <a:spcBef>
                <a:spcPts val="0"/>
              </a:spcBef>
            </a:pPr>
            <a:r>
              <a:rPr lang="en"/>
              <a:t>Stub tests that asserted True</a:t>
            </a:r>
          </a:p>
          <a:p>
            <a:pPr indent="-228600" lvl="0" marL="457200" rtl="0">
              <a:spcBef>
                <a:spcPts val="0"/>
              </a:spcBef>
            </a:pPr>
            <a:r>
              <a:rPr lang="en"/>
              <a:t>Tests required test data installed in database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Current System - Bug Squashed!</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Duplicate message bug fixed.</a:t>
            </a:r>
          </a:p>
          <a:p>
            <a:pPr indent="-228600" lvl="0" marL="457200" rtl="0">
              <a:spcBef>
                <a:spcPts val="0"/>
              </a:spcBef>
            </a:pPr>
            <a:r>
              <a:rPr lang="en"/>
              <a:t>Room upload functionality fixed.</a:t>
            </a:r>
          </a:p>
          <a:p>
            <a:pPr indent="-228600" lvl="0" marL="457200" rtl="0">
              <a:spcBef>
                <a:spcPts val="0"/>
              </a:spcBef>
            </a:pPr>
            <a:r>
              <a:rPr lang="en"/>
              <a:t>Users no longer have to wait 60 seconds when failing to login once.</a:t>
            </a:r>
          </a:p>
          <a:p>
            <a:pPr indent="-228600" lvl="0" marL="457200" rtl="0">
              <a:spcBef>
                <a:spcPts val="0"/>
              </a:spcBef>
            </a:pPr>
            <a:r>
              <a:rPr lang="en"/>
              <a:t>Users connected to the communication tool now properly display in user list.</a:t>
            </a:r>
          </a:p>
          <a:p>
            <a:pPr indent="-228600" lvl="0" marL="457200" rtl="0">
              <a:spcBef>
                <a:spcPts val="0"/>
              </a:spcBef>
            </a:pPr>
            <a:r>
              <a:rPr lang="en"/>
              <a:t>Various console errors and small bugs fixed.</a:t>
            </a:r>
          </a:p>
          <a:p>
            <a:pPr indent="-228600" lvl="0" marL="457200" rtl="0">
              <a:spcBef>
                <a:spcPts val="0"/>
              </a:spcBef>
            </a:pPr>
            <a:r>
              <a:rPr lang="en"/>
              <a:t>Fixed heading for rooms covering up messages at the top of the window.</a:t>
            </a:r>
          </a:p>
          <a:p>
            <a:pPr indent="-228600" lvl="0" marL="457200" rtl="0">
              <a:spcBef>
                <a:spcPts val="0"/>
              </a:spcBef>
            </a:pPr>
            <a:r>
              <a:rPr lang="en"/>
              <a:t>Messages are now retrieved on room load.</a:t>
            </a:r>
          </a:p>
          <a:p>
            <a:pPr lvl="0" rtl="0">
              <a:spcBef>
                <a:spcPts val="0"/>
              </a:spcBef>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8" name="Shape 548"/>
        <p:cNvGrpSpPr/>
        <p:nvPr/>
      </p:nvGrpSpPr>
      <p:grpSpPr>
        <a:xfrm>
          <a:off x="0" y="0"/>
          <a:ext cx="0" cy="0"/>
          <a:chOff x="0" y="0"/>
          <a:chExt cx="0" cy="0"/>
        </a:xfrm>
      </p:grpSpPr>
      <p:sp>
        <p:nvSpPr>
          <p:cNvPr id="549" name="Shape 54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The State of Testing, Now</a:t>
            </a:r>
          </a:p>
        </p:txBody>
      </p:sp>
      <p:sp>
        <p:nvSpPr>
          <p:cNvPr id="550" name="Shape 55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Test documentation included in repo</a:t>
            </a:r>
          </a:p>
          <a:p>
            <a:pPr indent="-228600" lvl="0" marL="457200" rtl="0">
              <a:spcBef>
                <a:spcPts val="0"/>
              </a:spcBef>
            </a:pPr>
            <a:r>
              <a:rPr lang="en"/>
              <a:t>Split tests into isolated file trees</a:t>
            </a:r>
          </a:p>
          <a:p>
            <a:pPr indent="-228600" lvl="1" marL="914400" rtl="0">
              <a:spcBef>
                <a:spcPts val="0"/>
              </a:spcBef>
            </a:pPr>
            <a:r>
              <a:rPr lang="en"/>
              <a:t>Unit tests can be run without integration tests</a:t>
            </a:r>
          </a:p>
          <a:p>
            <a:pPr indent="-228600" lvl="1" marL="914400" rtl="0">
              <a:spcBef>
                <a:spcPts val="0"/>
              </a:spcBef>
            </a:pPr>
            <a:r>
              <a:rPr lang="en"/>
              <a:t>Selenium tests can be run without unit tests</a:t>
            </a:r>
          </a:p>
          <a:p>
            <a:pPr indent="-228600" lvl="1" marL="914400" rtl="0">
              <a:spcBef>
                <a:spcPts val="0"/>
              </a:spcBef>
            </a:pPr>
            <a:r>
              <a:rPr lang="en"/>
              <a:t>All tests can be run at once</a:t>
            </a:r>
          </a:p>
          <a:p>
            <a:pPr indent="-228600" lvl="0" marL="457200" rtl="0">
              <a:spcBef>
                <a:spcPts val="0"/>
              </a:spcBef>
            </a:pPr>
            <a:r>
              <a:rPr lang="en"/>
              <a:t>Bad tests have been deleted</a:t>
            </a:r>
          </a:p>
          <a:p>
            <a:pPr indent="0" lvl="0" marL="0" rtl="0">
              <a:spcBef>
                <a:spcPts val="0"/>
              </a:spcBef>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4" name="Shape 554"/>
        <p:cNvGrpSpPr/>
        <p:nvPr/>
      </p:nvGrpSpPr>
      <p:grpSpPr>
        <a:xfrm>
          <a:off x="0" y="0"/>
          <a:ext cx="0" cy="0"/>
          <a:chOff x="0" y="0"/>
          <a:chExt cx="0" cy="0"/>
        </a:xfrm>
      </p:grpSpPr>
      <p:sp>
        <p:nvSpPr>
          <p:cNvPr id="555" name="Shape 55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Testing Metrics</a:t>
            </a:r>
          </a:p>
        </p:txBody>
      </p:sp>
      <p:sp>
        <p:nvSpPr>
          <p:cNvPr id="556" name="Shape 55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 Tests: 65</a:t>
            </a:r>
          </a:p>
          <a:p>
            <a:pPr indent="-228600" lvl="1" marL="914400" rtl="0">
              <a:spcBef>
                <a:spcPts val="0"/>
              </a:spcBef>
            </a:pPr>
            <a:r>
              <a:rPr lang="en"/>
              <a:t>Selenium: 11 (failures=1, errors=4),</a:t>
            </a:r>
          </a:p>
          <a:p>
            <a:pPr indent="-228600" lvl="1" marL="914400" rtl="0">
              <a:spcBef>
                <a:spcPts val="0"/>
              </a:spcBef>
            </a:pPr>
            <a:r>
              <a:rPr lang="en"/>
              <a:t>Unit: 54 (failures=2, errors=4)</a:t>
            </a:r>
          </a:p>
          <a:p>
            <a:pPr indent="-228600" lvl="0" marL="457200" rtl="0">
              <a:spcBef>
                <a:spcPts val="0"/>
              </a:spcBef>
            </a:pPr>
            <a:r>
              <a:rPr lang="en"/>
              <a:t>Test Pass Rate: 83% (failures=3, errors=8)</a:t>
            </a:r>
          </a:p>
          <a:p>
            <a:pPr indent="-228600" lvl="0" marL="457200" rtl="0">
              <a:spcBef>
                <a:spcPts val="0"/>
              </a:spcBef>
            </a:pPr>
            <a:r>
              <a:rPr lang="en"/>
              <a:t>Coverage: 74%</a:t>
            </a:r>
          </a:p>
          <a:p>
            <a:pPr indent="-228600" lvl="0" marL="457200" rtl="0">
              <a:spcBef>
                <a:spcPts val="0"/>
              </a:spcBef>
            </a:pPr>
            <a:r>
              <a:rPr lang="en"/>
              <a:t>KLOC (just chat tool): 3723</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0" name="Shape 560"/>
        <p:cNvGrpSpPr/>
        <p:nvPr/>
      </p:nvGrpSpPr>
      <p:grpSpPr>
        <a:xfrm>
          <a:off x="0" y="0"/>
          <a:ext cx="0" cy="0"/>
          <a:chOff x="0" y="0"/>
          <a:chExt cx="0" cy="0"/>
        </a:xfrm>
      </p:grpSpPr>
      <p:sp>
        <p:nvSpPr>
          <p:cNvPr id="561" name="Shape 56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Testing, Defect Tracking</a:t>
            </a:r>
          </a:p>
        </p:txBody>
      </p:sp>
      <p:pic>
        <p:nvPicPr>
          <p:cNvPr descr="Screen Shot 2017-04-27 at 3.31.50 PM.png" id="562" name="Shape 562"/>
          <p:cNvPicPr preferRelativeResize="0"/>
          <p:nvPr/>
        </p:nvPicPr>
        <p:blipFill>
          <a:blip r:embed="rId3">
            <a:alphaModFix/>
          </a:blip>
          <a:stretch>
            <a:fillRect/>
          </a:stretch>
        </p:blipFill>
        <p:spPr>
          <a:xfrm>
            <a:off x="2208401" y="1017737"/>
            <a:ext cx="4481880" cy="39910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6" name="Shape 566"/>
        <p:cNvGrpSpPr/>
        <p:nvPr/>
      </p:nvGrpSpPr>
      <p:grpSpPr>
        <a:xfrm>
          <a:off x="0" y="0"/>
          <a:ext cx="0" cy="0"/>
          <a:chOff x="0" y="0"/>
          <a:chExt cx="0" cy="0"/>
        </a:xfrm>
      </p:grpSpPr>
      <p:sp>
        <p:nvSpPr>
          <p:cNvPr id="567" name="Shape 56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Testing, Lessons Learned</a:t>
            </a:r>
          </a:p>
        </p:txBody>
      </p:sp>
      <p:sp>
        <p:nvSpPr>
          <p:cNvPr id="568" name="Shape 56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Huge learning curve for Selenium tests</a:t>
            </a:r>
          </a:p>
          <a:p>
            <a:pPr indent="-228600" lvl="0" marL="457200" rtl="0">
              <a:spcBef>
                <a:spcPts val="0"/>
              </a:spcBef>
            </a:pPr>
            <a:r>
              <a:rPr lang="en"/>
              <a:t>Studying &amp; Fixing the tests gave me good overview on how the application works</a:t>
            </a:r>
          </a:p>
          <a:p>
            <a:pPr indent="-228600" lvl="0" marL="457200" rtl="0">
              <a:spcBef>
                <a:spcPts val="0"/>
              </a:spcBef>
            </a:pPr>
            <a:r>
              <a:rPr lang="en"/>
              <a:t>Nobody wants to QA when there is development to be done (this includes me)</a:t>
            </a:r>
          </a:p>
          <a:p>
            <a:pPr indent="-228600" lvl="0" marL="457200" rtl="0">
              <a:spcBef>
                <a:spcPts val="0"/>
              </a:spcBef>
            </a:pPr>
            <a:r>
              <a:rPr lang="en"/>
              <a:t>Code deployed to production without being tested</a:t>
            </a:r>
          </a:p>
          <a:p>
            <a:pPr indent="-228600" lvl="0" marL="457200" rtl="0">
              <a:spcBef>
                <a:spcPts val="0"/>
              </a:spcBef>
            </a:pPr>
            <a:r>
              <a:rPr lang="en"/>
              <a:t>Selenium tests are difficult to write, and hard to maintain against a living code-base</a:t>
            </a:r>
          </a:p>
          <a:p>
            <a:pPr indent="-228600" lvl="0" marL="457200" rtl="0">
              <a:spcBef>
                <a:spcPts val="0"/>
              </a:spcBef>
            </a:pPr>
            <a:r>
              <a:rPr lang="en"/>
              <a:t>No Javascript unit tests increased risk of chat server development</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2" name="Shape 572"/>
        <p:cNvGrpSpPr/>
        <p:nvPr/>
      </p:nvGrpSpPr>
      <p:grpSpPr>
        <a:xfrm>
          <a:off x="0" y="0"/>
          <a:ext cx="0" cy="0"/>
          <a:chOff x="0" y="0"/>
          <a:chExt cx="0" cy="0"/>
        </a:xfrm>
      </p:grpSpPr>
      <p:sp>
        <p:nvSpPr>
          <p:cNvPr id="573" name="Shape 57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Deployment Process Overview</a:t>
            </a:r>
          </a:p>
        </p:txBody>
      </p:sp>
      <p:sp>
        <p:nvSpPr>
          <p:cNvPr id="574" name="Shape 57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accent3"/>
              </a:buClr>
              <a:buSzPct val="100000"/>
              <a:buFont typeface="Proxima Nova"/>
            </a:pPr>
            <a:r>
              <a:rPr lang="en"/>
              <a:t>What is difficult about deployment ?</a:t>
            </a:r>
          </a:p>
          <a:p>
            <a:pPr indent="-228600" lvl="1" marL="914400" marR="0" rtl="0" algn="l">
              <a:lnSpc>
                <a:spcPct val="115000"/>
              </a:lnSpc>
              <a:spcBef>
                <a:spcPts val="0"/>
              </a:spcBef>
              <a:spcAft>
                <a:spcPts val="1600"/>
              </a:spcAft>
            </a:pPr>
            <a:r>
              <a:rPr lang="en"/>
              <a:t>Production arch is generally different from development arch</a:t>
            </a:r>
          </a:p>
          <a:p>
            <a:pPr indent="-228600" lvl="1" marL="914400" marR="0" rtl="0" algn="l">
              <a:lnSpc>
                <a:spcPct val="115000"/>
              </a:lnSpc>
              <a:spcBef>
                <a:spcPts val="0"/>
              </a:spcBef>
              <a:spcAft>
                <a:spcPts val="1600"/>
              </a:spcAft>
            </a:pPr>
            <a:r>
              <a:rPr lang="en"/>
              <a:t>Repo Deploy Tools may or may not work</a:t>
            </a:r>
          </a:p>
          <a:p>
            <a:pPr indent="-228600" lvl="1" marL="914400" marR="0" rtl="0" algn="l">
              <a:lnSpc>
                <a:spcPct val="115000"/>
              </a:lnSpc>
              <a:spcBef>
                <a:spcPts val="0"/>
              </a:spcBef>
              <a:spcAft>
                <a:spcPts val="1600"/>
              </a:spcAft>
            </a:pPr>
            <a:r>
              <a:rPr lang="en"/>
              <a:t>Documentation may or may not be accurate</a:t>
            </a:r>
          </a:p>
          <a:p>
            <a:pPr lvl="0" rtl="0">
              <a:spcBef>
                <a:spcPts val="0"/>
              </a:spcBef>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8" name="Shape 578"/>
        <p:cNvGrpSpPr/>
        <p:nvPr/>
      </p:nvGrpSpPr>
      <p:grpSpPr>
        <a:xfrm>
          <a:off x="0" y="0"/>
          <a:ext cx="0" cy="0"/>
          <a:chOff x="0" y="0"/>
          <a:chExt cx="0" cy="0"/>
        </a:xfrm>
      </p:grpSpPr>
      <p:sp>
        <p:nvSpPr>
          <p:cNvPr id="579" name="Shape 57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The State of Deployment, pre-Iteration 01</a:t>
            </a:r>
          </a:p>
        </p:txBody>
      </p:sp>
      <p:sp>
        <p:nvSpPr>
          <p:cNvPr id="580" name="Shape 58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Our process for deployment was non-existent</a:t>
            </a:r>
          </a:p>
          <a:p>
            <a:pPr indent="-228600" lvl="0" marL="457200" rtl="0">
              <a:spcBef>
                <a:spcPts val="0"/>
              </a:spcBef>
            </a:pPr>
            <a:r>
              <a:rPr lang="en"/>
              <a:t>VM’s installed locally over networked servers</a:t>
            </a:r>
          </a:p>
          <a:p>
            <a:pPr indent="-228600" lvl="1" marL="914400" rtl="0">
              <a:spcBef>
                <a:spcPts val="0"/>
              </a:spcBef>
            </a:pPr>
            <a:r>
              <a:rPr lang="en"/>
              <a:t>Built and distributed VM’s to normalize development</a:t>
            </a:r>
          </a:p>
          <a:p>
            <a:pPr indent="-228600" lvl="0" marL="457200" rtl="0">
              <a:spcBef>
                <a:spcPts val="0"/>
              </a:spcBef>
            </a:pPr>
            <a:r>
              <a:rPr lang="en"/>
              <a:t>Included documentation for usage of deploy tools had incorrect or obsolete information</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4" name="Shape 584"/>
        <p:cNvGrpSpPr/>
        <p:nvPr/>
      </p:nvGrpSpPr>
      <p:grpSpPr>
        <a:xfrm>
          <a:off x="0" y="0"/>
          <a:ext cx="0" cy="0"/>
          <a:chOff x="0" y="0"/>
          <a:chExt cx="0" cy="0"/>
        </a:xfrm>
      </p:grpSpPr>
      <p:sp>
        <p:nvSpPr>
          <p:cNvPr id="585" name="Shape 58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The State of Deployment, Now</a:t>
            </a:r>
          </a:p>
        </p:txBody>
      </p:sp>
      <p:sp>
        <p:nvSpPr>
          <p:cNvPr id="586" name="Shape 58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Deployed to a “staging” server, in order to understand deployment pain points</a:t>
            </a:r>
          </a:p>
          <a:p>
            <a:pPr indent="-228600" lvl="1" marL="914400" rtl="0">
              <a:spcBef>
                <a:spcPts val="0"/>
              </a:spcBef>
            </a:pPr>
            <a:r>
              <a:rPr lang="en"/>
              <a:t>AWS EC2 (Ubuntu AMI) + Security Groups</a:t>
            </a:r>
          </a:p>
          <a:p>
            <a:pPr indent="-228600" lvl="0" marL="457200" rtl="0">
              <a:spcBef>
                <a:spcPts val="0"/>
              </a:spcBef>
            </a:pPr>
            <a:r>
              <a:rPr lang="en"/>
              <a:t>Spent time understanding the existing deployment tool resources</a:t>
            </a:r>
          </a:p>
          <a:p>
            <a:pPr indent="-228600" lvl="1" marL="914400" rtl="0">
              <a:spcBef>
                <a:spcPts val="0"/>
              </a:spcBef>
            </a:pPr>
            <a:r>
              <a:rPr lang="en"/>
              <a:t>Updated documentation</a:t>
            </a:r>
          </a:p>
          <a:p>
            <a:pPr indent="-228600" lvl="0" marL="457200" rtl="0">
              <a:spcBef>
                <a:spcPts val="0"/>
              </a:spcBef>
            </a:pPr>
            <a:r>
              <a:rPr lang="en"/>
              <a:t>Spent time understanding &amp; auditing the current state of the production server</a:t>
            </a:r>
          </a:p>
          <a:p>
            <a:pPr indent="-228600" lvl="1" marL="914400" rtl="0">
              <a:spcBef>
                <a:spcPts val="0"/>
              </a:spcBef>
            </a:pPr>
            <a:r>
              <a:rPr lang="en"/>
              <a:t>Updated documentation</a:t>
            </a:r>
          </a:p>
          <a:p>
            <a:pPr indent="-228600" lvl="0" marL="457200" rtl="0">
              <a:spcBef>
                <a:spcPts val="0"/>
              </a:spcBef>
            </a:pPr>
            <a:r>
              <a:rPr lang="en"/>
              <a:t>Ran “safe” tests using the included deployment tools to assess their usefulness</a:t>
            </a:r>
          </a:p>
          <a:p>
            <a:pPr indent="-228600" lvl="0" marL="457200" rtl="0">
              <a:spcBef>
                <a:spcPts val="0"/>
              </a:spcBef>
            </a:pPr>
            <a:r>
              <a:rPr lang="en"/>
              <a:t>Deployed latest to Production server</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0" name="Shape 590"/>
        <p:cNvGrpSpPr/>
        <p:nvPr/>
      </p:nvGrpSpPr>
      <p:grpSpPr>
        <a:xfrm>
          <a:off x="0" y="0"/>
          <a:ext cx="0" cy="0"/>
          <a:chOff x="0" y="0"/>
          <a:chExt cx="0" cy="0"/>
        </a:xfrm>
      </p:grpSpPr>
      <p:sp>
        <p:nvSpPr>
          <p:cNvPr id="591" name="Shape 59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The State of Deployment, Now</a:t>
            </a:r>
          </a:p>
        </p:txBody>
      </p:sp>
      <p:sp>
        <p:nvSpPr>
          <p:cNvPr id="592" name="Shape 59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Some issues:</a:t>
            </a:r>
          </a:p>
          <a:p>
            <a:pPr indent="-228600" lvl="1" marL="914400" rtl="0">
              <a:spcBef>
                <a:spcPts val="0"/>
              </a:spcBef>
            </a:pPr>
            <a:r>
              <a:rPr lang="en"/>
              <a:t>Found out the code running in production was ~1 year old, from a personal repo of a student</a:t>
            </a:r>
          </a:p>
          <a:p>
            <a:pPr indent="-228600" lvl="1" marL="914400" rtl="0">
              <a:spcBef>
                <a:spcPts val="0"/>
              </a:spcBef>
            </a:pPr>
            <a:r>
              <a:rPr lang="en"/>
              <a:t>Domain Name expired, redirecting to hosting provider</a:t>
            </a:r>
          </a:p>
          <a:p>
            <a:pPr indent="-228600" lvl="1" marL="914400" rtl="0">
              <a:spcBef>
                <a:spcPts val="0"/>
              </a:spcBef>
            </a:pPr>
            <a:r>
              <a:rPr lang="en"/>
              <a:t>Not sure why (headless) Jenkins process is running on server</a:t>
            </a:r>
          </a:p>
          <a:p>
            <a:pPr lvl="0" rtl="0">
              <a:spcBef>
                <a:spcPts val="0"/>
              </a:spcBef>
              <a:buNone/>
            </a:pPr>
            <a:r>
              <a:t/>
            </a:r>
            <a:endParaRPr/>
          </a:p>
          <a:p>
            <a:pPr indent="0" lvl="0" marL="457200" rtl="0">
              <a:spcBef>
                <a:spcPts val="0"/>
              </a:spcBef>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6" name="Shape 596"/>
        <p:cNvGrpSpPr/>
        <p:nvPr/>
      </p:nvGrpSpPr>
      <p:grpSpPr>
        <a:xfrm>
          <a:off x="0" y="0"/>
          <a:ext cx="0" cy="0"/>
          <a:chOff x="0" y="0"/>
          <a:chExt cx="0" cy="0"/>
        </a:xfrm>
      </p:grpSpPr>
      <p:sp>
        <p:nvSpPr>
          <p:cNvPr id="597" name="Shape 59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Deployment, Lessons Learned</a:t>
            </a:r>
          </a:p>
        </p:txBody>
      </p:sp>
      <p:sp>
        <p:nvSpPr>
          <p:cNvPr id="598" name="Shape 59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Continuous Integration / Continuous Deployment would be nice</a:t>
            </a:r>
          </a:p>
          <a:p>
            <a:pPr indent="-228600" lvl="1" marL="914400" rtl="0">
              <a:spcBef>
                <a:spcPts val="0"/>
              </a:spcBef>
            </a:pPr>
            <a:r>
              <a:rPr lang="en"/>
              <a:t>Run all tests on commit would help with QA</a:t>
            </a:r>
          </a:p>
          <a:p>
            <a:pPr indent="-228600" lvl="0" marL="457200" rtl="0">
              <a:spcBef>
                <a:spcPts val="0"/>
              </a:spcBef>
            </a:pPr>
            <a:r>
              <a:rPr lang="en"/>
              <a:t>Since deployment is “git-based”; use AWS ElasticBeanstalk or Heroku</a:t>
            </a:r>
          </a:p>
          <a:p>
            <a:pPr indent="-228600" lvl="1" marL="914400" rtl="0">
              <a:spcBef>
                <a:spcPts val="0"/>
              </a:spcBef>
            </a:pPr>
            <a:r>
              <a:rPr lang="en"/>
              <a:t>No need to manage app server</a:t>
            </a:r>
          </a:p>
          <a:p>
            <a:pPr indent="-228600" lvl="1" marL="914400" rtl="0">
              <a:spcBef>
                <a:spcPts val="0"/>
              </a:spcBef>
            </a:pPr>
            <a:r>
              <a:rPr lang="en"/>
              <a:t>No need to manage data store</a:t>
            </a:r>
          </a:p>
          <a:p>
            <a:pPr indent="-228600" lvl="1" marL="914400" rtl="0">
              <a:spcBef>
                <a:spcPts val="0"/>
              </a:spcBef>
            </a:pPr>
            <a:r>
              <a:rPr lang="en"/>
              <a:t>Deployment is basically one command</a:t>
            </a: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Current System - Codebase Improvements</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Unit tests &amp; Selenium tests are now independent and runnable as separate test suites.</a:t>
            </a:r>
          </a:p>
          <a:p>
            <a:pPr indent="-228600" lvl="0" marL="457200" rtl="0">
              <a:spcBef>
                <a:spcPts val="0"/>
              </a:spcBef>
            </a:pPr>
            <a:r>
              <a:rPr lang="en"/>
              <a:t>Unit tests now passing when running the test suite.</a:t>
            </a:r>
          </a:p>
          <a:p>
            <a:pPr indent="-228600" lvl="0" marL="457200" rtl="0">
              <a:spcBef>
                <a:spcPts val="0"/>
              </a:spcBef>
            </a:pPr>
            <a:r>
              <a:rPr lang="en"/>
              <a:t>Hard-coded URLs fixed and removed.</a:t>
            </a:r>
          </a:p>
          <a:p>
            <a:pPr indent="-228600" lvl="0" marL="457200" rtl="0">
              <a:spcBef>
                <a:spcPts val="0"/>
              </a:spcBef>
            </a:pPr>
            <a:r>
              <a:rPr lang="en"/>
              <a:t>Removed dependency of the “home” directory for building/installing the codebase.</a:t>
            </a:r>
          </a:p>
          <a:p>
            <a:pPr indent="-228600" lvl="0" marL="457200" rtl="0">
              <a:spcBef>
                <a:spcPts val="0"/>
              </a:spcBef>
            </a:pPr>
            <a:r>
              <a:rPr lang="en"/>
              <a:t>Duplicate files and trees cleaned up.</a:t>
            </a: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