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  <p:sldId id="265" r:id="rId11"/>
    <p:sldId id="266" r:id="rId12"/>
    <p:sldId id="267" r:id="rId13"/>
    <p:sldId id="268" r:id="rId14"/>
    <p:sldId id="269" r:id="rId15"/>
    <p:sldId id="273" r:id="rId16"/>
    <p:sldId id="272" r:id="rId17"/>
    <p:sldId id="274" r:id="rId18"/>
    <p:sldId id="271" r:id="rId19"/>
    <p:sldId id="277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0D38A-9413-7AA2-82CB-6C2F8708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146" y="2017181"/>
            <a:ext cx="8361229" cy="783262"/>
          </a:xfrm>
        </p:spPr>
        <p:txBody>
          <a:bodyPr/>
          <a:lstStyle/>
          <a:p>
            <a:r>
              <a:rPr lang="pt-BR" sz="4600" dirty="0">
                <a:latin typeface="Verdana" panose="020B0604030504040204" pitchFamily="34" charset="0"/>
                <a:ea typeface="Verdana" panose="020B0604030504040204" pitchFamily="34" charset="0"/>
              </a:rPr>
              <a:t>Teoria dos conjuntos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E2946C-F350-743A-F1CA-FD07FA489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2923" y="2877449"/>
            <a:ext cx="6831673" cy="1086237"/>
          </a:xfrm>
        </p:spPr>
        <p:txBody>
          <a:bodyPr/>
          <a:lstStyle/>
          <a:p>
            <a:r>
              <a:rPr lang="pt-BR" dirty="0"/>
              <a:t>-Luís Fernando</a:t>
            </a:r>
          </a:p>
        </p:txBody>
      </p:sp>
    </p:spTree>
    <p:extLst>
      <p:ext uri="{BB962C8B-B14F-4D97-AF65-F5344CB8AC3E}">
        <p14:creationId xmlns:p14="http://schemas.microsoft.com/office/powerpoint/2010/main" val="1640756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0D38A-9413-7AA2-82CB-6C2F8708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146" y="2017181"/>
            <a:ext cx="8361229" cy="783262"/>
          </a:xfrm>
        </p:spPr>
        <p:txBody>
          <a:bodyPr/>
          <a:lstStyle/>
          <a:p>
            <a:r>
              <a:rPr lang="pt-BR" sz="4600" dirty="0">
                <a:latin typeface="Verdana" panose="020B0604030504040204" pitchFamily="34" charset="0"/>
                <a:ea typeface="Verdana" panose="020B0604030504040204" pitchFamily="34" charset="0"/>
              </a:rPr>
              <a:t>Teoria dos conjuntos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E2946C-F350-743A-F1CA-FD07FA489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2923" y="2877449"/>
            <a:ext cx="6831673" cy="1086237"/>
          </a:xfrm>
        </p:spPr>
        <p:txBody>
          <a:bodyPr/>
          <a:lstStyle/>
          <a:p>
            <a:r>
              <a:rPr lang="pt-BR" dirty="0"/>
              <a:t>-Luís Fernando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22F057-B18C-F2CC-7FDC-AEECC10E8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5915"/>
            <a:ext cx="12192000" cy="685799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5B0D9EE-7D1D-C3FF-50D9-5DC12358C6B4}"/>
              </a:ext>
            </a:extLst>
          </p:cNvPr>
          <p:cNvSpPr txBox="1"/>
          <p:nvPr/>
        </p:nvSpPr>
        <p:spPr>
          <a:xfrm>
            <a:off x="443345" y="0"/>
            <a:ext cx="11554692" cy="34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4600" u="sng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Subconjuntos</a:t>
            </a:r>
            <a:endParaRPr lang="pt-BR" sz="460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indent="228600">
              <a:lnSpc>
                <a:spcPct val="115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Subconjuntos é um conjunto que está inteiramente contido em outro conjunto maior. Em um determinado conjunto podemos ter vários conjuntos</a:t>
            </a:r>
          </a:p>
        </p:txBody>
      </p:sp>
    </p:spTree>
    <p:extLst>
      <p:ext uri="{BB962C8B-B14F-4D97-AF65-F5344CB8AC3E}">
        <p14:creationId xmlns:p14="http://schemas.microsoft.com/office/powerpoint/2010/main" val="2165104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0D38A-9413-7AA2-82CB-6C2F8708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146" y="2017181"/>
            <a:ext cx="8361229" cy="783262"/>
          </a:xfrm>
        </p:spPr>
        <p:txBody>
          <a:bodyPr/>
          <a:lstStyle/>
          <a:p>
            <a:r>
              <a:rPr lang="pt-BR" sz="4600" dirty="0">
                <a:latin typeface="Verdana" panose="020B0604030504040204" pitchFamily="34" charset="0"/>
                <a:ea typeface="Verdana" panose="020B0604030504040204" pitchFamily="34" charset="0"/>
              </a:rPr>
              <a:t>Teoria dos conjuntos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E2946C-F350-743A-F1CA-FD07FA489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2923" y="2877449"/>
            <a:ext cx="6831673" cy="1086237"/>
          </a:xfrm>
        </p:spPr>
        <p:txBody>
          <a:bodyPr/>
          <a:lstStyle/>
          <a:p>
            <a:r>
              <a:rPr lang="pt-BR" dirty="0"/>
              <a:t>-Luís Fernando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22F057-B18C-F2CC-7FDC-AEECC10E8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5915"/>
            <a:ext cx="12192000" cy="685799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A20FA8D-B065-3491-0C6C-BE6BA541D7D7}"/>
              </a:ext>
            </a:extLst>
          </p:cNvPr>
          <p:cNvSpPr txBox="1"/>
          <p:nvPr/>
        </p:nvSpPr>
        <p:spPr>
          <a:xfrm>
            <a:off x="570297" y="299726"/>
            <a:ext cx="11344611" cy="4364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60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Exemplo:</a:t>
            </a: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 = {1, 2, 3, 4, 5, 6, 7, 8, 9, 10}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Subconjuntos de B: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 = {1, 2, 3, 4, 5}	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 = {2, 4, 6, 8, 10}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 = {10}</a:t>
            </a:r>
          </a:p>
        </p:txBody>
      </p:sp>
    </p:spTree>
    <p:extLst>
      <p:ext uri="{BB962C8B-B14F-4D97-AF65-F5344CB8AC3E}">
        <p14:creationId xmlns:p14="http://schemas.microsoft.com/office/powerpoint/2010/main" val="3544771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0D38A-9413-7AA2-82CB-6C2F8708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146" y="2017181"/>
            <a:ext cx="8361229" cy="783262"/>
          </a:xfrm>
        </p:spPr>
        <p:txBody>
          <a:bodyPr/>
          <a:lstStyle/>
          <a:p>
            <a:r>
              <a:rPr lang="pt-BR" sz="4600" dirty="0">
                <a:latin typeface="Verdana" panose="020B0604030504040204" pitchFamily="34" charset="0"/>
                <a:ea typeface="Verdana" panose="020B0604030504040204" pitchFamily="34" charset="0"/>
              </a:rPr>
              <a:t>Teoria dos conjuntos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E2946C-F350-743A-F1CA-FD07FA489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2923" y="2877449"/>
            <a:ext cx="6831673" cy="1086237"/>
          </a:xfrm>
        </p:spPr>
        <p:txBody>
          <a:bodyPr/>
          <a:lstStyle/>
          <a:p>
            <a:r>
              <a:rPr lang="pt-BR" dirty="0"/>
              <a:t>-Luís Fernando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22F057-B18C-F2CC-7FDC-AEECC10E8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5915"/>
            <a:ext cx="12192000" cy="685799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75CB276-0555-5D6F-5219-4EB77E590A4B}"/>
              </a:ext>
            </a:extLst>
          </p:cNvPr>
          <p:cNvSpPr txBox="1"/>
          <p:nvPr/>
        </p:nvSpPr>
        <p:spPr>
          <a:xfrm>
            <a:off x="443345" y="-135915"/>
            <a:ext cx="11610109" cy="4138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4600" u="sng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Tipos de Conjuntos</a:t>
            </a:r>
            <a:endParaRPr lang="pt-BR" sz="460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600" b="1" u="sng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União de Conjunto</a:t>
            </a:r>
            <a:r>
              <a:rPr lang="pt-BR" sz="360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União de dois ou mais conjuntos. A união de conjuntos acontece quando juntamos todos os elementos de dois ou mais conjuntos sem repetir nenhum. O símbolo que usamos para representar a união é </a:t>
            </a: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Cambria Math" panose="02040503050406030204" pitchFamily="18" charset="0"/>
              </a:rPr>
              <a:t>∪.</a:t>
            </a:r>
            <a:endParaRPr lang="pt-BR" sz="360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090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0D38A-9413-7AA2-82CB-6C2F8708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146" y="2017181"/>
            <a:ext cx="8361229" cy="783262"/>
          </a:xfrm>
        </p:spPr>
        <p:txBody>
          <a:bodyPr/>
          <a:lstStyle/>
          <a:p>
            <a:r>
              <a:rPr lang="pt-BR" sz="4600" dirty="0">
                <a:latin typeface="Verdana" panose="020B0604030504040204" pitchFamily="34" charset="0"/>
                <a:ea typeface="Verdana" panose="020B0604030504040204" pitchFamily="34" charset="0"/>
              </a:rPr>
              <a:t>Teoria dos conjuntos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E2946C-F350-743A-F1CA-FD07FA489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2923" y="2877449"/>
            <a:ext cx="6831673" cy="1086237"/>
          </a:xfrm>
        </p:spPr>
        <p:txBody>
          <a:bodyPr/>
          <a:lstStyle/>
          <a:p>
            <a:r>
              <a:rPr lang="pt-BR" dirty="0"/>
              <a:t>-Luís Fernando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22F057-B18C-F2CC-7FDC-AEECC10E8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5915"/>
            <a:ext cx="12192000" cy="685799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D359F50-AB73-42FA-D036-ED3CB935FD2B}"/>
              </a:ext>
            </a:extLst>
          </p:cNvPr>
          <p:cNvSpPr txBox="1"/>
          <p:nvPr/>
        </p:nvSpPr>
        <p:spPr>
          <a:xfrm>
            <a:off x="527603" y="135916"/>
            <a:ext cx="11136793" cy="2782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60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Exemplo: </a:t>
            </a:r>
            <a:endParaRPr lang="pt-BR" sz="360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 = {2, 4, 6, 8, 10} e B = {1, 2, 3, 4, 5, 6}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 união entre ambos será: A </a:t>
            </a: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Cambria Math" panose="02040503050406030204" pitchFamily="18" charset="0"/>
              </a:rPr>
              <a:t>∪</a:t>
            </a: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 B = {1, 2, 3, 4, 5, 6, 8, 10}.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9D4CF87-4EAB-45EA-1E49-0516A79626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23" y="3061618"/>
            <a:ext cx="5264113" cy="335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75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0D38A-9413-7AA2-82CB-6C2F8708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146" y="2017181"/>
            <a:ext cx="8361229" cy="783262"/>
          </a:xfrm>
        </p:spPr>
        <p:txBody>
          <a:bodyPr/>
          <a:lstStyle/>
          <a:p>
            <a:r>
              <a:rPr lang="pt-BR" sz="4600" dirty="0">
                <a:latin typeface="Verdana" panose="020B0604030504040204" pitchFamily="34" charset="0"/>
                <a:ea typeface="Verdana" panose="020B0604030504040204" pitchFamily="34" charset="0"/>
              </a:rPr>
              <a:t>Teoria dos conjuntos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E2946C-F350-743A-F1CA-FD07FA489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2923" y="2877449"/>
            <a:ext cx="6831673" cy="1086237"/>
          </a:xfrm>
        </p:spPr>
        <p:txBody>
          <a:bodyPr/>
          <a:lstStyle/>
          <a:p>
            <a:r>
              <a:rPr lang="pt-BR" dirty="0"/>
              <a:t>-Luís Fernando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22F057-B18C-F2CC-7FDC-AEECC10E8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5915"/>
            <a:ext cx="12192000" cy="685799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B2E2888-744F-29B0-EB35-649D4BB68091}"/>
              </a:ext>
            </a:extLst>
          </p:cNvPr>
          <p:cNvSpPr txBox="1"/>
          <p:nvPr/>
        </p:nvSpPr>
        <p:spPr>
          <a:xfrm>
            <a:off x="570297" y="262725"/>
            <a:ext cx="11330757" cy="2584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600" b="1" u="sng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Intersecção de Conjuntos</a:t>
            </a:r>
            <a:r>
              <a:rPr lang="pt-BR" sz="360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</a:t>
            </a: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 intersecção de conjuntos é formada pelos elementos que pertencem a ambos ao mesmo tempo. A intersecção representada por A ∩ B</a:t>
            </a:r>
          </a:p>
        </p:txBody>
      </p:sp>
    </p:spTree>
    <p:extLst>
      <p:ext uri="{BB962C8B-B14F-4D97-AF65-F5344CB8AC3E}">
        <p14:creationId xmlns:p14="http://schemas.microsoft.com/office/powerpoint/2010/main" val="451979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0D38A-9413-7AA2-82CB-6C2F8708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146" y="2017181"/>
            <a:ext cx="8361229" cy="783262"/>
          </a:xfrm>
        </p:spPr>
        <p:txBody>
          <a:bodyPr/>
          <a:lstStyle/>
          <a:p>
            <a:r>
              <a:rPr lang="pt-BR" sz="4600" dirty="0">
                <a:latin typeface="Verdana" panose="020B0604030504040204" pitchFamily="34" charset="0"/>
                <a:ea typeface="Verdana" panose="020B0604030504040204" pitchFamily="34" charset="0"/>
              </a:rPr>
              <a:t>Teoria dos conjuntos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E2946C-F350-743A-F1CA-FD07FA489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2923" y="2877449"/>
            <a:ext cx="6831673" cy="1086237"/>
          </a:xfrm>
        </p:spPr>
        <p:txBody>
          <a:bodyPr/>
          <a:lstStyle/>
          <a:p>
            <a:r>
              <a:rPr lang="pt-BR" dirty="0"/>
              <a:t>-Luís Fernando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22F057-B18C-F2CC-7FDC-AEECC10E8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5915"/>
            <a:ext cx="12192000" cy="685799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B028A8C-6725-6733-D2AC-B056117C6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79" y="2466110"/>
            <a:ext cx="4686216" cy="357906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C1E243B-6E24-E0B9-2611-C7E055A24A71}"/>
              </a:ext>
            </a:extLst>
          </p:cNvPr>
          <p:cNvSpPr txBox="1"/>
          <p:nvPr/>
        </p:nvSpPr>
        <p:spPr>
          <a:xfrm>
            <a:off x="821279" y="307450"/>
            <a:ext cx="10587950" cy="2152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60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Exemplo:</a:t>
            </a:r>
            <a:endParaRPr lang="pt-BR" sz="360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 = {2, 4, 6, 8, 10} e B = {1, 2, 3, 4, 5, 6}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Temos: A ∩∩ B</a:t>
            </a:r>
            <a:r>
              <a:rPr lang="pt-BR" sz="3600" i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 </a:t>
            </a: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= {2, 4, 6}.</a:t>
            </a:r>
          </a:p>
        </p:txBody>
      </p:sp>
    </p:spTree>
    <p:extLst>
      <p:ext uri="{BB962C8B-B14F-4D97-AF65-F5344CB8AC3E}">
        <p14:creationId xmlns:p14="http://schemas.microsoft.com/office/powerpoint/2010/main" val="224084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0D38A-9413-7AA2-82CB-6C2F8708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146" y="2017181"/>
            <a:ext cx="8361229" cy="783262"/>
          </a:xfrm>
        </p:spPr>
        <p:txBody>
          <a:bodyPr/>
          <a:lstStyle/>
          <a:p>
            <a:r>
              <a:rPr lang="pt-BR" sz="4600" dirty="0">
                <a:latin typeface="Verdana" panose="020B0604030504040204" pitchFamily="34" charset="0"/>
                <a:ea typeface="Verdana" panose="020B0604030504040204" pitchFamily="34" charset="0"/>
              </a:rPr>
              <a:t>Teoria dos conjuntos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E2946C-F350-743A-F1CA-FD07FA489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2923" y="2877449"/>
            <a:ext cx="6831673" cy="1086237"/>
          </a:xfrm>
        </p:spPr>
        <p:txBody>
          <a:bodyPr/>
          <a:lstStyle/>
          <a:p>
            <a:r>
              <a:rPr lang="pt-BR" dirty="0"/>
              <a:t>-Luís Fernando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22F057-B18C-F2CC-7FDC-AEECC10E8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5915"/>
            <a:ext cx="12192000" cy="685799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75E3F5-1649-DE85-252F-9185BA9909E8}"/>
              </a:ext>
            </a:extLst>
          </p:cNvPr>
          <p:cNvSpPr txBox="1"/>
          <p:nvPr/>
        </p:nvSpPr>
        <p:spPr>
          <a:xfrm>
            <a:off x="190763" y="-135915"/>
            <a:ext cx="11724146" cy="4945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4600" b="1" u="sng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Diferença entre conjuntos A e B e B - A</a:t>
            </a:r>
            <a:endParaRPr lang="pt-BR" sz="460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600" b="0" i="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 </a:t>
            </a:r>
            <a:r>
              <a:rPr lang="pt-BR" sz="3600" b="1" i="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diferença entre os conjuntos A e B é representada por A – B</a:t>
            </a:r>
            <a:r>
              <a:rPr lang="pt-BR" sz="3600" b="0" i="0" dirty="0">
                <a:solidFill>
                  <a:srgbClr val="212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Calcular essa diferença é encontrar os elementos que pertencem exclusivamente ao conjunto A, ou seja, pertencem ao A e não pertencem ao B.</a:t>
            </a:r>
            <a:endParaRPr lang="pt-BR" sz="360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281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0D38A-9413-7AA2-82CB-6C2F8708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146" y="2017181"/>
            <a:ext cx="8361229" cy="783262"/>
          </a:xfrm>
        </p:spPr>
        <p:txBody>
          <a:bodyPr/>
          <a:lstStyle/>
          <a:p>
            <a:r>
              <a:rPr lang="pt-BR" sz="4600" dirty="0">
                <a:latin typeface="Verdana" panose="020B0604030504040204" pitchFamily="34" charset="0"/>
                <a:ea typeface="Verdana" panose="020B0604030504040204" pitchFamily="34" charset="0"/>
              </a:rPr>
              <a:t>Teoria dos conjuntos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E2946C-F350-743A-F1CA-FD07FA489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2923" y="2877449"/>
            <a:ext cx="6831673" cy="1086237"/>
          </a:xfrm>
        </p:spPr>
        <p:txBody>
          <a:bodyPr/>
          <a:lstStyle/>
          <a:p>
            <a:r>
              <a:rPr lang="pt-BR" dirty="0"/>
              <a:t>-Luís Fernando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22F057-B18C-F2CC-7FDC-AEECC10E8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5915"/>
            <a:ext cx="12192000" cy="685799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3BD044A-A082-350A-C942-9D718E56094A}"/>
              </a:ext>
            </a:extLst>
          </p:cNvPr>
          <p:cNvSpPr txBox="1"/>
          <p:nvPr/>
        </p:nvSpPr>
        <p:spPr>
          <a:xfrm>
            <a:off x="256309" y="0"/>
            <a:ext cx="11700164" cy="5638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60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Exemplo:</a:t>
            </a:r>
            <a:endParaRPr lang="pt-BR" sz="360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A = {c, a, r, e, t } e B= B = {a, e, i, o, u},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represente o </a:t>
            </a:r>
            <a:r>
              <a:rPr lang="pt-BR" sz="360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conjunto intersecção (A- B)</a:t>
            </a: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Do conjunto A, retiram-se os elementos comuns em B.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No conjunto A, as letras: a e i, também aparecem em B. Assim: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 - B = {c, r, t}</a:t>
            </a:r>
          </a:p>
        </p:txBody>
      </p:sp>
    </p:spTree>
    <p:extLst>
      <p:ext uri="{BB962C8B-B14F-4D97-AF65-F5344CB8AC3E}">
        <p14:creationId xmlns:p14="http://schemas.microsoft.com/office/powerpoint/2010/main" val="3800003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0D38A-9413-7AA2-82CB-6C2F8708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146" y="2017181"/>
            <a:ext cx="8361229" cy="783262"/>
          </a:xfrm>
        </p:spPr>
        <p:txBody>
          <a:bodyPr/>
          <a:lstStyle/>
          <a:p>
            <a:r>
              <a:rPr lang="pt-BR" sz="4600" dirty="0">
                <a:latin typeface="Verdana" panose="020B0604030504040204" pitchFamily="34" charset="0"/>
                <a:ea typeface="Verdana" panose="020B0604030504040204" pitchFamily="34" charset="0"/>
              </a:rPr>
              <a:t>Teoria dos conjuntos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E2946C-F350-743A-F1CA-FD07FA489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2923" y="2877449"/>
            <a:ext cx="6831673" cy="1086237"/>
          </a:xfrm>
        </p:spPr>
        <p:txBody>
          <a:bodyPr/>
          <a:lstStyle/>
          <a:p>
            <a:r>
              <a:rPr lang="pt-BR" dirty="0"/>
              <a:t>-Luís Fernando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22F057-B18C-F2CC-7FDC-AEECC10E8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5915"/>
            <a:ext cx="12192000" cy="685799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C6DC98A-34B9-11E3-DB3E-61CDD6C052FD}"/>
              </a:ext>
            </a:extLst>
          </p:cNvPr>
          <p:cNvSpPr txBox="1"/>
          <p:nvPr/>
        </p:nvSpPr>
        <p:spPr>
          <a:xfrm>
            <a:off x="263235" y="171792"/>
            <a:ext cx="11596255" cy="2042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Também é possível fazer B - A, mas repare que o resultado será diferente.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 - A = {i, o, u}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5D4BA9E-5BA9-FB30-4060-E96ED5AE9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36" y="2522174"/>
            <a:ext cx="5340927" cy="254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42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0D38A-9413-7AA2-82CB-6C2F8708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146" y="2017181"/>
            <a:ext cx="8361229" cy="783262"/>
          </a:xfrm>
        </p:spPr>
        <p:txBody>
          <a:bodyPr/>
          <a:lstStyle/>
          <a:p>
            <a:r>
              <a:rPr lang="pt-BR" sz="4600" dirty="0">
                <a:latin typeface="Verdana" panose="020B0604030504040204" pitchFamily="34" charset="0"/>
                <a:ea typeface="Verdana" panose="020B0604030504040204" pitchFamily="34" charset="0"/>
              </a:rPr>
              <a:t>Teoria dos conjuntos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E2946C-F350-743A-F1CA-FD07FA489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2923" y="2877449"/>
            <a:ext cx="6831673" cy="1086237"/>
          </a:xfrm>
        </p:spPr>
        <p:txBody>
          <a:bodyPr/>
          <a:lstStyle/>
          <a:p>
            <a:r>
              <a:rPr lang="pt-BR" dirty="0"/>
              <a:t>-Luís Fernando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22F057-B18C-F2CC-7FDC-AEECC10E8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5915"/>
            <a:ext cx="12192000" cy="685799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98A83D7-688B-E3FD-1DEF-A719060F5440}"/>
              </a:ext>
            </a:extLst>
          </p:cNvPr>
          <p:cNvSpPr txBox="1"/>
          <p:nvPr/>
        </p:nvSpPr>
        <p:spPr>
          <a:xfrm>
            <a:off x="547254" y="35100"/>
            <a:ext cx="11097491" cy="5684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4600" b="1" u="sng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Diferença Simétrica entre dois conjuntos</a:t>
            </a:r>
            <a:endParaRPr lang="pt-BR" sz="460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 diferença simétrica entre dois conjuntos é o conjunto de elementos que pertencem a um ou a outro, mas não a ambos. A diferença simétrica de A e B é representado por A∆B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 fórmula para calcular a diferença simétrica é A∆B = (A-B) U (B-A)</a:t>
            </a:r>
          </a:p>
        </p:txBody>
      </p:sp>
    </p:spTree>
    <p:extLst>
      <p:ext uri="{BB962C8B-B14F-4D97-AF65-F5344CB8AC3E}">
        <p14:creationId xmlns:p14="http://schemas.microsoft.com/office/powerpoint/2010/main" val="29587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9946A5C2-1419-9955-298F-894DDDC4F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E927C4F-88AD-C618-128A-D1D81E12AA6B}"/>
              </a:ext>
            </a:extLst>
          </p:cNvPr>
          <p:cNvSpPr txBox="1"/>
          <p:nvPr/>
        </p:nvSpPr>
        <p:spPr>
          <a:xfrm>
            <a:off x="1219200" y="410283"/>
            <a:ext cx="6096000" cy="665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3600" u="sng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 que é?</a:t>
            </a:r>
            <a:endParaRPr lang="pt-BR" sz="360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76C2E3B-1C04-D3A7-01C8-1C6F502435CA}"/>
              </a:ext>
            </a:extLst>
          </p:cNvPr>
          <p:cNvSpPr txBox="1"/>
          <p:nvPr/>
        </p:nvSpPr>
        <p:spPr>
          <a:xfrm>
            <a:off x="1461654" y="1376375"/>
            <a:ext cx="8624455" cy="4515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15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 </a:t>
            </a:r>
            <a:r>
              <a:rPr lang="pt-BR" sz="360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Teoria dos Conjuntos</a:t>
            </a: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é a base para o estudo de álgebra, nela estudamos a coleção de objetos ou chamados elementos. Os elementos podem ser qualquer coisa, desde números até pessoas e frutas, são indicados por letras minúsculas.</a:t>
            </a:r>
          </a:p>
        </p:txBody>
      </p:sp>
    </p:spTree>
    <p:extLst>
      <p:ext uri="{BB962C8B-B14F-4D97-AF65-F5344CB8AC3E}">
        <p14:creationId xmlns:p14="http://schemas.microsoft.com/office/powerpoint/2010/main" val="3479823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0D38A-9413-7AA2-82CB-6C2F8708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146" y="2017181"/>
            <a:ext cx="8361229" cy="783262"/>
          </a:xfrm>
        </p:spPr>
        <p:txBody>
          <a:bodyPr/>
          <a:lstStyle/>
          <a:p>
            <a:r>
              <a:rPr lang="pt-BR" sz="4600" dirty="0">
                <a:latin typeface="Verdana" panose="020B0604030504040204" pitchFamily="34" charset="0"/>
                <a:ea typeface="Verdana" panose="020B0604030504040204" pitchFamily="34" charset="0"/>
              </a:rPr>
              <a:t>Teoria dos conjuntos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E2946C-F350-743A-F1CA-FD07FA489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2923" y="2877449"/>
            <a:ext cx="6831673" cy="1086237"/>
          </a:xfrm>
        </p:spPr>
        <p:txBody>
          <a:bodyPr/>
          <a:lstStyle/>
          <a:p>
            <a:r>
              <a:rPr lang="pt-BR" dirty="0"/>
              <a:t>-Luís Fernando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22F057-B18C-F2CC-7FDC-AEECC10E8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5915"/>
            <a:ext cx="12192000" cy="685799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C6BB59D-9082-FF31-F944-4E1A1B08A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935" y="220602"/>
            <a:ext cx="5488312" cy="319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6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0D38A-9413-7AA2-82CB-6C2F8708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146" y="2017181"/>
            <a:ext cx="8361229" cy="783262"/>
          </a:xfrm>
        </p:spPr>
        <p:txBody>
          <a:bodyPr/>
          <a:lstStyle/>
          <a:p>
            <a:r>
              <a:rPr lang="pt-BR" sz="4600" dirty="0">
                <a:latin typeface="Verdana" panose="020B0604030504040204" pitchFamily="34" charset="0"/>
                <a:ea typeface="Verdana" panose="020B0604030504040204" pitchFamily="34" charset="0"/>
              </a:rPr>
              <a:t>Teoria dos conjuntos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E2946C-F350-743A-F1CA-FD07FA489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2923" y="2877449"/>
            <a:ext cx="6831673" cy="1086237"/>
          </a:xfrm>
        </p:spPr>
        <p:txBody>
          <a:bodyPr/>
          <a:lstStyle/>
          <a:p>
            <a:r>
              <a:rPr lang="pt-BR" dirty="0"/>
              <a:t>-Luís Fernando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3837B2-1221-85A3-C19A-C52B6ABC3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7A2DD08-1B8D-C976-AD83-B379EA1DE3CE}"/>
              </a:ext>
            </a:extLst>
          </p:cNvPr>
          <p:cNvSpPr txBox="1"/>
          <p:nvPr/>
        </p:nvSpPr>
        <p:spPr>
          <a:xfrm>
            <a:off x="570297" y="318655"/>
            <a:ext cx="10360939" cy="5330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Enquanto os elementos são indicados por letras minúsculas, os conjuntos são por letras maiúsculas e, normalmente, com chaves “{}”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Além disso, os elementos são separados por vírgulas ou ponto e vírgula, como por exemplo: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60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 </a:t>
            </a: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= {a, i, o, u }</a:t>
            </a:r>
          </a:p>
        </p:txBody>
      </p:sp>
    </p:spTree>
    <p:extLst>
      <p:ext uri="{BB962C8B-B14F-4D97-AF65-F5344CB8AC3E}">
        <p14:creationId xmlns:p14="http://schemas.microsoft.com/office/powerpoint/2010/main" val="12851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0D38A-9413-7AA2-82CB-6C2F8708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146" y="2017181"/>
            <a:ext cx="8361229" cy="783262"/>
          </a:xfrm>
        </p:spPr>
        <p:txBody>
          <a:bodyPr/>
          <a:lstStyle/>
          <a:p>
            <a:r>
              <a:rPr lang="pt-BR" sz="4600" dirty="0">
                <a:latin typeface="Verdana" panose="020B0604030504040204" pitchFamily="34" charset="0"/>
                <a:ea typeface="Verdana" panose="020B0604030504040204" pitchFamily="34" charset="0"/>
              </a:rPr>
              <a:t>Teoria dos conjuntos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E2946C-F350-743A-F1CA-FD07FA489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2923" y="2877449"/>
            <a:ext cx="6831673" cy="1086237"/>
          </a:xfrm>
        </p:spPr>
        <p:txBody>
          <a:bodyPr/>
          <a:lstStyle/>
          <a:p>
            <a:r>
              <a:rPr lang="pt-BR" dirty="0"/>
              <a:t>-Luís Fernando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22F057-B18C-F2CC-7FDC-AEECC10E8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3D6067C-9F09-8DE1-9722-546388D5CB20}"/>
              </a:ext>
            </a:extLst>
          </p:cNvPr>
          <p:cNvSpPr txBox="1"/>
          <p:nvPr/>
        </p:nvSpPr>
        <p:spPr>
          <a:xfrm>
            <a:off x="935615" y="337161"/>
            <a:ext cx="9801658" cy="825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4600" u="sng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Representação dos Conjuntos:</a:t>
            </a:r>
            <a:endParaRPr lang="pt-BR" sz="460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C06521D-66D3-6E5B-522B-01915E0C80BF}"/>
              </a:ext>
            </a:extLst>
          </p:cNvPr>
          <p:cNvSpPr txBox="1"/>
          <p:nvPr/>
        </p:nvSpPr>
        <p:spPr>
          <a:xfrm>
            <a:off x="935615" y="1361003"/>
            <a:ext cx="10854603" cy="459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60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Diagrama de Euler-</a:t>
            </a:r>
            <a:r>
              <a:rPr lang="pt-BR" sz="3600" b="1" kern="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Venn</a:t>
            </a:r>
            <a:endParaRPr lang="pt-BR" sz="360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indent="228600">
              <a:lnSpc>
                <a:spcPct val="115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No modelo Diagrama de </a:t>
            </a:r>
            <a:r>
              <a:rPr lang="pt-BR" sz="3600" kern="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Venn</a:t>
            </a: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os conjuntos são representados graficamente. Imagens como círculos, elipses e retângulos formam área que “guardam” (agrupam visualmente os elementos dentro de uma forma). Essa figura plana e fechada é chama de diagrama.</a:t>
            </a:r>
          </a:p>
        </p:txBody>
      </p:sp>
    </p:spTree>
    <p:extLst>
      <p:ext uri="{BB962C8B-B14F-4D97-AF65-F5344CB8AC3E}">
        <p14:creationId xmlns:p14="http://schemas.microsoft.com/office/powerpoint/2010/main" val="229786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0D38A-9413-7AA2-82CB-6C2F8708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146" y="2017181"/>
            <a:ext cx="8361229" cy="783262"/>
          </a:xfrm>
        </p:spPr>
        <p:txBody>
          <a:bodyPr/>
          <a:lstStyle/>
          <a:p>
            <a:r>
              <a:rPr lang="pt-BR" sz="4600" dirty="0">
                <a:latin typeface="Verdana" panose="020B0604030504040204" pitchFamily="34" charset="0"/>
                <a:ea typeface="Verdana" panose="020B0604030504040204" pitchFamily="34" charset="0"/>
              </a:rPr>
              <a:t>Teoria dos conjuntos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E2946C-F350-743A-F1CA-FD07FA489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2923" y="2877449"/>
            <a:ext cx="6831673" cy="1086237"/>
          </a:xfrm>
        </p:spPr>
        <p:txBody>
          <a:bodyPr/>
          <a:lstStyle/>
          <a:p>
            <a:r>
              <a:rPr lang="pt-BR" dirty="0"/>
              <a:t>-Luís Fernando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22F057-B18C-F2CC-7FDC-AEECC10E8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E5AE78E-3F1B-3A5C-830E-424D301D2CFA}"/>
              </a:ext>
            </a:extLst>
          </p:cNvPr>
          <p:cNvSpPr txBox="1"/>
          <p:nvPr/>
        </p:nvSpPr>
        <p:spPr>
          <a:xfrm>
            <a:off x="647700" y="112311"/>
            <a:ext cx="11128664" cy="3214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15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Os diagramas de </a:t>
            </a:r>
            <a:r>
              <a:rPr lang="pt-BR" sz="3600" kern="1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venn</a:t>
            </a: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são utilizados para representar os conjuntos com nenhum elemento em comum (Disjuntos), assim como, conjuntos com elementos que se repetem (intersecção). Veja na imagem a baixo: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565E492-87A6-0B76-E31E-130A87501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374"/>
                    </a14:imgEffect>
                    <a14:imgEffect>
                      <a14:saturation sat="1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3540034"/>
            <a:ext cx="8436964" cy="271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0D38A-9413-7AA2-82CB-6C2F8708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146" y="2017181"/>
            <a:ext cx="8361229" cy="783262"/>
          </a:xfrm>
        </p:spPr>
        <p:txBody>
          <a:bodyPr/>
          <a:lstStyle/>
          <a:p>
            <a:r>
              <a:rPr lang="pt-BR" sz="4600" dirty="0">
                <a:latin typeface="Verdana" panose="020B0604030504040204" pitchFamily="34" charset="0"/>
                <a:ea typeface="Verdana" panose="020B0604030504040204" pitchFamily="34" charset="0"/>
              </a:rPr>
              <a:t>Teoria dos conjuntos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E2946C-F350-743A-F1CA-FD07FA489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2923" y="2877449"/>
            <a:ext cx="6831673" cy="1086237"/>
          </a:xfrm>
        </p:spPr>
        <p:txBody>
          <a:bodyPr/>
          <a:lstStyle/>
          <a:p>
            <a:r>
              <a:rPr lang="pt-BR" dirty="0"/>
              <a:t>-Luís Fernando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22F057-B18C-F2CC-7FDC-AEECC10E8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ED8D23B-44FE-4582-611B-07008ACB1988}"/>
              </a:ext>
            </a:extLst>
          </p:cNvPr>
          <p:cNvSpPr txBox="1"/>
          <p:nvPr/>
        </p:nvSpPr>
        <p:spPr>
          <a:xfrm>
            <a:off x="595745" y="296098"/>
            <a:ext cx="11000509" cy="6049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4600" u="sng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Relação de Pertinência:</a:t>
            </a:r>
            <a:endParaRPr lang="pt-BR" sz="460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indent="228600">
              <a:lnSpc>
                <a:spcPct val="115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Um conjunto é composto por elementos. Que quando está no conjunto, dizemos que esse elemento pertence ao conjunto. E o símbolo que usamos para representar isso é </a:t>
            </a: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Cambria Math" panose="02040503050406030204" pitchFamily="18" charset="0"/>
              </a:rPr>
              <a:t>∈ </a:t>
            </a: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(pertence). Quando o elemento não está no conjunto, dizemos que o elemento não pertence ao conjunto, e utilizamos o símbolo       </a:t>
            </a: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Cambria Math" panose="02040503050406030204" pitchFamily="18" charset="0"/>
              </a:rPr>
              <a:t>∉</a:t>
            </a: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(não pertinência).</a:t>
            </a:r>
          </a:p>
        </p:txBody>
      </p:sp>
    </p:spTree>
    <p:extLst>
      <p:ext uri="{BB962C8B-B14F-4D97-AF65-F5344CB8AC3E}">
        <p14:creationId xmlns:p14="http://schemas.microsoft.com/office/powerpoint/2010/main" val="30590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0D38A-9413-7AA2-82CB-6C2F8708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146" y="2017181"/>
            <a:ext cx="8361229" cy="783262"/>
          </a:xfrm>
        </p:spPr>
        <p:txBody>
          <a:bodyPr/>
          <a:lstStyle/>
          <a:p>
            <a:r>
              <a:rPr lang="pt-BR" sz="4600" dirty="0">
                <a:latin typeface="Verdana" panose="020B0604030504040204" pitchFamily="34" charset="0"/>
                <a:ea typeface="Verdana" panose="020B0604030504040204" pitchFamily="34" charset="0"/>
              </a:rPr>
              <a:t>Teoria dos conjuntos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E2946C-F350-743A-F1CA-FD07FA489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2923" y="2877449"/>
            <a:ext cx="6831673" cy="1086237"/>
          </a:xfrm>
        </p:spPr>
        <p:txBody>
          <a:bodyPr/>
          <a:lstStyle/>
          <a:p>
            <a:r>
              <a:rPr lang="pt-BR" dirty="0"/>
              <a:t>-Luís Fernando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22F057-B18C-F2CC-7FDC-AEECC10E8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1DAB9F2-F677-972B-A5DB-3F7A7A712CE7}"/>
              </a:ext>
            </a:extLst>
          </p:cNvPr>
          <p:cNvSpPr txBox="1"/>
          <p:nvPr/>
        </p:nvSpPr>
        <p:spPr>
          <a:xfrm>
            <a:off x="460152" y="143104"/>
            <a:ext cx="11579448" cy="3419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60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Exemplo: </a:t>
            </a:r>
            <a:endParaRPr lang="pt-BR" sz="360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“a” </a:t>
            </a: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Cambria Math" panose="02040503050406030204" pitchFamily="18" charset="0"/>
              </a:rPr>
              <a:t>∈ </a:t>
            </a: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pertence ao conjunto de vogal {a, e, i, o, u}.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“a” </a:t>
            </a: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Cambria Math" panose="02040503050406030204" pitchFamily="18" charset="0"/>
              </a:rPr>
              <a:t>∉ </a:t>
            </a: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pertence ao conjunto de consoantes {b, c, d, f, g...}</a:t>
            </a:r>
          </a:p>
        </p:txBody>
      </p:sp>
    </p:spTree>
    <p:extLst>
      <p:ext uri="{BB962C8B-B14F-4D97-AF65-F5344CB8AC3E}">
        <p14:creationId xmlns:p14="http://schemas.microsoft.com/office/powerpoint/2010/main" val="1963292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0D38A-9413-7AA2-82CB-6C2F8708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146" y="2017181"/>
            <a:ext cx="8361229" cy="783262"/>
          </a:xfrm>
        </p:spPr>
        <p:txBody>
          <a:bodyPr/>
          <a:lstStyle/>
          <a:p>
            <a:r>
              <a:rPr lang="pt-BR" sz="4600" dirty="0">
                <a:latin typeface="Verdana" panose="020B0604030504040204" pitchFamily="34" charset="0"/>
                <a:ea typeface="Verdana" panose="020B0604030504040204" pitchFamily="34" charset="0"/>
              </a:rPr>
              <a:t>Teoria dos conjuntos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E2946C-F350-743A-F1CA-FD07FA489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2923" y="2877449"/>
            <a:ext cx="6831673" cy="1086237"/>
          </a:xfrm>
        </p:spPr>
        <p:txBody>
          <a:bodyPr/>
          <a:lstStyle/>
          <a:p>
            <a:r>
              <a:rPr lang="pt-BR" dirty="0"/>
              <a:t>-Luís Fernando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22F057-B18C-F2CC-7FDC-AEECC10E8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3A86EF8-8E08-E38C-C520-15DE5BE09BF7}"/>
              </a:ext>
            </a:extLst>
          </p:cNvPr>
          <p:cNvSpPr txBox="1"/>
          <p:nvPr/>
        </p:nvSpPr>
        <p:spPr>
          <a:xfrm>
            <a:off x="502227" y="231655"/>
            <a:ext cx="11187546" cy="4768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4600" u="sng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Relação de Continência</a:t>
            </a:r>
            <a:endParaRPr lang="pt-BR" sz="460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indent="228600">
              <a:lnSpc>
                <a:spcPct val="115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Quando vamos comparar dois conjuntos, pode-se notar uma relação importante chamada continência. Se todos os elementos do conjunto A são também elementos do conjunto B, dizemos que, o conjunto A está contido no conjunto B</a:t>
            </a:r>
          </a:p>
        </p:txBody>
      </p:sp>
    </p:spTree>
    <p:extLst>
      <p:ext uri="{BB962C8B-B14F-4D97-AF65-F5344CB8AC3E}">
        <p14:creationId xmlns:p14="http://schemas.microsoft.com/office/powerpoint/2010/main" val="2154219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0D38A-9413-7AA2-82CB-6C2F87085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146" y="2017181"/>
            <a:ext cx="8361229" cy="783262"/>
          </a:xfrm>
        </p:spPr>
        <p:txBody>
          <a:bodyPr/>
          <a:lstStyle/>
          <a:p>
            <a:r>
              <a:rPr lang="pt-BR" sz="4600" dirty="0">
                <a:latin typeface="Verdana" panose="020B0604030504040204" pitchFamily="34" charset="0"/>
                <a:ea typeface="Verdana" panose="020B0604030504040204" pitchFamily="34" charset="0"/>
              </a:rPr>
              <a:t>Teoria dos conjuntos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E2946C-F350-743A-F1CA-FD07FA489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2923" y="2877449"/>
            <a:ext cx="6831673" cy="1086237"/>
          </a:xfrm>
        </p:spPr>
        <p:txBody>
          <a:bodyPr/>
          <a:lstStyle/>
          <a:p>
            <a:r>
              <a:rPr lang="pt-BR" dirty="0"/>
              <a:t>-Luís Fernando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22F057-B18C-F2CC-7FDC-AEECC10E8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5915"/>
            <a:ext cx="12192000" cy="685799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4452EF2-0A37-501C-78CB-80C8B6AD808F}"/>
              </a:ext>
            </a:extLst>
          </p:cNvPr>
          <p:cNvSpPr txBox="1"/>
          <p:nvPr/>
        </p:nvSpPr>
        <p:spPr>
          <a:xfrm>
            <a:off x="938178" y="318655"/>
            <a:ext cx="10519531" cy="332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>
              <a:lnSpc>
                <a:spcPct val="115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Para expressar isso fazemos assim: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Cambria Math" panose="02040503050406030204" pitchFamily="18" charset="0"/>
              </a:rPr>
              <a:t>⊃</a:t>
            </a: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— contém</a:t>
            </a:r>
            <a:b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Cambria Math" panose="02040503050406030204" pitchFamily="18" charset="0"/>
              </a:rPr>
              <a:t>⊂</a:t>
            </a: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— está contido</a:t>
            </a:r>
            <a:b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Cambria Math" panose="02040503050406030204" pitchFamily="18" charset="0"/>
              </a:rPr>
              <a:t>⊅</a:t>
            </a: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— não contém</a:t>
            </a:r>
            <a:b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</a:b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Cambria Math" panose="02040503050406030204" pitchFamily="18" charset="0"/>
              </a:rPr>
              <a:t>⊄</a:t>
            </a: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— não está contido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A35B618-C2F4-D782-8CF6-BD59ACE1CD97}"/>
              </a:ext>
            </a:extLst>
          </p:cNvPr>
          <p:cNvSpPr txBox="1"/>
          <p:nvPr/>
        </p:nvSpPr>
        <p:spPr>
          <a:xfrm>
            <a:off x="831013" y="3627325"/>
            <a:ext cx="10335491" cy="2789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60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Exemplo</a:t>
            </a: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Se conjuntos A = {0, 5, 10} e B = {0, 1, 2, 3, 4, 5, 6, 7, 8, 9, 10}		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Então: B </a:t>
            </a: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Cambria Math" panose="02040503050406030204" pitchFamily="18" charset="0"/>
              </a:rPr>
              <a:t>⊃ </a:t>
            </a: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541201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17</TotalTime>
  <Words>995</Words>
  <Application>Microsoft Office PowerPoint</Application>
  <PresentationFormat>Widescreen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Franklin Gothic Book</vt:lpstr>
      <vt:lpstr>Symbol</vt:lpstr>
      <vt:lpstr>Verdana</vt:lpstr>
      <vt:lpstr>Cortar</vt:lpstr>
      <vt:lpstr>Teoria dos conjuntos</vt:lpstr>
      <vt:lpstr>Apresentação do PowerPoint</vt:lpstr>
      <vt:lpstr>Teoria dos conjuntos</vt:lpstr>
      <vt:lpstr>Teoria dos conjuntos</vt:lpstr>
      <vt:lpstr>Teoria dos conjuntos</vt:lpstr>
      <vt:lpstr>Teoria dos conjuntos</vt:lpstr>
      <vt:lpstr>Teoria dos conjuntos</vt:lpstr>
      <vt:lpstr>Teoria dos conjuntos</vt:lpstr>
      <vt:lpstr>Teoria dos conjuntos</vt:lpstr>
      <vt:lpstr>Teoria dos conjuntos</vt:lpstr>
      <vt:lpstr>Teoria dos conjuntos</vt:lpstr>
      <vt:lpstr>Teoria dos conjuntos</vt:lpstr>
      <vt:lpstr>Teoria dos conjuntos</vt:lpstr>
      <vt:lpstr>Teoria dos conjuntos</vt:lpstr>
      <vt:lpstr>Teoria dos conjuntos</vt:lpstr>
      <vt:lpstr>Teoria dos conjuntos</vt:lpstr>
      <vt:lpstr>Teoria dos conjuntos</vt:lpstr>
      <vt:lpstr>Teoria dos conjuntos</vt:lpstr>
      <vt:lpstr>Teoria dos conjuntos</vt:lpstr>
      <vt:lpstr>Teoria dos conjuntos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LUÍS FERNANDO DE FREITAS</dc:creator>
  <cp:lastModifiedBy>LUÍS FERNANDO DE FREITAS</cp:lastModifiedBy>
  <cp:revision>1</cp:revision>
  <dcterms:created xsi:type="dcterms:W3CDTF">2025-03-20T19:54:24Z</dcterms:created>
  <dcterms:modified xsi:type="dcterms:W3CDTF">2025-03-20T20:11:38Z</dcterms:modified>
</cp:coreProperties>
</file>