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42808525" cy="30279975"/>
  <p:notesSz cx="9928225" cy="6797675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/>
            <a:fld id="{771BABCC-7EF8-4F43-9F19-1EA03A7DCD9F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85;p4:notes"/>
          <p:cNvSpPr/>
          <p:nvPr/>
        </p:nvSpPr>
        <p:spPr>
          <a:xfrm>
            <a:off x="5622840" y="6456240"/>
            <a:ext cx="4303440" cy="33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7590ECE9-13AA-4290-B4E2-CAC8A55CCD8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05" name="PlaceHolder 1"/>
          <p:cNvSpPr>
            <a:spLocks noGrp="1"/>
          </p:cNvSpPr>
          <p:nvPr>
            <p:ph type="sldImg"/>
          </p:nvPr>
        </p:nvSpPr>
        <p:spPr>
          <a:xfrm>
            <a:off x="3164040" y="509760"/>
            <a:ext cx="3601800" cy="2547720"/>
          </a:xfrm>
          <a:prstGeom prst="rect">
            <a:avLst/>
          </a:prstGeom>
          <a:ln w="0">
            <a:noFill/>
          </a:ln>
        </p:spPr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992160" y="3227400"/>
            <a:ext cx="7943400" cy="306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140200" y="1208160"/>
            <a:ext cx="38527200" cy="505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2140200" y="7085160"/>
            <a:ext cx="38527200" cy="837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2140200" y="16258320"/>
            <a:ext cx="38527200" cy="837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140200" y="1208160"/>
            <a:ext cx="38527200" cy="505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2140200" y="7085160"/>
            <a:ext cx="18801000" cy="837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21881520" y="7085160"/>
            <a:ext cx="18801000" cy="837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2140200" y="16258320"/>
            <a:ext cx="18801000" cy="837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21881520" y="16258320"/>
            <a:ext cx="18801000" cy="837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2140200" y="1208160"/>
            <a:ext cx="38527200" cy="505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2140200" y="7085160"/>
            <a:ext cx="12405600" cy="837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15166440" y="7085160"/>
            <a:ext cx="12405600" cy="837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28192680" y="7085160"/>
            <a:ext cx="12405600" cy="837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2140200" y="16258320"/>
            <a:ext cx="12405600" cy="837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15166440" y="16258320"/>
            <a:ext cx="12405600" cy="837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28192680" y="16258320"/>
            <a:ext cx="12405600" cy="837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2140200" y="1208160"/>
            <a:ext cx="38527200" cy="505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2140200" y="7085160"/>
            <a:ext cx="38527200" cy="1756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140200" y="1208160"/>
            <a:ext cx="38527200" cy="505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2140200" y="7085160"/>
            <a:ext cx="38527200" cy="1756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140200" y="1208160"/>
            <a:ext cx="38527200" cy="505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2140200" y="7085160"/>
            <a:ext cx="18801000" cy="1756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21881520" y="7085160"/>
            <a:ext cx="18801000" cy="1756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140200" y="1208160"/>
            <a:ext cx="38527200" cy="505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2140200" y="1208160"/>
            <a:ext cx="38527200" cy="2343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140200" y="1208160"/>
            <a:ext cx="38527200" cy="505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2140200" y="7085160"/>
            <a:ext cx="18801000" cy="837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21881520" y="7085160"/>
            <a:ext cx="18801000" cy="1756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2140200" y="16258320"/>
            <a:ext cx="18801000" cy="837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140200" y="1208160"/>
            <a:ext cx="38527200" cy="505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2140200" y="7085160"/>
            <a:ext cx="18801000" cy="1756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21881520" y="7085160"/>
            <a:ext cx="18801000" cy="837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21881520" y="16258320"/>
            <a:ext cx="18801000" cy="837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2140200" y="1208160"/>
            <a:ext cx="38527200" cy="505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2140200" y="7085160"/>
            <a:ext cx="18801000" cy="837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21881520" y="7085160"/>
            <a:ext cx="18801000" cy="837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2140200" y="16258320"/>
            <a:ext cx="38527200" cy="837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3209760" y="27589320"/>
            <a:ext cx="8918280" cy="2017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14625720" y="27589320"/>
            <a:ext cx="13556880" cy="2017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30679920" y="27589320"/>
            <a:ext cx="8918280" cy="2017440"/>
          </a:xfrm>
          <a:prstGeom prst="rect">
            <a:avLst/>
          </a:prstGeom>
          <a:noFill/>
          <a:ln w="0">
            <a:noFill/>
          </a:ln>
        </p:spPr>
        <p:txBody>
          <a:bodyPr lIns="418680" rIns="418680" tIns="209160" bIns="20916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31D2C4CA-A878-41EE-A7CF-F896E2A95B14}" type="slidenum">
              <a:rPr b="0" lang="en-US" sz="6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6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image" Target="../media/image16.png"/><Relationship Id="rId17" Type="http://schemas.openxmlformats.org/officeDocument/2006/relationships/image" Target="../media/image17.png"/><Relationship Id="rId18" Type="http://schemas.openxmlformats.org/officeDocument/2006/relationships/image" Target="../media/image18.png"/><Relationship Id="rId19" Type="http://schemas.openxmlformats.org/officeDocument/2006/relationships/slideLayout" Target="../slideLayouts/slideLayout1.xml"/><Relationship Id="rId20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89;p13" descr="chartocharattention.png"/>
          <p:cNvPicPr/>
          <p:nvPr/>
        </p:nvPicPr>
        <p:blipFill>
          <a:blip r:embed="rId1"/>
          <a:stretch/>
        </p:blipFill>
        <p:spPr>
          <a:xfrm>
            <a:off x="2195280" y="20215800"/>
            <a:ext cx="14153760" cy="8210160"/>
          </a:xfrm>
          <a:prstGeom prst="rect">
            <a:avLst/>
          </a:prstGeom>
          <a:ln w="0">
            <a:noFill/>
          </a:ln>
        </p:spPr>
      </p:pic>
      <p:sp>
        <p:nvSpPr>
          <p:cNvPr id="46" name="Google Shape;90;p13"/>
          <p:cNvSpPr/>
          <p:nvPr/>
        </p:nvSpPr>
        <p:spPr>
          <a:xfrm>
            <a:off x="602640" y="558000"/>
            <a:ext cx="41603400" cy="29163600"/>
          </a:xfrm>
          <a:prstGeom prst="roundRect">
            <a:avLst>
              <a:gd name="adj" fmla="val 929"/>
            </a:avLst>
          </a:prstGeom>
          <a:noFill/>
          <a:ln w="254000">
            <a:solidFill>
              <a:srgbClr val="bf2b36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47" name="Google Shape;91;p13" descr=""/>
          <p:cNvPicPr/>
          <p:nvPr/>
        </p:nvPicPr>
        <p:blipFill>
          <a:blip r:embed="rId2"/>
          <a:stretch/>
        </p:blipFill>
        <p:spPr>
          <a:xfrm>
            <a:off x="1400040" y="1204560"/>
            <a:ext cx="3225960" cy="4672800"/>
          </a:xfrm>
          <a:prstGeom prst="rect">
            <a:avLst/>
          </a:prstGeom>
          <a:ln w="0">
            <a:noFill/>
          </a:ln>
        </p:spPr>
      </p:pic>
      <p:sp>
        <p:nvSpPr>
          <p:cNvPr id="48" name="Google Shape;92;p13"/>
          <p:cNvSpPr/>
          <p:nvPr/>
        </p:nvSpPr>
        <p:spPr>
          <a:xfrm>
            <a:off x="1514520" y="1753920"/>
            <a:ext cx="39779280" cy="118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7200" spc="-1" strike="noStrike">
                <a:solidFill>
                  <a:srgbClr val="000000"/>
                </a:solidFill>
                <a:latin typeface="Arial"/>
                <a:ea typeface="Arial"/>
              </a:rPr>
              <a:t>Insect Classification Using Deep Learning</a:t>
            </a:r>
            <a:endParaRPr b="0" lang="en-US" sz="7200" spc="-1" strike="noStrike">
              <a:latin typeface="Arial"/>
            </a:endParaRPr>
          </a:p>
        </p:txBody>
      </p:sp>
      <p:graphicFrame>
        <p:nvGraphicFramePr>
          <p:cNvPr id="49" name="Google Shape;93;p13"/>
          <p:cNvGraphicFramePr/>
          <p:nvPr/>
        </p:nvGraphicFramePr>
        <p:xfrm>
          <a:off x="1606680" y="3360960"/>
          <a:ext cx="38736360" cy="1135080"/>
        </p:xfrm>
        <a:graphic>
          <a:graphicData uri="http://schemas.openxmlformats.org/drawingml/2006/table">
            <a:tbl>
              <a:tblPr/>
              <a:tblGrid>
                <a:gridCol w="38736360"/>
              </a:tblGrid>
              <a:tr h="1135440">
                <a:tc>
                  <a:txBody>
                    <a:bodyPr lIns="0" rIns="0" tIns="45360" bIns="4536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i="1" lang="en-US" sz="36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Freja Thoresen (S213769), Nikolaj Sheller (C971666), Pascal Remy Dufour (S011602)</a:t>
                      </a:r>
                      <a:endParaRPr b="0" lang="en-US" sz="3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99"/>
                        </a:spcBef>
                        <a:tabLst>
                          <a:tab algn="l" pos="0"/>
                        </a:tabLst>
                      </a:pPr>
                      <a:r>
                        <a:rPr b="0" lang="en-US" sz="36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FaunaPhotonics A/S</a:t>
                      </a:r>
                      <a:endParaRPr b="0" lang="en-US" sz="3600" spc="-1" strike="noStrike">
                        <a:latin typeface="Arial"/>
                      </a:endParaRPr>
                    </a:p>
                  </a:txBody>
                  <a:tcPr anchor="t">
                    <a:noFill/>
                  </a:tcPr>
                </a:tc>
              </a:tr>
            </a:tbl>
          </a:graphicData>
        </a:graphic>
      </p:graphicFrame>
      <p:sp>
        <p:nvSpPr>
          <p:cNvPr id="50" name="Google Shape;94;p13"/>
          <p:cNvSpPr/>
          <p:nvPr/>
        </p:nvSpPr>
        <p:spPr>
          <a:xfrm>
            <a:off x="1514520" y="8525520"/>
            <a:ext cx="10339200" cy="193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Neural machine translation (NMT) uses deep learning to achieve State-Of-The-Art for translation. </a:t>
            </a: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However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, most published NMT uses word-level encodings</a:t>
            </a:r>
            <a:r>
              <a:rPr b="0" lang="en-US" sz="3000" spc="-1" strike="noStrike" baseline="30000">
                <a:solidFill>
                  <a:srgbClr val="000000"/>
                </a:solidFill>
                <a:latin typeface="Arial"/>
                <a:ea typeface="Arial"/>
              </a:rPr>
              <a:t>1,2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51" name="Google Shape;95;p13"/>
          <p:cNvSpPr/>
          <p:nvPr/>
        </p:nvSpPr>
        <p:spPr>
          <a:xfrm>
            <a:off x="2195280" y="7017120"/>
            <a:ext cx="4542120" cy="101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48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Introduction</a:t>
            </a:r>
            <a:endParaRPr b="0" lang="en-US" sz="4800" spc="-1" strike="noStrike">
              <a:latin typeface="Arial"/>
            </a:endParaRPr>
          </a:p>
        </p:txBody>
      </p:sp>
      <p:pic>
        <p:nvPicPr>
          <p:cNvPr id="52" name="Google Shape;96;p13" descr="charvsword.png"/>
          <p:cNvPicPr/>
          <p:nvPr/>
        </p:nvPicPr>
        <p:blipFill>
          <a:blip r:embed="rId3"/>
          <a:stretch/>
        </p:blipFill>
        <p:spPr>
          <a:xfrm>
            <a:off x="1606680" y="10464480"/>
            <a:ext cx="7524360" cy="3647880"/>
          </a:xfrm>
          <a:prstGeom prst="rect">
            <a:avLst/>
          </a:prstGeom>
          <a:ln w="0">
            <a:noFill/>
          </a:ln>
        </p:spPr>
      </p:pic>
      <p:sp>
        <p:nvSpPr>
          <p:cNvPr id="53" name="Google Shape;97;p13"/>
          <p:cNvSpPr/>
          <p:nvPr/>
        </p:nvSpPr>
        <p:spPr>
          <a:xfrm>
            <a:off x="2229840" y="15140160"/>
            <a:ext cx="6901200" cy="193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30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Key contributions</a:t>
            </a: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endParaRPr b="0" lang="en-US" sz="3000" spc="-1" strike="noStrike">
              <a:latin typeface="Arial"/>
            </a:endParaRPr>
          </a:p>
          <a:p>
            <a:pPr marL="457200" indent="-419040">
              <a:lnSpc>
                <a:spcPct val="10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Char2Word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 encoder mechanism</a:t>
            </a:r>
            <a:endParaRPr b="0" lang="en-US" sz="3000" spc="-1" strike="noStrike">
              <a:latin typeface="Arial"/>
            </a:endParaRPr>
          </a:p>
          <a:p>
            <a:pPr marL="457200" indent="-419040">
              <a:lnSpc>
                <a:spcPct val="10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Char-to-char seq2seq interpretation</a:t>
            </a:r>
            <a:endParaRPr b="0" lang="en-US" sz="3000" spc="-1" strike="noStrike">
              <a:latin typeface="Arial"/>
            </a:endParaRPr>
          </a:p>
          <a:p>
            <a:pPr marL="457200" indent="-419040">
              <a:lnSpc>
                <a:spcPct val="10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Dynamic Batching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54" name="Google Shape;98;p13"/>
          <p:cNvSpPr/>
          <p:nvPr/>
        </p:nvSpPr>
        <p:spPr>
          <a:xfrm>
            <a:off x="13872960" y="7017120"/>
            <a:ext cx="4542120" cy="101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48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Model</a:t>
            </a:r>
            <a:endParaRPr b="0" lang="en-US" sz="4800" spc="-1" strike="noStrike">
              <a:latin typeface="Arial"/>
            </a:endParaRPr>
          </a:p>
        </p:txBody>
      </p:sp>
      <p:pic>
        <p:nvPicPr>
          <p:cNvPr id="55" name="Google Shape;99;p13" descr="char2wordencoder.png"/>
          <p:cNvPicPr/>
          <p:nvPr/>
        </p:nvPicPr>
        <p:blipFill>
          <a:blip r:embed="rId4"/>
          <a:stretch/>
        </p:blipFill>
        <p:spPr>
          <a:xfrm>
            <a:off x="12030480" y="13326120"/>
            <a:ext cx="6648120" cy="3428640"/>
          </a:xfrm>
          <a:prstGeom prst="rect">
            <a:avLst/>
          </a:prstGeom>
          <a:ln w="0">
            <a:noFill/>
          </a:ln>
        </p:spPr>
      </p:pic>
      <p:pic>
        <p:nvPicPr>
          <p:cNvPr id="56" name="Google Shape;100;p13" descr="char2wordtocharattention.png"/>
          <p:cNvPicPr/>
          <p:nvPr/>
        </p:nvPicPr>
        <p:blipFill>
          <a:blip r:embed="rId5"/>
          <a:stretch/>
        </p:blipFill>
        <p:spPr>
          <a:xfrm>
            <a:off x="17206560" y="20754000"/>
            <a:ext cx="10153440" cy="5304960"/>
          </a:xfrm>
          <a:prstGeom prst="rect">
            <a:avLst/>
          </a:prstGeom>
          <a:ln w="0">
            <a:noFill/>
          </a:ln>
        </p:spPr>
      </p:pic>
      <p:pic>
        <p:nvPicPr>
          <p:cNvPr id="57" name="Google Shape;101;p13" descr="chartochar.png"/>
          <p:cNvPicPr/>
          <p:nvPr/>
        </p:nvPicPr>
        <p:blipFill>
          <a:blip r:embed="rId6"/>
          <a:stretch/>
        </p:blipFill>
        <p:spPr>
          <a:xfrm>
            <a:off x="12016080" y="8400960"/>
            <a:ext cx="6676560" cy="2962080"/>
          </a:xfrm>
          <a:prstGeom prst="rect">
            <a:avLst/>
          </a:prstGeom>
          <a:ln w="0">
            <a:noFill/>
          </a:ln>
        </p:spPr>
      </p:pic>
      <p:pic>
        <p:nvPicPr>
          <p:cNvPr id="58" name="Google Shape;102;p13" descr="dm6.png"/>
          <p:cNvPicPr/>
          <p:nvPr/>
        </p:nvPicPr>
        <p:blipFill>
          <a:blip r:embed="rId7"/>
          <a:stretch/>
        </p:blipFill>
        <p:spPr>
          <a:xfrm>
            <a:off x="20929320" y="12105360"/>
            <a:ext cx="5285880" cy="5229000"/>
          </a:xfrm>
          <a:prstGeom prst="rect">
            <a:avLst/>
          </a:prstGeom>
          <a:ln w="0">
            <a:noFill/>
          </a:ln>
        </p:spPr>
      </p:pic>
      <p:pic>
        <p:nvPicPr>
          <p:cNvPr id="59" name="Google Shape;103;p13" descr="dynamic_batching1.png"/>
          <p:cNvPicPr/>
          <p:nvPr/>
        </p:nvPicPr>
        <p:blipFill>
          <a:blip r:embed="rId8"/>
          <a:stretch/>
        </p:blipFill>
        <p:spPr>
          <a:xfrm>
            <a:off x="21060360" y="9339840"/>
            <a:ext cx="3619080" cy="1800000"/>
          </a:xfrm>
          <a:prstGeom prst="rect">
            <a:avLst/>
          </a:prstGeom>
          <a:ln w="0">
            <a:noFill/>
          </a:ln>
        </p:spPr>
      </p:pic>
      <p:sp>
        <p:nvSpPr>
          <p:cNvPr id="60" name="Google Shape;104;p13"/>
          <p:cNvSpPr/>
          <p:nvPr/>
        </p:nvSpPr>
        <p:spPr>
          <a:xfrm>
            <a:off x="24815520" y="7017120"/>
            <a:ext cx="4542120" cy="101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48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Computation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61" name="Google Shape;105;p13"/>
          <p:cNvSpPr/>
          <p:nvPr/>
        </p:nvSpPr>
        <p:spPr>
          <a:xfrm rot="600">
            <a:off x="27721800" y="8552520"/>
            <a:ext cx="4492440" cy="755640"/>
          </a:xfrm>
          <a:prstGeom prst="rect">
            <a:avLst/>
          </a:prstGeom>
          <a:noFill/>
          <a:ln w="381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i="1" lang="en-US" sz="3000" spc="-1" strike="noStrike">
                <a:solidFill>
                  <a:srgbClr val="bf2b36"/>
                </a:solidFill>
                <a:latin typeface="Arial"/>
                <a:ea typeface="Arial"/>
              </a:rPr>
              <a:t>Merged to TensorFlow!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62" name="Google Shape;106;p13"/>
          <p:cNvSpPr/>
          <p:nvPr/>
        </p:nvSpPr>
        <p:spPr>
          <a:xfrm>
            <a:off x="10313280" y="26055000"/>
            <a:ext cx="1411200" cy="527760"/>
          </a:xfrm>
          <a:prstGeom prst="ellipse">
            <a:avLst/>
          </a:prstGeom>
          <a:noFill/>
          <a:ln w="38100">
            <a:solidFill>
              <a:srgbClr val="bf9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Google Shape;107;p13"/>
          <p:cNvSpPr/>
          <p:nvPr/>
        </p:nvSpPr>
        <p:spPr>
          <a:xfrm>
            <a:off x="12813120" y="24608160"/>
            <a:ext cx="1411200" cy="527760"/>
          </a:xfrm>
          <a:prstGeom prst="ellipse">
            <a:avLst/>
          </a:prstGeom>
          <a:noFill/>
          <a:ln w="38100">
            <a:solidFill>
              <a:srgbClr val="bf9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Google Shape;108;p13"/>
          <p:cNvSpPr/>
          <p:nvPr/>
        </p:nvSpPr>
        <p:spPr>
          <a:xfrm>
            <a:off x="8725680" y="23029560"/>
            <a:ext cx="1411200" cy="527760"/>
          </a:xfrm>
          <a:prstGeom prst="ellipse">
            <a:avLst/>
          </a:prstGeom>
          <a:noFill/>
          <a:ln w="38100">
            <a:solidFill>
              <a:srgbClr val="bf9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Google Shape;109;p13"/>
          <p:cNvSpPr/>
          <p:nvPr/>
        </p:nvSpPr>
        <p:spPr>
          <a:xfrm>
            <a:off x="9781920" y="23517000"/>
            <a:ext cx="648720" cy="762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bf9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Google Shape;110;p13"/>
          <p:cNvSpPr/>
          <p:nvPr/>
        </p:nvSpPr>
        <p:spPr>
          <a:xfrm>
            <a:off x="9842040" y="24429240"/>
            <a:ext cx="209592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000" spc="-1" strike="noStrike">
                <a:solidFill>
                  <a:srgbClr val="bf9000"/>
                </a:solidFill>
                <a:latin typeface="Arial"/>
                <a:ea typeface="Arial"/>
              </a:rPr>
              <a:t>Word-level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67" name="Google Shape;111;p13"/>
          <p:cNvSpPr/>
          <p:nvPr/>
        </p:nvSpPr>
        <p:spPr>
          <a:xfrm rot="10800000">
            <a:off x="10890720" y="24957720"/>
            <a:ext cx="128520" cy="109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bf9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Google Shape;112;p13"/>
          <p:cNvSpPr/>
          <p:nvPr/>
        </p:nvSpPr>
        <p:spPr>
          <a:xfrm rot="10800000">
            <a:off x="11809800" y="24702840"/>
            <a:ext cx="1003320" cy="169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bf9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Google Shape;113;p13"/>
          <p:cNvSpPr/>
          <p:nvPr/>
        </p:nvSpPr>
        <p:spPr>
          <a:xfrm rot="1765200">
            <a:off x="4334400" y="21509640"/>
            <a:ext cx="5189400" cy="516960"/>
          </a:xfrm>
          <a:prstGeom prst="ellipse">
            <a:avLst/>
          </a:prstGeom>
          <a:noFill/>
          <a:ln w="38100">
            <a:solidFill>
              <a:srgbClr val="38761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Google Shape;114;p13"/>
          <p:cNvSpPr/>
          <p:nvPr/>
        </p:nvSpPr>
        <p:spPr>
          <a:xfrm flipH="1">
            <a:off x="6072840" y="21993840"/>
            <a:ext cx="728280" cy="613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38761d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Google Shape;115;p13"/>
          <p:cNvSpPr/>
          <p:nvPr/>
        </p:nvSpPr>
        <p:spPr>
          <a:xfrm>
            <a:off x="4914720" y="22716000"/>
            <a:ext cx="215604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000" spc="-1" strike="noStrike">
                <a:solidFill>
                  <a:srgbClr val="38761d"/>
                </a:solidFill>
                <a:latin typeface="Arial"/>
                <a:ea typeface="Arial"/>
              </a:rPr>
              <a:t>Char-level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72" name="Google Shape;116;p13"/>
          <p:cNvSpPr/>
          <p:nvPr/>
        </p:nvSpPr>
        <p:spPr>
          <a:xfrm>
            <a:off x="12264480" y="13614480"/>
            <a:ext cx="3021840" cy="61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Garamond"/>
                <a:ea typeface="Garamond"/>
              </a:rPr>
              <a:t>char2word-to-char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73" name="Google Shape;117;p13"/>
          <p:cNvSpPr/>
          <p:nvPr/>
        </p:nvSpPr>
        <p:spPr>
          <a:xfrm>
            <a:off x="12270240" y="8590680"/>
            <a:ext cx="3021840" cy="61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Garamond"/>
                <a:ea typeface="Garamond"/>
              </a:rPr>
              <a:t>char-to-char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74" name="Google Shape;118;p13"/>
          <p:cNvSpPr/>
          <p:nvPr/>
        </p:nvSpPr>
        <p:spPr>
          <a:xfrm>
            <a:off x="2195280" y="18140400"/>
            <a:ext cx="7524720" cy="101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48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Results</a:t>
            </a:r>
            <a:r>
              <a:rPr b="1" lang="en-US" sz="4800" spc="-1" strike="noStrike">
                <a:solidFill>
                  <a:srgbClr val="000000"/>
                </a:solidFill>
                <a:latin typeface="Arial"/>
                <a:ea typeface="Arial"/>
              </a:rPr>
              <a:t> - </a:t>
            </a:r>
            <a:r>
              <a:rPr b="0" lang="en-US" sz="4800" spc="-1" strike="noStrike">
                <a:solidFill>
                  <a:srgbClr val="000000"/>
                </a:solidFill>
                <a:latin typeface="Garamond"/>
                <a:ea typeface="Garamond"/>
              </a:rPr>
              <a:t>Qualitative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75" name="Google Shape;119;p13"/>
          <p:cNvSpPr/>
          <p:nvPr/>
        </p:nvSpPr>
        <p:spPr>
          <a:xfrm>
            <a:off x="34667640" y="7017120"/>
            <a:ext cx="5426280" cy="101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48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Related Models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76" name="Google Shape;120;p13"/>
          <p:cNvSpPr/>
          <p:nvPr/>
        </p:nvSpPr>
        <p:spPr>
          <a:xfrm>
            <a:off x="28280160" y="18175680"/>
            <a:ext cx="7524720" cy="101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48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Results</a:t>
            </a:r>
            <a:r>
              <a:rPr b="1" lang="en-US" sz="4800" spc="-1" strike="noStrike">
                <a:solidFill>
                  <a:srgbClr val="000000"/>
                </a:solidFill>
                <a:latin typeface="Arial"/>
                <a:ea typeface="Arial"/>
              </a:rPr>
              <a:t> - </a:t>
            </a:r>
            <a:r>
              <a:rPr b="0" lang="en-US" sz="4800" spc="-1" strike="noStrike">
                <a:solidFill>
                  <a:srgbClr val="000000"/>
                </a:solidFill>
                <a:latin typeface="Garamond"/>
                <a:ea typeface="Garamond"/>
              </a:rPr>
              <a:t>Quantitative</a:t>
            </a:r>
            <a:endParaRPr b="0" lang="en-US" sz="4800" spc="-1" strike="noStrike">
              <a:latin typeface="Arial"/>
            </a:endParaRPr>
          </a:p>
        </p:txBody>
      </p:sp>
      <p:pic>
        <p:nvPicPr>
          <p:cNvPr id="77" name="Google Shape;121;p13" descr="luong-hybrid-nmt.png"/>
          <p:cNvPicPr/>
          <p:nvPr/>
        </p:nvPicPr>
        <p:blipFill>
          <a:blip r:embed="rId9"/>
          <a:stretch/>
        </p:blipFill>
        <p:spPr>
          <a:xfrm>
            <a:off x="37058400" y="8628120"/>
            <a:ext cx="3914280" cy="4514400"/>
          </a:xfrm>
          <a:prstGeom prst="rect">
            <a:avLst/>
          </a:prstGeom>
          <a:ln w="0">
            <a:noFill/>
          </a:ln>
        </p:spPr>
      </p:pic>
      <p:pic>
        <p:nvPicPr>
          <p:cNvPr id="78" name="Google Shape;122;p13" descr="model7-1 (1).png"/>
          <p:cNvPicPr/>
          <p:nvPr/>
        </p:nvPicPr>
        <p:blipFill>
          <a:blip r:embed="rId10"/>
          <a:stretch/>
        </p:blipFill>
        <p:spPr>
          <a:xfrm>
            <a:off x="35201160" y="14571000"/>
            <a:ext cx="6562440" cy="3190680"/>
          </a:xfrm>
          <a:prstGeom prst="rect">
            <a:avLst/>
          </a:prstGeom>
          <a:ln w="0">
            <a:noFill/>
          </a:ln>
        </p:spPr>
      </p:pic>
      <p:sp>
        <p:nvSpPr>
          <p:cNvPr id="79" name="Google Shape;123;p13"/>
          <p:cNvSpPr/>
          <p:nvPr/>
        </p:nvSpPr>
        <p:spPr>
          <a:xfrm>
            <a:off x="20646720" y="8508960"/>
            <a:ext cx="3021840" cy="61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Garamond"/>
                <a:ea typeface="Garamond"/>
              </a:rPr>
              <a:t>Normal batching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0" name="Google Shape;124;p13"/>
          <p:cNvSpPr/>
          <p:nvPr/>
        </p:nvSpPr>
        <p:spPr>
          <a:xfrm>
            <a:off x="20681640" y="11219760"/>
            <a:ext cx="3021840" cy="61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Garamond"/>
                <a:ea typeface="Garamond"/>
              </a:rPr>
              <a:t>Dynamic batching</a:t>
            </a:r>
            <a:r>
              <a:rPr b="0" lang="en-US" sz="2800" spc="-1" strike="noStrike" baseline="30000">
                <a:solidFill>
                  <a:srgbClr val="000000"/>
                </a:solidFill>
                <a:latin typeface="Garamond"/>
                <a:ea typeface="Garamond"/>
              </a:rPr>
              <a:t>5</a:t>
            </a:r>
            <a:endParaRPr b="0" lang="en-US" sz="2800" spc="-1" strike="noStrike">
              <a:latin typeface="Arial"/>
            </a:endParaRPr>
          </a:p>
        </p:txBody>
      </p:sp>
      <p:graphicFrame>
        <p:nvGraphicFramePr>
          <p:cNvPr id="81" name="Google Shape;125;p13"/>
          <p:cNvGraphicFramePr/>
          <p:nvPr/>
        </p:nvGraphicFramePr>
        <p:xfrm>
          <a:off x="28904760" y="19758960"/>
          <a:ext cx="8974440" cy="3278520"/>
        </p:xfrm>
        <a:graphic>
          <a:graphicData uri="http://schemas.openxmlformats.org/drawingml/2006/table">
            <a:tbl>
              <a:tblPr/>
              <a:tblGrid>
                <a:gridCol w="3535560"/>
                <a:gridCol w="2447280"/>
                <a:gridCol w="2991600"/>
              </a:tblGrid>
              <a:tr h="100980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3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Model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3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Language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3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newstest2015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0828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3000" spc="-1" strike="noStrike">
                          <a:solidFill>
                            <a:srgbClr val="000000"/>
                          </a:solidFill>
                          <a:latin typeface="Ubuntu Mono"/>
                          <a:ea typeface="Ubuntu Mono"/>
                        </a:rPr>
                        <a:t>char-to-char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En-De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15.14 BLEU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36044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3000" spc="-1" strike="noStrike">
                          <a:solidFill>
                            <a:srgbClr val="000000"/>
                          </a:solidFill>
                          <a:latin typeface="Ubuntu Mono"/>
                          <a:ea typeface="Ubuntu Mono"/>
                        </a:rPr>
                        <a:t>char2word-to-char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En-De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3000" spc="-1" strike="noStrike" u="sng">
                          <a:solidFill>
                            <a:srgbClr val="000000"/>
                          </a:solidFill>
                          <a:uFillTx/>
                          <a:latin typeface="Arial"/>
                          <a:ea typeface="Arial"/>
                        </a:rPr>
                        <a:t>17.43</a:t>
                      </a:r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BLEU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2" name="Google Shape;126;p13"/>
          <p:cNvSpPr/>
          <p:nvPr/>
        </p:nvSpPr>
        <p:spPr>
          <a:xfrm>
            <a:off x="28293480" y="23684040"/>
            <a:ext cx="7524720" cy="101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48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References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83" name="Google Shape;127;p13"/>
          <p:cNvSpPr/>
          <p:nvPr/>
        </p:nvSpPr>
        <p:spPr>
          <a:xfrm>
            <a:off x="11506320" y="7620120"/>
            <a:ext cx="360" cy="10362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bf2b3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Google Shape;128;p13"/>
          <p:cNvSpPr/>
          <p:nvPr/>
        </p:nvSpPr>
        <p:spPr>
          <a:xfrm>
            <a:off x="20269080" y="7620120"/>
            <a:ext cx="360" cy="10362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bf2b3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Google Shape;129;p13"/>
          <p:cNvSpPr/>
          <p:nvPr/>
        </p:nvSpPr>
        <p:spPr>
          <a:xfrm>
            <a:off x="34137720" y="7620120"/>
            <a:ext cx="360" cy="10362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bf2b3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Google Shape;130;p13"/>
          <p:cNvSpPr/>
          <p:nvPr/>
        </p:nvSpPr>
        <p:spPr>
          <a:xfrm>
            <a:off x="35124480" y="8508960"/>
            <a:ext cx="3619080" cy="61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Garamond"/>
                <a:ea typeface="Garamond"/>
              </a:rPr>
              <a:t>Hybrid Word-Character</a:t>
            </a:r>
            <a:r>
              <a:rPr b="0" lang="en-US" sz="2800" spc="-1" strike="noStrike" baseline="30000">
                <a:solidFill>
                  <a:srgbClr val="000000"/>
                </a:solidFill>
                <a:latin typeface="Garamond"/>
                <a:ea typeface="Garamond"/>
              </a:rPr>
              <a:t>6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Google Shape;131;p13"/>
          <p:cNvSpPr/>
          <p:nvPr/>
        </p:nvSpPr>
        <p:spPr>
          <a:xfrm>
            <a:off x="35124480" y="13538160"/>
            <a:ext cx="3619080" cy="61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Garamond"/>
                <a:ea typeface="Garamond"/>
              </a:rPr>
              <a:t>Character Segmentation</a:t>
            </a:r>
            <a:r>
              <a:rPr b="0" lang="en-US" sz="2800" spc="-1" strike="noStrike" baseline="30000">
                <a:solidFill>
                  <a:srgbClr val="000000"/>
                </a:solidFill>
                <a:latin typeface="Garamond"/>
                <a:ea typeface="Garamond"/>
              </a:rPr>
              <a:t>7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8" name="Google Shape;132;p13"/>
          <p:cNvSpPr/>
          <p:nvPr/>
        </p:nvSpPr>
        <p:spPr>
          <a:xfrm>
            <a:off x="2821320" y="19411200"/>
            <a:ext cx="4249080" cy="61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Garamond"/>
                <a:ea typeface="Garamond"/>
              </a:rPr>
              <a:t>char-to-char attention plot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9" name="Google Shape;133;p13"/>
          <p:cNvSpPr/>
          <p:nvPr/>
        </p:nvSpPr>
        <p:spPr>
          <a:xfrm>
            <a:off x="17985240" y="19411200"/>
            <a:ext cx="5103000" cy="61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Garamond"/>
                <a:ea typeface="Garamond"/>
              </a:rPr>
              <a:t>char2word-to-char attention plot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90" name="Google Shape;134;p13" descr="encoder_1.png"/>
          <p:cNvPicPr/>
          <p:nvPr/>
        </p:nvPicPr>
        <p:blipFill>
          <a:blip r:embed="rId11"/>
          <a:stretch/>
        </p:blipFill>
        <p:spPr>
          <a:xfrm>
            <a:off x="13182840" y="11442240"/>
            <a:ext cx="3514320" cy="1228320"/>
          </a:xfrm>
          <a:prstGeom prst="rect">
            <a:avLst/>
          </a:prstGeom>
          <a:ln w="0">
            <a:noFill/>
          </a:ln>
        </p:spPr>
      </p:pic>
      <p:pic>
        <p:nvPicPr>
          <p:cNvPr id="91" name="Google Shape;135;p13" descr="encoder_2.png"/>
          <p:cNvPicPr/>
          <p:nvPr/>
        </p:nvPicPr>
        <p:blipFill>
          <a:blip r:embed="rId12"/>
          <a:stretch/>
        </p:blipFill>
        <p:spPr>
          <a:xfrm>
            <a:off x="13422600" y="16827840"/>
            <a:ext cx="2352240" cy="609120"/>
          </a:xfrm>
          <a:prstGeom prst="rect">
            <a:avLst/>
          </a:prstGeom>
          <a:ln w="0">
            <a:noFill/>
          </a:ln>
        </p:spPr>
      </p:pic>
      <p:pic>
        <p:nvPicPr>
          <p:cNvPr id="92" name="Google Shape;136;p13" descr="encoder_2.png"/>
          <p:cNvPicPr/>
          <p:nvPr/>
        </p:nvPicPr>
        <p:blipFill>
          <a:blip r:embed="rId13"/>
          <a:srcRect l="0" t="0" r="49885" b="0"/>
          <a:stretch/>
        </p:blipFill>
        <p:spPr>
          <a:xfrm>
            <a:off x="13422600" y="17547120"/>
            <a:ext cx="1178280" cy="609120"/>
          </a:xfrm>
          <a:prstGeom prst="rect">
            <a:avLst/>
          </a:prstGeom>
          <a:ln w="0">
            <a:noFill/>
          </a:ln>
        </p:spPr>
      </p:pic>
      <p:sp>
        <p:nvSpPr>
          <p:cNvPr id="93" name="Google Shape;137;p13"/>
          <p:cNvSpPr/>
          <p:nvPr/>
        </p:nvSpPr>
        <p:spPr>
          <a:xfrm>
            <a:off x="14618160" y="17721720"/>
            <a:ext cx="1458720" cy="40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Replaces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94" name="Google Shape;138;p13" descr="encoder_1.png"/>
          <p:cNvPicPr/>
          <p:nvPr/>
        </p:nvPicPr>
        <p:blipFill>
          <a:blip r:embed="rId14"/>
          <a:srcRect l="31333" t="14591" r="61989" b="52710"/>
          <a:stretch/>
        </p:blipFill>
        <p:spPr>
          <a:xfrm>
            <a:off x="13255920" y="12698640"/>
            <a:ext cx="234000" cy="401760"/>
          </a:xfrm>
          <a:prstGeom prst="rect">
            <a:avLst/>
          </a:prstGeom>
          <a:ln w="0">
            <a:noFill/>
          </a:ln>
        </p:spPr>
      </p:pic>
      <p:pic>
        <p:nvPicPr>
          <p:cNvPr id="95" name="Google Shape;139;p13" descr="encoder_1.png"/>
          <p:cNvPicPr/>
          <p:nvPr/>
        </p:nvPicPr>
        <p:blipFill>
          <a:blip r:embed="rId15"/>
          <a:srcRect l="46789" t="14503" r="34743" b="52798"/>
          <a:stretch/>
        </p:blipFill>
        <p:spPr>
          <a:xfrm>
            <a:off x="16232400" y="17754840"/>
            <a:ext cx="648720" cy="401760"/>
          </a:xfrm>
          <a:prstGeom prst="rect">
            <a:avLst/>
          </a:prstGeom>
          <a:ln w="0">
            <a:noFill/>
          </a:ln>
        </p:spPr>
      </p:pic>
      <p:sp>
        <p:nvSpPr>
          <p:cNvPr id="96" name="Google Shape;140;p13"/>
          <p:cNvSpPr/>
          <p:nvPr/>
        </p:nvSpPr>
        <p:spPr>
          <a:xfrm>
            <a:off x="13458600" y="12677040"/>
            <a:ext cx="3330000" cy="56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Is a RNN memory Cell</a:t>
            </a:r>
            <a:r>
              <a:rPr b="0" lang="en-US" sz="2400" spc="-1" strike="noStrike" baseline="30000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7" name="Google Shape;141;p13"/>
          <p:cNvSpPr/>
          <p:nvPr/>
        </p:nvSpPr>
        <p:spPr>
          <a:xfrm>
            <a:off x="28280160" y="24746760"/>
            <a:ext cx="13568400" cy="440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[1] Dzmitry Bahdanau, Kyunghyun Cho, and Yoshua Bengio. Neural machine translation by jointly learning to align and translate. CoRR, 2014.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[2] Ilya Sutskever, Oriol Vinyals, and Quoc V. Le. Sequence to sequence learning with neural networks. CoRR, 2014.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[3] M. Schuster and K.K. Paliwal. Bidirectional recurrent neural networks. Trans. Sig. Proc., 45(11):2673–2681, November 1997.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[4] Sepp Hochreiter and Jürgen Schmidhuber. Long short-term memory. Neural Comput., 9(8):1735–1780, November 1997.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[5] A. Y. Hannun, C. Case, J. Casper, B. Catanzaro, G. Diamos, E. Elsen, R. Prenger, S. Satheesh, S. Sengupta, A. Coates, and A. Y. Ng. Deep speech: Scaling up end-to-end speech recognition. CoRR, 2014.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[6] Minh-Thang Luong and Christopher D. Manning. Achieving open vocabulary neural machine translation with hybrid word-character models. CoRR, 2016.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[7] Jason Lee, Kyunghyun cho, Thomas Hofman. Fully Character-Level Neural Machine Translation without Explicit Segmentation. CoRR, 2016.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8" name="Google Shape;142;p13"/>
          <p:cNvSpPr/>
          <p:nvPr/>
        </p:nvSpPr>
        <p:spPr>
          <a:xfrm>
            <a:off x="16733520" y="11442240"/>
            <a:ext cx="308520" cy="32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 baseline="30000">
                <a:solidFill>
                  <a:srgbClr val="000000"/>
                </a:solidFill>
                <a:latin typeface="Arial"/>
                <a:ea typeface="Arial"/>
              </a:rPr>
              <a:t>3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99" name="Google Shape;143;p13" descr="code2.png"/>
          <p:cNvPicPr/>
          <p:nvPr/>
        </p:nvPicPr>
        <p:blipFill>
          <a:blip r:embed="rId16"/>
          <a:stretch/>
        </p:blipFill>
        <p:spPr>
          <a:xfrm>
            <a:off x="26476920" y="9830160"/>
            <a:ext cx="7534080" cy="7515000"/>
          </a:xfrm>
          <a:prstGeom prst="rect">
            <a:avLst/>
          </a:prstGeom>
          <a:ln w="0">
            <a:noFill/>
          </a:ln>
        </p:spPr>
      </p:pic>
      <p:sp>
        <p:nvSpPr>
          <p:cNvPr id="100" name="Google Shape;144;p13"/>
          <p:cNvSpPr/>
          <p:nvPr/>
        </p:nvSpPr>
        <p:spPr>
          <a:xfrm>
            <a:off x="26381160" y="17295840"/>
            <a:ext cx="7699320" cy="141480"/>
          </a:xfrm>
          <a:prstGeom prst="rect">
            <a:avLst/>
          </a:prstGeom>
          <a:solidFill>
            <a:schemeClr val="lt1"/>
          </a:solidFill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Google Shape;145;p13"/>
          <p:cNvSpPr/>
          <p:nvPr/>
        </p:nvSpPr>
        <p:spPr>
          <a:xfrm>
            <a:off x="13458600" y="13047840"/>
            <a:ext cx="75600" cy="112320"/>
          </a:xfrm>
          <a:prstGeom prst="rect">
            <a:avLst/>
          </a:prstGeom>
          <a:solidFill>
            <a:schemeClr val="lt1"/>
          </a:solidFill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02" name="" descr=""/>
          <p:cNvPicPr/>
          <p:nvPr/>
        </p:nvPicPr>
        <p:blipFill>
          <a:blip r:embed="rId17"/>
          <a:stretch/>
        </p:blipFill>
        <p:spPr>
          <a:xfrm>
            <a:off x="37682640" y="1738800"/>
            <a:ext cx="1258200" cy="1179000"/>
          </a:xfrm>
          <a:prstGeom prst="rect">
            <a:avLst/>
          </a:prstGeom>
          <a:ln w="0">
            <a:noFill/>
          </a:ln>
        </p:spPr>
      </p:pic>
      <p:pic>
        <p:nvPicPr>
          <p:cNvPr id="103" name="" descr=""/>
          <p:cNvPicPr/>
          <p:nvPr/>
        </p:nvPicPr>
        <p:blipFill>
          <a:blip r:embed="rId18"/>
          <a:stretch/>
        </p:blipFill>
        <p:spPr>
          <a:xfrm>
            <a:off x="34975800" y="914400"/>
            <a:ext cx="6194880" cy="5805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LibreOffice/7.2.2.2$Linux_X86_64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>Nikolaj Sheller</cp:lastModifiedBy>
  <dcterms:modified xsi:type="dcterms:W3CDTF">2021-11-17T15:31:13Z</dcterms:modified>
  <cp:revision>1</cp:revision>
  <dc:subject/>
  <dc:title/>
</cp:coreProperties>
</file>