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440" r:id="rId3"/>
    <p:sldId id="348" r:id="rId4"/>
    <p:sldId id="436" r:id="rId5"/>
    <p:sldId id="441" r:id="rId6"/>
    <p:sldId id="442" r:id="rId7"/>
    <p:sldId id="443" r:id="rId8"/>
    <p:sldId id="444" r:id="rId9"/>
    <p:sldId id="445" r:id="rId10"/>
    <p:sldId id="464" r:id="rId11"/>
    <p:sldId id="446" r:id="rId12"/>
    <p:sldId id="506" r:id="rId13"/>
    <p:sldId id="461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7" r:id="rId23"/>
    <p:sldId id="456" r:id="rId24"/>
    <p:sldId id="458" r:id="rId25"/>
    <p:sldId id="459" r:id="rId26"/>
    <p:sldId id="460" r:id="rId27"/>
    <p:sldId id="462" r:id="rId28"/>
    <p:sldId id="447" r:id="rId29"/>
    <p:sldId id="463" r:id="rId30"/>
    <p:sldId id="465" r:id="rId31"/>
    <p:sldId id="466" r:id="rId32"/>
    <p:sldId id="467" r:id="rId33"/>
    <p:sldId id="468" r:id="rId34"/>
    <p:sldId id="507" r:id="rId35"/>
    <p:sldId id="469" r:id="rId36"/>
    <p:sldId id="470" r:id="rId37"/>
    <p:sldId id="471" r:id="rId38"/>
    <p:sldId id="472" r:id="rId39"/>
    <p:sldId id="473" r:id="rId40"/>
    <p:sldId id="474" r:id="rId41"/>
    <p:sldId id="508" r:id="rId42"/>
    <p:sldId id="475" r:id="rId43"/>
    <p:sldId id="476" r:id="rId44"/>
    <p:sldId id="477" r:id="rId45"/>
    <p:sldId id="478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514" r:id="rId60"/>
    <p:sldId id="493" r:id="rId61"/>
    <p:sldId id="509" r:id="rId62"/>
    <p:sldId id="494" r:id="rId63"/>
    <p:sldId id="495" r:id="rId64"/>
    <p:sldId id="496" r:id="rId65"/>
    <p:sldId id="497" r:id="rId66"/>
    <p:sldId id="498" r:id="rId67"/>
    <p:sldId id="499" r:id="rId68"/>
    <p:sldId id="513" r:id="rId69"/>
    <p:sldId id="500" r:id="rId70"/>
    <p:sldId id="510" r:id="rId71"/>
    <p:sldId id="501" r:id="rId72"/>
    <p:sldId id="502" r:id="rId73"/>
    <p:sldId id="503" r:id="rId74"/>
    <p:sldId id="511" r:id="rId75"/>
    <p:sldId id="504" r:id="rId76"/>
    <p:sldId id="505" r:id="rId77"/>
    <p:sldId id="512" r:id="rId7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il brulé" userId="70edd14cee757f32" providerId="LiveId" clId="{64C0D1DF-F3EC-49AF-8F3D-3E7EF4DC713A}"/>
    <pc:docChg chg="modSld">
      <pc:chgData name="basil brulé" userId="70edd14cee757f32" providerId="LiveId" clId="{64C0D1DF-F3EC-49AF-8F3D-3E7EF4DC713A}" dt="2024-05-16T07:31:26.956" v="1" actId="1076"/>
      <pc:docMkLst>
        <pc:docMk/>
      </pc:docMkLst>
      <pc:sldChg chg="modSp mod">
        <pc:chgData name="basil brulé" userId="70edd14cee757f32" providerId="LiveId" clId="{64C0D1DF-F3EC-49AF-8F3D-3E7EF4DC713A}" dt="2024-05-16T07:31:26.956" v="1" actId="1076"/>
        <pc:sldMkLst>
          <pc:docMk/>
          <pc:sldMk cId="1310095592" sldId="486"/>
        </pc:sldMkLst>
        <pc:picChg chg="mod">
          <ac:chgData name="basil brulé" userId="70edd14cee757f32" providerId="LiveId" clId="{64C0D1DF-F3EC-49AF-8F3D-3E7EF4DC713A}" dt="2024-05-16T07:31:26.956" v="1" actId="1076"/>
          <ac:picMkLst>
            <pc:docMk/>
            <pc:sldMk cId="1310095592" sldId="486"/>
            <ac:picMk id="15" creationId="{449315A1-4497-1FC8-55F6-3A4BE1263FC6}"/>
          </ac:picMkLst>
        </pc:picChg>
      </pc:sldChg>
    </pc:docChg>
  </pc:docChgLst>
  <pc:docChgLst>
    <pc:chgData name="basil brulé" userId="70edd14cee757f32" providerId="LiveId" clId="{8E24B1C5-D3C6-4CCE-96E0-68CF6C50BE4E}"/>
    <pc:docChg chg="modSld">
      <pc:chgData name="basil brulé" userId="70edd14cee757f32" providerId="LiveId" clId="{8E24B1C5-D3C6-4CCE-96E0-68CF6C50BE4E}" dt="2024-05-14T08:16:34.661" v="1" actId="1035"/>
      <pc:docMkLst>
        <pc:docMk/>
      </pc:docMkLst>
      <pc:sldChg chg="modSp mod">
        <pc:chgData name="basil brulé" userId="70edd14cee757f32" providerId="LiveId" clId="{8E24B1C5-D3C6-4CCE-96E0-68CF6C50BE4E}" dt="2024-05-14T08:16:34.661" v="1" actId="1035"/>
        <pc:sldMkLst>
          <pc:docMk/>
          <pc:sldMk cId="320525772" sldId="467"/>
        </pc:sldMkLst>
        <pc:picChg chg="mod">
          <ac:chgData name="basil brulé" userId="70edd14cee757f32" providerId="LiveId" clId="{8E24B1C5-D3C6-4CCE-96E0-68CF6C50BE4E}" dt="2024-05-14T08:16:34.661" v="1" actId="1035"/>
          <ac:picMkLst>
            <pc:docMk/>
            <pc:sldMk cId="320525772" sldId="467"/>
            <ac:picMk id="4" creationId="{33188784-4591-F4F3-CA4D-4E8B7DA241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170C-9320-4BDD-9272-C9AECED96A84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59FBF-6815-4248-8A01-D0F3BA200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72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78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80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24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730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22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29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968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353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83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43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03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249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890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152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735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325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933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751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075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161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510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74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39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149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82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060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924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851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839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840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34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675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783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385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83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1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27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638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26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429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0185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4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300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4164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2011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2329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81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4021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101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0386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6274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115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40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762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847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479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4344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1985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5505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0374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656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145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7301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38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4162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9729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juste prix</a:t>
            </a:r>
          </a:p>
        </p:txBody>
      </p:sp>
    </p:spTree>
    <p:extLst>
      <p:ext uri="{BB962C8B-B14F-4D97-AF65-F5344CB8AC3E}">
        <p14:creationId xmlns:p14="http://schemas.microsoft.com/office/powerpoint/2010/main" val="22969624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1375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441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1259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Git flow release fournit un tag</a:t>
            </a:r>
          </a:p>
        </p:txBody>
      </p:sp>
    </p:spTree>
    <p:extLst>
      <p:ext uri="{BB962C8B-B14F-4D97-AF65-F5344CB8AC3E}">
        <p14:creationId xmlns:p14="http://schemas.microsoft.com/office/powerpoint/2010/main" val="4865628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03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5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00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19123-9947-3BE0-3201-301332B4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BA3F7D-F44F-530B-AF2E-20A42AB55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2D9F8-4D62-87EC-80E4-6A77C040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83478-433D-CB14-D4D4-8DFA77AC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C207-BDCF-A097-C2B0-61F52382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41D2-0D78-3750-902C-D93C79B0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F77619-0A30-25F9-2D47-90EF55FE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B1B31-5F58-F6C1-C6FF-1F0226A2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81B5C-AFEE-0405-E025-189EF6F1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53594-455F-F941-6FDC-62CD051A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1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4AAF91-2E52-4987-AECB-43F0E97B4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DBA9F-0094-EFC7-4B43-EF994605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82E5B-C0EE-4786-5774-E9A99FCE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B1BC9-D0F3-E728-C741-C5313B0E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4DB066-D8DF-0A5C-5B97-30087842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8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4FC63-C9D2-A250-31B1-D1C8718F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B9544-7B43-CB5D-F7B3-428FA3D3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17E584-11B6-ED6D-93F0-78F67F3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C2C85-35F3-5C88-09B6-42A5FB67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613133-838E-9915-E4B8-F452C2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8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935E7-C391-D0D7-3B06-4497F692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B2F2-1A75-4A25-A26C-D529BB3E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A0494-3B4C-26A0-E996-C4B3988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03C56-2692-5C83-60D3-826A661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B361D-C8F7-A272-A9E4-5032FE8D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4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F7B14-F9CE-A3AE-79BD-19C6A10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9D304-1C05-2FDF-EFAF-6B96F63D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0792D6-7F0E-F630-971B-B50D17EA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A8E444-D250-28D0-12BB-F1E1C4CD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1B7A42-C3A8-DD65-8A01-85166281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62A31-9C9E-2AA1-A84A-FBA2842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CCCD1-7D61-1C20-599B-EAEC2CB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B61D8-77AA-3DAB-901F-42C94F56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2BEB6D-0EBE-99C8-EBEA-E3D55A99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644C39-CCEC-EC17-8B81-7FFC7803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C952E8-6D24-EE32-533A-1151DA023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483D8C-E363-40F5-84AA-81131E50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F5686A-4CB3-EE6F-F45E-A0DD1976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06A010-C02B-2AE0-1FB5-07A33902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2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4ECC-DB67-0170-5A08-BB27FBE2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9E0814-844C-F81E-B682-0DADEEC2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948CDC-F145-536B-F83E-CFD310D2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8EF1E-CEB5-314D-4B6B-49CEFF02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0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904780-8767-DDB5-A045-4D0065D1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2D96F4-EB26-639F-B5AE-E08799C5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21024A-C9CB-E369-5183-6401CE89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F913F-E37F-29BA-38E7-6E60D364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249AA-C5F7-B888-346B-747D4A89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5CCAC-B433-DC3D-F09E-23E3757F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111968-9FDA-7A84-07B7-624753F1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F9513-7113-20C7-53FB-5EA114B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A421F-C42E-280E-D83D-8A77A0A3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7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59B96-83A7-A54F-5DE3-66067DAB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5C6564-EA32-78E7-4A73-3B0924668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9B0E6E-1E73-5E5D-17C2-9D8AD56D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907315-7683-1A9C-7A6D-8EE2517E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FC257-238C-D08D-710D-10C1319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4ED35-3948-E076-9F7E-44B095D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BD3B60-017A-A0B1-DED0-EB5BB89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BE7906-3D29-4518-9513-6D08690D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03399-5FD3-8528-832E-FB078E895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A4724-D93A-43CD-832C-24D6FD89DB38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728BC-C258-5E1C-178B-FDE059A7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5F727-316E-B5E9-978F-853693064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5FC30-2E5A-477E-89A3-89A03C64B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6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2C77B-53C6-9F71-E090-A859E87D3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31199C-A8FC-EFE1-4BE9-EA522FA4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8805"/>
            <a:ext cx="9144000" cy="1655762"/>
          </a:xfrm>
        </p:spPr>
        <p:txBody>
          <a:bodyPr/>
          <a:lstStyle/>
          <a:p>
            <a:r>
              <a:rPr lang="fr-FR" dirty="0"/>
              <a:t>Valentin Duflot</a:t>
            </a:r>
          </a:p>
          <a:p>
            <a:r>
              <a:rPr lang="fr-FR" dirty="0"/>
              <a:t>14-15 mai 2024 (14h)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EF1B8-1FF9-591A-7832-78DFD76C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B103C0-32DD-9D4A-D2A5-48ED203F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1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Installation et configuration de Git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 premier référentiel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Utilisation de la ligne de commande pour les opérations de base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162831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Installer correctement Git sur sa machine</a:t>
            </a:r>
          </a:p>
          <a:p>
            <a:pPr marL="0" indent="0" algn="just">
              <a:buNone/>
            </a:pPr>
            <a:r>
              <a:rPr lang="fr-FR" sz="2000" dirty="0"/>
              <a:t>Créer un référentiel dans un dossier vide</a:t>
            </a:r>
          </a:p>
          <a:p>
            <a:pPr marL="0" indent="0" algn="just">
              <a:buNone/>
            </a:pPr>
            <a:r>
              <a:rPr lang="fr-FR" sz="2000" dirty="0"/>
              <a:t>Savoir utiliser les commandes de base</a:t>
            </a:r>
          </a:p>
          <a:p>
            <a:pPr marL="0" indent="0" algn="just">
              <a:buNone/>
            </a:pPr>
            <a:r>
              <a:rPr lang="fr-FR" sz="2000" dirty="0"/>
              <a:t>	git log</a:t>
            </a:r>
          </a:p>
          <a:p>
            <a:pPr marL="0" indent="0" algn="just">
              <a:buNone/>
            </a:pPr>
            <a:r>
              <a:rPr lang="fr-FR" sz="2000" dirty="0"/>
              <a:t>	git </a:t>
            </a:r>
            <a:r>
              <a:rPr lang="fr-FR" sz="2000" dirty="0" err="1"/>
              <a:t>status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git </a:t>
            </a:r>
            <a:r>
              <a:rPr lang="fr-FR" sz="2000" dirty="0" err="1"/>
              <a:t>add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git commit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129368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hlinkClick r:id="rId3"/>
              </a:rPr>
              <a:t>https://git-scm.com/download/win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Choisir la version </a:t>
            </a:r>
            <a:r>
              <a:rPr lang="fr-FR" sz="2000" i="1" dirty="0"/>
              <a:t>standalone installer </a:t>
            </a:r>
            <a:r>
              <a:rPr lang="fr-FR" sz="2000" dirty="0"/>
              <a:t>correspondant à son architecture, et à son OS.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64AD7B-E023-61F9-A2D2-64119422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25" y="2058132"/>
            <a:ext cx="663032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Inscrire ici le dossier où l’on veut installer Git</a:t>
            </a:r>
          </a:p>
          <a:p>
            <a:pPr marL="0" indent="0" algn="just">
              <a:buNone/>
            </a:pPr>
            <a:r>
              <a:rPr lang="fr-FR" sz="2000" dirty="0"/>
              <a:t>Idéalement dans D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Installer Git à une localisation logique, pas n’importe où sur sa machine.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13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EAD5A8-CE2F-6A85-7962-425FBB05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4884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5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93142F6-B8DD-FF6A-0146-4085B92C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64925"/>
            <a:ext cx="467742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D7526A-93F3-D262-6490-C6D495F5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8695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Utiliser un éditeur de texte tierce, que l’on a l’habitude d’utiliser. Surtout pas Nano ni </a:t>
            </a:r>
            <a:r>
              <a:rPr lang="fr-FR" sz="2000" dirty="0" err="1"/>
              <a:t>Vim</a:t>
            </a:r>
            <a:r>
              <a:rPr lang="fr-FR" sz="2000" dirty="0"/>
              <a:t>, ils sont très complexes d’utilisation.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E28F9FB-B24B-FDEE-5535-FC1B403E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2979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L’usage veut désormais que les branches principales s’appellent « main ». </a:t>
            </a:r>
          </a:p>
          <a:p>
            <a:pPr marL="0" indent="0" algn="just">
              <a:buNone/>
            </a:pPr>
            <a:r>
              <a:rPr lang="fr-FR" sz="2000" dirty="0"/>
              <a:t>Mais il ne s’agit aucunement d’une obligation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6AFB013-83A0-D572-9457-9FC72369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5837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4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E9F81A0-42CD-107E-38AD-FC29EB98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5837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19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762D357-40F1-E66C-08E9-A81A5F87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7742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Avant-propos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2768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Présentation du programme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I	Présentation de Git</a:t>
            </a:r>
          </a:p>
          <a:p>
            <a:pPr marL="0" indent="0" algn="just">
              <a:buNone/>
            </a:pPr>
            <a:r>
              <a:rPr lang="fr-FR" dirty="0"/>
              <a:t>II	Prise en main</a:t>
            </a:r>
          </a:p>
          <a:p>
            <a:pPr marL="0" indent="0" algn="just">
              <a:buNone/>
            </a:pPr>
            <a:r>
              <a:rPr lang="fr-FR" dirty="0"/>
              <a:t>III	Comprendre les principes de Git</a:t>
            </a:r>
          </a:p>
          <a:p>
            <a:pPr marL="0" indent="0" algn="just">
              <a:buNone/>
            </a:pPr>
            <a:r>
              <a:rPr lang="fr-FR" dirty="0"/>
              <a:t>IV	Travailler en équipe au jour le jour</a:t>
            </a:r>
          </a:p>
          <a:p>
            <a:pPr marL="0" indent="0" algn="just">
              <a:buNone/>
            </a:pPr>
            <a:r>
              <a:rPr lang="fr-FR" dirty="0"/>
              <a:t>V	Gestion des branches</a:t>
            </a:r>
          </a:p>
          <a:p>
            <a:pPr marL="0" indent="0" algn="just">
              <a:buNone/>
            </a:pPr>
            <a:r>
              <a:rPr lang="fr-FR" dirty="0"/>
              <a:t>VI	Compléments</a:t>
            </a:r>
          </a:p>
          <a:p>
            <a:pPr marL="0" indent="0" algn="just">
              <a:buNone/>
            </a:pPr>
            <a:r>
              <a:rPr lang="fr-FR" dirty="0"/>
              <a:t>VII	Méthodologie et organisation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36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20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AFDE879-A407-1D9D-A9BD-0DF0D607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79215"/>
            <a:ext cx="466790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C6ADE18-F370-0344-A365-F8DFCF2E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7742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3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98CACA4-A6B4-6D8D-4429-767DABA3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2979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23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774FB34-6335-63B5-046F-B1CEC884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74451"/>
            <a:ext cx="464884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11CB344B-71AF-0E2D-2DA0-7CE8E84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64925"/>
            <a:ext cx="467742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ADD4AA6-ABD3-EF85-9456-4DDA9A66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74451"/>
            <a:ext cx="462979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Rien à modifier ici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D6D2735B-5F48-C336-0786-FE40C958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080704"/>
            <a:ext cx="46488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Dernière étape : Configurer son mail et son nom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Etapes facultatives pour l’instant, essentielles lorsqu’on manipule des référentiels distants (Git est bien sûr utilisable en collaboratif, pas qu’en solo)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8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Installation et configuration de Git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8F9D54-A256-0EAA-0F4C-F1D5D63E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88" y="2190577"/>
            <a:ext cx="540142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Etape obligatoire pour utiliser Git</a:t>
            </a:r>
          </a:p>
          <a:p>
            <a:pPr marL="0" indent="0" algn="just">
              <a:buNone/>
            </a:pPr>
            <a:r>
              <a:rPr lang="fr-FR" sz="2000" dirty="0"/>
              <a:t>Commande : git init</a:t>
            </a:r>
          </a:p>
          <a:p>
            <a:pPr marL="0" indent="0" algn="just">
              <a:buNone/>
            </a:pPr>
            <a:r>
              <a:rPr lang="fr-FR" sz="2000" dirty="0"/>
              <a:t>Cela initialise Git dans un dossier spécifique, et y crée le dossier .git.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.git est le lieu où Git conserve toutes les informations sur le référentiel courant (en l’occurrence, celui du dossier Formation GIT)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n’y a </a:t>
            </a:r>
            <a:r>
              <a:rPr lang="fr-FR" sz="2000" i="1" dirty="0"/>
              <a:t>quasiment</a:t>
            </a:r>
            <a:r>
              <a:rPr lang="fr-FR" sz="2000" dirty="0"/>
              <a:t> aucune raison d’y aller, de l’ouvrir, de manipuler son contenu. Le faire, c’est risquer de casser le bon fonctionnement de ce référentiel.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807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Création d’un premier référentiel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EC159ED-79ED-F57F-4E1B-6ECDB982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546" y="1770671"/>
            <a:ext cx="1019317" cy="181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0DCE5F-CF52-9A1C-1890-FDC2967C9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123" y="2228117"/>
            <a:ext cx="5306165" cy="53347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4B90AD4-EB90-1199-6D36-4609CF3C6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412" y="3244445"/>
            <a:ext cx="636358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git init : Déjà vu.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status</a:t>
            </a:r>
            <a:r>
              <a:rPr lang="fr-FR" sz="2000" dirty="0"/>
              <a:t>  : Affiche l’état du répertoire de travail et de la zone d’indexation. L’usage montre qu’il est impossible d’en abuser.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add</a:t>
            </a:r>
            <a:r>
              <a:rPr lang="fr-FR" sz="2000" dirty="0"/>
              <a:t> .  | git </a:t>
            </a:r>
            <a:r>
              <a:rPr lang="fr-FR" sz="2000" dirty="0" err="1"/>
              <a:t>add</a:t>
            </a:r>
            <a:r>
              <a:rPr lang="fr-FR" sz="2000" dirty="0"/>
              <a:t> &lt;fichier&gt; : Ajoute tout (.) ou un (&lt;fichier&gt;) fichier à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commit [options] : Enregistre un snapshot de l’état des fichiers suivis dans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log (--</a:t>
            </a:r>
            <a:r>
              <a:rPr lang="fr-FR" sz="2000" dirty="0" err="1"/>
              <a:t>oneline</a:t>
            </a:r>
            <a:r>
              <a:rPr lang="fr-FR" sz="2000" dirty="0"/>
              <a:t>) : Affiche les derniers commits                             (--</a:t>
            </a:r>
            <a:r>
              <a:rPr lang="fr-FR" sz="2000" dirty="0" err="1"/>
              <a:t>oneline</a:t>
            </a:r>
            <a:r>
              <a:rPr lang="fr-FR" sz="2000" dirty="0"/>
              <a:t> pour ajout un affichage plus ergonomique.)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clone &lt;URL&gt; : Clone en local un </a:t>
            </a:r>
            <a:r>
              <a:rPr lang="fr-FR" sz="2000" dirty="0" err="1"/>
              <a:t>référenciel</a:t>
            </a:r>
            <a:r>
              <a:rPr lang="fr-FR" sz="2000" dirty="0"/>
              <a:t> distant.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29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901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C. Utilisation de la ligne de commande pour les opérations de base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3B2596-EAC6-8CFE-A3F0-D7A86C3C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80704"/>
            <a:ext cx="549669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7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notion de gestionnaire de versions distribué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principes techniques de Git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Aperçu des workflows possibles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1074617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git init : Déjà vu.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status</a:t>
            </a:r>
            <a:r>
              <a:rPr lang="fr-FR" sz="2000" dirty="0"/>
              <a:t>  : Affiche l’état du répertoire de travail et de la zone d’indexation. L’usage montre qu’il est impossible d’en abuser.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add</a:t>
            </a:r>
            <a:r>
              <a:rPr lang="fr-FR" sz="2000" dirty="0"/>
              <a:t> .  | git </a:t>
            </a:r>
            <a:r>
              <a:rPr lang="fr-FR" sz="2000" dirty="0" err="1"/>
              <a:t>add</a:t>
            </a:r>
            <a:r>
              <a:rPr lang="fr-FR" sz="2000" dirty="0"/>
              <a:t> &lt;fichier&gt; : Ajoute tout (.) ou un (&lt;fichier&gt;) fichier à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commit [options] : Enregistre un snapshot de l’état des fichiers suivis dans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log (--</a:t>
            </a:r>
            <a:r>
              <a:rPr lang="fr-FR" sz="2000" dirty="0" err="1"/>
              <a:t>oneline</a:t>
            </a:r>
            <a:r>
              <a:rPr lang="fr-FR" sz="2000" dirty="0"/>
              <a:t>) : Affiche les derniers commits                             (--</a:t>
            </a:r>
            <a:r>
              <a:rPr lang="fr-FR" sz="2000" dirty="0" err="1"/>
              <a:t>oneline</a:t>
            </a:r>
            <a:r>
              <a:rPr lang="fr-FR" sz="2000" dirty="0"/>
              <a:t> pour ajout un affichage plus ergonomique.)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clone &lt;URL&gt; : Clone en local un </a:t>
            </a:r>
            <a:r>
              <a:rPr lang="fr-FR" sz="2000" dirty="0" err="1"/>
              <a:t>référenciel</a:t>
            </a:r>
            <a:r>
              <a:rPr lang="fr-FR" sz="2000" dirty="0"/>
              <a:t> distant.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30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901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C. Utilisation de la ligne de commande pour les opérations de base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3B2596-EAC6-8CFE-A3F0-D7A86C3C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80704"/>
            <a:ext cx="5496692" cy="3496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CFA755-B525-9BE5-F85B-0212475B7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2436844"/>
            <a:ext cx="548716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git init : Déjà vu.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status</a:t>
            </a:r>
            <a:r>
              <a:rPr lang="fr-FR" sz="2000" dirty="0"/>
              <a:t>  : Affiche l’état du répertoire de travail et de la zone d’indexation. L’usage montre qu’il est impossible d’en abuser.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add</a:t>
            </a:r>
            <a:r>
              <a:rPr lang="fr-FR" sz="2000" dirty="0"/>
              <a:t> .  | git </a:t>
            </a:r>
            <a:r>
              <a:rPr lang="fr-FR" sz="2000" dirty="0" err="1"/>
              <a:t>add</a:t>
            </a:r>
            <a:r>
              <a:rPr lang="fr-FR" sz="2000" dirty="0"/>
              <a:t> &lt;fichier&gt; : Ajoute tout (.) ou un (&lt;fichier&gt;) fichier à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commit [options] : Enregistre un snapshot de l’état des fichiers suivis dans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log (--</a:t>
            </a:r>
            <a:r>
              <a:rPr lang="fr-FR" sz="2000" dirty="0" err="1"/>
              <a:t>oneline</a:t>
            </a:r>
            <a:r>
              <a:rPr lang="fr-FR" sz="2000" dirty="0"/>
              <a:t>) : Affiche les derniers commits                             (--</a:t>
            </a:r>
            <a:r>
              <a:rPr lang="fr-FR" sz="2000" dirty="0" err="1"/>
              <a:t>oneline</a:t>
            </a:r>
            <a:r>
              <a:rPr lang="fr-FR" sz="2000" dirty="0"/>
              <a:t> pour ajout un affichage plus ergonomique.)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clone &lt;URL&gt; : Clone en local un </a:t>
            </a:r>
            <a:r>
              <a:rPr lang="fr-FR" sz="2000" dirty="0" err="1"/>
              <a:t>référenciel</a:t>
            </a:r>
            <a:r>
              <a:rPr lang="fr-FR" sz="2000" dirty="0"/>
              <a:t> distant.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901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C. Utilisation de la ligne de commande pour les opérations de base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21BFAA6-606A-4E4A-7AB0-27A37398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80704"/>
            <a:ext cx="547763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7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 – Prise en main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git init : Déjà vu.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status</a:t>
            </a:r>
            <a:r>
              <a:rPr lang="fr-FR" sz="2000" dirty="0"/>
              <a:t>  : Affiche l’état du répertoire de travail et de la zone d’indexation. L’usage montre qu’il est impossible d’en abuser.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add</a:t>
            </a:r>
            <a:r>
              <a:rPr lang="fr-FR" sz="2000" dirty="0"/>
              <a:t> .  | git </a:t>
            </a:r>
            <a:r>
              <a:rPr lang="fr-FR" sz="2000" dirty="0" err="1"/>
              <a:t>add</a:t>
            </a:r>
            <a:r>
              <a:rPr lang="fr-FR" sz="2000" dirty="0"/>
              <a:t> &lt;fichier&gt; : Ajoute tout (.) ou un (&lt;fichier&gt;) fichier à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commit [options] : Enregistre un snapshot de l’état des fichiers suivis dans la zone d’indexation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log (--</a:t>
            </a:r>
            <a:r>
              <a:rPr lang="fr-FR" sz="2000" dirty="0" err="1"/>
              <a:t>oneline</a:t>
            </a:r>
            <a:r>
              <a:rPr lang="fr-FR" sz="2000" dirty="0"/>
              <a:t>) : Affiche les derniers commits                             (--</a:t>
            </a:r>
            <a:r>
              <a:rPr lang="fr-FR" sz="2000" dirty="0" err="1"/>
              <a:t>oneline</a:t>
            </a:r>
            <a:r>
              <a:rPr lang="fr-FR" sz="2000" dirty="0"/>
              <a:t> pour ajout un affichage plus ergonomique.)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git clone &lt;URL&gt; : Clone en local un </a:t>
            </a:r>
            <a:r>
              <a:rPr lang="fr-FR" sz="2000" dirty="0" err="1"/>
              <a:t>référenciel</a:t>
            </a:r>
            <a:r>
              <a:rPr lang="fr-FR" sz="2000" dirty="0"/>
              <a:t> distant.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901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C. Utilisation de la ligne de commande pour les opérations de base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21BFAA6-606A-4E4A-7AB0-27A37398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80704"/>
            <a:ext cx="5477639" cy="34580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3188784-4591-F4F3-CA4D-4E8B7DA24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25748"/>
            <a:ext cx="530616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Référentiels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Clonage de référentiels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Index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Répertoire de travail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33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129210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Cloner un référentiel distant</a:t>
            </a:r>
          </a:p>
          <a:p>
            <a:pPr marL="0" indent="0" algn="just">
              <a:buNone/>
            </a:pPr>
            <a:r>
              <a:rPr lang="fr-FR" sz="2000" dirty="0"/>
              <a:t>Comprendre les notions de référentiel local/distant, d’index, de répertoire de travail</a:t>
            </a:r>
          </a:p>
          <a:p>
            <a:pPr marL="0" indent="0" algn="just">
              <a:buNone/>
            </a:pPr>
            <a:r>
              <a:rPr lang="fr-FR" sz="2000" dirty="0"/>
              <a:t>Manipuler simplement ces trois notions sans erreurs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63119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Existence de référentiels locaux et distants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l’instant, on se concentre sur les locaux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Référentiel local contient :</a:t>
            </a:r>
          </a:p>
          <a:p>
            <a:pPr marL="0" indent="0" algn="just">
              <a:buNone/>
            </a:pPr>
            <a:r>
              <a:rPr lang="fr-FR" sz="2000" dirty="0"/>
              <a:t>L’ensemble des fichiers actuels du projet</a:t>
            </a:r>
          </a:p>
          <a:p>
            <a:pPr marL="0" indent="0" algn="just">
              <a:buNone/>
            </a:pPr>
            <a:r>
              <a:rPr lang="fr-FR" sz="2000" dirty="0"/>
              <a:t>Les informations liées aux précédentes versions</a:t>
            </a:r>
          </a:p>
          <a:p>
            <a:pPr marL="0" indent="0" algn="just">
              <a:buNone/>
            </a:pPr>
            <a:r>
              <a:rPr lang="fr-FR" sz="2000" dirty="0"/>
              <a:t>D’autres informations utiles à Git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209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Référentiels</a:t>
            </a:r>
          </a:p>
        </p:txBody>
      </p:sp>
    </p:spTree>
    <p:extLst>
      <p:ext uri="{BB962C8B-B14F-4D97-AF65-F5344CB8AC3E}">
        <p14:creationId xmlns:p14="http://schemas.microsoft.com/office/powerpoint/2010/main" val="325750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Existence de référentiels locaux et distants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l’instant, on se concentre sur les locaux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Référentiel local contient :</a:t>
            </a:r>
          </a:p>
          <a:p>
            <a:pPr marL="0" indent="0" algn="just">
              <a:buNone/>
            </a:pPr>
            <a:r>
              <a:rPr lang="fr-FR" sz="2000" dirty="0"/>
              <a:t>L’ensemble des fichiers actuels du projet</a:t>
            </a:r>
          </a:p>
          <a:p>
            <a:pPr marL="0" indent="0" algn="just">
              <a:buNone/>
            </a:pPr>
            <a:r>
              <a:rPr lang="fr-FR" sz="2000" dirty="0"/>
              <a:t>Les informations liées aux précédentes versions</a:t>
            </a:r>
          </a:p>
          <a:p>
            <a:pPr marL="0" indent="0" algn="just">
              <a:buNone/>
            </a:pPr>
            <a:r>
              <a:rPr lang="fr-FR" sz="2000" dirty="0"/>
              <a:t>D’autres informations utiles à Git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209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Référentiels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047CECAC-AD95-E9DB-4E65-6682FCAF4E3F}"/>
              </a:ext>
            </a:extLst>
          </p:cNvPr>
          <p:cNvSpPr txBox="1">
            <a:spLocks/>
          </p:cNvSpPr>
          <p:nvPr/>
        </p:nvSpPr>
        <p:spPr>
          <a:xfrm>
            <a:off x="6391656" y="2080704"/>
            <a:ext cx="5438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/>
              <a:t>Pour créer un référentiel local, trois possibilités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/>
              <a:t>Créer un référentiel vide (git init dans un dossier vide)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/>
              <a:t>Créer un référentiel sur un projet déjà existant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/>
              <a:t>Cloner un référentiel distant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3226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Clonage de référentiel distant = Copie en local d’un référentiel, permettant à la copie d’avoir une existence indépendante vis-à-vis du distant. </a:t>
            </a:r>
          </a:p>
          <a:p>
            <a:pPr marL="0" indent="0" algn="just">
              <a:buNone/>
            </a:pPr>
            <a:r>
              <a:rPr lang="fr-FR" sz="2000" dirty="0"/>
              <a:t>Maintien cependant d’un lien leur permettant de se synchroniser (récupérer les nouvelles modifications du distant ou y envoyer nos modifications)</a:t>
            </a:r>
          </a:p>
          <a:p>
            <a:pPr marL="0" indent="0" algn="just">
              <a:buNone/>
            </a:pPr>
            <a:r>
              <a:rPr lang="fr-FR" sz="2000" dirty="0"/>
              <a:t>Commande : git clone &lt;adresse&gt;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57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Clonage de référentiels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76B151-352E-A647-4525-3E57F18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3526"/>
            <a:ext cx="5981700" cy="13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5" y="2080704"/>
            <a:ext cx="561936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Git ne suit pas toutes les modifications sur tous les fichiers de manière automatique. </a:t>
            </a:r>
          </a:p>
          <a:p>
            <a:pPr marL="0" indent="0" algn="just">
              <a:buNone/>
            </a:pPr>
            <a:r>
              <a:rPr lang="fr-FR" sz="2000" dirty="0"/>
              <a:t>Les modifications sur certains fichiers peuvent légitimement être ignorés, ou bien certains fichiers peuvent ne jamais être modifiés (exemple, .dll tiers requis pour l’exécution d’un programme)</a:t>
            </a:r>
          </a:p>
          <a:p>
            <a:pPr marL="0" indent="0" algn="just">
              <a:buNone/>
            </a:pPr>
            <a:r>
              <a:rPr lang="fr-FR" sz="2000" i="1" dirty="0"/>
              <a:t>Tous </a:t>
            </a:r>
            <a:r>
              <a:rPr lang="fr-FR" sz="2000" dirty="0"/>
              <a:t>les fichiers sont dans le répertoire de travail</a:t>
            </a:r>
          </a:p>
          <a:p>
            <a:pPr marL="0" indent="0" algn="just">
              <a:buNone/>
            </a:pPr>
            <a:r>
              <a:rPr lang="fr-FR" sz="2000" dirty="0"/>
              <a:t>Git suit les fichiers que l’on choisit, les ajoutant à l’index (ou </a:t>
            </a:r>
            <a:r>
              <a:rPr lang="fr-FR" sz="2000" i="1" dirty="0" err="1"/>
              <a:t>staging</a:t>
            </a:r>
            <a:r>
              <a:rPr lang="fr-FR" sz="2000" i="1" dirty="0"/>
              <a:t> area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r>
              <a:rPr lang="fr-FR" sz="2000" dirty="0"/>
              <a:t>Aucun commit n’enregistrerait les modifications d’un fichier hors-index</a:t>
            </a:r>
          </a:p>
          <a:p>
            <a:pPr marL="0" indent="0" algn="just">
              <a:buNone/>
            </a:pPr>
            <a:r>
              <a:rPr lang="fr-FR" sz="2000" dirty="0"/>
              <a:t>Commande : git </a:t>
            </a:r>
            <a:r>
              <a:rPr lang="fr-FR" sz="2000" dirty="0" err="1"/>
              <a:t>add</a:t>
            </a:r>
            <a:r>
              <a:rPr lang="fr-FR" sz="2000" dirty="0"/>
              <a:t> . OU git </a:t>
            </a:r>
            <a:r>
              <a:rPr lang="fr-FR" sz="2000" dirty="0" err="1"/>
              <a:t>add</a:t>
            </a:r>
            <a:r>
              <a:rPr lang="fr-FR" sz="2000" dirty="0"/>
              <a:t> &lt;fichier&gt;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1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3. Index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67BEB5-AF41-BF5F-3B20-166728B4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31636"/>
            <a:ext cx="486795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 – Comprendre les principes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5" y="2080704"/>
            <a:ext cx="561936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Zone physique où se trouvent les fichiers du projet, et le .git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39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15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 Répertoire de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2EC745-8E41-A5D5-C601-2CD827E2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99" y="2154888"/>
            <a:ext cx="6058746" cy="28769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C79680A-879B-1BF1-2D3F-9DFEC9D8B894}"/>
              </a:ext>
            </a:extLst>
          </p:cNvPr>
          <p:cNvSpPr txBox="1"/>
          <p:nvPr/>
        </p:nvSpPr>
        <p:spPr>
          <a:xfrm>
            <a:off x="7571572" y="49237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Illustration récapitulative</a:t>
            </a:r>
          </a:p>
        </p:txBody>
      </p:sp>
    </p:spTree>
    <p:extLst>
      <p:ext uri="{BB962C8B-B14F-4D97-AF65-F5344CB8AC3E}">
        <p14:creationId xmlns:p14="http://schemas.microsoft.com/office/powerpoint/2010/main" val="3463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Origine : Linus Torvald, 2005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Gestion de version : Permet le suivi précis, chronologique, horodaté, de toutes les modifications sur un ensemble de fichiers. </a:t>
            </a:r>
          </a:p>
          <a:p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Opposition centralisé / distribué</a:t>
            </a:r>
          </a:p>
          <a:p>
            <a:pPr marL="0" indent="0" algn="just">
              <a:buNone/>
            </a:pPr>
            <a:r>
              <a:rPr lang="fr-FR" sz="2000" dirty="0"/>
              <a:t>Centralisé : Comparable au téléchargement direct</a:t>
            </a:r>
          </a:p>
          <a:p>
            <a:pPr marL="0" indent="0" algn="just">
              <a:buNone/>
            </a:pPr>
            <a:r>
              <a:rPr lang="fr-FR" sz="2000" dirty="0"/>
              <a:t>Décentralisé : Comparable au P2P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Centralisé : CVS / Subversion</a:t>
            </a:r>
          </a:p>
          <a:p>
            <a:pPr marL="0" indent="0" algn="just">
              <a:buNone/>
            </a:pPr>
            <a:r>
              <a:rPr lang="fr-FR" sz="2000" dirty="0"/>
              <a:t>Décentralisé : Bazaar, Bitkeeper…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pic>
        <p:nvPicPr>
          <p:cNvPr id="1026" name="Picture 2" descr="Linus Torvalds | Biography, Linux, &amp; Facts | Britannica">
            <a:extLst>
              <a:ext uri="{FF2B5EF4-FFF2-40B4-BE49-F238E27FC236}">
                <a16:creationId xmlns:a16="http://schemas.microsoft.com/office/drawing/2014/main" id="{1381E8DC-FE38-ABFD-9BE0-61B81FFF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27" y="2082768"/>
            <a:ext cx="2553482" cy="379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30453D-3BD9-EC3C-5395-E12C527A0824}"/>
              </a:ext>
            </a:extLst>
          </p:cNvPr>
          <p:cNvSpPr txBox="1"/>
          <p:nvPr/>
        </p:nvSpPr>
        <p:spPr>
          <a:xfrm>
            <a:off x="7566569" y="5869607"/>
            <a:ext cx="307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Linus Torvald, créateur de Git</a:t>
            </a:r>
          </a:p>
          <a:p>
            <a:pPr algn="ctr"/>
            <a:r>
              <a:rPr lang="fr-FR" dirty="0"/>
              <a:t>(et de tant d’autres choses)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B75943-B574-0566-F52D-DB4DFA395624}"/>
              </a:ext>
            </a:extLst>
          </p:cNvPr>
          <p:cNvSpPr txBox="1"/>
          <p:nvPr/>
        </p:nvSpPr>
        <p:spPr>
          <a:xfrm>
            <a:off x="219456" y="835908"/>
            <a:ext cx="664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La notion de gestionnaire de versions distribué</a:t>
            </a:r>
          </a:p>
        </p:txBody>
      </p:sp>
    </p:spTree>
    <p:extLst>
      <p:ext uri="{BB962C8B-B14F-4D97-AF65-F5344CB8AC3E}">
        <p14:creationId xmlns:p14="http://schemas.microsoft.com/office/powerpoint/2010/main" val="82817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Connexion à un référentiel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Ajout, modification, suppression de fichiers et répertoire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Gestion des commits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Synchronisation avec un référentiel distant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Comparaison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Utilisation des tags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Créer et appliquer des patchs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40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59952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Etablir une connexion entre un référentiel distant et un local</a:t>
            </a:r>
          </a:p>
          <a:p>
            <a:pPr marL="0" indent="0" algn="just">
              <a:buNone/>
            </a:pPr>
            <a:r>
              <a:rPr lang="fr-FR" sz="2000" dirty="0"/>
              <a:t>Supprimer un fichier de l’index</a:t>
            </a:r>
          </a:p>
          <a:p>
            <a:pPr marL="0" indent="0" algn="just">
              <a:buNone/>
            </a:pPr>
            <a:r>
              <a:rPr lang="fr-FR" sz="2000" dirty="0"/>
              <a:t>Amender un commit</a:t>
            </a:r>
          </a:p>
          <a:p>
            <a:pPr marL="0" indent="0" algn="just">
              <a:buNone/>
            </a:pPr>
            <a:r>
              <a:rPr lang="fr-FR" sz="2000" dirty="0"/>
              <a:t>Comparer deux commits, sur un ou plusieurs fichiers</a:t>
            </a:r>
          </a:p>
          <a:p>
            <a:pPr marL="0" indent="0" algn="just">
              <a:buNone/>
            </a:pPr>
            <a:r>
              <a:rPr lang="fr-FR" sz="2000" dirty="0"/>
              <a:t>Appliquer des tags de manière pertinente</a:t>
            </a:r>
          </a:p>
          <a:p>
            <a:pPr marL="0" indent="0" algn="just">
              <a:buNone/>
            </a:pPr>
            <a:r>
              <a:rPr lang="fr-FR" sz="2000" dirty="0"/>
              <a:t>Savoir utiliser les patchs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155225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La connexion est automatiquement réalisée en cas d’utilisation de </a:t>
            </a:r>
            <a:r>
              <a:rPr lang="fr-FR" sz="2000" i="1" dirty="0"/>
              <a:t>git clone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Sinon, elle doit être faite manuellement dans un repo local git existant avec la commande :</a:t>
            </a:r>
          </a:p>
          <a:p>
            <a:pPr marL="0" indent="0" algn="just">
              <a:buNone/>
            </a:pPr>
            <a:r>
              <a:rPr lang="fr-FR" sz="2000" i="1" dirty="0"/>
              <a:t>git </a:t>
            </a:r>
            <a:r>
              <a:rPr lang="fr-FR" sz="2000" i="1" dirty="0" err="1"/>
              <a:t>remote</a:t>
            </a:r>
            <a:r>
              <a:rPr lang="fr-FR" sz="2000" i="1" dirty="0"/>
              <a:t> </a:t>
            </a:r>
            <a:r>
              <a:rPr lang="fr-FR" sz="2000" i="1" dirty="0" err="1"/>
              <a:t>add</a:t>
            </a:r>
            <a:r>
              <a:rPr lang="fr-FR" sz="2000" i="1" dirty="0"/>
              <a:t> </a:t>
            </a:r>
            <a:r>
              <a:rPr lang="fr-FR" sz="2000" i="1" dirty="0" err="1"/>
              <a:t>origin</a:t>
            </a:r>
            <a:r>
              <a:rPr lang="fr-FR" sz="2000" i="1" dirty="0"/>
              <a:t> &lt;url&gt;</a:t>
            </a:r>
          </a:p>
          <a:p>
            <a:pPr marL="0" indent="0" algn="just">
              <a:buNone/>
            </a:pPr>
            <a:r>
              <a:rPr lang="fr-FR" sz="2000" dirty="0" err="1"/>
              <a:t>origin</a:t>
            </a:r>
            <a:r>
              <a:rPr lang="fr-FR" sz="2000" dirty="0"/>
              <a:t> est ici le nom de la connexion avec un repo distant</a:t>
            </a:r>
          </a:p>
          <a:p>
            <a:pPr marL="0" indent="0" algn="just">
              <a:buNone/>
            </a:pPr>
            <a:r>
              <a:rPr lang="fr-FR" sz="2000" dirty="0"/>
              <a:t>Cette connexion est insuffisante : il faut ensuite « pull » les informations du distant sur le local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Mais cela est encore insuffisant :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97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Connexion à un référentiel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2BD000-D0AA-B405-020C-1ED8F01B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22" y="1173561"/>
            <a:ext cx="5268060" cy="38772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82E890-DFA9-0C90-6339-2CA95014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22" y="5241845"/>
            <a:ext cx="526806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Cela est encore insuffisant : </a:t>
            </a:r>
          </a:p>
          <a:p>
            <a:pPr marL="0" indent="0" algn="just">
              <a:buNone/>
            </a:pPr>
            <a:r>
              <a:rPr lang="fr-FR" sz="2000" dirty="0"/>
              <a:t>Les branches distantes ne sont pas nécessairement créées en local, donc le répertoire de travail pourrait demeurer vide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Deux possibilités :</a:t>
            </a:r>
          </a:p>
          <a:p>
            <a:pPr marL="0" indent="0" algn="just">
              <a:buNone/>
            </a:pPr>
            <a:r>
              <a:rPr lang="fr-FR" sz="2000" dirty="0"/>
              <a:t>« </a:t>
            </a:r>
            <a:r>
              <a:rPr lang="fr-FR" sz="2000" dirty="0" err="1"/>
              <a:t>checkout</a:t>
            </a:r>
            <a:r>
              <a:rPr lang="fr-FR" sz="2000" dirty="0"/>
              <a:t> » sur une branche existante en distant (Git crée la branche locale et la fait suivre la distante du même nom)</a:t>
            </a:r>
          </a:p>
          <a:p>
            <a:pPr marL="0" indent="0" algn="just">
              <a:buNone/>
            </a:pPr>
            <a:r>
              <a:rPr lang="fr-FR" sz="2000" dirty="0"/>
              <a:t>Ou bien exécuter l’une des lignes proposées par git :</a:t>
            </a:r>
          </a:p>
          <a:p>
            <a:pPr marL="0" indent="0" algn="just">
              <a:buNone/>
            </a:pPr>
            <a:r>
              <a:rPr lang="fr-FR" sz="2000" dirty="0"/>
              <a:t>git pull &lt;</a:t>
            </a:r>
            <a:r>
              <a:rPr lang="fr-FR" sz="2000" dirty="0" err="1"/>
              <a:t>remote</a:t>
            </a:r>
            <a:r>
              <a:rPr lang="fr-FR" sz="2000" dirty="0"/>
              <a:t>&gt; &lt;</a:t>
            </a:r>
            <a:r>
              <a:rPr lang="fr-FR" sz="2000" dirty="0" err="1"/>
              <a:t>branch</a:t>
            </a:r>
            <a:r>
              <a:rPr lang="fr-FR" sz="2000" dirty="0"/>
              <a:t>&gt;</a:t>
            </a:r>
          </a:p>
          <a:p>
            <a:pPr marL="0" indent="0" algn="just">
              <a:buNone/>
            </a:pPr>
            <a:r>
              <a:rPr lang="fr-FR" sz="2000" dirty="0"/>
              <a:t>Ou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branch</a:t>
            </a:r>
            <a:r>
              <a:rPr lang="fr-FR" sz="2000" dirty="0"/>
              <a:t> –set-</a:t>
            </a:r>
            <a:r>
              <a:rPr lang="fr-FR" sz="2000" dirty="0" err="1"/>
              <a:t>upstream</a:t>
            </a:r>
            <a:r>
              <a:rPr lang="fr-FR" sz="2000" dirty="0"/>
              <a:t>-to=</a:t>
            </a:r>
            <a:r>
              <a:rPr lang="fr-FR" sz="2000" dirty="0" err="1"/>
              <a:t>origin</a:t>
            </a:r>
            <a:r>
              <a:rPr lang="fr-FR" sz="2000" dirty="0"/>
              <a:t>/&lt;</a:t>
            </a:r>
            <a:r>
              <a:rPr lang="fr-FR" sz="2000" dirty="0" err="1"/>
              <a:t>branch</a:t>
            </a:r>
            <a:r>
              <a:rPr lang="fr-FR" sz="2000" dirty="0"/>
              <a:t>&gt; &lt;branche locale&gt;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43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97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Connexion à un référentiel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82E890-DFA9-0C90-6339-2CA95014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1297573"/>
            <a:ext cx="5268060" cy="1228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38DB8D-9318-B1D2-528A-8A1410CCC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10" y="2714238"/>
            <a:ext cx="531569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3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45050A-DA0F-DD3C-CC8C-A28A62F7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1916562"/>
            <a:ext cx="5325218" cy="45154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Ajout : déjà vu</a:t>
            </a:r>
          </a:p>
          <a:p>
            <a:pPr marL="0" indent="0" algn="just">
              <a:buNone/>
            </a:pPr>
            <a:r>
              <a:rPr lang="fr-FR" sz="2000" dirty="0"/>
              <a:t>Suppression : attention à utiliser la bonne commande. Pour supprimer un fichier de l’index, on utilise</a:t>
            </a:r>
          </a:p>
          <a:p>
            <a:pPr marL="0" indent="0" algn="just">
              <a:buNone/>
            </a:pPr>
            <a:r>
              <a:rPr lang="fr-FR" sz="2000" dirty="0"/>
              <a:t>git restore --</a:t>
            </a:r>
            <a:r>
              <a:rPr lang="fr-FR" sz="2000" dirty="0" err="1"/>
              <a:t>staged</a:t>
            </a:r>
            <a:r>
              <a:rPr lang="fr-FR" sz="2000" dirty="0"/>
              <a:t> &lt;nom fichier&gt;</a:t>
            </a:r>
          </a:p>
          <a:p>
            <a:pPr marL="0" indent="0" algn="just">
              <a:buNone/>
            </a:pPr>
            <a:r>
              <a:rPr lang="fr-FR" sz="2000" dirty="0"/>
              <a:t>Pas git </a:t>
            </a:r>
            <a:r>
              <a:rPr lang="fr-FR" sz="2000" dirty="0" err="1"/>
              <a:t>rm</a:t>
            </a:r>
            <a:r>
              <a:rPr lang="fr-FR" sz="2000" dirty="0"/>
              <a:t> &lt;nom fichier&gt; 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La notion de modification d’un fichier ne dépend pas de git.</a:t>
            </a:r>
          </a:p>
          <a:p>
            <a:pPr marL="0" indent="0" algn="just">
              <a:buNone/>
            </a:pPr>
            <a:r>
              <a:rPr lang="fr-FR" sz="2000" dirty="0"/>
              <a:t>Git peut déplacer les fichiers avec</a:t>
            </a:r>
          </a:p>
          <a:p>
            <a:pPr marL="0" indent="0" algn="just">
              <a:buNone/>
            </a:pPr>
            <a:r>
              <a:rPr lang="fr-FR" sz="2000" dirty="0"/>
              <a:t>git mv &lt;fichier&gt; &lt;nouveau chemin&gt;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794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Ajout, modification, suppression de fichiers et répertoire</a:t>
            </a:r>
          </a:p>
        </p:txBody>
      </p:sp>
    </p:spTree>
    <p:extLst>
      <p:ext uri="{BB962C8B-B14F-4D97-AF65-F5344CB8AC3E}">
        <p14:creationId xmlns:p14="http://schemas.microsoft.com/office/powerpoint/2010/main" val="2847477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45050A-DA0F-DD3C-CC8C-A28A62F7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1916562"/>
            <a:ext cx="5325218" cy="45154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Pas de nouveauté : pour commit on utilise</a:t>
            </a:r>
          </a:p>
          <a:p>
            <a:pPr marL="0" indent="0" algn="just">
              <a:buNone/>
            </a:pPr>
            <a:r>
              <a:rPr lang="fr-FR" sz="2000" dirty="0"/>
              <a:t>git commit -m "message"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Mais il faut respecter les conventions : les noms de commit doivent indiquer précisément ce que le commit apporte ou modifie. </a:t>
            </a:r>
          </a:p>
          <a:p>
            <a:pPr marL="0" indent="0" algn="just">
              <a:buNone/>
            </a:pPr>
            <a:r>
              <a:rPr lang="fr-FR" sz="2000" dirty="0"/>
              <a:t>Plusieurs conventions différentes, généralement internes à l’entreprise.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erreur ou typo dans le nom du commit, on peut l’amender avec git commit --</a:t>
            </a:r>
            <a:r>
              <a:rPr lang="fr-FR" sz="2000" dirty="0" err="1"/>
              <a:t>amend</a:t>
            </a:r>
            <a:r>
              <a:rPr lang="fr-FR" sz="2000" dirty="0"/>
              <a:t>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En outre, le nom du commit est également utilisé pour générer son hash, donc l’amender revient à modifier son hash.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32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3. Gestion des commits</a:t>
            </a:r>
          </a:p>
        </p:txBody>
      </p:sp>
    </p:spTree>
    <p:extLst>
      <p:ext uri="{BB962C8B-B14F-4D97-AF65-F5344CB8AC3E}">
        <p14:creationId xmlns:p14="http://schemas.microsoft.com/office/powerpoint/2010/main" val="1503416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Trois commandes à considérer : </a:t>
            </a:r>
          </a:p>
          <a:p>
            <a:pPr marL="0" indent="0" algn="just">
              <a:buNone/>
            </a:pPr>
            <a:r>
              <a:rPr lang="fr-FR" sz="2000" dirty="0"/>
              <a:t>Push : « Envoie » les nouveaux commit locaux sur le référentiel distant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614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 Synchronisation avec un référentiel distant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0AC281-7C9D-70AC-A052-A700AB65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2074787"/>
            <a:ext cx="477269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6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7363B13-2671-3898-840C-516E7A64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2164952"/>
            <a:ext cx="5315692" cy="347711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Trois commandes à considérer : </a:t>
            </a:r>
          </a:p>
          <a:p>
            <a:pPr marL="0" indent="0" algn="just">
              <a:buNone/>
            </a:pPr>
            <a:r>
              <a:rPr lang="fr-FR" sz="2000" dirty="0"/>
              <a:t>Push : « Envoie » les nouveaux commit locaux sur le référentiel distant</a:t>
            </a:r>
          </a:p>
          <a:p>
            <a:pPr marL="0" indent="0" algn="just">
              <a:buNone/>
            </a:pPr>
            <a:r>
              <a:rPr lang="fr-FR" sz="2000" dirty="0" err="1"/>
              <a:t>Fetch</a:t>
            </a:r>
            <a:r>
              <a:rPr lang="fr-FR" sz="2000" dirty="0"/>
              <a:t> : met à jour les branches distantes du dépôt local (ex: </a:t>
            </a:r>
            <a:r>
              <a:rPr lang="fr-FR" sz="2000" dirty="0" err="1"/>
              <a:t>origin</a:t>
            </a:r>
            <a:r>
              <a:rPr lang="fr-FR" sz="2000" dirty="0"/>
              <a:t>/main) sans affecter les branches locales. Cela permet notamment de voir les modifications tierces avant de les intégrer au local.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614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 Synchronisation avec un référentiel distant</a:t>
            </a:r>
          </a:p>
        </p:txBody>
      </p:sp>
    </p:spTree>
    <p:extLst>
      <p:ext uri="{BB962C8B-B14F-4D97-AF65-F5344CB8AC3E}">
        <p14:creationId xmlns:p14="http://schemas.microsoft.com/office/powerpoint/2010/main" val="2289378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Trois commandes à considérer : </a:t>
            </a:r>
          </a:p>
          <a:p>
            <a:pPr marL="0" indent="0" algn="just">
              <a:buNone/>
            </a:pPr>
            <a:r>
              <a:rPr lang="fr-FR" sz="2000" dirty="0"/>
              <a:t>Push : « Envoie » les nouveaux commit locaux sur le référentiel distant</a:t>
            </a:r>
          </a:p>
          <a:p>
            <a:pPr marL="0" indent="0" algn="just">
              <a:buNone/>
            </a:pPr>
            <a:r>
              <a:rPr lang="fr-FR" sz="2000" dirty="0" err="1"/>
              <a:t>Fetch</a:t>
            </a:r>
            <a:r>
              <a:rPr lang="fr-FR" sz="2000" dirty="0"/>
              <a:t> : met à jour les branches distantes du dépôt local (ex: </a:t>
            </a:r>
            <a:r>
              <a:rPr lang="fr-FR" sz="2000" dirty="0" err="1"/>
              <a:t>origin</a:t>
            </a:r>
            <a:r>
              <a:rPr lang="fr-FR" sz="2000" dirty="0"/>
              <a:t>/main) sans affecter les branches locales. Cela permet notamment de voir les modifications tierces avant de les intégrer au local.</a:t>
            </a:r>
          </a:p>
          <a:p>
            <a:pPr marL="0" indent="0" algn="just">
              <a:buNone/>
            </a:pPr>
            <a:r>
              <a:rPr lang="fr-FR" sz="2000" dirty="0"/>
              <a:t>Pull : Effectue un </a:t>
            </a:r>
            <a:r>
              <a:rPr lang="fr-FR" sz="2000" dirty="0" err="1"/>
              <a:t>fetch</a:t>
            </a:r>
            <a:r>
              <a:rPr lang="fr-FR" sz="2000" dirty="0"/>
              <a:t>, puis fusionne automatiquement les changements dans les branches correspondantes, ce qui peut provoquer un ou des conflits, qu’il faudra alors immédiatement résoudre.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614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 Synchronisation avec un référentiel distant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3C527F-9FCA-0DA2-EAE0-38D5DDCB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2626276"/>
            <a:ext cx="52109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6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Git fournit un outil puissant de comparaisons entre versions. </a:t>
            </a:r>
          </a:p>
          <a:p>
            <a:pPr marL="0" indent="0" algn="just">
              <a:buNone/>
            </a:pPr>
            <a:r>
              <a:rPr lang="fr-FR" sz="2000" dirty="0"/>
              <a:t>Beaucoup de choses peuvent être comparées :</a:t>
            </a:r>
          </a:p>
          <a:p>
            <a:pPr marL="0" indent="0" algn="just">
              <a:buNone/>
            </a:pPr>
            <a:r>
              <a:rPr lang="fr-FR" sz="2000" dirty="0"/>
              <a:t>git diff --</a:t>
            </a:r>
            <a:r>
              <a:rPr lang="fr-FR" sz="2000" dirty="0" err="1"/>
              <a:t>staged</a:t>
            </a:r>
            <a:r>
              <a:rPr lang="fr-FR" sz="2000" dirty="0"/>
              <a:t> 		entre l’index et le dernier commit</a:t>
            </a:r>
          </a:p>
          <a:p>
            <a:pPr marL="0" indent="0" algn="just">
              <a:buNone/>
            </a:pPr>
            <a:r>
              <a:rPr lang="fr-FR" sz="2000" dirty="0"/>
              <a:t>git diff &lt;branche&gt;    	entre l’index et une branche donnée (</a:t>
            </a:r>
            <a:r>
              <a:rPr lang="fr-FR" sz="2000" dirty="0" err="1"/>
              <a:t>CaD</a:t>
            </a:r>
            <a:r>
              <a:rPr lang="fr-FR" sz="2000" dirty="0"/>
              <a:t> le dernier commit de cette branche)</a:t>
            </a:r>
          </a:p>
          <a:p>
            <a:pPr marL="0" indent="0" algn="just">
              <a:buNone/>
            </a:pPr>
            <a:r>
              <a:rPr lang="fr-FR" sz="2000" dirty="0"/>
              <a:t>git diff &lt;hash&gt; &lt;hash&gt;    entre deux commit aux hash spécifiés</a:t>
            </a:r>
          </a:p>
          <a:p>
            <a:pPr marL="0" indent="0" algn="just">
              <a:buNone/>
            </a:pPr>
            <a:r>
              <a:rPr lang="fr-FR" sz="2000" dirty="0"/>
              <a:t>Plusieurs autres possibilités : comparaison après un </a:t>
            </a:r>
            <a:r>
              <a:rPr lang="fr-FR" sz="2000" dirty="0" err="1"/>
              <a:t>fetch</a:t>
            </a:r>
            <a:r>
              <a:rPr lang="fr-FR" sz="2000" dirty="0"/>
              <a:t>, comparaison sur un fichier spécifique ...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49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245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5. Comparaisons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084D28-AC20-2210-EBE6-791C6EBA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0" y="2080704"/>
            <a:ext cx="4820323" cy="8002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4E12B7-706F-3DDA-8C08-42479361C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10" y="2957463"/>
            <a:ext cx="5306165" cy="714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54BA16-C068-7B54-03A4-F70C649E2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610" y="3732867"/>
            <a:ext cx="528711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Origine : Linus Torvald, 2005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Gestion de version : Permet le suivi précis, chronologique, horodaté, de toutes les modifications sur un ensemble de fichiers. </a:t>
            </a:r>
          </a:p>
          <a:p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Opposition centralisé / distribué</a:t>
            </a:r>
          </a:p>
          <a:p>
            <a:pPr marL="0" indent="0" algn="just">
              <a:buNone/>
            </a:pPr>
            <a:r>
              <a:rPr lang="fr-FR" sz="2000" dirty="0"/>
              <a:t>Centralisé : Comparable au téléchargement direct</a:t>
            </a:r>
          </a:p>
          <a:p>
            <a:pPr marL="0" indent="0" algn="just">
              <a:buNone/>
            </a:pPr>
            <a:r>
              <a:rPr lang="fr-FR" sz="2000" dirty="0"/>
              <a:t>Décentralisé : Comparable au P2P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Centralisé : CVS / Subversion</a:t>
            </a:r>
          </a:p>
          <a:p>
            <a:pPr marL="0" indent="0" algn="just">
              <a:buNone/>
            </a:pPr>
            <a:r>
              <a:rPr lang="fr-FR" sz="2000" dirty="0"/>
              <a:t>Décentralisé : Bazaar, Bitkeeper…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pic>
        <p:nvPicPr>
          <p:cNvPr id="1028" name="Picture 4" descr="Centralized (CVCS) &amp; Distributed (DVCS) version control systems">
            <a:extLst>
              <a:ext uri="{FF2B5EF4-FFF2-40B4-BE49-F238E27FC236}">
                <a16:creationId xmlns:a16="http://schemas.microsoft.com/office/drawing/2014/main" id="{B9D0AB1E-9055-B513-FD31-67AE7BF8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28" y="3826477"/>
            <a:ext cx="4813744" cy="283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ralized (CVCS) &amp; Distributed (DVCS) version control systems">
            <a:extLst>
              <a:ext uri="{FF2B5EF4-FFF2-40B4-BE49-F238E27FC236}">
                <a16:creationId xmlns:a16="http://schemas.microsoft.com/office/drawing/2014/main" id="{3FDB7A45-66B5-CB10-584A-D1E8C861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04" y="1511934"/>
            <a:ext cx="3731756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3BF6A37-ADFB-D2E8-A92A-A814590359AC}"/>
              </a:ext>
            </a:extLst>
          </p:cNvPr>
          <p:cNvSpPr txBox="1"/>
          <p:nvPr/>
        </p:nvSpPr>
        <p:spPr>
          <a:xfrm>
            <a:off x="219456" y="835908"/>
            <a:ext cx="664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La notion de gestionnaire de versions distribué</a:t>
            </a:r>
          </a:p>
        </p:txBody>
      </p:sp>
    </p:spTree>
    <p:extLst>
      <p:ext uri="{BB962C8B-B14F-4D97-AF65-F5344CB8AC3E}">
        <p14:creationId xmlns:p14="http://schemas.microsoft.com/office/powerpoint/2010/main" val="476752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50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1FAF2E-73EC-1ED9-3212-976D0EA1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09" y="835908"/>
            <a:ext cx="51632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1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afficher les tag, utiliser </a:t>
            </a:r>
            <a:r>
              <a:rPr lang="fr-FR" sz="2000" i="1" dirty="0"/>
              <a:t>git tag</a:t>
            </a:r>
            <a:r>
              <a:rPr lang="fr-FR" sz="2000" dirty="0"/>
              <a:t>. Pour voir les informations d’un tag utiliser </a:t>
            </a:r>
            <a:r>
              <a:rPr lang="fr-FR" sz="2000" i="1" dirty="0"/>
              <a:t>git show &lt;</a:t>
            </a:r>
            <a:r>
              <a:rPr lang="fr-FR" sz="2000" i="1" dirty="0" err="1"/>
              <a:t>tagname</a:t>
            </a:r>
            <a:r>
              <a:rPr lang="fr-FR" sz="2000" i="1" dirty="0"/>
              <a:t>&gt;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1FAF2E-73EC-1ED9-3212-976D0EA1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09" y="835908"/>
            <a:ext cx="5163271" cy="13622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AEA0DA-2285-F23C-0EC1-F1CE4CA5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09" y="2224875"/>
            <a:ext cx="516327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2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afficher les tag, utiliser </a:t>
            </a:r>
            <a:r>
              <a:rPr lang="fr-FR" sz="2000" i="1" dirty="0"/>
              <a:t>git tag</a:t>
            </a:r>
            <a:r>
              <a:rPr lang="fr-FR" sz="2000" dirty="0"/>
              <a:t>. Pour voir les informations d’un tag utiliser </a:t>
            </a:r>
            <a:r>
              <a:rPr lang="fr-FR" sz="2000" i="1" dirty="0"/>
              <a:t>git show &lt;</a:t>
            </a:r>
            <a:r>
              <a:rPr lang="fr-FR" sz="2000" i="1" dirty="0" err="1"/>
              <a:t>tagname</a:t>
            </a:r>
            <a:r>
              <a:rPr lang="fr-FR" sz="2000" i="1" dirty="0"/>
              <a:t>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créer des tags </a:t>
            </a:r>
            <a:r>
              <a:rPr lang="fr-FR" sz="2000" i="1" dirty="0"/>
              <a:t>légers</a:t>
            </a:r>
            <a:r>
              <a:rPr lang="fr-FR" sz="2000" dirty="0"/>
              <a:t>, sans message, sans aucune autre information qu’un nom et un commit pointé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1FAF2E-73EC-1ED9-3212-976D0EA1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09" y="835908"/>
            <a:ext cx="5163271" cy="13622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AEA0DA-2285-F23C-0EC1-F1CE4CA5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09" y="2224875"/>
            <a:ext cx="5163271" cy="23815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49315A1-4497-1FC8-55F6-3A4BE126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609" y="4674730"/>
            <a:ext cx="590632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5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afficher les tag, utiliser </a:t>
            </a:r>
            <a:r>
              <a:rPr lang="fr-FR" sz="2000" i="1" dirty="0"/>
              <a:t>git tag</a:t>
            </a:r>
            <a:r>
              <a:rPr lang="fr-FR" sz="2000" dirty="0"/>
              <a:t>. Pour voir les informations d’un tag utiliser </a:t>
            </a:r>
            <a:r>
              <a:rPr lang="fr-FR" sz="2000" i="1" dirty="0"/>
              <a:t>git show &lt;</a:t>
            </a:r>
            <a:r>
              <a:rPr lang="fr-FR" sz="2000" i="1" dirty="0" err="1"/>
              <a:t>tagname</a:t>
            </a:r>
            <a:r>
              <a:rPr lang="fr-FR" sz="2000" i="1" dirty="0"/>
              <a:t>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créer des tags </a:t>
            </a:r>
            <a:r>
              <a:rPr lang="fr-FR" sz="2000" i="1" dirty="0"/>
              <a:t>légers</a:t>
            </a:r>
            <a:r>
              <a:rPr lang="fr-FR" sz="2000" dirty="0"/>
              <a:t>, sans message, sans aucune autre information qu’un nom et un commit pointé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taguer un commit antérieur en le spécifiant lors de la création dudit tag</a:t>
            </a:r>
          </a:p>
          <a:p>
            <a:pPr marL="0" indent="0" algn="just">
              <a:buNone/>
            </a:pPr>
            <a:r>
              <a:rPr lang="fr-FR" sz="2000" dirty="0"/>
              <a:t>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53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C69712-5B8C-A764-8649-1DBD5084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560586"/>
            <a:ext cx="498227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afficher les tag, utiliser </a:t>
            </a:r>
            <a:r>
              <a:rPr lang="fr-FR" sz="2000" i="1" dirty="0"/>
              <a:t>git tag</a:t>
            </a:r>
            <a:r>
              <a:rPr lang="fr-FR" sz="2000" dirty="0"/>
              <a:t>. Pour voir les informations d’un tag utiliser </a:t>
            </a:r>
            <a:r>
              <a:rPr lang="fr-FR" sz="2000" i="1" dirty="0"/>
              <a:t>git show &lt;</a:t>
            </a:r>
            <a:r>
              <a:rPr lang="fr-FR" sz="2000" i="1" dirty="0" err="1"/>
              <a:t>tagname</a:t>
            </a:r>
            <a:r>
              <a:rPr lang="fr-FR" sz="2000" i="1" dirty="0"/>
              <a:t>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créer des tags </a:t>
            </a:r>
            <a:r>
              <a:rPr lang="fr-FR" sz="2000" i="1" dirty="0"/>
              <a:t>légers</a:t>
            </a:r>
            <a:r>
              <a:rPr lang="fr-FR" sz="2000" dirty="0"/>
              <a:t>, sans message, sans aucune autre information qu’un nom et un commit pointé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taguer un commit antérieur en le spécifiant lors de la création dudit tag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Les tags ne sont pas envoyés sur le repo distant avec git push, sauf si spécification de --tags.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C69712-5B8C-A764-8649-1DBD5084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560586"/>
            <a:ext cx="498227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1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Les tags sont tels des branches immuables, c’est-à-dire des pointeurs sur un commit spécifique, pointeurs qui ne bougeront pas.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afficher les tag, utiliser </a:t>
            </a:r>
            <a:r>
              <a:rPr lang="fr-FR" sz="2000" i="1" dirty="0"/>
              <a:t>git tag</a:t>
            </a:r>
            <a:r>
              <a:rPr lang="fr-FR" sz="2000" dirty="0"/>
              <a:t>. Pour voir les informations d’un tag utiliser </a:t>
            </a:r>
            <a:r>
              <a:rPr lang="fr-FR" sz="2000" i="1" dirty="0"/>
              <a:t>git show &lt;</a:t>
            </a:r>
            <a:r>
              <a:rPr lang="fr-FR" sz="2000" i="1" dirty="0" err="1"/>
              <a:t>tagname</a:t>
            </a:r>
            <a:r>
              <a:rPr lang="fr-FR" sz="2000" i="1" dirty="0"/>
              <a:t>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créer des tags </a:t>
            </a:r>
            <a:r>
              <a:rPr lang="fr-FR" sz="2000" i="1" dirty="0"/>
              <a:t>légers</a:t>
            </a:r>
            <a:r>
              <a:rPr lang="fr-FR" sz="2000" dirty="0"/>
              <a:t>, sans message, sans aucune autre information qu’un nom et un commit pointé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Possibilité de taguer un commit antérieur en le spécifiant lors de la création dudit tag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Les tags ne sont pas envoyés sur le repo distant avec git push, sauf si spécification de --tags.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supprimer un tag, git tag -d &lt;</a:t>
            </a:r>
            <a:r>
              <a:rPr lang="fr-FR" sz="2000" dirty="0" err="1"/>
              <a:t>tagname</a:t>
            </a:r>
            <a:r>
              <a:rPr lang="fr-FR" sz="2000" dirty="0"/>
              <a:t>&gt;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2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6. Utilisation des tags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C69712-5B8C-A764-8649-1DBD5084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560586"/>
            <a:ext cx="4982270" cy="22291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D5B1C3-788A-0A92-F9AF-3766D599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76" y="3947267"/>
            <a:ext cx="497274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5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Un patch est un ensemble de modification extraites d’un ou plusieurs commits que l’on veut transmettre à des collaborateurs pour qu’ils l’appliquent à leurs repo locaux, généralement à l’issu d’une correction d’un code qui a été dupliqué </a:t>
            </a:r>
            <a:r>
              <a:rPr lang="fr-FR" sz="2000" i="1" dirty="0"/>
              <a:t>via </a:t>
            </a:r>
            <a:r>
              <a:rPr lang="fr-FR" sz="2000" dirty="0"/>
              <a:t>clonage.</a:t>
            </a:r>
          </a:p>
          <a:p>
            <a:pPr marL="0" indent="0" algn="just">
              <a:buNone/>
            </a:pPr>
            <a:r>
              <a:rPr lang="fr-FR" sz="2000" dirty="0"/>
              <a:t>Créé </a:t>
            </a:r>
            <a:r>
              <a:rPr lang="fr-FR" sz="2000" i="1" dirty="0"/>
              <a:t>via</a:t>
            </a:r>
            <a:r>
              <a:rPr lang="fr-FR" sz="2000" dirty="0"/>
              <a:t> commande suivante :</a:t>
            </a:r>
          </a:p>
          <a:p>
            <a:pPr marL="0" indent="0" algn="just">
              <a:buNone/>
            </a:pPr>
            <a:r>
              <a:rPr lang="fr-FR" sz="2000" dirty="0"/>
              <a:t>git format-patch –k –o &lt;localisation&gt; &lt;nombre&gt; &lt;origine&gt;</a:t>
            </a:r>
          </a:p>
          <a:p>
            <a:pPr marL="0" indent="0" algn="just">
              <a:buNone/>
            </a:pPr>
            <a:r>
              <a:rPr lang="fr-FR" sz="2000" dirty="0"/>
              <a:t>&lt;localisation&gt; : l’endroit où l’on veut que le(s) patch(s) se créent</a:t>
            </a:r>
          </a:p>
          <a:p>
            <a:pPr marL="0" indent="0" algn="just">
              <a:buNone/>
            </a:pPr>
            <a:r>
              <a:rPr lang="fr-FR" sz="2000" dirty="0"/>
              <a:t>&lt;nombre&gt; : le nombre de commit que l’on veut intégrer au patch</a:t>
            </a:r>
          </a:p>
          <a:p>
            <a:pPr marL="0" indent="0" algn="just">
              <a:buNone/>
            </a:pPr>
            <a:r>
              <a:rPr lang="fr-FR" sz="2000" dirty="0"/>
              <a:t>&lt;origine&gt; : le commit où l’on va commencer l’extraction</a:t>
            </a:r>
          </a:p>
          <a:p>
            <a:pPr marL="0" indent="0" algn="just">
              <a:buNone/>
            </a:pPr>
            <a:r>
              <a:rPr lang="fr-FR" sz="2000" dirty="0"/>
              <a:t>-k permet de conserver le nom exact du commit</a:t>
            </a:r>
          </a:p>
          <a:p>
            <a:pPr marL="0" indent="0" algn="just">
              <a:buNone/>
            </a:pPr>
            <a:r>
              <a:rPr lang="fr-FR" sz="2000" dirty="0"/>
              <a:t>-o permet de spécifier la localisation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41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7. Créer et appliquer des patchs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26AC53-78FE-C00E-3061-E212F56A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460800"/>
            <a:ext cx="502037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64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Pour appliquer un patch, deux possibilités :</a:t>
            </a:r>
          </a:p>
          <a:p>
            <a:pPr marL="0" indent="0" algn="just">
              <a:buNone/>
            </a:pPr>
            <a:r>
              <a:rPr lang="fr-FR" sz="2000" dirty="0"/>
              <a:t>Utiliser git </a:t>
            </a:r>
            <a:r>
              <a:rPr lang="fr-FR" sz="2000" dirty="0" err="1"/>
              <a:t>apply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Cela applique les modifications contenues dans le patch, directement dans le répertoire de travail. Il faut donc parfois tout ajouter à l’index et recommiter.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41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7. Créer et appliquer des patchs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26AC53-78FE-C00E-3061-E212F56A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460800"/>
            <a:ext cx="5020376" cy="6287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337E99-0266-5AA6-4A34-5E643C18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76" y="2127811"/>
            <a:ext cx="530616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6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Pour appliquer un patch, deux possibilités :</a:t>
            </a:r>
          </a:p>
          <a:p>
            <a:pPr marL="0" indent="0" algn="just">
              <a:buNone/>
            </a:pPr>
            <a:r>
              <a:rPr lang="fr-FR" sz="2000" dirty="0"/>
              <a:t>Utiliser git </a:t>
            </a:r>
            <a:r>
              <a:rPr lang="fr-FR" sz="2000" dirty="0" err="1"/>
              <a:t>apply</a:t>
            </a:r>
            <a:r>
              <a:rPr lang="fr-FR" sz="2000" dirty="0"/>
              <a:t> &lt;nom&gt;</a:t>
            </a:r>
          </a:p>
          <a:p>
            <a:pPr marL="0" indent="0" algn="just">
              <a:buNone/>
            </a:pPr>
            <a:r>
              <a:rPr lang="fr-FR" sz="2000" dirty="0"/>
              <a:t>Cela applique les modifications contenues dans le patch, directement dans le répertoire de travail. Il faut donc parfois tout ajouter à l’index et recommiter. </a:t>
            </a:r>
          </a:p>
          <a:p>
            <a:pPr marL="0" indent="0" algn="just">
              <a:buNone/>
            </a:pPr>
            <a:r>
              <a:rPr lang="fr-FR" sz="2000" dirty="0"/>
              <a:t>Utiliser git </a:t>
            </a:r>
            <a:r>
              <a:rPr lang="fr-FR" sz="2000" dirty="0" err="1"/>
              <a:t>am</a:t>
            </a:r>
            <a:r>
              <a:rPr lang="fr-FR" sz="2000" dirty="0"/>
              <a:t> &lt;localisation&gt;</a:t>
            </a:r>
          </a:p>
          <a:p>
            <a:pPr marL="0" indent="0" algn="just">
              <a:buNone/>
            </a:pPr>
            <a:r>
              <a:rPr lang="fr-FR" sz="2000" dirty="0"/>
              <a:t>Cela applique les modifications et les commit automatiquement suivant le nom du commit utilisé pour la création du patch.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41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7. Créer et appliquer des patchs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26AC53-78FE-C00E-3061-E212F56A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460800"/>
            <a:ext cx="5020376" cy="6287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337E99-0266-5AA6-4A34-5E643C18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76" y="2127811"/>
            <a:ext cx="5306165" cy="23244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8295B0-3D42-D8FB-140D-585153E61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76" y="4490508"/>
            <a:ext cx="535379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IV – Travailler en équipe au jour le jour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Cloner le projet correspondant </a:t>
            </a:r>
          </a:p>
          <a:p>
            <a:pPr marL="0" indent="0" algn="just">
              <a:buNone/>
            </a:pPr>
            <a:r>
              <a:rPr lang="fr-FR" sz="2000" dirty="0"/>
              <a:t>Regarder l’historique des commits</a:t>
            </a:r>
          </a:p>
          <a:p>
            <a:pPr marL="0" indent="0" algn="just">
              <a:buNone/>
            </a:pPr>
            <a:r>
              <a:rPr lang="fr-FR" sz="2000" dirty="0"/>
              <a:t>Appliquer des tag aux commits cohérents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Résoudre un bug dans le dernier commit</a:t>
            </a:r>
          </a:p>
          <a:p>
            <a:pPr marL="0" indent="0" algn="just">
              <a:buNone/>
            </a:pPr>
            <a:r>
              <a:rPr lang="fr-FR" sz="2000" dirty="0"/>
              <a:t>M’envoyer un patch (par mail ou autre) après avoir regardé le contenu du document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59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41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7. Créer et appliquer des patchs</a:t>
            </a:r>
          </a:p>
        </p:txBody>
      </p:sp>
    </p:spTree>
    <p:extLst>
      <p:ext uri="{BB962C8B-B14F-4D97-AF65-F5344CB8AC3E}">
        <p14:creationId xmlns:p14="http://schemas.microsoft.com/office/powerpoint/2010/main" val="2782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Structure de données basée sur les différences de fichiers.</a:t>
            </a:r>
          </a:p>
          <a:p>
            <a:pPr marL="0" indent="0" algn="just">
              <a:buNone/>
            </a:pPr>
            <a:r>
              <a:rPr lang="fr-FR" sz="2000" dirty="0"/>
              <a:t>Intégrité des données comme priorité centrale : checksum </a:t>
            </a:r>
            <a:r>
              <a:rPr lang="fr-FR" sz="2000" i="1" dirty="0"/>
              <a:t>via</a:t>
            </a:r>
            <a:r>
              <a:rPr lang="fr-FR" sz="2000" dirty="0"/>
              <a:t> hachage SHA-1. </a:t>
            </a:r>
          </a:p>
          <a:p>
            <a:pPr marL="0" indent="0" algn="just">
              <a:buNone/>
            </a:pPr>
            <a:r>
              <a:rPr lang="fr-FR" sz="2000" dirty="0"/>
              <a:t>Gestion simplifiée des branches : une branche n’est qu’un « pointeur » sur le dernier de ses commits.</a:t>
            </a:r>
          </a:p>
          <a:p>
            <a:pPr marL="0" indent="0" algn="just">
              <a:buNone/>
            </a:pPr>
            <a:r>
              <a:rPr lang="fr-FR" sz="2000" dirty="0"/>
              <a:t>Performances extrêmement élevées : instantané pour des projets petits à moyens, très prompt pour des gros projets</a:t>
            </a:r>
          </a:p>
          <a:p>
            <a:pPr marL="0" indent="0" algn="just">
              <a:buNone/>
            </a:pPr>
            <a:r>
              <a:rPr lang="fr-FR" sz="2000" dirty="0"/>
              <a:t>Optimisation de la communication local/distant: pas de transfert superflu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67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Les principes techniques de Git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C22D5CE-57A5-9DC9-D8F7-B7E51CF6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17" y="835908"/>
            <a:ext cx="4073005" cy="280074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C04F938-7318-EED5-EA7B-A86269DF6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43" y="3724710"/>
            <a:ext cx="4073005" cy="27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98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de branches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Navigation entre branches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Fusion de branches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Résolution des conflits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Branche temporaire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60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325565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Ne plus jamais manipuler indûment la branche main/master</a:t>
            </a:r>
          </a:p>
          <a:p>
            <a:pPr marL="0" indent="0" algn="just">
              <a:buNone/>
            </a:pPr>
            <a:r>
              <a:rPr lang="fr-FR" sz="2000" dirty="0"/>
              <a:t>Savoir donc comment bien faire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3502294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Une branche est, pour rappel, un simple pointeur mobile sur un commit (le dernier de la branche, ainsi qu’une trace sur les précédents). </a:t>
            </a:r>
          </a:p>
          <a:p>
            <a:pPr marL="0" indent="0" algn="just">
              <a:buNone/>
            </a:pPr>
            <a:r>
              <a:rPr lang="fr-FR" sz="2000" dirty="0"/>
              <a:t>Les branches permettent d’avoir une divergence par rapport au code principal, permettant de travailler sur des fonctionnalités, corrections, expérimentations, sans le perturber.</a:t>
            </a:r>
          </a:p>
          <a:p>
            <a:pPr marL="0" indent="0" algn="just">
              <a:buNone/>
            </a:pPr>
            <a:r>
              <a:rPr lang="fr-FR" sz="2000" dirty="0"/>
              <a:t>Sans branche, chaque commit de chaque collaborateur se heurterait à un conflit</a:t>
            </a:r>
          </a:p>
          <a:p>
            <a:pPr marL="0" indent="0" algn="just">
              <a:buNone/>
            </a:pPr>
            <a:r>
              <a:rPr lang="fr-FR" sz="2000" dirty="0"/>
              <a:t>Pour créer une branche, rien de plus simple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branch</a:t>
            </a:r>
            <a:r>
              <a:rPr lang="fr-FR" sz="2000" dirty="0"/>
              <a:t> &lt;nom&gt;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35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Création de branches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D507-092D-5D99-E94A-F6B3CF6D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22" y="2545520"/>
            <a:ext cx="534427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5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À partir du moment où l’on a plusieurs branches, on va utiliser 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checkout</a:t>
            </a:r>
            <a:r>
              <a:rPr lang="fr-FR" sz="2000" dirty="0"/>
              <a:t> &lt;branche&gt;</a:t>
            </a:r>
          </a:p>
          <a:p>
            <a:pPr marL="0" indent="0" algn="just">
              <a:buNone/>
            </a:pPr>
            <a:r>
              <a:rPr lang="fr-FR" sz="2000" dirty="0"/>
              <a:t>pour s’y déplacer.</a:t>
            </a:r>
          </a:p>
          <a:p>
            <a:pPr marL="0" indent="0" algn="just">
              <a:buNone/>
            </a:pPr>
            <a:r>
              <a:rPr lang="fr-FR" sz="2000" dirty="0"/>
              <a:t>Cela revient à </a:t>
            </a:r>
            <a:r>
              <a:rPr lang="fr-FR" sz="2000" dirty="0" err="1"/>
              <a:t>checkout</a:t>
            </a:r>
            <a:r>
              <a:rPr lang="fr-FR" sz="2000" dirty="0"/>
              <a:t> sur le dernier commit de la branche.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l’on veut créer une branche et s’y déplacer immédiatement, on peut faire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checkout</a:t>
            </a:r>
            <a:r>
              <a:rPr lang="fr-FR" sz="2000" dirty="0"/>
              <a:t> -b &lt;branche&gt;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Toujours vérifier que le répertoire de travail est propre (sans modifications non </a:t>
            </a:r>
            <a:r>
              <a:rPr lang="fr-FR" sz="2000" dirty="0" err="1"/>
              <a:t>commitées</a:t>
            </a:r>
            <a:r>
              <a:rPr lang="fr-FR" sz="2000" dirty="0"/>
              <a:t>) avant de changer de branche (Application de la « règle d’or » : </a:t>
            </a:r>
            <a:r>
              <a:rPr lang="fr-FR" sz="2000" i="1" dirty="0"/>
              <a:t>git </a:t>
            </a:r>
            <a:r>
              <a:rPr lang="fr-FR" sz="2000" i="1" dirty="0" err="1"/>
              <a:t>status</a:t>
            </a:r>
            <a:r>
              <a:rPr lang="fr-FR" sz="2000" i="1" dirty="0"/>
              <a:t> </a:t>
            </a:r>
            <a:r>
              <a:rPr lang="fr-FR" sz="2000" dirty="0"/>
              <a:t>aussi souvent que possible).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63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97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Navigation entre branches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1C5151-C0C4-07B8-F6B3-145BE2C8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22" y="2989315"/>
            <a:ext cx="530616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Renommer une branche avec 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branch</a:t>
            </a:r>
            <a:r>
              <a:rPr lang="fr-FR" sz="2000" dirty="0"/>
              <a:t> –m &lt;ancien&gt; &lt;nouveau&gt;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Bonne pratique : </a:t>
            </a:r>
            <a:r>
              <a:rPr lang="fr-FR" sz="2000" dirty="0" err="1"/>
              <a:t>Commiter</a:t>
            </a:r>
            <a:r>
              <a:rPr lang="fr-FR" sz="2000" dirty="0"/>
              <a:t> petit, </a:t>
            </a:r>
            <a:r>
              <a:rPr lang="fr-FR" sz="2000" dirty="0" err="1"/>
              <a:t>commiter</a:t>
            </a:r>
            <a:r>
              <a:rPr lang="fr-FR" sz="2000" dirty="0"/>
              <a:t> souvent, sur une branche dédiée à une fonctionnalité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97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Navigation entre branches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80A742-DCA5-1A7E-4EFE-6D647FB1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18" y="3232236"/>
            <a:ext cx="533474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4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5E444C-441A-5B2C-1207-18E9DE38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18" y="2244231"/>
            <a:ext cx="5296639" cy="301032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Fusionner deux branches revient à intégrer les modifications de la branche source dans la branche cible. Deux possibilités :</a:t>
            </a:r>
          </a:p>
          <a:p>
            <a:pPr marL="0" indent="0" algn="just">
              <a:buNone/>
            </a:pPr>
            <a:r>
              <a:rPr lang="fr-FR" sz="2000" dirty="0"/>
              <a:t>Si aucune modification dans cible, alors la fusion va déplacer la tête de la branche cible sur le commit de la branche source (fast-</a:t>
            </a:r>
            <a:r>
              <a:rPr lang="fr-FR" sz="2000" dirty="0" err="1"/>
              <a:t>forward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r>
              <a:rPr lang="fr-FR" sz="2000" dirty="0"/>
              <a:t>Sinon, git va tenter d’intégrer les modifications des deux branches et créera un commit de merge</a:t>
            </a:r>
          </a:p>
          <a:p>
            <a:pPr marL="0" indent="0" algn="just">
              <a:buNone/>
            </a:pPr>
            <a:r>
              <a:rPr lang="fr-FR" sz="2000" dirty="0"/>
              <a:t>On merge toujours depuis la cible</a:t>
            </a:r>
          </a:p>
          <a:p>
            <a:pPr marL="0" indent="0" algn="just">
              <a:buNone/>
            </a:pPr>
            <a:r>
              <a:rPr lang="fr-FR" sz="2000" dirty="0"/>
              <a:t>Avec simplement la commande</a:t>
            </a:r>
          </a:p>
          <a:p>
            <a:pPr marL="0" indent="0" algn="just">
              <a:buNone/>
            </a:pPr>
            <a:r>
              <a:rPr lang="fr-FR" sz="2000" dirty="0"/>
              <a:t>git merge &lt;source&gt;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09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3. Fusion de branches</a:t>
            </a:r>
          </a:p>
        </p:txBody>
      </p:sp>
    </p:spTree>
    <p:extLst>
      <p:ext uri="{BB962C8B-B14F-4D97-AF65-F5344CB8AC3E}">
        <p14:creationId xmlns:p14="http://schemas.microsoft.com/office/powerpoint/2010/main" val="3055609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S’il y a conflit, c’est-à-dire si Git échoue à fusionner les modifications des deux branches, Git nous indique où. Le processus est simplifié au maximum, et les lieux où Git échoue à accomplir la fusion sont indiqués par ces symboles</a:t>
            </a:r>
          </a:p>
          <a:p>
            <a:pPr marL="0" indent="0" algn="just">
              <a:buNone/>
            </a:pPr>
            <a:r>
              <a:rPr lang="fr-FR" sz="2000" dirty="0"/>
              <a:t>&lt;&lt;&lt;&lt;&lt;&lt;&lt; HEAD</a:t>
            </a:r>
          </a:p>
          <a:p>
            <a:pPr marL="0" indent="0" algn="just">
              <a:buNone/>
            </a:pPr>
            <a:r>
              <a:rPr lang="fr-FR" sz="2000" dirty="0"/>
              <a:t>…</a:t>
            </a:r>
          </a:p>
          <a:p>
            <a:pPr marL="0" indent="0" algn="just">
              <a:buNone/>
            </a:pPr>
            <a:r>
              <a:rPr lang="fr-FR" sz="2000" dirty="0"/>
              <a:t>=======</a:t>
            </a:r>
          </a:p>
          <a:p>
            <a:pPr marL="0" indent="0" algn="just">
              <a:buNone/>
            </a:pPr>
            <a:r>
              <a:rPr lang="fr-FR" sz="2000" dirty="0"/>
              <a:t>...</a:t>
            </a:r>
          </a:p>
          <a:p>
            <a:pPr marL="0" indent="0" algn="just">
              <a:buNone/>
            </a:pPr>
            <a:r>
              <a:rPr lang="fr-FR" sz="2000" dirty="0"/>
              <a:t>&gt;&gt;&gt;&gt;&gt;&gt;&gt;&gt; [branche source]</a:t>
            </a:r>
          </a:p>
          <a:p>
            <a:pPr marL="0" indent="0" algn="just">
              <a:buNone/>
            </a:pPr>
            <a:r>
              <a:rPr lang="fr-FR" sz="2000" dirty="0"/>
              <a:t>On doit résoudre manuellement le conflit, ajouter à l’index, </a:t>
            </a:r>
            <a:r>
              <a:rPr lang="fr-FR" sz="2000" dirty="0" err="1"/>
              <a:t>commiter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38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 Résolution de conflits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0342F0-754D-4DAF-0E18-971A00A2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42" y="1950915"/>
            <a:ext cx="5353797" cy="7811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60067E-B712-CB43-1576-776D4D47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42" y="2913130"/>
            <a:ext cx="3553321" cy="9716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CBDB8BC-1379-C2DA-BD8C-927FF7841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46" y="4093728"/>
            <a:ext cx="2857899" cy="2000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9A49E6-B2DA-0EDD-F594-F0822062C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657" y="4481124"/>
            <a:ext cx="530616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8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2000" dirty="0"/>
              <a:t>Possibilité d’utiliser les branches non plus pour des fonctionnalités, mais pour des dépannages rapides (</a:t>
            </a:r>
            <a:r>
              <a:rPr lang="fr-FR" sz="2000" dirty="0" err="1"/>
              <a:t>hotfix</a:t>
            </a:r>
            <a:r>
              <a:rPr lang="fr-FR" sz="2000" dirty="0"/>
              <a:t>), des expérimentations … </a:t>
            </a:r>
          </a:p>
          <a:p>
            <a:pPr marL="0" indent="0" algn="just">
              <a:buNone/>
            </a:pPr>
            <a:r>
              <a:rPr lang="fr-FR" sz="2000" dirty="0"/>
              <a:t>Il convient de les nommer correctement, exemple :</a:t>
            </a:r>
          </a:p>
          <a:p>
            <a:pPr marL="0" indent="0" algn="just">
              <a:buNone/>
            </a:pPr>
            <a:r>
              <a:rPr lang="fr-FR" sz="2000" i="1" dirty="0"/>
              <a:t>fix/login-bug</a:t>
            </a:r>
          </a:p>
          <a:p>
            <a:pPr marL="0" indent="0" algn="just">
              <a:buNone/>
            </a:pPr>
            <a:r>
              <a:rPr lang="fr-FR" sz="2000" i="1" dirty="0"/>
              <a:t>test/new-</a:t>
            </a:r>
            <a:r>
              <a:rPr lang="fr-FR" sz="2000" i="1" dirty="0" err="1"/>
              <a:t>ui</a:t>
            </a:r>
            <a:r>
              <a:rPr lang="fr-FR" sz="2000" i="1" dirty="0"/>
              <a:t>-</a:t>
            </a:r>
            <a:r>
              <a:rPr lang="fr-FR" sz="2000" i="1" dirty="0" err="1"/>
              <a:t>feature</a:t>
            </a:r>
            <a:endParaRPr lang="fr-FR" sz="2000" i="1" dirty="0"/>
          </a:p>
          <a:p>
            <a:pPr marL="0" indent="0" algn="just">
              <a:buNone/>
            </a:pPr>
            <a:r>
              <a:rPr lang="fr-FR" sz="2000" dirty="0"/>
              <a:t>Si les modifications sont satisfaisantes, on va fusionner cette branche puis la détruire,</a:t>
            </a:r>
          </a:p>
          <a:p>
            <a:pPr marL="0" indent="0" algn="just">
              <a:buNone/>
            </a:pPr>
            <a:r>
              <a:rPr lang="fr-FR" sz="2000" dirty="0"/>
              <a:t>Sinon, on va simplement la détruire. </a:t>
            </a:r>
          </a:p>
          <a:p>
            <a:pPr marL="0" indent="0" algn="just">
              <a:buNone/>
            </a:pPr>
            <a:r>
              <a:rPr lang="fr-FR" sz="2000" dirty="0"/>
              <a:t>Avec git </a:t>
            </a:r>
            <a:r>
              <a:rPr lang="fr-FR" sz="2000" dirty="0" err="1"/>
              <a:t>branch</a:t>
            </a:r>
            <a:r>
              <a:rPr lang="fr-FR" sz="2000" dirty="0"/>
              <a:t> -d &lt;branche&gt;</a:t>
            </a:r>
          </a:p>
          <a:p>
            <a:pPr marL="0" indent="0" algn="just">
              <a:buNone/>
            </a:pPr>
            <a:r>
              <a:rPr lang="fr-FR" sz="2000" dirty="0"/>
              <a:t>Ou, en cas de commits existants dans la branche, non fusionnés, avec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branch</a:t>
            </a:r>
            <a:r>
              <a:rPr lang="fr-FR" sz="2000" dirty="0"/>
              <a:t> -D &lt;branche&gt;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5. Branches temporaires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8BBA0B-6C95-4F3E-521E-874C8E6F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98" y="1869635"/>
            <a:ext cx="53347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8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 – Gestion des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11497056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Exercice :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Rebasing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et Gestion des Conflits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Objectif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: Maîtriser le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rebasing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pour maintenir un historique de projet propre.</a:t>
            </a:r>
            <a:endParaRPr lang="fr-FR" altLang="fr-FR" sz="2000" dirty="0"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Partir d’une base de code avec plusieurs branches divergentes.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Appliquer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git rebase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pour réaligner les branches de fonctionnalités sur le dessus de la branche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develop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la plus récente.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Résoudre manuellement les conflits qui émergent durant le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rebasing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AEE5DC-9947-3B11-4052-2EF72323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8" y="3921442"/>
            <a:ext cx="65" cy="363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77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 - Compléments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Interagir avec des référentiels partagés </a:t>
            </a:r>
            <a:r>
              <a:rPr lang="fr-FR" i="1" dirty="0"/>
              <a:t>via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Recherche par dichotomie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69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136025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Structure de données basée sur les différences de fichiers.</a:t>
            </a:r>
          </a:p>
          <a:p>
            <a:pPr marL="0" indent="0" algn="just">
              <a:buNone/>
            </a:pPr>
            <a:r>
              <a:rPr lang="fr-FR" sz="2000" dirty="0"/>
              <a:t>Intégrité des données comme priorité centrale : checksum </a:t>
            </a:r>
            <a:r>
              <a:rPr lang="fr-FR" sz="2000" i="1" dirty="0"/>
              <a:t>via</a:t>
            </a:r>
            <a:r>
              <a:rPr lang="fr-FR" sz="2000" dirty="0"/>
              <a:t> hachage SHA-1. </a:t>
            </a:r>
          </a:p>
          <a:p>
            <a:pPr marL="0" indent="0" algn="just">
              <a:buNone/>
            </a:pPr>
            <a:r>
              <a:rPr lang="fr-FR" sz="2000" dirty="0"/>
              <a:t>Gestion simplifiée des branches : une branche n’est qu’un « pointeur » sur le dernier de ses commits.</a:t>
            </a:r>
          </a:p>
          <a:p>
            <a:pPr marL="0" indent="0" algn="just">
              <a:buNone/>
            </a:pPr>
            <a:r>
              <a:rPr lang="fr-FR" sz="2000" dirty="0"/>
              <a:t>Performances extrêmement élevées : instantané pour des projets petits à moyens, très prompt pour des gros projets</a:t>
            </a:r>
          </a:p>
          <a:p>
            <a:pPr marL="0" indent="0" algn="just">
              <a:buNone/>
            </a:pPr>
            <a:r>
              <a:rPr lang="fr-FR" sz="2000" dirty="0"/>
              <a:t>Optimisation de la communication local/distant: pas de transfert superflu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67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Les principes techniques de Git</a:t>
            </a:r>
          </a:p>
        </p:txBody>
      </p:sp>
      <p:pic>
        <p:nvPicPr>
          <p:cNvPr id="2052" name="Picture 4" descr="Secure Hash Algorithm 1 (SHA-1): A Comprehensive Overview | 2023 | by  Karthikeyan Nagaraj | Medium">
            <a:extLst>
              <a:ext uri="{FF2B5EF4-FFF2-40B4-BE49-F238E27FC236}">
                <a16:creationId xmlns:a16="http://schemas.microsoft.com/office/drawing/2014/main" id="{AA3E5FC8-2A17-679E-ECA8-AAECF9D9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13" y="1732020"/>
            <a:ext cx="3804285" cy="24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A6D8C4-D450-4D7F-9398-98139F01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9" y="4412817"/>
            <a:ext cx="483937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7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 - Complément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Disposer d’un compte sur </a:t>
            </a:r>
            <a:r>
              <a:rPr lang="fr-FR" sz="2000" dirty="0" err="1"/>
              <a:t>Github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Forker un projet fourni</a:t>
            </a:r>
          </a:p>
          <a:p>
            <a:pPr marL="0" indent="0" algn="just">
              <a:buNone/>
            </a:pPr>
            <a:r>
              <a:rPr lang="fr-FR" sz="2000" dirty="0"/>
              <a:t>Proposer une pull request, et la regarder ensemble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70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167916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 - Compléments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Plusieurs moyens d’interagir avec des référentiels partagés </a:t>
            </a:r>
            <a:r>
              <a:rPr lang="fr-FR" sz="2000" i="1" dirty="0"/>
              <a:t>via </a:t>
            </a:r>
            <a:r>
              <a:rPr lang="fr-FR" sz="2000" dirty="0" err="1"/>
              <a:t>Github</a:t>
            </a:r>
            <a:r>
              <a:rPr lang="fr-FR" sz="2000" dirty="0"/>
              <a:t> </a:t>
            </a:r>
          </a:p>
          <a:p>
            <a:pPr marL="0" indent="0" algn="just">
              <a:buNone/>
            </a:pPr>
            <a:r>
              <a:rPr lang="fr-FR" sz="2000" dirty="0"/>
              <a:t>Rappel : push, </a:t>
            </a:r>
            <a:r>
              <a:rPr lang="fr-FR" sz="2000" dirty="0" err="1"/>
              <a:t>fetch</a:t>
            </a:r>
            <a:r>
              <a:rPr lang="fr-FR" sz="2000" dirty="0"/>
              <a:t>, pull</a:t>
            </a:r>
          </a:p>
          <a:p>
            <a:pPr marL="0" indent="0" algn="just">
              <a:buNone/>
            </a:pPr>
            <a:r>
              <a:rPr lang="fr-FR" sz="2000" dirty="0"/>
              <a:t>En supplément : fork, pull request, </a:t>
            </a:r>
            <a:r>
              <a:rPr lang="fr-FR" sz="2000" dirty="0" err="1"/>
              <a:t>remotes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Fork : copie d’un </a:t>
            </a:r>
            <a:r>
              <a:rPr lang="fr-FR" sz="2000" dirty="0" err="1"/>
              <a:t>répo</a:t>
            </a:r>
            <a:r>
              <a:rPr lang="fr-FR" sz="2000" dirty="0"/>
              <a:t> tierce de </a:t>
            </a:r>
            <a:r>
              <a:rPr lang="fr-FR" sz="2000" dirty="0" err="1"/>
              <a:t>Github</a:t>
            </a:r>
            <a:r>
              <a:rPr lang="fr-FR" sz="2000" dirty="0"/>
              <a:t> sur notre propre </a:t>
            </a:r>
            <a:r>
              <a:rPr lang="fr-FR" sz="2000" dirty="0" err="1"/>
              <a:t>Github</a:t>
            </a:r>
            <a:r>
              <a:rPr lang="fr-FR" sz="2000" dirty="0"/>
              <a:t>. Se fait </a:t>
            </a:r>
            <a:r>
              <a:rPr lang="fr-FR" sz="2000" i="1" dirty="0"/>
              <a:t>via</a:t>
            </a:r>
            <a:r>
              <a:rPr lang="fr-FR" sz="2000" dirty="0"/>
              <a:t> </a:t>
            </a:r>
            <a:r>
              <a:rPr lang="fr-FR" sz="2000" dirty="0" err="1"/>
              <a:t>github</a:t>
            </a:r>
            <a:r>
              <a:rPr lang="fr-FR" sz="2000" dirty="0"/>
              <a:t> directement. Permet d’agir sur une copie d’un projet non-propriétaire</a:t>
            </a:r>
          </a:p>
          <a:p>
            <a:pPr marL="0" indent="0" algn="just">
              <a:buNone/>
            </a:pPr>
            <a:r>
              <a:rPr lang="fr-FR" sz="2000" dirty="0"/>
              <a:t>Pull </a:t>
            </a:r>
            <a:r>
              <a:rPr lang="fr-FR" sz="2000" dirty="0" err="1"/>
              <a:t>requests</a:t>
            </a:r>
            <a:r>
              <a:rPr lang="fr-FR" sz="2000" dirty="0"/>
              <a:t> (PR) : Demande, depuis un repo forké, d’intégrer au repo principal une ou des modifications. CF. mon </a:t>
            </a:r>
            <a:r>
              <a:rPr lang="fr-FR" sz="2000" dirty="0" err="1"/>
              <a:t>github</a:t>
            </a:r>
            <a:r>
              <a:rPr lang="fr-FR" sz="2000" dirty="0"/>
              <a:t> </a:t>
            </a:r>
            <a:r>
              <a:rPr lang="fr-FR" sz="2000" dirty="0" err="1"/>
              <a:t>por</a:t>
            </a:r>
            <a:r>
              <a:rPr lang="fr-FR" sz="2000" dirty="0"/>
              <a:t> plus de détails</a:t>
            </a:r>
          </a:p>
          <a:p>
            <a:pPr marL="0" indent="0" algn="just">
              <a:buNone/>
            </a:pPr>
            <a:r>
              <a:rPr lang="fr-FR" sz="2000" dirty="0" err="1"/>
              <a:t>Remotes</a:t>
            </a:r>
            <a:r>
              <a:rPr lang="fr-FR" sz="2000" dirty="0"/>
              <a:t> : Un repo local peut avoir plusieurs connexions distantes, exemple une </a:t>
            </a:r>
            <a:r>
              <a:rPr lang="fr-FR" sz="2000" i="1" dirty="0" err="1"/>
              <a:t>origin</a:t>
            </a:r>
            <a:r>
              <a:rPr lang="fr-FR" sz="2000" dirty="0"/>
              <a:t> pour le repo forké, et un </a:t>
            </a:r>
            <a:r>
              <a:rPr lang="fr-FR" sz="2000" i="1" dirty="0" err="1"/>
              <a:t>remote</a:t>
            </a:r>
            <a:r>
              <a:rPr lang="fr-FR" sz="2000" dirty="0"/>
              <a:t> pour le repo principal.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71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702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Interagir avec des référentiels partagés </a:t>
            </a:r>
            <a:r>
              <a:rPr lang="fr-FR" sz="2400" i="1" dirty="0"/>
              <a:t>via</a:t>
            </a:r>
            <a:r>
              <a:rPr lang="fr-FR" sz="2400" dirty="0"/>
              <a:t> </a:t>
            </a:r>
            <a:r>
              <a:rPr lang="fr-FR" sz="2400" dirty="0" err="1"/>
              <a:t>Github</a:t>
            </a:r>
            <a:endParaRPr lang="fr-FR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DA1FE5-70A9-4251-8180-7C37C50C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9" y="1750068"/>
            <a:ext cx="5124635" cy="197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172FC8-D351-7C47-D34A-4FDDBDDE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74513"/>
            <a:ext cx="5957387" cy="23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1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0189D6-A6B4-DD9B-11CB-6433E8E0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9" y="1599993"/>
            <a:ext cx="5620534" cy="460121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 - Compléments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Mécanisme de recherche de bug dans une plage de commits donnés</a:t>
            </a:r>
          </a:p>
          <a:p>
            <a:pPr marL="0" indent="0" algn="just">
              <a:buNone/>
            </a:pPr>
            <a:r>
              <a:rPr lang="fr-FR" sz="2000" dirty="0"/>
              <a:t>Recherche efficacement le premier commit ayant introduit un bug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bisect</a:t>
            </a:r>
            <a:r>
              <a:rPr lang="fr-FR" sz="2000" dirty="0"/>
              <a:t> start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bisect</a:t>
            </a:r>
            <a:r>
              <a:rPr lang="fr-FR" sz="2000" dirty="0"/>
              <a:t> </a:t>
            </a:r>
            <a:r>
              <a:rPr lang="fr-FR" sz="2000" dirty="0" err="1"/>
              <a:t>bad</a:t>
            </a:r>
            <a:r>
              <a:rPr lang="fr-FR" sz="2000" dirty="0"/>
              <a:t> &lt;commit&gt;</a:t>
            </a:r>
          </a:p>
          <a:p>
            <a:pPr marL="0" indent="0" algn="just">
              <a:buNone/>
            </a:pPr>
            <a:r>
              <a:rPr lang="fr-FR" sz="2000" dirty="0"/>
              <a:t>Git </a:t>
            </a:r>
            <a:r>
              <a:rPr lang="fr-FR" sz="2000" dirty="0" err="1"/>
              <a:t>bisect</a:t>
            </a:r>
            <a:r>
              <a:rPr lang="fr-FR" sz="2000" dirty="0"/>
              <a:t> good &lt;commit&gt;</a:t>
            </a:r>
          </a:p>
          <a:p>
            <a:pPr marL="0" indent="0" algn="just">
              <a:buNone/>
            </a:pPr>
            <a:r>
              <a:rPr lang="fr-FR" sz="2000" dirty="0"/>
              <a:t>Puis, git </a:t>
            </a:r>
            <a:r>
              <a:rPr lang="fr-FR" sz="2000" dirty="0" err="1"/>
              <a:t>bisect</a:t>
            </a:r>
            <a:r>
              <a:rPr lang="fr-FR" sz="2000" dirty="0"/>
              <a:t> good/</a:t>
            </a:r>
            <a:r>
              <a:rPr lang="fr-FR" sz="2000" dirty="0" err="1"/>
              <a:t>bad</a:t>
            </a:r>
            <a:r>
              <a:rPr lang="fr-FR" sz="2000" dirty="0"/>
              <a:t>, en fonction de l’état du commit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72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01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Recherche par dichotomie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98D7D4-2DD3-4FA4-8010-EE38CFCA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6" y="5288157"/>
            <a:ext cx="5908353" cy="97779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123AA33-11A2-3D05-8FD9-94C2B081B6F4}"/>
              </a:ext>
            </a:extLst>
          </p:cNvPr>
          <p:cNvSpPr txBox="1"/>
          <p:nvPr/>
        </p:nvSpPr>
        <p:spPr>
          <a:xfrm>
            <a:off x="1554480" y="6131790"/>
            <a:ext cx="254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https://git-scm.com/docs/git-bisect</a:t>
            </a:r>
          </a:p>
        </p:txBody>
      </p:sp>
    </p:spTree>
    <p:extLst>
      <p:ext uri="{BB962C8B-B14F-4D97-AF65-F5344CB8AC3E}">
        <p14:creationId xmlns:p14="http://schemas.microsoft.com/office/powerpoint/2010/main" val="3174365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EF19-059D-9AE4-261E-1BD7D30C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 – Méthodologie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5354-3995-07E3-7011-F7171CDC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5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des différents patterns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FAC0E-B92C-52FF-E86F-CB90D3B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73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95B86ECD-3795-1CE4-613C-DC0F5B4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</p:spTree>
    <p:extLst>
      <p:ext uri="{BB962C8B-B14F-4D97-AF65-F5344CB8AC3E}">
        <p14:creationId xmlns:p14="http://schemas.microsoft.com/office/powerpoint/2010/main" val="4734536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VII – Méthodologie et organisation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Prendre en main Git flow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Utiliser les alias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74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126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Tâches :</a:t>
            </a:r>
          </a:p>
        </p:txBody>
      </p:sp>
    </p:spTree>
    <p:extLst>
      <p:ext uri="{BB962C8B-B14F-4D97-AF65-F5344CB8AC3E}">
        <p14:creationId xmlns:p14="http://schemas.microsoft.com/office/powerpoint/2010/main" val="2085581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A7393B-C4C2-23BE-1B8E-939008AE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9" y="1604762"/>
            <a:ext cx="5992061" cy="217200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VII – Méthodologie et organisation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Plusieurs acceptions au terme de pattern : </a:t>
            </a:r>
          </a:p>
          <a:p>
            <a:pPr marL="0" indent="0" algn="just">
              <a:buNone/>
            </a:pPr>
            <a:r>
              <a:rPr lang="fr-FR" sz="2000" dirty="0"/>
              <a:t>Patterns de flux de travail</a:t>
            </a:r>
          </a:p>
          <a:p>
            <a:pPr marL="0" indent="0" algn="just">
              <a:buNone/>
            </a:pPr>
            <a:r>
              <a:rPr lang="fr-FR" sz="2000" dirty="0"/>
              <a:t>Patterns de bonnes pratiques</a:t>
            </a:r>
          </a:p>
          <a:p>
            <a:pPr marL="0" indent="0" algn="just">
              <a:buNone/>
            </a:pPr>
            <a:r>
              <a:rPr lang="fr-FR" sz="2000" dirty="0"/>
              <a:t>On va se concentrer sur le premier. Cf, I.3 : Aperçu des workflows possibles. </a:t>
            </a:r>
          </a:p>
          <a:p>
            <a:pPr marL="0" indent="0" algn="just">
              <a:buNone/>
            </a:pPr>
            <a:r>
              <a:rPr lang="fr-FR" sz="2000" dirty="0"/>
              <a:t>En particulier </a:t>
            </a:r>
            <a:r>
              <a:rPr lang="fr-FR" sz="2000" dirty="0" err="1"/>
              <a:t>gitflow</a:t>
            </a:r>
            <a:r>
              <a:rPr lang="fr-FR" sz="2000" dirty="0"/>
              <a:t>, le plus pertinent</a:t>
            </a:r>
          </a:p>
          <a:p>
            <a:pPr marL="0" indent="0" algn="just">
              <a:buNone/>
            </a:pPr>
            <a:r>
              <a:rPr lang="fr-FR" sz="2000" dirty="0"/>
              <a:t>Il s’occupe de toutes les opérations de branche, </a:t>
            </a:r>
            <a:r>
              <a:rPr lang="fr-FR" sz="2000" dirty="0" err="1"/>
              <a:t>checkout</a:t>
            </a:r>
            <a:r>
              <a:rPr lang="fr-FR" sz="2000" dirty="0"/>
              <a:t>, fast-</a:t>
            </a:r>
            <a:r>
              <a:rPr lang="fr-FR" sz="2000" dirty="0" err="1"/>
              <a:t>forward</a:t>
            </a:r>
            <a:r>
              <a:rPr lang="fr-FR" sz="2000" dirty="0"/>
              <a:t>, merge …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75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5243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Présentation des différents patterns</a:t>
            </a:r>
          </a:p>
        </p:txBody>
      </p:sp>
    </p:spTree>
    <p:extLst>
      <p:ext uri="{BB962C8B-B14F-4D97-AF65-F5344CB8AC3E}">
        <p14:creationId xmlns:p14="http://schemas.microsoft.com/office/powerpoint/2010/main" val="1605417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VII – Méthodologie et organisation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Plusieurs acceptions au terme de pattern : </a:t>
            </a:r>
          </a:p>
          <a:p>
            <a:pPr marL="0" indent="0" algn="just">
              <a:buNone/>
            </a:pPr>
            <a:r>
              <a:rPr lang="fr-FR" sz="2000" dirty="0"/>
              <a:t>Patterns de flux de travail</a:t>
            </a:r>
          </a:p>
          <a:p>
            <a:pPr marL="0" indent="0" algn="just">
              <a:buNone/>
            </a:pPr>
            <a:r>
              <a:rPr lang="fr-FR" sz="2000" dirty="0"/>
              <a:t>Patterns de bonnes pratiques</a:t>
            </a:r>
          </a:p>
          <a:p>
            <a:pPr marL="0" indent="0" algn="just">
              <a:buNone/>
            </a:pPr>
            <a:r>
              <a:rPr lang="fr-FR" sz="2000" dirty="0"/>
              <a:t>On va se concentrer sur le premier. Cf, I.3 : Aperçu des workflows possibles. </a:t>
            </a:r>
          </a:p>
          <a:p>
            <a:pPr marL="0" indent="0" algn="just">
              <a:buNone/>
            </a:pPr>
            <a:r>
              <a:rPr lang="fr-FR" sz="2000" dirty="0"/>
              <a:t>En particulier </a:t>
            </a:r>
            <a:r>
              <a:rPr lang="fr-FR" sz="2000" dirty="0" err="1"/>
              <a:t>gitflow</a:t>
            </a:r>
            <a:r>
              <a:rPr lang="fr-FR" sz="2000" dirty="0"/>
              <a:t>, le plus pertinent</a:t>
            </a:r>
          </a:p>
          <a:p>
            <a:pPr marL="0" indent="0" algn="just">
              <a:buNone/>
            </a:pPr>
            <a:r>
              <a:rPr lang="fr-FR" sz="2000" dirty="0"/>
              <a:t>Il s’occupe de toutes les opérations de branche, </a:t>
            </a:r>
            <a:r>
              <a:rPr lang="fr-FR" sz="2000" dirty="0" err="1"/>
              <a:t>checkout</a:t>
            </a:r>
            <a:r>
              <a:rPr lang="fr-FR" sz="2000" dirty="0"/>
              <a:t>, fast-</a:t>
            </a:r>
            <a:r>
              <a:rPr lang="fr-FR" sz="2000" dirty="0" err="1"/>
              <a:t>forward</a:t>
            </a:r>
            <a:r>
              <a:rPr lang="fr-FR" sz="2000" dirty="0"/>
              <a:t>, merge …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76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 dirty="0"/>
              <a:t>© Valentin Duflot - Toute reproduction et diffusion interdite sans autorisation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5243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1. Présentation des différents patterns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3729E78-3B12-FA2F-6B8B-459500CF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9" y="1239203"/>
            <a:ext cx="533474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21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VII – Méthodologie et organisation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11497056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Exercice : Stratégies de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Branching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Complexes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Objectif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: Comprendre et appliquer des stratégies 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branching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complexes en utilisant Git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Utiliser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git flow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pour démarrer un projet et configurer les branches selon le modèle Git Flow.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sz="2000" dirty="0">
                <a:solidFill>
                  <a:srgbClr val="0D0D0D"/>
                </a:solidFill>
                <a:latin typeface="Söhne"/>
              </a:rPr>
              <a:t>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réer simultanément plusieurs branches de fonctionnalités, travailler sur des améliorations et des corrections de bugs.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Fusionner les branches de fonctionnalités dans la branche de développement en utilisant des pull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requests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et des code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reviews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Préparer une branche de release, y appliquer des corrections de dernière minute et gérer des tags de version.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Déployer la release en fusionnant dans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et retour dans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develop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77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AEE5DC-9947-3B11-4052-2EF72323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8" y="3921442"/>
            <a:ext cx="65" cy="363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Structure de données basée sur les différences de fichiers.</a:t>
            </a:r>
          </a:p>
          <a:p>
            <a:pPr marL="0" indent="0" algn="just">
              <a:buNone/>
            </a:pPr>
            <a:r>
              <a:rPr lang="fr-FR" sz="2000" dirty="0"/>
              <a:t>Intégrité des données comme priorité centrale : checksum </a:t>
            </a:r>
            <a:r>
              <a:rPr lang="fr-FR" sz="2000" i="1" dirty="0"/>
              <a:t>via</a:t>
            </a:r>
            <a:r>
              <a:rPr lang="fr-FR" sz="2000" dirty="0"/>
              <a:t> hachage SHA-1. </a:t>
            </a:r>
          </a:p>
          <a:p>
            <a:pPr marL="0" indent="0" algn="just">
              <a:buNone/>
            </a:pPr>
            <a:r>
              <a:rPr lang="fr-FR" sz="2000" dirty="0"/>
              <a:t>Gestion simplifiée des branches : une branche n’est qu’un « pointeur » sur le dernier de ses commits.</a:t>
            </a:r>
          </a:p>
          <a:p>
            <a:pPr marL="0" indent="0" algn="just">
              <a:buNone/>
            </a:pPr>
            <a:r>
              <a:rPr lang="fr-FR" sz="2000" dirty="0"/>
              <a:t>Performances extrêmement élevées : instantané pour des projets petits à moyens, très prompt pour des gros projets</a:t>
            </a:r>
          </a:p>
          <a:p>
            <a:pPr marL="0" indent="0" algn="just">
              <a:buNone/>
            </a:pPr>
            <a:r>
              <a:rPr lang="fr-FR" sz="2000" dirty="0"/>
              <a:t>Optimisation de la communication local/distant: pas de transfert superflu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67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2. Les principes techniques de Git</a:t>
            </a:r>
          </a:p>
        </p:txBody>
      </p:sp>
      <p:pic>
        <p:nvPicPr>
          <p:cNvPr id="2050" name="Picture 2" descr="Git Branch | Atlassian Git Tutorial">
            <a:extLst>
              <a:ext uri="{FF2B5EF4-FFF2-40B4-BE49-F238E27FC236}">
                <a16:creationId xmlns:a16="http://schemas.microsoft.com/office/drawing/2014/main" id="{CA7CEE87-7B27-6101-B0AD-F9A46C1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74" y="2656585"/>
            <a:ext cx="4769235" cy="27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0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C1634C5-8E6B-DAC5-BB97-4F27AA9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918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 – Présentation de Git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E5951B-0909-AE1D-FDEA-7791E5C1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80704"/>
            <a:ext cx="54387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Git axé sur la flexibilité : pas d’utilisation standard mais plusieurs workflows possibles.</a:t>
            </a:r>
          </a:p>
          <a:p>
            <a:pPr marL="0" indent="0" algn="just">
              <a:buNone/>
            </a:pPr>
            <a:r>
              <a:rPr lang="fr-FR" sz="2000" dirty="0"/>
              <a:t>Centralisation : Utilisation standard de Git</a:t>
            </a:r>
          </a:p>
          <a:p>
            <a:pPr marL="0" indent="0" algn="just">
              <a:buNone/>
            </a:pPr>
            <a:r>
              <a:rPr lang="fr-FR" sz="2000" dirty="0" err="1"/>
              <a:t>Feature</a:t>
            </a:r>
            <a:r>
              <a:rPr lang="fr-FR" sz="2000" dirty="0"/>
              <a:t> </a:t>
            </a:r>
            <a:r>
              <a:rPr lang="fr-FR" sz="2000" dirty="0" err="1"/>
              <a:t>branch</a:t>
            </a:r>
            <a:r>
              <a:rPr lang="fr-FR" sz="2000" dirty="0"/>
              <a:t> : Existence d’une branche par fonctionnalité attendue du projet</a:t>
            </a:r>
          </a:p>
          <a:p>
            <a:pPr marL="0" indent="0" algn="just">
              <a:buNone/>
            </a:pPr>
            <a:r>
              <a:rPr lang="fr-FR" sz="2000" dirty="0" err="1"/>
              <a:t>Gitflow</a:t>
            </a:r>
            <a:r>
              <a:rPr lang="fr-FR" sz="2000" dirty="0"/>
              <a:t> : Simplification de la gestion des branches, avec branches dédiées pour la préparation, la maintenance, les versions, les </a:t>
            </a:r>
            <a:r>
              <a:rPr lang="fr-FR" sz="2000" i="1" dirty="0" err="1"/>
              <a:t>features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r>
              <a:rPr lang="fr-FR" sz="2000" dirty="0" err="1"/>
              <a:t>Forking</a:t>
            </a:r>
            <a:r>
              <a:rPr lang="fr-FR" sz="2000" dirty="0"/>
              <a:t> : Référentiel distant pour chaque développeur</a:t>
            </a:r>
          </a:p>
          <a:p>
            <a:pPr marL="0" indent="0" algn="just">
              <a:buNone/>
            </a:pPr>
            <a:r>
              <a:rPr lang="fr-FR" sz="2000" dirty="0"/>
              <a:t>…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80817-5A70-B710-69AC-12BA2BD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987"/>
            <a:ext cx="2743200" cy="365125"/>
          </a:xfrm>
        </p:spPr>
        <p:txBody>
          <a:bodyPr/>
          <a:lstStyle/>
          <a:p>
            <a:fld id="{16959EB7-BAD8-43D0-A461-41F72580A3DE}" type="slidenum">
              <a:rPr lang="fr-FR" smtClean="0"/>
              <a:t>9</a:t>
            </a:fld>
            <a:endParaRPr lang="fr-FR" dirty="0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8977F18-1D33-638C-5F1E-B07F1AD4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62534"/>
            <a:ext cx="12192000" cy="212033"/>
          </a:xfrm>
        </p:spPr>
        <p:txBody>
          <a:bodyPr/>
          <a:lstStyle/>
          <a:p>
            <a:r>
              <a:rPr lang="fr-FR"/>
              <a:t>© Valentin Duflot - Toute reproduction et diffusion interdite sans autorisation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1C5AB-4F7A-65A7-3481-C2EE2043C29F}"/>
              </a:ext>
            </a:extLst>
          </p:cNvPr>
          <p:cNvSpPr txBox="1"/>
          <p:nvPr/>
        </p:nvSpPr>
        <p:spPr>
          <a:xfrm>
            <a:off x="219456" y="835908"/>
            <a:ext cx="4920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3. Aperçu des workflows possibles</a:t>
            </a:r>
          </a:p>
        </p:txBody>
      </p:sp>
      <p:pic>
        <p:nvPicPr>
          <p:cNvPr id="1026" name="Picture 2" descr="Gitflow : pour un développement sans conflit | Agence Vigicorp">
            <a:extLst>
              <a:ext uri="{FF2B5EF4-FFF2-40B4-BE49-F238E27FC236}">
                <a16:creationId xmlns:a16="http://schemas.microsoft.com/office/drawing/2014/main" id="{A66C298A-7FDB-D14B-C23C-387F3ECD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39" y="2017297"/>
            <a:ext cx="4657760" cy="33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6CF607-AAD4-DD0F-882C-F68411C8E1D9}"/>
              </a:ext>
            </a:extLst>
          </p:cNvPr>
          <p:cNvSpPr txBox="1"/>
          <p:nvPr/>
        </p:nvSpPr>
        <p:spPr>
          <a:xfrm>
            <a:off x="7159752" y="5587857"/>
            <a:ext cx="390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Illustration d’un workflow avec </a:t>
            </a:r>
            <a:r>
              <a:rPr lang="fr-FR" dirty="0" err="1"/>
              <a:t>gitflow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753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5538</Words>
  <Application>Microsoft Office PowerPoint</Application>
  <PresentationFormat>Grand écran</PresentationFormat>
  <Paragraphs>703</Paragraphs>
  <Slides>77</Slides>
  <Notes>76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83" baseType="lpstr">
      <vt:lpstr>Aptos</vt:lpstr>
      <vt:lpstr>Aptos Display</vt:lpstr>
      <vt:lpstr>Arial</vt:lpstr>
      <vt:lpstr>Söhne</vt:lpstr>
      <vt:lpstr>Söhne Mono</vt:lpstr>
      <vt:lpstr>Thème Office</vt:lpstr>
      <vt:lpstr>GIT</vt:lpstr>
      <vt:lpstr>Avant-propos</vt:lpstr>
      <vt:lpstr>I – Présentation de Git</vt:lpstr>
      <vt:lpstr>I – Présentation de Git</vt:lpstr>
      <vt:lpstr>I – Présentation de Git</vt:lpstr>
      <vt:lpstr>I – Présentation de Git</vt:lpstr>
      <vt:lpstr>I – Présentation de Git</vt:lpstr>
      <vt:lpstr>I – Présentation de Git</vt:lpstr>
      <vt:lpstr>I – Présentation de Git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 – Prise en main</vt:lpstr>
      <vt:lpstr>III – Comprendre les principes de Git</vt:lpstr>
      <vt:lpstr>III – Comprendre les principes de Git</vt:lpstr>
      <vt:lpstr>III – Comprendre les principes de Git</vt:lpstr>
      <vt:lpstr>III – Comprendre les principes de Git</vt:lpstr>
      <vt:lpstr>III – Comprendre les principes de Git</vt:lpstr>
      <vt:lpstr>III – Comprendre les principes de Git</vt:lpstr>
      <vt:lpstr>III – Comprendre les principes de Git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IV – Travailler en équipe au jour le jour</vt:lpstr>
      <vt:lpstr>V – Gestion des branches</vt:lpstr>
      <vt:lpstr>V – Gestion des branches</vt:lpstr>
      <vt:lpstr>V – Gestion des branches</vt:lpstr>
      <vt:lpstr>V – Gestion des branches</vt:lpstr>
      <vt:lpstr>V – Gestion des branches</vt:lpstr>
      <vt:lpstr>V – Gestion des branches</vt:lpstr>
      <vt:lpstr>V – Gestion des branches</vt:lpstr>
      <vt:lpstr>V – Gestion des branches</vt:lpstr>
      <vt:lpstr>V – Gestion des branches</vt:lpstr>
      <vt:lpstr>VI - Compléments</vt:lpstr>
      <vt:lpstr>VI - Complément</vt:lpstr>
      <vt:lpstr>VI - Compléments</vt:lpstr>
      <vt:lpstr>VI - Compléments</vt:lpstr>
      <vt:lpstr>VII – Méthodologie et organisation</vt:lpstr>
      <vt:lpstr>VII – Méthodologie et organisation</vt:lpstr>
      <vt:lpstr>VII – Méthodologie et organisation</vt:lpstr>
      <vt:lpstr>VII – Méthodologie et organisation</vt:lpstr>
      <vt:lpstr>VII – Méthodologie et 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Alternative .</dc:creator>
  <cp:lastModifiedBy>basil brulé</cp:lastModifiedBy>
  <cp:revision>48</cp:revision>
  <dcterms:created xsi:type="dcterms:W3CDTF">2024-05-03T12:39:36Z</dcterms:created>
  <dcterms:modified xsi:type="dcterms:W3CDTF">2024-05-16T07:31:36Z</dcterms:modified>
</cp:coreProperties>
</file>