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140013-043D-4C6E-894C-AD0CAEBF63B4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5ACAC1-D71A-4312-9EB9-5A976CF3D630}" type="slidenum">
              <a:rPr lang="en-AU" smtClean="0"/>
              <a:t>‹Nr.›</a:t>
            </a:fld>
            <a:endParaRPr lang="en-A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877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0013-043D-4C6E-894C-AD0CAEBF63B4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CAC1-D71A-4312-9EB9-5A976CF3D63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89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0013-043D-4C6E-894C-AD0CAEBF63B4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CAC1-D71A-4312-9EB9-5A976CF3D63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49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0013-043D-4C6E-894C-AD0CAEBF63B4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CAC1-D71A-4312-9EB9-5A976CF3D63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57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140013-043D-4C6E-894C-AD0CAEBF63B4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5ACAC1-D71A-4312-9EB9-5A976CF3D630}" type="slidenum">
              <a:rPr lang="en-AU" smtClean="0"/>
              <a:t>‹Nr.›</a:t>
            </a:fld>
            <a:endParaRPr lang="en-A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60162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0013-043D-4C6E-894C-AD0CAEBF63B4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CAC1-D71A-4312-9EB9-5A976CF3D63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85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0013-043D-4C6E-894C-AD0CAEBF63B4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CAC1-D71A-4312-9EB9-5A976CF3D63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76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0013-043D-4C6E-894C-AD0CAEBF63B4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CAC1-D71A-4312-9EB9-5A976CF3D63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29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0013-043D-4C6E-894C-AD0CAEBF63B4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CAC1-D71A-4312-9EB9-5A976CF3D63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27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140013-043D-4C6E-894C-AD0CAEBF63B4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5ACAC1-D71A-4312-9EB9-5A976CF3D630}" type="slidenum">
              <a:rPr lang="en-AU" smtClean="0"/>
              <a:t>‹Nr.›</a:t>
            </a:fld>
            <a:endParaRPr lang="en-A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276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140013-043D-4C6E-894C-AD0CAEBF63B4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5ACAC1-D71A-4312-9EB9-5A976CF3D630}" type="slidenum">
              <a:rPr lang="en-AU" smtClean="0"/>
              <a:t>‹Nr.›</a:t>
            </a:fld>
            <a:endParaRPr lang="en-A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807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140013-043D-4C6E-894C-AD0CAEBF63B4}" type="datetimeFigureOut">
              <a:rPr lang="en-AU" smtClean="0"/>
              <a:t>16/09/2021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85ACAC1-D71A-4312-9EB9-5A976CF3D630}" type="slidenum">
              <a:rPr lang="en-AU" smtClean="0"/>
              <a:t>‹Nr.›</a:t>
            </a:fld>
            <a:endParaRPr lang="en-A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25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40BA1-F48C-4B87-BD11-CA7747C6A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UK Accidents 2019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8B9391-7588-4EAC-9750-2EE1E3644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Exploratory Data Analysis in 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303C0D-02DA-49AC-A782-7E3EE6FDAD04}"/>
              </a:ext>
            </a:extLst>
          </p:cNvPr>
          <p:cNvSpPr txBox="1"/>
          <p:nvPr/>
        </p:nvSpPr>
        <p:spPr>
          <a:xfrm>
            <a:off x="4679897" y="5820697"/>
            <a:ext cx="283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Created by: Oliver </a:t>
            </a:r>
            <a:r>
              <a:rPr lang="en-AU" dirty="0" err="1"/>
              <a:t>Freimuth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286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C0507-CF93-41F6-8158-7A4D96C2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Visualizations</a:t>
            </a:r>
            <a:br>
              <a:rPr lang="en-AU" dirty="0"/>
            </a:br>
            <a:r>
              <a:rPr lang="en-AU" sz="3100" i="1" dirty="0"/>
              <a:t>Bar Plot: Accident month and Accident Severity </a:t>
            </a:r>
            <a:br>
              <a:rPr lang="en-AU" sz="3100" i="1" dirty="0"/>
            </a:br>
            <a:r>
              <a:rPr lang="en-AU" sz="3100" i="1" dirty="0"/>
              <a:t>(Relative Numbers)</a:t>
            </a: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3CDBD-2FC3-4443-BDE1-A21263A2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1251"/>
            <a:ext cx="3132894" cy="4135685"/>
          </a:xfrm>
        </p:spPr>
        <p:txBody>
          <a:bodyPr>
            <a:normAutofit/>
          </a:bodyPr>
          <a:lstStyle/>
          <a:p>
            <a:r>
              <a:rPr lang="en-AU" dirty="0"/>
              <a:t>10% of accidents with severity 1 happen in January, which is the maximum</a:t>
            </a:r>
          </a:p>
          <a:p>
            <a:r>
              <a:rPr lang="en-AU" dirty="0"/>
              <a:t>We see that instances of accidents with different severity levels follow different patterns over the year</a:t>
            </a:r>
          </a:p>
          <a:p>
            <a:endParaRPr lang="en-AU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B369A1-1F84-4325-84B1-088A05554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94" y="2316159"/>
            <a:ext cx="7411395" cy="380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4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FA6B7-6FB9-4F0A-85A1-E70633FE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Visualizations</a:t>
            </a:r>
            <a:br>
              <a:rPr lang="en-AU" dirty="0"/>
            </a:br>
            <a:r>
              <a:rPr lang="en-AU" sz="2800" i="1" dirty="0"/>
              <a:t>Accidents in January at speed limit 70 (n = 576)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6B5EA-3317-4108-81C1-CF29B274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5132439" cy="4203290"/>
          </a:xfrm>
        </p:spPr>
        <p:txBody>
          <a:bodyPr/>
          <a:lstStyle/>
          <a:p>
            <a:r>
              <a:rPr lang="en-AU" dirty="0"/>
              <a:t>Darker markers indicate a higher number of casualties</a:t>
            </a:r>
          </a:p>
          <a:p>
            <a:r>
              <a:rPr lang="en-AU" dirty="0"/>
              <a:t>There seem to be certain hot spots </a:t>
            </a:r>
          </a:p>
          <a:p>
            <a:r>
              <a:rPr lang="en-AU" dirty="0"/>
              <a:t>Some areas are (mostly) free of accidents meeting the parameters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B58EB9-8557-40C8-96CF-7080DE78E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60" r="7219"/>
          <a:stretch/>
        </p:blipFill>
        <p:spPr>
          <a:xfrm>
            <a:off x="6747554" y="2003323"/>
            <a:ext cx="4692279" cy="44859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4F98DF-8821-4A05-9FF4-0888C6BA16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7" t="-206" r="14955" b="43008"/>
          <a:stretch/>
        </p:blipFill>
        <p:spPr>
          <a:xfrm>
            <a:off x="1841050" y="4184937"/>
            <a:ext cx="4254950" cy="208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5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1AA27-B1AC-4574-A13E-7F887C1A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2E5B6D-D5D8-4859-A883-75B5DA7CE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Skills used</a:t>
            </a:r>
          </a:p>
          <a:p>
            <a:r>
              <a:rPr lang="en-AU" dirty="0"/>
              <a:t>Data &amp; Data Wrangling</a:t>
            </a:r>
          </a:p>
          <a:p>
            <a:r>
              <a:rPr lang="en-AU" dirty="0"/>
              <a:t>Exploratory Data Analysis:</a:t>
            </a:r>
          </a:p>
          <a:p>
            <a:pPr lvl="1"/>
            <a:r>
              <a:rPr lang="en-AU" dirty="0"/>
              <a:t>Missing Values</a:t>
            </a:r>
          </a:p>
          <a:p>
            <a:pPr lvl="1"/>
            <a:r>
              <a:rPr lang="en-AU" dirty="0"/>
              <a:t>Filtering &amp; Arranging</a:t>
            </a:r>
          </a:p>
          <a:p>
            <a:pPr lvl="1"/>
            <a:r>
              <a:rPr lang="en-AU" dirty="0"/>
              <a:t>Visualizations</a:t>
            </a:r>
          </a:p>
          <a:p>
            <a:r>
              <a:rPr lang="en-AU" dirty="0"/>
              <a:t>Creating a Map</a:t>
            </a:r>
          </a:p>
        </p:txBody>
      </p:sp>
    </p:spTree>
    <p:extLst>
      <p:ext uri="{BB962C8B-B14F-4D97-AF65-F5344CB8AC3E}">
        <p14:creationId xmlns:p14="http://schemas.microsoft.com/office/powerpoint/2010/main" val="263397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7BCAF-2DE6-445B-A2CE-F778BE3F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Skills used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72BD9-DCE8-497E-91E8-6EDF4A6A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Base R: </a:t>
            </a:r>
            <a:r>
              <a:rPr lang="en-AU" dirty="0" err="1"/>
              <a:t>sapply</a:t>
            </a:r>
            <a:r>
              <a:rPr lang="en-AU" dirty="0"/>
              <a:t>(), for loop</a:t>
            </a:r>
          </a:p>
          <a:p>
            <a:r>
              <a:rPr lang="en-AU" dirty="0" err="1"/>
              <a:t>Deplyr</a:t>
            </a:r>
            <a:r>
              <a:rPr lang="en-AU" dirty="0"/>
              <a:t>: select(), filter(), arrange(), rename(), mutate(), glimpse()</a:t>
            </a:r>
          </a:p>
          <a:p>
            <a:r>
              <a:rPr lang="en-AU" dirty="0" err="1"/>
              <a:t>ggplot</a:t>
            </a:r>
            <a:r>
              <a:rPr lang="en-AU" dirty="0"/>
              <a:t>: </a:t>
            </a:r>
            <a:r>
              <a:rPr lang="en-AU" dirty="0" err="1"/>
              <a:t>geom_bar</a:t>
            </a:r>
            <a:r>
              <a:rPr lang="en-AU" dirty="0"/>
              <a:t>(), </a:t>
            </a:r>
            <a:r>
              <a:rPr lang="en-AU" dirty="0" err="1"/>
              <a:t>geom_point</a:t>
            </a:r>
            <a:r>
              <a:rPr lang="en-AU" dirty="0"/>
              <a:t>(), </a:t>
            </a:r>
            <a:r>
              <a:rPr lang="en-AU" dirty="0" err="1"/>
              <a:t>geom_smooth</a:t>
            </a:r>
            <a:r>
              <a:rPr lang="en-AU" dirty="0"/>
              <a:t>(), </a:t>
            </a:r>
            <a:r>
              <a:rPr lang="en-AU" dirty="0" err="1"/>
              <a:t>geom_col</a:t>
            </a:r>
            <a:r>
              <a:rPr lang="en-AU" dirty="0"/>
              <a:t>()</a:t>
            </a:r>
          </a:p>
          <a:p>
            <a:r>
              <a:rPr lang="en-AU" dirty="0"/>
              <a:t>Leaflet </a:t>
            </a:r>
          </a:p>
        </p:txBody>
      </p:sp>
    </p:spTree>
    <p:extLst>
      <p:ext uri="{BB962C8B-B14F-4D97-AF65-F5344CB8AC3E}">
        <p14:creationId xmlns:p14="http://schemas.microsoft.com/office/powerpoint/2010/main" val="117428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ED36B-B07F-4614-80B1-28B20243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&amp; Data Wrangling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E007E-BDA7-4A0B-9143-20374372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 source: UK government (Link to be found in the R-file)</a:t>
            </a:r>
          </a:p>
          <a:p>
            <a:r>
              <a:rPr lang="en-AU" dirty="0"/>
              <a:t>Original </a:t>
            </a:r>
            <a:r>
              <a:rPr lang="en-AU" dirty="0" err="1"/>
              <a:t>dataframe</a:t>
            </a:r>
            <a:r>
              <a:rPr lang="en-AU" dirty="0"/>
              <a:t> contains 117,536 observations of 32 variables</a:t>
            </a:r>
          </a:p>
          <a:p>
            <a:r>
              <a:rPr lang="en-AU" dirty="0"/>
              <a:t>Here a subset is used containing all observations but only </a:t>
            </a:r>
            <a:r>
              <a:rPr lang="en-AU" dirty="0">
                <a:solidFill>
                  <a:schemeClr val="tx1"/>
                </a:solidFill>
              </a:rPr>
              <a:t>11</a:t>
            </a:r>
            <a:r>
              <a:rPr lang="en-AU" dirty="0"/>
              <a:t> columns</a:t>
            </a:r>
          </a:p>
          <a:p>
            <a:pPr lvl="1"/>
            <a:r>
              <a:rPr lang="en-AU" dirty="0"/>
              <a:t>10 are taken directly from the original dataset</a:t>
            </a:r>
          </a:p>
          <a:p>
            <a:pPr lvl="1"/>
            <a:r>
              <a:rPr lang="en-AU" dirty="0"/>
              <a:t>The column “Month” is created based on the variable “Date”</a:t>
            </a:r>
          </a:p>
          <a:p>
            <a:r>
              <a:rPr lang="en-AU" dirty="0"/>
              <a:t>Categorical variables are adjusted to the type “factor”</a:t>
            </a:r>
          </a:p>
        </p:txBody>
      </p:sp>
    </p:spTree>
    <p:extLst>
      <p:ext uri="{BB962C8B-B14F-4D97-AF65-F5344CB8AC3E}">
        <p14:creationId xmlns:p14="http://schemas.microsoft.com/office/powerpoint/2010/main" val="22552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C8A84-B09B-47FC-91D8-78AE4B30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dirty="0"/>
              <a:t>Exploratory Data Analysis</a:t>
            </a:r>
            <a:br>
              <a:rPr lang="en-AU" dirty="0"/>
            </a:br>
            <a:r>
              <a:rPr lang="en-AU" dirty="0"/>
              <a:t>	</a:t>
            </a:r>
            <a:r>
              <a:rPr lang="en-AU" sz="3600" i="1" dirty="0"/>
              <a:t>Missing Values</a:t>
            </a: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B5919-B158-4083-86B4-49728FCF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is a total of 119 missing values</a:t>
            </a:r>
          </a:p>
          <a:p>
            <a:pPr lvl="1"/>
            <a:r>
              <a:rPr lang="en-AU" dirty="0"/>
              <a:t>Time has 63 missing values</a:t>
            </a:r>
          </a:p>
          <a:p>
            <a:pPr lvl="1"/>
            <a:r>
              <a:rPr lang="en-AU" dirty="0"/>
              <a:t>Longitude has 28 missing values</a:t>
            </a:r>
          </a:p>
          <a:p>
            <a:pPr lvl="1"/>
            <a:r>
              <a:rPr lang="en-AU" dirty="0"/>
              <a:t>Latitude has 28 missing values</a:t>
            </a:r>
          </a:p>
          <a:p>
            <a:pPr lvl="1"/>
            <a:r>
              <a:rPr lang="en-AU" dirty="0"/>
              <a:t>Speed limit has 80 observations with the value “-1”, most likely missing values</a:t>
            </a:r>
          </a:p>
          <a:p>
            <a:r>
              <a:rPr lang="en-AU" dirty="0"/>
              <a:t>There is no possibility to impute or substitute most of these missing values in a sensible way</a:t>
            </a:r>
          </a:p>
          <a:p>
            <a:r>
              <a:rPr lang="en-AU" dirty="0"/>
              <a:t>Speed limit is an exception: Based on given latitude and longitude, the speed limit could likely be investigated</a:t>
            </a:r>
          </a:p>
        </p:txBody>
      </p:sp>
    </p:spTree>
    <p:extLst>
      <p:ext uri="{BB962C8B-B14F-4D97-AF65-F5344CB8AC3E}">
        <p14:creationId xmlns:p14="http://schemas.microsoft.com/office/powerpoint/2010/main" val="224803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4C4FA-5247-4798-BDB7-7756A645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</a:t>
            </a:r>
            <a:br>
              <a:rPr lang="en-AU" dirty="0"/>
            </a:br>
            <a:r>
              <a:rPr lang="en-AU" dirty="0"/>
              <a:t>	</a:t>
            </a:r>
            <a:r>
              <a:rPr lang="en-AU" sz="3600" i="1" dirty="0"/>
              <a:t>Filtering &amp; Arranging</a:t>
            </a: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33A4A9-6EC7-4C73-94B1-72BC634F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1804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There are only 9 accidents that involved at least 10 cars</a:t>
            </a:r>
          </a:p>
          <a:p>
            <a:r>
              <a:rPr lang="en-AU" dirty="0"/>
              <a:t>Investigating the Speed limit: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lvl="1"/>
            <a:r>
              <a:rPr lang="en-AU" dirty="0"/>
              <a:t>Most accidents happened at a speed limit of 13</a:t>
            </a:r>
          </a:p>
          <a:p>
            <a:pPr lvl="1"/>
            <a:r>
              <a:rPr lang="en-AU" dirty="0"/>
              <a:t>The average number of casualties increases with the speed limit</a:t>
            </a:r>
          </a:p>
          <a:p>
            <a:pPr lvl="1"/>
            <a:r>
              <a:rPr lang="en-AU" dirty="0"/>
              <a:t>The maximum number of casualties happened at 60 but seems to be an outlier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9CB2032-2451-4FBB-AEC5-EC0E871E4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39180"/>
              </p:ext>
            </p:extLst>
          </p:nvPr>
        </p:nvGraphicFramePr>
        <p:xfrm>
          <a:off x="1805856" y="3108907"/>
          <a:ext cx="84399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834">
                  <a:extLst>
                    <a:ext uri="{9D8B030D-6E8A-4147-A177-3AD203B41FA5}">
                      <a16:colId xmlns:a16="http://schemas.microsoft.com/office/drawing/2014/main" val="1894435000"/>
                    </a:ext>
                  </a:extLst>
                </a:gridCol>
                <a:gridCol w="918972">
                  <a:extLst>
                    <a:ext uri="{9D8B030D-6E8A-4147-A177-3AD203B41FA5}">
                      <a16:colId xmlns:a16="http://schemas.microsoft.com/office/drawing/2014/main" val="4217738973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3591297645"/>
                    </a:ext>
                  </a:extLst>
                </a:gridCol>
                <a:gridCol w="948500">
                  <a:extLst>
                    <a:ext uri="{9D8B030D-6E8A-4147-A177-3AD203B41FA5}">
                      <a16:colId xmlns:a16="http://schemas.microsoft.com/office/drawing/2014/main" val="1108831885"/>
                    </a:ext>
                  </a:extLst>
                </a:gridCol>
                <a:gridCol w="900847">
                  <a:extLst>
                    <a:ext uri="{9D8B030D-6E8A-4147-A177-3AD203B41FA5}">
                      <a16:colId xmlns:a16="http://schemas.microsoft.com/office/drawing/2014/main" val="254215445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3536001009"/>
                    </a:ext>
                  </a:extLst>
                </a:gridCol>
                <a:gridCol w="839203">
                  <a:extLst>
                    <a:ext uri="{9D8B030D-6E8A-4147-A177-3AD203B41FA5}">
                      <a16:colId xmlns:a16="http://schemas.microsoft.com/office/drawing/2014/main" val="3071923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Speed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5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Number of Accidents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11,747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69,305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10,021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4,716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14,514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7,153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2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Share of Accidents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11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Average Casualties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Max Casualties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69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70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C0507-CF93-41F6-8158-7A4D96C2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Visualizations</a:t>
            </a:r>
            <a:br>
              <a:rPr lang="en-AU" dirty="0"/>
            </a:br>
            <a:r>
              <a:rPr lang="en-AU" sz="3100" i="1" dirty="0"/>
              <a:t>Scatter Plot: Number of Casualties vs Number of Vehicles</a:t>
            </a:r>
            <a:br>
              <a:rPr lang="en-AU" dirty="0"/>
            </a:b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3CDBD-2FC3-4443-BDE1-A21263A2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1251"/>
            <a:ext cx="3132894" cy="4135685"/>
          </a:xfrm>
        </p:spPr>
        <p:txBody>
          <a:bodyPr>
            <a:normAutofit/>
          </a:bodyPr>
          <a:lstStyle/>
          <a:p>
            <a:r>
              <a:rPr lang="en-AU" dirty="0"/>
              <a:t>Points are somewhat displaced to provide an idea how many observations there are</a:t>
            </a:r>
          </a:p>
          <a:p>
            <a:r>
              <a:rPr lang="en-AU" dirty="0"/>
              <a:t>Most observations involve up to five casualties and vehicles</a:t>
            </a:r>
          </a:p>
          <a:p>
            <a:r>
              <a:rPr lang="en-AU" dirty="0"/>
              <a:t>The regression line shows that number of vehicles positively correlates with the number of casualties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448678C-AF01-4B7C-B7BD-195BC1FD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958" y="2271251"/>
            <a:ext cx="7245864" cy="381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C0507-CF93-41F6-8158-7A4D96C2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Visualizations</a:t>
            </a:r>
            <a:br>
              <a:rPr lang="en-AU" dirty="0"/>
            </a:br>
            <a:r>
              <a:rPr lang="en-AU" sz="3100" i="1" dirty="0"/>
              <a:t>Bar Plot: How many accidents occurred at a given speed limit?</a:t>
            </a:r>
            <a:br>
              <a:rPr lang="en-AU" dirty="0"/>
            </a:b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3CDBD-2FC3-4443-BDE1-A21263A2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1251"/>
            <a:ext cx="3132894" cy="4135685"/>
          </a:xfrm>
        </p:spPr>
        <p:txBody>
          <a:bodyPr>
            <a:normAutofit/>
          </a:bodyPr>
          <a:lstStyle/>
          <a:p>
            <a:r>
              <a:rPr lang="en-AU" dirty="0"/>
              <a:t>Most accidents occur at a speed limit of 30</a:t>
            </a:r>
          </a:p>
          <a:p>
            <a:r>
              <a:rPr lang="en-AU" dirty="0"/>
              <a:t>The least accidents happened at a speed limit of 50</a:t>
            </a:r>
          </a:p>
          <a:p>
            <a:r>
              <a:rPr lang="en-AU" dirty="0"/>
              <a:t>The value -1 most likely indicates a missing value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44FF8-38B2-4507-9FEC-B49963EA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36" y="2325329"/>
            <a:ext cx="7038377" cy="370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6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C0507-CF93-41F6-8158-7A4D96C2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Visualizations</a:t>
            </a:r>
            <a:br>
              <a:rPr lang="en-AU" dirty="0"/>
            </a:br>
            <a:r>
              <a:rPr lang="en-AU" sz="3100" i="1" dirty="0"/>
              <a:t>Bar Plot: Accident month and Accident Severity </a:t>
            </a:r>
            <a:br>
              <a:rPr lang="en-AU" sz="3100" i="1" dirty="0"/>
            </a:br>
            <a:r>
              <a:rPr lang="en-AU" sz="3100" i="1" dirty="0"/>
              <a:t>(Absolute Numbers)</a:t>
            </a: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3CDBD-2FC3-4443-BDE1-A21263A2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1251"/>
            <a:ext cx="3132894" cy="4135685"/>
          </a:xfrm>
        </p:spPr>
        <p:txBody>
          <a:bodyPr>
            <a:normAutofit/>
          </a:bodyPr>
          <a:lstStyle/>
          <a:p>
            <a:r>
              <a:rPr lang="en-AU" dirty="0"/>
              <a:t>Most accidents are of severity level 3</a:t>
            </a:r>
          </a:p>
          <a:p>
            <a:r>
              <a:rPr lang="en-AU" dirty="0"/>
              <a:t>Each accident severity peaks at a different month</a:t>
            </a:r>
          </a:p>
          <a:p>
            <a:r>
              <a:rPr lang="en-AU" dirty="0"/>
              <a:t>Accidents of severity level 1 are difficult to investigate from plotting absolute numbers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B7809DD-2E00-47DF-AE3A-910BEFF4F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4"/>
          <a:stretch/>
        </p:blipFill>
        <p:spPr>
          <a:xfrm>
            <a:off x="4799954" y="2220861"/>
            <a:ext cx="6864792" cy="36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7765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Ernte</Template>
  <TotalTime>0</TotalTime>
  <Words>557</Words>
  <Application>Microsoft Office PowerPoint</Application>
  <PresentationFormat>Breitbild</PresentationFormat>
  <Paragraphs>96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Franklin Gothic Book</vt:lpstr>
      <vt:lpstr>Ausschnitt</vt:lpstr>
      <vt:lpstr>UK Accidents 2019</vt:lpstr>
      <vt:lpstr>Overview</vt:lpstr>
      <vt:lpstr>Skills used</vt:lpstr>
      <vt:lpstr>Data &amp; Data Wrangling</vt:lpstr>
      <vt:lpstr>Exploratory Data Analysis  Missing Values</vt:lpstr>
      <vt:lpstr>Exploratory Data Analysis  Filtering &amp; Arranging</vt:lpstr>
      <vt:lpstr>Visualizations Scatter Plot: Number of Casualties vs Number of Vehicles </vt:lpstr>
      <vt:lpstr>Visualizations Bar Plot: How many accidents occurred at a given speed limit? </vt:lpstr>
      <vt:lpstr>Visualizations Bar Plot: Accident month and Accident Severity  (Absolute Numbers)</vt:lpstr>
      <vt:lpstr>Visualizations Bar Plot: Accident month and Accident Severity  (Relative Numbers)</vt:lpstr>
      <vt:lpstr>Visualizations Accidents in January at speed limit 70 (n = 576)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Accidents 2019</dc:title>
  <dc:creator>Oliver</dc:creator>
  <cp:lastModifiedBy>Oliver</cp:lastModifiedBy>
  <cp:revision>2</cp:revision>
  <dcterms:created xsi:type="dcterms:W3CDTF">2021-09-16T13:51:26Z</dcterms:created>
  <dcterms:modified xsi:type="dcterms:W3CDTF">2021-09-17T09:39:15Z</dcterms:modified>
</cp:coreProperties>
</file>