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58" r:id="rId5"/>
    <p:sldId id="259" r:id="rId6"/>
    <p:sldId id="264" r:id="rId7"/>
    <p:sldId id="267" r:id="rId8"/>
    <p:sldId id="266" r:id="rId9"/>
    <p:sldId id="265" r:id="rId10"/>
    <p:sldId id="268" r:id="rId11"/>
    <p:sldId id="269"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85AC"/>
    <a:srgbClr val="2F7CB6"/>
    <a:srgbClr val="EC9810"/>
    <a:srgbClr val="82CA54"/>
    <a:srgbClr val="5F85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81"/>
  </p:normalViewPr>
  <p:slideViewPr>
    <p:cSldViewPr snapToGrid="0" snapToObjects="1">
      <p:cViewPr varScale="1">
        <p:scale>
          <a:sx n="108" d="100"/>
          <a:sy n="108" d="100"/>
        </p:scale>
        <p:origin x="736" y="19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032C5-2015-2C4E-9162-21C9D58C79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394FF7-E18A-7B46-98C8-B840249DFA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AF05F1-7F87-8545-94E3-A8B33D484CE5}"/>
              </a:ext>
            </a:extLst>
          </p:cNvPr>
          <p:cNvSpPr>
            <a:spLocks noGrp="1"/>
          </p:cNvSpPr>
          <p:nvPr>
            <p:ph type="dt" sz="half" idx="10"/>
          </p:nvPr>
        </p:nvSpPr>
        <p:spPr/>
        <p:txBody>
          <a:bodyPr/>
          <a:lstStyle/>
          <a:p>
            <a:fld id="{44A942AA-4D65-064E-98A2-4DE20A2C7AB3}" type="datetimeFigureOut">
              <a:rPr lang="en-US" smtClean="0"/>
              <a:t>8/6/23</a:t>
            </a:fld>
            <a:endParaRPr lang="en-US"/>
          </a:p>
        </p:txBody>
      </p:sp>
      <p:sp>
        <p:nvSpPr>
          <p:cNvPr id="5" name="Footer Placeholder 4">
            <a:extLst>
              <a:ext uri="{FF2B5EF4-FFF2-40B4-BE49-F238E27FC236}">
                <a16:creationId xmlns:a16="http://schemas.microsoft.com/office/drawing/2014/main" id="{6DB230E5-79AF-5C4D-B96F-9F56273427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0889D4-899D-9A44-AB44-DCB39AD732FA}"/>
              </a:ext>
            </a:extLst>
          </p:cNvPr>
          <p:cNvSpPr>
            <a:spLocks noGrp="1"/>
          </p:cNvSpPr>
          <p:nvPr>
            <p:ph type="sldNum" sz="quarter" idx="12"/>
          </p:nvPr>
        </p:nvSpPr>
        <p:spPr/>
        <p:txBody>
          <a:bodyPr/>
          <a:lstStyle/>
          <a:p>
            <a:fld id="{196C7BB7-2A2A-A441-9F81-7996C3999972}" type="slidenum">
              <a:rPr lang="en-US" smtClean="0"/>
              <a:t>‹#›</a:t>
            </a:fld>
            <a:endParaRPr lang="en-US"/>
          </a:p>
        </p:txBody>
      </p:sp>
    </p:spTree>
    <p:extLst>
      <p:ext uri="{BB962C8B-B14F-4D97-AF65-F5344CB8AC3E}">
        <p14:creationId xmlns:p14="http://schemas.microsoft.com/office/powerpoint/2010/main" val="3588122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EB16-51FC-E24A-8179-F493D04B39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C4A37C-975D-1D40-A3A7-2D5FB63005A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2411FE-D68B-6440-A325-714B35574154}"/>
              </a:ext>
            </a:extLst>
          </p:cNvPr>
          <p:cNvSpPr>
            <a:spLocks noGrp="1"/>
          </p:cNvSpPr>
          <p:nvPr>
            <p:ph type="dt" sz="half" idx="10"/>
          </p:nvPr>
        </p:nvSpPr>
        <p:spPr/>
        <p:txBody>
          <a:bodyPr/>
          <a:lstStyle/>
          <a:p>
            <a:fld id="{44A942AA-4D65-064E-98A2-4DE20A2C7AB3}" type="datetimeFigureOut">
              <a:rPr lang="en-US" smtClean="0"/>
              <a:t>8/6/23</a:t>
            </a:fld>
            <a:endParaRPr lang="en-US"/>
          </a:p>
        </p:txBody>
      </p:sp>
      <p:sp>
        <p:nvSpPr>
          <p:cNvPr id="5" name="Footer Placeholder 4">
            <a:extLst>
              <a:ext uri="{FF2B5EF4-FFF2-40B4-BE49-F238E27FC236}">
                <a16:creationId xmlns:a16="http://schemas.microsoft.com/office/drawing/2014/main" id="{2C6975D9-AAD4-9044-913B-71DBB0BF6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F8E6C-1DE7-F049-88FA-661C1A94A87C}"/>
              </a:ext>
            </a:extLst>
          </p:cNvPr>
          <p:cNvSpPr>
            <a:spLocks noGrp="1"/>
          </p:cNvSpPr>
          <p:nvPr>
            <p:ph type="sldNum" sz="quarter" idx="12"/>
          </p:nvPr>
        </p:nvSpPr>
        <p:spPr/>
        <p:txBody>
          <a:bodyPr/>
          <a:lstStyle/>
          <a:p>
            <a:fld id="{196C7BB7-2A2A-A441-9F81-7996C3999972}" type="slidenum">
              <a:rPr lang="en-US" smtClean="0"/>
              <a:t>‹#›</a:t>
            </a:fld>
            <a:endParaRPr lang="en-US"/>
          </a:p>
        </p:txBody>
      </p:sp>
    </p:spTree>
    <p:extLst>
      <p:ext uri="{BB962C8B-B14F-4D97-AF65-F5344CB8AC3E}">
        <p14:creationId xmlns:p14="http://schemas.microsoft.com/office/powerpoint/2010/main" val="4085089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83B111-0608-8442-82A4-910F3A77C8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DF62DB-E43C-2942-9D7B-E7E86FA8995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BA944B-FB03-2D43-9693-572F37AB8C43}"/>
              </a:ext>
            </a:extLst>
          </p:cNvPr>
          <p:cNvSpPr>
            <a:spLocks noGrp="1"/>
          </p:cNvSpPr>
          <p:nvPr>
            <p:ph type="dt" sz="half" idx="10"/>
          </p:nvPr>
        </p:nvSpPr>
        <p:spPr/>
        <p:txBody>
          <a:bodyPr/>
          <a:lstStyle/>
          <a:p>
            <a:fld id="{44A942AA-4D65-064E-98A2-4DE20A2C7AB3}" type="datetimeFigureOut">
              <a:rPr lang="en-US" smtClean="0"/>
              <a:t>8/6/23</a:t>
            </a:fld>
            <a:endParaRPr lang="en-US"/>
          </a:p>
        </p:txBody>
      </p:sp>
      <p:sp>
        <p:nvSpPr>
          <p:cNvPr id="5" name="Footer Placeholder 4">
            <a:extLst>
              <a:ext uri="{FF2B5EF4-FFF2-40B4-BE49-F238E27FC236}">
                <a16:creationId xmlns:a16="http://schemas.microsoft.com/office/drawing/2014/main" id="{28A94F3A-F2A4-2E49-8AA0-39FCC07D5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67D093-E2A4-3742-B627-5CA0935BE189}"/>
              </a:ext>
            </a:extLst>
          </p:cNvPr>
          <p:cNvSpPr>
            <a:spLocks noGrp="1"/>
          </p:cNvSpPr>
          <p:nvPr>
            <p:ph type="sldNum" sz="quarter" idx="12"/>
          </p:nvPr>
        </p:nvSpPr>
        <p:spPr/>
        <p:txBody>
          <a:bodyPr/>
          <a:lstStyle/>
          <a:p>
            <a:fld id="{196C7BB7-2A2A-A441-9F81-7996C3999972}" type="slidenum">
              <a:rPr lang="en-US" smtClean="0"/>
              <a:t>‹#›</a:t>
            </a:fld>
            <a:endParaRPr lang="en-US"/>
          </a:p>
        </p:txBody>
      </p:sp>
    </p:spTree>
    <p:extLst>
      <p:ext uri="{BB962C8B-B14F-4D97-AF65-F5344CB8AC3E}">
        <p14:creationId xmlns:p14="http://schemas.microsoft.com/office/powerpoint/2010/main" val="1142533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5222B-C108-EE41-A881-4B0AD4F8A4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C00C81-9A35-2F42-AE51-04CB8247211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8AE7F1-FFE1-CB48-8BB9-A532F7309E5D}"/>
              </a:ext>
            </a:extLst>
          </p:cNvPr>
          <p:cNvSpPr>
            <a:spLocks noGrp="1"/>
          </p:cNvSpPr>
          <p:nvPr>
            <p:ph type="dt" sz="half" idx="10"/>
          </p:nvPr>
        </p:nvSpPr>
        <p:spPr/>
        <p:txBody>
          <a:bodyPr/>
          <a:lstStyle/>
          <a:p>
            <a:fld id="{44A942AA-4D65-064E-98A2-4DE20A2C7AB3}" type="datetimeFigureOut">
              <a:rPr lang="en-US" smtClean="0"/>
              <a:t>8/6/23</a:t>
            </a:fld>
            <a:endParaRPr lang="en-US"/>
          </a:p>
        </p:txBody>
      </p:sp>
      <p:sp>
        <p:nvSpPr>
          <p:cNvPr id="5" name="Footer Placeholder 4">
            <a:extLst>
              <a:ext uri="{FF2B5EF4-FFF2-40B4-BE49-F238E27FC236}">
                <a16:creationId xmlns:a16="http://schemas.microsoft.com/office/drawing/2014/main" id="{69BAF97C-71CD-B246-AC0D-68B81D74A4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6C808E-44A1-5643-A91F-82ADA1F94725}"/>
              </a:ext>
            </a:extLst>
          </p:cNvPr>
          <p:cNvSpPr>
            <a:spLocks noGrp="1"/>
          </p:cNvSpPr>
          <p:nvPr>
            <p:ph type="sldNum" sz="quarter" idx="12"/>
          </p:nvPr>
        </p:nvSpPr>
        <p:spPr/>
        <p:txBody>
          <a:bodyPr/>
          <a:lstStyle/>
          <a:p>
            <a:fld id="{196C7BB7-2A2A-A441-9F81-7996C3999972}" type="slidenum">
              <a:rPr lang="en-US" smtClean="0"/>
              <a:t>‹#›</a:t>
            </a:fld>
            <a:endParaRPr lang="en-US"/>
          </a:p>
        </p:txBody>
      </p:sp>
    </p:spTree>
    <p:extLst>
      <p:ext uri="{BB962C8B-B14F-4D97-AF65-F5344CB8AC3E}">
        <p14:creationId xmlns:p14="http://schemas.microsoft.com/office/powerpoint/2010/main" val="1377478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2EA0B-041A-0344-A430-5936835DA5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C401B7-ED16-8444-96CC-10AE5C6303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36E4A54-1D0C-A044-8271-C2FBAE442D26}"/>
              </a:ext>
            </a:extLst>
          </p:cNvPr>
          <p:cNvSpPr>
            <a:spLocks noGrp="1"/>
          </p:cNvSpPr>
          <p:nvPr>
            <p:ph type="dt" sz="half" idx="10"/>
          </p:nvPr>
        </p:nvSpPr>
        <p:spPr/>
        <p:txBody>
          <a:bodyPr/>
          <a:lstStyle/>
          <a:p>
            <a:fld id="{44A942AA-4D65-064E-98A2-4DE20A2C7AB3}" type="datetimeFigureOut">
              <a:rPr lang="en-US" smtClean="0"/>
              <a:t>8/6/23</a:t>
            </a:fld>
            <a:endParaRPr lang="en-US"/>
          </a:p>
        </p:txBody>
      </p:sp>
      <p:sp>
        <p:nvSpPr>
          <p:cNvPr id="5" name="Footer Placeholder 4">
            <a:extLst>
              <a:ext uri="{FF2B5EF4-FFF2-40B4-BE49-F238E27FC236}">
                <a16:creationId xmlns:a16="http://schemas.microsoft.com/office/drawing/2014/main" id="{7FB353B7-B1E1-E749-A6C7-4753B89469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250A5A-4284-674B-BFB0-68C13C4DBFCD}"/>
              </a:ext>
            </a:extLst>
          </p:cNvPr>
          <p:cNvSpPr>
            <a:spLocks noGrp="1"/>
          </p:cNvSpPr>
          <p:nvPr>
            <p:ph type="sldNum" sz="quarter" idx="12"/>
          </p:nvPr>
        </p:nvSpPr>
        <p:spPr/>
        <p:txBody>
          <a:bodyPr/>
          <a:lstStyle/>
          <a:p>
            <a:fld id="{196C7BB7-2A2A-A441-9F81-7996C3999972}" type="slidenum">
              <a:rPr lang="en-US" smtClean="0"/>
              <a:t>‹#›</a:t>
            </a:fld>
            <a:endParaRPr lang="en-US"/>
          </a:p>
        </p:txBody>
      </p:sp>
    </p:spTree>
    <p:extLst>
      <p:ext uri="{BB962C8B-B14F-4D97-AF65-F5344CB8AC3E}">
        <p14:creationId xmlns:p14="http://schemas.microsoft.com/office/powerpoint/2010/main" val="1981556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32522-AEFD-1640-A500-48021D2F6E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207DD7-B49C-6541-AAE2-DF6E1ACAED9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966DD5-0268-4140-84A1-3EAC5FE19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3F708F-DEFA-C047-80E9-97338504E1FA}"/>
              </a:ext>
            </a:extLst>
          </p:cNvPr>
          <p:cNvSpPr>
            <a:spLocks noGrp="1"/>
          </p:cNvSpPr>
          <p:nvPr>
            <p:ph type="dt" sz="half" idx="10"/>
          </p:nvPr>
        </p:nvSpPr>
        <p:spPr/>
        <p:txBody>
          <a:bodyPr/>
          <a:lstStyle/>
          <a:p>
            <a:fld id="{44A942AA-4D65-064E-98A2-4DE20A2C7AB3}" type="datetimeFigureOut">
              <a:rPr lang="en-US" smtClean="0"/>
              <a:t>8/6/23</a:t>
            </a:fld>
            <a:endParaRPr lang="en-US"/>
          </a:p>
        </p:txBody>
      </p:sp>
      <p:sp>
        <p:nvSpPr>
          <p:cNvPr id="6" name="Footer Placeholder 5">
            <a:extLst>
              <a:ext uri="{FF2B5EF4-FFF2-40B4-BE49-F238E27FC236}">
                <a16:creationId xmlns:a16="http://schemas.microsoft.com/office/drawing/2014/main" id="{596912EC-A0D4-CB4F-A3A6-8FA170DCFA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838043-2CC8-AF4C-AF2F-F5BA199CB761}"/>
              </a:ext>
            </a:extLst>
          </p:cNvPr>
          <p:cNvSpPr>
            <a:spLocks noGrp="1"/>
          </p:cNvSpPr>
          <p:nvPr>
            <p:ph type="sldNum" sz="quarter" idx="12"/>
          </p:nvPr>
        </p:nvSpPr>
        <p:spPr/>
        <p:txBody>
          <a:bodyPr/>
          <a:lstStyle/>
          <a:p>
            <a:fld id="{196C7BB7-2A2A-A441-9F81-7996C3999972}" type="slidenum">
              <a:rPr lang="en-US" smtClean="0"/>
              <a:t>‹#›</a:t>
            </a:fld>
            <a:endParaRPr lang="en-US"/>
          </a:p>
        </p:txBody>
      </p:sp>
    </p:spTree>
    <p:extLst>
      <p:ext uri="{BB962C8B-B14F-4D97-AF65-F5344CB8AC3E}">
        <p14:creationId xmlns:p14="http://schemas.microsoft.com/office/powerpoint/2010/main" val="4035034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F875-EAC8-8848-ABD6-5E1B3BC088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FFE52F-159C-3147-9EE4-23B1CE12F7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7883D65-DB12-D94F-980E-66878301080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9EFAF7-3266-784F-9835-EB2239CD4B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653143B-2174-4746-BC4A-D88BF8D85A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98D9B4-DA56-8A48-95FD-852D4A3F10A7}"/>
              </a:ext>
            </a:extLst>
          </p:cNvPr>
          <p:cNvSpPr>
            <a:spLocks noGrp="1"/>
          </p:cNvSpPr>
          <p:nvPr>
            <p:ph type="dt" sz="half" idx="10"/>
          </p:nvPr>
        </p:nvSpPr>
        <p:spPr/>
        <p:txBody>
          <a:bodyPr/>
          <a:lstStyle/>
          <a:p>
            <a:fld id="{44A942AA-4D65-064E-98A2-4DE20A2C7AB3}" type="datetimeFigureOut">
              <a:rPr lang="en-US" smtClean="0"/>
              <a:t>8/6/23</a:t>
            </a:fld>
            <a:endParaRPr lang="en-US"/>
          </a:p>
        </p:txBody>
      </p:sp>
      <p:sp>
        <p:nvSpPr>
          <p:cNvPr id="8" name="Footer Placeholder 7">
            <a:extLst>
              <a:ext uri="{FF2B5EF4-FFF2-40B4-BE49-F238E27FC236}">
                <a16:creationId xmlns:a16="http://schemas.microsoft.com/office/drawing/2014/main" id="{F601B3AB-05A8-9F42-BBFE-3E25178035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9442B1-B851-E343-BBD0-70995EC66ED9}"/>
              </a:ext>
            </a:extLst>
          </p:cNvPr>
          <p:cNvSpPr>
            <a:spLocks noGrp="1"/>
          </p:cNvSpPr>
          <p:nvPr>
            <p:ph type="sldNum" sz="quarter" idx="12"/>
          </p:nvPr>
        </p:nvSpPr>
        <p:spPr/>
        <p:txBody>
          <a:bodyPr/>
          <a:lstStyle/>
          <a:p>
            <a:fld id="{196C7BB7-2A2A-A441-9F81-7996C3999972}" type="slidenum">
              <a:rPr lang="en-US" smtClean="0"/>
              <a:t>‹#›</a:t>
            </a:fld>
            <a:endParaRPr lang="en-US"/>
          </a:p>
        </p:txBody>
      </p:sp>
    </p:spTree>
    <p:extLst>
      <p:ext uri="{BB962C8B-B14F-4D97-AF65-F5344CB8AC3E}">
        <p14:creationId xmlns:p14="http://schemas.microsoft.com/office/powerpoint/2010/main" val="2323151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32B97-A8BE-1949-A4E6-5C2D8F225F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BBBF8C-D406-7F4D-AE92-32E9359FBA9C}"/>
              </a:ext>
            </a:extLst>
          </p:cNvPr>
          <p:cNvSpPr>
            <a:spLocks noGrp="1"/>
          </p:cNvSpPr>
          <p:nvPr>
            <p:ph type="dt" sz="half" idx="10"/>
          </p:nvPr>
        </p:nvSpPr>
        <p:spPr/>
        <p:txBody>
          <a:bodyPr/>
          <a:lstStyle/>
          <a:p>
            <a:fld id="{44A942AA-4D65-064E-98A2-4DE20A2C7AB3}" type="datetimeFigureOut">
              <a:rPr lang="en-US" smtClean="0"/>
              <a:t>8/6/23</a:t>
            </a:fld>
            <a:endParaRPr lang="en-US"/>
          </a:p>
        </p:txBody>
      </p:sp>
      <p:sp>
        <p:nvSpPr>
          <p:cNvPr id="4" name="Footer Placeholder 3">
            <a:extLst>
              <a:ext uri="{FF2B5EF4-FFF2-40B4-BE49-F238E27FC236}">
                <a16:creationId xmlns:a16="http://schemas.microsoft.com/office/drawing/2014/main" id="{90ACE0D3-BAD9-F84B-9E80-6A2EF1B85F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AEBA63-9EFE-E14C-AA71-48BE7B34113B}"/>
              </a:ext>
            </a:extLst>
          </p:cNvPr>
          <p:cNvSpPr>
            <a:spLocks noGrp="1"/>
          </p:cNvSpPr>
          <p:nvPr>
            <p:ph type="sldNum" sz="quarter" idx="12"/>
          </p:nvPr>
        </p:nvSpPr>
        <p:spPr/>
        <p:txBody>
          <a:bodyPr/>
          <a:lstStyle/>
          <a:p>
            <a:fld id="{196C7BB7-2A2A-A441-9F81-7996C3999972}" type="slidenum">
              <a:rPr lang="en-US" smtClean="0"/>
              <a:t>‹#›</a:t>
            </a:fld>
            <a:endParaRPr lang="en-US"/>
          </a:p>
        </p:txBody>
      </p:sp>
    </p:spTree>
    <p:extLst>
      <p:ext uri="{BB962C8B-B14F-4D97-AF65-F5344CB8AC3E}">
        <p14:creationId xmlns:p14="http://schemas.microsoft.com/office/powerpoint/2010/main" val="3658568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1E98B-AAAF-BC42-8B1F-ECF3A3608294}"/>
              </a:ext>
            </a:extLst>
          </p:cNvPr>
          <p:cNvSpPr>
            <a:spLocks noGrp="1"/>
          </p:cNvSpPr>
          <p:nvPr>
            <p:ph type="dt" sz="half" idx="10"/>
          </p:nvPr>
        </p:nvSpPr>
        <p:spPr/>
        <p:txBody>
          <a:bodyPr/>
          <a:lstStyle/>
          <a:p>
            <a:fld id="{44A942AA-4D65-064E-98A2-4DE20A2C7AB3}" type="datetimeFigureOut">
              <a:rPr lang="en-US" smtClean="0"/>
              <a:t>8/6/23</a:t>
            </a:fld>
            <a:endParaRPr lang="en-US"/>
          </a:p>
        </p:txBody>
      </p:sp>
      <p:sp>
        <p:nvSpPr>
          <p:cNvPr id="3" name="Footer Placeholder 2">
            <a:extLst>
              <a:ext uri="{FF2B5EF4-FFF2-40B4-BE49-F238E27FC236}">
                <a16:creationId xmlns:a16="http://schemas.microsoft.com/office/drawing/2014/main" id="{165CAA3C-18F6-C749-983A-2545795C13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AF81AC-5874-7F46-9975-44F97AE94897}"/>
              </a:ext>
            </a:extLst>
          </p:cNvPr>
          <p:cNvSpPr>
            <a:spLocks noGrp="1"/>
          </p:cNvSpPr>
          <p:nvPr>
            <p:ph type="sldNum" sz="quarter" idx="12"/>
          </p:nvPr>
        </p:nvSpPr>
        <p:spPr/>
        <p:txBody>
          <a:bodyPr/>
          <a:lstStyle/>
          <a:p>
            <a:fld id="{196C7BB7-2A2A-A441-9F81-7996C3999972}" type="slidenum">
              <a:rPr lang="en-US" smtClean="0"/>
              <a:t>‹#›</a:t>
            </a:fld>
            <a:endParaRPr lang="en-US"/>
          </a:p>
        </p:txBody>
      </p:sp>
    </p:spTree>
    <p:extLst>
      <p:ext uri="{BB962C8B-B14F-4D97-AF65-F5344CB8AC3E}">
        <p14:creationId xmlns:p14="http://schemas.microsoft.com/office/powerpoint/2010/main" val="887024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91DA9-7015-DE4B-9220-AE6A9FC454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78C454-2154-0B4F-8A95-40FA35E8A3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169B61-06ED-A84F-8C32-FD98DDD099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E5B4872-D280-1D44-A75D-51DA1AFC1A58}"/>
              </a:ext>
            </a:extLst>
          </p:cNvPr>
          <p:cNvSpPr>
            <a:spLocks noGrp="1"/>
          </p:cNvSpPr>
          <p:nvPr>
            <p:ph type="dt" sz="half" idx="10"/>
          </p:nvPr>
        </p:nvSpPr>
        <p:spPr/>
        <p:txBody>
          <a:bodyPr/>
          <a:lstStyle/>
          <a:p>
            <a:fld id="{44A942AA-4D65-064E-98A2-4DE20A2C7AB3}" type="datetimeFigureOut">
              <a:rPr lang="en-US" smtClean="0"/>
              <a:t>8/6/23</a:t>
            </a:fld>
            <a:endParaRPr lang="en-US"/>
          </a:p>
        </p:txBody>
      </p:sp>
      <p:sp>
        <p:nvSpPr>
          <p:cNvPr id="6" name="Footer Placeholder 5">
            <a:extLst>
              <a:ext uri="{FF2B5EF4-FFF2-40B4-BE49-F238E27FC236}">
                <a16:creationId xmlns:a16="http://schemas.microsoft.com/office/drawing/2014/main" id="{01A5545D-D5CA-DC49-A80B-60B079B5D5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8D49F8-38B1-A24D-8A05-9FDA3C53D321}"/>
              </a:ext>
            </a:extLst>
          </p:cNvPr>
          <p:cNvSpPr>
            <a:spLocks noGrp="1"/>
          </p:cNvSpPr>
          <p:nvPr>
            <p:ph type="sldNum" sz="quarter" idx="12"/>
          </p:nvPr>
        </p:nvSpPr>
        <p:spPr/>
        <p:txBody>
          <a:bodyPr/>
          <a:lstStyle/>
          <a:p>
            <a:fld id="{196C7BB7-2A2A-A441-9F81-7996C3999972}" type="slidenum">
              <a:rPr lang="en-US" smtClean="0"/>
              <a:t>‹#›</a:t>
            </a:fld>
            <a:endParaRPr lang="en-US"/>
          </a:p>
        </p:txBody>
      </p:sp>
    </p:spTree>
    <p:extLst>
      <p:ext uri="{BB962C8B-B14F-4D97-AF65-F5344CB8AC3E}">
        <p14:creationId xmlns:p14="http://schemas.microsoft.com/office/powerpoint/2010/main" val="1205203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48130-ED79-5E47-9D4B-2437447D35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D3B3D2-F276-8048-98A8-D095B5B9EA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403566-D4A4-3845-A64B-71F9F4D708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4DE556-1444-9249-B9AE-861112847B62}"/>
              </a:ext>
            </a:extLst>
          </p:cNvPr>
          <p:cNvSpPr>
            <a:spLocks noGrp="1"/>
          </p:cNvSpPr>
          <p:nvPr>
            <p:ph type="dt" sz="half" idx="10"/>
          </p:nvPr>
        </p:nvSpPr>
        <p:spPr/>
        <p:txBody>
          <a:bodyPr/>
          <a:lstStyle/>
          <a:p>
            <a:fld id="{44A942AA-4D65-064E-98A2-4DE20A2C7AB3}" type="datetimeFigureOut">
              <a:rPr lang="en-US" smtClean="0"/>
              <a:t>8/6/23</a:t>
            </a:fld>
            <a:endParaRPr lang="en-US"/>
          </a:p>
        </p:txBody>
      </p:sp>
      <p:sp>
        <p:nvSpPr>
          <p:cNvPr id="6" name="Footer Placeholder 5">
            <a:extLst>
              <a:ext uri="{FF2B5EF4-FFF2-40B4-BE49-F238E27FC236}">
                <a16:creationId xmlns:a16="http://schemas.microsoft.com/office/drawing/2014/main" id="{848123CD-A22A-174A-8122-C70E83284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E8A661-1CD1-0A42-A00D-0629B2C4C301}"/>
              </a:ext>
            </a:extLst>
          </p:cNvPr>
          <p:cNvSpPr>
            <a:spLocks noGrp="1"/>
          </p:cNvSpPr>
          <p:nvPr>
            <p:ph type="sldNum" sz="quarter" idx="12"/>
          </p:nvPr>
        </p:nvSpPr>
        <p:spPr/>
        <p:txBody>
          <a:bodyPr/>
          <a:lstStyle/>
          <a:p>
            <a:fld id="{196C7BB7-2A2A-A441-9F81-7996C3999972}" type="slidenum">
              <a:rPr lang="en-US" smtClean="0"/>
              <a:t>‹#›</a:t>
            </a:fld>
            <a:endParaRPr lang="en-US"/>
          </a:p>
        </p:txBody>
      </p:sp>
    </p:spTree>
    <p:extLst>
      <p:ext uri="{BB962C8B-B14F-4D97-AF65-F5344CB8AC3E}">
        <p14:creationId xmlns:p14="http://schemas.microsoft.com/office/powerpoint/2010/main" val="393374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CFDD5A-DFB2-0A4C-828F-2013F8EF37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925F25-3479-FB48-8DB2-0BDCBDD0F9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5F42ED-14C1-1140-8D34-3C5EAC640A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A942AA-4D65-064E-98A2-4DE20A2C7AB3}" type="datetimeFigureOut">
              <a:rPr lang="en-US" smtClean="0"/>
              <a:t>8/6/23</a:t>
            </a:fld>
            <a:endParaRPr lang="en-US"/>
          </a:p>
        </p:txBody>
      </p:sp>
      <p:sp>
        <p:nvSpPr>
          <p:cNvPr id="5" name="Footer Placeholder 4">
            <a:extLst>
              <a:ext uri="{FF2B5EF4-FFF2-40B4-BE49-F238E27FC236}">
                <a16:creationId xmlns:a16="http://schemas.microsoft.com/office/drawing/2014/main" id="{1A2BE804-C97F-7646-B632-ABFFB20C0E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7A3313-9FF2-3A48-9BF2-BF296E73DA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6C7BB7-2A2A-A441-9F81-7996C3999972}" type="slidenum">
              <a:rPr lang="en-US" smtClean="0"/>
              <a:t>‹#›</a:t>
            </a:fld>
            <a:endParaRPr lang="en-US"/>
          </a:p>
        </p:txBody>
      </p:sp>
    </p:spTree>
    <p:extLst>
      <p:ext uri="{BB962C8B-B14F-4D97-AF65-F5344CB8AC3E}">
        <p14:creationId xmlns:p14="http://schemas.microsoft.com/office/powerpoint/2010/main" val="1852094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FCF7-7B8B-924F-8CEA-60086515FACB}"/>
              </a:ext>
            </a:extLst>
          </p:cNvPr>
          <p:cNvSpPr>
            <a:spLocks noGrp="1"/>
          </p:cNvSpPr>
          <p:nvPr>
            <p:ph type="ctrTitle"/>
          </p:nvPr>
        </p:nvSpPr>
        <p:spPr>
          <a:xfrm>
            <a:off x="3751382" y="1567837"/>
            <a:ext cx="7315200" cy="2387600"/>
          </a:xfrm>
        </p:spPr>
        <p:txBody>
          <a:bodyPr/>
          <a:lstStyle/>
          <a:p>
            <a:r>
              <a:rPr lang="en-US" b="1" dirty="0"/>
              <a:t>Diagnostic analysis of NHS data using Python</a:t>
            </a:r>
          </a:p>
        </p:txBody>
      </p:sp>
      <p:sp>
        <p:nvSpPr>
          <p:cNvPr id="3" name="Subtitle 2">
            <a:extLst>
              <a:ext uri="{FF2B5EF4-FFF2-40B4-BE49-F238E27FC236}">
                <a16:creationId xmlns:a16="http://schemas.microsoft.com/office/drawing/2014/main" id="{78876DE6-85AB-B74C-A451-C1ACD76F0F98}"/>
              </a:ext>
            </a:extLst>
          </p:cNvPr>
          <p:cNvSpPr>
            <a:spLocks noGrp="1"/>
          </p:cNvSpPr>
          <p:nvPr>
            <p:ph type="subTitle" idx="1"/>
          </p:nvPr>
        </p:nvSpPr>
        <p:spPr>
          <a:xfrm>
            <a:off x="3751382" y="4047512"/>
            <a:ext cx="7315200" cy="1655762"/>
          </a:xfrm>
        </p:spPr>
        <p:txBody>
          <a:bodyPr/>
          <a:lstStyle/>
          <a:p>
            <a:r>
              <a:rPr lang="en-US" dirty="0"/>
              <a:t>Francesca Galli</a:t>
            </a:r>
          </a:p>
        </p:txBody>
      </p:sp>
      <p:sp>
        <p:nvSpPr>
          <p:cNvPr id="4" name="Rectangle 3">
            <a:extLst>
              <a:ext uri="{FF2B5EF4-FFF2-40B4-BE49-F238E27FC236}">
                <a16:creationId xmlns:a16="http://schemas.microsoft.com/office/drawing/2014/main" id="{99031F80-155E-D842-914F-A5E7389FD194}"/>
              </a:ext>
            </a:extLst>
          </p:cNvPr>
          <p:cNvSpPr/>
          <p:nvPr/>
        </p:nvSpPr>
        <p:spPr>
          <a:xfrm>
            <a:off x="0" y="0"/>
            <a:ext cx="838200" cy="6858000"/>
          </a:xfrm>
          <a:prstGeom prst="rect">
            <a:avLst/>
          </a:prstGeom>
          <a:solidFill>
            <a:srgbClr val="2F7C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69D919E-A67F-144A-B9AE-3FB3AEDCA4DD}"/>
              </a:ext>
            </a:extLst>
          </p:cNvPr>
          <p:cNvSpPr/>
          <p:nvPr/>
        </p:nvSpPr>
        <p:spPr>
          <a:xfrm>
            <a:off x="929400" y="0"/>
            <a:ext cx="838200" cy="6858000"/>
          </a:xfrm>
          <a:prstGeom prst="rect">
            <a:avLst/>
          </a:prstGeom>
          <a:solidFill>
            <a:srgbClr val="EC98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A543A58-4AC0-104A-9E8C-1AAC9802C190}"/>
              </a:ext>
            </a:extLst>
          </p:cNvPr>
          <p:cNvSpPr/>
          <p:nvPr/>
        </p:nvSpPr>
        <p:spPr>
          <a:xfrm>
            <a:off x="1858800" y="0"/>
            <a:ext cx="838200" cy="6858000"/>
          </a:xfrm>
          <a:prstGeom prst="rect">
            <a:avLst/>
          </a:prstGeom>
          <a:solidFill>
            <a:srgbClr val="B5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3839707"/>
      </p:ext>
    </p:extLst>
  </p:cSld>
  <p:clrMapOvr>
    <a:masterClrMapping/>
  </p:clrMapOvr>
  <mc:AlternateContent xmlns:mc="http://schemas.openxmlformats.org/markup-compatibility/2006">
    <mc:Choice xmlns:p14="http://schemas.microsoft.com/office/powerpoint/2010/main" Requires="p14">
      <p:transition spd="slow" p14:dur="2000" advTm="12594"/>
    </mc:Choice>
    <mc:Fallback>
      <p:transition spd="slow" advTm="1259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B84FB0-AF58-4D49-83BF-70806B4E78F0}"/>
              </a:ext>
            </a:extLst>
          </p:cNvPr>
          <p:cNvSpPr/>
          <p:nvPr/>
        </p:nvSpPr>
        <p:spPr>
          <a:xfrm rot="16200000" flipV="1">
            <a:off x="-160992" y="594378"/>
            <a:ext cx="671511" cy="349529"/>
          </a:xfrm>
          <a:prstGeom prst="rect">
            <a:avLst/>
          </a:prstGeom>
          <a:solidFill>
            <a:srgbClr val="2F7C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3DDD10-0B02-6744-A66A-EE9B2CA308D4}"/>
              </a:ext>
            </a:extLst>
          </p:cNvPr>
          <p:cNvSpPr/>
          <p:nvPr/>
        </p:nvSpPr>
        <p:spPr>
          <a:xfrm rot="16200000" flipV="1">
            <a:off x="236298" y="594375"/>
            <a:ext cx="671511" cy="3495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2A44D0B-AE5E-7249-B82B-0B5AA412146D}"/>
              </a:ext>
            </a:extLst>
          </p:cNvPr>
          <p:cNvSpPr/>
          <p:nvPr/>
        </p:nvSpPr>
        <p:spPr>
          <a:xfrm rot="16200000" flipV="1">
            <a:off x="631601" y="592389"/>
            <a:ext cx="675483" cy="349528"/>
          </a:xfrm>
          <a:prstGeom prst="rect">
            <a:avLst/>
          </a:prstGeom>
          <a:solidFill>
            <a:srgbClr val="B5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071DD7-34D6-8940-8480-699651D0AF59}"/>
              </a:ext>
            </a:extLst>
          </p:cNvPr>
          <p:cNvSpPr/>
          <p:nvPr/>
        </p:nvSpPr>
        <p:spPr>
          <a:xfrm rot="10800000" flipV="1">
            <a:off x="1199818" y="429413"/>
            <a:ext cx="10992182" cy="675482"/>
          </a:xfrm>
          <a:prstGeom prst="rect">
            <a:avLst/>
          </a:prstGeom>
          <a:solidFill>
            <a:srgbClr val="EC981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Patterns, trends and insights (VI)</a:t>
            </a:r>
          </a:p>
        </p:txBody>
      </p:sp>
      <p:sp>
        <p:nvSpPr>
          <p:cNvPr id="8" name="Content Placeholder 2">
            <a:extLst>
              <a:ext uri="{FF2B5EF4-FFF2-40B4-BE49-F238E27FC236}">
                <a16:creationId xmlns:a16="http://schemas.microsoft.com/office/drawing/2014/main" id="{0231A427-41C8-D74C-BA89-8D6641790574}"/>
              </a:ext>
            </a:extLst>
          </p:cNvPr>
          <p:cNvSpPr>
            <a:spLocks noGrp="1"/>
          </p:cNvSpPr>
          <p:nvPr>
            <p:ph idx="1"/>
          </p:nvPr>
        </p:nvSpPr>
        <p:spPr>
          <a:xfrm>
            <a:off x="1199818" y="1387366"/>
            <a:ext cx="3709066" cy="4789597"/>
          </a:xfrm>
        </p:spPr>
        <p:txBody>
          <a:bodyPr>
            <a:normAutofit/>
          </a:bodyPr>
          <a:lstStyle/>
          <a:p>
            <a:r>
              <a:rPr lang="en-US" sz="1800" dirty="0"/>
              <a:t>In terms of appointment type, face-to-face appointments are the most frequent, and they are the ones experiencing the most evident seasonal peaks in autumn and spring. </a:t>
            </a:r>
          </a:p>
          <a:p>
            <a:r>
              <a:rPr lang="en-US" sz="1800" dirty="0"/>
              <a:t>On the other hand, telephone appointments, home visits and video/online are much more constant across the year.</a:t>
            </a:r>
          </a:p>
          <a:p>
            <a:pPr marL="0" indent="0">
              <a:buNone/>
            </a:pPr>
            <a:endParaRPr lang="en-US" sz="1800" dirty="0"/>
          </a:p>
          <a:p>
            <a:endParaRPr lang="en-US" sz="1800" dirty="0"/>
          </a:p>
        </p:txBody>
      </p:sp>
      <p:pic>
        <p:nvPicPr>
          <p:cNvPr id="9" name="Picture 8">
            <a:extLst>
              <a:ext uri="{FF2B5EF4-FFF2-40B4-BE49-F238E27FC236}">
                <a16:creationId xmlns:a16="http://schemas.microsoft.com/office/drawing/2014/main" id="{0CEEEDAA-9794-9D4D-8772-BD1BEE430C6F}"/>
              </a:ext>
            </a:extLst>
          </p:cNvPr>
          <p:cNvPicPr/>
          <p:nvPr/>
        </p:nvPicPr>
        <p:blipFill>
          <a:blip r:embed="rId2"/>
          <a:stretch>
            <a:fillRect/>
          </a:stretch>
        </p:blipFill>
        <p:spPr>
          <a:xfrm>
            <a:off x="5012822" y="1248626"/>
            <a:ext cx="6967927" cy="5392805"/>
          </a:xfrm>
          <a:prstGeom prst="rect">
            <a:avLst/>
          </a:prstGeom>
        </p:spPr>
      </p:pic>
    </p:spTree>
    <p:extLst>
      <p:ext uri="{BB962C8B-B14F-4D97-AF65-F5344CB8AC3E}">
        <p14:creationId xmlns:p14="http://schemas.microsoft.com/office/powerpoint/2010/main" val="726232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B84FB0-AF58-4D49-83BF-70806B4E78F0}"/>
              </a:ext>
            </a:extLst>
          </p:cNvPr>
          <p:cNvSpPr/>
          <p:nvPr/>
        </p:nvSpPr>
        <p:spPr>
          <a:xfrm rot="16200000" flipV="1">
            <a:off x="-160992" y="594378"/>
            <a:ext cx="671511" cy="349529"/>
          </a:xfrm>
          <a:prstGeom prst="rect">
            <a:avLst/>
          </a:prstGeom>
          <a:solidFill>
            <a:srgbClr val="2F7C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3DDD10-0B02-6744-A66A-EE9B2CA308D4}"/>
              </a:ext>
            </a:extLst>
          </p:cNvPr>
          <p:cNvSpPr/>
          <p:nvPr/>
        </p:nvSpPr>
        <p:spPr>
          <a:xfrm rot="16200000" flipV="1">
            <a:off x="236298" y="594375"/>
            <a:ext cx="671511" cy="3495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2A44D0B-AE5E-7249-B82B-0B5AA412146D}"/>
              </a:ext>
            </a:extLst>
          </p:cNvPr>
          <p:cNvSpPr/>
          <p:nvPr/>
        </p:nvSpPr>
        <p:spPr>
          <a:xfrm rot="16200000" flipV="1">
            <a:off x="631601" y="592389"/>
            <a:ext cx="675483" cy="349528"/>
          </a:xfrm>
          <a:prstGeom prst="rect">
            <a:avLst/>
          </a:prstGeom>
          <a:solidFill>
            <a:srgbClr val="B5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071DD7-34D6-8940-8480-699651D0AF59}"/>
              </a:ext>
            </a:extLst>
          </p:cNvPr>
          <p:cNvSpPr/>
          <p:nvPr/>
        </p:nvSpPr>
        <p:spPr>
          <a:xfrm rot="10800000" flipV="1">
            <a:off x="1199818" y="429413"/>
            <a:ext cx="10992182" cy="675482"/>
          </a:xfrm>
          <a:prstGeom prst="rect">
            <a:avLst/>
          </a:prstGeom>
          <a:solidFill>
            <a:srgbClr val="EC981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Patterns, trends and insights (VII)</a:t>
            </a:r>
          </a:p>
        </p:txBody>
      </p:sp>
      <p:sp>
        <p:nvSpPr>
          <p:cNvPr id="8" name="Content Placeholder 2">
            <a:extLst>
              <a:ext uri="{FF2B5EF4-FFF2-40B4-BE49-F238E27FC236}">
                <a16:creationId xmlns:a16="http://schemas.microsoft.com/office/drawing/2014/main" id="{0231A427-41C8-D74C-BA89-8D6641790574}"/>
              </a:ext>
            </a:extLst>
          </p:cNvPr>
          <p:cNvSpPr>
            <a:spLocks noGrp="1"/>
          </p:cNvSpPr>
          <p:nvPr>
            <p:ph idx="1"/>
          </p:nvPr>
        </p:nvSpPr>
        <p:spPr>
          <a:xfrm>
            <a:off x="1199818" y="1387366"/>
            <a:ext cx="3564687" cy="4789597"/>
          </a:xfrm>
        </p:spPr>
        <p:txBody>
          <a:bodyPr>
            <a:normAutofit/>
          </a:bodyPr>
          <a:lstStyle/>
          <a:p>
            <a:r>
              <a:rPr lang="en-US" sz="1800" dirty="0"/>
              <a:t>Finally, we looked at the spread in the monthly total appointments across service settings, to determine where demand for NHS resources is the most variable.  </a:t>
            </a:r>
          </a:p>
          <a:p>
            <a:r>
              <a:rPr lang="en-US" sz="1800" dirty="0"/>
              <a:t>The spread of General Practice monthly total appointments is much larger than the other service settings.  </a:t>
            </a:r>
          </a:p>
          <a:p>
            <a:r>
              <a:rPr lang="en-US" sz="1800" dirty="0"/>
              <a:t>By excluding General Practice from the chart, we found that the Unmapped category is the second most variable on a monthly basis </a:t>
            </a:r>
          </a:p>
          <a:p>
            <a:endParaRPr lang="en-US" sz="1800" dirty="0"/>
          </a:p>
        </p:txBody>
      </p:sp>
      <p:pic>
        <p:nvPicPr>
          <p:cNvPr id="10" name="Picture 9">
            <a:extLst>
              <a:ext uri="{FF2B5EF4-FFF2-40B4-BE49-F238E27FC236}">
                <a16:creationId xmlns:a16="http://schemas.microsoft.com/office/drawing/2014/main" id="{9CEAA010-6001-C643-812D-ADDA8FA8E1A6}"/>
              </a:ext>
            </a:extLst>
          </p:cNvPr>
          <p:cNvPicPr/>
          <p:nvPr/>
        </p:nvPicPr>
        <p:blipFill>
          <a:blip r:embed="rId2"/>
          <a:stretch>
            <a:fillRect/>
          </a:stretch>
        </p:blipFill>
        <p:spPr>
          <a:xfrm>
            <a:off x="5121107" y="1387366"/>
            <a:ext cx="6673383" cy="5142648"/>
          </a:xfrm>
          <a:prstGeom prst="rect">
            <a:avLst/>
          </a:prstGeom>
        </p:spPr>
      </p:pic>
    </p:spTree>
    <p:extLst>
      <p:ext uri="{BB962C8B-B14F-4D97-AF65-F5344CB8AC3E}">
        <p14:creationId xmlns:p14="http://schemas.microsoft.com/office/powerpoint/2010/main" val="1662298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B84FB0-AF58-4D49-83BF-70806B4E78F0}"/>
              </a:ext>
            </a:extLst>
          </p:cNvPr>
          <p:cNvSpPr/>
          <p:nvPr/>
        </p:nvSpPr>
        <p:spPr>
          <a:xfrm rot="16200000" flipV="1">
            <a:off x="-160992" y="594378"/>
            <a:ext cx="671511" cy="349529"/>
          </a:xfrm>
          <a:prstGeom prst="rect">
            <a:avLst/>
          </a:prstGeom>
          <a:solidFill>
            <a:srgbClr val="2F7C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3DDD10-0B02-6744-A66A-EE9B2CA308D4}"/>
              </a:ext>
            </a:extLst>
          </p:cNvPr>
          <p:cNvSpPr/>
          <p:nvPr/>
        </p:nvSpPr>
        <p:spPr>
          <a:xfrm rot="16200000" flipV="1">
            <a:off x="236298" y="594375"/>
            <a:ext cx="671511" cy="349529"/>
          </a:xfrm>
          <a:prstGeom prst="rect">
            <a:avLst/>
          </a:prstGeom>
          <a:solidFill>
            <a:srgbClr val="EC98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2A44D0B-AE5E-7249-B82B-0B5AA412146D}"/>
              </a:ext>
            </a:extLst>
          </p:cNvPr>
          <p:cNvSpPr/>
          <p:nvPr/>
        </p:nvSpPr>
        <p:spPr>
          <a:xfrm rot="16200000" flipV="1">
            <a:off x="631601" y="592389"/>
            <a:ext cx="675483" cy="34952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071DD7-34D6-8940-8480-699651D0AF59}"/>
              </a:ext>
            </a:extLst>
          </p:cNvPr>
          <p:cNvSpPr/>
          <p:nvPr/>
        </p:nvSpPr>
        <p:spPr>
          <a:xfrm rot="10800000" flipV="1">
            <a:off x="1199818" y="429413"/>
            <a:ext cx="10992182" cy="675482"/>
          </a:xfrm>
          <a:prstGeom prst="rect">
            <a:avLst/>
          </a:prstGeom>
          <a:solidFill>
            <a:srgbClr val="B585A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Recommendations</a:t>
            </a:r>
          </a:p>
        </p:txBody>
      </p:sp>
      <p:sp>
        <p:nvSpPr>
          <p:cNvPr id="8" name="Content Placeholder 2">
            <a:extLst>
              <a:ext uri="{FF2B5EF4-FFF2-40B4-BE49-F238E27FC236}">
                <a16:creationId xmlns:a16="http://schemas.microsoft.com/office/drawing/2014/main" id="{0231A427-41C8-D74C-BA89-8D6641790574}"/>
              </a:ext>
            </a:extLst>
          </p:cNvPr>
          <p:cNvSpPr>
            <a:spLocks noGrp="1"/>
          </p:cNvSpPr>
          <p:nvPr>
            <p:ph idx="1"/>
          </p:nvPr>
        </p:nvSpPr>
        <p:spPr>
          <a:xfrm>
            <a:off x="1199818" y="1387366"/>
            <a:ext cx="10153982" cy="5326255"/>
          </a:xfrm>
        </p:spPr>
        <p:txBody>
          <a:bodyPr>
            <a:normAutofit fontScale="92500" lnSpcReduction="20000"/>
          </a:bodyPr>
          <a:lstStyle/>
          <a:p>
            <a:pPr marL="0" indent="0">
              <a:buNone/>
            </a:pPr>
            <a:r>
              <a:rPr lang="en-GB" sz="2400" dirty="0"/>
              <a:t>In answer to the business questions:</a:t>
            </a:r>
          </a:p>
          <a:p>
            <a:pPr marL="457200" indent="-457200">
              <a:buFont typeface="+mj-lt"/>
              <a:buAutoNum type="arabicPeriod"/>
            </a:pPr>
            <a:r>
              <a:rPr lang="en-GB" sz="2400" dirty="0"/>
              <a:t>Capacity in the networks has been able to cope with demand over the period analysed</a:t>
            </a:r>
          </a:p>
          <a:p>
            <a:pPr marL="457200" indent="-457200">
              <a:buFont typeface="+mj-lt"/>
              <a:buAutoNum type="arabicPeriod"/>
            </a:pPr>
            <a:r>
              <a:rPr lang="en-GB" sz="2400" dirty="0"/>
              <a:t>The actual utilisation of resources was explored in the charts, and a few recommendations follow:</a:t>
            </a:r>
          </a:p>
          <a:p>
            <a:endParaRPr lang="en-GB" sz="2400" dirty="0"/>
          </a:p>
          <a:p>
            <a:pPr lvl="1">
              <a:buFont typeface="Wingdings" pitchFamily="2" charset="2"/>
              <a:buChar char="Ø"/>
            </a:pPr>
            <a:r>
              <a:rPr lang="en-GB" sz="2100" dirty="0"/>
              <a:t>Smooth demand for GPs across the week where possible to lead to more predictable demand.</a:t>
            </a:r>
          </a:p>
          <a:p>
            <a:pPr lvl="1">
              <a:buFont typeface="Wingdings" pitchFamily="2" charset="2"/>
              <a:buChar char="Ø"/>
            </a:pPr>
            <a:r>
              <a:rPr lang="en-GB" sz="2100" dirty="0"/>
              <a:t>Conduct a more detailed analysis of the content of UK healthcare tweets beyond hashtags to help clarify the topics of interest.</a:t>
            </a:r>
          </a:p>
          <a:p>
            <a:pPr lvl="1">
              <a:buFont typeface="Wingdings" pitchFamily="2" charset="2"/>
              <a:buChar char="Ø"/>
            </a:pPr>
            <a:r>
              <a:rPr lang="en-GB" sz="2100" dirty="0"/>
              <a:t>The NHS might consider increasing staffing levels in the busiest part of the year to cope with any exceptional demand that might be required, however maximum capacity has not been reached within the period analysed.</a:t>
            </a:r>
          </a:p>
          <a:p>
            <a:pPr lvl="1">
              <a:buFont typeface="Wingdings" pitchFamily="2" charset="2"/>
              <a:buChar char="Ø"/>
            </a:pPr>
            <a:r>
              <a:rPr lang="en-GB" sz="2100" dirty="0"/>
              <a:t>More data could be collected at the point where patients cancel appointments to determine causes.</a:t>
            </a:r>
          </a:p>
          <a:p>
            <a:pPr lvl="1">
              <a:buFont typeface="Wingdings" pitchFamily="2" charset="2"/>
              <a:buChar char="Ø"/>
            </a:pPr>
            <a:r>
              <a:rPr lang="en-GB" sz="2100" dirty="0"/>
              <a:t>Telephone appointments seem to be more closely related with face-to-face appointments in terms of seasonal trend, which suggests that they might act as an effective substitute should the need arise.</a:t>
            </a:r>
          </a:p>
          <a:p>
            <a:pPr lvl="1">
              <a:buFont typeface="Wingdings" pitchFamily="2" charset="2"/>
              <a:buChar char="Ø"/>
            </a:pPr>
            <a:r>
              <a:rPr lang="en-GB" sz="2100" dirty="0"/>
              <a:t>A greater effort in mapping appointments to the appropriate category would help with understanding demand for specific service settings.</a:t>
            </a:r>
          </a:p>
          <a:p>
            <a:endParaRPr lang="en-US" sz="2400" dirty="0"/>
          </a:p>
          <a:p>
            <a:endParaRPr lang="en-US" sz="2400" dirty="0"/>
          </a:p>
          <a:p>
            <a:endParaRPr lang="en-US" sz="2400" dirty="0"/>
          </a:p>
        </p:txBody>
      </p:sp>
    </p:spTree>
    <p:extLst>
      <p:ext uri="{BB962C8B-B14F-4D97-AF65-F5344CB8AC3E}">
        <p14:creationId xmlns:p14="http://schemas.microsoft.com/office/powerpoint/2010/main" val="4220720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00B6DE-B734-9C47-AEAC-C52EBB2C80BD}"/>
              </a:ext>
            </a:extLst>
          </p:cNvPr>
          <p:cNvSpPr>
            <a:spLocks noGrp="1"/>
          </p:cNvSpPr>
          <p:nvPr>
            <p:ph idx="1"/>
          </p:nvPr>
        </p:nvSpPr>
        <p:spPr>
          <a:xfrm>
            <a:off x="1199818" y="1387366"/>
            <a:ext cx="10153982" cy="4789597"/>
          </a:xfrm>
        </p:spPr>
        <p:txBody>
          <a:bodyPr>
            <a:normAutofit/>
          </a:bodyPr>
          <a:lstStyle/>
          <a:p>
            <a:pPr>
              <a:spcAft>
                <a:spcPts val="600"/>
              </a:spcAft>
            </a:pPr>
            <a:r>
              <a:rPr lang="en-US" sz="2400" dirty="0"/>
              <a:t>Background and context</a:t>
            </a:r>
          </a:p>
          <a:p>
            <a:pPr>
              <a:spcAft>
                <a:spcPts val="600"/>
              </a:spcAft>
            </a:pPr>
            <a:r>
              <a:rPr lang="en-US" sz="2400" dirty="0"/>
              <a:t>Analytical approach</a:t>
            </a:r>
          </a:p>
          <a:p>
            <a:pPr>
              <a:spcAft>
                <a:spcPts val="600"/>
              </a:spcAft>
            </a:pPr>
            <a:r>
              <a:rPr lang="en-US" sz="2400" dirty="0"/>
              <a:t>Patterns, trends and insights</a:t>
            </a:r>
          </a:p>
          <a:p>
            <a:pPr>
              <a:spcAft>
                <a:spcPts val="600"/>
              </a:spcAft>
            </a:pPr>
            <a:r>
              <a:rPr lang="en-US" sz="2400" dirty="0"/>
              <a:t>Recommendations</a:t>
            </a:r>
          </a:p>
          <a:p>
            <a:endParaRPr lang="en-US" sz="2400" dirty="0"/>
          </a:p>
        </p:txBody>
      </p:sp>
      <p:sp>
        <p:nvSpPr>
          <p:cNvPr id="4" name="Rectangle 3">
            <a:extLst>
              <a:ext uri="{FF2B5EF4-FFF2-40B4-BE49-F238E27FC236}">
                <a16:creationId xmlns:a16="http://schemas.microsoft.com/office/drawing/2014/main" id="{EFB84FB0-AF58-4D49-83BF-70806B4E78F0}"/>
              </a:ext>
            </a:extLst>
          </p:cNvPr>
          <p:cNvSpPr/>
          <p:nvPr/>
        </p:nvSpPr>
        <p:spPr>
          <a:xfrm rot="16200000" flipV="1">
            <a:off x="-160992" y="594378"/>
            <a:ext cx="671511" cy="349529"/>
          </a:xfrm>
          <a:prstGeom prst="rect">
            <a:avLst/>
          </a:prstGeom>
          <a:solidFill>
            <a:srgbClr val="2F7C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3DDD10-0B02-6744-A66A-EE9B2CA308D4}"/>
              </a:ext>
            </a:extLst>
          </p:cNvPr>
          <p:cNvSpPr/>
          <p:nvPr/>
        </p:nvSpPr>
        <p:spPr>
          <a:xfrm rot="16200000" flipV="1">
            <a:off x="236298" y="594375"/>
            <a:ext cx="671511" cy="349529"/>
          </a:xfrm>
          <a:prstGeom prst="rect">
            <a:avLst/>
          </a:prstGeom>
          <a:solidFill>
            <a:srgbClr val="EC98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2A44D0B-AE5E-7249-B82B-0B5AA412146D}"/>
              </a:ext>
            </a:extLst>
          </p:cNvPr>
          <p:cNvSpPr/>
          <p:nvPr/>
        </p:nvSpPr>
        <p:spPr>
          <a:xfrm rot="16200000" flipV="1">
            <a:off x="631601" y="592389"/>
            <a:ext cx="675483" cy="349528"/>
          </a:xfrm>
          <a:prstGeom prst="rect">
            <a:avLst/>
          </a:prstGeom>
          <a:solidFill>
            <a:srgbClr val="B5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071DD7-34D6-8940-8480-699651D0AF59}"/>
              </a:ext>
            </a:extLst>
          </p:cNvPr>
          <p:cNvSpPr/>
          <p:nvPr/>
        </p:nvSpPr>
        <p:spPr>
          <a:xfrm rot="10800000" flipV="1">
            <a:off x="1199818" y="429413"/>
            <a:ext cx="10992182" cy="675482"/>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Agenda</a:t>
            </a:r>
          </a:p>
        </p:txBody>
      </p:sp>
    </p:spTree>
    <p:extLst>
      <p:ext uri="{BB962C8B-B14F-4D97-AF65-F5344CB8AC3E}">
        <p14:creationId xmlns:p14="http://schemas.microsoft.com/office/powerpoint/2010/main" val="1724230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00B6DE-B734-9C47-AEAC-C52EBB2C80BD}"/>
              </a:ext>
            </a:extLst>
          </p:cNvPr>
          <p:cNvSpPr>
            <a:spLocks noGrp="1"/>
          </p:cNvSpPr>
          <p:nvPr>
            <p:ph idx="1"/>
          </p:nvPr>
        </p:nvSpPr>
        <p:spPr>
          <a:xfrm>
            <a:off x="1199817" y="1387366"/>
            <a:ext cx="10555035" cy="4789597"/>
          </a:xfrm>
        </p:spPr>
        <p:txBody>
          <a:bodyPr>
            <a:normAutofit fontScale="92500" lnSpcReduction="10000"/>
          </a:bodyPr>
          <a:lstStyle/>
          <a:p>
            <a:pPr>
              <a:spcAft>
                <a:spcPts val="600"/>
              </a:spcAft>
            </a:pPr>
            <a:r>
              <a:rPr lang="en-GB" sz="2400" dirty="0"/>
              <a:t>The NHS incurs significant costs when patients miss general practitioner (GP) appointments, and the reasons for this need to be better understood </a:t>
            </a:r>
          </a:p>
          <a:p>
            <a:pPr>
              <a:spcAft>
                <a:spcPts val="600"/>
              </a:spcAft>
            </a:pPr>
            <a:r>
              <a:rPr lang="en-GB" sz="2400" dirty="0"/>
              <a:t>As a team of data analyst, our objective is to better understand: </a:t>
            </a:r>
          </a:p>
          <a:p>
            <a:pPr marL="914400" lvl="1" indent="-457200">
              <a:spcAft>
                <a:spcPts val="600"/>
              </a:spcAft>
              <a:buFont typeface="+mj-lt"/>
              <a:buAutoNum type="arabicPeriod"/>
            </a:pPr>
            <a:r>
              <a:rPr lang="en-GB" dirty="0"/>
              <a:t>If there has been adequate staff capacity in the networks</a:t>
            </a:r>
          </a:p>
          <a:p>
            <a:pPr marL="914400" lvl="1" indent="-457200">
              <a:spcAft>
                <a:spcPts val="600"/>
              </a:spcAft>
              <a:buFont typeface="+mj-lt"/>
              <a:buAutoNum type="arabicPeriod"/>
            </a:pPr>
            <a:r>
              <a:rPr lang="en-GB" dirty="0"/>
              <a:t>The actual utilisation of resources</a:t>
            </a:r>
          </a:p>
          <a:p>
            <a:pPr marL="914400" lvl="1" indent="-457200">
              <a:spcAft>
                <a:spcPts val="600"/>
              </a:spcAft>
              <a:buFont typeface="+mj-lt"/>
              <a:buAutoNum type="arabicPeriod"/>
            </a:pPr>
            <a:endParaRPr lang="en-GB" dirty="0"/>
          </a:p>
          <a:p>
            <a:pPr>
              <a:spcAft>
                <a:spcPts val="600"/>
              </a:spcAft>
            </a:pPr>
            <a:r>
              <a:rPr lang="en-GB" sz="2400" dirty="0"/>
              <a:t>For this project, we used the Pandas, </a:t>
            </a:r>
            <a:r>
              <a:rPr lang="en-GB" sz="2400" dirty="0" err="1"/>
              <a:t>Numpy</a:t>
            </a:r>
            <a:r>
              <a:rPr lang="en-GB" sz="2400" dirty="0"/>
              <a:t>, Matplotlib and Seaborn libraries to segment NHS appointment data across various categories and visualise insights</a:t>
            </a:r>
          </a:p>
          <a:p>
            <a:pPr lvl="1">
              <a:spcAft>
                <a:spcPts val="600"/>
              </a:spcAft>
            </a:pPr>
            <a:r>
              <a:rPr lang="en-GB" sz="2000" dirty="0"/>
              <a:t>These techniques allowed us to create simple but effective visualisation ready for consumption of all stakeholders involved</a:t>
            </a:r>
          </a:p>
          <a:p>
            <a:pPr>
              <a:spcAft>
                <a:spcPts val="600"/>
              </a:spcAft>
            </a:pPr>
            <a:r>
              <a:rPr lang="en-GB" sz="2400" dirty="0"/>
              <a:t>As a team, we leveraged GitHub to work collectively on the same code and make updates throughout</a:t>
            </a:r>
            <a:endParaRPr lang="en-GB" dirty="0"/>
          </a:p>
        </p:txBody>
      </p:sp>
      <p:sp>
        <p:nvSpPr>
          <p:cNvPr id="4" name="Rectangle 3">
            <a:extLst>
              <a:ext uri="{FF2B5EF4-FFF2-40B4-BE49-F238E27FC236}">
                <a16:creationId xmlns:a16="http://schemas.microsoft.com/office/drawing/2014/main" id="{EFB84FB0-AF58-4D49-83BF-70806B4E78F0}"/>
              </a:ext>
            </a:extLst>
          </p:cNvPr>
          <p:cNvSpPr/>
          <p:nvPr/>
        </p:nvSpPr>
        <p:spPr>
          <a:xfrm rot="16200000" flipV="1">
            <a:off x="-160992" y="594378"/>
            <a:ext cx="671511" cy="349529"/>
          </a:xfrm>
          <a:prstGeom prst="rect">
            <a:avLst/>
          </a:prstGeom>
          <a:solidFill>
            <a:srgbClr val="2F7C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3DDD10-0B02-6744-A66A-EE9B2CA308D4}"/>
              </a:ext>
            </a:extLst>
          </p:cNvPr>
          <p:cNvSpPr/>
          <p:nvPr/>
        </p:nvSpPr>
        <p:spPr>
          <a:xfrm rot="16200000" flipV="1">
            <a:off x="236298" y="594375"/>
            <a:ext cx="671511" cy="349529"/>
          </a:xfrm>
          <a:prstGeom prst="rect">
            <a:avLst/>
          </a:prstGeom>
          <a:solidFill>
            <a:srgbClr val="EC98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2A44D0B-AE5E-7249-B82B-0B5AA412146D}"/>
              </a:ext>
            </a:extLst>
          </p:cNvPr>
          <p:cNvSpPr/>
          <p:nvPr/>
        </p:nvSpPr>
        <p:spPr>
          <a:xfrm rot="16200000" flipV="1">
            <a:off x="631601" y="592389"/>
            <a:ext cx="675483" cy="349528"/>
          </a:xfrm>
          <a:prstGeom prst="rect">
            <a:avLst/>
          </a:prstGeom>
          <a:solidFill>
            <a:srgbClr val="B5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071DD7-34D6-8940-8480-699651D0AF59}"/>
              </a:ext>
            </a:extLst>
          </p:cNvPr>
          <p:cNvSpPr/>
          <p:nvPr/>
        </p:nvSpPr>
        <p:spPr>
          <a:xfrm rot="10800000" flipV="1">
            <a:off x="1199818" y="429413"/>
            <a:ext cx="10992182" cy="675482"/>
          </a:xfrm>
          <a:prstGeom prst="rect">
            <a:avLst/>
          </a:prstGeom>
          <a:solidFill>
            <a:schemeClr val="tx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2800" dirty="0"/>
              <a:t>Background and context</a:t>
            </a:r>
          </a:p>
        </p:txBody>
      </p:sp>
    </p:spTree>
    <p:extLst>
      <p:ext uri="{BB962C8B-B14F-4D97-AF65-F5344CB8AC3E}">
        <p14:creationId xmlns:p14="http://schemas.microsoft.com/office/powerpoint/2010/main" val="2742972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B84FB0-AF58-4D49-83BF-70806B4E78F0}"/>
              </a:ext>
            </a:extLst>
          </p:cNvPr>
          <p:cNvSpPr/>
          <p:nvPr/>
        </p:nvSpPr>
        <p:spPr>
          <a:xfrm rot="16200000" flipV="1">
            <a:off x="-160992" y="594378"/>
            <a:ext cx="671511" cy="3495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3DDD10-0B02-6744-A66A-EE9B2CA308D4}"/>
              </a:ext>
            </a:extLst>
          </p:cNvPr>
          <p:cNvSpPr/>
          <p:nvPr/>
        </p:nvSpPr>
        <p:spPr>
          <a:xfrm rot="16200000" flipV="1">
            <a:off x="236298" y="594375"/>
            <a:ext cx="671511" cy="349529"/>
          </a:xfrm>
          <a:prstGeom prst="rect">
            <a:avLst/>
          </a:prstGeom>
          <a:solidFill>
            <a:srgbClr val="EC98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2A44D0B-AE5E-7249-B82B-0B5AA412146D}"/>
              </a:ext>
            </a:extLst>
          </p:cNvPr>
          <p:cNvSpPr/>
          <p:nvPr/>
        </p:nvSpPr>
        <p:spPr>
          <a:xfrm rot="16200000" flipV="1">
            <a:off x="631601" y="592389"/>
            <a:ext cx="675483" cy="349528"/>
          </a:xfrm>
          <a:prstGeom prst="rect">
            <a:avLst/>
          </a:prstGeom>
          <a:solidFill>
            <a:srgbClr val="B5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071DD7-34D6-8940-8480-699651D0AF59}"/>
              </a:ext>
            </a:extLst>
          </p:cNvPr>
          <p:cNvSpPr/>
          <p:nvPr/>
        </p:nvSpPr>
        <p:spPr>
          <a:xfrm rot="10800000" flipV="1">
            <a:off x="1199818" y="429413"/>
            <a:ext cx="10992182" cy="675482"/>
          </a:xfrm>
          <a:prstGeom prst="rect">
            <a:avLst/>
          </a:prstGeom>
          <a:solidFill>
            <a:srgbClr val="2F7CB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Analytical approach</a:t>
            </a:r>
          </a:p>
        </p:txBody>
      </p:sp>
      <p:sp>
        <p:nvSpPr>
          <p:cNvPr id="8" name="Content Placeholder 2">
            <a:extLst>
              <a:ext uri="{FF2B5EF4-FFF2-40B4-BE49-F238E27FC236}">
                <a16:creationId xmlns:a16="http://schemas.microsoft.com/office/drawing/2014/main" id="{0231A427-41C8-D74C-BA89-8D6641790574}"/>
              </a:ext>
            </a:extLst>
          </p:cNvPr>
          <p:cNvSpPr>
            <a:spLocks noGrp="1"/>
          </p:cNvSpPr>
          <p:nvPr>
            <p:ph idx="1"/>
          </p:nvPr>
        </p:nvSpPr>
        <p:spPr>
          <a:xfrm>
            <a:off x="1199818" y="1387366"/>
            <a:ext cx="10153982" cy="4789597"/>
          </a:xfrm>
        </p:spPr>
        <p:txBody>
          <a:bodyPr>
            <a:normAutofit/>
          </a:bodyPr>
          <a:lstStyle/>
          <a:p>
            <a:r>
              <a:rPr lang="en-GB" sz="2400" dirty="0"/>
              <a:t>Load data sources into Jupiter Notebook as </a:t>
            </a:r>
            <a:r>
              <a:rPr lang="en-GB" sz="2400" dirty="0" err="1"/>
              <a:t>DataFrames</a:t>
            </a:r>
            <a:endParaRPr lang="en-GB" sz="2400" dirty="0"/>
          </a:p>
          <a:p>
            <a:r>
              <a:rPr lang="en-GB" sz="2400" dirty="0"/>
              <a:t>Check data for null values – none were identified</a:t>
            </a:r>
          </a:p>
          <a:p>
            <a:r>
              <a:rPr lang="en-GB" sz="2400" dirty="0"/>
              <a:t>Conduct preliminary exploratory analysis to describe the data sources in terms of number of service settings (5), context types (3), national categories (18), appointment statuses (3). </a:t>
            </a:r>
          </a:p>
          <a:p>
            <a:r>
              <a:rPr lang="en-GB" sz="2400" dirty="0"/>
              <a:t>Correct formatting of data types to ensure dates were recognised through the datetime method</a:t>
            </a:r>
          </a:p>
          <a:p>
            <a:r>
              <a:rPr lang="en-GB" sz="2400" dirty="0"/>
              <a:t>Additional exploratory analysis focused on count of appointments, which was chosen as the main variable of interest to answer the business questions</a:t>
            </a:r>
          </a:p>
          <a:p>
            <a:pPr marL="0" indent="0">
              <a:buNone/>
            </a:pPr>
            <a:endParaRPr lang="en-GB" sz="2400" dirty="0"/>
          </a:p>
        </p:txBody>
      </p:sp>
    </p:spTree>
    <p:extLst>
      <p:ext uri="{BB962C8B-B14F-4D97-AF65-F5344CB8AC3E}">
        <p14:creationId xmlns:p14="http://schemas.microsoft.com/office/powerpoint/2010/main" val="3185334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B84FB0-AF58-4D49-83BF-70806B4E78F0}"/>
              </a:ext>
            </a:extLst>
          </p:cNvPr>
          <p:cNvSpPr/>
          <p:nvPr/>
        </p:nvSpPr>
        <p:spPr>
          <a:xfrm rot="16200000" flipV="1">
            <a:off x="-160992" y="594378"/>
            <a:ext cx="671511" cy="349529"/>
          </a:xfrm>
          <a:prstGeom prst="rect">
            <a:avLst/>
          </a:prstGeom>
          <a:solidFill>
            <a:srgbClr val="2F7C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3DDD10-0B02-6744-A66A-EE9B2CA308D4}"/>
              </a:ext>
            </a:extLst>
          </p:cNvPr>
          <p:cNvSpPr/>
          <p:nvPr/>
        </p:nvSpPr>
        <p:spPr>
          <a:xfrm rot="16200000" flipV="1">
            <a:off x="236298" y="594375"/>
            <a:ext cx="671511" cy="3495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2A44D0B-AE5E-7249-B82B-0B5AA412146D}"/>
              </a:ext>
            </a:extLst>
          </p:cNvPr>
          <p:cNvSpPr/>
          <p:nvPr/>
        </p:nvSpPr>
        <p:spPr>
          <a:xfrm rot="16200000" flipV="1">
            <a:off x="631601" y="592389"/>
            <a:ext cx="675483" cy="349528"/>
          </a:xfrm>
          <a:prstGeom prst="rect">
            <a:avLst/>
          </a:prstGeom>
          <a:solidFill>
            <a:srgbClr val="B5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071DD7-34D6-8940-8480-699651D0AF59}"/>
              </a:ext>
            </a:extLst>
          </p:cNvPr>
          <p:cNvSpPr/>
          <p:nvPr/>
        </p:nvSpPr>
        <p:spPr>
          <a:xfrm rot="10800000" flipV="1">
            <a:off x="1199818" y="429413"/>
            <a:ext cx="10992182" cy="675482"/>
          </a:xfrm>
          <a:prstGeom prst="rect">
            <a:avLst/>
          </a:prstGeom>
          <a:solidFill>
            <a:srgbClr val="EC981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Patterns, trends and insights (I)</a:t>
            </a:r>
          </a:p>
        </p:txBody>
      </p:sp>
      <p:sp>
        <p:nvSpPr>
          <p:cNvPr id="8" name="Content Placeholder 2">
            <a:extLst>
              <a:ext uri="{FF2B5EF4-FFF2-40B4-BE49-F238E27FC236}">
                <a16:creationId xmlns:a16="http://schemas.microsoft.com/office/drawing/2014/main" id="{0231A427-41C8-D74C-BA89-8D6641790574}"/>
              </a:ext>
            </a:extLst>
          </p:cNvPr>
          <p:cNvSpPr>
            <a:spLocks noGrp="1"/>
          </p:cNvSpPr>
          <p:nvPr>
            <p:ph idx="1"/>
          </p:nvPr>
        </p:nvSpPr>
        <p:spPr>
          <a:xfrm>
            <a:off x="1199819" y="1387366"/>
            <a:ext cx="3324056" cy="4789597"/>
          </a:xfrm>
        </p:spPr>
        <p:txBody>
          <a:bodyPr>
            <a:normAutofit/>
          </a:bodyPr>
          <a:lstStyle/>
          <a:p>
            <a:r>
              <a:rPr lang="en-US" sz="1800" dirty="0"/>
              <a:t>General practice is the service setting registering the highest number of appointments, and it shows greater seasonality in particular around the autumn and spring time. </a:t>
            </a:r>
          </a:p>
          <a:p>
            <a:endParaRPr lang="en-US" sz="1800" dirty="0"/>
          </a:p>
          <a:p>
            <a:pPr marL="0" indent="0">
              <a:buNone/>
            </a:pPr>
            <a:endParaRPr lang="en-US" sz="1800" dirty="0"/>
          </a:p>
          <a:p>
            <a:endParaRPr lang="en-US" sz="1800" dirty="0"/>
          </a:p>
        </p:txBody>
      </p:sp>
      <p:pic>
        <p:nvPicPr>
          <p:cNvPr id="9" name="Picture 8">
            <a:extLst>
              <a:ext uri="{FF2B5EF4-FFF2-40B4-BE49-F238E27FC236}">
                <a16:creationId xmlns:a16="http://schemas.microsoft.com/office/drawing/2014/main" id="{5E89D942-8CB3-0749-BC9B-25B2AD3D1DDB}"/>
              </a:ext>
            </a:extLst>
          </p:cNvPr>
          <p:cNvPicPr/>
          <p:nvPr/>
        </p:nvPicPr>
        <p:blipFill>
          <a:blip r:embed="rId2"/>
          <a:stretch>
            <a:fillRect/>
          </a:stretch>
        </p:blipFill>
        <p:spPr>
          <a:xfrm>
            <a:off x="4812630" y="1387366"/>
            <a:ext cx="7134727" cy="5025466"/>
          </a:xfrm>
          <a:prstGeom prst="rect">
            <a:avLst/>
          </a:prstGeom>
        </p:spPr>
      </p:pic>
    </p:spTree>
    <p:extLst>
      <p:ext uri="{BB962C8B-B14F-4D97-AF65-F5344CB8AC3E}">
        <p14:creationId xmlns:p14="http://schemas.microsoft.com/office/powerpoint/2010/main" val="1836270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B84FB0-AF58-4D49-83BF-70806B4E78F0}"/>
              </a:ext>
            </a:extLst>
          </p:cNvPr>
          <p:cNvSpPr/>
          <p:nvPr/>
        </p:nvSpPr>
        <p:spPr>
          <a:xfrm rot="16200000" flipV="1">
            <a:off x="-160992" y="594378"/>
            <a:ext cx="671511" cy="349529"/>
          </a:xfrm>
          <a:prstGeom prst="rect">
            <a:avLst/>
          </a:prstGeom>
          <a:solidFill>
            <a:srgbClr val="2F7C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3DDD10-0B02-6744-A66A-EE9B2CA308D4}"/>
              </a:ext>
            </a:extLst>
          </p:cNvPr>
          <p:cNvSpPr/>
          <p:nvPr/>
        </p:nvSpPr>
        <p:spPr>
          <a:xfrm rot="16200000" flipV="1">
            <a:off x="236298" y="594375"/>
            <a:ext cx="671511" cy="3495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2A44D0B-AE5E-7249-B82B-0B5AA412146D}"/>
              </a:ext>
            </a:extLst>
          </p:cNvPr>
          <p:cNvSpPr/>
          <p:nvPr/>
        </p:nvSpPr>
        <p:spPr>
          <a:xfrm rot="16200000" flipV="1">
            <a:off x="631601" y="592389"/>
            <a:ext cx="675483" cy="349528"/>
          </a:xfrm>
          <a:prstGeom prst="rect">
            <a:avLst/>
          </a:prstGeom>
          <a:solidFill>
            <a:srgbClr val="B5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071DD7-34D6-8940-8480-699651D0AF59}"/>
              </a:ext>
            </a:extLst>
          </p:cNvPr>
          <p:cNvSpPr/>
          <p:nvPr/>
        </p:nvSpPr>
        <p:spPr>
          <a:xfrm rot="10800000" flipV="1">
            <a:off x="1199818" y="429413"/>
            <a:ext cx="10992182" cy="675482"/>
          </a:xfrm>
          <a:prstGeom prst="rect">
            <a:avLst/>
          </a:prstGeom>
          <a:solidFill>
            <a:srgbClr val="EC981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Patterns, trends and insights (II)</a:t>
            </a:r>
          </a:p>
        </p:txBody>
      </p:sp>
      <p:sp>
        <p:nvSpPr>
          <p:cNvPr id="8" name="Content Placeholder 2">
            <a:extLst>
              <a:ext uri="{FF2B5EF4-FFF2-40B4-BE49-F238E27FC236}">
                <a16:creationId xmlns:a16="http://schemas.microsoft.com/office/drawing/2014/main" id="{0231A427-41C8-D74C-BA89-8D6641790574}"/>
              </a:ext>
            </a:extLst>
          </p:cNvPr>
          <p:cNvSpPr>
            <a:spLocks noGrp="1"/>
          </p:cNvSpPr>
          <p:nvPr>
            <p:ph idx="1"/>
          </p:nvPr>
        </p:nvSpPr>
        <p:spPr>
          <a:xfrm>
            <a:off x="1199818" y="1387366"/>
            <a:ext cx="3107487" cy="4789597"/>
          </a:xfrm>
        </p:spPr>
        <p:txBody>
          <a:bodyPr>
            <a:normAutofit/>
          </a:bodyPr>
          <a:lstStyle/>
          <a:p>
            <a:r>
              <a:rPr lang="en-GB" sz="1800" dirty="0"/>
              <a:t>Secondly, we created four visualisations indicating the number of appointments for service setting per season, in order to identify more granular trends. </a:t>
            </a:r>
          </a:p>
          <a:p>
            <a:r>
              <a:rPr lang="en-GB" sz="1800" dirty="0"/>
              <a:t>All four seasons show a drop in appointments coinciding with weekends, which accounts for lower volumes when certain service settings such as GP practices are closed.</a:t>
            </a:r>
            <a:endParaRPr lang="en-US" sz="1800" dirty="0"/>
          </a:p>
          <a:p>
            <a:pPr marL="0" indent="0">
              <a:buNone/>
            </a:pPr>
            <a:endParaRPr lang="en-US" sz="1800" dirty="0"/>
          </a:p>
          <a:p>
            <a:endParaRPr lang="en-US" sz="1800" dirty="0"/>
          </a:p>
        </p:txBody>
      </p:sp>
      <p:pic>
        <p:nvPicPr>
          <p:cNvPr id="9" name="Picture 8">
            <a:extLst>
              <a:ext uri="{FF2B5EF4-FFF2-40B4-BE49-F238E27FC236}">
                <a16:creationId xmlns:a16="http://schemas.microsoft.com/office/drawing/2014/main" id="{82510028-BCDE-F940-B16A-739AA6C4D0B7}"/>
              </a:ext>
            </a:extLst>
          </p:cNvPr>
          <p:cNvPicPr/>
          <p:nvPr/>
        </p:nvPicPr>
        <p:blipFill>
          <a:blip r:embed="rId2"/>
          <a:stretch>
            <a:fillRect/>
          </a:stretch>
        </p:blipFill>
        <p:spPr>
          <a:xfrm>
            <a:off x="4758238" y="1307908"/>
            <a:ext cx="7433761" cy="5283819"/>
          </a:xfrm>
          <a:prstGeom prst="rect">
            <a:avLst/>
          </a:prstGeom>
        </p:spPr>
      </p:pic>
    </p:spTree>
    <p:extLst>
      <p:ext uri="{BB962C8B-B14F-4D97-AF65-F5344CB8AC3E}">
        <p14:creationId xmlns:p14="http://schemas.microsoft.com/office/powerpoint/2010/main" val="2595934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B84FB0-AF58-4D49-83BF-70806B4E78F0}"/>
              </a:ext>
            </a:extLst>
          </p:cNvPr>
          <p:cNvSpPr/>
          <p:nvPr/>
        </p:nvSpPr>
        <p:spPr>
          <a:xfrm rot="16200000" flipV="1">
            <a:off x="-160992" y="594378"/>
            <a:ext cx="671511" cy="349529"/>
          </a:xfrm>
          <a:prstGeom prst="rect">
            <a:avLst/>
          </a:prstGeom>
          <a:solidFill>
            <a:srgbClr val="2F7C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3DDD10-0B02-6744-A66A-EE9B2CA308D4}"/>
              </a:ext>
            </a:extLst>
          </p:cNvPr>
          <p:cNvSpPr/>
          <p:nvPr/>
        </p:nvSpPr>
        <p:spPr>
          <a:xfrm rot="16200000" flipV="1">
            <a:off x="236298" y="594375"/>
            <a:ext cx="671511" cy="3495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2A44D0B-AE5E-7249-B82B-0B5AA412146D}"/>
              </a:ext>
            </a:extLst>
          </p:cNvPr>
          <p:cNvSpPr/>
          <p:nvPr/>
        </p:nvSpPr>
        <p:spPr>
          <a:xfrm rot="16200000" flipV="1">
            <a:off x="631601" y="592389"/>
            <a:ext cx="675483" cy="349528"/>
          </a:xfrm>
          <a:prstGeom prst="rect">
            <a:avLst/>
          </a:prstGeom>
          <a:solidFill>
            <a:srgbClr val="B5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071DD7-34D6-8940-8480-699651D0AF59}"/>
              </a:ext>
            </a:extLst>
          </p:cNvPr>
          <p:cNvSpPr/>
          <p:nvPr/>
        </p:nvSpPr>
        <p:spPr>
          <a:xfrm rot="10800000" flipV="1">
            <a:off x="1199818" y="429413"/>
            <a:ext cx="10992182" cy="675482"/>
          </a:xfrm>
          <a:prstGeom prst="rect">
            <a:avLst/>
          </a:prstGeom>
          <a:solidFill>
            <a:srgbClr val="EC981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Patterns, trends and insights (III)</a:t>
            </a:r>
          </a:p>
        </p:txBody>
      </p:sp>
      <p:sp>
        <p:nvSpPr>
          <p:cNvPr id="8" name="Content Placeholder 2">
            <a:extLst>
              <a:ext uri="{FF2B5EF4-FFF2-40B4-BE49-F238E27FC236}">
                <a16:creationId xmlns:a16="http://schemas.microsoft.com/office/drawing/2014/main" id="{0231A427-41C8-D74C-BA89-8D6641790574}"/>
              </a:ext>
            </a:extLst>
          </p:cNvPr>
          <p:cNvSpPr>
            <a:spLocks noGrp="1"/>
          </p:cNvSpPr>
          <p:nvPr>
            <p:ph idx="1"/>
          </p:nvPr>
        </p:nvSpPr>
        <p:spPr>
          <a:xfrm>
            <a:off x="1199818" y="1387366"/>
            <a:ext cx="3949698" cy="4789597"/>
          </a:xfrm>
        </p:spPr>
        <p:txBody>
          <a:bodyPr>
            <a:normAutofit/>
          </a:bodyPr>
          <a:lstStyle/>
          <a:p>
            <a:r>
              <a:rPr lang="en-GB" sz="1800" dirty="0"/>
              <a:t>Thirdly, we analysed tweets about healthcare in the UK, for an external perspective. </a:t>
            </a:r>
          </a:p>
          <a:p>
            <a:r>
              <a:rPr lang="en-GB" sz="1800" dirty="0"/>
              <a:t>The top trending hashtags feature #healthcare and #health as the most common, followed by #medicine, #</a:t>
            </a:r>
            <a:r>
              <a:rPr lang="en-GB" sz="1800" dirty="0" err="1"/>
              <a:t>ai</a:t>
            </a:r>
            <a:r>
              <a:rPr lang="en-GB" sz="1800" dirty="0"/>
              <a:t>, #job, perhaps suggesting a focus on the supply side of healthcare (related to resourcing, job optimisation and job search) </a:t>
            </a:r>
          </a:p>
          <a:p>
            <a:pPr marL="0" indent="0">
              <a:buNone/>
            </a:pPr>
            <a:endParaRPr lang="en-GB" sz="1800" dirty="0"/>
          </a:p>
          <a:p>
            <a:endParaRPr lang="en-GB" sz="1800" dirty="0"/>
          </a:p>
        </p:txBody>
      </p:sp>
      <p:pic>
        <p:nvPicPr>
          <p:cNvPr id="9" name="Picture 8">
            <a:extLst>
              <a:ext uri="{FF2B5EF4-FFF2-40B4-BE49-F238E27FC236}">
                <a16:creationId xmlns:a16="http://schemas.microsoft.com/office/drawing/2014/main" id="{944CF8D6-0F27-4E49-95F9-8F5B8D3DEF57}"/>
              </a:ext>
            </a:extLst>
          </p:cNvPr>
          <p:cNvPicPr/>
          <p:nvPr/>
        </p:nvPicPr>
        <p:blipFill>
          <a:blip r:embed="rId2"/>
          <a:stretch>
            <a:fillRect/>
          </a:stretch>
        </p:blipFill>
        <p:spPr>
          <a:xfrm>
            <a:off x="5646319" y="1121175"/>
            <a:ext cx="6000750" cy="5641975"/>
          </a:xfrm>
          <a:prstGeom prst="rect">
            <a:avLst/>
          </a:prstGeom>
        </p:spPr>
      </p:pic>
    </p:spTree>
    <p:extLst>
      <p:ext uri="{BB962C8B-B14F-4D97-AF65-F5344CB8AC3E}">
        <p14:creationId xmlns:p14="http://schemas.microsoft.com/office/powerpoint/2010/main" val="4083831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B84FB0-AF58-4D49-83BF-70806B4E78F0}"/>
              </a:ext>
            </a:extLst>
          </p:cNvPr>
          <p:cNvSpPr/>
          <p:nvPr/>
        </p:nvSpPr>
        <p:spPr>
          <a:xfrm rot="16200000" flipV="1">
            <a:off x="-160992" y="594378"/>
            <a:ext cx="671511" cy="349529"/>
          </a:xfrm>
          <a:prstGeom prst="rect">
            <a:avLst/>
          </a:prstGeom>
          <a:solidFill>
            <a:srgbClr val="2F7C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3DDD10-0B02-6744-A66A-EE9B2CA308D4}"/>
              </a:ext>
            </a:extLst>
          </p:cNvPr>
          <p:cNvSpPr/>
          <p:nvPr/>
        </p:nvSpPr>
        <p:spPr>
          <a:xfrm rot="16200000" flipV="1">
            <a:off x="236298" y="594375"/>
            <a:ext cx="671511" cy="3495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2A44D0B-AE5E-7249-B82B-0B5AA412146D}"/>
              </a:ext>
            </a:extLst>
          </p:cNvPr>
          <p:cNvSpPr/>
          <p:nvPr/>
        </p:nvSpPr>
        <p:spPr>
          <a:xfrm rot="16200000" flipV="1">
            <a:off x="631601" y="592389"/>
            <a:ext cx="675483" cy="349528"/>
          </a:xfrm>
          <a:prstGeom prst="rect">
            <a:avLst/>
          </a:prstGeom>
          <a:solidFill>
            <a:srgbClr val="B5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071DD7-34D6-8940-8480-699651D0AF59}"/>
              </a:ext>
            </a:extLst>
          </p:cNvPr>
          <p:cNvSpPr/>
          <p:nvPr/>
        </p:nvSpPr>
        <p:spPr>
          <a:xfrm rot="10800000" flipV="1">
            <a:off x="1199818" y="429413"/>
            <a:ext cx="10992182" cy="675482"/>
          </a:xfrm>
          <a:prstGeom prst="rect">
            <a:avLst/>
          </a:prstGeom>
          <a:solidFill>
            <a:srgbClr val="EC981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Patterns, trends and insights (IV)</a:t>
            </a:r>
          </a:p>
        </p:txBody>
      </p:sp>
      <p:sp>
        <p:nvSpPr>
          <p:cNvPr id="8" name="Content Placeholder 2">
            <a:extLst>
              <a:ext uri="{FF2B5EF4-FFF2-40B4-BE49-F238E27FC236}">
                <a16:creationId xmlns:a16="http://schemas.microsoft.com/office/drawing/2014/main" id="{0231A427-41C8-D74C-BA89-8D6641790574}"/>
              </a:ext>
            </a:extLst>
          </p:cNvPr>
          <p:cNvSpPr>
            <a:spLocks noGrp="1"/>
          </p:cNvSpPr>
          <p:nvPr>
            <p:ph idx="1"/>
          </p:nvPr>
        </p:nvSpPr>
        <p:spPr>
          <a:xfrm>
            <a:off x="1199818" y="1387366"/>
            <a:ext cx="3107487" cy="4789597"/>
          </a:xfrm>
        </p:spPr>
        <p:txBody>
          <a:bodyPr>
            <a:normAutofit/>
          </a:bodyPr>
          <a:lstStyle/>
          <a:p>
            <a:r>
              <a:rPr lang="en-GB" sz="1800" dirty="0"/>
              <a:t>To better address the business challenge on resource capacity, we created a ‘utilisation’ variable by adding a new column that divided the count of appointments by the maximum NHS capacity of 1,200,000 per day.</a:t>
            </a:r>
          </a:p>
          <a:p>
            <a:r>
              <a:rPr lang="en-GB" sz="1800" dirty="0"/>
              <a:t>The utilisation data shows peaks in the autumn and spring, where service utilisation is around 84% and 82% respectively. Services are the least utilised in April at 66%. </a:t>
            </a:r>
          </a:p>
          <a:p>
            <a:endParaRPr lang="en-GB" sz="1800" dirty="0"/>
          </a:p>
          <a:p>
            <a:pPr marL="0" indent="0">
              <a:buNone/>
            </a:pPr>
            <a:endParaRPr lang="en-GB" sz="1800" dirty="0"/>
          </a:p>
          <a:p>
            <a:endParaRPr lang="en-GB" sz="1800" dirty="0"/>
          </a:p>
        </p:txBody>
      </p:sp>
      <p:pic>
        <p:nvPicPr>
          <p:cNvPr id="10" name="Picture 9">
            <a:extLst>
              <a:ext uri="{FF2B5EF4-FFF2-40B4-BE49-F238E27FC236}">
                <a16:creationId xmlns:a16="http://schemas.microsoft.com/office/drawing/2014/main" id="{4BC31C12-A9F9-C84E-9539-9AF344E44F6B}"/>
              </a:ext>
            </a:extLst>
          </p:cNvPr>
          <p:cNvPicPr/>
          <p:nvPr/>
        </p:nvPicPr>
        <p:blipFill>
          <a:blip r:embed="rId2"/>
          <a:stretch>
            <a:fillRect/>
          </a:stretch>
        </p:blipFill>
        <p:spPr>
          <a:xfrm>
            <a:off x="4880476" y="1104895"/>
            <a:ext cx="6850313" cy="5477972"/>
          </a:xfrm>
          <a:prstGeom prst="rect">
            <a:avLst/>
          </a:prstGeom>
        </p:spPr>
      </p:pic>
    </p:spTree>
    <p:extLst>
      <p:ext uri="{BB962C8B-B14F-4D97-AF65-F5344CB8AC3E}">
        <p14:creationId xmlns:p14="http://schemas.microsoft.com/office/powerpoint/2010/main" val="1202468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B84FB0-AF58-4D49-83BF-70806B4E78F0}"/>
              </a:ext>
            </a:extLst>
          </p:cNvPr>
          <p:cNvSpPr/>
          <p:nvPr/>
        </p:nvSpPr>
        <p:spPr>
          <a:xfrm rot="16200000" flipV="1">
            <a:off x="-160992" y="594378"/>
            <a:ext cx="671511" cy="349529"/>
          </a:xfrm>
          <a:prstGeom prst="rect">
            <a:avLst/>
          </a:prstGeom>
          <a:solidFill>
            <a:srgbClr val="2F7C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33DDD10-0B02-6744-A66A-EE9B2CA308D4}"/>
              </a:ext>
            </a:extLst>
          </p:cNvPr>
          <p:cNvSpPr/>
          <p:nvPr/>
        </p:nvSpPr>
        <p:spPr>
          <a:xfrm rot="16200000" flipV="1">
            <a:off x="236298" y="594375"/>
            <a:ext cx="671511" cy="3495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2A44D0B-AE5E-7249-B82B-0B5AA412146D}"/>
              </a:ext>
            </a:extLst>
          </p:cNvPr>
          <p:cNvSpPr/>
          <p:nvPr/>
        </p:nvSpPr>
        <p:spPr>
          <a:xfrm rot="16200000" flipV="1">
            <a:off x="631601" y="592389"/>
            <a:ext cx="675483" cy="349528"/>
          </a:xfrm>
          <a:prstGeom prst="rect">
            <a:avLst/>
          </a:prstGeom>
          <a:solidFill>
            <a:srgbClr val="B585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071DD7-34D6-8940-8480-699651D0AF59}"/>
              </a:ext>
            </a:extLst>
          </p:cNvPr>
          <p:cNvSpPr/>
          <p:nvPr/>
        </p:nvSpPr>
        <p:spPr>
          <a:xfrm rot="10800000" flipV="1">
            <a:off x="1199818" y="429413"/>
            <a:ext cx="10992182" cy="675482"/>
          </a:xfrm>
          <a:prstGeom prst="rect">
            <a:avLst/>
          </a:prstGeom>
          <a:solidFill>
            <a:srgbClr val="EC981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Patterns, trends and insights (V)</a:t>
            </a:r>
          </a:p>
        </p:txBody>
      </p:sp>
      <p:sp>
        <p:nvSpPr>
          <p:cNvPr id="8" name="Content Placeholder 2">
            <a:extLst>
              <a:ext uri="{FF2B5EF4-FFF2-40B4-BE49-F238E27FC236}">
                <a16:creationId xmlns:a16="http://schemas.microsoft.com/office/drawing/2014/main" id="{0231A427-41C8-D74C-BA89-8D6641790574}"/>
              </a:ext>
            </a:extLst>
          </p:cNvPr>
          <p:cNvSpPr>
            <a:spLocks noGrp="1"/>
          </p:cNvSpPr>
          <p:nvPr>
            <p:ph idx="1"/>
          </p:nvPr>
        </p:nvSpPr>
        <p:spPr>
          <a:xfrm>
            <a:off x="1199818" y="1387366"/>
            <a:ext cx="3901571" cy="4789597"/>
          </a:xfrm>
        </p:spPr>
        <p:txBody>
          <a:bodyPr>
            <a:normAutofit/>
          </a:bodyPr>
          <a:lstStyle/>
          <a:p>
            <a:r>
              <a:rPr lang="en-US" sz="1800" dirty="0"/>
              <a:t>We then wanted to investigate attendance of appointments to see if there was any trend that could help predict demand for staff.</a:t>
            </a:r>
          </a:p>
          <a:p>
            <a:r>
              <a:rPr lang="en-US" sz="1800" dirty="0"/>
              <a:t>We could see that there is a drop in the proportion of attended appointments between the months of September and January compared with the rest of the year.</a:t>
            </a:r>
          </a:p>
          <a:p>
            <a:pPr marL="0" indent="0">
              <a:buNone/>
            </a:pPr>
            <a:endParaRPr lang="en-US" sz="1800" dirty="0"/>
          </a:p>
          <a:p>
            <a:endParaRPr lang="en-US" sz="1800" dirty="0"/>
          </a:p>
        </p:txBody>
      </p:sp>
      <p:pic>
        <p:nvPicPr>
          <p:cNvPr id="9" name="Picture 8">
            <a:extLst>
              <a:ext uri="{FF2B5EF4-FFF2-40B4-BE49-F238E27FC236}">
                <a16:creationId xmlns:a16="http://schemas.microsoft.com/office/drawing/2014/main" id="{57270B00-3EDC-704C-97C4-CECEDE3E4102}"/>
              </a:ext>
            </a:extLst>
          </p:cNvPr>
          <p:cNvPicPr/>
          <p:nvPr/>
        </p:nvPicPr>
        <p:blipFill>
          <a:blip r:embed="rId2"/>
          <a:stretch>
            <a:fillRect/>
          </a:stretch>
        </p:blipFill>
        <p:spPr>
          <a:xfrm>
            <a:off x="5342021" y="1275959"/>
            <a:ext cx="6592423" cy="5124842"/>
          </a:xfrm>
          <a:prstGeom prst="rect">
            <a:avLst/>
          </a:prstGeom>
        </p:spPr>
      </p:pic>
    </p:spTree>
    <p:extLst>
      <p:ext uri="{BB962C8B-B14F-4D97-AF65-F5344CB8AC3E}">
        <p14:creationId xmlns:p14="http://schemas.microsoft.com/office/powerpoint/2010/main" val="2915107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1675</TotalTime>
  <Words>853</Words>
  <Application>Microsoft Macintosh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Diagnostic analysis of NHS data using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2Market Customer Insights</dc:title>
  <dc:creator>Francesca Galli</dc:creator>
  <cp:lastModifiedBy>Francesca Galli</cp:lastModifiedBy>
  <cp:revision>24</cp:revision>
  <dcterms:created xsi:type="dcterms:W3CDTF">2023-06-15T10:53:43Z</dcterms:created>
  <dcterms:modified xsi:type="dcterms:W3CDTF">2023-08-06T21:35:44Z</dcterms:modified>
</cp:coreProperties>
</file>