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A5BE82-102D-43D6-8959-9BD9AFCEE54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233448-C545-4098-B9DB-96EB04821660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7A0529-FD23-471E-8E2C-669883C85AD9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74C379-85B3-41FF-8616-4EEDBF0A60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0AEC4F-B234-4E3E-8D69-7901D2D84D6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EC9F3A-1591-4E6F-AA47-794D30AF3C8D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0A5B4F-F93A-450D-8B7E-1AF8952008C9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416923-A1EF-4BC6-AEC2-FFC7B12E209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E13A35-C3BF-4368-82C9-3552B4E4376D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B0E5DB-C121-4D58-A1F7-769807B7DB1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9C6024E-0A12-41F8-9A9C-A641025ED08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1F54FF-618C-426E-BA0C-D943DD21D8A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CF4241-E45F-49F3-8B45-56F98F06E24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DE3BA9-CFF3-444E-8F17-AD8C1CA5B5D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065B95-0E83-4DEB-A6B4-FDE7E22469D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B0399D-7FE7-43D6-96A0-21C801E41B84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C12E825-1A48-4B64-9A77-796831C70BCA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D2937A-C34B-4CC5-94D0-707EB55A56BE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7F9CA5-13C9-45C5-978E-75FC966D50A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9D8074-9279-4909-A370-71D02D75BB80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4E049E-2C6C-4B1E-9DBB-C02449075623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E54F4D-90FE-4061-BE23-89935408CC3A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657343-EABA-4007-A5D0-8E6F2108C33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D4918C-E39C-4517-B123-0A2DF473BF8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F41CBC-A1FE-4033-8EDD-956120251678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C8B62D-E721-4524-8983-2C16EDB9A3C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9B3202-6BB7-4CE5-ACCF-12AA5DFADAA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F036FB-DCA6-4A8E-A952-C02E530286AA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15C6DD-B074-447F-B8EC-ACB5135FF91F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8A35D0-DD6A-4BCD-8AB8-311F417ACBE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C9B8E9-8837-4D1D-9137-CD3D9A736179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83D3A2-6E9B-4DE8-8F84-58B9882FE2B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15440" y="719640"/>
            <a:ext cx="11360520" cy="792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09CA5B-1FF9-4CA2-8E3A-32711608FE38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94B20E-E919-4192-B739-64B47782EB4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10A189-D7F7-4059-92B8-265DDC03F51F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C939BF-5C52-4607-91C1-0C5D0C7D2F82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5"/>
          <p:cNvSpPr/>
          <p:nvPr/>
        </p:nvSpPr>
        <p:spPr>
          <a:xfrm>
            <a:off x="0" y="0"/>
            <a:ext cx="575172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Google Shape;11;p15"/>
          <p:cNvSpPr/>
          <p:nvPr/>
        </p:nvSpPr>
        <p:spPr>
          <a:xfrm>
            <a:off x="0" y="58680"/>
            <a:ext cx="5751000" cy="5865480"/>
          </a:xfrm>
          <a:custGeom>
            <a:avLst/>
            <a:gdLst/>
            <a:ahLst/>
            <a:cxn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Google Shape;12;p15"/>
          <p:cNvSpPr/>
          <p:nvPr/>
        </p:nvSpPr>
        <p:spPr>
          <a:xfrm>
            <a:off x="0" y="0"/>
            <a:ext cx="5755680" cy="5860440"/>
          </a:xfrm>
          <a:custGeom>
            <a:avLst/>
            <a:gdLst/>
            <a:ahLst/>
            <a:cxn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93080" y="6678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340" b="0" strike="noStrike" spc="-1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31EEE25-F82A-4EE9-88CA-6B5F902CF0BB}" type="slidenum">
              <a:rPr lang="en-US" sz="1340" b="0" strike="noStrike" spc="-1">
                <a:solidFill>
                  <a:srgbClr val="6B038B"/>
                </a:solidFill>
                <a:latin typeface="Roboto"/>
                <a:ea typeface="Roboto"/>
              </a:rPr>
            </a:fld>
            <a:endParaRPr lang="en-US" sz="134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1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4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340" b="0" strike="noStrike" spc="-1">
                <a:solidFill>
                  <a:srgbClr val="6B038B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D3B240-5139-4B41-8401-E0528728E819}" type="slidenum">
              <a:rPr lang="en-US" sz="1340" b="0" strike="noStrike" spc="-1">
                <a:solidFill>
                  <a:srgbClr val="6B038B"/>
                </a:solidFill>
                <a:latin typeface="Roboto"/>
                <a:ea typeface="Roboto"/>
              </a:rPr>
            </a:fld>
            <a:endParaRPr lang="en-US" sz="134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8;g10be3d9b0b6_0_81"/>
          <p:cNvSpPr/>
          <p:nvPr/>
        </p:nvSpPr>
        <p:spPr>
          <a:xfrm>
            <a:off x="0" y="0"/>
            <a:ext cx="12191760" cy="5863680"/>
          </a:xfrm>
          <a:custGeom>
            <a:avLst/>
            <a:gdLst/>
            <a:ahLst/>
            <a:cxn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15440" y="719640"/>
            <a:ext cx="11360520" cy="170964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p>
            <a:r>
              <a:rPr lang="en-US" sz="4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3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7A3E884-D21E-42BE-B413-97ED638C837D}" type="slidenum">
              <a:rPr lang="en-US" sz="1300" b="0" strike="noStrike" spc="-1">
                <a:solidFill>
                  <a:srgbClr val="FFFFFF"/>
                </a:solidFill>
                <a:latin typeface="Roboto"/>
                <a:ea typeface="Roboto"/>
              </a:rPr>
            </a:fld>
            <a:endParaRPr lang="en-US" sz="1300" b="0" strike="noStrike" spc="-1">
              <a:latin typeface="Times New Roman" panose="020206030504050203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etbootstrap.com/docs/4.5/getting-started/introduct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7000" y="896400"/>
            <a:ext cx="4941720" cy="33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94310"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650" b="1" strike="noStrike" spc="-1">
                <a:solidFill>
                  <a:srgbClr val="FFFFFF"/>
                </a:solidFill>
                <a:latin typeface="Verdana" panose="020B0604030504040204"/>
                <a:ea typeface="Verdana" panose="020B0604030504040204"/>
              </a:rPr>
              <a:t>Instructor</a:t>
            </a:r>
            <a:endParaRPr lang="en-US" sz="265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94310" algn="ctr">
              <a:lnSpc>
                <a:spcPct val="115000"/>
              </a:lnSpc>
              <a:buNone/>
              <a:tabLst>
                <a:tab pos="0" algn="l"/>
              </a:tabLst>
            </a:pPr>
            <a:br>
              <a:rPr sz="2400"/>
            </a:br>
            <a:r>
              <a:rPr lang="en-US" sz="24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Austin French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94310"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Austin.french@smoothstack.com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193080" y="986400"/>
            <a:ext cx="5554800" cy="546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94310" algn="ctr">
              <a:lnSpc>
                <a:spcPct val="200000"/>
              </a:lnSpc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2D059D"/>
                </a:solidFill>
                <a:latin typeface="Verdana" panose="020B0604030504040204"/>
                <a:ea typeface="Verdana" panose="020B0604030504040204"/>
              </a:rPr>
              <a:t>Python Cloud Day 4</a:t>
            </a:r>
            <a:endParaRPr lang="en-US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94310" algn="ctr">
              <a:lnSpc>
                <a:spcPct val="2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2D059D"/>
                </a:solidFill>
                <a:latin typeface="Verdana" panose="020B0604030504040204"/>
                <a:ea typeface="Verdana" panose="020B0604030504040204"/>
              </a:rPr>
              <a:t>learn.smoothstack.com</a:t>
            </a:r>
            <a:endParaRPr lang="en-US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08965" indent="-332105">
              <a:lnSpc>
                <a:spcPct val="115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25" name="Google Shape;127;p1"/>
          <p:cNvPicPr/>
          <p:nvPr/>
        </p:nvPicPr>
        <p:blipFill>
          <a:blip r:embed="rId1"/>
          <a:srcRect l="6625" t="36368" r="7090" b="36778"/>
          <a:stretch>
            <a:fillRect/>
          </a:stretch>
        </p:blipFill>
        <p:spPr>
          <a:xfrm>
            <a:off x="9705960" y="24264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/>
                <a:ea typeface="Constantia" panose="02030602050306030303"/>
              </a:rPr>
              <a:t>Learning Objectives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Flask-Login and WTForms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Flask-SQLAlchemy and ORM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Testing Flask Applications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B038B"/>
                </a:solidFill>
                <a:latin typeface="Constantia" panose="02030602050306030303" charset="0"/>
                <a:ea typeface="Roboto"/>
                <a:cs typeface="Constantia" panose="02030602050306030303" charset="0"/>
              </a:rPr>
              <a:t>Bootstrap</a:t>
            </a:r>
            <a:endParaRPr lang="en-US" sz="2000" b="0" strike="noStrike" spc="-1">
              <a:solidFill>
                <a:srgbClr val="00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28" name="Google Shape;134;p2"/>
          <p:cNvPicPr/>
          <p:nvPr/>
        </p:nvPicPr>
        <p:blipFill>
          <a:blip r:embed="rId1"/>
          <a:srcRect l="6625" t="36368" r="7090" b="36778"/>
          <a:stretch>
            <a:fillRect/>
          </a:stretch>
        </p:blipFill>
        <p:spPr>
          <a:xfrm>
            <a:off x="9859680" y="346680"/>
            <a:ext cx="2041920" cy="31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 charset="0"/>
                <a:cs typeface="Constantia" panose="02030602050306030303" charset="0"/>
              </a:rPr>
              <a:t>Flask-Login and Flask-WTForms</a:t>
            </a:r>
            <a:endParaRPr lang="en-US" sz="2800" b="0" strike="noStrike" spc="-1">
              <a:solidFill>
                <a:srgbClr val="2D059D"/>
              </a:solidFill>
              <a:latin typeface="Constantia" panose="02030602050306030303" charset="0"/>
              <a:ea typeface="Merriweather"/>
              <a:cs typeface="Constantia" panose="02030602050306030303" charset="0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Flask-Login provides user session management for Flask. It handles the common tasks of logging in, logging out, and remembering your users’ sessions over extended periods of time.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Flask-WTForms is a simple integration of Flask and WTForms, including CSRF, file upload, and reCAPTCHA support.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You can use Flask-Login in conjunction with SQLAlchemy to store your user data in a database and Flask-WTForms to handle your login and registration forms.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 charset="0"/>
                <a:cs typeface="Constantia" panose="02030602050306030303" charset="0"/>
              </a:rPr>
              <a:t>SQLAlchemy ORM</a:t>
            </a:r>
            <a:endParaRPr lang="en-US" sz="2800" b="0" strike="noStrike" spc="-1">
              <a:solidFill>
                <a:srgbClr val="2D059D"/>
              </a:solidFill>
              <a:latin typeface="Constantia" panose="02030602050306030303" charset="0"/>
              <a:ea typeface="Merriweather"/>
              <a:cs typeface="Constantia" panose="02030602050306030303" charset="0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ORM stands for Object Relational Mapping. It is a technique that lets you query and manipulate data from a database using an object-oriented paradigm.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SQLAlchemy allows you to map an object from a class as a database table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You can also create a relationship between tables in a couple of different methods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One to One mapping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One to Many mapping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 charset="0"/>
                <a:cs typeface="Constantia" panose="02030602050306030303" charset="0"/>
              </a:rPr>
              <a:t>Relationship mapping</a:t>
            </a:r>
            <a:endParaRPr lang="en-US" sz="2800" b="0" strike="noStrike" spc="-1">
              <a:solidFill>
                <a:srgbClr val="2D059D"/>
              </a:solidFill>
              <a:latin typeface="Constantia" panose="02030602050306030303" charset="0"/>
              <a:ea typeface="Merriweather"/>
              <a:cs typeface="Constantia" panose="02030602050306030303" charset="0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 one-to-one relationship is a relationship between two tables in which each row in one table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is related to one and only one row in the other table.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Profile has a relationship to user_id from the Users table ( only one profile to one user )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 one-to-many relationship is a relationship between two tables in which each row in one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table is related to one or more rows in the other table.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Posts has a relationship to user_id from the Users table ( One user can have many posts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2D059D"/>
                </a:solidFill>
                <a:latin typeface="Constantia" panose="02030602050306030303" charset="0"/>
                <a:cs typeface="Constantia" panose="02030602050306030303" charset="0"/>
              </a:rPr>
              <a:t>Testing Flask Applications</a:t>
            </a:r>
            <a:endParaRPr lang="en-US" sz="2800" b="0" strike="noStrike" spc="-1">
              <a:solidFill>
                <a:srgbClr val="2D059D"/>
              </a:solidFill>
              <a:latin typeface="Constantia" panose="02030602050306030303" charset="0"/>
              <a:ea typeface="Merriweather"/>
              <a:cs typeface="Constantia" panose="02030602050306030303" charset="0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Flask provides a test client that can be used to simulate a client making requests to the application without the need to run the application server.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The test client can be used to test the application without having to run the server.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from app import app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def test_index():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  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client = app.test_client() # create a test client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  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response = client.get('/') # send a get request to the index route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  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assert response.status_code == 200 # check that the status code is 200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  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assert b'Hello World!' in response.data # check that the response contains the string 'Hello World!'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lang="en-GB" sz="2800" b="0" strike="noStrike" spc="-1">
                <a:solidFill>
                  <a:srgbClr val="2D059D"/>
                </a:solidFill>
                <a:latin typeface="Constantia" panose="02030602050306030303"/>
                <a:ea typeface="Merriweather"/>
              </a:rPr>
              <a:t>Bootstrap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Bootstrap is a free and open-source CSS framework directed at responsive, mobile-first front-end web development. 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It contains CSS- and JavaScript-based design templates for typography, forms, buttons, navigation and other interface components.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You can use bootstrap to style your web application quickly and cleanly.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Documentation can be found here: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hlinkClick r:id="rId1"/>
              </a:rPr>
              <a:t>Boostrap Docs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225;g10be3d9b0b6_0_65"/>
          <p:cNvPicPr/>
          <p:nvPr/>
        </p:nvPicPr>
        <p:blipFill>
          <a:blip r:embed="rId1"/>
          <a:srcRect l="6625" t="36368" r="7092" b="36778"/>
          <a:stretch>
            <a:fillRect/>
          </a:stretch>
        </p:blipFill>
        <p:spPr>
          <a:xfrm>
            <a:off x="4250520" y="2388240"/>
            <a:ext cx="4378680" cy="58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038B"/>
      </a:dk2>
      <a:lt2>
        <a:srgbClr val="D8D8D8"/>
      </a:lt2>
      <a:accent1>
        <a:srgbClr val="2D059D"/>
      </a:accent1>
      <a:accent2>
        <a:srgbClr val="6B038B"/>
      </a:accent2>
      <a:accent3>
        <a:srgbClr val="EDE3DA"/>
      </a:accent3>
      <a:accent4>
        <a:srgbClr val="C826FA"/>
      </a:accent4>
      <a:accent5>
        <a:srgbClr val="FFFFFF"/>
      </a:accent5>
      <a:accent6>
        <a:srgbClr val="9A78FA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2481</Words>
  <Application>WPS Presentation</Application>
  <PresentationFormat/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Symbol</vt:lpstr>
      <vt:lpstr>Roboto</vt:lpstr>
      <vt:lpstr>Segoe Print</vt:lpstr>
      <vt:lpstr>Times New Roman</vt:lpstr>
      <vt:lpstr>Verdana</vt:lpstr>
      <vt:lpstr>Constantia</vt:lpstr>
      <vt:lpstr>Merriweather</vt:lpstr>
      <vt:lpstr>Microsoft YaHei</vt:lpstr>
      <vt:lpstr>Arial Unicode MS</vt:lpstr>
      <vt:lpstr>Calibri</vt:lpstr>
      <vt:lpstr>Constantia</vt:lpstr>
      <vt:lpstr>Office Theme</vt:lpstr>
      <vt:lpstr>Office Theme</vt:lpstr>
      <vt:lpstr>Office Theme</vt:lpstr>
      <vt:lpstr>Austin.french@smoothstack.com</vt:lpstr>
      <vt:lpstr>Learning Objectives</vt:lpstr>
      <vt:lpstr>Flask-Login and Flask-WTForms</vt:lpstr>
      <vt:lpstr>SQLAlchemy ORM</vt:lpstr>
      <vt:lpstr>Relationship mapping</vt:lpstr>
      <vt:lpstr>Testing Flask Applications</vt:lpstr>
      <vt:lpstr>Bootstrap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 Chandra Last chandra.ayodhya@smoothstack.com</dc:title>
  <dc:creator>Ayodhya, Hemachandra (TMP)</dc:creator>
  <cp:lastModifiedBy>Austi</cp:lastModifiedBy>
  <cp:revision>45</cp:revision>
  <dcterms:created xsi:type="dcterms:W3CDTF">2018-11-05T13:48:00Z</dcterms:created>
  <dcterms:modified xsi:type="dcterms:W3CDTF">2023-04-20T20:40:44Z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  <property fmtid="{D5CDD505-2E9C-101B-9397-08002B2CF9AE}" pid="5" name="ICV">
    <vt:lpwstr>9928CCE57340454297958BCA4721152C</vt:lpwstr>
  </property>
  <property fmtid="{D5CDD505-2E9C-101B-9397-08002B2CF9AE}" pid="6" name="KSOProductBuildVer">
    <vt:lpwstr>1033-11.2.0.11417</vt:lpwstr>
  </property>
</Properties>
</file>