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4A5491F4-AA8E-4F19-873F-9D3D982B1A33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15440" y="719640"/>
            <a:ext cx="11360520" cy="170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3635B0F0-CD2C-4C96-ACBF-7367AF05F122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15440" y="719640"/>
            <a:ext cx="11360520" cy="170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CB477F44-ED93-4316-9EF6-097B46C34491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15440" y="719640"/>
            <a:ext cx="11360520" cy="170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E8C585F1-C700-47D3-A19B-7A1B6B34EE52}" type="slidenum">
              <a:t>&lt;#&gt;</a:t>
            </a:fld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3DDA1FDA-9912-49BE-8B56-A41D0B64FBC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15440" y="719640"/>
            <a:ext cx="11360520" cy="170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76D3B65E-C7F5-4F73-871E-FB72EEFA8A9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15440" y="719640"/>
            <a:ext cx="11360520" cy="170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3A24FCFF-0250-4A3F-9B81-E56D986C03C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15440" y="719640"/>
            <a:ext cx="11360520" cy="170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CCB7BD28-BEC7-41A2-B1D5-1D77016AAEC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15440" y="719640"/>
            <a:ext cx="11360520" cy="170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648A18EA-E95C-4FD2-81B1-D54083D5E09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415440" y="719640"/>
            <a:ext cx="11360520" cy="792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44440F14-7DDF-4F6F-85DC-C4EBBAD632E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15440" y="719640"/>
            <a:ext cx="11360520" cy="170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36E245CC-972D-4D35-B6A6-196FD72808D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15440" y="719640"/>
            <a:ext cx="11360520" cy="170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0845A6CB-AB97-4A47-9B72-F88C5E87B8F7}" type="slidenum">
              <a:t>&lt;#&gt;</a:t>
            </a:fld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15440" y="719640"/>
            <a:ext cx="11360520" cy="170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D888F623-A8D8-470C-BB0C-43B0FC27C13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15440" y="719640"/>
            <a:ext cx="11360520" cy="170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3FA7590C-4B57-47C5-BBAB-E43DFF51E48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15440" y="719640"/>
            <a:ext cx="11360520" cy="170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C691CCB8-56DB-44D1-B4E7-90A85571E5E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15440" y="719640"/>
            <a:ext cx="11360520" cy="170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3EAE3183-F25A-4D79-943B-D4D29A5A194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15440" y="719640"/>
            <a:ext cx="11360520" cy="170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729ECE55-E8D7-45B5-B8F7-DE223368CAC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7CB7428-AC4D-4BF7-B43E-1B3D39D49FF7}" type="slidenum">
              <a:t>&lt;#&gt;</a:t>
            </a:fld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15440" y="719640"/>
            <a:ext cx="11360520" cy="170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1FBD608-D9B8-4D8C-B784-215790497BA5}" type="slidenum">
              <a:t>&lt;#&gt;</a:t>
            </a:fld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15440" y="719640"/>
            <a:ext cx="11360520" cy="170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CF9B944-8155-498A-A044-0780AB3F5BDA}" type="slidenum">
              <a:t>&lt;#&gt;</a:t>
            </a:fld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15440" y="719640"/>
            <a:ext cx="11360520" cy="170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F01D871-9AE9-47E4-90F6-9BFCCFECEAF0}" type="slidenum">
              <a:t>&lt;#&gt;</a:t>
            </a:fld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15440" y="719640"/>
            <a:ext cx="11360520" cy="170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E225D3D-C11C-4DF0-8772-7995435DB4D5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15440" y="719640"/>
            <a:ext cx="11360520" cy="170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DEAEB89C-5ED7-426D-B967-4998D1E331EC}" type="slidenum">
              <a:t>&lt;#&gt;</a:t>
            </a:fld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415440" y="719640"/>
            <a:ext cx="11360520" cy="792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9FAE099-EF2A-4883-A484-12BC96D08135}" type="slidenum">
              <a:t>&lt;#&gt;</a:t>
            </a:fld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15440" y="719640"/>
            <a:ext cx="11360520" cy="170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B9937C2-71BA-402A-9C45-4115143DB81D}" type="slidenum">
              <a:t>&lt;#&gt;</a:t>
            </a:fld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15440" y="719640"/>
            <a:ext cx="11360520" cy="170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74FFCDF-2CE9-4E8E-AA17-C552B559AAE2}" type="slidenum">
              <a:t>&lt;#&gt;</a:t>
            </a:fld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15440" y="719640"/>
            <a:ext cx="11360520" cy="170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192C178-FA21-40FB-B421-7B883A1AC8AF}" type="slidenum">
              <a:t>&lt;#&gt;</a:t>
            </a:fld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15440" y="719640"/>
            <a:ext cx="11360520" cy="170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9B5C535-9126-4F61-8045-58C2220DED95}" type="slidenum">
              <a:t>&lt;#&gt;</a:t>
            </a:fld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15440" y="719640"/>
            <a:ext cx="11360520" cy="170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ECA2340-C8AA-4A38-897F-FD2D3E6A594F}" type="slidenum">
              <a:t>&lt;#&gt;</a:t>
            </a:fld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15440" y="719640"/>
            <a:ext cx="11360520" cy="170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3E2CFFA-4E0E-4EEA-AF21-6D23BA08D6AB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15440" y="719640"/>
            <a:ext cx="11360520" cy="170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C0490663-A8D8-43E6-86AF-C95015913E1B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15440" y="719640"/>
            <a:ext cx="11360520" cy="170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649E5186-9A3E-4FA8-92EE-8FA5A335299D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15440" y="719640"/>
            <a:ext cx="11360520" cy="792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4110DF94-64C3-44EF-A4CB-B0C8E45A2BF3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15440" y="719640"/>
            <a:ext cx="11360520" cy="170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6BB01F33-FB71-4616-8036-932F0FE73683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15440" y="719640"/>
            <a:ext cx="11360520" cy="170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55E31237-89CA-489C-A6FD-A219BBE4E9A5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15440" y="719640"/>
            <a:ext cx="11360520" cy="170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88855D9C-8950-4F92-B726-CE7BCD18E1A8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Google Shape;10;p15"/>
          <p:cNvSpPr/>
          <p:nvPr/>
        </p:nvSpPr>
        <p:spPr>
          <a:xfrm>
            <a:off x="0" y="0"/>
            <a:ext cx="5751720" cy="685764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Google Shape;11;p15"/>
          <p:cNvSpPr/>
          <p:nvPr/>
        </p:nvSpPr>
        <p:spPr>
          <a:xfrm>
            <a:off x="0" y="58680"/>
            <a:ext cx="5751000" cy="5865480"/>
          </a:xfrm>
          <a:custGeom>
            <a:avLst/>
            <a:gdLst/>
            <a:ahLst/>
            <a:rect l="l" t="t" r="r" b="b"/>
            <a:pathLst>
              <a:path w="172545" h="17597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Google Shape;12;p15"/>
          <p:cNvSpPr/>
          <p:nvPr/>
        </p:nvSpPr>
        <p:spPr>
          <a:xfrm>
            <a:off x="0" y="0"/>
            <a:ext cx="5755680" cy="5860440"/>
          </a:xfrm>
          <a:custGeom>
            <a:avLst/>
            <a:gdLst/>
            <a:ahLst/>
            <a:rect l="l" t="t" r="r" b="b"/>
            <a:pathLst>
              <a:path w="172676" h="175824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87000" y="896400"/>
            <a:ext cx="4941720" cy="33447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6193080" y="667800"/>
            <a:ext cx="5554800" cy="54644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3"/>
          <p:cNvSpPr>
            <a:spLocks noGrp="1"/>
          </p:cNvSpPr>
          <p:nvPr>
            <p:ph type="sldNum" idx="1"/>
          </p:nvPr>
        </p:nvSpPr>
        <p:spPr>
          <a:xfrm>
            <a:off x="11296440" y="6217560"/>
            <a:ext cx="731160" cy="5245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340" spc="-1" strike="noStrike">
                <a:solidFill>
                  <a:srgbClr val="6b038b"/>
                </a:solidFill>
                <a:latin typeface="Roboto"/>
                <a:ea typeface="Roboto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91110EE1-7970-459A-B65B-1AC18FA38803}" type="slidenum">
              <a:rPr b="0" lang="en-US" sz="1340" spc="-1" strike="noStrike">
                <a:solidFill>
                  <a:srgbClr val="6b038b"/>
                </a:solidFill>
                <a:latin typeface="Roboto"/>
                <a:ea typeface="Roboto"/>
              </a:rPr>
              <a:t>&lt;number&gt;</a:t>
            </a:fld>
            <a:endParaRPr b="0" lang="en-US" sz="134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15440" y="593280"/>
            <a:ext cx="11360520" cy="7632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15440" y="1536480"/>
            <a:ext cx="11360520" cy="4554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dt" idx="2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ftr" idx="3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sldNum" idx="4"/>
          </p:nvPr>
        </p:nvSpPr>
        <p:spPr>
          <a:xfrm>
            <a:off x="11296440" y="6217560"/>
            <a:ext cx="731160" cy="5245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340" spc="-1" strike="noStrike">
                <a:solidFill>
                  <a:srgbClr val="6b038b"/>
                </a:solidFill>
                <a:latin typeface="Roboto"/>
                <a:ea typeface="Roboto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410E03E3-2BC3-481D-9202-2A339F4CDD1D}" type="slidenum">
              <a:rPr b="0" lang="en-US" sz="1340" spc="-1" strike="noStrike">
                <a:solidFill>
                  <a:srgbClr val="6b038b"/>
                </a:solidFill>
                <a:latin typeface="Roboto"/>
                <a:ea typeface="Roboto"/>
              </a:rPr>
              <a:t>&lt;number&gt;</a:t>
            </a:fld>
            <a:endParaRPr b="0" lang="en-US" sz="134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52525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78;g10be3d9b0b6_0_81"/>
          <p:cNvSpPr/>
          <p:nvPr/>
        </p:nvSpPr>
        <p:spPr>
          <a:xfrm>
            <a:off x="0" y="0"/>
            <a:ext cx="12191760" cy="5863680"/>
          </a:xfrm>
          <a:custGeom>
            <a:avLst/>
            <a:gdLst/>
            <a:ahLst/>
            <a:rect l="l" t="t" r="r" b="b"/>
            <a:pathLst>
              <a:path w="365770" h="175924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15440" y="719640"/>
            <a:ext cx="11360520" cy="170964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p>
            <a:r>
              <a:rPr b="0" lang="en-US" sz="4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ldNum" idx="5"/>
          </p:nvPr>
        </p:nvSpPr>
        <p:spPr>
          <a:xfrm>
            <a:off x="11296440" y="6217560"/>
            <a:ext cx="731520" cy="52452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ffffff"/>
                </a:solidFill>
                <a:latin typeface="Roboto"/>
                <a:ea typeface="Roboto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6361B53E-ECF0-4C08-ABB2-A8A72229B501}" type="slidenum">
              <a:rPr b="0" lang="en-US" sz="1300" spc="-1" strike="noStrike">
                <a:solidFill>
                  <a:srgbClr val="ffffff"/>
                </a:solidFill>
                <a:latin typeface="Roboto"/>
                <a:ea typeface="Roboto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s://code.visualstudio.com/" TargetMode="External"/><Relationship Id="rId2" Type="http://schemas.openxmlformats.org/officeDocument/2006/relationships/hyperlink" Target="https://gitforwindows.org/" TargetMode="External"/><Relationship Id="rId3" Type="http://schemas.openxmlformats.org/officeDocument/2006/relationships/hyperlink" Target="https://www.python.org/downloads/" TargetMode="External"/><Relationship Id="rId4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387000" y="896400"/>
            <a:ext cx="4941720" cy="33447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194400" algn="ctr"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en-US" sz="2650" spc="-1" strike="noStrike">
                <a:solidFill>
                  <a:srgbClr val="ffffff"/>
                </a:solidFill>
                <a:latin typeface="Verdana"/>
                <a:ea typeface="Verdana"/>
              </a:rPr>
              <a:t>Instructor</a:t>
            </a:r>
            <a:endParaRPr b="0" lang="en-US" sz="2650" spc="-1" strike="noStrike">
              <a:solidFill>
                <a:srgbClr val="000000"/>
              </a:solidFill>
              <a:latin typeface="Arial"/>
            </a:endParaRPr>
          </a:p>
          <a:p>
            <a:pPr marL="194400" algn="ctr">
              <a:lnSpc>
                <a:spcPct val="115000"/>
              </a:lnSpc>
              <a:buNone/>
              <a:tabLst>
                <a:tab algn="l" pos="0"/>
              </a:tabLst>
            </a:pPr>
            <a:br>
              <a:rPr sz="2400"/>
            </a:br>
            <a:r>
              <a:rPr b="0" lang="en-US" sz="2400" spc="-1" strike="noStrike">
                <a:solidFill>
                  <a:srgbClr val="ffffff"/>
                </a:solidFill>
                <a:latin typeface="Arial"/>
                <a:ea typeface="Arial"/>
              </a:rPr>
              <a:t>Austin French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194400" algn="ctr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Arial"/>
              </a:rPr>
              <a:t>Austin.french@smoothstack.com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6193080" y="986400"/>
            <a:ext cx="5554800" cy="54644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 marL="194400" algn="ctr">
              <a:lnSpc>
                <a:spcPct val="200000"/>
              </a:lnSpc>
              <a:buNone/>
              <a:tabLst>
                <a:tab algn="l" pos="0"/>
              </a:tabLst>
            </a:pPr>
            <a:r>
              <a:rPr b="1" lang="en-US" sz="2100" spc="-1" strike="noStrike">
                <a:solidFill>
                  <a:srgbClr val="2d059d"/>
                </a:solidFill>
                <a:latin typeface="Verdana"/>
                <a:ea typeface="Verdana"/>
              </a:rPr>
              <a:t>Python Cloud Day 1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marL="194400" algn="ctr">
              <a:lnSpc>
                <a:spcPct val="200000"/>
              </a:lnSpc>
              <a:buNone/>
              <a:tabLst>
                <a:tab algn="l" pos="0"/>
              </a:tabLst>
            </a:pPr>
            <a:r>
              <a:rPr b="0" lang="en-US" sz="2100" spc="-1" strike="noStrike">
                <a:solidFill>
                  <a:srgbClr val="2d059d"/>
                </a:solidFill>
                <a:latin typeface="Verdana"/>
                <a:ea typeface="Verdana"/>
              </a:rPr>
              <a:t>learn.smoothstack.com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marL="609120" indent="-332280">
              <a:lnSpc>
                <a:spcPct val="115000"/>
              </a:lnSpc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5" name="Google Shape;127;p1" descr=""/>
          <p:cNvPicPr/>
          <p:nvPr/>
        </p:nvPicPr>
        <p:blipFill>
          <a:blip r:embed="rId1"/>
          <a:srcRect l="6625" t="36368" r="7090" b="36778"/>
          <a:stretch/>
        </p:blipFill>
        <p:spPr>
          <a:xfrm>
            <a:off x="9705960" y="242640"/>
            <a:ext cx="2041920" cy="313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15440" y="593280"/>
            <a:ext cx="11360520" cy="7632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2d059d"/>
                </a:solidFill>
                <a:latin typeface="Constantia"/>
                <a:ea typeface="Constantia"/>
              </a:rPr>
              <a:t>Learning Objectives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415440" y="1536480"/>
            <a:ext cx="11360520" cy="4554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6b038b"/>
                </a:solidFill>
                <a:latin typeface="Roboto"/>
                <a:ea typeface="Roboto"/>
              </a:rPr>
              <a:t>Introduction to python and IDE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6b038b"/>
                </a:solidFill>
                <a:latin typeface="Roboto"/>
                <a:ea typeface="Roboto"/>
              </a:rPr>
              <a:t>Data Structures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6b038b"/>
                </a:solidFill>
                <a:latin typeface="Roboto"/>
                <a:ea typeface="Roboto"/>
              </a:rPr>
              <a:t>Control Structures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6b038b"/>
                </a:solidFill>
                <a:latin typeface="Roboto"/>
                <a:ea typeface="Roboto"/>
              </a:rPr>
              <a:t>Functions and methods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6b038b"/>
                </a:solidFill>
                <a:latin typeface="Roboto"/>
                <a:ea typeface="Roboto"/>
              </a:rPr>
              <a:t>Advanced Functionality (lambdas, map, zip, filter)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8" name="Google Shape;134;p2" descr=""/>
          <p:cNvPicPr/>
          <p:nvPr/>
        </p:nvPicPr>
        <p:blipFill>
          <a:blip r:embed="rId1"/>
          <a:srcRect l="6625" t="36368" r="7090" b="36778"/>
          <a:stretch/>
        </p:blipFill>
        <p:spPr>
          <a:xfrm>
            <a:off x="9859680" y="346680"/>
            <a:ext cx="2041920" cy="313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15440" y="593280"/>
            <a:ext cx="11360520" cy="7632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2800" spc="-1" strike="noStrike">
                <a:solidFill>
                  <a:srgbClr val="2d059d"/>
                </a:solidFill>
                <a:latin typeface="Merriweather"/>
              </a:rPr>
              <a:t>What is python?</a:t>
            </a:r>
            <a:endParaRPr b="0" lang="en-US" sz="2800" spc="-1" strike="noStrike">
              <a:solidFill>
                <a:srgbClr val="2d059d"/>
              </a:solidFill>
              <a:latin typeface="Merriweather"/>
              <a:ea typeface="Merriweather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415440" y="1536480"/>
            <a:ext cx="11360520" cy="4554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Python is a high level programming language that is used for general purpose programming.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It is a very popular language and is used in many different fields such: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Web development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Data Science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Machine Learning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Python is both Interpreted and compiled!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15440" y="593280"/>
            <a:ext cx="11360520" cy="7632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2800" spc="-1" strike="noStrike">
                <a:solidFill>
                  <a:srgbClr val="2d059d"/>
                </a:solidFill>
                <a:latin typeface="Merriweather"/>
              </a:rPr>
              <a:t>Why choose python?</a:t>
            </a:r>
            <a:endParaRPr b="0" lang="en-US" sz="2800" spc="-1" strike="noStrike">
              <a:solidFill>
                <a:srgbClr val="2d059d"/>
              </a:solidFill>
              <a:latin typeface="Merriweather"/>
              <a:ea typeface="Merriweather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415440" y="1536480"/>
            <a:ext cx="11360520" cy="4554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Many developers choose to use python because it is easy to learn and has a large community of developers.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Other reasons to use python are: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It is free and open source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It is easy to read and understand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It has a vast ecosystem of libraries and frameworks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15440" y="593280"/>
            <a:ext cx="11360520" cy="7632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2800" spc="-1" strike="noStrike">
                <a:solidFill>
                  <a:srgbClr val="2d059d"/>
                </a:solidFill>
                <a:latin typeface="Merriweather"/>
              </a:rPr>
              <a:t>How we use python</a:t>
            </a:r>
            <a:endParaRPr b="0" lang="en-US" sz="2800" spc="-1" strike="noStrike">
              <a:solidFill>
                <a:srgbClr val="2d059d"/>
              </a:solidFill>
              <a:latin typeface="Merriweather"/>
              <a:ea typeface="Merriweather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415440" y="1536480"/>
            <a:ext cx="11360520" cy="4554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We will be using the git bash terminal for CLI and VS Code for our IDE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VS Code </a:t>
            </a:r>
            <a:r>
              <a:rPr b="0" lang="en-US" sz="2000" spc="-1" strike="noStrike">
                <a:solidFill>
                  <a:srgbClr val="1c1c1c"/>
                </a:solidFill>
                <a:latin typeface="Arial"/>
                <a:hlinkClick r:id="rId1"/>
              </a:rPr>
              <a:t>https://code.visualstudio.com/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Git Bash </a:t>
            </a:r>
            <a:r>
              <a:rPr b="0" lang="en-US" sz="2000" spc="-1" strike="noStrike">
                <a:solidFill>
                  <a:srgbClr val="1c1c1c"/>
                </a:solidFill>
                <a:latin typeface="Arial"/>
                <a:hlinkClick r:id="rId2"/>
              </a:rPr>
              <a:t>https://gitforwindows.org/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You will also need to install python.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1c1c1c"/>
                </a:solidFill>
                <a:latin typeface="Arial"/>
                <a:hlinkClick r:id="rId3"/>
              </a:rPr>
              <a:t>https://www.python.org/downloads/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Once installed you can run python in the CLI: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python3 --version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python3 filename.py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15440" y="593280"/>
            <a:ext cx="11360520" cy="7632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2800" spc="-1" strike="noStrike">
                <a:solidFill>
                  <a:srgbClr val="2d059d"/>
                </a:solidFill>
                <a:latin typeface="Constantia"/>
                <a:ea typeface="Merriweather"/>
              </a:rPr>
              <a:t>To the IDE!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/>
          </p:nvPr>
        </p:nvSpPr>
        <p:spPr>
          <a:xfrm>
            <a:off x="415440" y="1536480"/>
            <a:ext cx="11360520" cy="4554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marL="457200" indent="-311040" algn="ctr">
              <a:lnSpc>
                <a:spcPct val="115000"/>
              </a:lnSpc>
              <a:buClr>
                <a:srgbClr val="6b038b"/>
              </a:buClr>
              <a:buFont typeface="Roboto"/>
              <a:buChar char="●"/>
            </a:pPr>
            <a:r>
              <a:rPr b="0" lang="en-GB" sz="2500" spc="-1" strike="noStrike">
                <a:solidFill>
                  <a:srgbClr val="6b038b"/>
                </a:solidFill>
                <a:latin typeface="Roboto"/>
                <a:ea typeface="Roboto"/>
              </a:rPr>
              <a:t>Now that we have all the required tools to get us started, let’s jump into the IDE and make a python program.  </a:t>
            </a:r>
            <a:endParaRPr b="0" lang="en-US" sz="2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225;g10be3d9b0b6_0_65" descr=""/>
          <p:cNvPicPr/>
          <p:nvPr/>
        </p:nvPicPr>
        <p:blipFill>
          <a:blip r:embed="rId1"/>
          <a:srcRect l="6625" t="36368" r="7092" b="36778"/>
          <a:stretch/>
        </p:blipFill>
        <p:spPr>
          <a:xfrm>
            <a:off x="4250520" y="2388240"/>
            <a:ext cx="4378680" cy="585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b038b"/>
      </a:dk2>
      <a:lt2>
        <a:srgbClr val="d8d8d8"/>
      </a:lt2>
      <a:accent1>
        <a:srgbClr val="2d059d"/>
      </a:accent1>
      <a:accent2>
        <a:srgbClr val="6b038b"/>
      </a:accent2>
      <a:accent3>
        <a:srgbClr val="ede3da"/>
      </a:accent3>
      <a:accent4>
        <a:srgbClr val="c826fa"/>
      </a:accent4>
      <a:accent5>
        <a:srgbClr val="ffffff"/>
      </a:accent5>
      <a:accent6>
        <a:srgbClr val="9a78fa"/>
      </a:accent6>
      <a:hlink>
        <a:srgbClr val="a5a5a5"/>
      </a:hlink>
      <a:folHlink>
        <a:srgbClr val="7f7f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b038b"/>
      </a:dk2>
      <a:lt2>
        <a:srgbClr val="d8d8d8"/>
      </a:lt2>
      <a:accent1>
        <a:srgbClr val="2d059d"/>
      </a:accent1>
      <a:accent2>
        <a:srgbClr val="6b038b"/>
      </a:accent2>
      <a:accent3>
        <a:srgbClr val="ede3da"/>
      </a:accent3>
      <a:accent4>
        <a:srgbClr val="c826fa"/>
      </a:accent4>
      <a:accent5>
        <a:srgbClr val="ffffff"/>
      </a:accent5>
      <a:accent6>
        <a:srgbClr val="9a78fa"/>
      </a:accent6>
      <a:hlink>
        <a:srgbClr val="a5a5a5"/>
      </a:hlink>
      <a:folHlink>
        <a:srgbClr val="7f7f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b038b"/>
      </a:dk2>
      <a:lt2>
        <a:srgbClr val="d8d8d8"/>
      </a:lt2>
      <a:accent1>
        <a:srgbClr val="2d059d"/>
      </a:accent1>
      <a:accent2>
        <a:srgbClr val="6b038b"/>
      </a:accent2>
      <a:accent3>
        <a:srgbClr val="ede3da"/>
      </a:accent3>
      <a:accent4>
        <a:srgbClr val="c826fa"/>
      </a:accent4>
      <a:accent5>
        <a:srgbClr val="ffffff"/>
      </a:accent5>
      <a:accent6>
        <a:srgbClr val="9a78fa"/>
      </a:accent6>
      <a:hlink>
        <a:srgbClr val="a5a5a5"/>
      </a:hlink>
      <a:folHlink>
        <a:srgbClr val="7f7f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2018-11-05T13:48:02Z</dcterms:created>
  <dc:creator>Ayodhya, Hemachandra (TMP)</dc:creator>
  <dc:description/>
  <dc:language>en-US</dc:language>
  <cp:lastModifiedBy/>
  <dcterms:modified xsi:type="dcterms:W3CDTF">2023-04-10T14:27:15Z</dcterms:modified>
  <cp:revision>39</cp:revision>
  <dc:subject/>
  <dc:title>Instructor  Chandra Last chandra.ayodhya@smoothstack.com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3</vt:i4>
  </property>
  <property fmtid="{D5CDD505-2E9C-101B-9397-08002B2CF9AE}" pid="3" name="PresentationFormat">
    <vt:lpwstr>Widescreen</vt:lpwstr>
  </property>
  <property fmtid="{D5CDD505-2E9C-101B-9397-08002B2CF9AE}" pid="4" name="Slides">
    <vt:i4>5</vt:i4>
  </property>
</Properties>
</file>