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96AB4D-FCD9-4632-A1C5-7B5AA96663E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3BDBAB-EFC3-4DF9-8A19-FDC94A490F7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61D4B5-4215-4F8E-A793-C5803E641F3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BBB8C5-6152-4570-B803-A0603CE92FB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3F36E92-6FC5-4318-A088-CD6B4B6F71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E131238-F4CC-4BEF-96C4-01FDD06D2B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9D5F194-D9AD-4561-B64B-E0848684CF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6942A38-6FD7-4CFF-A4AF-64DBA7AF97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766F8D7-D3B4-47BC-8A51-D74FBD3678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15440" y="719640"/>
            <a:ext cx="11360520" cy="792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0E4622E-60BC-46B4-BD84-4F76AE1B7B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8644A11-DE51-482F-A8B0-3A8D50610A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EC5959-237C-4F23-9E9A-1E8777ED363A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E718C3E-F613-4640-8B05-A8500F107C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1D23CFB-75D8-407A-A72F-7DC2E56C74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2B82A52-625A-409A-8DDA-2ECAF50309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8F21233-3696-430D-B81F-F34BDF057D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E39539D-08C3-44D6-A799-B2766DCCE0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B42BEB-F3EF-450C-BD36-8BFC3BB6B7A5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EB0AED-CC33-4077-BD79-D933E365743D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A850EC-31C1-40BC-8727-01CDFCC4AA38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BAADBD-8DF6-4561-924D-1C8E9B738E7D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ED238B-0912-47C8-BAD2-2EB0B39BE27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CB87216-A821-47E2-A295-7666025945A7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15440" y="719640"/>
            <a:ext cx="11360520" cy="792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397BD3-7E76-43AC-B5DB-CE492093D575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BCCD64-5F15-4BCA-BF0D-869C1DEF54FA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6B7689-244D-4B17-9F37-4AFA5E5EEC0D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7A7EA2-6512-4534-8E49-24435CEE818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1D69F3-B830-4052-9D52-62F4D288B535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B8FD1B-7AC8-4B3C-8F4B-7F49DEC2569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52C060-3D08-428D-ABD1-BEF00E110A5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7DDD11F-AF1D-486D-8BA7-096CE8A370B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F25BC1-E58E-4216-8DB0-35D53A2A82D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15440" y="719640"/>
            <a:ext cx="11360520" cy="792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A92975-EF96-488A-948A-2B722DEF129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32D06E-C616-4AD6-94E2-FE0777B3A7F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67D709-4C94-4F87-B470-B22DC1132FF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252A42-B6C7-4197-9F03-4A8637A97A0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5"/>
          <p:cNvSpPr/>
          <p:nvPr/>
        </p:nvSpPr>
        <p:spPr>
          <a:xfrm>
            <a:off x="0" y="0"/>
            <a:ext cx="5751720" cy="68576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15"/>
          <p:cNvSpPr/>
          <p:nvPr/>
        </p:nvSpPr>
        <p:spPr>
          <a:xfrm>
            <a:off x="0" y="58680"/>
            <a:ext cx="5751000" cy="5865480"/>
          </a:xfrm>
          <a:custGeom>
            <a:avLst/>
            <a:gdLst/>
            <a:ahLst/>
            <a:rect l="l" t="t" r="r" b="b"/>
            <a:pathLst>
              <a:path w="172545" h="17597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15"/>
          <p:cNvSpPr/>
          <p:nvPr/>
        </p:nvSpPr>
        <p:spPr>
          <a:xfrm>
            <a:off x="0" y="0"/>
            <a:ext cx="5755680" cy="5860440"/>
          </a:xfrm>
          <a:custGeom>
            <a:avLst/>
            <a:gdLst/>
            <a:ahLst/>
            <a:rect l="l" t="t" r="r" b="b"/>
            <a:pathLst>
              <a:path w="172676" h="175824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87000" y="896400"/>
            <a:ext cx="4941720" cy="334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193080" y="667800"/>
            <a:ext cx="5554800" cy="546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1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40" spc="-1" strike="noStrike">
                <a:solidFill>
                  <a:srgbClr val="6b038b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FFC2703-FD5F-4C1D-8FF5-16B4CC41FB9F}" type="slidenum">
              <a:rPr b="0" lang="en-US" sz="1340" spc="-1" strike="noStrike">
                <a:solidFill>
                  <a:srgbClr val="6b038b"/>
                </a:solidFill>
                <a:latin typeface="Roboto"/>
                <a:ea typeface="Roboto"/>
              </a:rPr>
              <a:t>&lt;number&gt;</a:t>
            </a:fld>
            <a:endParaRPr b="0" lang="en-US" sz="134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4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40" spc="-1" strike="noStrike">
                <a:solidFill>
                  <a:srgbClr val="6b038b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E8A428E-D5C4-49C3-886F-CD7D5D4222B0}" type="slidenum">
              <a:rPr b="0" lang="en-US" sz="1340" spc="-1" strike="noStrike">
                <a:solidFill>
                  <a:srgbClr val="6b038b"/>
                </a:solidFill>
                <a:latin typeface="Roboto"/>
                <a:ea typeface="Roboto"/>
              </a:rPr>
              <a:t>&lt;number&gt;</a:t>
            </a:fld>
            <a:endParaRPr b="0" lang="en-US" sz="134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8;g10be3d9b0b6_0_81"/>
          <p:cNvSpPr/>
          <p:nvPr/>
        </p:nvSpPr>
        <p:spPr>
          <a:xfrm>
            <a:off x="0" y="0"/>
            <a:ext cx="12191760" cy="586368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5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5F4C020-B1E8-4A97-A56E-5326BAE8F817}" type="slidenum">
              <a:rPr b="0" lang="en-US" sz="13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87000" y="896400"/>
            <a:ext cx="4941720" cy="334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9440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650" spc="-1" strike="noStrike">
                <a:solidFill>
                  <a:srgbClr val="ffffff"/>
                </a:solidFill>
                <a:latin typeface="Verdana"/>
                <a:ea typeface="Verdana"/>
              </a:rPr>
              <a:t>Instructor</a:t>
            </a: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  <a:p>
            <a:pPr marL="194400" algn="ctr">
              <a:lnSpc>
                <a:spcPct val="115000"/>
              </a:lnSpc>
              <a:buNone/>
              <a:tabLst>
                <a:tab algn="l" pos="0"/>
              </a:tabLst>
            </a:pPr>
            <a:br>
              <a:rPr sz="2400"/>
            </a:b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Austin French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440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Austin.french@smoothstack.com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193080" y="986400"/>
            <a:ext cx="5554800" cy="546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194400" algn="ct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2d059d"/>
                </a:solidFill>
                <a:latin typeface="Verdana"/>
                <a:ea typeface="Verdana"/>
              </a:rPr>
              <a:t>Python Cloud Day 3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94400" algn="ctr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2d059d"/>
                </a:solidFill>
                <a:latin typeface="Verdana"/>
                <a:ea typeface="Verdana"/>
              </a:rPr>
              <a:t>learn.smoothstack.com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609120" indent="-33228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127;p1" descr=""/>
          <p:cNvPicPr/>
          <p:nvPr/>
        </p:nvPicPr>
        <p:blipFill>
          <a:blip r:embed="rId1"/>
          <a:srcRect l="6625" t="36368" r="7090" b="36778"/>
          <a:stretch/>
        </p:blipFill>
        <p:spPr>
          <a:xfrm>
            <a:off x="9705960" y="242640"/>
            <a:ext cx="2041920" cy="31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d059d"/>
                </a:solidFill>
                <a:latin typeface="Constantia"/>
                <a:ea typeface="Constantia"/>
              </a:rPr>
              <a:t>Learning Objectives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b038b"/>
                </a:solidFill>
                <a:latin typeface="Roboto"/>
                <a:ea typeface="Roboto"/>
              </a:rPr>
              <a:t>Venv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b038b"/>
                </a:solidFill>
                <a:latin typeface="Roboto"/>
                <a:ea typeface="Roboto"/>
              </a:rPr>
              <a:t>Flask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b038b"/>
                </a:solidFill>
                <a:latin typeface="Roboto"/>
                <a:ea typeface="Roboto"/>
              </a:rPr>
              <a:t>Cookies and sessions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b038b"/>
                </a:solidFill>
                <a:latin typeface="Roboto"/>
                <a:ea typeface="Roboto"/>
              </a:rPr>
              <a:t>Jinja2 templating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b038b"/>
                </a:solidFill>
                <a:latin typeface="Roboto"/>
                <a:ea typeface="Roboto"/>
              </a:rPr>
              <a:t>SQLAlchemy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34;p2" descr=""/>
          <p:cNvPicPr/>
          <p:nvPr/>
        </p:nvPicPr>
        <p:blipFill>
          <a:blip r:embed="rId1"/>
          <a:srcRect l="6625" t="36368" r="7090" b="36778"/>
          <a:stretch/>
        </p:blipFill>
        <p:spPr>
          <a:xfrm>
            <a:off x="9859680" y="346680"/>
            <a:ext cx="2041920" cy="31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2d059d"/>
                </a:solidFill>
                <a:latin typeface="Merriweather"/>
              </a:rPr>
              <a:t>venv</a:t>
            </a:r>
            <a:endParaRPr b="0" lang="en-US" sz="2800" spc="-1" strike="noStrike">
              <a:solidFill>
                <a:srgbClr val="2d059d"/>
              </a:solidFill>
              <a:latin typeface="Merriweather"/>
              <a:ea typeface="Merriweather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Venv is a tool to create isolated Python environments. The basic problem being addressed is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one of dependencies and versions, and indirectly permissions.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create a virtual environment by running the following command: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python3 -m venv env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created run the activate executable from env/Scripts/activate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2d059d"/>
                </a:solidFill>
                <a:latin typeface="Merriweather"/>
              </a:rPr>
              <a:t>Flask</a:t>
            </a:r>
            <a:endParaRPr b="0" lang="en-US" sz="2800" spc="-1" strike="noStrike">
              <a:solidFill>
                <a:srgbClr val="2d059d"/>
              </a:solidFill>
              <a:latin typeface="Merriweather"/>
              <a:ea typeface="Merriweather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Flask is a micro web framework written in Python. It is classified as a micro-framework because it does not require particular tools or libraries.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install flask: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Pip install flask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There are lots of plugins for flask that add functionality to the framework.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Flask-SQLAlchemy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Flask-login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Flask-WTForms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Flask-Bootstrap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2d059d"/>
                </a:solidFill>
                <a:latin typeface="Merriweather"/>
              </a:rPr>
              <a:t>Cookies and Sessions</a:t>
            </a:r>
            <a:endParaRPr b="0" lang="en-US" sz="2800" spc="-1" strike="noStrike">
              <a:solidFill>
                <a:srgbClr val="2d059d"/>
              </a:solidFill>
              <a:latin typeface="Merriweather"/>
              <a:ea typeface="Merriweather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Cookies are small files that are stored on the client side. They are used to store information about the user.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Sessions are used to store information about the user on the server side. Flask uses the `session` object to access session data.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2d059d"/>
                </a:solidFill>
                <a:latin typeface="Merriweather"/>
              </a:rPr>
              <a:t>Jinja2</a:t>
            </a:r>
            <a:endParaRPr b="0" lang="en-US" sz="2800" spc="-1" strike="noStrike">
              <a:solidFill>
                <a:srgbClr val="2d059d"/>
              </a:solidFill>
              <a:latin typeface="Merriweather"/>
              <a:ea typeface="Merriweather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Jinja2 is a modern and designer-friendly templating language for Python.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 is fast, widely used, and secure with the optional sand-boxed template execution environment.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can use jinja2 templates in our html to add loops, conditionals, and variables into our rendered html output.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Jinja2 uses {{ }} for variables and {% %} for programmatic functionality.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800" spc="-1" strike="noStrike">
                <a:solidFill>
                  <a:srgbClr val="2d059d"/>
                </a:solidFill>
                <a:latin typeface="Constantia"/>
                <a:ea typeface="Merriweather"/>
              </a:rPr>
              <a:t>SQLAlchemy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SQLAlchemy is the Python SQL toolkit and Object Relational Mapper.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 is used to create and manage relational databases.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using SQLAlchemy with Flask, it is recommended to use Flask-SQLAlchemy.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SQLAlchemy supports many different databases. The most popular databases are: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SQLite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MySQL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PostgreSQL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Oracle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Microsoft SQL Server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225;g10be3d9b0b6_0_65" descr=""/>
          <p:cNvPicPr/>
          <p:nvPr/>
        </p:nvPicPr>
        <p:blipFill>
          <a:blip r:embed="rId1"/>
          <a:srcRect l="6625" t="36368" r="7092" b="36778"/>
          <a:stretch/>
        </p:blipFill>
        <p:spPr>
          <a:xfrm>
            <a:off x="4250520" y="2388240"/>
            <a:ext cx="4378680" cy="58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2018-11-05T13:48:02Z</dcterms:created>
  <dc:creator>Ayodhya, Hemachandra (TMP)</dc:creator>
  <dc:description/>
  <dc:language>en-US</dc:language>
  <cp:lastModifiedBy/>
  <dcterms:modified xsi:type="dcterms:W3CDTF">2023-04-10T15:14:36Z</dcterms:modified>
  <cp:revision>41</cp:revision>
  <dc:subject/>
  <dc:title>Instructor  Chandra Last chandra.ayodhya@smoothstack.com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