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0" r:id="rId4"/>
    <p:sldId id="281" r:id="rId5"/>
    <p:sldId id="283" r:id="rId6"/>
    <p:sldId id="284" r:id="rId7"/>
    <p:sldId id="282" r:id="rId8"/>
    <p:sldId id="279" r:id="rId9"/>
    <p:sldId id="286" r:id="rId10"/>
    <p:sldId id="287" r:id="rId11"/>
    <p:sldId id="288" r:id="rId12"/>
    <p:sldId id="290" r:id="rId13"/>
    <p:sldId id="289" r:id="rId14"/>
    <p:sldId id="292" r:id="rId15"/>
    <p:sldId id="296" r:id="rId16"/>
    <p:sldId id="298" r:id="rId17"/>
    <p:sldId id="294" r:id="rId18"/>
    <p:sldId id="291" r:id="rId19"/>
    <p:sldId id="295" r:id="rId20"/>
    <p:sldId id="297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3136A"/>
    <a:srgbClr val="1984CC"/>
    <a:srgbClr val="35759D"/>
    <a:srgbClr val="35B19D"/>
    <a:srgbClr val="0000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 autoAdjust="0"/>
    <p:restoredTop sz="95596" autoAdjust="0"/>
  </p:normalViewPr>
  <p:slideViewPr>
    <p:cSldViewPr>
      <p:cViewPr>
        <p:scale>
          <a:sx n="100" d="100"/>
          <a:sy n="100" d="100"/>
        </p:scale>
        <p:origin x="-2429" y="-5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87042D-0ECC-45B9-B22D-377EA1BE77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18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ABDD8-C122-4F37-8FDE-78C71DEEFBDF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D25827-BBFC-4493-84E8-D1B1814D6003}" type="slidenum">
              <a:rPr lang="en-US"/>
              <a:pPr/>
              <a:t>2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272A7A-C617-4DCD-AE29-612A9CBEC222}" type="slidenum">
              <a:rPr lang="en-US"/>
              <a:pPr/>
              <a:t>8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990600"/>
            <a:ext cx="7772400" cy="70485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676400"/>
            <a:ext cx="7772400" cy="6858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477000" y="1752600"/>
            <a:ext cx="1828800" cy="47244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990600" y="1752600"/>
            <a:ext cx="5334000" cy="47244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990600" y="2606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24400" y="2606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752600"/>
            <a:ext cx="7315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606675"/>
            <a:ext cx="7315200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14348" y="1928802"/>
            <a:ext cx="7772400" cy="1252534"/>
          </a:xfrm>
          <a:solidFill>
            <a:srgbClr val="03136A"/>
          </a:solidFill>
        </p:spPr>
        <p:txBody>
          <a:bodyPr/>
          <a:lstStyle/>
          <a:p>
            <a:pPr algn="ctr"/>
            <a:r>
              <a:rPr lang="pl-PL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Aplikacja </a:t>
            </a:r>
            <a:r>
              <a:rPr lang="pl-PL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 wyznaczania środka masy ciała na zdjęciu/filmiku z </a:t>
            </a:r>
            <a:r>
              <a:rPr lang="pl-PL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wykorzystaniem </a:t>
            </a:r>
            <a:r>
              <a:rPr lang="pl-PL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automatycznego </a:t>
            </a:r>
            <a:r>
              <a:rPr lang="pl-PL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śledzenia.</a:t>
            </a:r>
            <a:endParaRPr lang="pl-PL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28596" y="928670"/>
            <a:ext cx="9153564" cy="704850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Modelowanie </a:t>
            </a:r>
            <a:r>
              <a:rPr lang="pl-PL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 biomechanice PROJEKT</a:t>
            </a:r>
            <a:endParaRPr lang="pl-P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642910" y="5572140"/>
            <a:ext cx="285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Aleksander Cudny</a:t>
            </a:r>
            <a:br>
              <a:rPr lang="pl-PL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Agnieszka </a:t>
            </a:r>
            <a:r>
              <a:rPr lang="pl-PL" dirty="0" err="1" smtClean="0">
                <a:solidFill>
                  <a:schemeClr val="bg1">
                    <a:lumMod val="95000"/>
                  </a:schemeClr>
                </a:solidFill>
              </a:rPr>
              <a:t>Tekiel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571472" y="285728"/>
            <a:ext cx="3711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Obliczenia</a:t>
            </a:r>
            <a:endParaRPr lang="pl-PL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857224" y="1571612"/>
            <a:ext cx="7186904" cy="446276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KOŃCZYNA G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RNA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pl-PL" sz="2000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W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yznaczanie odległości środk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w mas na podstawie </a:t>
            </a:r>
            <a:b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wsp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łczynnik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w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Clauser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i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wsp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.: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Char char=""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ramie względem stawu barkowego: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		d</a:t>
            </a:r>
            <a:r>
              <a:rPr kumimoji="0" lang="pl-PL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= 0,51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·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 dł. ramienia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[m]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2" algn="l" eaLnBrk="0" hangingPunct="0">
              <a:buClr>
                <a:schemeClr val="tx1"/>
              </a:buClr>
              <a:buFont typeface="Symbol" pitchFamily="18" charset="2"/>
              <a:buChar char=""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przedramię względem stawu łokciowego</a:t>
            </a:r>
            <a:b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	d</a:t>
            </a:r>
            <a:r>
              <a:rPr kumimoji="0" lang="pl-PL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= 0,39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·</a:t>
            </a:r>
            <a:r>
              <a:rPr lang="pl-PL" sz="2000" dirty="0">
                <a:latin typeface="Cambria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l-PL" sz="2000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dł.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l-PL" sz="2000" dirty="0">
                <a:latin typeface="Cambria" pitchFamily="18" charset="0"/>
                <a:ea typeface="Calibri" pitchFamily="34" charset="0"/>
                <a:cs typeface="Times New Roman" pitchFamily="18" charset="0"/>
              </a:rPr>
              <a:t>p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rzedramienia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[m]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Char char=""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dłoń względem stawu nadgarstkowego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		d</a:t>
            </a:r>
            <a:r>
              <a:rPr kumimoji="0" lang="pl-PL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= 0,48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·</a:t>
            </a:r>
            <a:r>
              <a:rPr lang="pl-PL" sz="2000" dirty="0">
                <a:latin typeface="Cambria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l-PL" sz="2000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dł. dłoni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[m]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sz="2000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2. W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yznaczanie mas poszczeg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lnych części kończyny g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rnej </a:t>
            </a:r>
            <a:b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na podstawie względnych ciężar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w według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Clauser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i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wsp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.: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Char char=""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ramię:</a:t>
            </a:r>
            <a:r>
              <a:rPr lang="pl-PL" sz="20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pl-PL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= 0,026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·</a:t>
            </a:r>
            <a:r>
              <a:rPr lang="pl-PL" sz="2000" dirty="0">
                <a:latin typeface="Cambria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l-PL" sz="2000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masa ciała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[kg]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Char char=""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przedramię:</a:t>
            </a:r>
            <a:r>
              <a:rPr lang="pl-PL" sz="20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pl-PL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= 0,021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·</a:t>
            </a:r>
            <a:r>
              <a:rPr lang="pl-PL" sz="2000" dirty="0">
                <a:latin typeface="Cambria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l-PL" sz="2000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masa ciała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[kg]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2" algn="l" eaLnBrk="0" hangingPunct="0">
              <a:buClr>
                <a:schemeClr val="tx1"/>
              </a:buClr>
              <a:buFont typeface="Symbol" pitchFamily="18" charset="2"/>
              <a:buChar char=""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dłoń:                   </a:t>
            </a:r>
            <a:r>
              <a:rPr lang="pl-PL" sz="1800" dirty="0" smtClean="0"/>
              <a:t>m</a:t>
            </a:r>
            <a:r>
              <a:rPr lang="pl-PL" sz="1800" baseline="-25000" dirty="0" smtClean="0"/>
              <a:t>3</a:t>
            </a:r>
            <a:r>
              <a:rPr lang="pl-PL" sz="1800" dirty="0"/>
              <a:t>= </a:t>
            </a:r>
            <a:r>
              <a:rPr lang="pl-PL" sz="1800" dirty="0" smtClean="0"/>
              <a:t>0,007· masa ciała [</a:t>
            </a:r>
            <a:r>
              <a:rPr lang="pl-PL" sz="1800" dirty="0"/>
              <a:t>kg</a:t>
            </a:r>
            <a:r>
              <a:rPr lang="pl-PL" sz="1800" dirty="0" smtClean="0"/>
              <a:t>]</a:t>
            </a:r>
            <a:endParaRPr lang="pl-PL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428596" y="1785926"/>
            <a:ext cx="8358246" cy="590931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3. </a:t>
            </a:r>
            <a:r>
              <a:rPr lang="pl-PL" sz="2000" dirty="0">
                <a:latin typeface="Cambria" pitchFamily="18" charset="0"/>
                <a:ea typeface="Calibri" pitchFamily="34" charset="0"/>
                <a:cs typeface="Times New Roman" pitchFamily="18" charset="0"/>
              </a:rPr>
              <a:t>W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sp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łrzędne środk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w mas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Char char=""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ramienia: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13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pl-PL" sz="20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ram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=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wsp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.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l-PL" sz="2000" dirty="0">
                <a:latin typeface="Cambria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barku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+d1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·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cos(kąt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ramienia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13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pl-PL" sz="20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ram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=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wsp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.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l-PL" sz="2000" dirty="0">
                <a:latin typeface="Cambria" pitchFamily="18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barku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-d1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·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sin(kąt ramienia)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Char char=""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przedramienia: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13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pl-PL" sz="20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pram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= 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l-PL" sz="2000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dł.ramienia</a:t>
            </a:r>
            <a:r>
              <a:rPr lang="pl-PL" sz="2000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*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cos(kąt ramienia) + d2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·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cos (kąt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 przedramienia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indent="441325" algn="l" eaLnBrk="0" hangingPunct="0"/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pl-PL" sz="20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pram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= -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dł.ramienia</a:t>
            </a:r>
            <a:r>
              <a:rPr lang="pl-PL" sz="2000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*sin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(kąt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ramienia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) – d2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·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sin(kąt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przedramienia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Symbol" pitchFamily="18" charset="2"/>
              <a:buChar char=""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dłoni: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indent="441325" algn="l" eaLnBrk="0" hangingPunct="0"/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en-US" sz="20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dl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= </a:t>
            </a:r>
            <a:r>
              <a:rPr lang="pl-PL" sz="2000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dł.ramienia</a:t>
            </a:r>
            <a:r>
              <a:rPr lang="pl-PL" sz="2000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*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cos(kąt ramienia) +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dł.przedramienia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·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cos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(kąt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 -||-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)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+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	d3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·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cos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kąt dłoni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indent="441325" algn="l" eaLnBrk="0" hangingPunct="0"/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en-US" sz="20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dl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=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-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dł.ramienia</a:t>
            </a:r>
            <a:r>
              <a:rPr lang="pl-PL" sz="2000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*sin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(kąt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ramienia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) – dł.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przedramienia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·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sin(kąt 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-||-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)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–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	d3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·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sin(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kąt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dłoni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4. </a:t>
            </a:r>
            <a:r>
              <a:rPr lang="pl-PL" sz="2000" dirty="0">
                <a:latin typeface="Cambria" pitchFamily="18" charset="0"/>
                <a:ea typeface="Calibri" pitchFamily="34" charset="0"/>
                <a:cs typeface="Times New Roman" pitchFamily="18" charset="0"/>
              </a:rPr>
              <a:t>W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sp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łrzędne środka masy kończyny g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rnej</a:t>
            </a:r>
          </a:p>
          <a:p>
            <a:r>
              <a:rPr lang="pl-PL" sz="1800" dirty="0" err="1"/>
              <a:t>xsr</a:t>
            </a:r>
            <a:r>
              <a:rPr lang="pl-PL" sz="1800" dirty="0"/>
              <a:t> = (</a:t>
            </a:r>
            <a:r>
              <a:rPr lang="pl-PL" sz="1800" dirty="0" err="1"/>
              <a:t>xram</a:t>
            </a:r>
            <a:r>
              <a:rPr lang="pl-PL" sz="1800" dirty="0"/>
              <a:t> * m1 - </a:t>
            </a:r>
            <a:r>
              <a:rPr lang="pl-PL" sz="1800" dirty="0" err="1"/>
              <a:t>xpram</a:t>
            </a:r>
            <a:r>
              <a:rPr lang="pl-PL" sz="1800" dirty="0"/>
              <a:t> * m2 - </a:t>
            </a:r>
            <a:r>
              <a:rPr lang="pl-PL" sz="1800" dirty="0" err="1"/>
              <a:t>xdloni</a:t>
            </a:r>
            <a:r>
              <a:rPr lang="pl-PL" sz="1800" dirty="0"/>
              <a:t> *m3)/ (m1+m2+m3);</a:t>
            </a:r>
          </a:p>
          <a:p>
            <a:r>
              <a:rPr lang="pl-PL" sz="1800" dirty="0" err="1"/>
              <a:t>zsr</a:t>
            </a:r>
            <a:r>
              <a:rPr lang="pl-PL" sz="1800" dirty="0"/>
              <a:t> = (</a:t>
            </a:r>
            <a:r>
              <a:rPr lang="pl-PL" sz="1800" dirty="0" err="1"/>
              <a:t>zram</a:t>
            </a:r>
            <a:r>
              <a:rPr lang="pl-PL" sz="1800" dirty="0"/>
              <a:t> * m1 - </a:t>
            </a:r>
            <a:r>
              <a:rPr lang="pl-PL" sz="1800" dirty="0" err="1"/>
              <a:t>zpram</a:t>
            </a:r>
            <a:r>
              <a:rPr lang="pl-PL" sz="1800" dirty="0"/>
              <a:t> * m2 - </a:t>
            </a:r>
            <a:r>
              <a:rPr lang="pl-PL" sz="1800" dirty="0" err="1"/>
              <a:t>zdloni</a:t>
            </a:r>
            <a:r>
              <a:rPr lang="pl-PL" sz="1800" dirty="0"/>
              <a:t> *m3)/ (m1+m2+m3);</a:t>
            </a:r>
          </a:p>
          <a:p>
            <a:endParaRPr lang="pl-PL" baseline="0" dirty="0" smtClean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13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571472" y="285728"/>
            <a:ext cx="5128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Obliczenia c.d.</a:t>
            </a:r>
            <a:endParaRPr lang="pl-PL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-165907" y="285728"/>
            <a:ext cx="6603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Używane narzędzia</a:t>
            </a:r>
            <a:endParaRPr lang="pl-PL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026" name="Picture 2" descr="http://itprocurement.unl.edu/software_product_images/matlab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31146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tlab computer vision tool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665" y="256490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1943708" y="6453336"/>
            <a:ext cx="525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Źródło: www.mathworks.com</a:t>
            </a:r>
            <a:endParaRPr lang="pl-PL" sz="1000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16016" y="494116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Computer</a:t>
            </a:r>
            <a:r>
              <a:rPr lang="pl-PL" dirty="0" smtClean="0"/>
              <a:t> </a:t>
            </a:r>
            <a:r>
              <a:rPr lang="pl-PL" dirty="0" err="1" smtClean="0"/>
              <a:t>Vision</a:t>
            </a:r>
            <a:r>
              <a:rPr lang="pl-PL" dirty="0" smtClean="0"/>
              <a:t> </a:t>
            </a:r>
            <a:r>
              <a:rPr lang="pl-PL" dirty="0" err="1" smtClean="0"/>
              <a:t>Toolbox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692733" y="4932744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Matlab</a:t>
            </a:r>
            <a:r>
              <a:rPr lang="pl-PL" dirty="0" smtClean="0"/>
              <a:t> 2016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252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222021" y="285728"/>
            <a:ext cx="5827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Metoda działania</a:t>
            </a:r>
            <a:endParaRPr lang="pl-PL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" name="Prostokąt 1"/>
          <p:cNvSpPr/>
          <p:nvPr/>
        </p:nvSpPr>
        <p:spPr bwMode="auto">
          <a:xfrm>
            <a:off x="222021" y="1750358"/>
            <a:ext cx="1181627" cy="79208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Pobierz punkty</a:t>
            </a:r>
          </a:p>
        </p:txBody>
      </p:sp>
      <p:sp>
        <p:nvSpPr>
          <p:cNvPr id="6" name="Prostokąt 5"/>
          <p:cNvSpPr/>
          <p:nvPr/>
        </p:nvSpPr>
        <p:spPr bwMode="auto">
          <a:xfrm>
            <a:off x="1742635" y="1750358"/>
            <a:ext cx="1688389" cy="79208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dirty="0" smtClean="0"/>
              <a:t>Znajdź punkty charakterystyczne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Prostokąt 7"/>
          <p:cNvSpPr/>
          <p:nvPr/>
        </p:nvSpPr>
        <p:spPr bwMode="auto">
          <a:xfrm>
            <a:off x="3770011" y="1750358"/>
            <a:ext cx="1276144" cy="79208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Wyznacz trajektorie</a:t>
            </a:r>
          </a:p>
        </p:txBody>
      </p:sp>
      <p:sp>
        <p:nvSpPr>
          <p:cNvPr id="9" name="Prostokąt 8"/>
          <p:cNvSpPr/>
          <p:nvPr/>
        </p:nvSpPr>
        <p:spPr bwMode="auto">
          <a:xfrm>
            <a:off x="5385142" y="1750358"/>
            <a:ext cx="1440160" cy="79208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Wyznacz środki masy</a:t>
            </a:r>
          </a:p>
        </p:txBody>
      </p:sp>
      <p:sp>
        <p:nvSpPr>
          <p:cNvPr id="10" name="Prostokąt 9"/>
          <p:cNvSpPr/>
          <p:nvPr/>
        </p:nvSpPr>
        <p:spPr bwMode="auto">
          <a:xfrm>
            <a:off x="7164288" y="1750358"/>
            <a:ext cx="1728192" cy="79208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Pokaż zmiany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środków na filmie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Łącznik prosty ze strzałką 3"/>
          <p:cNvCxnSpPr>
            <a:stCxn id="2" idx="3"/>
            <a:endCxn id="6" idx="1"/>
          </p:cNvCxnSpPr>
          <p:nvPr/>
        </p:nvCxnSpPr>
        <p:spPr bwMode="auto">
          <a:xfrm>
            <a:off x="1403648" y="2146402"/>
            <a:ext cx="33898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>
            <a:stCxn id="6" idx="3"/>
            <a:endCxn id="8" idx="1"/>
          </p:cNvCxnSpPr>
          <p:nvPr/>
        </p:nvCxnSpPr>
        <p:spPr bwMode="auto">
          <a:xfrm>
            <a:off x="3431024" y="2146402"/>
            <a:ext cx="33898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>
            <a:stCxn id="8" idx="3"/>
            <a:endCxn id="9" idx="1"/>
          </p:cNvCxnSpPr>
          <p:nvPr/>
        </p:nvCxnSpPr>
        <p:spPr bwMode="auto">
          <a:xfrm>
            <a:off x="5046155" y="2146402"/>
            <a:ext cx="33898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>
            <a:stCxn id="9" idx="3"/>
            <a:endCxn id="10" idx="1"/>
          </p:cNvCxnSpPr>
          <p:nvPr/>
        </p:nvCxnSpPr>
        <p:spPr bwMode="auto">
          <a:xfrm>
            <a:off x="6825302" y="2146402"/>
            <a:ext cx="33898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455" y="2898592"/>
            <a:ext cx="6507090" cy="360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98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222021" y="285728"/>
            <a:ext cx="5827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Metoda działania</a:t>
            </a:r>
            <a:endParaRPr lang="pl-PL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" name="Prostokąt 1"/>
          <p:cNvSpPr/>
          <p:nvPr/>
        </p:nvSpPr>
        <p:spPr bwMode="auto">
          <a:xfrm>
            <a:off x="222021" y="1750358"/>
            <a:ext cx="1181627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Pobierz punkty</a:t>
            </a:r>
          </a:p>
        </p:txBody>
      </p:sp>
      <p:sp>
        <p:nvSpPr>
          <p:cNvPr id="6" name="Prostokąt 5"/>
          <p:cNvSpPr/>
          <p:nvPr/>
        </p:nvSpPr>
        <p:spPr bwMode="auto">
          <a:xfrm>
            <a:off x="1742635" y="1750358"/>
            <a:ext cx="1688389" cy="79208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dirty="0" smtClean="0"/>
              <a:t>Znajdź punkty charakterystyczne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Prostokąt 7"/>
          <p:cNvSpPr/>
          <p:nvPr/>
        </p:nvSpPr>
        <p:spPr bwMode="auto">
          <a:xfrm>
            <a:off x="3770011" y="1750358"/>
            <a:ext cx="1276144" cy="79208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Wyznacz trajektorie</a:t>
            </a:r>
          </a:p>
        </p:txBody>
      </p:sp>
      <p:sp>
        <p:nvSpPr>
          <p:cNvPr id="9" name="Prostokąt 8"/>
          <p:cNvSpPr/>
          <p:nvPr/>
        </p:nvSpPr>
        <p:spPr bwMode="auto">
          <a:xfrm>
            <a:off x="5385142" y="1750358"/>
            <a:ext cx="1440160" cy="79208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Wyznacz środki masy</a:t>
            </a:r>
          </a:p>
        </p:txBody>
      </p:sp>
      <p:sp>
        <p:nvSpPr>
          <p:cNvPr id="10" name="Prostokąt 9"/>
          <p:cNvSpPr/>
          <p:nvPr/>
        </p:nvSpPr>
        <p:spPr bwMode="auto">
          <a:xfrm>
            <a:off x="7164288" y="1750358"/>
            <a:ext cx="1728192" cy="79208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Pokaż zmiany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środków na filmie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Łącznik prosty ze strzałką 3"/>
          <p:cNvCxnSpPr>
            <a:stCxn id="2" idx="3"/>
            <a:endCxn id="6" idx="1"/>
          </p:cNvCxnSpPr>
          <p:nvPr/>
        </p:nvCxnSpPr>
        <p:spPr bwMode="auto">
          <a:xfrm>
            <a:off x="1403648" y="2146402"/>
            <a:ext cx="33898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>
            <a:stCxn id="6" idx="3"/>
            <a:endCxn id="8" idx="1"/>
          </p:cNvCxnSpPr>
          <p:nvPr/>
        </p:nvCxnSpPr>
        <p:spPr bwMode="auto">
          <a:xfrm>
            <a:off x="3431024" y="2146402"/>
            <a:ext cx="33898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>
            <a:stCxn id="8" idx="3"/>
            <a:endCxn id="9" idx="1"/>
          </p:cNvCxnSpPr>
          <p:nvPr/>
        </p:nvCxnSpPr>
        <p:spPr bwMode="auto">
          <a:xfrm>
            <a:off x="5046155" y="2146402"/>
            <a:ext cx="33898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>
            <a:stCxn id="9" idx="3"/>
            <a:endCxn id="10" idx="1"/>
          </p:cNvCxnSpPr>
          <p:nvPr/>
        </p:nvCxnSpPr>
        <p:spPr bwMode="auto">
          <a:xfrm>
            <a:off x="6825302" y="2146402"/>
            <a:ext cx="33898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4040" y="2921313"/>
            <a:ext cx="6595919" cy="362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153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222021" y="285728"/>
            <a:ext cx="5827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Metoda działania</a:t>
            </a:r>
            <a:endParaRPr lang="pl-PL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" name="Prostokąt 1"/>
          <p:cNvSpPr/>
          <p:nvPr/>
        </p:nvSpPr>
        <p:spPr bwMode="auto">
          <a:xfrm>
            <a:off x="222021" y="1750358"/>
            <a:ext cx="1181627" cy="79208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Pobierz punkty</a:t>
            </a:r>
          </a:p>
        </p:txBody>
      </p:sp>
      <p:sp>
        <p:nvSpPr>
          <p:cNvPr id="6" name="Prostokąt 5"/>
          <p:cNvSpPr/>
          <p:nvPr/>
        </p:nvSpPr>
        <p:spPr bwMode="auto">
          <a:xfrm>
            <a:off x="1742635" y="1750358"/>
            <a:ext cx="168838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dirty="0" smtClean="0">
                <a:solidFill>
                  <a:schemeClr val="tx1"/>
                </a:solidFill>
              </a:rPr>
              <a:t>Znajdź punkty charakterystyczne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Prostokąt 7"/>
          <p:cNvSpPr/>
          <p:nvPr/>
        </p:nvSpPr>
        <p:spPr bwMode="auto">
          <a:xfrm>
            <a:off x="3770011" y="1750358"/>
            <a:ext cx="1276144" cy="79208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Wyznacz trajektorie</a:t>
            </a:r>
          </a:p>
        </p:txBody>
      </p:sp>
      <p:sp>
        <p:nvSpPr>
          <p:cNvPr id="9" name="Prostokąt 8"/>
          <p:cNvSpPr/>
          <p:nvPr/>
        </p:nvSpPr>
        <p:spPr bwMode="auto">
          <a:xfrm>
            <a:off x="5385142" y="1750358"/>
            <a:ext cx="1440160" cy="79208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Wyznacz środki masy</a:t>
            </a:r>
          </a:p>
        </p:txBody>
      </p:sp>
      <p:sp>
        <p:nvSpPr>
          <p:cNvPr id="10" name="Prostokąt 9"/>
          <p:cNvSpPr/>
          <p:nvPr/>
        </p:nvSpPr>
        <p:spPr bwMode="auto">
          <a:xfrm>
            <a:off x="7164288" y="1750358"/>
            <a:ext cx="1728192" cy="79208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Pokaż zmiany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środków na filmie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Łącznik prosty ze strzałką 3"/>
          <p:cNvCxnSpPr>
            <a:stCxn id="2" idx="3"/>
            <a:endCxn id="6" idx="1"/>
          </p:cNvCxnSpPr>
          <p:nvPr/>
        </p:nvCxnSpPr>
        <p:spPr bwMode="auto">
          <a:xfrm>
            <a:off x="1403648" y="2146402"/>
            <a:ext cx="33898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>
            <a:stCxn id="6" idx="3"/>
            <a:endCxn id="8" idx="1"/>
          </p:cNvCxnSpPr>
          <p:nvPr/>
        </p:nvCxnSpPr>
        <p:spPr bwMode="auto">
          <a:xfrm>
            <a:off x="3431024" y="2146402"/>
            <a:ext cx="33898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>
            <a:stCxn id="8" idx="3"/>
            <a:endCxn id="9" idx="1"/>
          </p:cNvCxnSpPr>
          <p:nvPr/>
        </p:nvCxnSpPr>
        <p:spPr bwMode="auto">
          <a:xfrm>
            <a:off x="5046155" y="2146402"/>
            <a:ext cx="33898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>
            <a:stCxn id="9" idx="3"/>
            <a:endCxn id="10" idx="1"/>
          </p:cNvCxnSpPr>
          <p:nvPr/>
        </p:nvCxnSpPr>
        <p:spPr bwMode="auto">
          <a:xfrm>
            <a:off x="6825302" y="2146402"/>
            <a:ext cx="33898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6530" y="2853832"/>
            <a:ext cx="6641854" cy="367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612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222021" y="285728"/>
            <a:ext cx="5827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Metoda działania</a:t>
            </a:r>
            <a:endParaRPr lang="pl-PL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5496" y="1526015"/>
            <a:ext cx="9108503" cy="46166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Punkty charakterystyczne oraz</a:t>
            </a:r>
            <a:r>
              <a:rPr kumimoji="0" lang="pl-PL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gradient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1871" y="2996952"/>
            <a:ext cx="2660501" cy="248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udny\Desktop\mwb\capygra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860739"/>
            <a:ext cx="2952328" cy="275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Łącznik prosty ze strzałką 4"/>
          <p:cNvCxnSpPr/>
          <p:nvPr/>
        </p:nvCxnSpPr>
        <p:spPr bwMode="auto">
          <a:xfrm>
            <a:off x="4932040" y="4005064"/>
            <a:ext cx="914400" cy="91440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Łącznik prosty ze strzałką 17"/>
          <p:cNvCxnSpPr>
            <a:stCxn id="1026" idx="3"/>
            <a:endCxn id="1027" idx="1"/>
          </p:cNvCxnSpPr>
          <p:nvPr/>
        </p:nvCxnSpPr>
        <p:spPr bwMode="auto">
          <a:xfrm flipV="1">
            <a:off x="4080675" y="4238761"/>
            <a:ext cx="1715461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ole tekstowe 18"/>
          <p:cNvSpPr txBox="1"/>
          <p:nvPr/>
        </p:nvSpPr>
        <p:spPr>
          <a:xfrm>
            <a:off x="4355976" y="373851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 smtClean="0"/>
              <a:t>Gradient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788504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222021" y="285728"/>
            <a:ext cx="5827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Metoda działania</a:t>
            </a:r>
            <a:endParaRPr lang="pl-PL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" name="Prostokąt 1"/>
          <p:cNvSpPr/>
          <p:nvPr/>
        </p:nvSpPr>
        <p:spPr bwMode="auto">
          <a:xfrm>
            <a:off x="222021" y="1750358"/>
            <a:ext cx="1181627" cy="79208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Pobierz punkty</a:t>
            </a:r>
          </a:p>
        </p:txBody>
      </p:sp>
      <p:sp>
        <p:nvSpPr>
          <p:cNvPr id="6" name="Prostokąt 5"/>
          <p:cNvSpPr/>
          <p:nvPr/>
        </p:nvSpPr>
        <p:spPr bwMode="auto">
          <a:xfrm>
            <a:off x="1742635" y="1750358"/>
            <a:ext cx="1688389" cy="79208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dirty="0" smtClean="0"/>
              <a:t>Znajdź punkty charakterystyczne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Prostokąt 7"/>
          <p:cNvSpPr/>
          <p:nvPr/>
        </p:nvSpPr>
        <p:spPr bwMode="auto">
          <a:xfrm>
            <a:off x="3770011" y="1750358"/>
            <a:ext cx="1276144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Wyznacz trajektorie</a:t>
            </a:r>
          </a:p>
        </p:txBody>
      </p:sp>
      <p:sp>
        <p:nvSpPr>
          <p:cNvPr id="9" name="Prostokąt 8"/>
          <p:cNvSpPr/>
          <p:nvPr/>
        </p:nvSpPr>
        <p:spPr bwMode="auto">
          <a:xfrm>
            <a:off x="5385142" y="1750358"/>
            <a:ext cx="1440160" cy="79208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Wyznacz środki masy</a:t>
            </a:r>
          </a:p>
        </p:txBody>
      </p:sp>
      <p:sp>
        <p:nvSpPr>
          <p:cNvPr id="10" name="Prostokąt 9"/>
          <p:cNvSpPr/>
          <p:nvPr/>
        </p:nvSpPr>
        <p:spPr bwMode="auto">
          <a:xfrm>
            <a:off x="7164288" y="1750358"/>
            <a:ext cx="1728192" cy="79208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Pokaż zmiany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środków na filmie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Łącznik prosty ze strzałką 3"/>
          <p:cNvCxnSpPr>
            <a:stCxn id="2" idx="3"/>
            <a:endCxn id="6" idx="1"/>
          </p:cNvCxnSpPr>
          <p:nvPr/>
        </p:nvCxnSpPr>
        <p:spPr bwMode="auto">
          <a:xfrm>
            <a:off x="1403648" y="2146402"/>
            <a:ext cx="33898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>
            <a:stCxn id="6" idx="3"/>
            <a:endCxn id="8" idx="1"/>
          </p:cNvCxnSpPr>
          <p:nvPr/>
        </p:nvCxnSpPr>
        <p:spPr bwMode="auto">
          <a:xfrm>
            <a:off x="3431024" y="2146402"/>
            <a:ext cx="33898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>
            <a:stCxn id="8" idx="3"/>
            <a:endCxn id="9" idx="1"/>
          </p:cNvCxnSpPr>
          <p:nvPr/>
        </p:nvCxnSpPr>
        <p:spPr bwMode="auto">
          <a:xfrm>
            <a:off x="5046155" y="2146402"/>
            <a:ext cx="33898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>
            <a:stCxn id="9" idx="3"/>
            <a:endCxn id="10" idx="1"/>
          </p:cNvCxnSpPr>
          <p:nvPr/>
        </p:nvCxnSpPr>
        <p:spPr bwMode="auto">
          <a:xfrm>
            <a:off x="6825302" y="2146402"/>
            <a:ext cx="33898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8773" y="2702613"/>
            <a:ext cx="7166454" cy="397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867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741459" y="285728"/>
            <a:ext cx="4788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Algorytm KLT</a:t>
            </a:r>
            <a:endParaRPr lang="pl-PL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" name="pole tekstowe 1"/>
          <p:cNvSpPr txBox="1"/>
          <p:nvPr/>
        </p:nvSpPr>
        <p:spPr>
          <a:xfrm>
            <a:off x="1943708" y="6453336"/>
            <a:ext cx="525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Źródło: www.mathworks.com</a:t>
            </a:r>
            <a:endParaRPr lang="pl-PL" sz="1000" dirty="0"/>
          </a:p>
        </p:txBody>
      </p:sp>
      <p:sp>
        <p:nvSpPr>
          <p:cNvPr id="9" name="pole tekstowe 8"/>
          <p:cNvSpPr txBox="1"/>
          <p:nvPr/>
        </p:nvSpPr>
        <p:spPr>
          <a:xfrm>
            <a:off x="1403648" y="1052736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err="1" smtClean="0">
                <a:solidFill>
                  <a:schemeClr val="bg1"/>
                </a:solidFill>
              </a:rPr>
              <a:t>Kanade</a:t>
            </a:r>
            <a:r>
              <a:rPr lang="pl-PL" sz="2000" dirty="0" smtClean="0">
                <a:solidFill>
                  <a:schemeClr val="bg1"/>
                </a:solidFill>
              </a:rPr>
              <a:t>-Lucas-Tomasi</a:t>
            </a:r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www.mathworks.com/help/vision/ref/numpyramidlev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16" y="1916832"/>
            <a:ext cx="588134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mathworks.com/help/vision/ref/point_tracker_bidirectional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13176"/>
            <a:ext cx="28956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243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222021" y="285728"/>
            <a:ext cx="5827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Metoda działania</a:t>
            </a:r>
            <a:endParaRPr lang="pl-PL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" name="Prostokąt 1"/>
          <p:cNvSpPr/>
          <p:nvPr/>
        </p:nvSpPr>
        <p:spPr bwMode="auto">
          <a:xfrm>
            <a:off x="222021" y="1750358"/>
            <a:ext cx="1181627" cy="79208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Pobierz punkty</a:t>
            </a:r>
          </a:p>
        </p:txBody>
      </p:sp>
      <p:sp>
        <p:nvSpPr>
          <p:cNvPr id="6" name="Prostokąt 5"/>
          <p:cNvSpPr/>
          <p:nvPr/>
        </p:nvSpPr>
        <p:spPr bwMode="auto">
          <a:xfrm>
            <a:off x="1742635" y="1750358"/>
            <a:ext cx="1688389" cy="79208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dirty="0" smtClean="0"/>
              <a:t>Znajdź punkty charakterystyczne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Prostokąt 7"/>
          <p:cNvSpPr/>
          <p:nvPr/>
        </p:nvSpPr>
        <p:spPr bwMode="auto">
          <a:xfrm>
            <a:off x="3770011" y="1750358"/>
            <a:ext cx="1276144" cy="792088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Wyznacz trajektorie</a:t>
            </a:r>
          </a:p>
        </p:txBody>
      </p:sp>
      <p:sp>
        <p:nvSpPr>
          <p:cNvPr id="9" name="Prostokąt 8"/>
          <p:cNvSpPr/>
          <p:nvPr/>
        </p:nvSpPr>
        <p:spPr bwMode="auto">
          <a:xfrm>
            <a:off x="5385142" y="1750358"/>
            <a:ext cx="1440160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Wyznacz środki masy</a:t>
            </a:r>
          </a:p>
        </p:txBody>
      </p:sp>
      <p:sp>
        <p:nvSpPr>
          <p:cNvPr id="10" name="Prostokąt 9"/>
          <p:cNvSpPr/>
          <p:nvPr/>
        </p:nvSpPr>
        <p:spPr bwMode="auto">
          <a:xfrm>
            <a:off x="7164288" y="1750358"/>
            <a:ext cx="1728192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Pokaż zmiany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środków na filmie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Łącznik prosty ze strzałką 3"/>
          <p:cNvCxnSpPr>
            <a:stCxn id="2" idx="3"/>
            <a:endCxn id="6" idx="1"/>
          </p:cNvCxnSpPr>
          <p:nvPr/>
        </p:nvCxnSpPr>
        <p:spPr bwMode="auto">
          <a:xfrm>
            <a:off x="1403648" y="2146402"/>
            <a:ext cx="33898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>
            <a:stCxn id="6" idx="3"/>
            <a:endCxn id="8" idx="1"/>
          </p:cNvCxnSpPr>
          <p:nvPr/>
        </p:nvCxnSpPr>
        <p:spPr bwMode="auto">
          <a:xfrm>
            <a:off x="3431024" y="2146402"/>
            <a:ext cx="33898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>
            <a:stCxn id="8" idx="3"/>
            <a:endCxn id="9" idx="1"/>
          </p:cNvCxnSpPr>
          <p:nvPr/>
        </p:nvCxnSpPr>
        <p:spPr bwMode="auto">
          <a:xfrm>
            <a:off x="5046155" y="2146402"/>
            <a:ext cx="33898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>
            <a:stCxn id="9" idx="3"/>
            <a:endCxn id="10" idx="1"/>
          </p:cNvCxnSpPr>
          <p:nvPr/>
        </p:nvCxnSpPr>
        <p:spPr bwMode="auto">
          <a:xfrm>
            <a:off x="6825302" y="2146402"/>
            <a:ext cx="33898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486" y="2713234"/>
            <a:ext cx="6507193" cy="36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50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786190"/>
            <a:ext cx="4311555" cy="252889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5" name="Prostokąt 4"/>
          <p:cNvSpPr/>
          <p:nvPr/>
        </p:nvSpPr>
        <p:spPr>
          <a:xfrm>
            <a:off x="500034" y="214290"/>
            <a:ext cx="45640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Środek masy</a:t>
            </a:r>
            <a:endParaRPr lang="pl-PL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7" name="Obraz 6" descr="\vec r_0={{\sum_k m_k \vec r_k}\over{\sum_k m_k}}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4572008"/>
            <a:ext cx="242889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ole tekstowe 8"/>
          <p:cNvSpPr txBox="1"/>
          <p:nvPr/>
        </p:nvSpPr>
        <p:spPr>
          <a:xfrm>
            <a:off x="1214414" y="2000240"/>
            <a:ext cx="66437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Środek masy układu punktów materialnych jest takim punktem C, którego promień r</a:t>
            </a:r>
            <a:r>
              <a:rPr lang="pl-PL" sz="2800" baseline="-250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l-PL" sz="28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poprowadzony z dowolnego bieguna 0 jest określony za pomocą równania:</a:t>
            </a:r>
            <a:endParaRPr lang="pl-PL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179512" y="2852936"/>
            <a:ext cx="9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952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 descr="F09_06"/>
          <p:cNvPicPr>
            <a:picLocks noChangeAspect="1" noChangeArrowheads="1"/>
          </p:cNvPicPr>
          <p:nvPr/>
        </p:nvPicPr>
        <p:blipFill>
          <a:blip r:embed="rId2"/>
          <a:srcRect l="9195" t="8673" r="9195" b="24831"/>
          <a:stretch>
            <a:fillRect/>
          </a:stretch>
        </p:blipFill>
        <p:spPr bwMode="auto">
          <a:xfrm>
            <a:off x="4714876" y="3714752"/>
            <a:ext cx="4194653" cy="2717663"/>
          </a:xfrm>
          <a:prstGeom prst="rect">
            <a:avLst/>
          </a:prstGeom>
          <a:noFill/>
        </p:spPr>
      </p:pic>
      <p:sp>
        <p:nvSpPr>
          <p:cNvPr id="2" name="pole tekstowe 1"/>
          <p:cNvSpPr txBox="1"/>
          <p:nvPr/>
        </p:nvSpPr>
        <p:spPr>
          <a:xfrm>
            <a:off x="500034" y="1857364"/>
            <a:ext cx="8072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b="1" dirty="0"/>
              <a:t>Twierdzenie o ruchu środka masy:</a:t>
            </a:r>
            <a:endParaRPr lang="pl-PL" dirty="0"/>
          </a:p>
          <a:p>
            <a:pPr algn="l"/>
            <a:r>
              <a:rPr lang="pl-PL" dirty="0"/>
              <a:t>Środek masy układu punktów materialnych porusza się tak jak by do tego punktu przyłożone były wszystkie siły zewnętrzne działające na ten układ. (Siły wewnętrzne układu nie mają wpływu na </a:t>
            </a:r>
            <a:r>
              <a:rPr lang="pl-PL" dirty="0" smtClean="0"/>
              <a:t>ruch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285720" y="285728"/>
            <a:ext cx="59795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R</a:t>
            </a:r>
            <a:r>
              <a:rPr lang="pl-PL" sz="48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uch środka masy:</a:t>
            </a:r>
            <a:endParaRPr lang="pl-PL" sz="48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571472" y="3714752"/>
            <a:ext cx="45720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dirty="0" smtClean="0"/>
              <a:t>środka masy. Gdy na układ nie działają siły zewnętrzne środek masy porusza się ruchem jednostajnym prostoliniowym lub pozostaje w spoczynku).</a:t>
            </a:r>
            <a:endParaRPr lang="pl-PL" dirty="0"/>
          </a:p>
        </p:txBody>
      </p:sp>
      <p:sp>
        <p:nvSpPr>
          <p:cNvPr id="7" name="Gwiazda 4-ramienna 6"/>
          <p:cNvSpPr/>
          <p:nvPr/>
        </p:nvSpPr>
        <p:spPr bwMode="auto">
          <a:xfrm>
            <a:off x="5786446" y="5072074"/>
            <a:ext cx="71438" cy="45719"/>
          </a:xfrm>
          <a:prstGeom prst="star4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Gwiazda 4-ramienna 7"/>
          <p:cNvSpPr/>
          <p:nvPr/>
        </p:nvSpPr>
        <p:spPr bwMode="auto">
          <a:xfrm>
            <a:off x="5715008" y="5000636"/>
            <a:ext cx="285752" cy="214314"/>
          </a:xfrm>
          <a:prstGeom prst="star4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Gwiazda 4-ramienna 8"/>
          <p:cNvSpPr/>
          <p:nvPr/>
        </p:nvSpPr>
        <p:spPr bwMode="auto">
          <a:xfrm>
            <a:off x="6715140" y="4857760"/>
            <a:ext cx="285752" cy="214314"/>
          </a:xfrm>
          <a:prstGeom prst="star4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Gwiazda 4-ramienna 9"/>
          <p:cNvSpPr/>
          <p:nvPr/>
        </p:nvSpPr>
        <p:spPr bwMode="auto">
          <a:xfrm>
            <a:off x="7715272" y="5000636"/>
            <a:ext cx="285752" cy="214314"/>
          </a:xfrm>
          <a:prstGeom prst="star4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785850" y="357166"/>
            <a:ext cx="84820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Założenia upraszczające</a:t>
            </a:r>
            <a:endParaRPr lang="pl-PL" sz="40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28596" y="1785926"/>
            <a:ext cx="82867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Font typeface="Arial" pitchFamily="34" charset="0"/>
              <a:buChar char="•"/>
            </a:pPr>
            <a:r>
              <a:rPr lang="pl-PL" dirty="0" smtClean="0"/>
              <a:t> Wymiarem </a:t>
            </a:r>
            <a:r>
              <a:rPr lang="pl-PL" dirty="0"/>
              <a:t>dominującym każdej części ciała jest jej długość</a:t>
            </a:r>
          </a:p>
          <a:p>
            <a:pPr lvl="0" algn="l">
              <a:buFont typeface="Arial" pitchFamily="34" charset="0"/>
              <a:buChar char="•"/>
            </a:pPr>
            <a:r>
              <a:rPr lang="pl-PL" dirty="0" smtClean="0"/>
              <a:t> Pod </a:t>
            </a:r>
            <a:r>
              <a:rPr lang="pl-PL" dirty="0"/>
              <a:t>względem kształtu części ciała przypominają bryły obrotowe, zatem mają oś symetrii</a:t>
            </a:r>
          </a:p>
          <a:p>
            <a:pPr lvl="0" algn="l">
              <a:buFont typeface="Arial" pitchFamily="34" charset="0"/>
              <a:buChar char="•"/>
            </a:pPr>
            <a:r>
              <a:rPr lang="pl-PL" dirty="0" smtClean="0"/>
              <a:t> Rozkład </a:t>
            </a:r>
            <a:r>
              <a:rPr lang="pl-PL" dirty="0"/>
              <a:t>materii wewnątrz każdej z nich jest symetryczny względem geometrycznej osi symetrii</a:t>
            </a:r>
          </a:p>
          <a:p>
            <a:pPr lvl="0" algn="l">
              <a:buFont typeface="Arial" pitchFamily="34" charset="0"/>
              <a:buChar char="•"/>
            </a:pPr>
            <a:r>
              <a:rPr lang="pl-PL" dirty="0" smtClean="0"/>
              <a:t> Wobec </a:t>
            </a:r>
            <a:r>
              <a:rPr lang="pl-PL" dirty="0"/>
              <a:t>powyższego środki mas takich brył będą leżeć na ich osi symetrii</a:t>
            </a:r>
          </a:p>
          <a:p>
            <a:pPr lvl="0" algn="l">
              <a:buFont typeface="Arial" pitchFamily="34" charset="0"/>
              <a:buChar char="•"/>
            </a:pPr>
            <a:r>
              <a:rPr lang="pl-PL" dirty="0" smtClean="0"/>
              <a:t> Środek </a:t>
            </a:r>
            <a:r>
              <a:rPr lang="pl-PL" dirty="0"/>
              <a:t>masy dzieli zatem długość danej części ciała na dwa odcinki, a więc jego lokalizacja wymaga określenia tylko jednej współrzędnej: odległości środka masy od któregoś z końców odcinka będącego jej długością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500034" y="0"/>
            <a:ext cx="5866542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8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Wyznaczanie położenia </a:t>
            </a:r>
            <a:br>
              <a:rPr lang="pl-PL" sz="38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</a:br>
            <a:r>
              <a:rPr lang="pl-PL" sz="38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środka masy</a:t>
            </a:r>
            <a:endParaRPr lang="pl-PL" sz="38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285720" y="1714488"/>
            <a:ext cx="835824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300" dirty="0" smtClean="0"/>
              <a:t>Aby wyznaczyć położenie środka masy </a:t>
            </a:r>
            <a:r>
              <a:rPr lang="pl-PL" sz="2300" dirty="0"/>
              <a:t>danej części ciała, należy określić, w jakich proporcjach dzieli on długość części ciała na dwa odcinki.</a:t>
            </a:r>
            <a:r>
              <a:rPr lang="pl-PL" sz="2300" dirty="0" smtClean="0"/>
              <a:t> Promienie wodzące </a:t>
            </a:r>
            <a:r>
              <a:rPr lang="pl-PL" sz="2300" dirty="0" err="1" smtClean="0"/>
              <a:t>r</a:t>
            </a:r>
            <a:r>
              <a:rPr lang="pl-PL" sz="2300" dirty="0" smtClean="0"/>
              <a:t> środków masy części ciała w ich procentowej długości:</a:t>
            </a:r>
            <a:endParaRPr lang="pl-PL" sz="2300" dirty="0"/>
          </a:p>
        </p:txBody>
      </p:sp>
      <p:cxnSp>
        <p:nvCxnSpPr>
          <p:cNvPr id="6" name="Łącznik prosty 5"/>
          <p:cNvCxnSpPr/>
          <p:nvPr/>
        </p:nvCxnSpPr>
        <p:spPr bwMode="auto">
          <a:xfrm rot="16200000" flipH="1">
            <a:off x="-893007" y="4393413"/>
            <a:ext cx="2428892" cy="71438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Łącznik prosty 7"/>
          <p:cNvCxnSpPr/>
          <p:nvPr/>
        </p:nvCxnSpPr>
        <p:spPr bwMode="auto">
          <a:xfrm rot="16200000" flipH="1">
            <a:off x="2905735" y="4666636"/>
            <a:ext cx="3153934" cy="107157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357562"/>
            <a:ext cx="8553450" cy="32099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28596" y="0"/>
            <a:ext cx="5866542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8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Wyznaczanie położenia </a:t>
            </a:r>
            <a:br>
              <a:rPr lang="pl-PL" sz="38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</a:br>
            <a:r>
              <a:rPr lang="pl-PL" sz="38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środka masy</a:t>
            </a:r>
            <a:endParaRPr lang="pl-PL" sz="38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286124"/>
            <a:ext cx="8396326" cy="29289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4" name="pole tekstowe 3"/>
          <p:cNvSpPr txBox="1"/>
          <p:nvPr/>
        </p:nvSpPr>
        <p:spPr>
          <a:xfrm>
            <a:off x="785786" y="2000240"/>
            <a:ext cx="7429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Względne ciężary q części ciała człowieka – </a:t>
            </a:r>
            <a:br>
              <a:rPr lang="pl-PL" dirty="0" smtClean="0"/>
            </a:br>
            <a:r>
              <a:rPr lang="pl-PL" dirty="0" smtClean="0"/>
              <a:t>w procentach ciężaru całkowitego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571472" y="214290"/>
            <a:ext cx="2646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Metoda</a:t>
            </a:r>
            <a:endParaRPr lang="pl-PL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642910" y="1714488"/>
            <a:ext cx="77153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chemeClr val="bg2">
                    <a:lumMod val="75000"/>
                  </a:schemeClr>
                </a:solidFill>
              </a:rPr>
              <a:t>Dźwignia jednostronna</a:t>
            </a: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l-PL" dirty="0" smtClean="0"/>
              <a:t>służy </a:t>
            </a:r>
            <a:r>
              <a:rPr lang="pl-PL" dirty="0"/>
              <a:t>do wyznaczania położenia środka masy ciała człowieka i jest to sztywna belka podparta w jednym punkcie. Dzięki temu wykonuje ona tylko ruch obrotowy względem punktu podparcia w skutek działających na nią momentów sił.  Dźwignia jednostronna pozostaje w równowadze gdy te momenty równoważą się (ich suma jest równa zero ). </a:t>
            </a:r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500570"/>
            <a:ext cx="5929354" cy="190505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16077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6" y="5143512"/>
            <a:ext cx="1441385" cy="364306"/>
          </a:xfrm>
          <a:prstGeom prst="rect">
            <a:avLst/>
          </a:prstGeom>
          <a:noFill/>
        </p:spPr>
      </p:pic>
      <p:pic>
        <p:nvPicPr>
          <p:cNvPr id="16077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00892" y="4643446"/>
            <a:ext cx="1214445" cy="416899"/>
          </a:xfrm>
          <a:prstGeom prst="rect">
            <a:avLst/>
          </a:prstGeom>
          <a:noFill/>
        </p:spPr>
      </p:pic>
      <p:pic>
        <p:nvPicPr>
          <p:cNvPr id="160771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6" y="5572140"/>
            <a:ext cx="1507553" cy="385653"/>
          </a:xfrm>
          <a:prstGeom prst="rect">
            <a:avLst/>
          </a:prstGeom>
          <a:noFill/>
        </p:spPr>
      </p:pic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0" y="219075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0" y="43815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                                                     </a:t>
            </a: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 rot="16200000">
            <a:off x="-651186" y="2151328"/>
            <a:ext cx="3082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Przykład</a:t>
            </a:r>
            <a:endParaRPr lang="pl-PL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7" name="Obraz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6" b="13906"/>
          <a:stretch>
            <a:fillRect/>
          </a:stretch>
        </p:blipFill>
        <p:spPr>
          <a:xfrm>
            <a:off x="2071670" y="642918"/>
            <a:ext cx="6819089" cy="2714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428860" y="3786190"/>
          <a:ext cx="6096000" cy="2843153"/>
        </p:xfrm>
        <a:graphic>
          <a:graphicData uri="http://schemas.openxmlformats.org/drawingml/2006/table">
            <a:tbl>
              <a:tblPr/>
              <a:tblGrid>
                <a:gridCol w="857256"/>
                <a:gridCol w="2190744"/>
                <a:gridCol w="1524000"/>
                <a:gridCol w="1524000"/>
              </a:tblGrid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 b="1" dirty="0">
                          <a:latin typeface="Cambria"/>
                          <a:ea typeface="Calibri"/>
                          <a:cs typeface="Times New Roman"/>
                        </a:rPr>
                        <a:t>nr</a:t>
                      </a:r>
                      <a:endParaRPr lang="pl-PL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 b="1">
                          <a:latin typeface="Cambria"/>
                          <a:ea typeface="Calibri"/>
                          <a:cs typeface="Times New Roman"/>
                        </a:rPr>
                        <a:t>część ciała</a:t>
                      </a:r>
                      <a:endParaRPr lang="pl-P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 b="1">
                          <a:latin typeface="Cambria"/>
                          <a:ea typeface="Calibri"/>
                          <a:cs typeface="Times New Roman"/>
                        </a:rPr>
                        <a:t>l [m]</a:t>
                      </a:r>
                      <a:endParaRPr lang="pl-P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 b="1">
                          <a:latin typeface="Cambria"/>
                          <a:ea typeface="Calibri"/>
                          <a:cs typeface="Times New Roman"/>
                        </a:rPr>
                        <a:t>Kąt[°]</a:t>
                      </a:r>
                      <a:endParaRPr lang="pl-P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4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 dirty="0">
                          <a:latin typeface="Cambria"/>
                          <a:ea typeface="Calibri"/>
                          <a:cs typeface="Times New Roman"/>
                        </a:rPr>
                        <a:t>1</a:t>
                      </a:r>
                      <a:endParaRPr lang="pl-PL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 dirty="0">
                          <a:latin typeface="Cambria"/>
                          <a:ea typeface="Calibri"/>
                          <a:cs typeface="Times New Roman"/>
                        </a:rPr>
                        <a:t>stopa</a:t>
                      </a:r>
                      <a:endParaRPr lang="pl-PL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>
                          <a:latin typeface="Cambria"/>
                          <a:ea typeface="Calibri"/>
                          <a:cs typeface="Times New Roman"/>
                        </a:rPr>
                        <a:t>0,27</a:t>
                      </a:r>
                      <a:endParaRPr lang="pl-P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>
                          <a:latin typeface="Cambria"/>
                          <a:ea typeface="Calibri"/>
                          <a:cs typeface="Times New Roman"/>
                        </a:rPr>
                        <a:t>96,85</a:t>
                      </a:r>
                      <a:endParaRPr lang="pl-P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>
                          <a:latin typeface="Cambria"/>
                          <a:ea typeface="Calibri"/>
                          <a:cs typeface="Times New Roman"/>
                        </a:rPr>
                        <a:t>2</a:t>
                      </a:r>
                      <a:endParaRPr lang="pl-P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 dirty="0">
                          <a:latin typeface="Cambria"/>
                          <a:ea typeface="Calibri"/>
                          <a:cs typeface="Times New Roman"/>
                        </a:rPr>
                        <a:t>podudzie</a:t>
                      </a:r>
                      <a:endParaRPr lang="pl-PL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 dirty="0">
                          <a:latin typeface="Cambria"/>
                          <a:ea typeface="Calibri"/>
                          <a:cs typeface="Times New Roman"/>
                        </a:rPr>
                        <a:t>0,445</a:t>
                      </a:r>
                      <a:endParaRPr lang="pl-PL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>
                          <a:latin typeface="Cambria"/>
                          <a:ea typeface="Calibri"/>
                          <a:cs typeface="Times New Roman"/>
                        </a:rPr>
                        <a:t>16,61</a:t>
                      </a:r>
                      <a:endParaRPr lang="pl-P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>
                          <a:latin typeface="Cambria"/>
                          <a:ea typeface="Calibri"/>
                          <a:cs typeface="Times New Roman"/>
                        </a:rPr>
                        <a:t>3</a:t>
                      </a:r>
                      <a:endParaRPr lang="pl-P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>
                          <a:latin typeface="Cambria"/>
                          <a:ea typeface="Calibri"/>
                          <a:cs typeface="Times New Roman"/>
                        </a:rPr>
                        <a:t>udo</a:t>
                      </a:r>
                      <a:endParaRPr lang="pl-P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 dirty="0">
                          <a:latin typeface="Cambria"/>
                          <a:ea typeface="Calibri"/>
                          <a:cs typeface="Times New Roman"/>
                        </a:rPr>
                        <a:t>0,53</a:t>
                      </a:r>
                      <a:endParaRPr lang="pl-PL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>
                          <a:latin typeface="Cambria"/>
                          <a:ea typeface="Calibri"/>
                          <a:cs typeface="Times New Roman"/>
                        </a:rPr>
                        <a:t>19,17</a:t>
                      </a:r>
                      <a:endParaRPr lang="pl-P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>
                          <a:latin typeface="Cambria"/>
                          <a:ea typeface="Calibri"/>
                          <a:cs typeface="Times New Roman"/>
                        </a:rPr>
                        <a:t>4</a:t>
                      </a:r>
                      <a:endParaRPr lang="pl-P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>
                          <a:latin typeface="Cambria"/>
                          <a:ea typeface="Calibri"/>
                          <a:cs typeface="Times New Roman"/>
                        </a:rPr>
                        <a:t>tułów</a:t>
                      </a:r>
                      <a:endParaRPr lang="pl-P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 dirty="0">
                          <a:latin typeface="Cambria"/>
                          <a:ea typeface="Calibri"/>
                          <a:cs typeface="Times New Roman"/>
                        </a:rPr>
                        <a:t>0,57</a:t>
                      </a:r>
                      <a:endParaRPr lang="pl-PL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 dirty="0">
                          <a:latin typeface="Cambria"/>
                          <a:ea typeface="Calibri"/>
                          <a:cs typeface="Times New Roman"/>
                        </a:rPr>
                        <a:t>13,88</a:t>
                      </a:r>
                      <a:endParaRPr lang="pl-PL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>
                          <a:latin typeface="Cambria"/>
                          <a:ea typeface="Calibri"/>
                          <a:cs typeface="Times New Roman"/>
                        </a:rPr>
                        <a:t>5</a:t>
                      </a:r>
                      <a:endParaRPr lang="pl-P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>
                          <a:latin typeface="Cambria"/>
                          <a:ea typeface="Calibri"/>
                          <a:cs typeface="Times New Roman"/>
                        </a:rPr>
                        <a:t>głowa + szyja</a:t>
                      </a:r>
                      <a:endParaRPr lang="pl-P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>
                          <a:latin typeface="Cambria"/>
                          <a:ea typeface="Calibri"/>
                          <a:cs typeface="Times New Roman"/>
                        </a:rPr>
                        <a:t>0,23</a:t>
                      </a:r>
                      <a:endParaRPr lang="pl-P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 dirty="0">
                          <a:latin typeface="Cambria"/>
                          <a:ea typeface="Calibri"/>
                          <a:cs typeface="Times New Roman"/>
                        </a:rPr>
                        <a:t>184,38</a:t>
                      </a:r>
                      <a:endParaRPr lang="pl-PL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>
                          <a:latin typeface="Cambria"/>
                          <a:ea typeface="Calibri"/>
                          <a:cs typeface="Times New Roman"/>
                        </a:rPr>
                        <a:t>6</a:t>
                      </a:r>
                      <a:endParaRPr lang="pl-P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 dirty="0" smtClean="0">
                          <a:latin typeface="Cambria"/>
                          <a:ea typeface="Calibri"/>
                          <a:cs typeface="Times New Roman"/>
                        </a:rPr>
                        <a:t>ramię</a:t>
                      </a:r>
                      <a:endParaRPr lang="pl-PL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>
                          <a:latin typeface="Cambria"/>
                          <a:ea typeface="Calibri"/>
                          <a:cs typeface="Times New Roman"/>
                        </a:rPr>
                        <a:t>0,295</a:t>
                      </a:r>
                      <a:endParaRPr lang="pl-P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 dirty="0">
                          <a:latin typeface="Cambria"/>
                          <a:ea typeface="Calibri"/>
                          <a:cs typeface="Times New Roman"/>
                        </a:rPr>
                        <a:t>98,61</a:t>
                      </a:r>
                      <a:endParaRPr lang="pl-PL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>
                          <a:latin typeface="Cambria"/>
                          <a:ea typeface="Calibri"/>
                          <a:cs typeface="Times New Roman"/>
                        </a:rPr>
                        <a:t>7</a:t>
                      </a:r>
                      <a:endParaRPr lang="pl-P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>
                          <a:latin typeface="Cambria"/>
                          <a:ea typeface="Calibri"/>
                          <a:cs typeface="Times New Roman"/>
                        </a:rPr>
                        <a:t>przedramię</a:t>
                      </a:r>
                      <a:endParaRPr lang="pl-P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>
                          <a:latin typeface="Cambria"/>
                          <a:ea typeface="Calibri"/>
                          <a:cs typeface="Times New Roman"/>
                        </a:rPr>
                        <a:t>0,27</a:t>
                      </a:r>
                      <a:endParaRPr lang="pl-P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 dirty="0">
                          <a:latin typeface="Cambria"/>
                          <a:ea typeface="Calibri"/>
                          <a:cs typeface="Times New Roman"/>
                        </a:rPr>
                        <a:t>98,70</a:t>
                      </a:r>
                      <a:endParaRPr lang="pl-PL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>
                          <a:latin typeface="Cambria"/>
                          <a:ea typeface="Calibri"/>
                          <a:cs typeface="Times New Roman"/>
                        </a:rPr>
                        <a:t>8</a:t>
                      </a:r>
                      <a:endParaRPr lang="pl-P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>
                          <a:latin typeface="Cambria"/>
                          <a:ea typeface="Calibri"/>
                          <a:cs typeface="Times New Roman"/>
                        </a:rPr>
                        <a:t>dłoń</a:t>
                      </a:r>
                      <a:endParaRPr lang="pl-P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>
                          <a:latin typeface="Cambria"/>
                          <a:ea typeface="Calibri"/>
                          <a:cs typeface="Times New Roman"/>
                        </a:rPr>
                        <a:t>0,203</a:t>
                      </a:r>
                      <a:endParaRPr lang="pl-P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800" dirty="0">
                          <a:latin typeface="Cambria"/>
                          <a:ea typeface="Calibri"/>
                          <a:cs typeface="Times New Roman"/>
                        </a:rPr>
                        <a:t>175,73</a:t>
                      </a:r>
                      <a:endParaRPr lang="pl-PL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1357298"/>
            <a:ext cx="6902841" cy="526256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werpoint-template">
  <a:themeElements>
    <a:clrScheme name="powerpoint-template-24 10">
      <a:dk1>
        <a:srgbClr val="4D4D4D"/>
      </a:dk1>
      <a:lt1>
        <a:srgbClr val="FFFFFF"/>
      </a:lt1>
      <a:dk2>
        <a:srgbClr val="4D4D4D"/>
      </a:dk2>
      <a:lt2>
        <a:srgbClr val="4377BA"/>
      </a:lt2>
      <a:accent1>
        <a:srgbClr val="5793D1"/>
      </a:accent1>
      <a:accent2>
        <a:srgbClr val="5FA2DB"/>
      </a:accent2>
      <a:accent3>
        <a:srgbClr val="FFFFFF"/>
      </a:accent3>
      <a:accent4>
        <a:srgbClr val="404040"/>
      </a:accent4>
      <a:accent5>
        <a:srgbClr val="B4C8E5"/>
      </a:accent5>
      <a:accent6>
        <a:srgbClr val="5592C6"/>
      </a:accent6>
      <a:hlink>
        <a:srgbClr val="A29AA3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A29AA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331</TotalTime>
  <Words>533</Words>
  <Application>Microsoft Office PowerPoint</Application>
  <PresentationFormat>Pokaz na ekranie (4:3)</PresentationFormat>
  <Paragraphs>132</Paragraphs>
  <Slides>20</Slides>
  <Notes>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1" baseType="lpstr">
      <vt:lpstr>powerpoint-template</vt:lpstr>
      <vt:lpstr>Modelowanie w biomechanice PROJEKT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Modelowanie w biomechanice PROJEKT</dc:title>
  <dc:creator>Aga</dc:creator>
  <cp:lastModifiedBy>Użytkownik systemu Windows</cp:lastModifiedBy>
  <cp:revision>7</cp:revision>
  <dcterms:created xsi:type="dcterms:W3CDTF">2017-04-05T18:27:14Z</dcterms:created>
  <dcterms:modified xsi:type="dcterms:W3CDTF">2017-05-29T22:38:13Z</dcterms:modified>
</cp:coreProperties>
</file>