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58" r:id="rId6"/>
    <p:sldId id="268" r:id="rId7"/>
    <p:sldId id="270" r:id="rId8"/>
    <p:sldId id="259" r:id="rId9"/>
    <p:sldId id="269" r:id="rId10"/>
    <p:sldId id="271" r:id="rId11"/>
    <p:sldId id="272" r:id="rId12"/>
    <p:sldId id="273" r:id="rId13"/>
    <p:sldId id="274" r:id="rId14"/>
    <p:sldId id="260" r:id="rId15"/>
    <p:sldId id="261" r:id="rId16"/>
    <p:sldId id="262" r:id="rId17"/>
    <p:sldId id="265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0BADC-32D2-4B72-9E8D-3FEB1B23443E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1F244-5E5D-4E96-AED8-6762FDA592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95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244-5E5D-4E96-AED8-6762FDA5929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244-5E5D-4E96-AED8-6762FDA5929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244-5E5D-4E96-AED8-6762FDA5929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17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B84759-9F01-4DF4-BC12-2D33E84687C1}" type="datetimeFigureOut">
              <a:rPr lang="pl-PL" smtClean="0"/>
              <a:t>22.03.2017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732B0F-566B-4A2F-88BB-BBEC8DC6625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7887" y="692696"/>
            <a:ext cx="9143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Narzędzie do modelowania szeregów czasowych pochodzących od systemów o nieliniowej dynamice metodą NARMAX </a:t>
            </a:r>
            <a:br>
              <a:rPr lang="pl-PL" sz="4000" dirty="0" smtClean="0">
                <a:latin typeface="Corbel" panose="020B0503020204020204" pitchFamily="34" charset="0"/>
              </a:rPr>
            </a:br>
            <a:r>
              <a:rPr lang="pl-PL" sz="4000" dirty="0" smtClean="0">
                <a:latin typeface="Corbel" panose="020B0503020204020204" pitchFamily="34" charset="0"/>
              </a:rPr>
              <a:t>(do zastosowań biomedycznych?)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427984" y="5261428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dirty="0" smtClean="0">
                <a:latin typeface="Corbel" panose="020B0503020204020204" pitchFamily="34" charset="0"/>
              </a:rPr>
              <a:t>Aleksander Cudny</a:t>
            </a:r>
          </a:p>
          <a:p>
            <a:endParaRPr lang="pl-PL" sz="2000" dirty="0">
              <a:latin typeface="Corbel" panose="020B0503020204020204" pitchFamily="34" charset="0"/>
            </a:endParaRPr>
          </a:p>
          <a:p>
            <a:pPr algn="r"/>
            <a:r>
              <a:rPr lang="pl-PL" sz="2000" dirty="0" smtClean="0">
                <a:latin typeface="Corbel" panose="020B0503020204020204" pitchFamily="34" charset="0"/>
              </a:rPr>
              <a:t>Promotor: dr inż. Miłosz Jamroży</a:t>
            </a:r>
            <a:endParaRPr lang="pl-PL" sz="2000" dirty="0">
              <a:latin typeface="Corbel" panose="020B0503020204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0" y="35456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orbel" panose="020B0503020204020204" pitchFamily="34" charset="0"/>
              </a:rPr>
              <a:t>Seminarium Dyplomowe </a:t>
            </a:r>
            <a:r>
              <a:rPr lang="pl-PL" sz="2400" dirty="0" smtClean="0">
                <a:latin typeface="Corbel" panose="020B0503020204020204" pitchFamily="34" charset="0"/>
              </a:rPr>
              <a:t>23</a:t>
            </a:r>
            <a:r>
              <a:rPr lang="pl-PL" sz="2400" dirty="0" smtClean="0">
                <a:latin typeface="Corbel" panose="020B0503020204020204" pitchFamily="34" charset="0"/>
              </a:rPr>
              <a:t>.03.2017</a:t>
            </a:r>
            <a:endParaRPr lang="pl-PL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-26399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Krok 3 – dobór parametrów modelu</a:t>
            </a:r>
            <a:endParaRPr lang="pl-PL" sz="4000" dirty="0">
              <a:latin typeface="Corbel" panose="020B0503020204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76"/>
          <a:stretch/>
        </p:blipFill>
        <p:spPr bwMode="auto">
          <a:xfrm>
            <a:off x="1403649" y="1707446"/>
            <a:ext cx="3502484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trzałka zakrzywiona w dół 7"/>
          <p:cNvSpPr/>
          <p:nvPr/>
        </p:nvSpPr>
        <p:spPr>
          <a:xfrm>
            <a:off x="4139952" y="2564904"/>
            <a:ext cx="2520280" cy="100811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6012160" y="3645024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3707904" y="1916832"/>
            <a:ext cx="377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orbel" panose="020B0503020204020204" pitchFamily="34" charset="0"/>
              </a:rPr>
              <a:t>max Error </a:t>
            </a:r>
            <a:r>
              <a:rPr lang="pl-PL" sz="2400" dirty="0" err="1" smtClean="0">
                <a:latin typeface="Corbel" panose="020B0503020204020204" pitchFamily="34" charset="0"/>
              </a:rPr>
              <a:t>Reduction</a:t>
            </a:r>
            <a:r>
              <a:rPr lang="pl-PL" sz="2400" dirty="0" smtClean="0">
                <a:latin typeface="Corbel" panose="020B0503020204020204" pitchFamily="34" charset="0"/>
              </a:rPr>
              <a:t> Ratio </a:t>
            </a:r>
            <a:endParaRPr lang="pl-PL" sz="2400" i="1" dirty="0">
              <a:latin typeface="Corbel" panose="020B0503020204020204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406140" y="4941168"/>
            <a:ext cx="8054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orbel" panose="020B0503020204020204" pitchFamily="34" charset="0"/>
              </a:rPr>
              <a:t>Wybór członu który najbardziej obniży błąd pomiędzy badanym sygnałem a tworzonym modelem, aż do satysfakcjonującego efektu. </a:t>
            </a:r>
            <a:endParaRPr lang="pl-PL" sz="2400" i="1" dirty="0">
              <a:latin typeface="Corbel" panose="020B0503020204020204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406140" y="4437112"/>
            <a:ext cx="42484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smtClean="0">
                <a:latin typeface="Corbel" panose="020B0503020204020204" pitchFamily="34" charset="0"/>
              </a:rPr>
              <a:t>Źródło: [1</a:t>
            </a:r>
            <a:r>
              <a:rPr lang="pl-PL" sz="1050" dirty="0">
                <a:latin typeface="Corbel" panose="020B0503020204020204" pitchFamily="34" charset="0"/>
              </a:rPr>
              <a:t>] </a:t>
            </a:r>
            <a:r>
              <a:rPr lang="pl-PL" sz="1050" i="1" dirty="0" err="1"/>
              <a:t>Nonlinear</a:t>
            </a:r>
            <a:r>
              <a:rPr lang="pl-PL" sz="1050" i="1" dirty="0"/>
              <a:t> System </a:t>
            </a:r>
            <a:r>
              <a:rPr lang="pl-PL" sz="1050" i="1" dirty="0" err="1"/>
              <a:t>Identification</a:t>
            </a:r>
            <a:r>
              <a:rPr lang="pl-PL" sz="1050" dirty="0"/>
              <a:t>, Stephen </a:t>
            </a:r>
            <a:r>
              <a:rPr lang="pl-PL" sz="1050" dirty="0" err="1"/>
              <a:t>Bilings</a:t>
            </a:r>
            <a:r>
              <a:rPr lang="pl-PL" sz="1050" dirty="0"/>
              <a:t>, </a:t>
            </a:r>
            <a:r>
              <a:rPr lang="pl-PL" sz="1050" dirty="0" err="1"/>
              <a:t>Wiley</a:t>
            </a:r>
            <a:r>
              <a:rPr lang="pl-PL" sz="1050" dirty="0"/>
              <a:t> 2013</a:t>
            </a:r>
            <a:r>
              <a:rPr lang="pl-PL" sz="1050" dirty="0"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4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-26399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Krok 4 – ocena modelu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orbel" panose="020B0503020204020204" pitchFamily="34" charset="0"/>
              </a:rPr>
              <a:t>Na podstawie różnych autokorelacji:</a:t>
            </a:r>
            <a:endParaRPr lang="pl-PL" sz="2400" i="1" dirty="0">
              <a:latin typeface="Corbel" panose="020B0503020204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60848"/>
            <a:ext cx="4451550" cy="2995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09" y="2060848"/>
            <a:ext cx="4211960" cy="285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Łącznik prostoliniowy 2"/>
          <p:cNvCxnSpPr/>
          <p:nvPr/>
        </p:nvCxnSpPr>
        <p:spPr>
          <a:xfrm>
            <a:off x="4644008" y="1916832"/>
            <a:ext cx="0" cy="3139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14216" y="5517232"/>
            <a:ext cx="462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orbel" panose="020B0503020204020204" pitchFamily="34" charset="0"/>
              </a:rPr>
              <a:t>Model błędny</a:t>
            </a:r>
            <a:endParaRPr lang="pl-PL" sz="2400" i="1" dirty="0">
              <a:latin typeface="Corbel" panose="020B0503020204020204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4644008" y="5517231"/>
            <a:ext cx="448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orbel" panose="020B0503020204020204" pitchFamily="34" charset="0"/>
              </a:rPr>
              <a:t>Model poprawny</a:t>
            </a:r>
            <a:endParaRPr lang="pl-PL" sz="2400" i="1" dirty="0">
              <a:latin typeface="Corbel" panose="020B0503020204020204" pitchFamily="34" charset="0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2420919" y="5253630"/>
            <a:ext cx="42484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smtClean="0">
                <a:latin typeface="Corbel" panose="020B0503020204020204" pitchFamily="34" charset="0"/>
              </a:rPr>
              <a:t>Źródło: [1</a:t>
            </a:r>
            <a:r>
              <a:rPr lang="pl-PL" sz="1050" dirty="0">
                <a:latin typeface="Corbel" panose="020B0503020204020204" pitchFamily="34" charset="0"/>
              </a:rPr>
              <a:t>] </a:t>
            </a:r>
            <a:r>
              <a:rPr lang="pl-PL" sz="1050" i="1" dirty="0" err="1"/>
              <a:t>Nonlinear</a:t>
            </a:r>
            <a:r>
              <a:rPr lang="pl-PL" sz="1050" i="1" dirty="0"/>
              <a:t> System </a:t>
            </a:r>
            <a:r>
              <a:rPr lang="pl-PL" sz="1050" i="1" dirty="0" err="1"/>
              <a:t>Identification</a:t>
            </a:r>
            <a:r>
              <a:rPr lang="pl-PL" sz="1050" dirty="0"/>
              <a:t>, Stephen </a:t>
            </a:r>
            <a:r>
              <a:rPr lang="pl-PL" sz="1050" dirty="0" err="1"/>
              <a:t>Bilings</a:t>
            </a:r>
            <a:r>
              <a:rPr lang="pl-PL" sz="1050" dirty="0"/>
              <a:t>, </a:t>
            </a:r>
            <a:r>
              <a:rPr lang="pl-PL" sz="1050" dirty="0" err="1"/>
              <a:t>Wiley</a:t>
            </a:r>
            <a:r>
              <a:rPr lang="pl-PL" sz="1050" dirty="0"/>
              <a:t> 2013</a:t>
            </a:r>
            <a:r>
              <a:rPr lang="pl-PL" sz="1050" dirty="0"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-26399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Krok 5 – weryfikacja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0" y="16288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pl-PL" sz="2400" dirty="0" smtClean="0">
                <a:latin typeface="Corbel" panose="020B0503020204020204" pitchFamily="34" charset="0"/>
              </a:rPr>
              <a:t>Metody weryfikacji modelu:</a:t>
            </a:r>
          </a:p>
          <a:p>
            <a:pPr lvl="2"/>
            <a:endParaRPr lang="pl-PL" sz="2400" i="1" dirty="0">
              <a:latin typeface="Corbel" panose="020B05030202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Corbel" panose="020B0503020204020204" pitchFamily="34" charset="0"/>
              </a:rPr>
              <a:t>Predykcja na podstawie części danych,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l-PL" sz="2400" i="1" dirty="0" smtClean="0">
              <a:latin typeface="Corbel" panose="020B05030202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Corbel" panose="020B0503020204020204" pitchFamily="34" charset="0"/>
              </a:rPr>
              <a:t>Autokorelacja,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l-PL" sz="2400" i="1" dirty="0" smtClean="0">
              <a:latin typeface="Corbel" panose="020B05030202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Corbel" panose="020B0503020204020204" pitchFamily="34" charset="0"/>
              </a:rPr>
              <a:t>Detekcja nieliniowości,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l-PL" sz="2400" i="1" dirty="0" smtClean="0">
              <a:latin typeface="Corbel" panose="020B05030202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Corbel" panose="020B0503020204020204" pitchFamily="34" charset="0"/>
              </a:rPr>
              <a:t>Metody statystyczne.</a:t>
            </a:r>
            <a:endParaRPr lang="pl-PL" sz="2400" i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-26399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Przykładowy wynik</a:t>
            </a:r>
            <a:endParaRPr lang="pl-PL" sz="4000" dirty="0">
              <a:latin typeface="Corbel" panose="020B0503020204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5" y="1340768"/>
            <a:ext cx="46101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/>
          <p:cNvSpPr/>
          <p:nvPr/>
        </p:nvSpPr>
        <p:spPr>
          <a:xfrm>
            <a:off x="2420919" y="6188993"/>
            <a:ext cx="42484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smtClean="0">
                <a:latin typeface="Corbel" panose="020B0503020204020204" pitchFamily="34" charset="0"/>
              </a:rPr>
              <a:t>Źródło: [1</a:t>
            </a:r>
            <a:r>
              <a:rPr lang="pl-PL" sz="1050" dirty="0">
                <a:latin typeface="Corbel" panose="020B0503020204020204" pitchFamily="34" charset="0"/>
              </a:rPr>
              <a:t>] </a:t>
            </a:r>
            <a:r>
              <a:rPr lang="pl-PL" sz="1050" i="1" dirty="0" err="1"/>
              <a:t>Nonlinear</a:t>
            </a:r>
            <a:r>
              <a:rPr lang="pl-PL" sz="1050" i="1" dirty="0"/>
              <a:t> System </a:t>
            </a:r>
            <a:r>
              <a:rPr lang="pl-PL" sz="1050" i="1" dirty="0" err="1"/>
              <a:t>Identification</a:t>
            </a:r>
            <a:r>
              <a:rPr lang="pl-PL" sz="1050" dirty="0"/>
              <a:t>, Stephen </a:t>
            </a:r>
            <a:r>
              <a:rPr lang="pl-PL" sz="1050" dirty="0" err="1"/>
              <a:t>Bilings</a:t>
            </a:r>
            <a:r>
              <a:rPr lang="pl-PL" sz="1050" dirty="0"/>
              <a:t>, </a:t>
            </a:r>
            <a:r>
              <a:rPr lang="pl-PL" sz="1050" dirty="0" err="1"/>
              <a:t>Wiley</a:t>
            </a:r>
            <a:r>
              <a:rPr lang="pl-PL" sz="1050" dirty="0"/>
              <a:t> 2013</a:t>
            </a:r>
            <a:r>
              <a:rPr lang="pl-PL" sz="1050" dirty="0"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891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Model testowany – mapa logistyczna [2]</a:t>
            </a:r>
            <a:endParaRPr lang="pl-PL" sz="4000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/>
              <p:cNvSpPr txBox="1"/>
              <p:nvPr/>
            </p:nvSpPr>
            <p:spPr>
              <a:xfrm>
                <a:off x="2845786" y="1340768"/>
                <a:ext cx="3453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</a:rPr>
                        <m:t>= 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pl-PL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𝑦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" name="pole tekstow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786" y="1340768"/>
                <a:ext cx="345331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95" y="1710100"/>
            <a:ext cx="4381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-19147" y="56612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Corbel" panose="020B0503020204020204" pitchFamily="34" charset="0"/>
              </a:rPr>
              <a:t>Prezentacja online: </a:t>
            </a:r>
            <a:r>
              <a:rPr lang="pl-PL" sz="2400" i="1" dirty="0" err="1" smtClean="0">
                <a:latin typeface="Corbel" panose="020B0503020204020204" pitchFamily="34" charset="0"/>
              </a:rPr>
              <a:t>Woflram</a:t>
            </a:r>
            <a:r>
              <a:rPr lang="pl-PL" sz="2400" i="1" dirty="0" smtClean="0">
                <a:latin typeface="Corbel" panose="020B0503020204020204" pitchFamily="34" charset="0"/>
              </a:rPr>
              <a:t> </a:t>
            </a:r>
            <a:r>
              <a:rPr lang="pl-PL" sz="2400" i="1" dirty="0" err="1" smtClean="0">
                <a:latin typeface="Corbel" panose="020B0503020204020204" pitchFamily="34" charset="0"/>
              </a:rPr>
              <a:t>Alpha</a:t>
            </a:r>
            <a:r>
              <a:rPr lang="pl-PL" sz="2400" i="1" dirty="0" smtClean="0">
                <a:latin typeface="Corbel" panose="020B0503020204020204" pitchFamily="34" charset="0"/>
              </a:rPr>
              <a:t> </a:t>
            </a:r>
            <a:endParaRPr lang="pl-PL" sz="2400" i="1" dirty="0">
              <a:latin typeface="Corbel" panose="020B0503020204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-53575" y="4845641"/>
            <a:ext cx="91784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>
                <a:latin typeface="Corbel" panose="020B0503020204020204" pitchFamily="34" charset="0"/>
              </a:rPr>
              <a:t>Źródło: [2] </a:t>
            </a:r>
            <a:r>
              <a:rPr lang="en-US" sz="1100" i="1" dirty="0" smtClean="0">
                <a:latin typeface="Corbel" panose="020B0503020204020204" pitchFamily="34" charset="0"/>
              </a:rPr>
              <a:t>Nonlinear Chaotic Systems: Approaches and Implications for Science and Engineering-A Tutorial</a:t>
            </a:r>
            <a:r>
              <a:rPr lang="pl-PL" sz="1100" i="1" dirty="0" smtClean="0">
                <a:latin typeface="Corbel" panose="020B0503020204020204" pitchFamily="34" charset="0"/>
              </a:rPr>
              <a:t>, </a:t>
            </a:r>
            <a:r>
              <a:rPr lang="en-US" sz="1100" dirty="0" smtClean="0">
                <a:latin typeface="Corbel" panose="020B0503020204020204" pitchFamily="34" charset="0"/>
              </a:rPr>
              <a:t>L. A.</a:t>
            </a:r>
            <a:r>
              <a:rPr lang="pl-PL" sz="1100" i="1" dirty="0" smtClean="0">
                <a:latin typeface="Corbel" panose="020B0503020204020204" pitchFamily="34" charset="0"/>
              </a:rPr>
              <a:t> </a:t>
            </a:r>
            <a:r>
              <a:rPr lang="en-US" sz="1100" dirty="0" smtClean="0">
                <a:latin typeface="Corbel" panose="020B0503020204020204" pitchFamily="34" charset="0"/>
              </a:rPr>
              <a:t>Aguirre</a:t>
            </a:r>
            <a:r>
              <a:rPr lang="pl-PL" sz="1100" dirty="0" smtClean="0">
                <a:latin typeface="Corbel" panose="020B0503020204020204" pitchFamily="34" charset="0"/>
              </a:rPr>
              <a:t>, S. A.</a:t>
            </a:r>
            <a:r>
              <a:rPr lang="en-US" sz="1100" dirty="0" smtClean="0">
                <a:latin typeface="Corbel" panose="020B0503020204020204" pitchFamily="34" charset="0"/>
              </a:rPr>
              <a:t> Billings,</a:t>
            </a:r>
            <a:r>
              <a:rPr lang="pl-PL" sz="1100" dirty="0" smtClean="0">
                <a:latin typeface="Corbel" panose="020B0503020204020204" pitchFamily="34" charset="0"/>
              </a:rPr>
              <a:t> </a:t>
            </a:r>
            <a:r>
              <a:rPr lang="en-US" sz="1100" dirty="0" smtClean="0">
                <a:latin typeface="Corbel" panose="020B0503020204020204" pitchFamily="34" charset="0"/>
              </a:rPr>
              <a:t>Research Report. ACSE Research Report 568 . Department of Automatic Control and Systems Engineering</a:t>
            </a:r>
            <a:r>
              <a:rPr lang="pl-PL" sz="1100" dirty="0" smtClean="0">
                <a:latin typeface="Corbel" panose="020B0503020204020204" pitchFamily="34" charset="0"/>
              </a:rPr>
              <a:t>, 1995</a:t>
            </a:r>
          </a:p>
          <a:p>
            <a:pPr algn="ctr"/>
            <a:r>
              <a:rPr lang="pl-PL" sz="1100" dirty="0" smtClean="0">
                <a:latin typeface="Corbel" panose="020B0503020204020204" pitchFamily="34" charset="0"/>
              </a:rPr>
              <a:t>  </a:t>
            </a:r>
            <a:endParaRPr lang="pl-PL" sz="1100" i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891" y="338424"/>
            <a:ext cx="9143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Badania ze stetoskopu elektronicznego</a:t>
            </a:r>
          </a:p>
          <a:p>
            <a:pPr algn="ctr"/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98837" y="2498120"/>
            <a:ext cx="7920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Znalezienie modelu przebiegu zdrowego,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Wskazanie możliwości rozróżnienia przebiegu patologicznego od przebiegu poprawnego na podstawie dopasowanego </a:t>
            </a:r>
            <a:r>
              <a:rPr lang="pl-PL" sz="2400" dirty="0" smtClean="0">
                <a:latin typeface="Corbel" panose="020B0503020204020204" pitchFamily="34" charset="0"/>
              </a:rPr>
              <a:t>modelu,</a:t>
            </a:r>
            <a:endParaRPr lang="pl-PL" sz="2400" dirty="0">
              <a:latin typeface="Corbel" panose="020B0503020204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148064" y="985829"/>
            <a:ext cx="792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rbel" panose="020B0503020204020204" pitchFamily="34" charset="0"/>
              </a:rPr>
              <a:t>(Jeśli wystarczy czasu…)</a:t>
            </a:r>
            <a:endParaRPr lang="pl-PL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14567" y="1772816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Dziękuję za uwagę</a:t>
            </a:r>
            <a:endParaRPr lang="pl-PL" sz="4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891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Bibliografia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98837" y="1575552"/>
            <a:ext cx="7920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rbel" panose="020B0503020204020204" pitchFamily="34" charset="0"/>
              </a:rPr>
              <a:t>[1] </a:t>
            </a:r>
            <a:r>
              <a:rPr lang="pl-PL" sz="2400" i="1" dirty="0" err="1"/>
              <a:t>Nonlinear</a:t>
            </a:r>
            <a:r>
              <a:rPr lang="pl-PL" sz="2400" i="1" dirty="0"/>
              <a:t> System </a:t>
            </a:r>
            <a:r>
              <a:rPr lang="pl-PL" sz="2400" i="1" dirty="0" err="1" smtClean="0"/>
              <a:t>Identification</a:t>
            </a:r>
            <a:r>
              <a:rPr lang="pl-PL" sz="2400" dirty="0" smtClean="0"/>
              <a:t>, Stephen </a:t>
            </a:r>
            <a:r>
              <a:rPr lang="pl-PL" sz="2400" dirty="0" err="1" smtClean="0"/>
              <a:t>Bilings</a:t>
            </a:r>
            <a:r>
              <a:rPr lang="pl-PL" sz="2400" dirty="0" smtClean="0"/>
              <a:t>, </a:t>
            </a:r>
            <a:r>
              <a:rPr lang="pl-PL" sz="2400" dirty="0" err="1" smtClean="0"/>
              <a:t>Wiley</a:t>
            </a:r>
            <a:r>
              <a:rPr lang="pl-PL" sz="2400" dirty="0" smtClean="0"/>
              <a:t> 2013</a:t>
            </a:r>
            <a:r>
              <a:rPr lang="pl-PL" sz="2400" dirty="0" smtClean="0">
                <a:latin typeface="Corbel" panose="020B0503020204020204" pitchFamily="34" charset="0"/>
              </a:rPr>
              <a:t> </a:t>
            </a:r>
          </a:p>
          <a:p>
            <a:endParaRPr lang="pl-PL" sz="2400" dirty="0">
              <a:latin typeface="Corbel" panose="020B0503020204020204" pitchFamily="34" charset="0"/>
            </a:endParaRPr>
          </a:p>
          <a:p>
            <a:r>
              <a:rPr lang="pl-PL" sz="2400" dirty="0" smtClean="0">
                <a:latin typeface="Corbel" panose="020B0503020204020204" pitchFamily="34" charset="0"/>
              </a:rPr>
              <a:t>[2] </a:t>
            </a:r>
            <a:r>
              <a:rPr lang="en-US" sz="2400" i="1" dirty="0" smtClean="0">
                <a:latin typeface="Corbel" panose="020B0503020204020204" pitchFamily="34" charset="0"/>
              </a:rPr>
              <a:t>Nonlinear Chaotic Systems: Approaches and Implications for Science and Engineering-A Tutorial</a:t>
            </a:r>
            <a:r>
              <a:rPr lang="pl-PL" sz="2400" i="1" dirty="0" smtClean="0">
                <a:latin typeface="Corbel" panose="020B0503020204020204" pitchFamily="34" charset="0"/>
              </a:rPr>
              <a:t>, </a:t>
            </a:r>
            <a:r>
              <a:rPr lang="en-US" sz="2400" dirty="0" smtClean="0">
                <a:latin typeface="Corbel" panose="020B0503020204020204" pitchFamily="34" charset="0"/>
              </a:rPr>
              <a:t>L. A.</a:t>
            </a:r>
            <a:r>
              <a:rPr lang="pl-PL" sz="2400" i="1" dirty="0" smtClean="0"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latin typeface="Corbel" panose="020B0503020204020204" pitchFamily="34" charset="0"/>
              </a:rPr>
              <a:t>Aguirre</a:t>
            </a:r>
            <a:r>
              <a:rPr lang="pl-PL" sz="2400" dirty="0" smtClean="0">
                <a:latin typeface="Corbel" panose="020B0503020204020204" pitchFamily="34" charset="0"/>
              </a:rPr>
              <a:t>, S. A.</a:t>
            </a:r>
            <a:r>
              <a:rPr lang="en-US" sz="2400" dirty="0" smtClean="0">
                <a:latin typeface="Corbel" panose="020B0503020204020204" pitchFamily="34" charset="0"/>
              </a:rPr>
              <a:t> Billings,</a:t>
            </a:r>
            <a:r>
              <a:rPr lang="pl-PL" sz="2400" dirty="0" smtClean="0"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latin typeface="Corbel" panose="020B0503020204020204" pitchFamily="34" charset="0"/>
              </a:rPr>
              <a:t>Research Report. ACSE Research Report 568 . Department of Automatic Control and Systems Engineering</a:t>
            </a:r>
            <a:r>
              <a:rPr lang="pl-PL" sz="2400" dirty="0" smtClean="0">
                <a:latin typeface="Corbel" panose="020B0503020204020204" pitchFamily="34" charset="0"/>
              </a:rPr>
              <a:t>, 1995</a:t>
            </a:r>
            <a:endParaRPr lang="pl-PL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323528" y="1046341"/>
            <a:ext cx="86044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Celem pracy jest wykonanie oprogramowania </a:t>
            </a:r>
            <a:r>
              <a:rPr lang="pl-PL" sz="2400" dirty="0" smtClean="0">
                <a:latin typeface="Corbel" panose="020B0503020204020204" pitchFamily="34" charset="0"/>
              </a:rPr>
              <a:t>umożliwiającego:</a:t>
            </a:r>
            <a:endParaRPr lang="pl-PL" sz="2400" dirty="0" smtClean="0">
              <a:latin typeface="Corbel" panose="020B05030202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 smtClean="0">
                <a:latin typeface="Corbel" panose="020B0503020204020204" pitchFamily="34" charset="0"/>
              </a:rPr>
              <a:t>Pobranie od użytkownika </a:t>
            </a:r>
            <a:r>
              <a:rPr lang="pl-PL" sz="2400" dirty="0" smtClean="0">
                <a:latin typeface="Corbel" panose="020B0503020204020204" pitchFamily="34" charset="0"/>
              </a:rPr>
              <a:t>parametrów wejściowych wymaganych do analizy modelu,</a:t>
            </a:r>
            <a:endParaRPr lang="pl-PL" sz="2400" dirty="0" smtClean="0">
              <a:latin typeface="Corbel" panose="020B05030202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 smtClean="0">
                <a:latin typeface="Corbel" panose="020B0503020204020204" pitchFamily="34" charset="0"/>
              </a:rPr>
              <a:t>Krokową iteracj</a:t>
            </a:r>
            <a:r>
              <a:rPr lang="pl-PL" sz="2400" dirty="0">
                <a:latin typeface="Corbel" panose="020B0503020204020204" pitchFamily="34" charset="0"/>
              </a:rPr>
              <a:t>ę</a:t>
            </a:r>
            <a:r>
              <a:rPr lang="pl-PL" sz="2400" dirty="0" smtClean="0">
                <a:latin typeface="Corbel" panose="020B0503020204020204" pitchFamily="34" charset="0"/>
              </a:rPr>
              <a:t> pozwalającą na nadzorowanie procesu modelowania,</a:t>
            </a:r>
            <a:endParaRPr lang="pl-PL" sz="2400" dirty="0" smtClean="0">
              <a:latin typeface="Corbel" panose="020B0503020204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 smtClean="0">
                <a:latin typeface="Corbel" panose="020B0503020204020204" pitchFamily="34" charset="0"/>
              </a:rPr>
              <a:t>Pomaganie w ocenie poprawności i walidacji uzyskanego wyniku.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Sprawdzenie poprawności działania programu na przykładzie modelu mapy logistycznej.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Ew. praca z modelowaniem danych biomedycznych.</a:t>
            </a:r>
            <a:endParaRPr lang="pl-PL" sz="2400" dirty="0" smtClean="0">
              <a:latin typeface="Corbel" panose="020B0503020204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91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Cel pracy</a:t>
            </a:r>
            <a:endParaRPr lang="pl-PL" sz="4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>
            <a:off x="891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Problem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373867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smtClean="0">
                <a:latin typeface="Corbel" panose="020B0503020204020204" pitchFamily="34" charset="0"/>
              </a:rPr>
              <a:t>Mamy sygnał, który jest zaszumiony, może zależeć od innego sygnału oraz modelowanie metodami liniowymi nie przynosi pożądanego skutku…</a:t>
            </a:r>
            <a:endParaRPr lang="pl-PL" sz="2400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://dynamicsystems.asmedigitalcollection.asme.org/data/journals/jdsmaa/26589/041010_1_f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48" y="3118901"/>
            <a:ext cx="3333303" cy="25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-108520" y="5759678"/>
            <a:ext cx="9178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>
                <a:latin typeface="Corbel" panose="020B0503020204020204" pitchFamily="34" charset="0"/>
              </a:rPr>
              <a:t>Źródło: </a:t>
            </a:r>
            <a:r>
              <a:rPr lang="pl-PL" sz="1100" dirty="0">
                <a:latin typeface="Corbel" panose="020B0503020204020204" pitchFamily="34" charset="0"/>
              </a:rPr>
              <a:t>http://dynamicsystems.asmedigitalcollection.asme.org/data/journals/jdsmaa/26589/041010_1_f9.jpeg</a:t>
            </a:r>
            <a:endParaRPr lang="pl-PL" sz="1100" i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>
            <a:off x="891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Możliwe metody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0" y="1484784"/>
            <a:ext cx="9143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rbel" panose="020B0503020204020204" pitchFamily="34" charset="0"/>
              </a:rPr>
              <a:t>Wtedy należy sięgnąć po jedno z podejść nieliniowych:</a:t>
            </a:r>
          </a:p>
          <a:p>
            <a:endParaRPr lang="pl-PL" sz="2400" dirty="0">
              <a:latin typeface="Corbel" panose="020B05030202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Serie </a:t>
            </a:r>
            <a:r>
              <a:rPr lang="pl-PL" sz="2400" dirty="0" err="1" smtClean="0">
                <a:latin typeface="Corbel" panose="020B0503020204020204" pitchFamily="34" charset="0"/>
              </a:rPr>
              <a:t>Volterry</a:t>
            </a:r>
            <a:r>
              <a:rPr lang="pl-PL" sz="2400" dirty="0" smtClean="0">
                <a:latin typeface="Corbel" panose="020B050302020402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l-PL" sz="2400" dirty="0" smtClean="0">
              <a:latin typeface="Corbel" panose="020B05030202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Model </a:t>
            </a:r>
            <a:r>
              <a:rPr lang="pl-PL" sz="2400" dirty="0" err="1" smtClean="0">
                <a:latin typeface="Corbel" panose="020B0503020204020204" pitchFamily="34" charset="0"/>
              </a:rPr>
              <a:t>Hammersteina</a:t>
            </a:r>
            <a:r>
              <a:rPr lang="pl-PL" sz="2400" dirty="0" smtClean="0">
                <a:latin typeface="Corbel" panose="020B050302020402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l-PL" sz="2400" dirty="0" smtClean="0">
              <a:latin typeface="Corbel" panose="020B05030202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Model </a:t>
            </a:r>
            <a:r>
              <a:rPr lang="pl-PL" sz="2400" dirty="0" err="1" smtClean="0">
                <a:latin typeface="Corbel" panose="020B0503020204020204" pitchFamily="34" charset="0"/>
              </a:rPr>
              <a:t>Winera</a:t>
            </a:r>
            <a:r>
              <a:rPr lang="pl-PL" sz="2400" dirty="0" smtClean="0">
                <a:latin typeface="Corbel" panose="020B050302020402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l-PL" sz="2400" dirty="0" smtClean="0">
              <a:latin typeface="Corbel" panose="020B05030202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Model </a:t>
            </a:r>
            <a:r>
              <a:rPr lang="pl-PL" sz="2400" dirty="0" err="1" smtClean="0">
                <a:latin typeface="Corbel" panose="020B0503020204020204" pitchFamily="34" charset="0"/>
              </a:rPr>
              <a:t>Winera-Hammersteina</a:t>
            </a:r>
            <a:r>
              <a:rPr lang="pl-PL" sz="2400" dirty="0" smtClean="0">
                <a:latin typeface="Corbel" panose="020B050302020402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l-PL" sz="2400" dirty="0" smtClean="0">
              <a:latin typeface="Corbel" panose="020B05030202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Model NARMAX – uogólnienie powyższych podejść.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l-PL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ole tekstowe 23"/>
          <p:cNvSpPr txBox="1"/>
          <p:nvPr/>
        </p:nvSpPr>
        <p:spPr>
          <a:xfrm>
            <a:off x="0" y="404664"/>
            <a:ext cx="9143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 smtClean="0">
                <a:solidFill>
                  <a:srgbClr val="FF0000"/>
                </a:solidFill>
                <a:latin typeface="Corbel" panose="020B0503020204020204" pitchFamily="34" charset="0"/>
              </a:rPr>
              <a:t>N</a:t>
            </a:r>
            <a:r>
              <a:rPr lang="pl-PL" sz="6600" dirty="0" smtClean="0">
                <a:solidFill>
                  <a:srgbClr val="00B050"/>
                </a:solidFill>
                <a:latin typeface="Corbel" panose="020B0503020204020204" pitchFamily="34" charset="0"/>
              </a:rPr>
              <a:t>AR</a:t>
            </a:r>
            <a:r>
              <a:rPr lang="pl-PL" sz="6600" dirty="0" smtClean="0">
                <a:solidFill>
                  <a:srgbClr val="0070C0"/>
                </a:solidFill>
                <a:latin typeface="Corbel" panose="020B0503020204020204" pitchFamily="34" charset="0"/>
              </a:rPr>
              <a:t>MA</a:t>
            </a:r>
            <a:r>
              <a:rPr lang="pl-PL" sz="6600" dirty="0" smtClean="0">
                <a:solidFill>
                  <a:srgbClr val="7030A0"/>
                </a:solidFill>
                <a:latin typeface="Corbel" panose="020B0503020204020204" pitchFamily="34" charset="0"/>
              </a:rPr>
              <a:t>X</a:t>
            </a:r>
            <a:endParaRPr lang="pl-PL" sz="66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0" y="1743199"/>
            <a:ext cx="9143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00B050"/>
                </a:solidFill>
                <a:latin typeface="Corbel" panose="020B0503020204020204" pitchFamily="34" charset="0"/>
              </a:rPr>
              <a:t>Auto </a:t>
            </a:r>
            <a:r>
              <a:rPr lang="pl-PL" sz="2400" dirty="0" err="1" smtClean="0">
                <a:solidFill>
                  <a:srgbClr val="00B050"/>
                </a:solidFill>
                <a:latin typeface="Corbel" panose="020B0503020204020204" pitchFamily="34" charset="0"/>
              </a:rPr>
              <a:t>Regressive</a:t>
            </a:r>
            <a:r>
              <a:rPr lang="pl-PL" sz="2400" dirty="0" smtClean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pl-PL" sz="2400" dirty="0" smtClean="0">
                <a:latin typeface="Corbel" panose="020B0503020204020204" pitchFamily="34" charset="0"/>
              </a:rPr>
              <a:t>– człon autoregresyjny - sygnał w chwili obecnej zależy od jego wartości w przeszłości,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 smtClean="0"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 smtClean="0">
                <a:solidFill>
                  <a:srgbClr val="0070C0"/>
                </a:solidFill>
                <a:latin typeface="Corbel" panose="020B0503020204020204" pitchFamily="34" charset="0"/>
              </a:rPr>
              <a:t>Moving</a:t>
            </a:r>
            <a:r>
              <a:rPr lang="pl-PL" sz="2400" dirty="0" smtClean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Corbel" panose="020B0503020204020204" pitchFamily="34" charset="0"/>
              </a:rPr>
              <a:t>Average</a:t>
            </a:r>
            <a:r>
              <a:rPr lang="pl-PL" sz="2400" dirty="0" smtClean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pl-PL" sz="2400" dirty="0" smtClean="0">
                <a:latin typeface="Corbel" panose="020B0503020204020204" pitchFamily="34" charset="0"/>
              </a:rPr>
              <a:t>– średnia ruchoma – sygnał zależy od poprzednich wartości szumu,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 smtClean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 smtClean="0">
                <a:solidFill>
                  <a:srgbClr val="7030A0"/>
                </a:solidFill>
                <a:latin typeface="Corbel" panose="020B0503020204020204" pitchFamily="34" charset="0"/>
              </a:rPr>
              <a:t>eXogenous</a:t>
            </a:r>
            <a:r>
              <a:rPr lang="pl-PL" sz="2400" dirty="0" smtClean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pl-PL" sz="2400" dirty="0" err="1" smtClean="0">
                <a:solidFill>
                  <a:srgbClr val="7030A0"/>
                </a:solidFill>
                <a:latin typeface="Corbel" panose="020B0503020204020204" pitchFamily="34" charset="0"/>
              </a:rPr>
              <a:t>input</a:t>
            </a:r>
            <a:r>
              <a:rPr lang="pl-PL" sz="2400" dirty="0" smtClean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pl-PL" sz="2400" dirty="0" smtClean="0">
                <a:latin typeface="Corbel" panose="020B0503020204020204" pitchFamily="34" charset="0"/>
              </a:rPr>
              <a:t>– sygnał zależy od innego znanego sygnału czasowego,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 smtClean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Non </a:t>
            </a:r>
            <a:r>
              <a:rPr lang="pl-PL" sz="24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linear</a:t>
            </a:r>
            <a:r>
              <a:rPr lang="pl-PL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pl-PL" sz="2400" dirty="0" smtClean="0">
                <a:latin typeface="Corbel" panose="020B0503020204020204" pitchFamily="34" charset="0"/>
              </a:rPr>
              <a:t>– Powyższe zależności mogą być nieliniowe,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Dodatkowo sygnał zależy od niezależnego źródła szumu.</a:t>
            </a:r>
            <a:endParaRPr lang="pl-PL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>
            <a:off x="891" y="40466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NARMAX</a:t>
            </a:r>
            <a:endParaRPr lang="pl-PL" sz="4000" dirty="0">
              <a:latin typeface="Corbel" panose="020B0503020204020204" pitchFamily="34" charset="0"/>
            </a:endParaRPr>
          </a:p>
        </p:txBody>
      </p:sp>
      <p:pic>
        <p:nvPicPr>
          <p:cNvPr id="2050" name="Picture 2" descr="FIGURE-2-ARMAX-model.png (567×3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2952403" cy="183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148064" y="3091607"/>
            <a:ext cx="2952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>
                <a:latin typeface="Corbel" panose="020B0503020204020204" pitchFamily="34" charset="0"/>
              </a:rPr>
              <a:t>Źródło: </a:t>
            </a:r>
            <a:r>
              <a:rPr lang="pl-PL" sz="1100" dirty="0">
                <a:latin typeface="Corbel" panose="020B0503020204020204" pitchFamily="34" charset="0"/>
              </a:rPr>
              <a:t>http://dynamicsystems.asmedigitalcollection.asme.org/data/journals/jdsmaa/26589/041010_1_f9.jpeg</a:t>
            </a:r>
            <a:endParaRPr lang="pl-PL" sz="1100" i="1" dirty="0">
              <a:latin typeface="Corbel" panose="020B0503020204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7" y="1630135"/>
            <a:ext cx="4486400" cy="129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ole tekstowe 8"/>
          <p:cNvSpPr txBox="1"/>
          <p:nvPr/>
        </p:nvSpPr>
        <p:spPr>
          <a:xfrm>
            <a:off x="539552" y="3645024"/>
            <a:ext cx="9143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rbel" panose="020B0503020204020204" pitchFamily="34" charset="0"/>
              </a:rPr>
              <a:t>F[] – nieznana funkcja,</a:t>
            </a:r>
          </a:p>
          <a:p>
            <a:r>
              <a:rPr lang="pl-PL" sz="2400" dirty="0" smtClean="0">
                <a:latin typeface="Corbel" panose="020B0503020204020204" pitchFamily="34" charset="0"/>
              </a:rPr>
              <a:t>y(k - x) – wartości próbek sygnału w chwili czasowej x,</a:t>
            </a:r>
          </a:p>
          <a:p>
            <a:r>
              <a:rPr lang="pl-PL" sz="2400" dirty="0" smtClean="0">
                <a:latin typeface="Corbel" panose="020B0503020204020204" pitchFamily="34" charset="0"/>
              </a:rPr>
              <a:t>u(k - x) – wartości próbek sygnału sterującego</a:t>
            </a:r>
            <a:r>
              <a:rPr lang="pl-PL" sz="2400" dirty="0">
                <a:latin typeface="Corbel" panose="020B0503020204020204" pitchFamily="34" charset="0"/>
              </a:rPr>
              <a:t> w chwili czasowej x</a:t>
            </a:r>
            <a:r>
              <a:rPr lang="pl-PL" sz="2400" dirty="0" smtClean="0">
                <a:latin typeface="Corbel" panose="020B0503020204020204" pitchFamily="34" charset="0"/>
              </a:rPr>
              <a:t>,</a:t>
            </a:r>
          </a:p>
          <a:p>
            <a:r>
              <a:rPr lang="pl-PL" sz="2400" dirty="0" smtClean="0">
                <a:latin typeface="Corbel" panose="020B0503020204020204" pitchFamily="34" charset="0"/>
              </a:rPr>
              <a:t>e(k - x) – wartości szumu </a:t>
            </a:r>
            <a:r>
              <a:rPr lang="pl-PL" sz="2400" dirty="0">
                <a:latin typeface="Corbel" panose="020B0503020204020204" pitchFamily="34" charset="0"/>
              </a:rPr>
              <a:t>w chwili czasowej </a:t>
            </a:r>
            <a:r>
              <a:rPr lang="pl-PL" sz="2400" dirty="0" smtClean="0">
                <a:latin typeface="Corbel" panose="020B0503020204020204" pitchFamily="34" charset="0"/>
              </a:rPr>
              <a:t>x,</a:t>
            </a:r>
          </a:p>
          <a:p>
            <a:r>
              <a:rPr lang="pl-PL" sz="2400" dirty="0" smtClean="0">
                <a:latin typeface="Corbel" panose="020B0503020204020204" pitchFamily="34" charset="0"/>
              </a:rPr>
              <a:t>e(k) – nowa wartość szumu.</a:t>
            </a:r>
          </a:p>
          <a:p>
            <a:endParaRPr lang="pl-PL" sz="2400" dirty="0">
              <a:latin typeface="Corbel" panose="020B0503020204020204" pitchFamily="34" charset="0"/>
            </a:endParaRPr>
          </a:p>
          <a:p>
            <a:r>
              <a:rPr lang="pl-PL" sz="2400" dirty="0" smtClean="0">
                <a:latin typeface="Corbel" panose="020B0503020204020204" pitchFamily="34" charset="0"/>
              </a:rPr>
              <a:t> x</a:t>
            </a:r>
            <a:r>
              <a:rPr lang="el-GR" sz="2400" dirty="0" smtClean="0">
                <a:latin typeface="Times New Roman"/>
                <a:cs typeface="Times New Roman"/>
              </a:rPr>
              <a:t>ϵ</a:t>
            </a:r>
            <a:r>
              <a:rPr lang="pl-PL" sz="2400" dirty="0" smtClean="0">
                <a:latin typeface="Times New Roman"/>
                <a:cs typeface="Times New Roman"/>
              </a:rPr>
              <a:t>{1, 2, …}</a:t>
            </a:r>
            <a:endParaRPr lang="pl-PL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>
            <a:off x="891" y="416858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NARMAX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-19325" y="1628800"/>
            <a:ext cx="914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rbel" panose="020B0503020204020204" pitchFamily="34" charset="0"/>
              </a:rPr>
              <a:t>	Przykładowy model:</a:t>
            </a:r>
            <a:endParaRPr lang="pl-PL" sz="2400" dirty="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930649" cy="197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rostokąt 9"/>
          <p:cNvSpPr/>
          <p:nvPr/>
        </p:nvSpPr>
        <p:spPr>
          <a:xfrm>
            <a:off x="2427993" y="4783941"/>
            <a:ext cx="42484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smtClean="0">
                <a:latin typeface="Corbel" panose="020B0503020204020204" pitchFamily="34" charset="0"/>
              </a:rPr>
              <a:t>Źródło: [1</a:t>
            </a:r>
            <a:r>
              <a:rPr lang="pl-PL" sz="1050" dirty="0">
                <a:latin typeface="Corbel" panose="020B0503020204020204" pitchFamily="34" charset="0"/>
              </a:rPr>
              <a:t>] </a:t>
            </a:r>
            <a:r>
              <a:rPr lang="pl-PL" sz="1050" i="1" dirty="0" err="1"/>
              <a:t>Nonlinear</a:t>
            </a:r>
            <a:r>
              <a:rPr lang="pl-PL" sz="1050" i="1" dirty="0"/>
              <a:t> System </a:t>
            </a:r>
            <a:r>
              <a:rPr lang="pl-PL" sz="1050" i="1" dirty="0" err="1"/>
              <a:t>Identification</a:t>
            </a:r>
            <a:r>
              <a:rPr lang="pl-PL" sz="1050" dirty="0"/>
              <a:t>, Stephen </a:t>
            </a:r>
            <a:r>
              <a:rPr lang="pl-PL" sz="1050" dirty="0" err="1"/>
              <a:t>Bilings</a:t>
            </a:r>
            <a:r>
              <a:rPr lang="pl-PL" sz="1050" dirty="0"/>
              <a:t>, </a:t>
            </a:r>
            <a:r>
              <a:rPr lang="pl-PL" sz="1050" dirty="0" err="1"/>
              <a:t>Wiley</a:t>
            </a:r>
            <a:r>
              <a:rPr lang="pl-PL" sz="1050" dirty="0"/>
              <a:t> 2013</a:t>
            </a:r>
            <a:r>
              <a:rPr lang="pl-PL" sz="1050" dirty="0"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-26399" y="157555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orbel" panose="020B0503020204020204" pitchFamily="34" charset="0"/>
              </a:rPr>
              <a:t>	Wymagane są:</a:t>
            </a:r>
          </a:p>
          <a:p>
            <a:endParaRPr lang="pl-PL" sz="2400" dirty="0">
              <a:latin typeface="Corbel" panose="020B05030202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Parametry modelu (maksymalne opóźnienia, które człony, jaka nieliniowość, czy szum będzie modelowany),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l-PL" sz="2400" dirty="0" smtClean="0">
              <a:latin typeface="Corbel" panose="020B05030202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Przebiegi czasowe y oraz u (jeśli jest używany),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l-PL" sz="2400" dirty="0" smtClean="0">
              <a:latin typeface="Corbel" panose="020B05030202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Corbel" panose="020B0503020204020204" pitchFamily="34" charset="0"/>
              </a:rPr>
              <a:t>Przebieg szumu – jeśl</a:t>
            </a:r>
            <a:r>
              <a:rPr lang="pl-PL" sz="2400" dirty="0" smtClean="0">
                <a:latin typeface="Corbel" panose="020B0503020204020204" pitchFamily="34" charset="0"/>
              </a:rPr>
              <a:t>i jest znany,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pl-PL" sz="2400" dirty="0">
              <a:latin typeface="Corbel" panose="020B0503020204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-26399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Krok 1 – zbieranie danych</a:t>
            </a:r>
            <a:endParaRPr lang="pl-PL" sz="4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0" y="1309999"/>
                <a:ext cx="9144000" cy="164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l-PL" sz="2400" dirty="0" smtClean="0">
                    <a:latin typeface="Corbel" panose="020B0503020204020204" pitchFamily="34" charset="0"/>
                  </a:rPr>
                  <a:t>	Regresor – możliwa zmienna z konkretnym opóźnieniem oraz swoją nieliniowością np. u(k-2), y(k-10)</a:t>
                </a:r>
                <a14:m>
                  <m:oMath xmlns:m="http://schemas.openxmlformats.org/officeDocument/2006/math">
                    <m:r>
                      <a:rPr lang="pl-PL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l-PL" sz="2400" i="1">
                        <a:latin typeface="Cambria Math"/>
                        <a:ea typeface="Cambria Math"/>
                      </a:rPr>
                      <m:t>∙ </m:t>
                    </m:r>
                  </m:oMath>
                </a14:m>
                <a:r>
                  <a:rPr lang="pl-PL" sz="2400" dirty="0" smtClean="0">
                    <a:latin typeface="Corbel" panose="020B0503020204020204" pitchFamily="34" charset="0"/>
                  </a:rPr>
                  <a:t>y(k-8),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l-PL" sz="2400" b="0" i="1" smtClean="0">
                            <a:latin typeface="Cambria Math"/>
                          </a:rPr>
                          <m:t>𝑢</m:t>
                        </m:r>
                        <m:r>
                          <a:rPr lang="pl-PL" sz="2400" b="0" i="1" smtClean="0">
                            <a:latin typeface="Cambria Math"/>
                          </a:rPr>
                          <m:t>(</m:t>
                        </m:r>
                        <m:r>
                          <a:rPr lang="pl-PL" sz="2400" b="0" i="1" smtClean="0">
                            <a:latin typeface="Cambria Math"/>
                          </a:rPr>
                          <m:t>𝑘</m:t>
                        </m:r>
                        <m:r>
                          <a:rPr lang="pl-PL" sz="2400" b="0" i="1" smtClean="0">
                            <a:latin typeface="Cambria Math"/>
                          </a:rPr>
                          <m:t>−5)</m:t>
                        </m:r>
                      </m:e>
                    </m:rad>
                  </m:oMath>
                </a14:m>
                <a:r>
                  <a:rPr lang="pl-PL" sz="2400" dirty="0" smtClean="0"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l-PL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l-PL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sz="24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pl-PL" sz="2400" b="0" i="1" dirty="0" smtClean="0">
                            <a:latin typeface="Cambria Math"/>
                          </a:rPr>
                          <m:t>−6</m:t>
                        </m:r>
                      </m:e>
                    </m:d>
                    <m:r>
                      <a:rPr lang="pl-PL" sz="2400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pl-PL" sz="2400" b="0" dirty="0" smtClean="0">
                  <a:latin typeface="Corbel" panose="020B0503020204020204" pitchFamily="34" charset="0"/>
                </a:endParaRPr>
              </a:p>
              <a:p>
                <a:pPr algn="just"/>
                <a:endParaRPr lang="pl-PL" sz="2400" dirty="0">
                  <a:latin typeface="Corbel" panose="020B0503020204020204" pitchFamily="34" charset="0"/>
                </a:endParaRPr>
              </a:p>
              <a:p>
                <a:pPr algn="just"/>
                <a:r>
                  <a:rPr lang="pl-PL" sz="2400" b="0" dirty="0" smtClean="0">
                    <a:latin typeface="Corbel" panose="020B0503020204020204" pitchFamily="34" charset="0"/>
                  </a:rPr>
                  <a:t>	</a:t>
                </a:r>
                <a:r>
                  <a:rPr lang="pl-PL" sz="2400" dirty="0">
                    <a:latin typeface="Corbel" panose="020B0503020204020204" pitchFamily="34" charset="0"/>
                  </a:rPr>
                  <a:t>	</a:t>
                </a:r>
                <a:endParaRPr lang="pl-PL" sz="24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9999"/>
                <a:ext cx="9144000" cy="1647567"/>
              </a:xfrm>
              <a:prstGeom prst="rect">
                <a:avLst/>
              </a:prstGeom>
              <a:blipFill rotWithShape="1">
                <a:blip r:embed="rId2"/>
                <a:stretch>
                  <a:fillRect l="-1000" t="-2963" r="-1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-26399" y="338424"/>
            <a:ext cx="914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Corbel" panose="020B0503020204020204" pitchFamily="34" charset="0"/>
              </a:rPr>
              <a:t>Krok 2 – wyznaczenie </a:t>
            </a:r>
            <a:r>
              <a:rPr lang="pl-PL" sz="4000" dirty="0" err="1" smtClean="0">
                <a:latin typeface="Corbel" panose="020B0503020204020204" pitchFamily="34" charset="0"/>
              </a:rPr>
              <a:t>regresorów</a:t>
            </a:r>
            <a:endParaRPr lang="pl-PL" sz="4000" dirty="0">
              <a:latin typeface="Corbel" panose="020B0503020204020204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83568" y="5118283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l-PL" sz="2400" dirty="0">
                <a:solidFill>
                  <a:prstClr val="black"/>
                </a:solidFill>
                <a:latin typeface="Corbel" panose="020B0503020204020204" pitchFamily="34" charset="0"/>
              </a:rPr>
              <a:t>Pomimo tego musi zostać wyznaczona macierz zawierająca WSZYSTKIE </a:t>
            </a:r>
            <a:r>
              <a:rPr lang="pl-PL" sz="2400" dirty="0" err="1">
                <a:solidFill>
                  <a:prstClr val="black"/>
                </a:solidFill>
                <a:latin typeface="Corbel" panose="020B0503020204020204" pitchFamily="34" charset="0"/>
              </a:rPr>
              <a:t>regresory</a:t>
            </a:r>
            <a:r>
              <a:rPr lang="pl-PL" sz="2400" dirty="0">
                <a:solidFill>
                  <a:prstClr val="black"/>
                </a:solidFill>
                <a:latin typeface="Corbel" panose="020B0503020204020204" pitchFamily="34" charset="0"/>
              </a:rPr>
              <a:t>.</a:t>
            </a:r>
            <a:endParaRPr lang="pl-PL" sz="240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rostokąt 4"/>
              <p:cNvSpPr/>
              <p:nvPr/>
            </p:nvSpPr>
            <p:spPr>
              <a:xfrm>
                <a:off x="-6112" y="2204864"/>
                <a:ext cx="9144000" cy="2858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pl-PL" sz="2400" dirty="0" smtClean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	Możliwych </a:t>
                </a:r>
                <a:r>
                  <a:rPr lang="pl-PL" sz="2400" dirty="0" err="1">
                    <a:solidFill>
                      <a:prstClr val="black"/>
                    </a:solidFill>
                    <a:latin typeface="Corbel" panose="020B0503020204020204" pitchFamily="34" charset="0"/>
                  </a:rPr>
                  <a:t>regresorów</a:t>
                </a:r>
                <a:r>
                  <a:rPr lang="pl-PL" sz="24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 jest: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</m:t>
                            </m:r>
                          </m:num>
                          <m:den>
                            <m: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pl-PL" sz="2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pl-PL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pl-PL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pl-PL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l-PL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!</m:t>
                        </m:r>
                        <m:r>
                          <a:rPr lang="pl-PL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pl-PL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pl-PL" sz="24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, gdzie:</a:t>
                </a:r>
              </a:p>
              <a:p>
                <a:pPr lvl="0" algn="just"/>
                <a:endParaRPr lang="pl-PL" sz="2400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  <a:p>
                <a:pPr lvl="0" algn="just"/>
                <a:r>
                  <a:rPr lang="pl-PL" sz="24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	l – maksymalny rząd nieliniowości,</a:t>
                </a:r>
              </a:p>
              <a:p>
                <a:pPr lvl="0" algn="just"/>
                <a:r>
                  <a:rPr lang="pl-PL" sz="24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	</a:t>
                </a:r>
                <a:r>
                  <a:rPr lang="pl-PL" sz="24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n – suma wszystkich opóźnień.</a:t>
                </a:r>
              </a:p>
              <a:p>
                <a:pPr lvl="0" algn="just"/>
                <a:endParaRPr lang="pl-PL" sz="2400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  <a:p>
                <a:pPr lvl="0" algn="just"/>
                <a:r>
                  <a:rPr lang="pl-PL" sz="24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	Np. dla l = 3 i n = 15 wynik to 816 i rośnie bardzo szybko…</a:t>
                </a:r>
              </a:p>
              <a:p>
                <a:pPr lvl="0" algn="just"/>
                <a:r>
                  <a:rPr lang="pl-PL" sz="24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12" y="2204864"/>
                <a:ext cx="9144000" cy="28587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7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239</TotalTime>
  <Words>577</Words>
  <Application>Microsoft Office PowerPoint</Application>
  <PresentationFormat>Pokaz na ekranie (4:3)</PresentationFormat>
  <Paragraphs>109</Paragraphs>
  <Slides>17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Kierownictwo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Cudny</dc:creator>
  <cp:lastModifiedBy>Użytkownik systemu Windows</cp:lastModifiedBy>
  <cp:revision>19</cp:revision>
  <dcterms:created xsi:type="dcterms:W3CDTF">2017-03-01T11:15:33Z</dcterms:created>
  <dcterms:modified xsi:type="dcterms:W3CDTF">2017-03-22T21:57:01Z</dcterms:modified>
</cp:coreProperties>
</file>