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tyl jasny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738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43805E-F075-4DD5-BA91-8266B53082C5}" type="datetimeFigureOut">
              <a:rPr lang="pl-PL" smtClean="0"/>
              <a:t>28.06.2017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C9403-52A3-429B-B29F-D82EC5108AF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5220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8EFCC-5F03-482D-B894-F8FD4438C8E6}" type="datetimeFigureOut">
              <a:rPr lang="pl-PL" smtClean="0"/>
              <a:t>28.06.2017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0B3CA-CC2C-47F2-8CE9-D492FB484E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472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8EFCC-5F03-482D-B894-F8FD4438C8E6}" type="datetimeFigureOut">
              <a:rPr lang="pl-PL" smtClean="0"/>
              <a:t>28.06.2017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0B3CA-CC2C-47F2-8CE9-D492FB484E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3698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8EFCC-5F03-482D-B894-F8FD4438C8E6}" type="datetimeFigureOut">
              <a:rPr lang="pl-PL" smtClean="0"/>
              <a:t>28.06.2017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0B3CA-CC2C-47F2-8CE9-D492FB484E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6335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8EFCC-5F03-482D-B894-F8FD4438C8E6}" type="datetimeFigureOut">
              <a:rPr lang="pl-PL" smtClean="0"/>
              <a:t>28.06.2017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0B3CA-CC2C-47F2-8CE9-D492FB484E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666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8EFCC-5F03-482D-B894-F8FD4438C8E6}" type="datetimeFigureOut">
              <a:rPr lang="pl-PL" smtClean="0"/>
              <a:t>28.06.2017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0B3CA-CC2C-47F2-8CE9-D492FB484E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604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8EFCC-5F03-482D-B894-F8FD4438C8E6}" type="datetimeFigureOut">
              <a:rPr lang="pl-PL" smtClean="0"/>
              <a:t>28.06.2017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0B3CA-CC2C-47F2-8CE9-D492FB484E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569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8EFCC-5F03-482D-B894-F8FD4438C8E6}" type="datetimeFigureOut">
              <a:rPr lang="pl-PL" smtClean="0"/>
              <a:t>28.06.2017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0B3CA-CC2C-47F2-8CE9-D492FB484E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799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8EFCC-5F03-482D-B894-F8FD4438C8E6}" type="datetimeFigureOut">
              <a:rPr lang="pl-PL" smtClean="0"/>
              <a:t>28.06.2017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0B3CA-CC2C-47F2-8CE9-D492FB484E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7629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8EFCC-5F03-482D-B894-F8FD4438C8E6}" type="datetimeFigureOut">
              <a:rPr lang="pl-PL" smtClean="0"/>
              <a:t>28.06.2017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0B3CA-CC2C-47F2-8CE9-D492FB484E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0875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8EFCC-5F03-482D-B894-F8FD4438C8E6}" type="datetimeFigureOut">
              <a:rPr lang="pl-PL" smtClean="0"/>
              <a:t>28.06.2017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0B3CA-CC2C-47F2-8CE9-D492FB484E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685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8EFCC-5F03-482D-B894-F8FD4438C8E6}" type="datetimeFigureOut">
              <a:rPr lang="pl-PL" smtClean="0"/>
              <a:t>28.06.2017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0B3CA-CC2C-47F2-8CE9-D492FB484E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7786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8EFCC-5F03-482D-B894-F8FD4438C8E6}" type="datetimeFigureOut">
              <a:rPr lang="pl-PL" smtClean="0"/>
              <a:t>28.06.2017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0B3CA-CC2C-47F2-8CE9-D492FB484E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612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Prostokąt 3"/>
              <p:cNvSpPr/>
              <p:nvPr/>
            </p:nvSpPr>
            <p:spPr>
              <a:xfrm>
                <a:off x="2699792" y="1268760"/>
                <a:ext cx="1656184" cy="100811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/>
                        </a:rPr>
                        <m:t>𝐹</m:t>
                      </m:r>
                      <m:r>
                        <a:rPr lang="pl-PL" b="0" i="1" smtClean="0">
                          <a:latin typeface="Cambria Math"/>
                        </a:rPr>
                        <m:t>[</m:t>
                      </m:r>
                      <m:r>
                        <a:rPr lang="pl-PL" b="0" i="1" smtClean="0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l-PL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pl-PL" b="0" i="1" smtClean="0">
                          <a:latin typeface="Cambria Math"/>
                        </a:rPr>
                        <m:t>,</m:t>
                      </m:r>
                      <m:r>
                        <a:rPr lang="pl-PL" b="0" i="1" smtClean="0">
                          <a:latin typeface="Cambria Math"/>
                        </a:rPr>
                        <m:t>𝑒</m:t>
                      </m:r>
                      <m:d>
                        <m:dPr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l-PL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pl-PL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" name="Prostokąt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1268760"/>
                <a:ext cx="1656184" cy="100811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Łącznik prosty ze strzałką 5"/>
          <p:cNvCxnSpPr/>
          <p:nvPr/>
        </p:nvCxnSpPr>
        <p:spPr>
          <a:xfrm>
            <a:off x="1475656" y="1772816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" name="Łącznik prosty ze strzałką 6"/>
          <p:cNvCxnSpPr>
            <a:stCxn id="4" idx="3"/>
          </p:cNvCxnSpPr>
          <p:nvPr/>
        </p:nvCxnSpPr>
        <p:spPr>
          <a:xfrm>
            <a:off x="4355976" y="1772816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" name="Łącznik prosty ze strzałką 9"/>
          <p:cNvCxnSpPr>
            <a:endCxn id="4" idx="0"/>
          </p:cNvCxnSpPr>
          <p:nvPr/>
        </p:nvCxnSpPr>
        <p:spPr>
          <a:xfrm>
            <a:off x="3527884" y="404664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Prostokąt 11"/>
              <p:cNvSpPr/>
              <p:nvPr/>
            </p:nvSpPr>
            <p:spPr>
              <a:xfrm>
                <a:off x="1835696" y="1340768"/>
                <a:ext cx="66505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l-PL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Prostokąt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1340768"/>
                <a:ext cx="66505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Prostokąt 12"/>
              <p:cNvSpPr/>
              <p:nvPr/>
            </p:nvSpPr>
            <p:spPr>
              <a:xfrm>
                <a:off x="3690922" y="483845"/>
                <a:ext cx="66505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/>
                        </a:rPr>
                        <m:t>𝑒</m:t>
                      </m:r>
                      <m:d>
                        <m:dPr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l-PL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Prostokąt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922" y="483845"/>
                <a:ext cx="665054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Prostokąt 13"/>
              <p:cNvSpPr/>
              <p:nvPr/>
            </p:nvSpPr>
            <p:spPr>
              <a:xfrm>
                <a:off x="4788024" y="1370566"/>
                <a:ext cx="66505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l-PL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4" name="Prostokąt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370566"/>
                <a:ext cx="665054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Łącznik łamany 15"/>
          <p:cNvCxnSpPr/>
          <p:nvPr/>
        </p:nvCxnSpPr>
        <p:spPr>
          <a:xfrm rot="10800000" flipV="1">
            <a:off x="2087724" y="1772815"/>
            <a:ext cx="2844316" cy="864097"/>
          </a:xfrm>
          <a:prstGeom prst="bentConnector3">
            <a:avLst>
              <a:gd name="adj1" fmla="val 12087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Łącznik prosty ze strzałką 23"/>
          <p:cNvCxnSpPr/>
          <p:nvPr/>
        </p:nvCxnSpPr>
        <p:spPr>
          <a:xfrm>
            <a:off x="2087724" y="1988840"/>
            <a:ext cx="612068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Łącznik prostoliniowy 25"/>
          <p:cNvCxnSpPr/>
          <p:nvPr/>
        </p:nvCxnSpPr>
        <p:spPr>
          <a:xfrm>
            <a:off x="2087724" y="1988840"/>
            <a:ext cx="0" cy="648073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247543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chemat blokowy: decyzja 4"/>
          <p:cNvSpPr/>
          <p:nvPr/>
        </p:nvSpPr>
        <p:spPr>
          <a:xfrm>
            <a:off x="2483768" y="1916832"/>
            <a:ext cx="1512168" cy="79208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dirty="0" smtClean="0"/>
              <a:t>Czy składowa stała?</a:t>
            </a:r>
            <a:endParaRPr lang="pl-PL" sz="1100" dirty="0"/>
          </a:p>
        </p:txBody>
      </p:sp>
      <p:sp>
        <p:nvSpPr>
          <p:cNvPr id="6" name="Prostokąt 5"/>
          <p:cNvSpPr/>
          <p:nvPr/>
        </p:nvSpPr>
        <p:spPr>
          <a:xfrm>
            <a:off x="2699792" y="332656"/>
            <a:ext cx="1080120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dirty="0" smtClean="0"/>
              <a:t>Nowa próbka równa 0</a:t>
            </a:r>
            <a:endParaRPr lang="pl-PL" sz="1100" i="1" dirty="0"/>
          </a:p>
        </p:txBody>
      </p:sp>
      <p:sp>
        <p:nvSpPr>
          <p:cNvPr id="7" name="Prostokąt 6"/>
          <p:cNvSpPr/>
          <p:nvPr/>
        </p:nvSpPr>
        <p:spPr>
          <a:xfrm>
            <a:off x="2627784" y="1052736"/>
            <a:ext cx="1224136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dirty="0" smtClean="0"/>
              <a:t>Pobierz następny regresor modelu</a:t>
            </a:r>
            <a:endParaRPr lang="pl-PL" sz="1100" i="1" dirty="0"/>
          </a:p>
        </p:txBody>
      </p:sp>
      <p:sp>
        <p:nvSpPr>
          <p:cNvPr id="9" name="Prostokąt 8"/>
          <p:cNvSpPr/>
          <p:nvPr/>
        </p:nvSpPr>
        <p:spPr>
          <a:xfrm>
            <a:off x="971600" y="2060848"/>
            <a:ext cx="1224136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dirty="0" smtClean="0"/>
              <a:t>Dodaj ją do wartości próbki</a:t>
            </a:r>
            <a:endParaRPr lang="pl-PL" sz="1100" i="1" dirty="0"/>
          </a:p>
        </p:txBody>
      </p:sp>
      <p:sp>
        <p:nvSpPr>
          <p:cNvPr id="10" name="Prostokąt 9"/>
          <p:cNvSpPr/>
          <p:nvPr/>
        </p:nvSpPr>
        <p:spPr>
          <a:xfrm>
            <a:off x="2627784" y="3861048"/>
            <a:ext cx="1224136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dirty="0" smtClean="0"/>
              <a:t>Odczytaj kolejną składową regresora</a:t>
            </a:r>
            <a:endParaRPr lang="pl-PL" sz="1100" i="1" dirty="0"/>
          </a:p>
        </p:txBody>
      </p:sp>
      <p:sp>
        <p:nvSpPr>
          <p:cNvPr id="11" name="Prostokąt 10"/>
          <p:cNvSpPr/>
          <p:nvPr/>
        </p:nvSpPr>
        <p:spPr>
          <a:xfrm>
            <a:off x="2231740" y="4658598"/>
            <a:ext cx="2016224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dirty="0" smtClean="0"/>
              <a:t>Pomnóż zmienną tymczasową przez próbkę odpowiedniego sygnału z odpowiednim opóźnieniem </a:t>
            </a:r>
            <a:endParaRPr lang="pl-PL" sz="1100" i="1" dirty="0"/>
          </a:p>
        </p:txBody>
      </p:sp>
      <p:sp>
        <p:nvSpPr>
          <p:cNvPr id="12" name="Prostokąt 11"/>
          <p:cNvSpPr/>
          <p:nvPr/>
        </p:nvSpPr>
        <p:spPr>
          <a:xfrm>
            <a:off x="2454730" y="2924944"/>
            <a:ext cx="1570244" cy="6695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dirty="0" smtClean="0"/>
              <a:t>Określ nową zmienną tymczasową równą parametrowi regresora</a:t>
            </a:r>
            <a:endParaRPr lang="pl-PL" sz="1100" i="1" dirty="0"/>
          </a:p>
        </p:txBody>
      </p:sp>
      <p:sp>
        <p:nvSpPr>
          <p:cNvPr id="13" name="Schemat blokowy: decyzja 12"/>
          <p:cNvSpPr/>
          <p:nvPr/>
        </p:nvSpPr>
        <p:spPr>
          <a:xfrm>
            <a:off x="2303748" y="5452444"/>
            <a:ext cx="1872208" cy="79208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dirty="0" smtClean="0"/>
              <a:t>Czy koniec składowych regresora?</a:t>
            </a:r>
            <a:endParaRPr lang="pl-PL" sz="1100" dirty="0"/>
          </a:p>
        </p:txBody>
      </p:sp>
      <p:sp>
        <p:nvSpPr>
          <p:cNvPr id="14" name="Schemat blokowy: decyzja 13"/>
          <p:cNvSpPr/>
          <p:nvPr/>
        </p:nvSpPr>
        <p:spPr>
          <a:xfrm>
            <a:off x="6084168" y="5452444"/>
            <a:ext cx="1512168" cy="79208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dirty="0" smtClean="0"/>
              <a:t>Ostatni regresor?</a:t>
            </a:r>
            <a:endParaRPr lang="pl-PL" sz="1100" dirty="0"/>
          </a:p>
        </p:txBody>
      </p:sp>
      <p:sp>
        <p:nvSpPr>
          <p:cNvPr id="15" name="Prostokąt 14"/>
          <p:cNvSpPr/>
          <p:nvPr/>
        </p:nvSpPr>
        <p:spPr>
          <a:xfrm>
            <a:off x="7812360" y="5596460"/>
            <a:ext cx="1080120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dirty="0" smtClean="0"/>
              <a:t>Zwróć próbkę</a:t>
            </a:r>
            <a:endParaRPr lang="pl-PL" sz="1100" i="1" dirty="0"/>
          </a:p>
        </p:txBody>
      </p:sp>
      <p:sp>
        <p:nvSpPr>
          <p:cNvPr id="16" name="Prostokąt 15"/>
          <p:cNvSpPr/>
          <p:nvPr/>
        </p:nvSpPr>
        <p:spPr>
          <a:xfrm>
            <a:off x="4572000" y="5596460"/>
            <a:ext cx="1224136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dirty="0" smtClean="0"/>
              <a:t>Dodaj zmienną tymczasową do wartości próbki</a:t>
            </a:r>
            <a:endParaRPr lang="pl-PL" sz="1100" i="1" dirty="0"/>
          </a:p>
        </p:txBody>
      </p:sp>
      <p:cxnSp>
        <p:nvCxnSpPr>
          <p:cNvPr id="18" name="Łącznik prosty ze strzałką 17"/>
          <p:cNvCxnSpPr>
            <a:stCxn id="6" idx="2"/>
            <a:endCxn id="7" idx="0"/>
          </p:cNvCxnSpPr>
          <p:nvPr/>
        </p:nvCxnSpPr>
        <p:spPr>
          <a:xfrm>
            <a:off x="3239852" y="83671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Łącznik prosty ze strzałką 19"/>
          <p:cNvCxnSpPr>
            <a:stCxn id="7" idx="2"/>
            <a:endCxn id="5" idx="0"/>
          </p:cNvCxnSpPr>
          <p:nvPr/>
        </p:nvCxnSpPr>
        <p:spPr>
          <a:xfrm>
            <a:off x="3239852" y="155679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Łącznik prosty ze strzałką 21"/>
          <p:cNvCxnSpPr>
            <a:stCxn id="5" idx="1"/>
            <a:endCxn id="9" idx="3"/>
          </p:cNvCxnSpPr>
          <p:nvPr/>
        </p:nvCxnSpPr>
        <p:spPr>
          <a:xfrm flipH="1">
            <a:off x="2195736" y="2312876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Łącznik prosty ze strzałką 23"/>
          <p:cNvCxnSpPr>
            <a:stCxn id="5" idx="2"/>
            <a:endCxn id="12" idx="0"/>
          </p:cNvCxnSpPr>
          <p:nvPr/>
        </p:nvCxnSpPr>
        <p:spPr>
          <a:xfrm>
            <a:off x="3239852" y="2708920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Łącznik prosty ze strzałką 25"/>
          <p:cNvCxnSpPr>
            <a:stCxn id="12" idx="2"/>
            <a:endCxn id="10" idx="0"/>
          </p:cNvCxnSpPr>
          <p:nvPr/>
        </p:nvCxnSpPr>
        <p:spPr>
          <a:xfrm>
            <a:off x="3239852" y="3594538"/>
            <a:ext cx="0" cy="266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Łącznik prosty ze strzałką 27"/>
          <p:cNvCxnSpPr>
            <a:stCxn id="10" idx="2"/>
            <a:endCxn id="11" idx="0"/>
          </p:cNvCxnSpPr>
          <p:nvPr/>
        </p:nvCxnSpPr>
        <p:spPr>
          <a:xfrm>
            <a:off x="3239852" y="4365104"/>
            <a:ext cx="0" cy="293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Łącznik prosty ze strzałką 29"/>
          <p:cNvCxnSpPr>
            <a:stCxn id="11" idx="2"/>
            <a:endCxn id="13" idx="0"/>
          </p:cNvCxnSpPr>
          <p:nvPr/>
        </p:nvCxnSpPr>
        <p:spPr>
          <a:xfrm>
            <a:off x="3239852" y="5306670"/>
            <a:ext cx="0" cy="1457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Łącznik łamany 31"/>
          <p:cNvCxnSpPr>
            <a:stCxn id="9" idx="1"/>
            <a:endCxn id="7" idx="1"/>
          </p:cNvCxnSpPr>
          <p:nvPr/>
        </p:nvCxnSpPr>
        <p:spPr>
          <a:xfrm rot="10800000" flipH="1">
            <a:off x="971600" y="1304764"/>
            <a:ext cx="1656184" cy="1008112"/>
          </a:xfrm>
          <a:prstGeom prst="bentConnector3">
            <a:avLst>
              <a:gd name="adj1" fmla="val -13803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Łącznik łamany 34"/>
          <p:cNvCxnSpPr>
            <a:stCxn id="13" idx="1"/>
            <a:endCxn id="10" idx="1"/>
          </p:cNvCxnSpPr>
          <p:nvPr/>
        </p:nvCxnSpPr>
        <p:spPr>
          <a:xfrm rot="10800000" flipH="1">
            <a:off x="2303748" y="4113076"/>
            <a:ext cx="324036" cy="1735412"/>
          </a:xfrm>
          <a:prstGeom prst="bentConnector3">
            <a:avLst>
              <a:gd name="adj1" fmla="val -70548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Łącznik prosty ze strzałką 36"/>
          <p:cNvCxnSpPr>
            <a:stCxn id="13" idx="3"/>
            <a:endCxn id="16" idx="1"/>
          </p:cNvCxnSpPr>
          <p:nvPr/>
        </p:nvCxnSpPr>
        <p:spPr>
          <a:xfrm>
            <a:off x="4175956" y="5848488"/>
            <a:ext cx="3960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Łącznik prosty ze strzałką 40"/>
          <p:cNvCxnSpPr>
            <a:stCxn id="16" idx="3"/>
            <a:endCxn id="14" idx="1"/>
          </p:cNvCxnSpPr>
          <p:nvPr/>
        </p:nvCxnSpPr>
        <p:spPr>
          <a:xfrm>
            <a:off x="5796136" y="5848488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Łącznik łamany 42"/>
          <p:cNvCxnSpPr>
            <a:stCxn id="14" idx="0"/>
            <a:endCxn id="7" idx="3"/>
          </p:cNvCxnSpPr>
          <p:nvPr/>
        </p:nvCxnSpPr>
        <p:spPr>
          <a:xfrm rot="16200000" flipV="1">
            <a:off x="3272246" y="1884438"/>
            <a:ext cx="4147680" cy="29883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Łącznik prosty ze strzałką 44"/>
          <p:cNvCxnSpPr>
            <a:stCxn id="14" idx="3"/>
            <a:endCxn id="15" idx="1"/>
          </p:cNvCxnSpPr>
          <p:nvPr/>
        </p:nvCxnSpPr>
        <p:spPr>
          <a:xfrm>
            <a:off x="7596336" y="5848488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pole tekstowe 45"/>
          <p:cNvSpPr txBox="1"/>
          <p:nvPr/>
        </p:nvSpPr>
        <p:spPr>
          <a:xfrm>
            <a:off x="3275856" y="2647945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smtClean="0"/>
              <a:t>Nie</a:t>
            </a:r>
            <a:endParaRPr lang="pl-PL" sz="1200" dirty="0"/>
          </a:p>
        </p:txBody>
      </p:sp>
      <p:sp>
        <p:nvSpPr>
          <p:cNvPr id="47" name="pole tekstowe 46"/>
          <p:cNvSpPr txBox="1"/>
          <p:nvPr/>
        </p:nvSpPr>
        <p:spPr>
          <a:xfrm>
            <a:off x="2231740" y="1988840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smtClean="0"/>
              <a:t>Tak</a:t>
            </a:r>
            <a:endParaRPr lang="pl-PL" sz="1200" dirty="0"/>
          </a:p>
        </p:txBody>
      </p:sp>
      <p:sp>
        <p:nvSpPr>
          <p:cNvPr id="48" name="pole tekstowe 47"/>
          <p:cNvSpPr txBox="1"/>
          <p:nvPr/>
        </p:nvSpPr>
        <p:spPr>
          <a:xfrm>
            <a:off x="2011097" y="5462307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smtClean="0"/>
              <a:t>Nie</a:t>
            </a:r>
            <a:endParaRPr lang="pl-PL" sz="1200" dirty="0"/>
          </a:p>
        </p:txBody>
      </p:sp>
      <p:sp>
        <p:nvSpPr>
          <p:cNvPr id="49" name="pole tekstowe 48"/>
          <p:cNvSpPr txBox="1"/>
          <p:nvPr/>
        </p:nvSpPr>
        <p:spPr>
          <a:xfrm>
            <a:off x="6336196" y="5185308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smtClean="0"/>
              <a:t>Nie</a:t>
            </a:r>
            <a:endParaRPr lang="pl-PL" sz="1200" dirty="0"/>
          </a:p>
        </p:txBody>
      </p:sp>
      <p:sp>
        <p:nvSpPr>
          <p:cNvPr id="50" name="pole tekstowe 49"/>
          <p:cNvSpPr txBox="1"/>
          <p:nvPr/>
        </p:nvSpPr>
        <p:spPr>
          <a:xfrm>
            <a:off x="4045508" y="5517232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smtClean="0"/>
              <a:t>Tak</a:t>
            </a:r>
            <a:endParaRPr lang="pl-PL" sz="1200" dirty="0"/>
          </a:p>
        </p:txBody>
      </p:sp>
      <p:sp>
        <p:nvSpPr>
          <p:cNvPr id="51" name="pole tekstowe 50"/>
          <p:cNvSpPr txBox="1"/>
          <p:nvPr/>
        </p:nvSpPr>
        <p:spPr>
          <a:xfrm>
            <a:off x="7308304" y="5517231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smtClean="0"/>
              <a:t>Tak</a:t>
            </a:r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4103391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3131840" y="2497542"/>
            <a:ext cx="3672408" cy="5040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/>
          <p:cNvSpPr/>
          <p:nvPr/>
        </p:nvSpPr>
        <p:spPr>
          <a:xfrm>
            <a:off x="4860032" y="1700808"/>
            <a:ext cx="792088" cy="5040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3275856" y="2564904"/>
            <a:ext cx="252028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rostokąt 3"/>
          <p:cNvSpPr/>
          <p:nvPr/>
        </p:nvSpPr>
        <p:spPr>
          <a:xfrm>
            <a:off x="3131840" y="1700808"/>
            <a:ext cx="1728192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ole tekstowe 1"/>
          <p:cNvSpPr txBox="1"/>
          <p:nvPr/>
        </p:nvSpPr>
        <p:spPr>
          <a:xfrm>
            <a:off x="3131840" y="177281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{0, 1, 2, 3, 4, 5, 6, 7, 8, …}</a:t>
            </a:r>
            <a:endParaRPr lang="pl-PL" dirty="0"/>
          </a:p>
        </p:txBody>
      </p:sp>
      <p:sp>
        <p:nvSpPr>
          <p:cNvPr id="3" name="pole tekstowe 2"/>
          <p:cNvSpPr txBox="1"/>
          <p:nvPr/>
        </p:nvSpPr>
        <p:spPr>
          <a:xfrm>
            <a:off x="3275856" y="2564904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{10, 11, 12, 13, 14, 15, 16, 17, 18, …}</a:t>
            </a:r>
            <a:endParaRPr lang="pl-PL" dirty="0"/>
          </a:p>
        </p:txBody>
      </p:sp>
      <p:sp>
        <p:nvSpPr>
          <p:cNvPr id="9" name="pole tekstowe 8"/>
          <p:cNvSpPr txBox="1"/>
          <p:nvPr/>
        </p:nvSpPr>
        <p:spPr>
          <a:xfrm>
            <a:off x="2483768" y="1156102"/>
            <a:ext cx="2300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rgbClr val="0070C0"/>
                </a:solidFill>
              </a:rPr>
              <a:t>Dane do modelowania</a:t>
            </a:r>
            <a:endParaRPr lang="pl-PL" dirty="0">
              <a:solidFill>
                <a:srgbClr val="0070C0"/>
              </a:solidFill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5324997" y="1156102"/>
            <a:ext cx="1479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rgbClr val="C00000"/>
                </a:solidFill>
              </a:rPr>
              <a:t>Dane testowe</a:t>
            </a:r>
            <a:endParaRPr lang="pl-PL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pole tekstowe 11"/>
              <p:cNvSpPr txBox="1"/>
              <p:nvPr/>
            </p:nvSpPr>
            <p:spPr>
              <a:xfrm>
                <a:off x="2051720" y="1768170"/>
                <a:ext cx="11131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/>
                        </a:rPr>
                        <m:t>𝑦</m:t>
                      </m:r>
                      <m:r>
                        <a:rPr lang="pl-PL" b="0" i="1" smtClean="0">
                          <a:latin typeface="Cambria Math"/>
                        </a:rPr>
                        <m:t>(</m:t>
                      </m:r>
                      <m:r>
                        <a:rPr lang="pl-PL" b="0" i="1" smtClean="0">
                          <a:latin typeface="Cambria Math"/>
                        </a:rPr>
                        <m:t>𝑘</m:t>
                      </m:r>
                      <m:r>
                        <a:rPr lang="pl-PL" b="0" i="1" smtClean="0">
                          <a:latin typeface="Cambria Math"/>
                        </a:rPr>
                        <m:t>−</m:t>
                      </m:r>
                      <m:r>
                        <a:rPr lang="pl-PL" b="0" i="1" smtClean="0">
                          <a:latin typeface="Cambria Math"/>
                        </a:rPr>
                        <m:t>𝑑</m:t>
                      </m:r>
                      <m:r>
                        <a:rPr lang="pl-PL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12" name="pole tekstow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768170"/>
                <a:ext cx="111319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pole tekstowe 12"/>
              <p:cNvSpPr txBox="1"/>
              <p:nvPr/>
            </p:nvSpPr>
            <p:spPr>
              <a:xfrm>
                <a:off x="2045709" y="2564904"/>
                <a:ext cx="11751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</a:rPr>
                        <m:t>(</m:t>
                      </m:r>
                      <m:r>
                        <a:rPr lang="pl-PL" b="0" i="1" smtClean="0">
                          <a:latin typeface="Cambria Math"/>
                        </a:rPr>
                        <m:t>𝑘</m:t>
                      </m:r>
                      <m:r>
                        <a:rPr lang="pl-PL" b="0" i="1" smtClean="0">
                          <a:latin typeface="Cambria Math"/>
                        </a:rPr>
                        <m:t>−</m:t>
                      </m:r>
                      <m:r>
                        <a:rPr lang="pl-PL" b="0" i="1" smtClean="0">
                          <a:latin typeface="Cambria Math"/>
                        </a:rPr>
                        <m:t>𝑑</m:t>
                      </m:r>
                      <m:r>
                        <a:rPr lang="pl-PL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13" name="pole tekstow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709" y="2564904"/>
                <a:ext cx="1175194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6819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udny\Desktop\MGR2\imag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7" t="10622" r="7814"/>
          <a:stretch/>
        </p:blipFill>
        <p:spPr bwMode="auto">
          <a:xfrm>
            <a:off x="251520" y="404664"/>
            <a:ext cx="5193792" cy="39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udny\Desktop\MGR2\image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6" t="10571" r="7666"/>
          <a:stretch/>
        </p:blipFill>
        <p:spPr bwMode="auto">
          <a:xfrm>
            <a:off x="370272" y="4352168"/>
            <a:ext cx="5221224" cy="392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udny\Desktop\MGR2\image-1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2" t="10824" r="7650"/>
          <a:stretch/>
        </p:blipFill>
        <p:spPr bwMode="auto">
          <a:xfrm>
            <a:off x="5648784" y="332515"/>
            <a:ext cx="5221224" cy="391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udny\Desktop\MGR2\image-2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" t="9532" r="8281"/>
          <a:stretch/>
        </p:blipFill>
        <p:spPr bwMode="auto">
          <a:xfrm>
            <a:off x="5548108" y="4365104"/>
            <a:ext cx="5285232" cy="397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/>
          <p:cNvSpPr txBox="1"/>
          <p:nvPr/>
        </p:nvSpPr>
        <p:spPr>
          <a:xfrm>
            <a:off x="251520" y="384175"/>
            <a:ext cx="432048" cy="380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A</a:t>
            </a:r>
            <a:endParaRPr lang="pl-PL" dirty="0"/>
          </a:p>
        </p:txBody>
      </p:sp>
      <p:sp>
        <p:nvSpPr>
          <p:cNvPr id="9" name="pole tekstowe 8"/>
          <p:cNvSpPr txBox="1"/>
          <p:nvPr/>
        </p:nvSpPr>
        <p:spPr>
          <a:xfrm>
            <a:off x="5445368" y="375158"/>
            <a:ext cx="432048" cy="380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B</a:t>
            </a:r>
            <a:endParaRPr lang="pl-PL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5529804" y="4246847"/>
            <a:ext cx="432048" cy="380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</a:t>
            </a:r>
          </a:p>
        </p:txBody>
      </p:sp>
      <p:sp>
        <p:nvSpPr>
          <p:cNvPr id="11" name="pole tekstowe 10"/>
          <p:cNvSpPr txBox="1"/>
          <p:nvPr/>
        </p:nvSpPr>
        <p:spPr>
          <a:xfrm>
            <a:off x="251520" y="4246846"/>
            <a:ext cx="432048" cy="380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C</a:t>
            </a:r>
            <a:endParaRPr lang="pl-PL" dirty="0"/>
          </a:p>
        </p:txBody>
      </p:sp>
      <p:pic>
        <p:nvPicPr>
          <p:cNvPr id="1030" name="Picture 6" descr="C:\Users\Cudny\Desktop\MGR2\image3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19" r="8174"/>
          <a:stretch/>
        </p:blipFill>
        <p:spPr bwMode="auto">
          <a:xfrm>
            <a:off x="174916" y="8322338"/>
            <a:ext cx="5373192" cy="394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udny\Desktop\MGR2\image-3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" t="9652" r="7804" b="118"/>
          <a:stretch/>
        </p:blipFill>
        <p:spPr bwMode="auto">
          <a:xfrm>
            <a:off x="5529804" y="8322338"/>
            <a:ext cx="5303520" cy="396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ole tekstowe 13"/>
          <p:cNvSpPr txBox="1"/>
          <p:nvPr/>
        </p:nvSpPr>
        <p:spPr>
          <a:xfrm>
            <a:off x="333816" y="8087326"/>
            <a:ext cx="432048" cy="380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E</a:t>
            </a:r>
            <a:endParaRPr lang="pl-PL" dirty="0"/>
          </a:p>
        </p:txBody>
      </p:sp>
      <p:sp>
        <p:nvSpPr>
          <p:cNvPr id="15" name="pole tekstowe 14"/>
          <p:cNvSpPr txBox="1"/>
          <p:nvPr/>
        </p:nvSpPr>
        <p:spPr>
          <a:xfrm>
            <a:off x="5567596" y="8082212"/>
            <a:ext cx="432048" cy="380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F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63412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742320"/>
              </p:ext>
            </p:extLst>
          </p:nvPr>
        </p:nvGraphicFramePr>
        <p:xfrm>
          <a:off x="2951821" y="1503"/>
          <a:ext cx="3096344" cy="2453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96144"/>
                <a:gridCol w="1800200"/>
              </a:tblGrid>
              <a:tr h="259080">
                <a:tc gridSpan="2">
                  <a:txBody>
                    <a:bodyPr/>
                    <a:lstStyle/>
                    <a:p>
                      <a:pPr algn="ctr"/>
                      <a:r>
                        <a:rPr lang="pl-PL" sz="1100" dirty="0" smtClean="0"/>
                        <a:t>GUI</a:t>
                      </a:r>
                      <a:endParaRPr lang="pl-PL" sz="11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</a:tr>
              <a:tr h="172968">
                <a:tc>
                  <a:txBody>
                    <a:bodyPr/>
                    <a:lstStyle/>
                    <a:p>
                      <a:pPr algn="ctr"/>
                      <a:r>
                        <a:rPr lang="pl-PL" sz="1100" dirty="0" smtClean="0"/>
                        <a:t>Metody</a:t>
                      </a:r>
                      <a:endParaRPr lang="pl-PL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 smtClean="0"/>
                        <a:t>Składniki</a:t>
                      </a:r>
                      <a:endParaRPr lang="pl-PL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4460"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-Reakcje na</a:t>
                      </a:r>
                      <a:r>
                        <a:rPr lang="pl-PL" sz="1100" baseline="0" dirty="0" smtClean="0"/>
                        <a:t> opcje menu</a:t>
                      </a:r>
                    </a:p>
                    <a:p>
                      <a:r>
                        <a:rPr lang="pl-PL" sz="1100" baseline="0" dirty="0" smtClean="0"/>
                        <a:t>-Reakcje na zmiany wartości ram modelowania</a:t>
                      </a:r>
                    </a:p>
                    <a:p>
                      <a:pPr algn="just"/>
                      <a:r>
                        <a:rPr lang="pl-PL" sz="1100" baseline="0" dirty="0" smtClean="0"/>
                        <a:t>-Odświeżanie widoku: rysowanie krzywych, ocena dostępnych opcji</a:t>
                      </a:r>
                    </a:p>
                    <a:p>
                      <a:pPr algn="just"/>
                      <a:r>
                        <a:rPr lang="pl-PL" sz="1100" baseline="0" dirty="0" smtClean="0"/>
                        <a:t>-Reakcje na kolejne kroki modelowania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-Elementy</a:t>
                      </a:r>
                      <a:r>
                        <a:rPr lang="pl-PL" sz="1100" baseline="0" dirty="0" smtClean="0"/>
                        <a:t> GUI, ich rozmieszczenie oraz rozpoznawane akcje</a:t>
                      </a:r>
                      <a:endParaRPr lang="pl-PL" sz="1100" dirty="0" smtClean="0"/>
                    </a:p>
                    <a:p>
                      <a:r>
                        <a:rPr lang="pl-PL" sz="1100" dirty="0" smtClean="0"/>
                        <a:t>-</a:t>
                      </a:r>
                      <a:r>
                        <a:rPr lang="pl-PL" sz="1100" dirty="0" err="1" smtClean="0"/>
                        <a:t>Solver</a:t>
                      </a:r>
                      <a:r>
                        <a:rPr lang="pl-PL" sz="1100" dirty="0" smtClean="0"/>
                        <a:t> </a:t>
                      </a:r>
                    </a:p>
                    <a:p>
                      <a:r>
                        <a:rPr lang="pl-PL" sz="1100" dirty="0" smtClean="0"/>
                        <a:t>-Tytuły wczytanych</a:t>
                      </a:r>
                      <a:r>
                        <a:rPr lang="pl-PL" sz="1100" baseline="0" dirty="0" smtClean="0"/>
                        <a:t> plików</a:t>
                      </a:r>
                    </a:p>
                    <a:p>
                      <a:r>
                        <a:rPr lang="pl-PL" sz="1100" baseline="0" dirty="0" smtClean="0"/>
                        <a:t>-Która metoda optymalizacji jest wybrana</a:t>
                      </a:r>
                    </a:p>
                    <a:p>
                      <a:r>
                        <a:rPr lang="pl-PL" sz="1100" baseline="0" dirty="0" smtClean="0"/>
                        <a:t>-Odnośniki do wykresów znajdujących się w nowych oknach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821073"/>
              </p:ext>
            </p:extLst>
          </p:nvPr>
        </p:nvGraphicFramePr>
        <p:xfrm>
          <a:off x="2699793" y="2805443"/>
          <a:ext cx="3600400" cy="22526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448272"/>
                <a:gridCol w="1152128"/>
              </a:tblGrid>
              <a:tr h="144016">
                <a:tc gridSpan="2">
                  <a:txBody>
                    <a:bodyPr/>
                    <a:lstStyle/>
                    <a:p>
                      <a:pPr algn="ctr"/>
                      <a:r>
                        <a:rPr lang="pl-PL" sz="1100" dirty="0" err="1" smtClean="0"/>
                        <a:t>Solver</a:t>
                      </a:r>
                      <a:endParaRPr lang="pl-PL" sz="11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</a:tr>
              <a:tr h="172968">
                <a:tc>
                  <a:txBody>
                    <a:bodyPr/>
                    <a:lstStyle/>
                    <a:p>
                      <a:pPr algn="ctr"/>
                      <a:r>
                        <a:rPr lang="pl-PL" sz="1100" dirty="0" smtClean="0"/>
                        <a:t>Metody</a:t>
                      </a:r>
                      <a:endParaRPr lang="pl-PL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 smtClean="0"/>
                        <a:t>Składniki</a:t>
                      </a:r>
                      <a:endParaRPr lang="pl-PL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4460"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-Wczytanie</a:t>
                      </a:r>
                      <a:r>
                        <a:rPr lang="pl-PL" sz="1100" baseline="0" dirty="0" smtClean="0"/>
                        <a:t> nowych danych</a:t>
                      </a:r>
                    </a:p>
                    <a:p>
                      <a:r>
                        <a:rPr lang="pl-PL" sz="1100" baseline="0" dirty="0" smtClean="0"/>
                        <a:t>-Zmiana ram modelowania</a:t>
                      </a:r>
                    </a:p>
                    <a:p>
                      <a:r>
                        <a:rPr lang="pl-PL" sz="1100" baseline="0" dirty="0" smtClean="0"/>
                        <a:t>-Rozpoczęcie modelowania według jednej z metod</a:t>
                      </a:r>
                    </a:p>
                    <a:p>
                      <a:r>
                        <a:rPr lang="pl-PL" sz="1100" baseline="0" dirty="0" smtClean="0"/>
                        <a:t>-Krok w modelowaniu według jednej z metod</a:t>
                      </a:r>
                    </a:p>
                    <a:p>
                      <a:r>
                        <a:rPr lang="pl-PL" sz="1100" baseline="0" dirty="0" smtClean="0"/>
                        <a:t>-Cofnięcie się do poprzedniego kroku modelowania</a:t>
                      </a:r>
                    </a:p>
                    <a:p>
                      <a:r>
                        <a:rPr lang="pl-PL" sz="1100" baseline="0" dirty="0" smtClean="0"/>
                        <a:t>-Zakończenie modelowania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-Model</a:t>
                      </a:r>
                    </a:p>
                    <a:p>
                      <a:r>
                        <a:rPr lang="pl-PL" sz="1100" baseline="0" dirty="0" smtClean="0"/>
                        <a:t>-Dane modelowania</a:t>
                      </a:r>
                    </a:p>
                    <a:p>
                      <a:r>
                        <a:rPr lang="pl-PL" sz="1100" baseline="0" dirty="0" smtClean="0"/>
                        <a:t>-Aktualny krok</a:t>
                      </a:r>
                    </a:p>
                    <a:p>
                      <a:r>
                        <a:rPr lang="pl-PL" sz="1100" baseline="0" dirty="0" smtClean="0"/>
                        <a:t>-Miejsce podziału sygnału na dane modelowane i testowe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572096"/>
              </p:ext>
            </p:extLst>
          </p:nvPr>
        </p:nvGraphicFramePr>
        <p:xfrm>
          <a:off x="-756591" y="5772775"/>
          <a:ext cx="4248472" cy="2453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80120"/>
                <a:gridCol w="3168352"/>
              </a:tblGrid>
              <a:tr h="248455">
                <a:tc gridSpan="2">
                  <a:txBody>
                    <a:bodyPr/>
                    <a:lstStyle/>
                    <a:p>
                      <a:pPr algn="ctr"/>
                      <a:r>
                        <a:rPr lang="pl-PL" sz="1100" dirty="0" smtClean="0"/>
                        <a:t>Model</a:t>
                      </a:r>
                      <a:endParaRPr lang="pl-PL" sz="11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</a:tr>
              <a:tr h="248455">
                <a:tc>
                  <a:txBody>
                    <a:bodyPr/>
                    <a:lstStyle/>
                    <a:p>
                      <a:pPr algn="ctr"/>
                      <a:r>
                        <a:rPr lang="pl-PL" sz="1100" dirty="0" smtClean="0"/>
                        <a:t>Metody</a:t>
                      </a:r>
                      <a:endParaRPr lang="pl-PL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 smtClean="0"/>
                        <a:t>Składniki</a:t>
                      </a:r>
                      <a:endParaRPr lang="pl-PL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3330"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-Oblicz różnice modelu</a:t>
                      </a:r>
                      <a:r>
                        <a:rPr lang="pl-PL" sz="1100" baseline="0" dirty="0" smtClean="0"/>
                        <a:t> </a:t>
                      </a:r>
                      <a:br>
                        <a:rPr lang="pl-PL" sz="1100" baseline="0" dirty="0" smtClean="0"/>
                      </a:br>
                      <a:r>
                        <a:rPr lang="pl-PL" sz="1100" baseline="0" dirty="0" smtClean="0"/>
                        <a:t>i ich autokorelację</a:t>
                      </a:r>
                    </a:p>
                    <a:p>
                      <a:r>
                        <a:rPr lang="pl-PL" sz="1100" baseline="0" dirty="0" smtClean="0"/>
                        <a:t>-Zasymuluj przyszłe wartości modelu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-Wektory:</a:t>
                      </a:r>
                      <a:r>
                        <a:rPr lang="pl-PL" sz="1100" baseline="0" dirty="0" smtClean="0"/>
                        <a:t> parametrów modelu głównego, elementów modelu głównego, parametrów modelu zortogonalizowanego,  elementów modelu zortogonalizowanego, ERR z kolejnych kroków</a:t>
                      </a:r>
                    </a:p>
                    <a:p>
                      <a:r>
                        <a:rPr lang="pl-PL" sz="1100" baseline="0" dirty="0" smtClean="0"/>
                        <a:t>-Macierz A służąco do wyznaczenia modelu głównego z modelu zortogonalizowanego</a:t>
                      </a:r>
                    </a:p>
                    <a:p>
                      <a:r>
                        <a:rPr lang="pl-PL" sz="1100" baseline="0" dirty="0" smtClean="0"/>
                        <a:t>-Symulowany sygnał</a:t>
                      </a:r>
                    </a:p>
                    <a:p>
                      <a:r>
                        <a:rPr lang="pl-PL" sz="1100" baseline="0" dirty="0" smtClean="0"/>
                        <a:t>-Różnice pomiędzy symulowanym sygnałem a modelem</a:t>
                      </a:r>
                    </a:p>
                    <a:p>
                      <a:r>
                        <a:rPr lang="pl-PL" sz="1100" baseline="0" dirty="0" smtClean="0"/>
                        <a:t>-Autokorelacja powyższych różnic</a:t>
                      </a:r>
                    </a:p>
                    <a:p>
                      <a:r>
                        <a:rPr lang="pl-PL" sz="1100" baseline="0" dirty="0" smtClean="0"/>
                        <a:t>-Nazwy członów modelu głównego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855737"/>
              </p:ext>
            </p:extLst>
          </p:nvPr>
        </p:nvGraphicFramePr>
        <p:xfrm>
          <a:off x="5508105" y="5706135"/>
          <a:ext cx="3096344" cy="22526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48172"/>
                <a:gridCol w="1548172"/>
              </a:tblGrid>
              <a:tr h="144016">
                <a:tc gridSpan="2">
                  <a:txBody>
                    <a:bodyPr/>
                    <a:lstStyle/>
                    <a:p>
                      <a:pPr algn="ctr"/>
                      <a:r>
                        <a:rPr lang="pl-PL" sz="1100" dirty="0" smtClean="0"/>
                        <a:t>Dane modelowania</a:t>
                      </a:r>
                      <a:endParaRPr lang="pl-PL" sz="11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</a:tr>
              <a:tr h="172968">
                <a:tc>
                  <a:txBody>
                    <a:bodyPr/>
                    <a:lstStyle/>
                    <a:p>
                      <a:pPr algn="ctr"/>
                      <a:r>
                        <a:rPr lang="pl-PL" sz="1100" dirty="0" smtClean="0"/>
                        <a:t>Metody</a:t>
                      </a:r>
                      <a:endParaRPr lang="pl-PL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 smtClean="0"/>
                        <a:t>Składniki</a:t>
                      </a:r>
                      <a:endParaRPr lang="pl-PL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4460"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-Wyznacz wektor regresorów</a:t>
                      </a:r>
                    </a:p>
                    <a:p>
                      <a:r>
                        <a:rPr lang="pl-PL" sz="1100" baseline="0" dirty="0" smtClean="0"/>
                        <a:t>-Podziel modelowane dane</a:t>
                      </a:r>
                    </a:p>
                    <a:p>
                      <a:r>
                        <a:rPr lang="pl-PL" sz="1100" baseline="0" dirty="0" smtClean="0"/>
                        <a:t>-Scal modelowane dane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-Modelowany sygnał</a:t>
                      </a:r>
                    </a:p>
                    <a:p>
                      <a:r>
                        <a:rPr lang="pl-PL" sz="1100" baseline="0" dirty="0" smtClean="0"/>
                        <a:t>-Wejścia zewnętrzne</a:t>
                      </a:r>
                    </a:p>
                    <a:p>
                      <a:r>
                        <a:rPr lang="pl-PL" sz="1100" baseline="0" dirty="0" smtClean="0"/>
                        <a:t>-Dane pozostawione do symulacji</a:t>
                      </a:r>
                    </a:p>
                    <a:p>
                      <a:r>
                        <a:rPr lang="pl-PL" sz="1100" baseline="0" dirty="0" smtClean="0"/>
                        <a:t>-Ramy modelowania</a:t>
                      </a:r>
                    </a:p>
                    <a:p>
                      <a:r>
                        <a:rPr lang="pl-PL" sz="1100" baseline="0" dirty="0" smtClean="0"/>
                        <a:t>-Wybrane regresory</a:t>
                      </a:r>
                    </a:p>
                    <a:p>
                      <a:r>
                        <a:rPr lang="pl-PL" sz="1100" baseline="0" dirty="0" smtClean="0"/>
                        <a:t>-Wektor regresorów</a:t>
                      </a:r>
                    </a:p>
                    <a:p>
                      <a:r>
                        <a:rPr lang="pl-PL" sz="1100" baseline="0" dirty="0" smtClean="0"/>
                        <a:t>-Wektor nazw regresorów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6" name="Łącznik łamany 15"/>
          <p:cNvCxnSpPr/>
          <p:nvPr/>
        </p:nvCxnSpPr>
        <p:spPr>
          <a:xfrm rot="16200000" flipV="1">
            <a:off x="4285644" y="5582862"/>
            <a:ext cx="1724842" cy="720081"/>
          </a:xfrm>
          <a:prstGeom prst="bentConnector3">
            <a:avLst>
              <a:gd name="adj1" fmla="val -363"/>
            </a:avLst>
          </a:prstGeom>
          <a:ln w="19050">
            <a:solidFill>
              <a:schemeClr val="tx1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Łącznik łamany 20"/>
          <p:cNvCxnSpPr/>
          <p:nvPr/>
        </p:nvCxnSpPr>
        <p:spPr>
          <a:xfrm rot="5400000" flipH="1" flipV="1">
            <a:off x="2989500" y="5582864"/>
            <a:ext cx="1724843" cy="720080"/>
          </a:xfrm>
          <a:prstGeom prst="bentConnector3">
            <a:avLst>
              <a:gd name="adj1" fmla="val -186"/>
            </a:avLst>
          </a:prstGeom>
          <a:ln w="19050">
            <a:solidFill>
              <a:schemeClr val="tx1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Łącznik prosty ze strzałką 30"/>
          <p:cNvCxnSpPr>
            <a:stCxn id="9" idx="0"/>
            <a:endCxn id="8" idx="2"/>
          </p:cNvCxnSpPr>
          <p:nvPr/>
        </p:nvCxnSpPr>
        <p:spPr>
          <a:xfrm flipV="1">
            <a:off x="4499993" y="2455143"/>
            <a:ext cx="0" cy="350300"/>
          </a:xfrm>
          <a:prstGeom prst="straightConnector1">
            <a:avLst/>
          </a:prstGeom>
          <a:ln w="19050">
            <a:solidFill>
              <a:schemeClr val="tx1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Łącznik prosty ze strzałką 41"/>
          <p:cNvCxnSpPr/>
          <p:nvPr/>
        </p:nvCxnSpPr>
        <p:spPr>
          <a:xfrm>
            <a:off x="3491881" y="7218303"/>
            <a:ext cx="2016225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Łącznik prosty ze strzałką 43"/>
          <p:cNvCxnSpPr/>
          <p:nvPr/>
        </p:nvCxnSpPr>
        <p:spPr>
          <a:xfrm flipV="1">
            <a:off x="379593" y="233527"/>
            <a:ext cx="0" cy="576064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ole tekstowe 44"/>
          <p:cNvSpPr txBox="1"/>
          <p:nvPr/>
        </p:nvSpPr>
        <p:spPr>
          <a:xfrm>
            <a:off x="379593" y="390794"/>
            <a:ext cx="9653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 smtClean="0"/>
              <a:t>Asocjacja klas</a:t>
            </a:r>
            <a:endParaRPr lang="pl-PL" sz="1100" dirty="0"/>
          </a:p>
        </p:txBody>
      </p:sp>
      <p:cxnSp>
        <p:nvCxnSpPr>
          <p:cNvPr id="46" name="Łącznik prosty ze strzałką 45"/>
          <p:cNvCxnSpPr/>
          <p:nvPr/>
        </p:nvCxnSpPr>
        <p:spPr>
          <a:xfrm flipV="1">
            <a:off x="379593" y="1012364"/>
            <a:ext cx="0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pole tekstowe 46"/>
          <p:cNvSpPr txBox="1"/>
          <p:nvPr/>
        </p:nvSpPr>
        <p:spPr>
          <a:xfrm>
            <a:off x="379593" y="1169631"/>
            <a:ext cx="12346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 smtClean="0"/>
              <a:t>Enkapsulacja klasy</a:t>
            </a:r>
            <a:endParaRPr lang="pl-PL" sz="1100" dirty="0"/>
          </a:p>
        </p:txBody>
      </p:sp>
    </p:spTree>
    <p:extLst>
      <p:ext uri="{BB962C8B-B14F-4D97-AF65-F5344CB8AC3E}">
        <p14:creationId xmlns:p14="http://schemas.microsoft.com/office/powerpoint/2010/main" val="349837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002682"/>
              </p:ext>
            </p:extLst>
          </p:nvPr>
        </p:nvGraphicFramePr>
        <p:xfrm>
          <a:off x="683568" y="332656"/>
          <a:ext cx="3096344" cy="2621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48172"/>
                <a:gridCol w="1548172"/>
              </a:tblGrid>
              <a:tr h="144016">
                <a:tc gridSpan="2">
                  <a:txBody>
                    <a:bodyPr/>
                    <a:lstStyle/>
                    <a:p>
                      <a:pPr algn="ctr"/>
                      <a:r>
                        <a:rPr lang="pl-PL" sz="1100" dirty="0" smtClean="0"/>
                        <a:t>GUI</a:t>
                      </a:r>
                      <a:endParaRPr lang="pl-PL" sz="11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</a:tr>
              <a:tr h="172968">
                <a:tc>
                  <a:txBody>
                    <a:bodyPr/>
                    <a:lstStyle/>
                    <a:p>
                      <a:pPr algn="ctr"/>
                      <a:r>
                        <a:rPr lang="pl-PL" sz="1100" dirty="0" smtClean="0"/>
                        <a:t>Metody</a:t>
                      </a:r>
                      <a:endParaRPr lang="pl-PL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 smtClean="0"/>
                        <a:t>Składniki</a:t>
                      </a:r>
                      <a:endParaRPr lang="pl-PL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4460"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-Reakcje na</a:t>
                      </a:r>
                      <a:r>
                        <a:rPr lang="pl-PL" sz="1100" baseline="0" dirty="0" smtClean="0"/>
                        <a:t> opcje menu</a:t>
                      </a:r>
                    </a:p>
                    <a:p>
                      <a:r>
                        <a:rPr lang="pl-PL" sz="1100" baseline="0" dirty="0" smtClean="0"/>
                        <a:t>-Reakcje na zmiany wartości ram modelowania</a:t>
                      </a:r>
                    </a:p>
                    <a:p>
                      <a:pPr algn="just"/>
                      <a:r>
                        <a:rPr lang="pl-PL" sz="1100" baseline="0" dirty="0" smtClean="0"/>
                        <a:t>-Odświeżanie widoku: rysowanie krzywych, ocena dostępnych opcji</a:t>
                      </a:r>
                    </a:p>
                    <a:p>
                      <a:pPr algn="just"/>
                      <a:r>
                        <a:rPr lang="pl-PL" sz="1100" baseline="0" dirty="0" smtClean="0"/>
                        <a:t>-Reakcje na kolejne kroki modelowania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-Elementy</a:t>
                      </a:r>
                      <a:r>
                        <a:rPr lang="pl-PL" sz="1100" baseline="0" dirty="0" smtClean="0"/>
                        <a:t> GUI, ich rozmieszczenie oraz rozpoznawane akcje</a:t>
                      </a:r>
                      <a:endParaRPr lang="pl-PL" sz="1100" dirty="0" smtClean="0"/>
                    </a:p>
                    <a:p>
                      <a:r>
                        <a:rPr lang="pl-PL" sz="1100" dirty="0" smtClean="0"/>
                        <a:t>-</a:t>
                      </a:r>
                      <a:r>
                        <a:rPr lang="pl-PL" sz="1100" dirty="0" err="1" smtClean="0"/>
                        <a:t>Solver</a:t>
                      </a:r>
                      <a:r>
                        <a:rPr lang="pl-PL" sz="1100" dirty="0" smtClean="0"/>
                        <a:t> </a:t>
                      </a:r>
                    </a:p>
                    <a:p>
                      <a:r>
                        <a:rPr lang="pl-PL" sz="1100" dirty="0" smtClean="0"/>
                        <a:t>-Tytuły wczytanych</a:t>
                      </a:r>
                      <a:r>
                        <a:rPr lang="pl-PL" sz="1100" baseline="0" dirty="0" smtClean="0"/>
                        <a:t> plików</a:t>
                      </a:r>
                    </a:p>
                    <a:p>
                      <a:r>
                        <a:rPr lang="pl-PL" sz="1100" baseline="0" dirty="0" smtClean="0"/>
                        <a:t>-Która metoda optymalizacji jest wybrana</a:t>
                      </a:r>
                    </a:p>
                    <a:p>
                      <a:r>
                        <a:rPr lang="pl-PL" sz="1100" baseline="0" dirty="0" smtClean="0"/>
                        <a:t>-Odnośniki do wykresów znajdujących się w nowych oknach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983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>
            <a:off x="4067944" y="116632"/>
            <a:ext cx="936104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dirty="0" smtClean="0"/>
              <a:t>Inicjalizacja</a:t>
            </a:r>
            <a:endParaRPr lang="pl-PL" sz="1100" dirty="0"/>
          </a:p>
        </p:txBody>
      </p:sp>
      <p:sp>
        <p:nvSpPr>
          <p:cNvPr id="5" name="Prostokąt 4"/>
          <p:cNvSpPr/>
          <p:nvPr/>
        </p:nvSpPr>
        <p:spPr>
          <a:xfrm>
            <a:off x="4067944" y="2636912"/>
            <a:ext cx="936104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dirty="0" smtClean="0"/>
              <a:t>Czekaj</a:t>
            </a:r>
            <a:endParaRPr lang="pl-PL" sz="1100" dirty="0"/>
          </a:p>
        </p:txBody>
      </p:sp>
      <p:sp>
        <p:nvSpPr>
          <p:cNvPr id="6" name="Prostokąt 5"/>
          <p:cNvSpPr/>
          <p:nvPr/>
        </p:nvSpPr>
        <p:spPr>
          <a:xfrm>
            <a:off x="4067944" y="1916832"/>
            <a:ext cx="936104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dirty="0" smtClean="0"/>
              <a:t>Jest sygnał,</a:t>
            </a:r>
          </a:p>
          <a:p>
            <a:pPr algn="ctr"/>
            <a:r>
              <a:rPr lang="pl-PL" sz="1100" dirty="0" smtClean="0"/>
              <a:t>Krok = 0</a:t>
            </a:r>
            <a:endParaRPr lang="pl-PL" sz="1100" dirty="0"/>
          </a:p>
        </p:txBody>
      </p:sp>
      <p:sp>
        <p:nvSpPr>
          <p:cNvPr id="7" name="Prostokąt 6"/>
          <p:cNvSpPr/>
          <p:nvPr/>
        </p:nvSpPr>
        <p:spPr>
          <a:xfrm>
            <a:off x="5292080" y="1916832"/>
            <a:ext cx="936104" cy="504056"/>
          </a:xfrm>
          <a:prstGeom prst="rect">
            <a:avLst/>
          </a:prstGeom>
          <a:ln w="22225" cmpd="sng"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dirty="0" smtClean="0"/>
              <a:t>Krok ≠ 0</a:t>
            </a:r>
            <a:endParaRPr lang="pl-PL" sz="1100" dirty="0"/>
          </a:p>
        </p:txBody>
      </p:sp>
      <p:sp>
        <p:nvSpPr>
          <p:cNvPr id="8" name="Prostokąt 7"/>
          <p:cNvSpPr/>
          <p:nvPr/>
        </p:nvSpPr>
        <p:spPr>
          <a:xfrm>
            <a:off x="2843808" y="1916832"/>
            <a:ext cx="936104" cy="504056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dirty="0" smtClean="0"/>
              <a:t>Nie ma sygnału</a:t>
            </a:r>
          </a:p>
        </p:txBody>
      </p:sp>
      <p:sp>
        <p:nvSpPr>
          <p:cNvPr id="9" name="Schemat blokowy: decyzja 8"/>
          <p:cNvSpPr/>
          <p:nvPr/>
        </p:nvSpPr>
        <p:spPr>
          <a:xfrm>
            <a:off x="3815916" y="900180"/>
            <a:ext cx="1440160" cy="79208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dirty="0" smtClean="0"/>
              <a:t>Odśwież</a:t>
            </a:r>
            <a:endParaRPr lang="pl-PL" sz="1100" dirty="0"/>
          </a:p>
        </p:txBody>
      </p:sp>
      <p:sp>
        <p:nvSpPr>
          <p:cNvPr id="10" name="Prostokąt 9"/>
          <p:cNvSpPr/>
          <p:nvPr/>
        </p:nvSpPr>
        <p:spPr>
          <a:xfrm>
            <a:off x="467544" y="3645024"/>
            <a:ext cx="936104" cy="504056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dirty="0" smtClean="0"/>
              <a:t>Wczytaj dane</a:t>
            </a:r>
            <a:endParaRPr lang="pl-PL" sz="1100" dirty="0"/>
          </a:p>
        </p:txBody>
      </p:sp>
      <p:sp>
        <p:nvSpPr>
          <p:cNvPr id="11" name="Prostokąt 10"/>
          <p:cNvSpPr/>
          <p:nvPr/>
        </p:nvSpPr>
        <p:spPr>
          <a:xfrm>
            <a:off x="1655676" y="3645024"/>
            <a:ext cx="936104" cy="504056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dirty="0" smtClean="0"/>
              <a:t>Zmiana ram modelownia</a:t>
            </a:r>
            <a:endParaRPr lang="pl-PL" sz="1100" dirty="0"/>
          </a:p>
        </p:txBody>
      </p:sp>
      <p:sp>
        <p:nvSpPr>
          <p:cNvPr id="12" name="Prostokąt 11"/>
          <p:cNvSpPr/>
          <p:nvPr/>
        </p:nvSpPr>
        <p:spPr>
          <a:xfrm>
            <a:off x="2843808" y="3645024"/>
            <a:ext cx="936104" cy="504056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dirty="0" smtClean="0"/>
              <a:t>Zmiana trybu</a:t>
            </a:r>
            <a:endParaRPr lang="pl-PL" sz="1100" dirty="0"/>
          </a:p>
        </p:txBody>
      </p:sp>
      <p:sp>
        <p:nvSpPr>
          <p:cNvPr id="13" name="Prostokąt 12"/>
          <p:cNvSpPr/>
          <p:nvPr/>
        </p:nvSpPr>
        <p:spPr>
          <a:xfrm>
            <a:off x="6444208" y="3645024"/>
            <a:ext cx="936104" cy="504056"/>
          </a:xfrm>
          <a:prstGeom prst="rect">
            <a:avLst/>
          </a:prstGeom>
          <a:ln w="22225" cmpd="sng"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dirty="0" smtClean="0"/>
              <a:t>Zapisz aktualny model</a:t>
            </a:r>
            <a:endParaRPr lang="pl-PL" sz="1100" dirty="0"/>
          </a:p>
        </p:txBody>
      </p:sp>
      <p:sp>
        <p:nvSpPr>
          <p:cNvPr id="14" name="Prostokąt 13"/>
          <p:cNvSpPr/>
          <p:nvPr/>
        </p:nvSpPr>
        <p:spPr>
          <a:xfrm>
            <a:off x="4067944" y="3645024"/>
            <a:ext cx="936104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dirty="0" smtClean="0"/>
              <a:t>Start</a:t>
            </a:r>
            <a:endParaRPr lang="pl-PL" sz="1100" dirty="0"/>
          </a:p>
        </p:txBody>
      </p:sp>
      <p:sp>
        <p:nvSpPr>
          <p:cNvPr id="15" name="Prostokąt 14"/>
          <p:cNvSpPr/>
          <p:nvPr/>
        </p:nvSpPr>
        <p:spPr>
          <a:xfrm>
            <a:off x="5256076" y="3645024"/>
            <a:ext cx="936104" cy="504056"/>
          </a:xfrm>
          <a:prstGeom prst="rect">
            <a:avLst/>
          </a:prstGeom>
          <a:ln w="22225" cmpd="sng"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dirty="0" smtClean="0"/>
              <a:t>Krok/Wstecz</a:t>
            </a:r>
            <a:endParaRPr lang="pl-PL" sz="1100" dirty="0"/>
          </a:p>
        </p:txBody>
      </p:sp>
      <p:sp>
        <p:nvSpPr>
          <p:cNvPr id="16" name="Prostokąt 15"/>
          <p:cNvSpPr/>
          <p:nvPr/>
        </p:nvSpPr>
        <p:spPr>
          <a:xfrm>
            <a:off x="5256076" y="4519392"/>
            <a:ext cx="936104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dirty="0"/>
              <a:t>Finalizuj </a:t>
            </a:r>
            <a:r>
              <a:rPr lang="pl-PL" sz="1100" dirty="0" smtClean="0"/>
              <a:t>model</a:t>
            </a:r>
            <a:endParaRPr lang="pl-PL" sz="1100" dirty="0"/>
          </a:p>
        </p:txBody>
      </p:sp>
      <p:sp>
        <p:nvSpPr>
          <p:cNvPr id="17" name="Prostokąt 16"/>
          <p:cNvSpPr/>
          <p:nvPr/>
        </p:nvSpPr>
        <p:spPr>
          <a:xfrm>
            <a:off x="7596336" y="3645024"/>
            <a:ext cx="936104" cy="504056"/>
          </a:xfrm>
          <a:prstGeom prst="rect">
            <a:avLst/>
          </a:prstGeom>
          <a:ln w="22225" cmpd="sng"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dirty="0" smtClean="0"/>
              <a:t>Pokaż wybrany przebieg</a:t>
            </a:r>
            <a:endParaRPr lang="pl-PL" sz="1100" dirty="0"/>
          </a:p>
        </p:txBody>
      </p:sp>
      <p:sp>
        <p:nvSpPr>
          <p:cNvPr id="18" name="Prostokąt 17"/>
          <p:cNvSpPr/>
          <p:nvPr/>
        </p:nvSpPr>
        <p:spPr>
          <a:xfrm>
            <a:off x="4067944" y="4519392"/>
            <a:ext cx="936104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dirty="0" smtClean="0"/>
              <a:t>Finalizuj model</a:t>
            </a:r>
            <a:endParaRPr lang="pl-PL" sz="1100" dirty="0"/>
          </a:p>
        </p:txBody>
      </p:sp>
      <p:cxnSp>
        <p:nvCxnSpPr>
          <p:cNvPr id="20" name="Łącznik prosty ze strzałką 19"/>
          <p:cNvCxnSpPr>
            <a:stCxn id="14" idx="2"/>
            <a:endCxn id="18" idx="0"/>
          </p:cNvCxnSpPr>
          <p:nvPr/>
        </p:nvCxnSpPr>
        <p:spPr>
          <a:xfrm>
            <a:off x="4535996" y="4149080"/>
            <a:ext cx="0" cy="3703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ze strzałką 21"/>
          <p:cNvCxnSpPr>
            <a:stCxn id="15" idx="2"/>
            <a:endCxn id="16" idx="0"/>
          </p:cNvCxnSpPr>
          <p:nvPr/>
        </p:nvCxnSpPr>
        <p:spPr>
          <a:xfrm>
            <a:off x="5724128" y="4149080"/>
            <a:ext cx="0" cy="3703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Łącznik prosty ze strzałką 24"/>
          <p:cNvCxnSpPr>
            <a:stCxn id="4" idx="2"/>
            <a:endCxn id="9" idx="0"/>
          </p:cNvCxnSpPr>
          <p:nvPr/>
        </p:nvCxnSpPr>
        <p:spPr>
          <a:xfrm>
            <a:off x="4535996" y="620688"/>
            <a:ext cx="0" cy="27949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Łącznik prosty ze strzałką 26"/>
          <p:cNvCxnSpPr>
            <a:stCxn id="9" idx="2"/>
            <a:endCxn id="6" idx="0"/>
          </p:cNvCxnSpPr>
          <p:nvPr/>
        </p:nvCxnSpPr>
        <p:spPr>
          <a:xfrm>
            <a:off x="4535996" y="1692268"/>
            <a:ext cx="0" cy="22456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ze strzałką 28"/>
          <p:cNvCxnSpPr>
            <a:stCxn id="6" idx="2"/>
            <a:endCxn id="5" idx="0"/>
          </p:cNvCxnSpPr>
          <p:nvPr/>
        </p:nvCxnSpPr>
        <p:spPr>
          <a:xfrm>
            <a:off x="4535996" y="2420888"/>
            <a:ext cx="0" cy="21602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Łącznik prosty ze strzałką 31"/>
          <p:cNvCxnSpPr>
            <a:stCxn id="5" idx="2"/>
            <a:endCxn id="14" idx="0"/>
          </p:cNvCxnSpPr>
          <p:nvPr/>
        </p:nvCxnSpPr>
        <p:spPr>
          <a:xfrm>
            <a:off x="4535996" y="3140968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Łącznik łamany 33"/>
          <p:cNvCxnSpPr>
            <a:stCxn id="9" idx="3"/>
            <a:endCxn id="7" idx="0"/>
          </p:cNvCxnSpPr>
          <p:nvPr/>
        </p:nvCxnSpPr>
        <p:spPr>
          <a:xfrm>
            <a:off x="5256076" y="1296224"/>
            <a:ext cx="504056" cy="620608"/>
          </a:xfrm>
          <a:prstGeom prst="bentConnector2">
            <a:avLst/>
          </a:prstGeom>
          <a:ln w="22225" cmpd="sng"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Łącznik łamany 37"/>
          <p:cNvCxnSpPr>
            <a:stCxn id="9" idx="1"/>
            <a:endCxn id="8" idx="0"/>
          </p:cNvCxnSpPr>
          <p:nvPr/>
        </p:nvCxnSpPr>
        <p:spPr>
          <a:xfrm rot="10800000" flipV="1">
            <a:off x="3311860" y="1296224"/>
            <a:ext cx="504056" cy="620608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Łącznik łamany 39"/>
          <p:cNvCxnSpPr>
            <a:stCxn id="7" idx="2"/>
            <a:endCxn id="5" idx="3"/>
          </p:cNvCxnSpPr>
          <p:nvPr/>
        </p:nvCxnSpPr>
        <p:spPr>
          <a:xfrm rot="5400000">
            <a:off x="5148064" y="2276872"/>
            <a:ext cx="468052" cy="756084"/>
          </a:xfrm>
          <a:prstGeom prst="bentConnector2">
            <a:avLst/>
          </a:prstGeom>
          <a:ln w="22225" cmpd="sng"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Łącznik łamany 41"/>
          <p:cNvCxnSpPr>
            <a:stCxn id="8" idx="2"/>
            <a:endCxn id="5" idx="1"/>
          </p:cNvCxnSpPr>
          <p:nvPr/>
        </p:nvCxnSpPr>
        <p:spPr>
          <a:xfrm rot="16200000" flipH="1">
            <a:off x="3455876" y="2276872"/>
            <a:ext cx="468052" cy="756084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Łącznik łamany 43"/>
          <p:cNvCxnSpPr>
            <a:stCxn id="5" idx="2"/>
            <a:endCxn id="15" idx="0"/>
          </p:cNvCxnSpPr>
          <p:nvPr/>
        </p:nvCxnSpPr>
        <p:spPr>
          <a:xfrm rot="16200000" flipH="1">
            <a:off x="4878034" y="2798930"/>
            <a:ext cx="504056" cy="1188132"/>
          </a:xfrm>
          <a:prstGeom prst="bentConnector3">
            <a:avLst/>
          </a:prstGeom>
          <a:ln w="22225" cmpd="sng"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Łącznik łamany 45"/>
          <p:cNvCxnSpPr>
            <a:stCxn id="5" idx="2"/>
            <a:endCxn id="13" idx="0"/>
          </p:cNvCxnSpPr>
          <p:nvPr/>
        </p:nvCxnSpPr>
        <p:spPr>
          <a:xfrm rot="16200000" flipH="1">
            <a:off x="5472100" y="2204864"/>
            <a:ext cx="504056" cy="2376264"/>
          </a:xfrm>
          <a:prstGeom prst="bentConnector3">
            <a:avLst/>
          </a:prstGeom>
          <a:ln w="22225" cmpd="sng"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Łącznik łamany 47"/>
          <p:cNvCxnSpPr>
            <a:stCxn id="5" idx="2"/>
            <a:endCxn id="17" idx="0"/>
          </p:cNvCxnSpPr>
          <p:nvPr/>
        </p:nvCxnSpPr>
        <p:spPr>
          <a:xfrm rot="16200000" flipH="1">
            <a:off x="6048164" y="1628800"/>
            <a:ext cx="504056" cy="3528392"/>
          </a:xfrm>
          <a:prstGeom prst="bentConnector3">
            <a:avLst/>
          </a:prstGeom>
          <a:ln w="22225" cmpd="sng"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Łącznik łamany 49"/>
          <p:cNvCxnSpPr>
            <a:stCxn id="5" idx="2"/>
            <a:endCxn id="12" idx="0"/>
          </p:cNvCxnSpPr>
          <p:nvPr/>
        </p:nvCxnSpPr>
        <p:spPr>
          <a:xfrm rot="5400000">
            <a:off x="3671900" y="2780928"/>
            <a:ext cx="504056" cy="1224136"/>
          </a:xfrm>
          <a:prstGeom prst="bentConnector3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Łącznik łamany 51"/>
          <p:cNvCxnSpPr>
            <a:stCxn id="5" idx="2"/>
            <a:endCxn id="11" idx="0"/>
          </p:cNvCxnSpPr>
          <p:nvPr/>
        </p:nvCxnSpPr>
        <p:spPr>
          <a:xfrm rot="5400000">
            <a:off x="3077834" y="2186862"/>
            <a:ext cx="504056" cy="2412268"/>
          </a:xfrm>
          <a:prstGeom prst="bentConnector3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Łącznik łamany 53"/>
          <p:cNvCxnSpPr>
            <a:stCxn id="5" idx="2"/>
            <a:endCxn id="10" idx="0"/>
          </p:cNvCxnSpPr>
          <p:nvPr/>
        </p:nvCxnSpPr>
        <p:spPr>
          <a:xfrm rot="5400000">
            <a:off x="2483768" y="1592796"/>
            <a:ext cx="504056" cy="3600400"/>
          </a:xfrm>
          <a:prstGeom prst="bentConnector3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Łącznik łamany 55"/>
          <p:cNvCxnSpPr>
            <a:stCxn id="10" idx="2"/>
            <a:endCxn id="9" idx="0"/>
          </p:cNvCxnSpPr>
          <p:nvPr/>
        </p:nvCxnSpPr>
        <p:spPr>
          <a:xfrm rot="5400000" flipH="1" flipV="1">
            <a:off x="1111346" y="724430"/>
            <a:ext cx="3248900" cy="3600400"/>
          </a:xfrm>
          <a:prstGeom prst="bentConnector5">
            <a:avLst>
              <a:gd name="adj1" fmla="val -7036"/>
              <a:gd name="adj2" fmla="val -15215"/>
              <a:gd name="adj3" fmla="val 102861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Łącznik łamany 58"/>
          <p:cNvCxnSpPr>
            <a:stCxn id="11" idx="2"/>
            <a:endCxn id="9" idx="0"/>
          </p:cNvCxnSpPr>
          <p:nvPr/>
        </p:nvCxnSpPr>
        <p:spPr>
          <a:xfrm rot="5400000" flipH="1" flipV="1">
            <a:off x="1705412" y="1318496"/>
            <a:ext cx="3248900" cy="2412268"/>
          </a:xfrm>
          <a:prstGeom prst="bentConnector5">
            <a:avLst>
              <a:gd name="adj1" fmla="val -8443"/>
              <a:gd name="adj2" fmla="val -75387"/>
              <a:gd name="adj3" fmla="val 103988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Łącznik łamany 64"/>
          <p:cNvCxnSpPr>
            <a:stCxn id="12" idx="2"/>
            <a:endCxn id="9" idx="0"/>
          </p:cNvCxnSpPr>
          <p:nvPr/>
        </p:nvCxnSpPr>
        <p:spPr>
          <a:xfrm rot="5400000" flipH="1" flipV="1">
            <a:off x="2299478" y="1912562"/>
            <a:ext cx="3248900" cy="1224136"/>
          </a:xfrm>
          <a:prstGeom prst="bentConnector5">
            <a:avLst>
              <a:gd name="adj1" fmla="val -10413"/>
              <a:gd name="adj2" fmla="val -252362"/>
              <a:gd name="adj3" fmla="val 105395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Łącznik łamany 83"/>
          <p:cNvCxnSpPr>
            <a:stCxn id="18" idx="2"/>
            <a:endCxn id="9" idx="0"/>
          </p:cNvCxnSpPr>
          <p:nvPr/>
        </p:nvCxnSpPr>
        <p:spPr>
          <a:xfrm rot="5400000" flipH="1">
            <a:off x="2474362" y="2961814"/>
            <a:ext cx="4123268" cy="12700"/>
          </a:xfrm>
          <a:prstGeom prst="bentConnector5">
            <a:avLst>
              <a:gd name="adj1" fmla="val -5544"/>
              <a:gd name="adj2" fmla="val 34613921"/>
              <a:gd name="adj3" fmla="val 105507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Łącznik łamany 87"/>
          <p:cNvCxnSpPr>
            <a:stCxn id="17" idx="2"/>
            <a:endCxn id="9" idx="0"/>
          </p:cNvCxnSpPr>
          <p:nvPr/>
        </p:nvCxnSpPr>
        <p:spPr>
          <a:xfrm rot="5400000" flipH="1">
            <a:off x="4675742" y="760434"/>
            <a:ext cx="3248900" cy="3528392"/>
          </a:xfrm>
          <a:prstGeom prst="bentConnector5">
            <a:avLst>
              <a:gd name="adj1" fmla="val -7036"/>
              <a:gd name="adj2" fmla="val -15250"/>
              <a:gd name="adj3" fmla="val 103424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Łącznik łamany 91"/>
          <p:cNvCxnSpPr>
            <a:stCxn id="13" idx="2"/>
            <a:endCxn id="9" idx="0"/>
          </p:cNvCxnSpPr>
          <p:nvPr/>
        </p:nvCxnSpPr>
        <p:spPr>
          <a:xfrm rot="5400000" flipH="1">
            <a:off x="4099678" y="1336498"/>
            <a:ext cx="3248900" cy="2376264"/>
          </a:xfrm>
          <a:prstGeom prst="bentConnector5">
            <a:avLst>
              <a:gd name="adj1" fmla="val -8725"/>
              <a:gd name="adj2" fmla="val -74978"/>
              <a:gd name="adj3" fmla="val 10516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Łącznik łamany 96"/>
          <p:cNvCxnSpPr>
            <a:stCxn id="16" idx="2"/>
            <a:endCxn id="9" idx="0"/>
          </p:cNvCxnSpPr>
          <p:nvPr/>
        </p:nvCxnSpPr>
        <p:spPr>
          <a:xfrm rot="5400000" flipH="1">
            <a:off x="3068428" y="2367748"/>
            <a:ext cx="4123268" cy="1188132"/>
          </a:xfrm>
          <a:prstGeom prst="bentConnector5">
            <a:avLst>
              <a:gd name="adj1" fmla="val -5544"/>
              <a:gd name="adj2" fmla="val -256524"/>
              <a:gd name="adj3" fmla="val 105323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Łącznik prostoliniowy 109"/>
          <p:cNvCxnSpPr/>
          <p:nvPr/>
        </p:nvCxnSpPr>
        <p:spPr>
          <a:xfrm>
            <a:off x="186428" y="5517232"/>
            <a:ext cx="0" cy="2520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pole tekstowe 110"/>
          <p:cNvSpPr txBox="1"/>
          <p:nvPr/>
        </p:nvSpPr>
        <p:spPr>
          <a:xfrm>
            <a:off x="107504" y="5517232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 smtClean="0"/>
              <a:t>Przejścia bezwarunkowe</a:t>
            </a:r>
            <a:endParaRPr lang="pl-PL" sz="1100" dirty="0"/>
          </a:p>
        </p:txBody>
      </p:sp>
      <p:cxnSp>
        <p:nvCxnSpPr>
          <p:cNvPr id="112" name="Łącznik prostoliniowy 111"/>
          <p:cNvCxnSpPr/>
          <p:nvPr/>
        </p:nvCxnSpPr>
        <p:spPr>
          <a:xfrm>
            <a:off x="2339752" y="5526814"/>
            <a:ext cx="0" cy="252028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pole tekstowe 112"/>
          <p:cNvSpPr txBox="1"/>
          <p:nvPr/>
        </p:nvSpPr>
        <p:spPr>
          <a:xfrm>
            <a:off x="2411760" y="5517232"/>
            <a:ext cx="2880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 smtClean="0"/>
              <a:t>Przejścia dla odpowiednich stanów</a:t>
            </a:r>
            <a:endParaRPr lang="pl-PL" sz="1100" dirty="0"/>
          </a:p>
        </p:txBody>
      </p:sp>
      <p:cxnSp>
        <p:nvCxnSpPr>
          <p:cNvPr id="116" name="Łącznik prostoliniowy 115"/>
          <p:cNvCxnSpPr/>
          <p:nvPr/>
        </p:nvCxnSpPr>
        <p:spPr>
          <a:xfrm>
            <a:off x="2411760" y="5526814"/>
            <a:ext cx="0" cy="25202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04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>
            <a:off x="2978823" y="260648"/>
            <a:ext cx="936104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dirty="0" smtClean="0"/>
              <a:t>Otwórz CSV</a:t>
            </a:r>
            <a:endParaRPr lang="pl-PL" sz="1100" dirty="0"/>
          </a:p>
        </p:txBody>
      </p:sp>
      <p:sp>
        <p:nvSpPr>
          <p:cNvPr id="6" name="Prostokąt 5"/>
          <p:cNvSpPr/>
          <p:nvPr/>
        </p:nvSpPr>
        <p:spPr>
          <a:xfrm>
            <a:off x="2915816" y="1916832"/>
            <a:ext cx="1062118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dirty="0" smtClean="0"/>
              <a:t>Przeczytaj element z kolejnego wiersza</a:t>
            </a:r>
            <a:endParaRPr lang="pl-PL" sz="1100" dirty="0"/>
          </a:p>
        </p:txBody>
      </p:sp>
      <p:sp>
        <p:nvSpPr>
          <p:cNvPr id="7" name="Schemat blokowy: decyzja 6"/>
          <p:cNvSpPr/>
          <p:nvPr/>
        </p:nvSpPr>
        <p:spPr>
          <a:xfrm>
            <a:off x="2726795" y="900180"/>
            <a:ext cx="1440160" cy="79208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dirty="0" smtClean="0"/>
              <a:t>Czy koniec pliku?</a:t>
            </a:r>
            <a:endParaRPr lang="pl-PL" sz="1100" dirty="0"/>
          </a:p>
        </p:txBody>
      </p:sp>
      <p:sp>
        <p:nvSpPr>
          <p:cNvPr id="8" name="Prostokąt 7"/>
          <p:cNvSpPr/>
          <p:nvPr/>
        </p:nvSpPr>
        <p:spPr>
          <a:xfrm>
            <a:off x="2915816" y="2924944"/>
            <a:ext cx="1062118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dirty="0" smtClean="0"/>
              <a:t>Zapisz go w tymczasowym wektorze</a:t>
            </a:r>
            <a:endParaRPr lang="pl-PL" sz="1100" dirty="0"/>
          </a:p>
        </p:txBody>
      </p:sp>
      <p:cxnSp>
        <p:nvCxnSpPr>
          <p:cNvPr id="10" name="Łącznik łamany 9"/>
          <p:cNvCxnSpPr>
            <a:stCxn id="8" idx="3"/>
            <a:endCxn id="7" idx="3"/>
          </p:cNvCxnSpPr>
          <p:nvPr/>
        </p:nvCxnSpPr>
        <p:spPr>
          <a:xfrm flipV="1">
            <a:off x="3977934" y="1296224"/>
            <a:ext cx="189021" cy="1952756"/>
          </a:xfrm>
          <a:prstGeom prst="bentConnector3">
            <a:avLst>
              <a:gd name="adj1" fmla="val 220939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rostokąt 10"/>
          <p:cNvSpPr/>
          <p:nvPr/>
        </p:nvSpPr>
        <p:spPr>
          <a:xfrm>
            <a:off x="107504" y="377720"/>
            <a:ext cx="936104" cy="918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dirty="0" smtClean="0"/>
              <a:t>Zapisz tymczasowy wektor jako sygnał modelowany</a:t>
            </a:r>
            <a:endParaRPr lang="pl-PL" sz="1100" dirty="0"/>
          </a:p>
        </p:txBody>
      </p:sp>
      <p:sp>
        <p:nvSpPr>
          <p:cNvPr id="12" name="Prostokąt 11"/>
          <p:cNvSpPr/>
          <p:nvPr/>
        </p:nvSpPr>
        <p:spPr>
          <a:xfrm>
            <a:off x="107504" y="1614494"/>
            <a:ext cx="936104" cy="1202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dirty="0" smtClean="0"/>
              <a:t>Dodaj tymczasowy sygnał do macierzy wektorów zewnętrznego wejścia</a:t>
            </a:r>
            <a:endParaRPr lang="pl-PL" sz="1100" dirty="0"/>
          </a:p>
        </p:txBody>
      </p:sp>
      <p:sp>
        <p:nvSpPr>
          <p:cNvPr id="13" name="Schemat blokowy: decyzja 12"/>
          <p:cNvSpPr/>
          <p:nvPr/>
        </p:nvSpPr>
        <p:spPr>
          <a:xfrm>
            <a:off x="1187624" y="900180"/>
            <a:ext cx="1296144" cy="79208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dirty="0" smtClean="0"/>
              <a:t>Co to za sygnał?</a:t>
            </a:r>
            <a:endParaRPr lang="pl-PL" sz="1100" dirty="0"/>
          </a:p>
        </p:txBody>
      </p:sp>
      <p:cxnSp>
        <p:nvCxnSpPr>
          <p:cNvPr id="15" name="Łącznik prosty ze strzałką 14"/>
          <p:cNvCxnSpPr>
            <a:stCxn id="6" idx="2"/>
            <a:endCxn id="8" idx="0"/>
          </p:cNvCxnSpPr>
          <p:nvPr/>
        </p:nvCxnSpPr>
        <p:spPr>
          <a:xfrm>
            <a:off x="3446875" y="2708920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Łącznik prosty ze strzałką 16"/>
          <p:cNvCxnSpPr>
            <a:stCxn id="7" idx="2"/>
            <a:endCxn id="6" idx="0"/>
          </p:cNvCxnSpPr>
          <p:nvPr/>
        </p:nvCxnSpPr>
        <p:spPr>
          <a:xfrm>
            <a:off x="3446875" y="1692268"/>
            <a:ext cx="0" cy="2245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Łącznik prosty ze strzałką 18"/>
          <p:cNvCxnSpPr>
            <a:stCxn id="4" idx="2"/>
            <a:endCxn id="7" idx="0"/>
          </p:cNvCxnSpPr>
          <p:nvPr/>
        </p:nvCxnSpPr>
        <p:spPr>
          <a:xfrm>
            <a:off x="3446875" y="764704"/>
            <a:ext cx="0" cy="1354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Łącznik prosty ze strzałką 20"/>
          <p:cNvCxnSpPr>
            <a:stCxn id="7" idx="1"/>
            <a:endCxn id="13" idx="3"/>
          </p:cNvCxnSpPr>
          <p:nvPr/>
        </p:nvCxnSpPr>
        <p:spPr>
          <a:xfrm flipH="1">
            <a:off x="2483768" y="1296224"/>
            <a:ext cx="2430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Łącznik łamany 23"/>
          <p:cNvCxnSpPr>
            <a:stCxn id="13" idx="0"/>
            <a:endCxn id="11" idx="3"/>
          </p:cNvCxnSpPr>
          <p:nvPr/>
        </p:nvCxnSpPr>
        <p:spPr>
          <a:xfrm rot="16200000" flipV="1">
            <a:off x="1408048" y="472532"/>
            <a:ext cx="63208" cy="7920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Łącznik łamany 25"/>
          <p:cNvCxnSpPr>
            <a:stCxn id="13" idx="2"/>
            <a:endCxn id="12" idx="3"/>
          </p:cNvCxnSpPr>
          <p:nvPr/>
        </p:nvCxnSpPr>
        <p:spPr>
          <a:xfrm rot="5400000">
            <a:off x="1177930" y="1557946"/>
            <a:ext cx="523445" cy="7920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pole tekstowe 49"/>
          <p:cNvSpPr txBox="1"/>
          <p:nvPr/>
        </p:nvSpPr>
        <p:spPr>
          <a:xfrm>
            <a:off x="3563888" y="1575730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smtClean="0"/>
              <a:t>Nie</a:t>
            </a:r>
            <a:endParaRPr lang="pl-PL" sz="1200" dirty="0"/>
          </a:p>
        </p:txBody>
      </p:sp>
      <p:sp>
        <p:nvSpPr>
          <p:cNvPr id="51" name="pole tekstowe 50"/>
          <p:cNvSpPr txBox="1"/>
          <p:nvPr/>
        </p:nvSpPr>
        <p:spPr>
          <a:xfrm>
            <a:off x="2447764" y="1030689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smtClean="0"/>
              <a:t>Tak</a:t>
            </a:r>
            <a:endParaRPr lang="pl-PL" sz="1200" dirty="0"/>
          </a:p>
        </p:txBody>
      </p:sp>
      <p:sp>
        <p:nvSpPr>
          <p:cNvPr id="52" name="pole tekstowe 51"/>
          <p:cNvSpPr txBox="1"/>
          <p:nvPr/>
        </p:nvSpPr>
        <p:spPr>
          <a:xfrm>
            <a:off x="1132791" y="2307964"/>
            <a:ext cx="1489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smtClean="0"/>
              <a:t>Zewnętrzne wejście</a:t>
            </a:r>
            <a:endParaRPr lang="pl-PL" sz="1200" dirty="0"/>
          </a:p>
        </p:txBody>
      </p:sp>
      <p:sp>
        <p:nvSpPr>
          <p:cNvPr id="53" name="pole tekstowe 52"/>
          <p:cNvSpPr txBox="1"/>
          <p:nvPr/>
        </p:nvSpPr>
        <p:spPr>
          <a:xfrm>
            <a:off x="1132791" y="487705"/>
            <a:ext cx="1489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smtClean="0"/>
              <a:t>Sygnał modelowany</a:t>
            </a:r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171968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rostokąt 68"/>
          <p:cNvSpPr/>
          <p:nvPr/>
        </p:nvSpPr>
        <p:spPr>
          <a:xfrm>
            <a:off x="1800200" y="260648"/>
            <a:ext cx="2817301" cy="1368152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/>
          <p:cNvSpPr/>
          <p:nvPr/>
        </p:nvSpPr>
        <p:spPr>
          <a:xfrm>
            <a:off x="2056781" y="503188"/>
            <a:ext cx="1224136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dirty="0" smtClean="0"/>
              <a:t>Podziel sygnały według zadanej proporcji (dalej brane są pod uwagę dane do modelowania)</a:t>
            </a:r>
            <a:endParaRPr lang="pl-PL" sz="1100" dirty="0"/>
          </a:p>
        </p:txBody>
      </p:sp>
      <p:sp>
        <p:nvSpPr>
          <p:cNvPr id="22" name="Prostokąt 21"/>
          <p:cNvSpPr/>
          <p:nvPr/>
        </p:nvSpPr>
        <p:spPr>
          <a:xfrm>
            <a:off x="3563888" y="755216"/>
            <a:ext cx="936104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dirty="0" smtClean="0"/>
              <a:t>Utwórz wektor regresorów</a:t>
            </a:r>
            <a:endParaRPr lang="pl-PL" sz="1100" dirty="0"/>
          </a:p>
        </p:txBody>
      </p:sp>
      <p:sp>
        <p:nvSpPr>
          <p:cNvPr id="23" name="Prostokąt 22"/>
          <p:cNvSpPr/>
          <p:nvPr/>
        </p:nvSpPr>
        <p:spPr>
          <a:xfrm>
            <a:off x="4761519" y="2204864"/>
            <a:ext cx="936104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dirty="0" smtClean="0"/>
              <a:t>Wyznacz ERR zadaną metodą</a:t>
            </a:r>
            <a:endParaRPr lang="pl-PL" sz="1100" dirty="0"/>
          </a:p>
        </p:txBody>
      </p:sp>
      <p:sp>
        <p:nvSpPr>
          <p:cNvPr id="25" name="Prostokąt 24"/>
          <p:cNvSpPr/>
          <p:nvPr/>
        </p:nvSpPr>
        <p:spPr>
          <a:xfrm>
            <a:off x="4761519" y="1484784"/>
            <a:ext cx="936104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dirty="0" smtClean="0"/>
              <a:t>Pobierz regresor</a:t>
            </a:r>
            <a:endParaRPr lang="pl-PL" sz="1100" dirty="0"/>
          </a:p>
        </p:txBody>
      </p:sp>
      <p:sp>
        <p:nvSpPr>
          <p:cNvPr id="27" name="Schemat blokowy: decyzja 26"/>
          <p:cNvSpPr/>
          <p:nvPr/>
        </p:nvSpPr>
        <p:spPr>
          <a:xfrm>
            <a:off x="4293466" y="2907040"/>
            <a:ext cx="1872208" cy="86409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dirty="0" smtClean="0"/>
              <a:t>Wyznaczony ERR &gt; aktualny?  </a:t>
            </a:r>
            <a:endParaRPr lang="pl-PL" sz="1100" dirty="0"/>
          </a:p>
        </p:txBody>
      </p:sp>
      <p:sp>
        <p:nvSpPr>
          <p:cNvPr id="28" name="Prostokąt 27"/>
          <p:cNvSpPr/>
          <p:nvPr/>
        </p:nvSpPr>
        <p:spPr>
          <a:xfrm>
            <a:off x="6552220" y="2997050"/>
            <a:ext cx="1116124" cy="684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dirty="0" smtClean="0"/>
              <a:t>Zapisz jako aktualnie wybrany regresor</a:t>
            </a:r>
            <a:endParaRPr lang="pl-PL" sz="1100" dirty="0"/>
          </a:p>
        </p:txBody>
      </p:sp>
      <p:sp>
        <p:nvSpPr>
          <p:cNvPr id="29" name="Schemat blokowy: decyzja 28"/>
          <p:cNvSpPr/>
          <p:nvPr/>
        </p:nvSpPr>
        <p:spPr>
          <a:xfrm>
            <a:off x="4473486" y="3933056"/>
            <a:ext cx="1512168" cy="79208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dirty="0" smtClean="0"/>
              <a:t>Ostatni regresor?</a:t>
            </a:r>
            <a:endParaRPr lang="pl-PL" sz="1100" dirty="0"/>
          </a:p>
        </p:txBody>
      </p:sp>
      <p:sp>
        <p:nvSpPr>
          <p:cNvPr id="30" name="Prostokąt 29"/>
          <p:cNvSpPr/>
          <p:nvPr/>
        </p:nvSpPr>
        <p:spPr>
          <a:xfrm>
            <a:off x="4679110" y="4855424"/>
            <a:ext cx="1100921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dirty="0" smtClean="0"/>
              <a:t>Zapisz aktualny regresor w modelu</a:t>
            </a:r>
            <a:endParaRPr lang="pl-PL" sz="1100" dirty="0"/>
          </a:p>
        </p:txBody>
      </p:sp>
      <p:sp>
        <p:nvSpPr>
          <p:cNvPr id="31" name="Prostokąt 30"/>
          <p:cNvSpPr/>
          <p:nvPr/>
        </p:nvSpPr>
        <p:spPr>
          <a:xfrm>
            <a:off x="3347864" y="4852336"/>
            <a:ext cx="1080120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dirty="0" smtClean="0"/>
              <a:t>Zapisz regresor w wybranych elementach</a:t>
            </a:r>
            <a:endParaRPr lang="pl-PL" sz="1100" dirty="0"/>
          </a:p>
        </p:txBody>
      </p:sp>
      <p:sp>
        <p:nvSpPr>
          <p:cNvPr id="32" name="Prostokąt 31"/>
          <p:cNvSpPr/>
          <p:nvPr/>
        </p:nvSpPr>
        <p:spPr>
          <a:xfrm>
            <a:off x="2056781" y="4855424"/>
            <a:ext cx="1008112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dirty="0" smtClean="0"/>
              <a:t>Usuń regresor z wektora regresorów</a:t>
            </a:r>
            <a:endParaRPr lang="pl-PL" sz="1100" dirty="0"/>
          </a:p>
        </p:txBody>
      </p:sp>
      <p:sp>
        <p:nvSpPr>
          <p:cNvPr id="33" name="Prostokąt 32"/>
          <p:cNvSpPr/>
          <p:nvPr/>
        </p:nvSpPr>
        <p:spPr>
          <a:xfrm>
            <a:off x="4761519" y="755216"/>
            <a:ext cx="936104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dirty="0" smtClean="0"/>
              <a:t>Ustaw aktualny ERR jako zero</a:t>
            </a:r>
            <a:endParaRPr lang="pl-PL" sz="1100" dirty="0"/>
          </a:p>
        </p:txBody>
      </p:sp>
      <p:cxnSp>
        <p:nvCxnSpPr>
          <p:cNvPr id="3" name="Łącznik prosty ze strzałką 2"/>
          <p:cNvCxnSpPr>
            <a:stCxn id="20" idx="3"/>
            <a:endCxn id="22" idx="1"/>
          </p:cNvCxnSpPr>
          <p:nvPr/>
        </p:nvCxnSpPr>
        <p:spPr>
          <a:xfrm>
            <a:off x="3280917" y="1007244"/>
            <a:ext cx="2829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Łącznik prosty ze strzałką 8"/>
          <p:cNvCxnSpPr>
            <a:stCxn id="22" idx="3"/>
            <a:endCxn id="33" idx="1"/>
          </p:cNvCxnSpPr>
          <p:nvPr/>
        </p:nvCxnSpPr>
        <p:spPr>
          <a:xfrm>
            <a:off x="4499992" y="1007244"/>
            <a:ext cx="2615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Łącznik prosty ze strzałką 15"/>
          <p:cNvCxnSpPr>
            <a:stCxn id="33" idx="2"/>
            <a:endCxn id="25" idx="0"/>
          </p:cNvCxnSpPr>
          <p:nvPr/>
        </p:nvCxnSpPr>
        <p:spPr>
          <a:xfrm>
            <a:off x="5229571" y="1259272"/>
            <a:ext cx="0" cy="225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Łącznik prosty ze strzałką 33"/>
          <p:cNvCxnSpPr>
            <a:stCxn id="25" idx="2"/>
            <a:endCxn id="23" idx="0"/>
          </p:cNvCxnSpPr>
          <p:nvPr/>
        </p:nvCxnSpPr>
        <p:spPr>
          <a:xfrm>
            <a:off x="5229571" y="1988840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Łącznik prosty ze strzałką 35"/>
          <p:cNvCxnSpPr>
            <a:stCxn id="23" idx="2"/>
            <a:endCxn id="27" idx="0"/>
          </p:cNvCxnSpPr>
          <p:nvPr/>
        </p:nvCxnSpPr>
        <p:spPr>
          <a:xfrm flipH="1">
            <a:off x="5229570" y="2708920"/>
            <a:ext cx="1" cy="198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Łącznik prosty ze strzałką 38"/>
          <p:cNvCxnSpPr>
            <a:stCxn id="27" idx="3"/>
            <a:endCxn id="28" idx="1"/>
          </p:cNvCxnSpPr>
          <p:nvPr/>
        </p:nvCxnSpPr>
        <p:spPr>
          <a:xfrm>
            <a:off x="6165674" y="3339088"/>
            <a:ext cx="3865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Łącznik prosty ze strzałką 41"/>
          <p:cNvCxnSpPr>
            <a:stCxn id="27" idx="2"/>
            <a:endCxn id="29" idx="0"/>
          </p:cNvCxnSpPr>
          <p:nvPr/>
        </p:nvCxnSpPr>
        <p:spPr>
          <a:xfrm>
            <a:off x="5229570" y="3771136"/>
            <a:ext cx="0" cy="161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Łącznik łamany 43"/>
          <p:cNvCxnSpPr>
            <a:stCxn id="28" idx="2"/>
            <a:endCxn id="29" idx="3"/>
          </p:cNvCxnSpPr>
          <p:nvPr/>
        </p:nvCxnSpPr>
        <p:spPr>
          <a:xfrm rot="5400000">
            <a:off x="6223981" y="3442799"/>
            <a:ext cx="647974" cy="11246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Łącznik prosty ze strzałką 46"/>
          <p:cNvCxnSpPr>
            <a:stCxn id="29" idx="2"/>
            <a:endCxn id="30" idx="0"/>
          </p:cNvCxnSpPr>
          <p:nvPr/>
        </p:nvCxnSpPr>
        <p:spPr>
          <a:xfrm>
            <a:off x="5229570" y="4725144"/>
            <a:ext cx="1" cy="130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Łącznik prosty ze strzałką 55"/>
          <p:cNvCxnSpPr>
            <a:stCxn id="30" idx="1"/>
            <a:endCxn id="31" idx="3"/>
          </p:cNvCxnSpPr>
          <p:nvPr/>
        </p:nvCxnSpPr>
        <p:spPr>
          <a:xfrm flipH="1" flipV="1">
            <a:off x="4427984" y="5212376"/>
            <a:ext cx="251126" cy="3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Łącznik prosty ze strzałką 57"/>
          <p:cNvCxnSpPr>
            <a:stCxn id="31" idx="1"/>
            <a:endCxn id="32" idx="3"/>
          </p:cNvCxnSpPr>
          <p:nvPr/>
        </p:nvCxnSpPr>
        <p:spPr>
          <a:xfrm flipH="1">
            <a:off x="3064893" y="5212376"/>
            <a:ext cx="282971" cy="3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Łącznik łamany 63"/>
          <p:cNvCxnSpPr>
            <a:stCxn id="29" idx="1"/>
            <a:endCxn id="25" idx="1"/>
          </p:cNvCxnSpPr>
          <p:nvPr/>
        </p:nvCxnSpPr>
        <p:spPr>
          <a:xfrm rot="10800000" flipH="1">
            <a:off x="4473485" y="1736812"/>
            <a:ext cx="288033" cy="2592288"/>
          </a:xfrm>
          <a:prstGeom prst="bentConnector3">
            <a:avLst>
              <a:gd name="adj1" fmla="val -7936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pole tekstowe 64"/>
          <p:cNvSpPr txBox="1"/>
          <p:nvPr/>
        </p:nvSpPr>
        <p:spPr>
          <a:xfrm>
            <a:off x="6084168" y="2997050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smtClean="0"/>
              <a:t>Tak</a:t>
            </a:r>
            <a:endParaRPr lang="pl-PL" sz="1200" dirty="0"/>
          </a:p>
        </p:txBody>
      </p:sp>
      <p:sp>
        <p:nvSpPr>
          <p:cNvPr id="66" name="pole tekstowe 65"/>
          <p:cNvSpPr txBox="1"/>
          <p:nvPr/>
        </p:nvSpPr>
        <p:spPr>
          <a:xfrm>
            <a:off x="5250447" y="3681126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smtClean="0"/>
              <a:t>Nie</a:t>
            </a:r>
            <a:endParaRPr lang="pl-PL" sz="1200" dirty="0"/>
          </a:p>
        </p:txBody>
      </p:sp>
      <p:sp>
        <p:nvSpPr>
          <p:cNvPr id="67" name="pole tekstowe 66"/>
          <p:cNvSpPr txBox="1"/>
          <p:nvPr/>
        </p:nvSpPr>
        <p:spPr>
          <a:xfrm>
            <a:off x="4275570" y="3958125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smtClean="0"/>
              <a:t>Nie</a:t>
            </a:r>
            <a:endParaRPr lang="pl-PL" sz="1200" dirty="0"/>
          </a:p>
        </p:txBody>
      </p:sp>
      <p:sp>
        <p:nvSpPr>
          <p:cNvPr id="68" name="pole tekstowe 67"/>
          <p:cNvSpPr txBox="1"/>
          <p:nvPr/>
        </p:nvSpPr>
        <p:spPr>
          <a:xfrm>
            <a:off x="5364088" y="4575337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smtClean="0"/>
              <a:t>Tak</a:t>
            </a:r>
            <a:endParaRPr lang="pl-PL" sz="1200" dirty="0"/>
          </a:p>
        </p:txBody>
      </p:sp>
      <p:sp>
        <p:nvSpPr>
          <p:cNvPr id="70" name="pole tekstowe 69"/>
          <p:cNvSpPr txBox="1"/>
          <p:nvPr/>
        </p:nvSpPr>
        <p:spPr>
          <a:xfrm>
            <a:off x="3280916" y="0"/>
            <a:ext cx="2704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smtClean="0"/>
              <a:t>Tylko dla funkcji </a:t>
            </a:r>
            <a:r>
              <a:rPr lang="pl-PL" sz="1200" i="1" dirty="0" smtClean="0"/>
              <a:t>Start</a:t>
            </a:r>
            <a:endParaRPr lang="pl-PL" sz="1200" dirty="0"/>
          </a:p>
        </p:txBody>
      </p:sp>
      <p:sp>
        <p:nvSpPr>
          <p:cNvPr id="72" name="Prostokąt 71"/>
          <p:cNvSpPr/>
          <p:nvPr/>
        </p:nvSpPr>
        <p:spPr>
          <a:xfrm>
            <a:off x="756029" y="4852336"/>
            <a:ext cx="1008112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dirty="0" smtClean="0"/>
              <a:t>Zwiększ Krok o 1</a:t>
            </a:r>
            <a:endParaRPr lang="pl-PL" sz="1100" dirty="0"/>
          </a:p>
        </p:txBody>
      </p:sp>
      <p:cxnSp>
        <p:nvCxnSpPr>
          <p:cNvPr id="75" name="Łącznik prosty ze strzałką 74"/>
          <p:cNvCxnSpPr>
            <a:stCxn id="32" idx="1"/>
            <a:endCxn id="72" idx="3"/>
          </p:cNvCxnSpPr>
          <p:nvPr/>
        </p:nvCxnSpPr>
        <p:spPr>
          <a:xfrm flipH="1" flipV="1">
            <a:off x="1764141" y="5212376"/>
            <a:ext cx="292640" cy="3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58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rostokąt 32"/>
          <p:cNvSpPr/>
          <p:nvPr/>
        </p:nvSpPr>
        <p:spPr>
          <a:xfrm>
            <a:off x="2961319" y="755216"/>
            <a:ext cx="936104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dirty="0" smtClean="0"/>
              <a:t>Wyznacz macierz </a:t>
            </a:r>
            <a:r>
              <a:rPr lang="pl-PL" sz="1100" i="1" dirty="0" smtClean="0"/>
              <a:t>A</a:t>
            </a:r>
            <a:endParaRPr lang="pl-PL" sz="11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Prostokąt 36"/>
              <p:cNvSpPr/>
              <p:nvPr/>
            </p:nvSpPr>
            <p:spPr>
              <a:xfrm>
                <a:off x="4427984" y="755216"/>
                <a:ext cx="936104" cy="5040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l-PL" sz="1100" dirty="0" smtClean="0"/>
                  <a:t>Wyznacz wektor </a:t>
                </a:r>
                <a14:m>
                  <m:oMath xmlns:m="http://schemas.openxmlformats.org/officeDocument/2006/math">
                    <m:r>
                      <a:rPr lang="pl-PL" sz="1100" b="1" i="1" smtClean="0">
                        <a:latin typeface="Cambria Math"/>
                        <a:ea typeface="Cambria Math"/>
                      </a:rPr>
                      <m:t>𝜽</m:t>
                    </m:r>
                  </m:oMath>
                </a14:m>
                <a:endParaRPr lang="pl-PL" sz="1100" b="1" dirty="0"/>
              </a:p>
            </p:txBody>
          </p:sp>
        </mc:Choice>
        <mc:Fallback xmlns="">
          <p:sp>
            <p:nvSpPr>
              <p:cNvPr id="37" name="Prostokąt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755216"/>
                <a:ext cx="936104" cy="50405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Prostokąt 37"/>
          <p:cNvSpPr/>
          <p:nvPr/>
        </p:nvSpPr>
        <p:spPr>
          <a:xfrm>
            <a:off x="5796136" y="647204"/>
            <a:ext cx="1250641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dirty="0" smtClean="0"/>
              <a:t>Wyznacz przebieg sygnału na podstawie modelu</a:t>
            </a:r>
            <a:endParaRPr lang="pl-PL" sz="1100" b="1" dirty="0"/>
          </a:p>
        </p:txBody>
      </p:sp>
      <p:sp>
        <p:nvSpPr>
          <p:cNvPr id="40" name="Prostokąt 39"/>
          <p:cNvSpPr/>
          <p:nvPr/>
        </p:nvSpPr>
        <p:spPr>
          <a:xfrm>
            <a:off x="7596336" y="575196"/>
            <a:ext cx="1250641" cy="86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dirty="0" smtClean="0"/>
              <a:t>Wyznacz różnicę pomiędzy modelem a sygnałem i ich autokorelację</a:t>
            </a:r>
            <a:endParaRPr lang="pl-PL" sz="1100" b="1" dirty="0"/>
          </a:p>
        </p:txBody>
      </p:sp>
      <p:cxnSp>
        <p:nvCxnSpPr>
          <p:cNvPr id="7" name="Łącznik prosty ze strzałką 6"/>
          <p:cNvCxnSpPr>
            <a:stCxn id="33" idx="3"/>
            <a:endCxn id="37" idx="1"/>
          </p:cNvCxnSpPr>
          <p:nvPr/>
        </p:nvCxnSpPr>
        <p:spPr>
          <a:xfrm>
            <a:off x="3897423" y="1007244"/>
            <a:ext cx="53056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Łącznik prosty ze strzałką 9"/>
          <p:cNvCxnSpPr>
            <a:stCxn id="37" idx="3"/>
            <a:endCxn id="38" idx="1"/>
          </p:cNvCxnSpPr>
          <p:nvPr/>
        </p:nvCxnSpPr>
        <p:spPr>
          <a:xfrm>
            <a:off x="5364088" y="1007244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Łącznik prosty ze strzałką 11"/>
          <p:cNvCxnSpPr>
            <a:stCxn id="38" idx="3"/>
            <a:endCxn id="40" idx="1"/>
          </p:cNvCxnSpPr>
          <p:nvPr/>
        </p:nvCxnSpPr>
        <p:spPr>
          <a:xfrm>
            <a:off x="7046777" y="1007244"/>
            <a:ext cx="54955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44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rostokąt 32"/>
          <p:cNvSpPr/>
          <p:nvPr/>
        </p:nvSpPr>
        <p:spPr>
          <a:xfrm>
            <a:off x="2483768" y="755216"/>
            <a:ext cx="1413655" cy="801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dirty="0" smtClean="0"/>
              <a:t>Usuń ostatnio dodany element modelu</a:t>
            </a:r>
            <a:endParaRPr lang="pl-PL" sz="1100" i="1" dirty="0"/>
          </a:p>
        </p:txBody>
      </p:sp>
      <p:sp>
        <p:nvSpPr>
          <p:cNvPr id="37" name="Prostokąt 36"/>
          <p:cNvSpPr/>
          <p:nvPr/>
        </p:nvSpPr>
        <p:spPr>
          <a:xfrm>
            <a:off x="4283968" y="755216"/>
            <a:ext cx="1296144" cy="801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dirty="0" smtClean="0"/>
              <a:t>Wstaw ponownie wybrany regresor do wektora regresorów</a:t>
            </a:r>
            <a:endParaRPr lang="pl-PL" sz="1100" b="1" dirty="0"/>
          </a:p>
        </p:txBody>
      </p:sp>
      <p:sp>
        <p:nvSpPr>
          <p:cNvPr id="38" name="Prostokąt 37"/>
          <p:cNvSpPr/>
          <p:nvPr/>
        </p:nvSpPr>
        <p:spPr>
          <a:xfrm>
            <a:off x="5808687" y="800708"/>
            <a:ext cx="1250641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dirty="0" smtClean="0"/>
              <a:t>Usuń ostatni element z wektora wybranych regresorów</a:t>
            </a:r>
            <a:endParaRPr lang="pl-PL" sz="1100" b="1" dirty="0"/>
          </a:p>
        </p:txBody>
      </p:sp>
      <p:sp>
        <p:nvSpPr>
          <p:cNvPr id="40" name="Prostokąt 39"/>
          <p:cNvSpPr/>
          <p:nvPr/>
        </p:nvSpPr>
        <p:spPr>
          <a:xfrm>
            <a:off x="5808687" y="1952836"/>
            <a:ext cx="1250641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dirty="0" smtClean="0"/>
              <a:t>Zmniejsz krok o 1</a:t>
            </a:r>
            <a:endParaRPr lang="pl-PL" sz="1100" b="1" dirty="0"/>
          </a:p>
        </p:txBody>
      </p:sp>
      <p:cxnSp>
        <p:nvCxnSpPr>
          <p:cNvPr id="7" name="Łącznik prosty ze strzałką 6"/>
          <p:cNvCxnSpPr>
            <a:stCxn id="33" idx="3"/>
            <a:endCxn id="37" idx="1"/>
          </p:cNvCxnSpPr>
          <p:nvPr/>
        </p:nvCxnSpPr>
        <p:spPr>
          <a:xfrm>
            <a:off x="3897423" y="1156004"/>
            <a:ext cx="3865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Łącznik prosty ze strzałką 9"/>
          <p:cNvCxnSpPr>
            <a:stCxn id="37" idx="3"/>
            <a:endCxn id="38" idx="1"/>
          </p:cNvCxnSpPr>
          <p:nvPr/>
        </p:nvCxnSpPr>
        <p:spPr>
          <a:xfrm>
            <a:off x="5580112" y="1156004"/>
            <a:ext cx="228575" cy="4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Łącznik prosty ze strzałką 11"/>
          <p:cNvCxnSpPr>
            <a:stCxn id="38" idx="2"/>
            <a:endCxn id="40" idx="0"/>
          </p:cNvCxnSpPr>
          <p:nvPr/>
        </p:nvCxnSpPr>
        <p:spPr>
          <a:xfrm>
            <a:off x="6434008" y="152078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Schemat blokowy: decyzja 12"/>
          <p:cNvSpPr/>
          <p:nvPr/>
        </p:nvSpPr>
        <p:spPr>
          <a:xfrm>
            <a:off x="611560" y="764704"/>
            <a:ext cx="1512168" cy="79208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dirty="0" smtClean="0"/>
              <a:t>Czy Krok &gt; 0</a:t>
            </a:r>
            <a:endParaRPr lang="pl-PL" sz="1100" dirty="0"/>
          </a:p>
        </p:txBody>
      </p:sp>
      <p:sp>
        <p:nvSpPr>
          <p:cNvPr id="34" name="Schemat blokowy: decyzja 33"/>
          <p:cNvSpPr/>
          <p:nvPr/>
        </p:nvSpPr>
        <p:spPr>
          <a:xfrm>
            <a:off x="4123847" y="1916832"/>
            <a:ext cx="1512168" cy="79208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dirty="0" smtClean="0"/>
              <a:t>Czy Krok = 0?</a:t>
            </a:r>
            <a:endParaRPr lang="pl-PL" sz="1100" dirty="0"/>
          </a:p>
        </p:txBody>
      </p:sp>
      <p:sp>
        <p:nvSpPr>
          <p:cNvPr id="35" name="Prostokąt 34"/>
          <p:cNvSpPr/>
          <p:nvPr/>
        </p:nvSpPr>
        <p:spPr>
          <a:xfrm>
            <a:off x="892966" y="3068960"/>
            <a:ext cx="936104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dirty="0" smtClean="0"/>
              <a:t>Koniec</a:t>
            </a:r>
            <a:endParaRPr lang="pl-PL" sz="1100" b="1" dirty="0"/>
          </a:p>
        </p:txBody>
      </p:sp>
      <p:sp>
        <p:nvSpPr>
          <p:cNvPr id="36" name="Prostokąt 35"/>
          <p:cNvSpPr/>
          <p:nvPr/>
        </p:nvSpPr>
        <p:spPr>
          <a:xfrm>
            <a:off x="2873206" y="2924944"/>
            <a:ext cx="1250641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dirty="0" smtClean="0"/>
              <a:t>Scal uprzednio podzielone dane</a:t>
            </a:r>
            <a:endParaRPr lang="pl-PL" sz="1100" b="1" dirty="0"/>
          </a:p>
        </p:txBody>
      </p:sp>
      <p:cxnSp>
        <p:nvCxnSpPr>
          <p:cNvPr id="41" name="Łącznik prosty ze strzałką 40"/>
          <p:cNvCxnSpPr>
            <a:stCxn id="40" idx="1"/>
            <a:endCxn id="34" idx="3"/>
          </p:cNvCxnSpPr>
          <p:nvPr/>
        </p:nvCxnSpPr>
        <p:spPr>
          <a:xfrm flipH="1">
            <a:off x="5636015" y="2312876"/>
            <a:ext cx="1726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Łącznik prosty ze strzałką 43"/>
          <p:cNvCxnSpPr>
            <a:stCxn id="13" idx="3"/>
            <a:endCxn id="33" idx="1"/>
          </p:cNvCxnSpPr>
          <p:nvPr/>
        </p:nvCxnSpPr>
        <p:spPr>
          <a:xfrm flipV="1">
            <a:off x="2123728" y="1156004"/>
            <a:ext cx="360040" cy="4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Łącznik prosty ze strzałką 45"/>
          <p:cNvCxnSpPr>
            <a:stCxn id="13" idx="2"/>
            <a:endCxn id="35" idx="0"/>
          </p:cNvCxnSpPr>
          <p:nvPr/>
        </p:nvCxnSpPr>
        <p:spPr>
          <a:xfrm flipH="1">
            <a:off x="1361018" y="1556792"/>
            <a:ext cx="6626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Łącznik prosty ze strzałką 48"/>
          <p:cNvCxnSpPr>
            <a:stCxn id="36" idx="1"/>
            <a:endCxn id="35" idx="3"/>
          </p:cNvCxnSpPr>
          <p:nvPr/>
        </p:nvCxnSpPr>
        <p:spPr>
          <a:xfrm flipH="1">
            <a:off x="1829070" y="3284984"/>
            <a:ext cx="104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Łącznik łamany 50"/>
          <p:cNvCxnSpPr>
            <a:stCxn id="34" idx="2"/>
            <a:endCxn id="36" idx="3"/>
          </p:cNvCxnSpPr>
          <p:nvPr/>
        </p:nvCxnSpPr>
        <p:spPr>
          <a:xfrm rot="5400000">
            <a:off x="4213857" y="2618910"/>
            <a:ext cx="576064" cy="75608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Łącznik łamany 52"/>
          <p:cNvCxnSpPr>
            <a:stCxn id="34" idx="1"/>
            <a:endCxn id="35" idx="0"/>
          </p:cNvCxnSpPr>
          <p:nvPr/>
        </p:nvCxnSpPr>
        <p:spPr>
          <a:xfrm rot="10800000" flipV="1">
            <a:off x="1361019" y="2312876"/>
            <a:ext cx="2762829" cy="75608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pole tekstowe 53"/>
          <p:cNvSpPr txBox="1"/>
          <p:nvPr/>
        </p:nvSpPr>
        <p:spPr>
          <a:xfrm>
            <a:off x="1361018" y="1717297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smtClean="0"/>
              <a:t>Nie</a:t>
            </a:r>
            <a:endParaRPr lang="pl-PL" sz="1200" dirty="0"/>
          </a:p>
        </p:txBody>
      </p:sp>
      <p:sp>
        <p:nvSpPr>
          <p:cNvPr id="55" name="pole tekstowe 54"/>
          <p:cNvSpPr txBox="1"/>
          <p:nvPr/>
        </p:nvSpPr>
        <p:spPr>
          <a:xfrm>
            <a:off x="3779912" y="2035877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smtClean="0"/>
              <a:t>Nie</a:t>
            </a:r>
            <a:endParaRPr lang="pl-PL" sz="1200" dirty="0"/>
          </a:p>
        </p:txBody>
      </p:sp>
      <p:sp>
        <p:nvSpPr>
          <p:cNvPr id="56" name="pole tekstowe 55"/>
          <p:cNvSpPr txBox="1"/>
          <p:nvPr/>
        </p:nvSpPr>
        <p:spPr>
          <a:xfrm>
            <a:off x="4932040" y="2858452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smtClean="0"/>
              <a:t>Tak</a:t>
            </a:r>
            <a:endParaRPr lang="pl-PL" sz="1200" dirty="0"/>
          </a:p>
        </p:txBody>
      </p:sp>
      <p:sp>
        <p:nvSpPr>
          <p:cNvPr id="57" name="pole tekstowe 56"/>
          <p:cNvSpPr txBox="1"/>
          <p:nvPr/>
        </p:nvSpPr>
        <p:spPr>
          <a:xfrm>
            <a:off x="1832224" y="709612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smtClean="0"/>
              <a:t>Tak</a:t>
            </a:r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6389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7657</TotalTime>
  <Words>639</Words>
  <Application>Microsoft Office PowerPoint</Application>
  <PresentationFormat>Pokaz na ekranie (4:3)</PresentationFormat>
  <Paragraphs>158</Paragraphs>
  <Slides>11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2" baseType="lpstr"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Użytkownik systemu Windows</dc:creator>
  <cp:lastModifiedBy>Użytkownik systemu Windows</cp:lastModifiedBy>
  <cp:revision>41</cp:revision>
  <dcterms:created xsi:type="dcterms:W3CDTF">2017-06-13T21:47:29Z</dcterms:created>
  <dcterms:modified xsi:type="dcterms:W3CDTF">2017-06-28T11:31:27Z</dcterms:modified>
</cp:coreProperties>
</file>