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7102475" cy="93884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A5F4AE4-74D4-44B1-A32A-B32182C69157}">
  <a:tblStyle styleId="{DA5F4AE4-74D4-44B1-A32A-B32182C6915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2797476-544E-4C7C-BE6F-F7096AA9C6A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7739" cy="471054"/>
          </a:xfrm>
          <a:prstGeom prst="rect">
            <a:avLst/>
          </a:prstGeom>
          <a:noFill/>
          <a:ln>
            <a:noFill/>
          </a:ln>
        </p:spPr>
        <p:txBody>
          <a:bodyPr anchorCtr="0" anchor="t" bIns="47100" lIns="94200" spcFirstLastPara="1" rIns="94200" wrap="square" tIns="471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093" y="0"/>
            <a:ext cx="3077739" cy="471054"/>
          </a:xfrm>
          <a:prstGeom prst="rect">
            <a:avLst/>
          </a:prstGeom>
          <a:noFill/>
          <a:ln>
            <a:noFill/>
          </a:ln>
        </p:spPr>
        <p:txBody>
          <a:bodyPr anchorCtr="0" anchor="t" bIns="47100" lIns="94200" spcFirstLastPara="1" rIns="94200" wrap="square" tIns="471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248" y="4518203"/>
            <a:ext cx="5681980" cy="3696713"/>
          </a:xfrm>
          <a:prstGeom prst="rect">
            <a:avLst/>
          </a:prstGeom>
          <a:noFill/>
          <a:ln>
            <a:noFill/>
          </a:ln>
        </p:spPr>
        <p:txBody>
          <a:bodyPr anchorCtr="0" anchor="t" bIns="47100" lIns="94200" spcFirstLastPara="1" rIns="94200" wrap="square" tIns="471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17423"/>
            <a:ext cx="3077739" cy="471053"/>
          </a:xfrm>
          <a:prstGeom prst="rect">
            <a:avLst/>
          </a:prstGeom>
          <a:noFill/>
          <a:ln>
            <a:noFill/>
          </a:ln>
        </p:spPr>
        <p:txBody>
          <a:bodyPr anchorCtr="0" anchor="b" bIns="47100" lIns="94200" spcFirstLastPara="1" rIns="94200" wrap="square" tIns="471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093" y="8917423"/>
            <a:ext cx="3077739" cy="471053"/>
          </a:xfrm>
          <a:prstGeom prst="rect">
            <a:avLst/>
          </a:prstGeom>
          <a:noFill/>
          <a:ln>
            <a:noFill/>
          </a:ln>
        </p:spPr>
        <p:txBody>
          <a:bodyPr anchorCtr="0" anchor="b" bIns="47100" lIns="94200" spcFirstLastPara="1" rIns="94200" wrap="square" tIns="471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rPr lang="en-US"/>
              <a:t>I found this circuit diagram on the web, I probably does not match with the ports we are using on ours, but I think we can use. It’s missing the 7 segment part, but we can mention in the presentation</a:t>
            </a:r>
            <a:endParaRPr/>
          </a:p>
        </p:txBody>
      </p:sp>
      <p:sp>
        <p:nvSpPr>
          <p:cNvPr id="171" name="Google Shape;171;p10: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746ec8f1c_0_5:notes"/>
          <p:cNvSpPr/>
          <p:nvPr>
            <p:ph idx="2" type="sldImg"/>
          </p:nvPr>
        </p:nvSpPr>
        <p:spPr>
          <a:xfrm>
            <a:off x="1438275" y="1173163"/>
            <a:ext cx="4225800" cy="31686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746ec8f1c_0_5:notes"/>
          <p:cNvSpPr txBox="1"/>
          <p:nvPr>
            <p:ph idx="1" type="body"/>
          </p:nvPr>
        </p:nvSpPr>
        <p:spPr>
          <a:xfrm>
            <a:off x="710248" y="4518203"/>
            <a:ext cx="5682000" cy="3696600"/>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85" name="Google Shape;185;g5746ec8f1c_0_5:notes"/>
          <p:cNvSpPr txBox="1"/>
          <p:nvPr>
            <p:ph idx="12" type="sldNum"/>
          </p:nvPr>
        </p:nvSpPr>
        <p:spPr>
          <a:xfrm>
            <a:off x="4023093" y="8917423"/>
            <a:ext cx="3077700" cy="471000"/>
          </a:xfrm>
          <a:prstGeom prst="rect">
            <a:avLst/>
          </a:prstGeom>
        </p:spPr>
        <p:txBody>
          <a:bodyPr anchorCtr="0" anchor="b" bIns="47100" lIns="94200" spcFirstLastPara="1" rIns="94200" wrap="square" tIns="47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46ec8f1c_2_6:notes"/>
          <p:cNvSpPr txBox="1"/>
          <p:nvPr>
            <p:ph idx="1" type="body"/>
          </p:nvPr>
        </p:nvSpPr>
        <p:spPr>
          <a:xfrm>
            <a:off x="710248" y="4518203"/>
            <a:ext cx="5682000" cy="3696600"/>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39" name="Google Shape;139;g5746ec8f1c_2_6:notes"/>
          <p:cNvSpPr/>
          <p:nvPr>
            <p:ph idx="2" type="sldImg"/>
          </p:nvPr>
        </p:nvSpPr>
        <p:spPr>
          <a:xfrm>
            <a:off x="1438275" y="1173163"/>
            <a:ext cx="4225800" cy="3168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746ec8f1c_2_104:notes"/>
          <p:cNvSpPr/>
          <p:nvPr>
            <p:ph idx="2" type="sldImg"/>
          </p:nvPr>
        </p:nvSpPr>
        <p:spPr>
          <a:xfrm>
            <a:off x="1438275" y="1173163"/>
            <a:ext cx="4225800" cy="31686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746ec8f1c_2_104:notes"/>
          <p:cNvSpPr txBox="1"/>
          <p:nvPr>
            <p:ph idx="1" type="body"/>
          </p:nvPr>
        </p:nvSpPr>
        <p:spPr>
          <a:xfrm>
            <a:off x="710248" y="4518203"/>
            <a:ext cx="5682000" cy="3696600"/>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50" name="Google Shape;150;g5746ec8f1c_2_104:notes"/>
          <p:cNvSpPr txBox="1"/>
          <p:nvPr>
            <p:ph idx="12" type="sldNum"/>
          </p:nvPr>
        </p:nvSpPr>
        <p:spPr>
          <a:xfrm>
            <a:off x="4023093" y="8917423"/>
            <a:ext cx="3077700" cy="471000"/>
          </a:xfrm>
          <a:prstGeom prst="rect">
            <a:avLst/>
          </a:prstGeom>
        </p:spPr>
        <p:txBody>
          <a:bodyPr anchorCtr="0" anchor="b" bIns="47100" lIns="94200" spcFirstLastPara="1" rIns="94200" wrap="square" tIns="471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710248" y="4518203"/>
            <a:ext cx="5681980" cy="3696713"/>
          </a:xfrm>
          <a:prstGeom prst="rect">
            <a:avLst/>
          </a:prstGeom>
        </p:spPr>
        <p:txBody>
          <a:bodyPr anchorCtr="0" anchor="t" bIns="47100" lIns="94200" spcFirstLastPara="1" rIns="94200" wrap="square" tIns="471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438275" y="1173163"/>
            <a:ext cx="4225925"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p:nvPr/>
        </p:nvSpPr>
        <p:spPr>
          <a:xfrm>
            <a:off x="2382" y="6400800"/>
            <a:ext cx="9141619" cy="457200"/>
          </a:xfrm>
          <a:prstGeom prst="rect">
            <a:avLst/>
          </a:prstGeom>
          <a:solidFill>
            <a:srgbClr val="8A58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2" y="6334316"/>
            <a:ext cx="9141619" cy="64008"/>
          </a:xfrm>
          <a:prstGeom prst="rect">
            <a:avLst/>
          </a:prstGeom>
          <a:solidFill>
            <a:srgbClr val="C29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lstStyle>
            <a:lvl1pPr lvl="0" algn="l">
              <a:lnSpc>
                <a:spcPct val="90000"/>
              </a:lnSpc>
              <a:spcBef>
                <a:spcPts val="1200"/>
              </a:spcBef>
              <a:spcAft>
                <a:spcPts val="0"/>
              </a:spcAft>
              <a:buSzPts val="2424"/>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2" name="Google Shape;22;p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4" name="Shape 84"/>
        <p:cNvGrpSpPr/>
        <p:nvPr/>
      </p:nvGrpSpPr>
      <p:grpSpPr>
        <a:xfrm>
          <a:off x="0" y="0"/>
          <a:ext cx="0" cy="0"/>
          <a:chOff x="0" y="0"/>
          <a:chExt cx="0" cy="0"/>
        </a:xfrm>
      </p:grpSpPr>
      <p:sp>
        <p:nvSpPr>
          <p:cNvPr id="85" name="Google Shape;85;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1"/>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1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1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2"/>
          <p:cNvSpPr txBox="1"/>
          <p:nvPr>
            <p:ph idx="1" type="body"/>
          </p:nvPr>
        </p:nvSpPr>
        <p:spPr>
          <a:xfrm rot="5400000">
            <a:off x="650302" y="393126"/>
            <a:ext cx="5757420" cy="5800725"/>
          </a:xfrm>
          <a:prstGeom prst="rect">
            <a:avLst/>
          </a:prstGeom>
          <a:noFill/>
          <a:ln>
            <a:noFill/>
          </a:ln>
        </p:spPr>
        <p:txBody>
          <a:bodyPr anchorCtr="0" anchor="t" bIns="0" lIns="45700" spcFirstLastPara="1" rIns="45700" wrap="square" tIns="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5" name="Google Shape;95;p1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5" name="Shape 25"/>
        <p:cNvGrpSpPr/>
        <p:nvPr/>
      </p:nvGrpSpPr>
      <p:grpSpPr>
        <a:xfrm>
          <a:off x="0" y="0"/>
          <a:ext cx="0" cy="0"/>
          <a:chOff x="0" y="0"/>
          <a:chExt cx="0" cy="0"/>
        </a:xfrm>
      </p:grpSpPr>
      <p:sp>
        <p:nvSpPr>
          <p:cNvPr id="26" name="Google Shape;26;p3"/>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lstStyle>
            <a:lvl1pPr indent="-356870" lvl="0" marL="457200" algn="l">
              <a:lnSpc>
                <a:spcPct val="90000"/>
              </a:lnSpc>
              <a:spcBef>
                <a:spcPts val="1200"/>
              </a:spcBef>
              <a:spcAft>
                <a:spcPts val="0"/>
              </a:spcAft>
              <a:buSzPts val="2020"/>
              <a:buFont typeface="Noto Sans Symbols"/>
              <a:buChar char="▪"/>
              <a:defRPr/>
            </a:lvl1pPr>
            <a:lvl2pPr indent="-342900" lvl="1" marL="914400" algn="l">
              <a:lnSpc>
                <a:spcPct val="90000"/>
              </a:lnSpc>
              <a:spcBef>
                <a:spcPts val="200"/>
              </a:spcBef>
              <a:spcAft>
                <a:spcPts val="0"/>
              </a:spcAft>
              <a:buSzPts val="18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 name="Google Shape;27;p3"/>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lstStyle>
            <a:lvl1pPr lvl="0" algn="l">
              <a:lnSpc>
                <a:spcPct val="85000"/>
              </a:lnSpc>
              <a:spcBef>
                <a:spcPts val="0"/>
              </a:spcBef>
              <a:spcAft>
                <a:spcPts val="0"/>
              </a:spcAft>
              <a:buClr>
                <a:srgbClr val="3F3F3F"/>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4"/>
          <p:cNvSpPr/>
          <p:nvPr/>
        </p:nvSpPr>
        <p:spPr>
          <a:xfrm>
            <a:off x="2382" y="6400800"/>
            <a:ext cx="9141619" cy="457200"/>
          </a:xfrm>
          <a:prstGeom prst="rect">
            <a:avLst/>
          </a:prstGeom>
          <a:solidFill>
            <a:srgbClr val="8A58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12" y="6334316"/>
            <a:ext cx="9141619" cy="64008"/>
          </a:xfrm>
          <a:prstGeom prst="rect">
            <a:avLst/>
          </a:prstGeom>
          <a:solidFill>
            <a:srgbClr val="C29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2424"/>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5" name="Google Shape;35;p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02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9" name="Google Shape;49;p6"/>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 name="Google Shape;50;p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02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1" name="Google Shape;51;p6"/>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8"/>
          <p:cNvSpPr/>
          <p:nvPr/>
        </p:nvSpPr>
        <p:spPr>
          <a:xfrm>
            <a:off x="2382" y="6400800"/>
            <a:ext cx="9141619" cy="457200"/>
          </a:xfrm>
          <a:prstGeom prst="rect">
            <a:avLst/>
          </a:prstGeom>
          <a:solidFill>
            <a:srgbClr val="8A58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12" y="6334316"/>
            <a:ext cx="9141619" cy="64008"/>
          </a:xfrm>
          <a:prstGeom prst="rect">
            <a:avLst/>
          </a:prstGeom>
          <a:solidFill>
            <a:srgbClr val="C29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lstStyle>
            <a:lvl1pPr indent="-344043" lvl="0" marL="457200" algn="l">
              <a:lnSpc>
                <a:spcPct val="90000"/>
              </a:lnSpc>
              <a:spcBef>
                <a:spcPts val="1200"/>
              </a:spcBef>
              <a:spcAft>
                <a:spcPts val="0"/>
              </a:spcAft>
              <a:buSzPts val="1818"/>
              <a:buChar char="❑"/>
              <a:defRPr/>
            </a:lvl1pPr>
            <a:lvl2pPr indent="-342900" lvl="1" marL="914400" algn="l">
              <a:lnSpc>
                <a:spcPct val="90000"/>
              </a:lnSpc>
              <a:spcBef>
                <a:spcPts val="200"/>
              </a:spcBef>
              <a:spcAft>
                <a:spcPts val="0"/>
              </a:spcAft>
              <a:buSzPts val="1800"/>
              <a:buChar char="o"/>
              <a:defRPr/>
            </a:lvl2pPr>
            <a:lvl3pPr indent="-342900" lvl="2" marL="1371600" algn="l">
              <a:lnSpc>
                <a:spcPct val="90000"/>
              </a:lnSpc>
              <a:spcBef>
                <a:spcPts val="400"/>
              </a:spcBef>
              <a:spcAft>
                <a:spcPts val="0"/>
              </a:spcAft>
              <a:buSzPts val="1800"/>
              <a:buChar char="o"/>
              <a:defRPr/>
            </a:lvl3pPr>
            <a:lvl4pPr indent="-342900" lvl="3" marL="1828800" algn="l">
              <a:lnSpc>
                <a:spcPct val="90000"/>
              </a:lnSpc>
              <a:spcBef>
                <a:spcPts val="400"/>
              </a:spcBef>
              <a:spcAft>
                <a:spcPts val="0"/>
              </a:spcAft>
              <a:buSzPts val="1800"/>
              <a:buChar char="o"/>
              <a:defRPr/>
            </a:lvl4pPr>
            <a:lvl5pPr indent="-342900" lvl="4" marL="2286000" algn="l">
              <a:lnSpc>
                <a:spcPct val="90000"/>
              </a:lnSpc>
              <a:spcBef>
                <a:spcPts val="400"/>
              </a:spcBef>
              <a:spcAft>
                <a:spcPts val="0"/>
              </a:spcAft>
              <a:buSzPts val="1800"/>
              <a:buChar char="o"/>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1" name="Google Shape;71;p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1515"/>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2" name="Google Shape;72;p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txBox="1"/>
          <p:nvPr>
            <p:ph type="title"/>
          </p:nvPr>
        </p:nvSpPr>
        <p:spPr>
          <a:xfrm>
            <a:off x="822960" y="5074920"/>
            <a:ext cx="7589520" cy="822960"/>
          </a:xfrm>
          <a:prstGeom prst="rect">
            <a:avLst/>
          </a:prstGeom>
          <a:noFill/>
          <a:ln>
            <a:noFill/>
          </a:ln>
        </p:spPr>
        <p:txBody>
          <a:bodyPr anchorCtr="0" anchor="b" bIns="0" lIns="91425" spcFirstLastPara="1" rIns="91425" wrap="square" tIns="0"/>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0"/>
          <p:cNvSpPr/>
          <p:nvPr>
            <p:ph idx="2" type="pic"/>
          </p:nvPr>
        </p:nvSpPr>
        <p:spPr>
          <a:xfrm>
            <a:off x="12" y="0"/>
            <a:ext cx="9143989"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lstStyle>
            <a:lvl1pPr lvl="0" marR="0" rtl="0" algn="l">
              <a:lnSpc>
                <a:spcPct val="90000"/>
              </a:lnSpc>
              <a:spcBef>
                <a:spcPts val="1200"/>
              </a:spcBef>
              <a:spcAft>
                <a:spcPts val="0"/>
              </a:spcAft>
              <a:buClr>
                <a:schemeClr val="accent3"/>
              </a:buClr>
              <a:buSzPts val="3232"/>
              <a:buFont typeface="Noto Sans Symbols"/>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3"/>
              </a:buClr>
              <a:buSzPts val="2800"/>
              <a:buFont typeface="Courier New"/>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3"/>
              </a:buClr>
              <a:buSzPts val="2400"/>
              <a:buFont typeface="Courier New"/>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3"/>
              </a:buClr>
              <a:buSzPts val="2000"/>
              <a:buFont typeface="Courier New"/>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3"/>
              </a:buClr>
              <a:buSzPts val="2000"/>
              <a:buFont typeface="Courier New"/>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0" name="Google Shape;80;p10"/>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lstStyle>
            <a:lvl1pPr indent="-228600" lvl="0" marL="457200" algn="l">
              <a:lnSpc>
                <a:spcPct val="90000"/>
              </a:lnSpc>
              <a:spcBef>
                <a:spcPts val="0"/>
              </a:spcBef>
              <a:spcAft>
                <a:spcPts val="0"/>
              </a:spcAft>
              <a:buSzPts val="1515"/>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1" name="Google Shape;81;p1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rgbClr val="8A58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5"/>
            <a:ext cx="9144001" cy="65999"/>
          </a:xfrm>
          <a:prstGeom prst="rect">
            <a:avLst/>
          </a:prstGeom>
          <a:solidFill>
            <a:srgbClr val="C294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lstStyle>
            <a:lvl1pPr indent="-356870" lvl="0" marL="457200" marR="0" rtl="0" algn="l">
              <a:lnSpc>
                <a:spcPct val="90000"/>
              </a:lnSpc>
              <a:spcBef>
                <a:spcPts val="1200"/>
              </a:spcBef>
              <a:spcAft>
                <a:spcPts val="0"/>
              </a:spcAft>
              <a:buClr>
                <a:schemeClr val="accent3"/>
              </a:buClr>
              <a:buSzPts val="2020"/>
              <a:buFont typeface="Noto Sans Symbols"/>
              <a:buChar char="❑"/>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3"/>
              </a:buClr>
              <a:buSzPts val="1800"/>
              <a:buFont typeface="Courier New"/>
              <a:buChar char="o"/>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3"/>
              </a:buClr>
              <a:buSzPts val="1400"/>
              <a:buFont typeface="Courier New"/>
              <a:buChar char="o"/>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3"/>
              </a:buClr>
              <a:buSzPts val="1400"/>
              <a:buFont typeface="Courier New"/>
              <a:buChar char="o"/>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3"/>
              </a:buClr>
              <a:buSzPts val="1400"/>
              <a:buFont typeface="Courier New"/>
              <a:buChar char="o"/>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18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rive.google.com/file/d/1-YZk1pNmHOChQowMpfB5D6CuMmYk81P9/view"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3"/>
          <p:cNvSpPr txBox="1"/>
          <p:nvPr>
            <p:ph type="ctrTitle"/>
          </p:nvPr>
        </p:nvSpPr>
        <p:spPr>
          <a:xfrm>
            <a:off x="822960" y="758952"/>
            <a:ext cx="7543800" cy="356616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lang="en-US"/>
              <a:t>Breathalyzer</a:t>
            </a:r>
            <a:endParaRPr/>
          </a:p>
        </p:txBody>
      </p:sp>
      <p:sp>
        <p:nvSpPr>
          <p:cNvPr id="103" name="Google Shape;103;p13"/>
          <p:cNvSpPr txBox="1"/>
          <p:nvPr>
            <p:ph idx="1" type="subTitle"/>
          </p:nvPr>
        </p:nvSpPr>
        <p:spPr>
          <a:xfrm>
            <a:off x="825038" y="4455621"/>
            <a:ext cx="7543800" cy="1643427"/>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SzPts val="2242"/>
              <a:buNone/>
            </a:pPr>
            <a:r>
              <a:rPr lang="en-US" sz="2220"/>
              <a:t>ECE 372A – MICROCONTROLLER ORGANIZATION</a:t>
            </a:r>
            <a:endParaRPr/>
          </a:p>
          <a:p>
            <a:pPr indent="0" lvl="0" marL="0" rtl="0" algn="l">
              <a:lnSpc>
                <a:spcPct val="70000"/>
              </a:lnSpc>
              <a:spcBef>
                <a:spcPts val="1400"/>
              </a:spcBef>
              <a:spcAft>
                <a:spcPts val="0"/>
              </a:spcAft>
              <a:buSzPts val="2242"/>
              <a:buNone/>
            </a:pPr>
            <a:r>
              <a:rPr lang="en-US" sz="2220"/>
              <a:t>ELECTRICAL AND COMPUTER ENGINEERING</a:t>
            </a:r>
            <a:endParaRPr/>
          </a:p>
          <a:p>
            <a:pPr indent="0" lvl="0" marL="0" rtl="0" algn="l">
              <a:lnSpc>
                <a:spcPct val="70000"/>
              </a:lnSpc>
              <a:spcBef>
                <a:spcPts val="1400"/>
              </a:spcBef>
              <a:spcAft>
                <a:spcPts val="0"/>
              </a:spcAft>
              <a:buSzPts val="2242"/>
              <a:buNone/>
            </a:pPr>
            <a:r>
              <a:rPr lang="en-US" sz="2220"/>
              <a:t>UNIVERSITY OF ARIZONA</a:t>
            </a:r>
            <a:endParaRPr/>
          </a:p>
          <a:p>
            <a:pPr indent="0" lvl="0" marL="0" rtl="0" algn="l">
              <a:lnSpc>
                <a:spcPct val="70000"/>
              </a:lnSpc>
              <a:spcBef>
                <a:spcPts val="1400"/>
              </a:spcBef>
              <a:spcAft>
                <a:spcPts val="0"/>
              </a:spcAft>
              <a:buSzPts val="2242"/>
              <a:buNone/>
            </a:pPr>
            <a:r>
              <a:rPr lang="en-US" sz="2220"/>
              <a:t>SPRING 2019</a:t>
            </a:r>
            <a:endParaRPr/>
          </a:p>
          <a:p>
            <a:pPr indent="0" lvl="0" marL="0" rtl="0" algn="l">
              <a:lnSpc>
                <a:spcPct val="70000"/>
              </a:lnSpc>
              <a:spcBef>
                <a:spcPts val="1400"/>
              </a:spcBef>
              <a:spcAft>
                <a:spcPts val="0"/>
              </a:spcAft>
              <a:buSzPts val="2242"/>
              <a:buNone/>
            </a:pPr>
            <a:r>
              <a:t/>
            </a:r>
            <a:endParaRPr sz="22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284162" lvl="0" marL="284162" rtl="0" algn="l">
              <a:spcBef>
                <a:spcPts val="0"/>
              </a:spcBef>
              <a:spcAft>
                <a:spcPts val="0"/>
              </a:spcAft>
              <a:buSzPts val="2020"/>
              <a:buChar char="▪"/>
            </a:pPr>
            <a:r>
              <a:rPr lang="en-US"/>
              <a:t>The </a:t>
            </a:r>
            <a:r>
              <a:rPr lang="en-US"/>
              <a:t>I2C communication protocol was used to write to the 4-number 7-segment display, in order to display the reading for the Blood Alcohol Concentration.</a:t>
            </a:r>
            <a:endParaRPr/>
          </a:p>
        </p:txBody>
      </p:sp>
      <p:sp>
        <p:nvSpPr>
          <p:cNvPr id="167" name="Google Shape;167;p22"/>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latin typeface="Calibri"/>
                <a:ea typeface="Calibri"/>
                <a:cs typeface="Calibri"/>
                <a:sym typeface="Calibri"/>
              </a:rPr>
              <a:t>Communication Protocol</a:t>
            </a:r>
            <a:endParaRPr/>
          </a:p>
        </p:txBody>
      </p:sp>
      <p:pic>
        <p:nvPicPr>
          <p:cNvPr id="168" name="Google Shape;168;p22"/>
          <p:cNvPicPr preferRelativeResize="0"/>
          <p:nvPr/>
        </p:nvPicPr>
        <p:blipFill>
          <a:blip r:embed="rId3">
            <a:alphaModFix/>
          </a:blip>
          <a:stretch>
            <a:fillRect/>
          </a:stretch>
        </p:blipFill>
        <p:spPr>
          <a:xfrm>
            <a:off x="505175" y="2577900"/>
            <a:ext cx="8133649" cy="170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Circuit Diagram</a:t>
            </a:r>
            <a:endParaRPr/>
          </a:p>
        </p:txBody>
      </p:sp>
      <p:pic>
        <p:nvPicPr>
          <p:cNvPr id="174" name="Google Shape;174;p23"/>
          <p:cNvPicPr preferRelativeResize="0"/>
          <p:nvPr/>
        </p:nvPicPr>
        <p:blipFill>
          <a:blip r:embed="rId3">
            <a:alphaModFix/>
          </a:blip>
          <a:stretch>
            <a:fillRect/>
          </a:stretch>
        </p:blipFill>
        <p:spPr>
          <a:xfrm>
            <a:off x="1908175" y="961825"/>
            <a:ext cx="5670624" cy="4223349"/>
          </a:xfrm>
          <a:prstGeom prst="rect">
            <a:avLst/>
          </a:prstGeom>
          <a:noFill/>
          <a:ln>
            <a:noFill/>
          </a:ln>
        </p:spPr>
      </p:pic>
      <p:sp>
        <p:nvSpPr>
          <p:cNvPr id="175" name="Google Shape;175;p23"/>
          <p:cNvSpPr txBox="1"/>
          <p:nvPr/>
        </p:nvSpPr>
        <p:spPr>
          <a:xfrm>
            <a:off x="822950" y="5091000"/>
            <a:ext cx="5811000" cy="87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7 segment display, button, battery and buzzer connection not showing </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Mechanical Diagram</a:t>
            </a:r>
            <a:endParaRPr/>
          </a:p>
        </p:txBody>
      </p:sp>
      <p:pic>
        <p:nvPicPr>
          <p:cNvPr id="181" name="Google Shape;181;p24"/>
          <p:cNvPicPr preferRelativeResize="0"/>
          <p:nvPr/>
        </p:nvPicPr>
        <p:blipFill>
          <a:blip r:embed="rId3">
            <a:alphaModFix/>
          </a:blip>
          <a:stretch>
            <a:fillRect/>
          </a:stretch>
        </p:blipFill>
        <p:spPr>
          <a:xfrm>
            <a:off x="1181950" y="961825"/>
            <a:ext cx="6836209" cy="53695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idx="1" type="body"/>
          </p:nvPr>
        </p:nvSpPr>
        <p:spPr>
          <a:xfrm>
            <a:off x="822959" y="1185333"/>
            <a:ext cx="7543800" cy="46839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Because this is a hand-held battery-powered device, power consumption is very important.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We Estimate that our breathalyzer draws about 460mA. A 9V battery has a capacity of 500mAh.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u="sng"/>
              <a:t>It would run on a 9V charge for about 1 hour and 5 minutes.</a:t>
            </a:r>
            <a:endParaRPr u="sng"/>
          </a:p>
          <a:p>
            <a:pPr indent="0" lvl="0" marL="0" rtl="0" algn="l">
              <a:spcBef>
                <a:spcPts val="1200"/>
              </a:spcBef>
              <a:spcAft>
                <a:spcPts val="0"/>
              </a:spcAft>
              <a:buNone/>
            </a:pPr>
            <a:r>
              <a:t/>
            </a:r>
            <a:endParaRPr/>
          </a:p>
          <a:p>
            <a:pPr indent="0" lvl="0" marL="0" rtl="0" algn="l">
              <a:spcBef>
                <a:spcPts val="1200"/>
              </a:spcBef>
              <a:spcAft>
                <a:spcPts val="200"/>
              </a:spcAft>
              <a:buNone/>
            </a:pPr>
            <a:r>
              <a:rPr lang="en-US"/>
              <a:t>The alcohol sensor draws the most current because it has an internal heating element.</a:t>
            </a:r>
            <a:endParaRPr/>
          </a:p>
        </p:txBody>
      </p:sp>
      <p:sp>
        <p:nvSpPr>
          <p:cNvPr id="188" name="Google Shape;188;p25"/>
          <p:cNvSpPr txBox="1"/>
          <p:nvPr>
            <p:ph type="title"/>
          </p:nvPr>
        </p:nvSpPr>
        <p:spPr>
          <a:xfrm>
            <a:off x="822960" y="286604"/>
            <a:ext cx="7543800" cy="67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Power Consumption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381000" lvl="0" marL="457200" rtl="0" algn="l">
              <a:lnSpc>
                <a:spcPct val="90000"/>
              </a:lnSpc>
              <a:spcBef>
                <a:spcPts val="0"/>
              </a:spcBef>
              <a:spcAft>
                <a:spcPts val="0"/>
              </a:spcAft>
              <a:buSzPts val="2400"/>
              <a:buChar char="▪"/>
            </a:pPr>
            <a:r>
              <a:rPr lang="en-US" sz="2400"/>
              <a:t>MQ-3 Alcohol Gas Sensor					$4.95</a:t>
            </a:r>
            <a:endParaRPr sz="2400"/>
          </a:p>
          <a:p>
            <a:pPr indent="-381000" lvl="0" marL="457200" rtl="0" algn="l">
              <a:lnSpc>
                <a:spcPct val="90000"/>
              </a:lnSpc>
              <a:spcBef>
                <a:spcPts val="0"/>
              </a:spcBef>
              <a:spcAft>
                <a:spcPts val="0"/>
              </a:spcAft>
              <a:buSzPts val="2400"/>
              <a:buChar char="▪"/>
            </a:pPr>
            <a:r>
              <a:rPr lang="en-US" sz="2400"/>
              <a:t>Adafruit 4-digit 7-segment display		$11.95</a:t>
            </a:r>
            <a:endParaRPr sz="2400"/>
          </a:p>
          <a:p>
            <a:pPr indent="-381000" lvl="0" marL="457200" rtl="0" algn="l">
              <a:lnSpc>
                <a:spcPct val="90000"/>
              </a:lnSpc>
              <a:spcBef>
                <a:spcPts val="0"/>
              </a:spcBef>
              <a:spcAft>
                <a:spcPts val="0"/>
              </a:spcAft>
              <a:buSzPts val="2400"/>
              <a:buChar char="▪"/>
            </a:pPr>
            <a:r>
              <a:rPr lang="en-US" sz="2400"/>
              <a:t>Piezo Buzzer								$1.50</a:t>
            </a:r>
            <a:endParaRPr sz="2400"/>
          </a:p>
          <a:p>
            <a:pPr indent="-381000" lvl="0" marL="457200" rtl="0" algn="l">
              <a:lnSpc>
                <a:spcPct val="90000"/>
              </a:lnSpc>
              <a:spcBef>
                <a:spcPts val="0"/>
              </a:spcBef>
              <a:spcAft>
                <a:spcPts val="0"/>
              </a:spcAft>
              <a:buSzPts val="2400"/>
              <a:buChar char="▪"/>
            </a:pPr>
            <a:r>
              <a:rPr lang="en-US" sz="2400"/>
              <a:t>9V Battery									$6.65</a:t>
            </a:r>
            <a:endParaRPr sz="2400"/>
          </a:p>
          <a:p>
            <a:pPr indent="-381000" lvl="0" marL="457200" rtl="0" algn="l">
              <a:lnSpc>
                <a:spcPct val="90000"/>
              </a:lnSpc>
              <a:spcBef>
                <a:spcPts val="0"/>
              </a:spcBef>
              <a:spcAft>
                <a:spcPts val="0"/>
              </a:spcAft>
              <a:buSzPts val="2400"/>
              <a:buChar char="▪"/>
            </a:pPr>
            <a:r>
              <a:rPr lang="en-US" sz="2400"/>
              <a:t>Push Button								$0.21</a:t>
            </a:r>
            <a:endParaRPr sz="2400"/>
          </a:p>
          <a:p>
            <a:pPr indent="-381000" lvl="0" marL="457200" rtl="0" algn="l">
              <a:lnSpc>
                <a:spcPct val="90000"/>
              </a:lnSpc>
              <a:spcBef>
                <a:spcPts val="0"/>
              </a:spcBef>
              <a:spcAft>
                <a:spcPts val="0"/>
              </a:spcAft>
              <a:buSzPts val="2400"/>
              <a:buChar char="▪"/>
            </a:pPr>
            <a:r>
              <a:rPr lang="en-US" sz="2400"/>
              <a:t>Arduino AT-Mega 2560					$14.99</a:t>
            </a:r>
            <a:endParaRPr sz="2400"/>
          </a:p>
          <a:p>
            <a:pPr indent="-381000" lvl="0" marL="457200" rtl="0" algn="l">
              <a:lnSpc>
                <a:spcPct val="90000"/>
              </a:lnSpc>
              <a:spcBef>
                <a:spcPts val="0"/>
              </a:spcBef>
              <a:spcAft>
                <a:spcPts val="0"/>
              </a:spcAft>
              <a:buSzPts val="2400"/>
              <a:buChar char="▪"/>
            </a:pPr>
            <a:r>
              <a:rPr lang="en-US" sz="2400"/>
              <a:t>Wires										$0.50</a:t>
            </a:r>
            <a:endParaRPr sz="2400"/>
          </a:p>
          <a:p>
            <a:pPr indent="-381000" lvl="0" marL="457200" rtl="0" algn="l">
              <a:lnSpc>
                <a:spcPct val="90000"/>
              </a:lnSpc>
              <a:spcBef>
                <a:spcPts val="0"/>
              </a:spcBef>
              <a:spcAft>
                <a:spcPts val="0"/>
              </a:spcAft>
              <a:buSzPts val="2400"/>
              <a:buChar char="▪"/>
            </a:pPr>
            <a:r>
              <a:rPr lang="en-US" sz="2400"/>
              <a:t>On/Off slide switch						$0.69</a:t>
            </a:r>
            <a:endParaRPr sz="2400"/>
          </a:p>
          <a:p>
            <a:pPr indent="0" lvl="0" marL="0" rtl="0" algn="l">
              <a:lnSpc>
                <a:spcPct val="90000"/>
              </a:lnSpc>
              <a:spcBef>
                <a:spcPts val="0"/>
              </a:spcBef>
              <a:spcAft>
                <a:spcPts val="0"/>
              </a:spcAft>
              <a:buNone/>
            </a:pPr>
            <a:r>
              <a:t/>
            </a:r>
            <a:endParaRPr sz="2400"/>
          </a:p>
          <a:p>
            <a:pPr indent="0" lvl="0" marL="0" rtl="0" algn="l">
              <a:lnSpc>
                <a:spcPct val="90000"/>
              </a:lnSpc>
              <a:spcBef>
                <a:spcPts val="0"/>
              </a:spcBef>
              <a:spcAft>
                <a:spcPts val="0"/>
              </a:spcAft>
              <a:buNone/>
            </a:pPr>
            <a:r>
              <a:rPr lang="en-US" sz="2400"/>
              <a:t>Total Cost of Production						$41.44</a:t>
            </a:r>
            <a:endParaRPr sz="2400"/>
          </a:p>
        </p:txBody>
      </p:sp>
      <p:sp>
        <p:nvSpPr>
          <p:cNvPr id="194" name="Google Shape;194;p26"/>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Bill of Materials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graphicFrame>
        <p:nvGraphicFramePr>
          <p:cNvPr id="199" name="Google Shape;199;p27"/>
          <p:cNvGraphicFramePr/>
          <p:nvPr/>
        </p:nvGraphicFramePr>
        <p:xfrm>
          <a:off x="1037306" y="1439462"/>
          <a:ext cx="3000000" cy="3000000"/>
        </p:xfrm>
        <a:graphic>
          <a:graphicData uri="http://schemas.openxmlformats.org/drawingml/2006/table">
            <a:tbl>
              <a:tblPr>
                <a:noFill/>
                <a:tableStyleId>{DA5F4AE4-74D4-44B1-A32A-B32182C69157}</a:tableStyleId>
              </a:tblPr>
              <a:tblGrid>
                <a:gridCol w="2580875"/>
                <a:gridCol w="1552275"/>
                <a:gridCol w="1552275"/>
                <a:gridCol w="1383950"/>
              </a:tblGrid>
              <a:tr h="866925">
                <a:tc>
                  <a:txBody>
                    <a:bodyPr>
                      <a:noAutofit/>
                    </a:bodyPr>
                    <a:lstStyle/>
                    <a:p>
                      <a:pPr indent="0" lvl="0" marL="0" marR="0" rtl="0" algn="ctr">
                        <a:spcBef>
                          <a:spcPts val="0"/>
                        </a:spcBef>
                        <a:spcAft>
                          <a:spcPts val="0"/>
                        </a:spcAft>
                        <a:buNone/>
                      </a:pPr>
                      <a:r>
                        <a:rPr b="1" i="0" lang="en-US" sz="1400" u="none" cap="none" strike="noStrike">
                          <a:solidFill>
                            <a:srgbClr val="FFFFFF"/>
                          </a:solidFill>
                          <a:latin typeface="Calibri"/>
                          <a:ea typeface="Calibri"/>
                          <a:cs typeface="Calibri"/>
                          <a:sym typeface="Calibri"/>
                        </a:rPr>
                        <a:t>Key Milestones</a:t>
                      </a:r>
                      <a:endParaRPr/>
                    </a:p>
                  </a:txBody>
                  <a:tcPr marT="9525" marB="0" marR="9525" marL="9525" anchor="ctr">
                    <a:lnL cap="flat" cmpd="sng" w="9525">
                      <a:solidFill>
                        <a:srgbClr val="8EA9DB"/>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305496"/>
                    </a:solidFill>
                  </a:tcPr>
                </a:tc>
                <a:tc>
                  <a:txBody>
                    <a:bodyPr>
                      <a:noAutofit/>
                    </a:bodyPr>
                    <a:lstStyle/>
                    <a:p>
                      <a:pPr indent="0" lvl="0" marL="0" marR="0" rtl="0" algn="ctr">
                        <a:spcBef>
                          <a:spcPts val="0"/>
                        </a:spcBef>
                        <a:spcAft>
                          <a:spcPts val="0"/>
                        </a:spcAft>
                        <a:buNone/>
                      </a:pPr>
                      <a:r>
                        <a:rPr b="1" i="0" lang="en-US" sz="1400" u="none" cap="none" strike="noStrike">
                          <a:solidFill>
                            <a:srgbClr val="FFFFFF"/>
                          </a:solidFill>
                          <a:latin typeface="Calibri"/>
                          <a:ea typeface="Calibri"/>
                          <a:cs typeface="Calibri"/>
                          <a:sym typeface="Calibri"/>
                        </a:rPr>
                        <a:t>Start Date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305496"/>
                    </a:solidFill>
                  </a:tcPr>
                </a:tc>
                <a:tc>
                  <a:txBody>
                    <a:bodyPr>
                      <a:noAutofit/>
                    </a:bodyPr>
                    <a:lstStyle/>
                    <a:p>
                      <a:pPr indent="0" lvl="0" marL="0" marR="0" rtl="0" algn="ctr">
                        <a:spcBef>
                          <a:spcPts val="0"/>
                        </a:spcBef>
                        <a:spcAft>
                          <a:spcPts val="0"/>
                        </a:spcAft>
                        <a:buNone/>
                      </a:pPr>
                      <a:r>
                        <a:rPr b="1" i="0" lang="en-US" sz="1400" u="none" cap="none" strike="noStrike">
                          <a:solidFill>
                            <a:srgbClr val="FFFFFF"/>
                          </a:solidFill>
                          <a:latin typeface="Calibri"/>
                          <a:ea typeface="Calibri"/>
                          <a:cs typeface="Calibri"/>
                          <a:sym typeface="Calibri"/>
                        </a:rPr>
                        <a:t>End Date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305496"/>
                    </a:solidFill>
                  </a:tcPr>
                </a:tc>
                <a:tc>
                  <a:txBody>
                    <a:bodyPr>
                      <a:noAutofit/>
                    </a:bodyPr>
                    <a:lstStyle/>
                    <a:p>
                      <a:pPr indent="0" lvl="0" marL="0" marR="0" rtl="0" algn="ctr">
                        <a:spcBef>
                          <a:spcPts val="0"/>
                        </a:spcBef>
                        <a:spcAft>
                          <a:spcPts val="0"/>
                        </a:spcAft>
                        <a:buNone/>
                      </a:pPr>
                      <a:r>
                        <a:rPr b="1" i="0" lang="en-US" sz="1400" u="none" cap="none" strike="noStrike">
                          <a:solidFill>
                            <a:srgbClr val="FFFFFF"/>
                          </a:solidFill>
                          <a:latin typeface="Calibri"/>
                          <a:ea typeface="Calibri"/>
                          <a:cs typeface="Calibri"/>
                          <a:sym typeface="Calibri"/>
                        </a:rPr>
                        <a:t>Duration (days)</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8EA9DB"/>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305496"/>
                    </a:solidFill>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Project Kickoff</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04/15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System Diagram</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04/15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Code Developed for</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04/15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Parts Ordered</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04/10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04/14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Implementation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r>
                        <a:rPr lang="en-US">
                          <a:latin typeface="Calibri"/>
                          <a:ea typeface="Calibri"/>
                          <a:cs typeface="Calibri"/>
                          <a:sym typeface="Calibri"/>
                        </a:rPr>
                        <a:t>04/22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r>
                        <a:rPr lang="en-US">
                          <a:latin typeface="Calibri"/>
                          <a:ea typeface="Calibri"/>
                          <a:cs typeface="Calibri"/>
                          <a:sym typeface="Calibri"/>
                        </a:rPr>
                        <a:t>04/29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r>
                        <a:rPr lang="en-US">
                          <a:latin typeface="Calibri"/>
                          <a:ea typeface="Calibri"/>
                          <a:cs typeface="Calibri"/>
                          <a:sym typeface="Calibri"/>
                        </a:rPr>
                        <a:t>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Demo</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lang="en-US">
                          <a:latin typeface="Calibri"/>
                          <a:ea typeface="Calibri"/>
                          <a:cs typeface="Calibri"/>
                          <a:sym typeface="Calibri"/>
                        </a:rPr>
                        <a:t>04/29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r>
                        <a:rPr lang="en-US">
                          <a:latin typeface="Calibri"/>
                          <a:ea typeface="Calibri"/>
                          <a:cs typeface="Calibri"/>
                          <a:sym typeface="Calibri"/>
                        </a:rPr>
                        <a:t>04/29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a:t>
                      </a:r>
                      <a:r>
                        <a:rPr lang="en-US">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412825">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Presentation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05/9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05/9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 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0" name="Google Shape;200;p27"/>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Project Plan and Milestones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284162" lvl="0" marL="284162" rtl="0" algn="l">
              <a:lnSpc>
                <a:spcPct val="90000"/>
              </a:lnSpc>
              <a:spcBef>
                <a:spcPts val="0"/>
              </a:spcBef>
              <a:spcAft>
                <a:spcPts val="0"/>
              </a:spcAft>
              <a:buSzPts val="2020"/>
              <a:buFont typeface="Noto Sans Symbols"/>
              <a:buChar char="▪"/>
            </a:pPr>
            <a:r>
              <a:rPr lang="en-US"/>
              <a:t>The breathalyzer works as expected. When the user presses the button to take a measurement and then breathes into the mouth piece, the buzzer beeps once. </a:t>
            </a:r>
            <a:endParaRPr/>
          </a:p>
          <a:p>
            <a:pPr indent="-284162" lvl="0" marL="284162" rtl="0" algn="l">
              <a:lnSpc>
                <a:spcPct val="90000"/>
              </a:lnSpc>
              <a:spcBef>
                <a:spcPts val="0"/>
              </a:spcBef>
              <a:spcAft>
                <a:spcPts val="0"/>
              </a:spcAft>
              <a:buSzPts val="2020"/>
              <a:buFont typeface="Noto Sans Symbols"/>
              <a:buChar char="▪"/>
            </a:pPr>
            <a:r>
              <a:rPr lang="en-US"/>
              <a:t>The blood alcohol concentration is then displayed on the 7-segment display. </a:t>
            </a:r>
            <a:endParaRPr/>
          </a:p>
          <a:p>
            <a:pPr indent="-284162" lvl="0" marL="284162" rtl="0" algn="l">
              <a:lnSpc>
                <a:spcPct val="90000"/>
              </a:lnSpc>
              <a:spcBef>
                <a:spcPts val="0"/>
              </a:spcBef>
              <a:spcAft>
                <a:spcPts val="0"/>
              </a:spcAft>
              <a:buSzPts val="2020"/>
              <a:buFont typeface="Noto Sans Symbols"/>
              <a:buChar char="▪"/>
            </a:pPr>
            <a:r>
              <a:rPr lang="en-US"/>
              <a:t>If the BAC is greater than 0.08, the buzzer beeps twice.</a:t>
            </a:r>
            <a:endParaRPr/>
          </a:p>
          <a:p>
            <a:pPr indent="-284162" lvl="0" marL="284162" rtl="0" algn="l">
              <a:lnSpc>
                <a:spcPct val="90000"/>
              </a:lnSpc>
              <a:spcBef>
                <a:spcPts val="0"/>
              </a:spcBef>
              <a:spcAft>
                <a:spcPts val="0"/>
              </a:spcAft>
              <a:buSzPts val="2020"/>
              <a:buChar char="▪"/>
            </a:pPr>
            <a:r>
              <a:rPr lang="en-US"/>
              <a:t>After a few seconds, the display is cleared.</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284162" lvl="0" marL="284162" rtl="0" algn="l">
              <a:lnSpc>
                <a:spcPct val="90000"/>
              </a:lnSpc>
              <a:spcBef>
                <a:spcPts val="0"/>
              </a:spcBef>
              <a:spcAft>
                <a:spcPts val="0"/>
              </a:spcAft>
              <a:buSzPts val="2020"/>
              <a:buChar char="▪"/>
            </a:pPr>
            <a:r>
              <a:rPr lang="en-US"/>
              <a:t>The power consumption is a little high for a hand-held device, especially since 9V batteries cost so much. </a:t>
            </a:r>
            <a:endParaRPr/>
          </a:p>
          <a:p>
            <a:pPr indent="-284162" lvl="0" marL="284162" rtl="0" algn="l">
              <a:lnSpc>
                <a:spcPct val="90000"/>
              </a:lnSpc>
              <a:spcBef>
                <a:spcPts val="0"/>
              </a:spcBef>
              <a:spcAft>
                <a:spcPts val="0"/>
              </a:spcAft>
              <a:buSzPts val="2020"/>
              <a:buChar char="▪"/>
            </a:pPr>
            <a:r>
              <a:rPr lang="en-US"/>
              <a:t>Ideally, we would use a smaller board to make the product smaller, cheaper, and more energy efficient.</a:t>
            </a:r>
            <a:endParaRPr/>
          </a:p>
          <a:p>
            <a:pPr indent="0" lvl="0" marL="0" rtl="0" algn="l">
              <a:lnSpc>
                <a:spcPct val="90000"/>
              </a:lnSpc>
              <a:spcBef>
                <a:spcPts val="0"/>
              </a:spcBef>
              <a:spcAft>
                <a:spcPts val="0"/>
              </a:spcAft>
              <a:buNone/>
            </a:pPr>
            <a:r>
              <a:t/>
            </a:r>
            <a:endParaRPr/>
          </a:p>
        </p:txBody>
      </p:sp>
      <p:sp>
        <p:nvSpPr>
          <p:cNvPr id="206" name="Google Shape;206;p28"/>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Final Rubric</a:t>
            </a:r>
            <a:endParaRPr/>
          </a:p>
        </p:txBody>
      </p:sp>
      <p:graphicFrame>
        <p:nvGraphicFramePr>
          <p:cNvPr id="212" name="Google Shape;212;p29"/>
          <p:cNvGraphicFramePr/>
          <p:nvPr/>
        </p:nvGraphicFramePr>
        <p:xfrm>
          <a:off x="439025" y="1041900"/>
          <a:ext cx="3000000" cy="3000000"/>
        </p:xfrm>
        <a:graphic>
          <a:graphicData uri="http://schemas.openxmlformats.org/drawingml/2006/table">
            <a:tbl>
              <a:tblPr>
                <a:noFill/>
                <a:tableStyleId>{02797476-544E-4C7C-BE6F-F7096AA9C6A2}</a:tableStyleId>
              </a:tblPr>
              <a:tblGrid>
                <a:gridCol w="1385275"/>
                <a:gridCol w="1385275"/>
                <a:gridCol w="1385275"/>
                <a:gridCol w="1385275"/>
                <a:gridCol w="1385275"/>
                <a:gridCol w="1385275"/>
              </a:tblGrid>
              <a:tr h="520525">
                <a:tc>
                  <a:txBody>
                    <a:bodyPr>
                      <a:noAutofit/>
                    </a:bodyPr>
                    <a:lstStyle/>
                    <a:p>
                      <a:pPr indent="0" lvl="0" marL="0" rtl="0" algn="l">
                        <a:spcBef>
                          <a:spcPts val="0"/>
                        </a:spcBef>
                        <a:spcAft>
                          <a:spcPts val="0"/>
                        </a:spcAft>
                        <a:buNone/>
                      </a:pPr>
                      <a:r>
                        <a:rPr b="1" lang="en-US"/>
                        <a:t>Criteria</a:t>
                      </a:r>
                      <a:endParaRPr b="1"/>
                    </a:p>
                  </a:txBody>
                  <a:tcPr marT="91425" marB="91425" marR="91425" marL="91425">
                    <a:solidFill>
                      <a:srgbClr val="76A5AF"/>
                    </a:solidFill>
                  </a:tcPr>
                </a:tc>
                <a:tc>
                  <a:txBody>
                    <a:bodyPr>
                      <a:noAutofit/>
                    </a:bodyPr>
                    <a:lstStyle/>
                    <a:p>
                      <a:pPr indent="0" lvl="0" marL="0" rtl="0" algn="l">
                        <a:spcBef>
                          <a:spcPts val="0"/>
                        </a:spcBef>
                        <a:spcAft>
                          <a:spcPts val="0"/>
                        </a:spcAft>
                        <a:buNone/>
                      </a:pPr>
                      <a:r>
                        <a:rPr b="1" lang="en-US"/>
                        <a:t>Level 4</a:t>
                      </a:r>
                      <a:endParaRPr b="1"/>
                    </a:p>
                  </a:txBody>
                  <a:tcPr marT="91425" marB="91425" marR="91425" marL="91425">
                    <a:solidFill>
                      <a:srgbClr val="76A5AF"/>
                    </a:solidFill>
                  </a:tcPr>
                </a:tc>
                <a:tc>
                  <a:txBody>
                    <a:bodyPr>
                      <a:noAutofit/>
                    </a:bodyPr>
                    <a:lstStyle/>
                    <a:p>
                      <a:pPr indent="0" lvl="0" marL="0" rtl="0" algn="l">
                        <a:spcBef>
                          <a:spcPts val="0"/>
                        </a:spcBef>
                        <a:spcAft>
                          <a:spcPts val="0"/>
                        </a:spcAft>
                        <a:buNone/>
                      </a:pPr>
                      <a:r>
                        <a:rPr b="1" lang="en-US"/>
                        <a:t>Level 3</a:t>
                      </a:r>
                      <a:endParaRPr b="1"/>
                    </a:p>
                  </a:txBody>
                  <a:tcPr marT="91425" marB="91425" marR="91425" marL="91425">
                    <a:solidFill>
                      <a:srgbClr val="76A5AF"/>
                    </a:solidFill>
                  </a:tcPr>
                </a:tc>
                <a:tc>
                  <a:txBody>
                    <a:bodyPr>
                      <a:noAutofit/>
                    </a:bodyPr>
                    <a:lstStyle/>
                    <a:p>
                      <a:pPr indent="0" lvl="0" marL="0" rtl="0" algn="l">
                        <a:spcBef>
                          <a:spcPts val="0"/>
                        </a:spcBef>
                        <a:spcAft>
                          <a:spcPts val="0"/>
                        </a:spcAft>
                        <a:buNone/>
                      </a:pPr>
                      <a:r>
                        <a:rPr b="1" lang="en-US"/>
                        <a:t>Level 2</a:t>
                      </a:r>
                      <a:endParaRPr b="1"/>
                    </a:p>
                  </a:txBody>
                  <a:tcPr marT="91425" marB="91425" marR="91425" marL="91425">
                    <a:solidFill>
                      <a:srgbClr val="76A5AF"/>
                    </a:solidFill>
                  </a:tcPr>
                </a:tc>
                <a:tc>
                  <a:txBody>
                    <a:bodyPr>
                      <a:noAutofit/>
                    </a:bodyPr>
                    <a:lstStyle/>
                    <a:p>
                      <a:pPr indent="0" lvl="0" marL="0" rtl="0" algn="l">
                        <a:spcBef>
                          <a:spcPts val="0"/>
                        </a:spcBef>
                        <a:spcAft>
                          <a:spcPts val="0"/>
                        </a:spcAft>
                        <a:buNone/>
                      </a:pPr>
                      <a:r>
                        <a:rPr b="1" lang="en-US"/>
                        <a:t>Level 1</a:t>
                      </a:r>
                      <a:endParaRPr b="1"/>
                    </a:p>
                  </a:txBody>
                  <a:tcPr marT="91425" marB="91425" marR="91425" marL="91425">
                    <a:solidFill>
                      <a:srgbClr val="76A5AF"/>
                    </a:solidFill>
                  </a:tcPr>
                </a:tc>
                <a:tc>
                  <a:txBody>
                    <a:bodyPr>
                      <a:noAutofit/>
                    </a:bodyPr>
                    <a:lstStyle/>
                    <a:p>
                      <a:pPr indent="0" lvl="0" marL="0" rtl="0" algn="l">
                        <a:spcBef>
                          <a:spcPts val="0"/>
                        </a:spcBef>
                        <a:spcAft>
                          <a:spcPts val="0"/>
                        </a:spcAft>
                        <a:buNone/>
                      </a:pPr>
                      <a:r>
                        <a:rPr b="1" lang="en-US"/>
                        <a:t>Outcome</a:t>
                      </a:r>
                      <a:endParaRPr b="1"/>
                    </a:p>
                  </a:txBody>
                  <a:tcPr marT="91425" marB="91425" marR="91425" marL="91425">
                    <a:solidFill>
                      <a:srgbClr val="76A5AF"/>
                    </a:solidFill>
                  </a:tcPr>
                </a:tc>
              </a:tr>
              <a:tr h="1092050">
                <a:tc>
                  <a:txBody>
                    <a:bodyPr>
                      <a:noAutofit/>
                    </a:bodyPr>
                    <a:lstStyle/>
                    <a:p>
                      <a:pPr indent="0" lvl="0" marL="0" rtl="0" algn="l">
                        <a:spcBef>
                          <a:spcPts val="0"/>
                        </a:spcBef>
                        <a:spcAft>
                          <a:spcPts val="0"/>
                        </a:spcAft>
                        <a:buNone/>
                      </a:pPr>
                      <a:r>
                        <a:rPr b="1" lang="en-US"/>
                        <a:t>MQ-3 Alcohol Gas Sensor</a:t>
                      </a:r>
                      <a:endParaRPr b="1"/>
                    </a:p>
                  </a:txBody>
                  <a:tcPr marT="91425" marB="91425" marR="91425" marL="91425">
                    <a:solidFill>
                      <a:srgbClr val="A4C2F4"/>
                    </a:solidFill>
                  </a:tcPr>
                </a:tc>
                <a:tc>
                  <a:txBody>
                    <a:bodyPr>
                      <a:noAutofit/>
                    </a:bodyPr>
                    <a:lstStyle/>
                    <a:p>
                      <a:pPr indent="0" lvl="0" marL="0" rtl="0" algn="l">
                        <a:spcBef>
                          <a:spcPts val="0"/>
                        </a:spcBef>
                        <a:spcAft>
                          <a:spcPts val="0"/>
                        </a:spcAft>
                        <a:buNone/>
                      </a:pPr>
                      <a:r>
                        <a:rPr lang="en-US"/>
                        <a:t>Completely working without Wire Library</a:t>
                      </a:r>
                      <a:endParaRPr/>
                    </a:p>
                  </a:txBody>
                  <a:tcPr marT="91425" marB="91425" marR="91425" marL="91425"/>
                </a:tc>
                <a:tc>
                  <a:txBody>
                    <a:bodyPr>
                      <a:noAutofit/>
                    </a:bodyPr>
                    <a:lstStyle/>
                    <a:p>
                      <a:pPr indent="0" lvl="0" marL="0" rtl="0" algn="l">
                        <a:spcBef>
                          <a:spcPts val="0"/>
                        </a:spcBef>
                        <a:spcAft>
                          <a:spcPts val="0"/>
                        </a:spcAft>
                        <a:buNone/>
                      </a:pPr>
                      <a:r>
                        <a:rPr lang="en-US"/>
                        <a:t>Continuous readings using Wire Library</a:t>
                      </a:r>
                      <a:endParaRPr/>
                    </a:p>
                  </a:txBody>
                  <a:tcPr marT="91425" marB="91425" marR="91425" marL="91425"/>
                </a:tc>
                <a:tc>
                  <a:txBody>
                    <a:bodyPr>
                      <a:noAutofit/>
                    </a:bodyPr>
                    <a:lstStyle/>
                    <a:p>
                      <a:pPr indent="0" lvl="0" marL="0" rtl="0" algn="l">
                        <a:spcBef>
                          <a:spcPts val="0"/>
                        </a:spcBef>
                        <a:spcAft>
                          <a:spcPts val="0"/>
                        </a:spcAft>
                        <a:buNone/>
                      </a:pPr>
                      <a:r>
                        <a:rPr lang="en-US"/>
                        <a:t>Sensor working with Wire Library</a:t>
                      </a:r>
                      <a:endParaRPr/>
                    </a:p>
                  </a:txBody>
                  <a:tcPr marT="91425" marB="91425" marR="91425" marL="91425"/>
                </a:tc>
                <a:tc>
                  <a:txBody>
                    <a:bodyPr>
                      <a:noAutofit/>
                    </a:bodyPr>
                    <a:lstStyle/>
                    <a:p>
                      <a:pPr indent="0" lvl="0" marL="0" rtl="0" algn="l">
                        <a:spcBef>
                          <a:spcPts val="0"/>
                        </a:spcBef>
                        <a:spcAft>
                          <a:spcPts val="0"/>
                        </a:spcAft>
                        <a:buNone/>
                      </a:pPr>
                      <a:r>
                        <a:rPr lang="en-US"/>
                        <a:t>Sensor does not working at all</a:t>
                      </a:r>
                      <a:endParaRPr/>
                    </a:p>
                  </a:txBody>
                  <a:tcPr marT="91425" marB="91425" marR="91425" marL="91425"/>
                </a:tc>
                <a:tc>
                  <a:txBody>
                    <a:bodyPr>
                      <a:noAutofit/>
                    </a:bodyPr>
                    <a:lstStyle/>
                    <a:p>
                      <a:pPr indent="0" lvl="0" marL="0" rtl="0" algn="l">
                        <a:spcBef>
                          <a:spcPts val="0"/>
                        </a:spcBef>
                        <a:spcAft>
                          <a:spcPts val="0"/>
                        </a:spcAft>
                        <a:buNone/>
                      </a:pPr>
                      <a:r>
                        <a:rPr b="1" lang="en-US"/>
                        <a:t>Level 4</a:t>
                      </a:r>
                      <a:endParaRPr b="1"/>
                    </a:p>
                  </a:txBody>
                  <a:tcPr marT="91425" marB="91425" marR="91425" marL="91425"/>
                </a:tc>
              </a:tr>
              <a:tr h="864625">
                <a:tc>
                  <a:txBody>
                    <a:bodyPr>
                      <a:noAutofit/>
                    </a:bodyPr>
                    <a:lstStyle/>
                    <a:p>
                      <a:pPr indent="0" lvl="0" marL="0" rtl="0" algn="l">
                        <a:spcBef>
                          <a:spcPts val="0"/>
                        </a:spcBef>
                        <a:spcAft>
                          <a:spcPts val="0"/>
                        </a:spcAft>
                        <a:buNone/>
                      </a:pPr>
                      <a:r>
                        <a:rPr b="1" lang="en-US"/>
                        <a:t>Adafruit 4 Digit 7-Segment Display</a:t>
                      </a:r>
                      <a:endParaRPr b="1"/>
                    </a:p>
                  </a:txBody>
                  <a:tcPr marT="91425" marB="91425" marR="91425" marL="91425">
                    <a:solidFill>
                      <a:srgbClr val="A4C2F4"/>
                    </a:solidFill>
                  </a:tcPr>
                </a:tc>
                <a:tc>
                  <a:txBody>
                    <a:bodyPr>
                      <a:noAutofit/>
                    </a:bodyPr>
                    <a:lstStyle/>
                    <a:p>
                      <a:pPr indent="0" lvl="0" marL="0" rtl="0" algn="l">
                        <a:spcBef>
                          <a:spcPts val="0"/>
                        </a:spcBef>
                        <a:spcAft>
                          <a:spcPts val="0"/>
                        </a:spcAft>
                        <a:buClr>
                          <a:schemeClr val="dk1"/>
                        </a:buClr>
                        <a:buSzPts val="1100"/>
                        <a:buFont typeface="Arial"/>
                        <a:buNone/>
                      </a:pPr>
                      <a:r>
                        <a:rPr lang="en-US">
                          <a:solidFill>
                            <a:schemeClr val="dk1"/>
                          </a:solidFill>
                        </a:rPr>
                        <a:t>Completely working without SevSeg or any essential Library</a:t>
                      </a:r>
                      <a:endParaRPr/>
                    </a:p>
                  </a:txBody>
                  <a:tcPr marT="91425" marB="91425" marR="91425" marL="91425"/>
                </a:tc>
                <a:tc>
                  <a:txBody>
                    <a:bodyPr>
                      <a:noAutofit/>
                    </a:bodyPr>
                    <a:lstStyle/>
                    <a:p>
                      <a:pPr indent="0" lvl="0" marL="0" rtl="0" algn="l">
                        <a:spcBef>
                          <a:spcPts val="0"/>
                        </a:spcBef>
                        <a:spcAft>
                          <a:spcPts val="0"/>
                        </a:spcAft>
                        <a:buNone/>
                      </a:pPr>
                      <a:r>
                        <a:rPr lang="en-US"/>
                        <a:t>Works using SevSeg Library or other essential Library</a:t>
                      </a:r>
                      <a:endParaRPr/>
                    </a:p>
                  </a:txBody>
                  <a:tcPr marT="91425" marB="91425" marR="91425" marL="91425"/>
                </a:tc>
                <a:tc>
                  <a:txBody>
                    <a:bodyPr>
                      <a:noAutofit/>
                    </a:bodyPr>
                    <a:lstStyle/>
                    <a:p>
                      <a:pPr indent="0" lvl="0" marL="0" rtl="0" algn="l">
                        <a:spcBef>
                          <a:spcPts val="0"/>
                        </a:spcBef>
                        <a:spcAft>
                          <a:spcPts val="0"/>
                        </a:spcAft>
                        <a:buNone/>
                      </a:pPr>
                      <a:r>
                        <a:rPr lang="en-US"/>
                        <a:t>Receives data but does not display correctly</a:t>
                      </a:r>
                      <a:endParaRPr/>
                    </a:p>
                  </a:txBody>
                  <a:tcPr marT="91425" marB="91425" marR="91425" marL="91425"/>
                </a:tc>
                <a:tc>
                  <a:txBody>
                    <a:bodyPr>
                      <a:noAutofit/>
                    </a:bodyPr>
                    <a:lstStyle/>
                    <a:p>
                      <a:pPr indent="0" lvl="0" marL="0" rtl="0" algn="l">
                        <a:spcBef>
                          <a:spcPts val="0"/>
                        </a:spcBef>
                        <a:spcAft>
                          <a:spcPts val="0"/>
                        </a:spcAft>
                        <a:buNone/>
                      </a:pPr>
                      <a:r>
                        <a:rPr lang="en-US"/>
                        <a:t>Display does not work at all</a:t>
                      </a:r>
                      <a:endParaRPr/>
                    </a:p>
                  </a:txBody>
                  <a:tcPr marT="91425" marB="91425" marR="91425" marL="91425"/>
                </a:tc>
                <a:tc>
                  <a:txBody>
                    <a:bodyPr>
                      <a:noAutofit/>
                    </a:bodyPr>
                    <a:lstStyle/>
                    <a:p>
                      <a:pPr indent="0" lvl="0" marL="0" rtl="0" algn="l">
                        <a:spcBef>
                          <a:spcPts val="0"/>
                        </a:spcBef>
                        <a:spcAft>
                          <a:spcPts val="0"/>
                        </a:spcAft>
                        <a:buNone/>
                      </a:pPr>
                      <a:r>
                        <a:rPr b="1" lang="en-US"/>
                        <a:t>Level 4</a:t>
                      </a:r>
                      <a:endParaRPr b="1"/>
                    </a:p>
                  </a:txBody>
                  <a:tcPr marT="91425" marB="91425" marR="91425" marL="91425"/>
                </a:tc>
              </a:tr>
              <a:tr h="520525">
                <a:tc>
                  <a:txBody>
                    <a:bodyPr>
                      <a:noAutofit/>
                    </a:bodyPr>
                    <a:lstStyle/>
                    <a:p>
                      <a:pPr indent="0" lvl="0" marL="0" rtl="0" algn="l">
                        <a:spcBef>
                          <a:spcPts val="0"/>
                        </a:spcBef>
                        <a:spcAft>
                          <a:spcPts val="0"/>
                        </a:spcAft>
                        <a:buNone/>
                      </a:pPr>
                      <a:r>
                        <a:rPr b="1" lang="en-US"/>
                        <a:t>Button</a:t>
                      </a:r>
                      <a:endParaRPr b="1"/>
                    </a:p>
                  </a:txBody>
                  <a:tcPr marT="91425" marB="91425" marR="91425" marL="91425">
                    <a:solidFill>
                      <a:srgbClr val="A4C2F4"/>
                    </a:solidFill>
                  </a:tcPr>
                </a:tc>
                <a:tc>
                  <a:txBody>
                    <a:bodyPr>
                      <a:noAutofit/>
                    </a:bodyPr>
                    <a:lstStyle/>
                    <a:p>
                      <a:pPr indent="0" lvl="0" marL="0" rtl="0" algn="l">
                        <a:spcBef>
                          <a:spcPts val="0"/>
                        </a:spcBef>
                        <a:spcAft>
                          <a:spcPts val="0"/>
                        </a:spcAft>
                        <a:buNone/>
                      </a:pPr>
                      <a:r>
                        <a:rPr lang="en-US"/>
                        <a:t>Completely working using non essential libraries</a:t>
                      </a:r>
                      <a:endParaRPr/>
                    </a:p>
                  </a:txBody>
                  <a:tcPr marT="91425" marB="91425" marR="91425" marL="91425"/>
                </a:tc>
                <a:tc>
                  <a:txBody>
                    <a:bodyPr>
                      <a:noAutofit/>
                    </a:bodyPr>
                    <a:lstStyle/>
                    <a:p>
                      <a:pPr indent="0" lvl="0" marL="0" rtl="0" algn="l">
                        <a:spcBef>
                          <a:spcPts val="0"/>
                        </a:spcBef>
                        <a:spcAft>
                          <a:spcPts val="0"/>
                        </a:spcAft>
                        <a:buNone/>
                      </a:pPr>
                      <a:r>
                        <a:rPr lang="en-US"/>
                        <a:t>Works using Arduino Libraries &amp; Functions</a:t>
                      </a:r>
                      <a:endParaRPr/>
                    </a:p>
                  </a:txBody>
                  <a:tcPr marT="91425" marB="91425" marR="91425" marL="91425"/>
                </a:tc>
                <a:tc>
                  <a:txBody>
                    <a:bodyPr>
                      <a:noAutofit/>
                    </a:bodyPr>
                    <a:lstStyle/>
                    <a:p>
                      <a:pPr indent="0" lvl="0" marL="0" rtl="0" algn="l">
                        <a:spcBef>
                          <a:spcPts val="0"/>
                        </a:spcBef>
                        <a:spcAft>
                          <a:spcPts val="0"/>
                        </a:spcAft>
                        <a:buNone/>
                      </a:pPr>
                      <a:r>
                        <a:rPr lang="en-US"/>
                        <a:t>Button does not work properly</a:t>
                      </a:r>
                      <a:endParaRPr/>
                    </a:p>
                  </a:txBody>
                  <a:tcPr marT="91425" marB="91425" marR="91425" marL="91425"/>
                </a:tc>
                <a:tc>
                  <a:txBody>
                    <a:bodyPr>
                      <a:noAutofit/>
                    </a:bodyPr>
                    <a:lstStyle/>
                    <a:p>
                      <a:pPr indent="0" lvl="0" marL="0" rtl="0" algn="l">
                        <a:spcBef>
                          <a:spcPts val="0"/>
                        </a:spcBef>
                        <a:spcAft>
                          <a:spcPts val="0"/>
                        </a:spcAft>
                        <a:buNone/>
                      </a:pPr>
                      <a:r>
                        <a:rPr lang="en-US"/>
                        <a:t>Button does not work at all</a:t>
                      </a:r>
                      <a:endParaRPr/>
                    </a:p>
                  </a:txBody>
                  <a:tcPr marT="91425" marB="91425" marR="91425" marL="91425"/>
                </a:tc>
                <a:tc>
                  <a:txBody>
                    <a:bodyPr>
                      <a:noAutofit/>
                    </a:bodyPr>
                    <a:lstStyle/>
                    <a:p>
                      <a:pPr indent="0" lvl="0" marL="0" rtl="0" algn="l">
                        <a:spcBef>
                          <a:spcPts val="0"/>
                        </a:spcBef>
                        <a:spcAft>
                          <a:spcPts val="0"/>
                        </a:spcAft>
                        <a:buNone/>
                      </a:pPr>
                      <a:r>
                        <a:rPr b="1" lang="en-US"/>
                        <a:t>Level 4</a:t>
                      </a:r>
                      <a:endParaRPr b="1"/>
                    </a:p>
                  </a:txBody>
                  <a:tcPr marT="91425" marB="91425" marR="91425" marL="91425"/>
                </a:tc>
              </a:tr>
              <a:tr h="798525">
                <a:tc>
                  <a:txBody>
                    <a:bodyPr>
                      <a:noAutofit/>
                    </a:bodyPr>
                    <a:lstStyle/>
                    <a:p>
                      <a:pPr indent="0" lvl="0" marL="0" rtl="0" algn="l">
                        <a:spcBef>
                          <a:spcPts val="0"/>
                        </a:spcBef>
                        <a:spcAft>
                          <a:spcPts val="0"/>
                        </a:spcAft>
                        <a:buNone/>
                      </a:pPr>
                      <a:r>
                        <a:rPr b="1" lang="en-US"/>
                        <a:t>Piezo Buzzer</a:t>
                      </a:r>
                      <a:endParaRPr b="1"/>
                    </a:p>
                  </a:txBody>
                  <a:tcPr marT="91425" marB="91425" marR="91425" marL="91425">
                    <a:solidFill>
                      <a:srgbClr val="A4C2F4"/>
                    </a:solidFill>
                  </a:tcPr>
                </a:tc>
                <a:tc>
                  <a:txBody>
                    <a:bodyPr>
                      <a:noAutofit/>
                    </a:bodyPr>
                    <a:lstStyle/>
                    <a:p>
                      <a:pPr indent="0" lvl="0" marL="0" rtl="0" algn="l">
                        <a:spcBef>
                          <a:spcPts val="0"/>
                        </a:spcBef>
                        <a:spcAft>
                          <a:spcPts val="0"/>
                        </a:spcAft>
                        <a:buClr>
                          <a:schemeClr val="dk1"/>
                        </a:buClr>
                        <a:buSzPts val="1100"/>
                        <a:buFont typeface="Arial"/>
                        <a:buNone/>
                      </a:pPr>
                      <a:r>
                        <a:rPr lang="en-US">
                          <a:solidFill>
                            <a:schemeClr val="dk1"/>
                          </a:solidFill>
                        </a:rPr>
                        <a:t>Completely working using non essential libraries</a:t>
                      </a:r>
                      <a:endParaRPr/>
                    </a:p>
                  </a:txBody>
                  <a:tcPr marT="91425" marB="91425" marR="91425" marL="91425"/>
                </a:tc>
                <a:tc>
                  <a:txBody>
                    <a:bodyPr>
                      <a:noAutofit/>
                    </a:bodyPr>
                    <a:lstStyle/>
                    <a:p>
                      <a:pPr indent="0" lvl="0" marL="0" rtl="0" algn="l">
                        <a:spcBef>
                          <a:spcPts val="0"/>
                        </a:spcBef>
                        <a:spcAft>
                          <a:spcPts val="0"/>
                        </a:spcAft>
                        <a:buNone/>
                      </a:pPr>
                      <a:r>
                        <a:rPr lang="en-US"/>
                        <a:t>Works using Arduino Libraries &amp; Functions</a:t>
                      </a:r>
                      <a:endParaRPr/>
                    </a:p>
                  </a:txBody>
                  <a:tcPr marT="91425" marB="91425" marR="91425" marL="91425"/>
                </a:tc>
                <a:tc>
                  <a:txBody>
                    <a:bodyPr>
                      <a:noAutofit/>
                    </a:bodyPr>
                    <a:lstStyle/>
                    <a:p>
                      <a:pPr indent="0" lvl="0" marL="0" rtl="0" algn="l">
                        <a:spcBef>
                          <a:spcPts val="0"/>
                        </a:spcBef>
                        <a:spcAft>
                          <a:spcPts val="0"/>
                        </a:spcAft>
                        <a:buNone/>
                      </a:pPr>
                      <a:r>
                        <a:rPr lang="en-US"/>
                        <a:t>Sound does not relate to the status of the system</a:t>
                      </a:r>
                      <a:endParaRPr/>
                    </a:p>
                  </a:txBody>
                  <a:tcPr marT="91425" marB="91425" marR="91425" marL="91425"/>
                </a:tc>
                <a:tc>
                  <a:txBody>
                    <a:bodyPr>
                      <a:noAutofit/>
                    </a:bodyPr>
                    <a:lstStyle/>
                    <a:p>
                      <a:pPr indent="0" lvl="0" marL="0" rtl="0" algn="l">
                        <a:spcBef>
                          <a:spcPts val="0"/>
                        </a:spcBef>
                        <a:spcAft>
                          <a:spcPts val="0"/>
                        </a:spcAft>
                        <a:buNone/>
                      </a:pPr>
                      <a:r>
                        <a:rPr lang="en-US"/>
                        <a:t>Buzzer does not work at all</a:t>
                      </a:r>
                      <a:endParaRPr/>
                    </a:p>
                  </a:txBody>
                  <a:tcPr marT="91425" marB="91425" marR="91425" marL="91425"/>
                </a:tc>
                <a:tc>
                  <a:txBody>
                    <a:bodyPr>
                      <a:noAutofit/>
                    </a:bodyPr>
                    <a:lstStyle/>
                    <a:p>
                      <a:pPr indent="0" lvl="0" marL="0" rtl="0" algn="l">
                        <a:spcBef>
                          <a:spcPts val="0"/>
                        </a:spcBef>
                        <a:spcAft>
                          <a:spcPts val="0"/>
                        </a:spcAft>
                        <a:buNone/>
                      </a:pPr>
                      <a:r>
                        <a:rPr b="1" lang="en-US"/>
                        <a:t>Level 4</a:t>
                      </a:r>
                      <a:endParaRPr b="1"/>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155893" lvl="0" marL="284163" rtl="0" algn="l">
              <a:lnSpc>
                <a:spcPct val="90000"/>
              </a:lnSpc>
              <a:spcBef>
                <a:spcPts val="0"/>
              </a:spcBef>
              <a:spcAft>
                <a:spcPts val="0"/>
              </a:spcAft>
              <a:buSzPts val="2020"/>
              <a:buFont typeface="Noto Sans Symbols"/>
              <a:buNone/>
            </a:pPr>
            <a:r>
              <a:rPr lang="en-US"/>
              <a:t>Our breathalyzer is functional, providing on/off functionality, audio and visual cues, and accurate readings of BAC, giving an audible warning if the BAC is above the legal limit for driving.</a:t>
            </a:r>
            <a:endParaRPr/>
          </a:p>
        </p:txBody>
      </p:sp>
      <p:sp>
        <p:nvSpPr>
          <p:cNvPr id="218" name="Google Shape;218;p30"/>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Summary</a:t>
            </a:r>
            <a:endParaRPr/>
          </a:p>
        </p:txBody>
      </p:sp>
      <p:pic>
        <p:nvPicPr>
          <p:cNvPr id="219" name="Google Shape;219;p30" title="IMG_6658.MOV">
            <a:hlinkClick r:id="rId3"/>
          </p:cNvPr>
          <p:cNvPicPr preferRelativeResize="0"/>
          <p:nvPr/>
        </p:nvPicPr>
        <p:blipFill>
          <a:blip r:embed="rId4">
            <a:alphaModFix/>
          </a:blip>
          <a:stretch>
            <a:fillRect/>
          </a:stretch>
        </p:blipFill>
        <p:spPr>
          <a:xfrm>
            <a:off x="2118725" y="2646425"/>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4"/>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0" lvl="0" marL="284162" rtl="0" algn="l">
              <a:spcBef>
                <a:spcPts val="0"/>
              </a:spcBef>
              <a:spcAft>
                <a:spcPts val="0"/>
              </a:spcAft>
              <a:buNone/>
            </a:pPr>
            <a:r>
              <a:rPr lang="en-US" sz="3000"/>
              <a:t>Group 2</a:t>
            </a:r>
            <a:endParaRPr sz="3000"/>
          </a:p>
          <a:p>
            <a:pPr indent="0" lvl="0" marL="284162" rtl="0" algn="l">
              <a:spcBef>
                <a:spcPts val="0"/>
              </a:spcBef>
              <a:spcAft>
                <a:spcPts val="0"/>
              </a:spcAft>
              <a:buNone/>
            </a:pPr>
            <a:r>
              <a:t/>
            </a:r>
            <a:endParaRPr sz="3000"/>
          </a:p>
          <a:p>
            <a:pPr indent="-284162" lvl="0" marL="284162" rtl="0" algn="l">
              <a:spcBef>
                <a:spcPts val="0"/>
              </a:spcBef>
              <a:spcAft>
                <a:spcPts val="0"/>
              </a:spcAft>
              <a:buSzPts val="2020"/>
              <a:buChar char="▪"/>
            </a:pPr>
            <a:r>
              <a:rPr lang="en-US"/>
              <a:t>Philippe Cutillas</a:t>
            </a:r>
            <a:endParaRPr/>
          </a:p>
          <a:p>
            <a:pPr indent="-284162" lvl="0" marL="284162" rtl="0" algn="l">
              <a:spcBef>
                <a:spcPts val="0"/>
              </a:spcBef>
              <a:spcAft>
                <a:spcPts val="0"/>
              </a:spcAft>
              <a:buSzPts val="2020"/>
              <a:buChar char="▪"/>
            </a:pPr>
            <a:r>
              <a:rPr lang="en-US"/>
              <a:t>Sam Badger</a:t>
            </a:r>
            <a:endParaRPr/>
          </a:p>
          <a:p>
            <a:pPr indent="-284162" lvl="0" marL="284162" rtl="0" algn="l">
              <a:spcBef>
                <a:spcPts val="0"/>
              </a:spcBef>
              <a:spcAft>
                <a:spcPts val="0"/>
              </a:spcAft>
              <a:buSzPts val="2020"/>
              <a:buChar char="▪"/>
            </a:pPr>
            <a:r>
              <a:rPr lang="en-US"/>
              <a:t>Cordell Freeman</a:t>
            </a:r>
            <a:endParaRPr/>
          </a:p>
          <a:p>
            <a:pPr indent="-284162" lvl="0" marL="284162" rtl="0" algn="l">
              <a:spcBef>
                <a:spcPts val="0"/>
              </a:spcBef>
              <a:spcAft>
                <a:spcPts val="0"/>
              </a:spcAft>
              <a:buSzPts val="2020"/>
              <a:buChar char="▪"/>
            </a:pPr>
            <a:r>
              <a:rPr lang="en-US"/>
              <a:t>Hernani Fernandes</a:t>
            </a:r>
            <a:endParaRPr/>
          </a:p>
          <a:p>
            <a:pPr indent="0" lvl="0" marL="284162" rtl="0" algn="l">
              <a:lnSpc>
                <a:spcPct val="90000"/>
              </a:lnSpc>
              <a:spcBef>
                <a:spcPts val="1400"/>
              </a:spcBef>
              <a:spcAft>
                <a:spcPts val="0"/>
              </a:spcAft>
              <a:buNone/>
            </a:pPr>
            <a:r>
              <a:t/>
            </a:r>
            <a:endParaRPr/>
          </a:p>
        </p:txBody>
      </p:sp>
      <p:sp>
        <p:nvSpPr>
          <p:cNvPr id="109" name="Google Shape;109;p14"/>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Team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idx="1" type="body"/>
          </p:nvPr>
        </p:nvSpPr>
        <p:spPr>
          <a:xfrm>
            <a:off x="822959" y="1185333"/>
            <a:ext cx="7543800" cy="4683900"/>
          </a:xfrm>
          <a:prstGeom prst="rect">
            <a:avLst/>
          </a:prstGeom>
          <a:noFill/>
          <a:ln>
            <a:noFill/>
          </a:ln>
        </p:spPr>
        <p:txBody>
          <a:bodyPr anchorCtr="0" anchor="t" bIns="45700" lIns="0" spcFirstLastPara="1" rIns="0" wrap="square" tIns="45700">
            <a:noAutofit/>
          </a:bodyPr>
          <a:lstStyle/>
          <a:p>
            <a:pPr indent="-284162" lvl="0" marL="284162" rtl="0" algn="l">
              <a:spcBef>
                <a:spcPts val="0"/>
              </a:spcBef>
              <a:spcAft>
                <a:spcPts val="0"/>
              </a:spcAft>
              <a:buSzPts val="2020"/>
              <a:buChar char="▪"/>
            </a:pPr>
            <a:r>
              <a:rPr lang="en-US"/>
              <a:t>Many people are unaware of their Blood-Alcohol content when drinking alcoholic beverages, especially in larger amounts. Due to this, some may believe they are more sober than they might actually be, leading them to make bad choices, such as driving under the influence.</a:t>
            </a:r>
            <a:endParaRPr/>
          </a:p>
          <a:p>
            <a:pPr indent="0" lvl="0" marL="284162" rtl="0" algn="l">
              <a:spcBef>
                <a:spcPts val="0"/>
              </a:spcBef>
              <a:spcAft>
                <a:spcPts val="0"/>
              </a:spcAft>
              <a:buNone/>
            </a:pPr>
            <a:r>
              <a:t/>
            </a:r>
            <a:endParaRPr/>
          </a:p>
          <a:p>
            <a:pPr indent="-284162" lvl="0" marL="284162" rtl="0" algn="l">
              <a:spcBef>
                <a:spcPts val="0"/>
              </a:spcBef>
              <a:spcAft>
                <a:spcPts val="0"/>
              </a:spcAft>
              <a:buSzPts val="2020"/>
              <a:buChar char="▪"/>
            </a:pPr>
            <a:r>
              <a:rPr lang="en-US"/>
              <a:t>Although there are many breathalyzers on the market today, they can be costly or inaccurate.</a:t>
            </a:r>
            <a:endParaRPr/>
          </a:p>
          <a:p>
            <a:pPr indent="0" lvl="0" marL="284162" rtl="0" algn="l">
              <a:spcBef>
                <a:spcPts val="0"/>
              </a:spcBef>
              <a:spcAft>
                <a:spcPts val="0"/>
              </a:spcAft>
              <a:buNone/>
            </a:pPr>
            <a:r>
              <a:t/>
            </a:r>
            <a:endParaRPr/>
          </a:p>
          <a:p>
            <a:pPr indent="-284162" lvl="0" marL="284162" rtl="0" algn="l">
              <a:spcBef>
                <a:spcPts val="0"/>
              </a:spcBef>
              <a:spcAft>
                <a:spcPts val="0"/>
              </a:spcAft>
              <a:buSzPts val="2020"/>
              <a:buChar char="▪"/>
            </a:pPr>
            <a:r>
              <a:rPr lang="en-US"/>
              <a:t>Even The most expensive breathalyzers only last a few years before the sensor loses accuracy.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unhappy Customer:</a:t>
            </a:r>
            <a:endParaRPr/>
          </a:p>
        </p:txBody>
      </p:sp>
      <p:sp>
        <p:nvSpPr>
          <p:cNvPr id="115" name="Google Shape;115;p15"/>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Statement of Problem</a:t>
            </a:r>
            <a:endParaRPr/>
          </a:p>
        </p:txBody>
      </p:sp>
      <p:pic>
        <p:nvPicPr>
          <p:cNvPr id="116" name="Google Shape;116;p15"/>
          <p:cNvPicPr preferRelativeResize="0"/>
          <p:nvPr/>
        </p:nvPicPr>
        <p:blipFill>
          <a:blip r:embed="rId3">
            <a:alphaModFix/>
          </a:blip>
          <a:stretch>
            <a:fillRect/>
          </a:stretch>
        </p:blipFill>
        <p:spPr>
          <a:xfrm>
            <a:off x="7992275" y="4325300"/>
            <a:ext cx="1151725" cy="2532700"/>
          </a:xfrm>
          <a:prstGeom prst="rect">
            <a:avLst/>
          </a:prstGeom>
          <a:noFill/>
          <a:ln>
            <a:noFill/>
          </a:ln>
        </p:spPr>
      </p:pic>
      <p:pic>
        <p:nvPicPr>
          <p:cNvPr id="117" name="Google Shape;117;p15"/>
          <p:cNvPicPr preferRelativeResize="0"/>
          <p:nvPr/>
        </p:nvPicPr>
        <p:blipFill>
          <a:blip r:embed="rId4">
            <a:alphaModFix/>
          </a:blip>
          <a:stretch>
            <a:fillRect/>
          </a:stretch>
        </p:blipFill>
        <p:spPr>
          <a:xfrm>
            <a:off x="0" y="5567450"/>
            <a:ext cx="8480875" cy="46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284162" lvl="0" marL="284162" rtl="0" algn="l">
              <a:lnSpc>
                <a:spcPct val="90000"/>
              </a:lnSpc>
              <a:spcBef>
                <a:spcPts val="0"/>
              </a:spcBef>
              <a:spcAft>
                <a:spcPts val="0"/>
              </a:spcAft>
              <a:buSzPts val="2020"/>
              <a:buFont typeface="Noto Sans Symbols"/>
              <a:buChar char="▪"/>
            </a:pPr>
            <a:r>
              <a:rPr lang="en-US"/>
              <a:t>The prototype has the following components:</a:t>
            </a:r>
            <a:endParaRPr/>
          </a:p>
          <a:p>
            <a:pPr indent="-230187" lvl="1" marL="460375" rtl="0" algn="l">
              <a:lnSpc>
                <a:spcPct val="90000"/>
              </a:lnSpc>
              <a:spcBef>
                <a:spcPts val="0"/>
              </a:spcBef>
              <a:spcAft>
                <a:spcPts val="0"/>
              </a:spcAft>
              <a:buSzPts val="1800"/>
              <a:buChar char="o"/>
            </a:pPr>
            <a:r>
              <a:rPr lang="en-US"/>
              <a:t>A Replaceable battery</a:t>
            </a:r>
            <a:endParaRPr/>
          </a:p>
          <a:p>
            <a:pPr indent="-230187" lvl="1" marL="460375" rtl="0" algn="l">
              <a:lnSpc>
                <a:spcPct val="90000"/>
              </a:lnSpc>
              <a:spcBef>
                <a:spcPts val="0"/>
              </a:spcBef>
              <a:spcAft>
                <a:spcPts val="0"/>
              </a:spcAft>
              <a:buSzPts val="1800"/>
              <a:buChar char="o"/>
            </a:pPr>
            <a:r>
              <a:rPr lang="en-US"/>
              <a:t>A button to take the measurement</a:t>
            </a:r>
            <a:endParaRPr/>
          </a:p>
          <a:p>
            <a:pPr indent="-230187" lvl="1" marL="460375" rtl="0" algn="l">
              <a:lnSpc>
                <a:spcPct val="90000"/>
              </a:lnSpc>
              <a:spcBef>
                <a:spcPts val="0"/>
              </a:spcBef>
              <a:spcAft>
                <a:spcPts val="0"/>
              </a:spcAft>
              <a:buSzPts val="1800"/>
              <a:buChar char="o"/>
            </a:pPr>
            <a:r>
              <a:rPr lang="en-US"/>
              <a:t>A replaceable MQ-3 Alcohol Sensor</a:t>
            </a:r>
            <a:endParaRPr/>
          </a:p>
          <a:p>
            <a:pPr indent="-230187" lvl="1" marL="460375" rtl="0" algn="l">
              <a:lnSpc>
                <a:spcPct val="90000"/>
              </a:lnSpc>
              <a:spcBef>
                <a:spcPts val="0"/>
              </a:spcBef>
              <a:spcAft>
                <a:spcPts val="0"/>
              </a:spcAft>
              <a:buSzPts val="1800"/>
              <a:buChar char="o"/>
            </a:pPr>
            <a:r>
              <a:rPr lang="en-US"/>
              <a:t>A 7-segment display for showing the BAC</a:t>
            </a:r>
            <a:endParaRPr/>
          </a:p>
          <a:p>
            <a:pPr indent="-230187" lvl="1" marL="460375" rtl="0" algn="l">
              <a:lnSpc>
                <a:spcPct val="90000"/>
              </a:lnSpc>
              <a:spcBef>
                <a:spcPts val="0"/>
              </a:spcBef>
              <a:spcAft>
                <a:spcPts val="0"/>
              </a:spcAft>
              <a:buSzPts val="1800"/>
              <a:buChar char="o"/>
            </a:pPr>
            <a:r>
              <a:rPr lang="en-US"/>
              <a:t>A piezo buzzer that beeps once when the measurement has been taken and twice when the BAC is above the legal limit.</a:t>
            </a:r>
            <a:endParaRPr/>
          </a:p>
          <a:p>
            <a:pPr indent="-230187" lvl="1" marL="460375" rtl="0" algn="l">
              <a:lnSpc>
                <a:spcPct val="90000"/>
              </a:lnSpc>
              <a:spcBef>
                <a:spcPts val="0"/>
              </a:spcBef>
              <a:spcAft>
                <a:spcPts val="0"/>
              </a:spcAft>
              <a:buSzPts val="1800"/>
              <a:buChar char="o"/>
            </a:pPr>
            <a:r>
              <a:rPr lang="en-US"/>
              <a:t>A mouthpiece to breath into.</a:t>
            </a:r>
            <a:endParaRPr/>
          </a:p>
          <a:p>
            <a:pPr indent="-230187" lvl="1" marL="460375" rtl="0" algn="l">
              <a:lnSpc>
                <a:spcPct val="90000"/>
              </a:lnSpc>
              <a:spcBef>
                <a:spcPts val="0"/>
              </a:spcBef>
              <a:spcAft>
                <a:spcPts val="0"/>
              </a:spcAft>
              <a:buSzPts val="1800"/>
              <a:buChar char="o"/>
            </a:pPr>
            <a:r>
              <a:rPr lang="en-US"/>
              <a:t>Arduino AT-Mega 2560 for controlling the breathalyzer.</a:t>
            </a:r>
            <a:endParaRPr/>
          </a:p>
          <a:p>
            <a:pPr indent="0" lvl="0" marL="460375" rtl="0" algn="l">
              <a:lnSpc>
                <a:spcPct val="90000"/>
              </a:lnSpc>
              <a:spcBef>
                <a:spcPts val="0"/>
              </a:spcBef>
              <a:spcAft>
                <a:spcPts val="0"/>
              </a:spcAft>
              <a:buNone/>
            </a:pPr>
            <a:r>
              <a:t/>
            </a:r>
            <a:endParaRPr/>
          </a:p>
          <a:p>
            <a:pPr indent="-284162" lvl="0" marL="284162" rtl="0" algn="l">
              <a:lnSpc>
                <a:spcPct val="90000"/>
              </a:lnSpc>
              <a:spcBef>
                <a:spcPts val="0"/>
              </a:spcBef>
              <a:spcAft>
                <a:spcPts val="0"/>
              </a:spcAft>
              <a:buSzPts val="2020"/>
              <a:buChar char="▪"/>
            </a:pPr>
            <a:r>
              <a:rPr lang="en-US"/>
              <a:t>The prototype is a hand-held device that could easily be tucked in your pocket and carried around. </a:t>
            </a:r>
            <a:r>
              <a:rPr lang="en-US"/>
              <a:t>To take a measurement, the user presses the measurement button once, breathes into the mouthpiece, hears a beep, and reads the display. If the BAC reads above 0.08, 2 more beeps are made telling the user they shouldn’t operate a vehicle.</a:t>
            </a:r>
            <a:endParaRPr/>
          </a:p>
        </p:txBody>
      </p:sp>
      <p:sp>
        <p:nvSpPr>
          <p:cNvPr id="123" name="Google Shape;123;p16"/>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Proposed Prototype 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284162" lvl="0" marL="284162" rtl="0" algn="l">
              <a:spcBef>
                <a:spcPts val="0"/>
              </a:spcBef>
              <a:spcAft>
                <a:spcPts val="0"/>
              </a:spcAft>
              <a:buSzPts val="2020"/>
              <a:buChar char="▪"/>
            </a:pPr>
            <a:r>
              <a:rPr lang="en-US"/>
              <a:t>The system must measure the blood alcohol content (BAC) using an alcohol sensor - The arduino will be set up to perform immediate calculations based on inputs from the sensor.</a:t>
            </a:r>
            <a:endParaRPr/>
          </a:p>
          <a:p>
            <a:pPr indent="-284162" lvl="0" marL="284162" rtl="0" algn="l">
              <a:spcBef>
                <a:spcPts val="1400"/>
              </a:spcBef>
              <a:spcAft>
                <a:spcPts val="0"/>
              </a:spcAft>
              <a:buSzPts val="2020"/>
              <a:buChar char="▪"/>
            </a:pPr>
            <a:r>
              <a:rPr lang="en-US"/>
              <a:t>The system must beep once when a sample is taken and then beep twice if BAC is above legal limit.</a:t>
            </a:r>
            <a:endParaRPr/>
          </a:p>
          <a:p>
            <a:pPr indent="-284162" lvl="0" marL="284162" rtl="0" algn="l">
              <a:spcBef>
                <a:spcPts val="1400"/>
              </a:spcBef>
              <a:spcAft>
                <a:spcPts val="0"/>
              </a:spcAft>
              <a:buSzPts val="2020"/>
              <a:buChar char="▪"/>
            </a:pPr>
            <a:r>
              <a:rPr lang="en-US"/>
              <a:t>The system must display the BAC on a seven-segment display</a:t>
            </a:r>
            <a:endParaRPr/>
          </a:p>
          <a:p>
            <a:pPr indent="-284162" lvl="0" marL="284162" rtl="0" algn="l">
              <a:spcBef>
                <a:spcPts val="1400"/>
              </a:spcBef>
              <a:spcAft>
                <a:spcPts val="0"/>
              </a:spcAft>
              <a:buSzPts val="2020"/>
              <a:buChar char="▪"/>
            </a:pPr>
            <a:r>
              <a:rPr lang="en-US"/>
              <a:t>The system must use a single button to wake the device up and put it back to sleep. It will reset the BAC reading after a few seconds.</a:t>
            </a:r>
            <a:endParaRPr/>
          </a:p>
          <a:p>
            <a:pPr indent="0" lvl="0" marL="0" rtl="0" algn="l">
              <a:lnSpc>
                <a:spcPct val="90000"/>
              </a:lnSpc>
              <a:spcBef>
                <a:spcPts val="1400"/>
              </a:spcBef>
              <a:spcAft>
                <a:spcPts val="0"/>
              </a:spcAft>
              <a:buSzPts val="2020"/>
              <a:buNone/>
            </a:pPr>
            <a:r>
              <a:t/>
            </a:r>
            <a:endParaRPr/>
          </a:p>
          <a:p>
            <a:pPr indent="-155893" lvl="0" marL="284163" rtl="0" algn="l">
              <a:lnSpc>
                <a:spcPct val="90000"/>
              </a:lnSpc>
              <a:spcBef>
                <a:spcPts val="1400"/>
              </a:spcBef>
              <a:spcAft>
                <a:spcPts val="0"/>
              </a:spcAft>
              <a:buSzPts val="2020"/>
              <a:buFont typeface="Noto Sans Symbols"/>
              <a:buNone/>
            </a:pPr>
            <a:r>
              <a:t/>
            </a:r>
            <a:endParaRPr/>
          </a:p>
          <a:p>
            <a:pPr indent="-155893" lvl="0" marL="284163" rtl="0" algn="l">
              <a:lnSpc>
                <a:spcPct val="90000"/>
              </a:lnSpc>
              <a:spcBef>
                <a:spcPts val="1400"/>
              </a:spcBef>
              <a:spcAft>
                <a:spcPts val="0"/>
              </a:spcAft>
              <a:buSzPts val="2020"/>
              <a:buFont typeface="Noto Sans Symbols"/>
              <a:buNone/>
            </a:pPr>
            <a:r>
              <a:t/>
            </a:r>
            <a:endParaRPr/>
          </a:p>
          <a:p>
            <a:pPr indent="-155893" lvl="0" marL="284163" rtl="0" algn="l">
              <a:lnSpc>
                <a:spcPct val="90000"/>
              </a:lnSpc>
              <a:spcBef>
                <a:spcPts val="1400"/>
              </a:spcBef>
              <a:spcAft>
                <a:spcPts val="0"/>
              </a:spcAft>
              <a:buSzPts val="2020"/>
              <a:buFont typeface="Noto Sans Symbols"/>
              <a:buNone/>
            </a:pPr>
            <a:r>
              <a:t/>
            </a:r>
            <a:endParaRPr/>
          </a:p>
          <a:p>
            <a:pPr indent="0" lvl="0" marL="0" rtl="0" algn="l">
              <a:lnSpc>
                <a:spcPct val="90000"/>
              </a:lnSpc>
              <a:spcBef>
                <a:spcPts val="1400"/>
              </a:spcBef>
              <a:spcAft>
                <a:spcPts val="0"/>
              </a:spcAft>
              <a:buSzPts val="2020"/>
              <a:buNone/>
            </a:pPr>
            <a:r>
              <a:t/>
            </a:r>
            <a:endParaRPr/>
          </a:p>
        </p:txBody>
      </p:sp>
      <p:sp>
        <p:nvSpPr>
          <p:cNvPr id="129" name="Google Shape;129;p17"/>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Requirements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idx="1" type="body"/>
          </p:nvPr>
        </p:nvSpPr>
        <p:spPr>
          <a:xfrm>
            <a:off x="3856526" y="1215175"/>
            <a:ext cx="4846500" cy="4683900"/>
          </a:xfrm>
          <a:prstGeom prst="rect">
            <a:avLst/>
          </a:prstGeom>
          <a:noFill/>
          <a:ln cap="flat" cmpd="sng" w="9525">
            <a:solidFill>
              <a:schemeClr val="dk1"/>
            </a:solidFill>
            <a:prstDash val="solid"/>
            <a:round/>
            <a:headEnd len="sm" w="sm" type="none"/>
            <a:tailEnd len="sm" w="sm" type="none"/>
          </a:ln>
        </p:spPr>
        <p:txBody>
          <a:bodyPr anchorCtr="0" anchor="t" bIns="45700" lIns="0" spcFirstLastPara="1" rIns="0" wrap="square" tIns="45700">
            <a:noAutofit/>
          </a:bodyPr>
          <a:lstStyle/>
          <a:p>
            <a:pPr indent="-284162" lvl="0" marL="284162" rtl="0" algn="l">
              <a:lnSpc>
                <a:spcPct val="90000"/>
              </a:lnSpc>
              <a:spcBef>
                <a:spcPts val="1400"/>
              </a:spcBef>
              <a:spcAft>
                <a:spcPts val="0"/>
              </a:spcAft>
              <a:buSzPts val="2020"/>
              <a:buFont typeface="Noto Sans Symbols"/>
              <a:buChar char="▪"/>
            </a:pPr>
            <a:r>
              <a:rPr lang="en-US"/>
              <a:t>An analog signal is read from the MQ-3 sensor. The internal ADC of the arduino is used to convert to digital.</a:t>
            </a:r>
            <a:endParaRPr/>
          </a:p>
          <a:p>
            <a:pPr indent="-284162" lvl="0" marL="284162" rtl="0" algn="l">
              <a:lnSpc>
                <a:spcPct val="90000"/>
              </a:lnSpc>
              <a:spcBef>
                <a:spcPts val="1400"/>
              </a:spcBef>
              <a:spcAft>
                <a:spcPts val="0"/>
              </a:spcAft>
              <a:buSzPts val="2020"/>
              <a:buChar char="▪"/>
            </a:pPr>
            <a:r>
              <a:rPr lang="en-US"/>
              <a:t>The piezo buzzer is operated at 880 Hz.</a:t>
            </a:r>
            <a:endParaRPr/>
          </a:p>
          <a:p>
            <a:pPr indent="-284162" lvl="0" marL="284162" rtl="0" algn="l">
              <a:lnSpc>
                <a:spcPct val="90000"/>
              </a:lnSpc>
              <a:spcBef>
                <a:spcPts val="1400"/>
              </a:spcBef>
              <a:spcAft>
                <a:spcPts val="0"/>
              </a:spcAft>
              <a:buSzPts val="2020"/>
              <a:buChar char="▪"/>
            </a:pPr>
            <a:r>
              <a:rPr lang="en-US"/>
              <a:t>The power source directly powers the Arduino which in turn powers all other devices.</a:t>
            </a:r>
            <a:endParaRPr/>
          </a:p>
          <a:p>
            <a:pPr indent="-284162" lvl="0" marL="284162" rtl="0" algn="l">
              <a:lnSpc>
                <a:spcPct val="90000"/>
              </a:lnSpc>
              <a:spcBef>
                <a:spcPts val="1400"/>
              </a:spcBef>
              <a:spcAft>
                <a:spcPts val="0"/>
              </a:spcAft>
              <a:buSzPts val="2020"/>
              <a:buChar char="▪"/>
            </a:pPr>
            <a:r>
              <a:rPr lang="en-US"/>
              <a:t>The 4-digit 7-segment display driver is software. The rest of the diagram is hardware.</a:t>
            </a:r>
            <a:endParaRPr/>
          </a:p>
          <a:p>
            <a:pPr indent="-284162" lvl="0" marL="284162" rtl="0" algn="l">
              <a:lnSpc>
                <a:spcPct val="90000"/>
              </a:lnSpc>
              <a:spcBef>
                <a:spcPts val="1400"/>
              </a:spcBef>
              <a:spcAft>
                <a:spcPts val="0"/>
              </a:spcAft>
              <a:buSzPts val="2020"/>
              <a:buChar char="▪"/>
            </a:pPr>
            <a:r>
              <a:rPr lang="en-US"/>
              <a:t>The power source is a 9V battery.</a:t>
            </a:r>
            <a:endParaRPr/>
          </a:p>
          <a:p>
            <a:pPr indent="-155893" lvl="0" marL="284163" rtl="0" algn="l">
              <a:lnSpc>
                <a:spcPct val="90000"/>
              </a:lnSpc>
              <a:spcBef>
                <a:spcPts val="1400"/>
              </a:spcBef>
              <a:spcAft>
                <a:spcPts val="0"/>
              </a:spcAft>
              <a:buSzPts val="2020"/>
              <a:buFont typeface="Noto Sans Symbols"/>
              <a:buNone/>
            </a:pPr>
            <a:r>
              <a:t/>
            </a:r>
            <a:endParaRPr/>
          </a:p>
          <a:p>
            <a:pPr indent="-155893" lvl="0" marL="284163" rtl="0" algn="l">
              <a:lnSpc>
                <a:spcPct val="90000"/>
              </a:lnSpc>
              <a:spcBef>
                <a:spcPts val="1400"/>
              </a:spcBef>
              <a:spcAft>
                <a:spcPts val="0"/>
              </a:spcAft>
              <a:buSzPts val="2020"/>
              <a:buFont typeface="Noto Sans Symbols"/>
              <a:buNone/>
            </a:pPr>
            <a:r>
              <a:t/>
            </a:r>
            <a:endParaRPr/>
          </a:p>
        </p:txBody>
      </p:sp>
      <p:sp>
        <p:nvSpPr>
          <p:cNvPr id="135" name="Google Shape;135;p18"/>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System Architecture Diagram</a:t>
            </a:r>
            <a:endParaRPr/>
          </a:p>
        </p:txBody>
      </p:sp>
      <p:pic>
        <p:nvPicPr>
          <p:cNvPr id="136" name="Google Shape;136;p18"/>
          <p:cNvPicPr preferRelativeResize="0"/>
          <p:nvPr/>
        </p:nvPicPr>
        <p:blipFill>
          <a:blip r:embed="rId3">
            <a:alphaModFix/>
          </a:blip>
          <a:stretch>
            <a:fillRect/>
          </a:stretch>
        </p:blipFill>
        <p:spPr>
          <a:xfrm>
            <a:off x="396700" y="1114229"/>
            <a:ext cx="3180625" cy="517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822960" y="286604"/>
            <a:ext cx="7543800" cy="89880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a:t>MQ-3 Alcohol Gas Sensor</a:t>
            </a:r>
            <a:endParaRPr/>
          </a:p>
        </p:txBody>
      </p:sp>
      <p:sp>
        <p:nvSpPr>
          <p:cNvPr id="142" name="Google Shape;142;p19"/>
          <p:cNvSpPr txBox="1"/>
          <p:nvPr/>
        </p:nvSpPr>
        <p:spPr>
          <a:xfrm>
            <a:off x="0" y="847900"/>
            <a:ext cx="6712500" cy="22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Gases Detected: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High sensitivity to alcohol gas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Small sensitivity to Benzine gas</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Limitations: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maximum humidity: 95%</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maximum temperature: 50 degrees celsius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Oxygen concentration should be 21% (standard)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For best results, sensor should be warmed up to 40 degrees celsius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This can take up to 15 minutes using the internal heating source.</a:t>
            </a:r>
            <a:endParaRPr>
              <a:latin typeface="Calibri"/>
              <a:ea typeface="Calibri"/>
              <a:cs typeface="Calibri"/>
              <a:sym typeface="Calibri"/>
            </a:endParaRPr>
          </a:p>
        </p:txBody>
      </p:sp>
      <p:sp>
        <p:nvSpPr>
          <p:cNvPr id="143" name="Google Shape;143;p19"/>
          <p:cNvSpPr txBox="1"/>
          <p:nvPr/>
        </p:nvSpPr>
        <p:spPr>
          <a:xfrm>
            <a:off x="3874800" y="847900"/>
            <a:ext cx="5269200" cy="14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Pins: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Vcc - powers alcohol sensor and internal heating element</a:t>
            </a:r>
            <a:endParaRPr>
              <a:latin typeface="Calibri"/>
              <a:ea typeface="Calibri"/>
              <a:cs typeface="Calibri"/>
              <a:sym typeface="Calibri"/>
            </a:endParaRPr>
          </a:p>
          <a:p>
            <a:pPr indent="-317500" lvl="1" marL="914400" rtl="0" algn="l">
              <a:spcBef>
                <a:spcPts val="0"/>
              </a:spcBef>
              <a:spcAft>
                <a:spcPts val="0"/>
              </a:spcAft>
              <a:buSzPts val="1400"/>
              <a:buFont typeface="Calibri"/>
              <a:buAutoNum type="alphaLcPeriod"/>
            </a:pPr>
            <a:r>
              <a:rPr lang="en-US">
                <a:latin typeface="Calibri"/>
                <a:ea typeface="Calibri"/>
                <a:cs typeface="Calibri"/>
                <a:sym typeface="Calibri"/>
              </a:rPr>
              <a:t>Comes from external power supply</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US" u="sng">
                <a:latin typeface="Calibri"/>
                <a:ea typeface="Calibri"/>
                <a:cs typeface="Calibri"/>
                <a:sym typeface="Calibri"/>
              </a:rPr>
              <a:t>Aout - analog reading</a:t>
            </a:r>
            <a:endParaRPr b="1" u="sng">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Dout - digital reading (no documentation)</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GND - ground on arduino</a:t>
            </a:r>
            <a:endParaRPr>
              <a:latin typeface="Calibri"/>
              <a:ea typeface="Calibri"/>
              <a:cs typeface="Calibri"/>
              <a:sym typeface="Calibri"/>
            </a:endParaRPr>
          </a:p>
        </p:txBody>
      </p:sp>
      <p:pic>
        <p:nvPicPr>
          <p:cNvPr id="144" name="Google Shape;144;p19"/>
          <p:cNvPicPr preferRelativeResize="0"/>
          <p:nvPr/>
        </p:nvPicPr>
        <p:blipFill>
          <a:blip r:embed="rId3">
            <a:alphaModFix/>
          </a:blip>
          <a:stretch>
            <a:fillRect/>
          </a:stretch>
        </p:blipFill>
        <p:spPr>
          <a:xfrm>
            <a:off x="92675" y="3428999"/>
            <a:ext cx="2550175" cy="2515400"/>
          </a:xfrm>
          <a:prstGeom prst="rect">
            <a:avLst/>
          </a:prstGeom>
          <a:noFill/>
          <a:ln>
            <a:noFill/>
          </a:ln>
        </p:spPr>
      </p:pic>
      <p:pic>
        <p:nvPicPr>
          <p:cNvPr id="145" name="Google Shape;145;p19"/>
          <p:cNvPicPr preferRelativeResize="0"/>
          <p:nvPr/>
        </p:nvPicPr>
        <p:blipFill>
          <a:blip r:embed="rId4">
            <a:alphaModFix/>
          </a:blip>
          <a:stretch>
            <a:fillRect/>
          </a:stretch>
        </p:blipFill>
        <p:spPr>
          <a:xfrm>
            <a:off x="4829550" y="2864300"/>
            <a:ext cx="4314451" cy="3993701"/>
          </a:xfrm>
          <a:prstGeom prst="rect">
            <a:avLst/>
          </a:prstGeom>
          <a:noFill/>
          <a:ln>
            <a:noFill/>
          </a:ln>
        </p:spPr>
      </p:pic>
      <p:sp>
        <p:nvSpPr>
          <p:cNvPr id="146" name="Google Shape;146;p19"/>
          <p:cNvSpPr txBox="1"/>
          <p:nvPr/>
        </p:nvSpPr>
        <p:spPr>
          <a:xfrm>
            <a:off x="2528775" y="4567400"/>
            <a:ext cx="1919700" cy="13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When calibrating, use 0.4mg/L of alcohol concentration in air and use 200KOhm load resistance as suggested in datasheet.</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822960" y="286604"/>
            <a:ext cx="7543800" cy="67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Adafruit 4 Digit 7-Segment Display</a:t>
            </a:r>
            <a:endParaRPr/>
          </a:p>
        </p:txBody>
      </p:sp>
      <p:pic>
        <p:nvPicPr>
          <p:cNvPr id="153" name="Google Shape;153;p20"/>
          <p:cNvPicPr preferRelativeResize="0"/>
          <p:nvPr/>
        </p:nvPicPr>
        <p:blipFill>
          <a:blip r:embed="rId3">
            <a:alphaModFix/>
          </a:blip>
          <a:stretch>
            <a:fillRect/>
          </a:stretch>
        </p:blipFill>
        <p:spPr>
          <a:xfrm>
            <a:off x="362350" y="4171875"/>
            <a:ext cx="2536800" cy="1903926"/>
          </a:xfrm>
          <a:prstGeom prst="rect">
            <a:avLst/>
          </a:prstGeom>
          <a:noFill/>
          <a:ln>
            <a:noFill/>
          </a:ln>
        </p:spPr>
      </p:pic>
      <p:sp>
        <p:nvSpPr>
          <p:cNvPr id="154" name="Google Shape;154;p20"/>
          <p:cNvSpPr txBox="1"/>
          <p:nvPr/>
        </p:nvSpPr>
        <p:spPr>
          <a:xfrm>
            <a:off x="849750" y="1269625"/>
            <a:ext cx="7437900" cy="439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Uses I2C communication protocol</a:t>
            </a:r>
            <a:endParaRPr>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Backpack Dimensions: 27mm x 50mm x 4mm / 1.1" x 2" x 0.16"</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Backpack Weight: 5.3g</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7-Segment Display Dimensions: 19mm x 50mm x 14mm / 0.75" x 2" x 0.56"</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7-Segment Display Weight: 8.4g</a:t>
            </a:r>
            <a:endParaRPr>
              <a:solidFill>
                <a:schemeClr val="dk1"/>
              </a:solidFill>
              <a:latin typeface="Calibri"/>
              <a:ea typeface="Calibri"/>
              <a:cs typeface="Calibri"/>
              <a:sym typeface="Calibri"/>
            </a:endParaRPr>
          </a:p>
          <a:p>
            <a:pPr indent="0" lvl="0" marL="457200" rtl="0" algn="l">
              <a:spcBef>
                <a:spcPts val="80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55" name="Google Shape;155;p20"/>
          <p:cNvPicPr preferRelativeResize="0"/>
          <p:nvPr/>
        </p:nvPicPr>
        <p:blipFill>
          <a:blip r:embed="rId4">
            <a:alphaModFix/>
          </a:blip>
          <a:stretch>
            <a:fillRect/>
          </a:stretch>
        </p:blipFill>
        <p:spPr>
          <a:xfrm>
            <a:off x="4572000" y="2765000"/>
            <a:ext cx="4590950" cy="409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822960" y="286604"/>
            <a:ext cx="7543800" cy="675209"/>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lang="en-US" sz="3600"/>
              <a:t>Software Functions</a:t>
            </a:r>
            <a:endParaRPr/>
          </a:p>
        </p:txBody>
      </p:sp>
      <p:sp>
        <p:nvSpPr>
          <p:cNvPr id="161" name="Google Shape;161;p21"/>
          <p:cNvSpPr txBox="1"/>
          <p:nvPr>
            <p:ph idx="1" type="body"/>
          </p:nvPr>
        </p:nvSpPr>
        <p:spPr>
          <a:xfrm>
            <a:off x="822959" y="1185333"/>
            <a:ext cx="7543801" cy="4683761"/>
          </a:xfrm>
          <a:prstGeom prst="rect">
            <a:avLst/>
          </a:prstGeom>
          <a:noFill/>
          <a:ln>
            <a:noFill/>
          </a:ln>
        </p:spPr>
        <p:txBody>
          <a:bodyPr anchorCtr="0" anchor="t" bIns="45700" lIns="0" spcFirstLastPara="1" rIns="0" wrap="square" tIns="45700">
            <a:noAutofit/>
          </a:bodyPr>
          <a:lstStyle/>
          <a:p>
            <a:pPr indent="-284162" lvl="0" marL="284162" rtl="0" algn="l">
              <a:lnSpc>
                <a:spcPct val="90000"/>
              </a:lnSpc>
              <a:spcBef>
                <a:spcPts val="0"/>
              </a:spcBef>
              <a:spcAft>
                <a:spcPts val="0"/>
              </a:spcAft>
              <a:buSzPts val="2020"/>
              <a:buFont typeface="Noto Sans Symbols"/>
              <a:buChar char="▪"/>
            </a:pPr>
            <a:r>
              <a:rPr lang="en-US"/>
              <a:t>Files created: </a:t>
            </a:r>
            <a:endParaRPr/>
          </a:p>
          <a:p>
            <a:pPr indent="-230187" lvl="1" marL="460375" rtl="0" algn="l">
              <a:lnSpc>
                <a:spcPct val="90000"/>
              </a:lnSpc>
              <a:spcBef>
                <a:spcPts val="0"/>
              </a:spcBef>
              <a:spcAft>
                <a:spcPts val="0"/>
              </a:spcAft>
              <a:buSzPts val="1800"/>
              <a:buChar char="o"/>
            </a:pPr>
            <a:r>
              <a:rPr lang="en-US"/>
              <a:t>i2c.cpp - Controlled the I2C communication between parts</a:t>
            </a:r>
            <a:endParaRPr/>
          </a:p>
          <a:p>
            <a:pPr indent="-230187" lvl="1" marL="460375" rtl="0" algn="l">
              <a:lnSpc>
                <a:spcPct val="90000"/>
              </a:lnSpc>
              <a:spcBef>
                <a:spcPts val="0"/>
              </a:spcBef>
              <a:spcAft>
                <a:spcPts val="0"/>
              </a:spcAft>
              <a:buSzPts val="1800"/>
              <a:buChar char="o"/>
            </a:pPr>
            <a:r>
              <a:rPr lang="en-US"/>
              <a:t>lcd.cpp - Allowed display of information on 7-segment display</a:t>
            </a:r>
            <a:endParaRPr/>
          </a:p>
          <a:p>
            <a:pPr indent="-230187" lvl="1" marL="460375" rtl="0" algn="l">
              <a:lnSpc>
                <a:spcPct val="90000"/>
              </a:lnSpc>
              <a:spcBef>
                <a:spcPts val="0"/>
              </a:spcBef>
              <a:spcAft>
                <a:spcPts val="0"/>
              </a:spcAft>
              <a:buSzPts val="1800"/>
              <a:buChar char="o"/>
            </a:pPr>
            <a:r>
              <a:rPr lang="en-US"/>
              <a:t>main.cpp - Contained state machine and implemented all other functions</a:t>
            </a:r>
            <a:endParaRPr/>
          </a:p>
          <a:p>
            <a:pPr indent="-230187" lvl="1" marL="460375" rtl="0" algn="l">
              <a:lnSpc>
                <a:spcPct val="90000"/>
              </a:lnSpc>
              <a:spcBef>
                <a:spcPts val="0"/>
              </a:spcBef>
              <a:spcAft>
                <a:spcPts val="0"/>
              </a:spcAft>
              <a:buSzPts val="1800"/>
              <a:buChar char="o"/>
            </a:pPr>
            <a:r>
              <a:rPr lang="en-US"/>
              <a:t>mq3.cpp - Allowed for reception of signal/information from MQ3 sensor</a:t>
            </a:r>
            <a:endParaRPr/>
          </a:p>
          <a:p>
            <a:pPr indent="-230187" lvl="1" marL="460375" rtl="0" algn="l">
              <a:lnSpc>
                <a:spcPct val="90000"/>
              </a:lnSpc>
              <a:spcBef>
                <a:spcPts val="0"/>
              </a:spcBef>
              <a:spcAft>
                <a:spcPts val="0"/>
              </a:spcAft>
              <a:buSzPts val="1800"/>
              <a:buChar char="o"/>
            </a:pPr>
            <a:r>
              <a:rPr lang="en-US"/>
              <a:t>piezo.cpp - Allowed for control of Piezo buzzer</a:t>
            </a:r>
            <a:endParaRPr/>
          </a:p>
          <a:p>
            <a:pPr indent="-230187" lvl="1" marL="460375" rtl="0" algn="l">
              <a:lnSpc>
                <a:spcPct val="90000"/>
              </a:lnSpc>
              <a:spcBef>
                <a:spcPts val="0"/>
              </a:spcBef>
              <a:spcAft>
                <a:spcPts val="0"/>
              </a:spcAft>
              <a:buSzPts val="1800"/>
              <a:buChar char="o"/>
            </a:pPr>
            <a:r>
              <a:rPr lang="en-US"/>
              <a:t>switch.cpp - Allowed for functionality of button to turn device on/off</a:t>
            </a:r>
            <a:endParaRPr/>
          </a:p>
          <a:p>
            <a:pPr indent="-230187" lvl="1" marL="460375" rtl="0" algn="l">
              <a:lnSpc>
                <a:spcPct val="90000"/>
              </a:lnSpc>
              <a:spcBef>
                <a:spcPts val="0"/>
              </a:spcBef>
              <a:spcAft>
                <a:spcPts val="0"/>
              </a:spcAft>
              <a:buSzPts val="1800"/>
              <a:buChar char="o"/>
            </a:pPr>
            <a:r>
              <a:rPr lang="en-US"/>
              <a:t>timer.cpp - Timer used for various functions throughout project</a:t>
            </a:r>
            <a:endParaRPr/>
          </a:p>
          <a:p>
            <a:pPr indent="0" lvl="0" marL="284162" rtl="0" algn="l">
              <a:lnSpc>
                <a:spcPct val="90000"/>
              </a:lnSpc>
              <a:spcBef>
                <a:spcPts val="0"/>
              </a:spcBef>
              <a:spcAft>
                <a:spcPts val="0"/>
              </a:spcAft>
              <a:buNone/>
            </a:pPr>
            <a:r>
              <a:rPr lang="en-US"/>
              <a:t> </a:t>
            </a:r>
            <a:endParaRPr/>
          </a:p>
          <a:p>
            <a:pPr indent="-284162" lvl="0" marL="284162" rtl="0" algn="l">
              <a:lnSpc>
                <a:spcPct val="90000"/>
              </a:lnSpc>
              <a:spcBef>
                <a:spcPts val="0"/>
              </a:spcBef>
              <a:spcAft>
                <a:spcPts val="0"/>
              </a:spcAft>
              <a:buSzPts val="2020"/>
              <a:buChar char="▪"/>
            </a:pPr>
            <a:r>
              <a:rPr lang="en-US"/>
              <a:t>Example: Piezo buzzer waits for reading from sensor, then beeps once using function from piezo.cpp. It then waits again for the arduino to finish calculating BAC, after which it beeps twice only if the BAC is high enough, using another function from piezo.cpp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