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2"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p:restoredTop sz="96327"/>
  </p:normalViewPr>
  <p:slideViewPr>
    <p:cSldViewPr snapToGrid="0" snapToObjects="1">
      <p:cViewPr varScale="1">
        <p:scale>
          <a:sx n="171" d="100"/>
          <a:sy n="171" d="100"/>
        </p:scale>
        <p:origin x="16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79D0-9A39-224C-AA7D-7AB77591EF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E6C835-9631-EC40-A94D-9C6B51498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5BD878-FE62-DB47-BB0D-2A65E370194A}"/>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5" name="Footer Placeholder 4">
            <a:extLst>
              <a:ext uri="{FF2B5EF4-FFF2-40B4-BE49-F238E27FC236}">
                <a16:creationId xmlns:a16="http://schemas.microsoft.com/office/drawing/2014/main" id="{3C3A47C2-61B8-EB45-B0BE-9D08D35D1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6D3CE-64E0-D04A-B74E-958E951F970A}"/>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10120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3C43-849A-B44E-BB5A-93B48B1D9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123ED-C38B-0943-B48A-A4D3FCE08E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A72CE-010C-EB4A-8E92-6C82C907ECE9}"/>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5" name="Footer Placeholder 4">
            <a:extLst>
              <a:ext uri="{FF2B5EF4-FFF2-40B4-BE49-F238E27FC236}">
                <a16:creationId xmlns:a16="http://schemas.microsoft.com/office/drawing/2014/main" id="{EAAF00F1-B5F7-F745-9CDC-4E029DC6D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D3098-A386-7A46-92BB-921F69E95D41}"/>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327190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D9175A-CFEB-034B-A542-D5041C4F9E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7E3679-7FAE-0B44-AFCF-A5797B4484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55BCB-0E5A-EF45-8ABE-29B86D5B192C}"/>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5" name="Footer Placeholder 4">
            <a:extLst>
              <a:ext uri="{FF2B5EF4-FFF2-40B4-BE49-F238E27FC236}">
                <a16:creationId xmlns:a16="http://schemas.microsoft.com/office/drawing/2014/main" id="{6D0228E3-93FE-0647-A170-8E2DAE907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0974D-5E66-2445-9AAA-6279537475FE}"/>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99252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B8CB-352F-444E-94E5-BE436B53E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FF803D-5D50-ED4A-8DCD-2C72328489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7A1A8-EAC8-1740-BB54-5C3CE5CBB487}"/>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5" name="Footer Placeholder 4">
            <a:extLst>
              <a:ext uri="{FF2B5EF4-FFF2-40B4-BE49-F238E27FC236}">
                <a16:creationId xmlns:a16="http://schemas.microsoft.com/office/drawing/2014/main" id="{ED441E9D-6CB2-D14F-8A8E-7C7562D61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DBED6-7375-2A49-9DC8-221F6A26C551}"/>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272580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5F7B-34F0-7D4A-BF1A-AE88D1B365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A2054F-EA1A-7C42-9870-009368414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8CCDA3-58ED-0446-8A49-541659D21D1C}"/>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5" name="Footer Placeholder 4">
            <a:extLst>
              <a:ext uri="{FF2B5EF4-FFF2-40B4-BE49-F238E27FC236}">
                <a16:creationId xmlns:a16="http://schemas.microsoft.com/office/drawing/2014/main" id="{BB2F98F7-6FF4-024A-ADFA-DB0350FC3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CCB4C-A147-394F-8554-315232C0E481}"/>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355527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7E98-594A-6D40-AC38-3F70D3173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5CC54B-7B91-294B-810D-B1BB3D2005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70E02-698B-2C44-A3F6-4BE5C325E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C9EEF-BACF-764F-82B6-A218A0CF46BE}"/>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6" name="Footer Placeholder 5">
            <a:extLst>
              <a:ext uri="{FF2B5EF4-FFF2-40B4-BE49-F238E27FC236}">
                <a16:creationId xmlns:a16="http://schemas.microsoft.com/office/drawing/2014/main" id="{5BF2286E-AD73-644C-8368-685DB8885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78369-6F33-C44C-B897-4D7DEF36C3B4}"/>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350079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3404-94CF-7245-8504-4452E1E7D6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5D484F-CFED-184E-9FAD-562D27C9C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92FFD7-0496-9648-B2DE-D5D077E4E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EC0BD0-D1F6-1A4F-A317-F40BA5DEE3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630FAE-4F9D-E440-9B87-CBE193F76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AACB30-FD4D-BE44-B53F-C53F4AF2F3CC}"/>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8" name="Footer Placeholder 7">
            <a:extLst>
              <a:ext uri="{FF2B5EF4-FFF2-40B4-BE49-F238E27FC236}">
                <a16:creationId xmlns:a16="http://schemas.microsoft.com/office/drawing/2014/main" id="{7A39424A-E5FD-0949-9470-3695A08D4D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C8427-0ACD-6A48-9606-A58BDBC6708F}"/>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323585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4512-BDAB-0348-B335-8BF59F9417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F0C6BA-35BB-0347-BDCD-40D4D5703221}"/>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4" name="Footer Placeholder 3">
            <a:extLst>
              <a:ext uri="{FF2B5EF4-FFF2-40B4-BE49-F238E27FC236}">
                <a16:creationId xmlns:a16="http://schemas.microsoft.com/office/drawing/2014/main" id="{65F3115D-8929-A44D-93E7-60A9D5B48B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21C44B-E89B-5C4F-92B8-AC477911BA33}"/>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9606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D76F84-840C-9540-9CDB-D58EC6700091}"/>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3" name="Footer Placeholder 2">
            <a:extLst>
              <a:ext uri="{FF2B5EF4-FFF2-40B4-BE49-F238E27FC236}">
                <a16:creationId xmlns:a16="http://schemas.microsoft.com/office/drawing/2014/main" id="{4F6DEA7F-AECD-824B-BE4B-3C9CD2A450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A606F3-979F-B745-8A5D-4E282240D28E}"/>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387289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4711-F340-A643-8B4C-CD688CB07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A0F00F-52DE-6C43-A3AE-4BA43F602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28863-FD54-9949-98C9-3D33A98D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04C79-2EBA-0F42-BDAC-517ADE2947BF}"/>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6" name="Footer Placeholder 5">
            <a:extLst>
              <a:ext uri="{FF2B5EF4-FFF2-40B4-BE49-F238E27FC236}">
                <a16:creationId xmlns:a16="http://schemas.microsoft.com/office/drawing/2014/main" id="{AE52BAE2-48BE-5648-BF0E-0A9DD4A0B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96D4F-29BA-7240-95B9-E958A286BD51}"/>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268883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93F2-2D12-814C-BEA6-A9AFFDE67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1D69CE-0B9E-7A46-B4C4-657591E99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C125D8-433C-B947-B593-B0BEDAFA0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4F56C-0895-DC4A-9CEE-243B09A7160C}"/>
              </a:ext>
            </a:extLst>
          </p:cNvPr>
          <p:cNvSpPr>
            <a:spLocks noGrp="1"/>
          </p:cNvSpPr>
          <p:nvPr>
            <p:ph type="dt" sz="half" idx="10"/>
          </p:nvPr>
        </p:nvSpPr>
        <p:spPr/>
        <p:txBody>
          <a:bodyPr/>
          <a:lstStyle/>
          <a:p>
            <a:fld id="{599AE9DA-F3A5-7A4C-BAD9-FEE8B89A99CE}" type="datetimeFigureOut">
              <a:rPr lang="en-US" smtClean="0"/>
              <a:t>1/28/22</a:t>
            </a:fld>
            <a:endParaRPr lang="en-US"/>
          </a:p>
        </p:txBody>
      </p:sp>
      <p:sp>
        <p:nvSpPr>
          <p:cNvPr id="6" name="Footer Placeholder 5">
            <a:extLst>
              <a:ext uri="{FF2B5EF4-FFF2-40B4-BE49-F238E27FC236}">
                <a16:creationId xmlns:a16="http://schemas.microsoft.com/office/drawing/2014/main" id="{24F460F7-5223-7441-8B28-8CA9C12CA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C0208-3382-4841-AB7A-2D976FF16A8F}"/>
              </a:ext>
            </a:extLst>
          </p:cNvPr>
          <p:cNvSpPr>
            <a:spLocks noGrp="1"/>
          </p:cNvSpPr>
          <p:nvPr>
            <p:ph type="sldNum" sz="quarter" idx="12"/>
          </p:nvPr>
        </p:nvSpPr>
        <p:spPr/>
        <p:txBody>
          <a:bodyPr/>
          <a:lstStyle/>
          <a:p>
            <a:fld id="{A70AA38F-8A9B-B748-9A79-BC070E96283D}" type="slidenum">
              <a:rPr lang="en-US" smtClean="0"/>
              <a:t>‹#›</a:t>
            </a:fld>
            <a:endParaRPr lang="en-US"/>
          </a:p>
        </p:txBody>
      </p:sp>
    </p:spTree>
    <p:extLst>
      <p:ext uri="{BB962C8B-B14F-4D97-AF65-F5344CB8AC3E}">
        <p14:creationId xmlns:p14="http://schemas.microsoft.com/office/powerpoint/2010/main" val="297990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62098B-E857-D04A-80F3-A8DDAB282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FBD6CC-8D7E-084D-A71E-F0ACB3E59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A6666-2DEE-4C46-8C73-EF64E7753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AE9DA-F3A5-7A4C-BAD9-FEE8B89A99CE}" type="datetimeFigureOut">
              <a:rPr lang="en-US" smtClean="0"/>
              <a:t>1/28/22</a:t>
            </a:fld>
            <a:endParaRPr lang="en-US"/>
          </a:p>
        </p:txBody>
      </p:sp>
      <p:sp>
        <p:nvSpPr>
          <p:cNvPr id="5" name="Footer Placeholder 4">
            <a:extLst>
              <a:ext uri="{FF2B5EF4-FFF2-40B4-BE49-F238E27FC236}">
                <a16:creationId xmlns:a16="http://schemas.microsoft.com/office/drawing/2014/main" id="{F413EF4F-FD17-C940-A722-4DEE6DD4E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752B9A-1766-704D-83E5-B6B0FAE5C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AA38F-8A9B-B748-9A79-BC070E96283D}" type="slidenum">
              <a:rPr lang="en-US" smtClean="0"/>
              <a:t>‹#›</a:t>
            </a:fld>
            <a:endParaRPr lang="en-US"/>
          </a:p>
        </p:txBody>
      </p:sp>
    </p:spTree>
    <p:extLst>
      <p:ext uri="{BB962C8B-B14F-4D97-AF65-F5344CB8AC3E}">
        <p14:creationId xmlns:p14="http://schemas.microsoft.com/office/powerpoint/2010/main" val="33936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3782-6B32-D34F-BD00-D24AE6BCB25C}"/>
              </a:ext>
            </a:extLst>
          </p:cNvPr>
          <p:cNvSpPr>
            <a:spLocks noGrp="1"/>
          </p:cNvSpPr>
          <p:nvPr>
            <p:ph type="ctrTitle"/>
          </p:nvPr>
        </p:nvSpPr>
        <p:spPr>
          <a:xfrm>
            <a:off x="1345579" y="2446867"/>
            <a:ext cx="9144000" cy="2387600"/>
          </a:xfrm>
        </p:spPr>
        <p:txBody>
          <a:bodyPr/>
          <a:lstStyle/>
          <a:p>
            <a:r>
              <a:rPr lang="en-US" dirty="0" err="1"/>
              <a:t>AbeBooks</a:t>
            </a:r>
            <a:r>
              <a:rPr lang="en-US" dirty="0"/>
              <a:t> Sign On GUI Prototype</a:t>
            </a:r>
          </a:p>
        </p:txBody>
      </p:sp>
    </p:spTree>
    <p:extLst>
      <p:ext uri="{BB962C8B-B14F-4D97-AF65-F5344CB8AC3E}">
        <p14:creationId xmlns:p14="http://schemas.microsoft.com/office/powerpoint/2010/main" val="353005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18978A-7D4B-E148-B59C-3E723E72B116}"/>
              </a:ext>
            </a:extLst>
          </p:cNvPr>
          <p:cNvPicPr>
            <a:picLocks noChangeAspect="1"/>
          </p:cNvPicPr>
          <p:nvPr/>
        </p:nvPicPr>
        <p:blipFill>
          <a:blip r:embed="rId2"/>
          <a:stretch>
            <a:fillRect/>
          </a:stretch>
        </p:blipFill>
        <p:spPr>
          <a:xfrm>
            <a:off x="1432187" y="1850588"/>
            <a:ext cx="9042400" cy="4851400"/>
          </a:xfrm>
          <a:prstGeom prst="rect">
            <a:avLst/>
          </a:prstGeom>
        </p:spPr>
      </p:pic>
      <p:sp>
        <p:nvSpPr>
          <p:cNvPr id="5" name="TextBox 4">
            <a:extLst>
              <a:ext uri="{FF2B5EF4-FFF2-40B4-BE49-F238E27FC236}">
                <a16:creationId xmlns:a16="http://schemas.microsoft.com/office/drawing/2014/main" id="{7204BD1C-4939-B54F-8067-C9F3A13644DE}"/>
              </a:ext>
            </a:extLst>
          </p:cNvPr>
          <p:cNvSpPr txBox="1"/>
          <p:nvPr/>
        </p:nvSpPr>
        <p:spPr>
          <a:xfrm>
            <a:off x="1426128" y="553673"/>
            <a:ext cx="5597430" cy="646331"/>
          </a:xfrm>
          <a:prstGeom prst="rect">
            <a:avLst/>
          </a:prstGeom>
          <a:noFill/>
        </p:spPr>
        <p:txBody>
          <a:bodyPr wrap="none" rtlCol="0">
            <a:spAutoFit/>
          </a:bodyPr>
          <a:lstStyle/>
          <a:p>
            <a:r>
              <a:rPr lang="en-US" b="1" dirty="0"/>
              <a:t>“Sign On” Use Case</a:t>
            </a:r>
          </a:p>
          <a:p>
            <a:r>
              <a:rPr lang="en-US" dirty="0"/>
              <a:t>User clicks on Sign On from the </a:t>
            </a:r>
            <a:r>
              <a:rPr lang="en-US" dirty="0" err="1"/>
              <a:t>AbeBooks.com</a:t>
            </a:r>
            <a:r>
              <a:rPr lang="en-US" dirty="0"/>
              <a:t> homepage</a:t>
            </a:r>
          </a:p>
        </p:txBody>
      </p:sp>
      <p:cxnSp>
        <p:nvCxnSpPr>
          <p:cNvPr id="7" name="Straight Arrow Connector 6">
            <a:extLst>
              <a:ext uri="{FF2B5EF4-FFF2-40B4-BE49-F238E27FC236}">
                <a16:creationId xmlns:a16="http://schemas.microsoft.com/office/drawing/2014/main" id="{459347D3-AC1B-2E40-B5B5-82F45FE5495D}"/>
              </a:ext>
            </a:extLst>
          </p:cNvPr>
          <p:cNvCxnSpPr>
            <a:cxnSpLocks/>
          </p:cNvCxnSpPr>
          <p:nvPr/>
        </p:nvCxnSpPr>
        <p:spPr>
          <a:xfrm>
            <a:off x="4773336" y="1224793"/>
            <a:ext cx="2726422" cy="687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2DFB5A8-AE2A-424D-AA89-95D735AFBBBD}"/>
              </a:ext>
            </a:extLst>
          </p:cNvPr>
          <p:cNvSpPr/>
          <p:nvPr/>
        </p:nvSpPr>
        <p:spPr>
          <a:xfrm>
            <a:off x="7508147" y="1828800"/>
            <a:ext cx="696286" cy="4530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54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A9BD91-B74E-F140-A66B-FE8D5851EC2F}"/>
              </a:ext>
            </a:extLst>
          </p:cNvPr>
          <p:cNvPicPr>
            <a:picLocks noChangeAspect="1"/>
          </p:cNvPicPr>
          <p:nvPr/>
        </p:nvPicPr>
        <p:blipFill>
          <a:blip r:embed="rId2"/>
          <a:stretch>
            <a:fillRect/>
          </a:stretch>
        </p:blipFill>
        <p:spPr>
          <a:xfrm>
            <a:off x="3271706" y="1396753"/>
            <a:ext cx="3987160" cy="4861667"/>
          </a:xfrm>
          <a:prstGeom prst="rect">
            <a:avLst/>
          </a:prstGeom>
        </p:spPr>
      </p:pic>
      <p:sp>
        <p:nvSpPr>
          <p:cNvPr id="5" name="TextBox 4">
            <a:extLst>
              <a:ext uri="{FF2B5EF4-FFF2-40B4-BE49-F238E27FC236}">
                <a16:creationId xmlns:a16="http://schemas.microsoft.com/office/drawing/2014/main" id="{B5C6FE8C-3674-A048-B358-38989E4C7820}"/>
              </a:ext>
            </a:extLst>
          </p:cNvPr>
          <p:cNvSpPr txBox="1"/>
          <p:nvPr/>
        </p:nvSpPr>
        <p:spPr>
          <a:xfrm>
            <a:off x="914400" y="494950"/>
            <a:ext cx="4643131" cy="369332"/>
          </a:xfrm>
          <a:prstGeom prst="rect">
            <a:avLst/>
          </a:prstGeom>
          <a:noFill/>
        </p:spPr>
        <p:txBody>
          <a:bodyPr wrap="none" rtlCol="0">
            <a:spAutoFit/>
          </a:bodyPr>
          <a:lstStyle/>
          <a:p>
            <a:r>
              <a:rPr lang="en-US" dirty="0"/>
              <a:t>The system brings the user to the Sign On page.</a:t>
            </a:r>
          </a:p>
        </p:txBody>
      </p:sp>
    </p:spTree>
    <p:extLst>
      <p:ext uri="{BB962C8B-B14F-4D97-AF65-F5344CB8AC3E}">
        <p14:creationId xmlns:p14="http://schemas.microsoft.com/office/powerpoint/2010/main" val="410890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6DCA1F-6756-5040-BD38-F203B7B585D9}"/>
              </a:ext>
            </a:extLst>
          </p:cNvPr>
          <p:cNvPicPr>
            <a:picLocks noChangeAspect="1"/>
          </p:cNvPicPr>
          <p:nvPr/>
        </p:nvPicPr>
        <p:blipFill>
          <a:blip r:embed="rId2"/>
          <a:stretch>
            <a:fillRect/>
          </a:stretch>
        </p:blipFill>
        <p:spPr>
          <a:xfrm>
            <a:off x="7886039" y="846419"/>
            <a:ext cx="3987160" cy="4861667"/>
          </a:xfrm>
          <a:prstGeom prst="rect">
            <a:avLst/>
          </a:prstGeom>
        </p:spPr>
      </p:pic>
      <p:sp>
        <p:nvSpPr>
          <p:cNvPr id="5" name="TextBox 4">
            <a:extLst>
              <a:ext uri="{FF2B5EF4-FFF2-40B4-BE49-F238E27FC236}">
                <a16:creationId xmlns:a16="http://schemas.microsoft.com/office/drawing/2014/main" id="{E7FD7A89-BF7A-A246-9ED6-DAEF67069C25}"/>
              </a:ext>
            </a:extLst>
          </p:cNvPr>
          <p:cNvSpPr txBox="1"/>
          <p:nvPr/>
        </p:nvSpPr>
        <p:spPr>
          <a:xfrm>
            <a:off x="1408262" y="257108"/>
            <a:ext cx="5976701" cy="369332"/>
          </a:xfrm>
          <a:prstGeom prst="rect">
            <a:avLst/>
          </a:prstGeom>
          <a:noFill/>
        </p:spPr>
        <p:txBody>
          <a:bodyPr wrap="none" rtlCol="0">
            <a:spAutoFit/>
          </a:bodyPr>
          <a:lstStyle/>
          <a:p>
            <a:r>
              <a:rPr lang="en-US" dirty="0"/>
              <a:t>The user enters in their account </a:t>
            </a:r>
            <a:r>
              <a:rPr lang="en-US" dirty="0">
                <a:solidFill>
                  <a:srgbClr val="FF0000"/>
                </a:solidFill>
              </a:rPr>
              <a:t>email address</a:t>
            </a:r>
            <a:r>
              <a:rPr lang="en-US" dirty="0"/>
              <a:t> and </a:t>
            </a:r>
            <a:r>
              <a:rPr lang="en-US" dirty="0">
                <a:solidFill>
                  <a:srgbClr val="00B050"/>
                </a:solidFill>
              </a:rPr>
              <a:t>password</a:t>
            </a:r>
            <a:r>
              <a:rPr lang="en-US" dirty="0"/>
              <a:t>. </a:t>
            </a:r>
          </a:p>
        </p:txBody>
      </p:sp>
      <p:cxnSp>
        <p:nvCxnSpPr>
          <p:cNvPr id="6" name="Straight Arrow Connector 5">
            <a:extLst>
              <a:ext uri="{FF2B5EF4-FFF2-40B4-BE49-F238E27FC236}">
                <a16:creationId xmlns:a16="http://schemas.microsoft.com/office/drawing/2014/main" id="{75FBA960-8F41-9942-B0CB-5426505608EE}"/>
              </a:ext>
            </a:extLst>
          </p:cNvPr>
          <p:cNvCxnSpPr>
            <a:cxnSpLocks/>
          </p:cNvCxnSpPr>
          <p:nvPr/>
        </p:nvCxnSpPr>
        <p:spPr>
          <a:xfrm>
            <a:off x="5096933" y="592667"/>
            <a:ext cx="4182534" cy="1752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96B5DB-D84F-B843-92E4-ADFF19B20193}"/>
              </a:ext>
            </a:extLst>
          </p:cNvPr>
          <p:cNvSpPr/>
          <p:nvPr/>
        </p:nvSpPr>
        <p:spPr>
          <a:xfrm>
            <a:off x="8808827" y="2050254"/>
            <a:ext cx="2323751" cy="4530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962AF7-4657-9E47-BB3F-E7B53B7041A9}"/>
              </a:ext>
            </a:extLst>
          </p:cNvPr>
          <p:cNvSpPr/>
          <p:nvPr/>
        </p:nvSpPr>
        <p:spPr>
          <a:xfrm>
            <a:off x="8810225" y="2529825"/>
            <a:ext cx="2323751" cy="45300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6935596-780C-2F40-BBE5-280CCEA691DE}"/>
              </a:ext>
            </a:extLst>
          </p:cNvPr>
          <p:cNvCxnSpPr>
            <a:cxnSpLocks/>
          </p:cNvCxnSpPr>
          <p:nvPr/>
        </p:nvCxnSpPr>
        <p:spPr>
          <a:xfrm>
            <a:off x="6493933" y="592667"/>
            <a:ext cx="2582334" cy="22606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1AFCB8B-41EC-8743-BB3C-4C174EF28FC1}"/>
              </a:ext>
            </a:extLst>
          </p:cNvPr>
          <p:cNvCxnSpPr>
            <a:cxnSpLocks/>
          </p:cNvCxnSpPr>
          <p:nvPr/>
        </p:nvCxnSpPr>
        <p:spPr>
          <a:xfrm>
            <a:off x="5207000" y="1337733"/>
            <a:ext cx="3716867" cy="257386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E1A72F-7EE5-2B48-B13A-482559D261BB}"/>
              </a:ext>
            </a:extLst>
          </p:cNvPr>
          <p:cNvSpPr txBox="1"/>
          <p:nvPr/>
        </p:nvSpPr>
        <p:spPr>
          <a:xfrm>
            <a:off x="685799" y="1134533"/>
            <a:ext cx="4668329" cy="923330"/>
          </a:xfrm>
          <a:prstGeom prst="rect">
            <a:avLst/>
          </a:prstGeom>
          <a:noFill/>
        </p:spPr>
        <p:txBody>
          <a:bodyPr wrap="none" rtlCol="0">
            <a:spAutoFit/>
          </a:bodyPr>
          <a:lstStyle/>
          <a:p>
            <a:r>
              <a:rPr lang="en-US" dirty="0"/>
              <a:t>The user optionally selects “</a:t>
            </a:r>
            <a:r>
              <a:rPr lang="en-US" dirty="0">
                <a:solidFill>
                  <a:srgbClr val="0070C0"/>
                </a:solidFill>
              </a:rPr>
              <a:t>Keep me signed in</a:t>
            </a:r>
            <a:r>
              <a:rPr lang="en-US" dirty="0"/>
              <a:t>”.</a:t>
            </a:r>
          </a:p>
          <a:p>
            <a:endParaRPr lang="en-US" dirty="0"/>
          </a:p>
          <a:p>
            <a:r>
              <a:rPr lang="en-US" dirty="0"/>
              <a:t>The user then clicks “</a:t>
            </a:r>
            <a:r>
              <a:rPr lang="en-US" dirty="0">
                <a:solidFill>
                  <a:srgbClr val="7030A0"/>
                </a:solidFill>
              </a:rPr>
              <a:t>Sign On</a:t>
            </a:r>
            <a:r>
              <a:rPr lang="en-US" dirty="0"/>
              <a:t>”</a:t>
            </a:r>
          </a:p>
        </p:txBody>
      </p:sp>
      <p:cxnSp>
        <p:nvCxnSpPr>
          <p:cNvPr id="25" name="Straight Arrow Connector 24">
            <a:extLst>
              <a:ext uri="{FF2B5EF4-FFF2-40B4-BE49-F238E27FC236}">
                <a16:creationId xmlns:a16="http://schemas.microsoft.com/office/drawing/2014/main" id="{43F1C5AE-C2F5-CE43-AAB4-DDA66E514814}"/>
              </a:ext>
            </a:extLst>
          </p:cNvPr>
          <p:cNvCxnSpPr>
            <a:cxnSpLocks/>
          </p:cNvCxnSpPr>
          <p:nvPr/>
        </p:nvCxnSpPr>
        <p:spPr>
          <a:xfrm>
            <a:off x="3589867" y="1862666"/>
            <a:ext cx="5207000" cy="132926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B2AA96-FCAE-2046-8346-386584994019}"/>
              </a:ext>
            </a:extLst>
          </p:cNvPr>
          <p:cNvSpPr txBox="1"/>
          <p:nvPr/>
        </p:nvSpPr>
        <p:spPr>
          <a:xfrm>
            <a:off x="770465" y="3132666"/>
            <a:ext cx="6510868" cy="1477328"/>
          </a:xfrm>
          <a:prstGeom prst="rect">
            <a:avLst/>
          </a:prstGeom>
          <a:noFill/>
        </p:spPr>
        <p:txBody>
          <a:bodyPr wrap="square" rtlCol="0">
            <a:spAutoFit/>
          </a:bodyPr>
          <a:lstStyle/>
          <a:p>
            <a:r>
              <a:rPr lang="en-US" dirty="0"/>
              <a:t>The system checks that the username and password are both correct, and signs the user into the website. If the user has selected “keep me signed in”, the website will keep the user signed in for future visits. After authentication, the website will return the user to the home page.</a:t>
            </a:r>
          </a:p>
        </p:txBody>
      </p:sp>
    </p:spTree>
    <p:extLst>
      <p:ext uri="{BB962C8B-B14F-4D97-AF65-F5344CB8AC3E}">
        <p14:creationId xmlns:p14="http://schemas.microsoft.com/office/powerpoint/2010/main" val="165947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26A9C7-3834-984E-A1AF-78C9AD8AE543}"/>
              </a:ext>
            </a:extLst>
          </p:cNvPr>
          <p:cNvPicPr>
            <a:picLocks noChangeAspect="1"/>
          </p:cNvPicPr>
          <p:nvPr/>
        </p:nvPicPr>
        <p:blipFill>
          <a:blip r:embed="rId2"/>
          <a:stretch>
            <a:fillRect/>
          </a:stretch>
        </p:blipFill>
        <p:spPr>
          <a:xfrm>
            <a:off x="452306" y="1642286"/>
            <a:ext cx="3987160" cy="4861667"/>
          </a:xfrm>
          <a:prstGeom prst="rect">
            <a:avLst/>
          </a:prstGeom>
        </p:spPr>
      </p:pic>
      <p:sp>
        <p:nvSpPr>
          <p:cNvPr id="6" name="TextBox 5">
            <a:extLst>
              <a:ext uri="{FF2B5EF4-FFF2-40B4-BE49-F238E27FC236}">
                <a16:creationId xmlns:a16="http://schemas.microsoft.com/office/drawing/2014/main" id="{9E73A551-12A5-9248-BF7D-97494C83F996}"/>
              </a:ext>
            </a:extLst>
          </p:cNvPr>
          <p:cNvSpPr txBox="1"/>
          <p:nvPr/>
        </p:nvSpPr>
        <p:spPr>
          <a:xfrm>
            <a:off x="414867" y="1007533"/>
            <a:ext cx="11209866" cy="369332"/>
          </a:xfrm>
          <a:prstGeom prst="rect">
            <a:avLst/>
          </a:prstGeom>
          <a:noFill/>
        </p:spPr>
        <p:txBody>
          <a:bodyPr wrap="square" rtlCol="0">
            <a:spAutoFit/>
          </a:bodyPr>
          <a:lstStyle/>
          <a:p>
            <a:r>
              <a:rPr lang="en-US" dirty="0"/>
              <a:t>If the user selects [</a:t>
            </a:r>
            <a:r>
              <a:rPr lang="en-US" u="sng" dirty="0">
                <a:solidFill>
                  <a:srgbClr val="0070C0"/>
                </a:solidFill>
              </a:rPr>
              <a:t>Forgot your password?</a:t>
            </a:r>
            <a:r>
              <a:rPr lang="en-US" dirty="0"/>
              <a:t>], the user is redirected to a password change page.</a:t>
            </a:r>
          </a:p>
        </p:txBody>
      </p:sp>
      <p:sp>
        <p:nvSpPr>
          <p:cNvPr id="7" name="Right Arrow 6">
            <a:extLst>
              <a:ext uri="{FF2B5EF4-FFF2-40B4-BE49-F238E27FC236}">
                <a16:creationId xmlns:a16="http://schemas.microsoft.com/office/drawing/2014/main" id="{D1F743AD-D2DC-4F4B-8B73-367AB9D98FF1}"/>
              </a:ext>
            </a:extLst>
          </p:cNvPr>
          <p:cNvSpPr/>
          <p:nvPr/>
        </p:nvSpPr>
        <p:spPr>
          <a:xfrm>
            <a:off x="4927601" y="3513666"/>
            <a:ext cx="1083733" cy="7789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AB6979B5-EDEC-EF40-8964-12643BBEFA3A}"/>
              </a:ext>
            </a:extLst>
          </p:cNvPr>
          <p:cNvPicPr>
            <a:picLocks noChangeAspect="1"/>
          </p:cNvPicPr>
          <p:nvPr/>
        </p:nvPicPr>
        <p:blipFill>
          <a:blip r:embed="rId3"/>
          <a:stretch>
            <a:fillRect/>
          </a:stretch>
        </p:blipFill>
        <p:spPr>
          <a:xfrm>
            <a:off x="6741583" y="1530350"/>
            <a:ext cx="3263900" cy="4813300"/>
          </a:xfrm>
          <a:prstGeom prst="rect">
            <a:avLst/>
          </a:prstGeom>
        </p:spPr>
      </p:pic>
      <p:cxnSp>
        <p:nvCxnSpPr>
          <p:cNvPr id="9" name="Straight Arrow Connector 8">
            <a:extLst>
              <a:ext uri="{FF2B5EF4-FFF2-40B4-BE49-F238E27FC236}">
                <a16:creationId xmlns:a16="http://schemas.microsoft.com/office/drawing/2014/main" id="{13BB7D0B-A6E6-4345-B8F7-D097F168894F}"/>
              </a:ext>
            </a:extLst>
          </p:cNvPr>
          <p:cNvCxnSpPr>
            <a:cxnSpLocks/>
          </p:cNvCxnSpPr>
          <p:nvPr/>
        </p:nvCxnSpPr>
        <p:spPr>
          <a:xfrm flipH="1">
            <a:off x="3259667" y="1346200"/>
            <a:ext cx="76200" cy="2057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55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AF175E-E90A-5845-A73A-DFD83F4A3F78}"/>
              </a:ext>
            </a:extLst>
          </p:cNvPr>
          <p:cNvPicPr>
            <a:picLocks noChangeAspect="1"/>
          </p:cNvPicPr>
          <p:nvPr/>
        </p:nvPicPr>
        <p:blipFill>
          <a:blip r:embed="rId2"/>
          <a:stretch>
            <a:fillRect/>
          </a:stretch>
        </p:blipFill>
        <p:spPr>
          <a:xfrm>
            <a:off x="6813549" y="1634065"/>
            <a:ext cx="3266016" cy="3983661"/>
          </a:xfrm>
          <a:prstGeom prst="rect">
            <a:avLst/>
          </a:prstGeom>
        </p:spPr>
      </p:pic>
      <p:pic>
        <p:nvPicPr>
          <p:cNvPr id="5" name="Picture 4">
            <a:extLst>
              <a:ext uri="{FF2B5EF4-FFF2-40B4-BE49-F238E27FC236}">
                <a16:creationId xmlns:a16="http://schemas.microsoft.com/office/drawing/2014/main" id="{7668076D-BDCA-4140-BA69-D912356B340C}"/>
              </a:ext>
            </a:extLst>
          </p:cNvPr>
          <p:cNvPicPr>
            <a:picLocks noChangeAspect="1"/>
          </p:cNvPicPr>
          <p:nvPr/>
        </p:nvPicPr>
        <p:blipFill>
          <a:blip r:embed="rId3"/>
          <a:stretch>
            <a:fillRect/>
          </a:stretch>
        </p:blipFill>
        <p:spPr>
          <a:xfrm>
            <a:off x="452306" y="1642286"/>
            <a:ext cx="3987160" cy="4861667"/>
          </a:xfrm>
          <a:prstGeom prst="rect">
            <a:avLst/>
          </a:prstGeom>
        </p:spPr>
      </p:pic>
      <p:sp>
        <p:nvSpPr>
          <p:cNvPr id="6" name="TextBox 5">
            <a:extLst>
              <a:ext uri="{FF2B5EF4-FFF2-40B4-BE49-F238E27FC236}">
                <a16:creationId xmlns:a16="http://schemas.microsoft.com/office/drawing/2014/main" id="{39840A81-FF41-9B49-99B4-78AEFE53D7F1}"/>
              </a:ext>
            </a:extLst>
          </p:cNvPr>
          <p:cNvSpPr txBox="1"/>
          <p:nvPr/>
        </p:nvSpPr>
        <p:spPr>
          <a:xfrm>
            <a:off x="414867" y="1007533"/>
            <a:ext cx="11209866" cy="646331"/>
          </a:xfrm>
          <a:prstGeom prst="rect">
            <a:avLst/>
          </a:prstGeom>
          <a:noFill/>
        </p:spPr>
        <p:txBody>
          <a:bodyPr wrap="square" rtlCol="0">
            <a:spAutoFit/>
          </a:bodyPr>
          <a:lstStyle/>
          <a:p>
            <a:r>
              <a:rPr lang="en-US" dirty="0"/>
              <a:t>If the user selects [</a:t>
            </a:r>
            <a:r>
              <a:rPr lang="en-US" u="sng" dirty="0">
                <a:solidFill>
                  <a:srgbClr val="0070C0"/>
                </a:solidFill>
              </a:rPr>
              <a:t>Details</a:t>
            </a:r>
            <a:r>
              <a:rPr lang="en-US" dirty="0"/>
              <a:t>], the user is presented with an information pop-up describing the the “keep me signed in” functionality.  </a:t>
            </a:r>
          </a:p>
        </p:txBody>
      </p:sp>
      <p:cxnSp>
        <p:nvCxnSpPr>
          <p:cNvPr id="7" name="Straight Arrow Connector 6">
            <a:extLst>
              <a:ext uri="{FF2B5EF4-FFF2-40B4-BE49-F238E27FC236}">
                <a16:creationId xmlns:a16="http://schemas.microsoft.com/office/drawing/2014/main" id="{D52245F6-DFCB-8E48-A0EB-0D12F9EAB885}"/>
              </a:ext>
            </a:extLst>
          </p:cNvPr>
          <p:cNvCxnSpPr>
            <a:cxnSpLocks/>
          </p:cNvCxnSpPr>
          <p:nvPr/>
        </p:nvCxnSpPr>
        <p:spPr>
          <a:xfrm flipH="1">
            <a:off x="2565400" y="1337733"/>
            <a:ext cx="59267" cy="33697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ight Arrow 9">
            <a:extLst>
              <a:ext uri="{FF2B5EF4-FFF2-40B4-BE49-F238E27FC236}">
                <a16:creationId xmlns:a16="http://schemas.microsoft.com/office/drawing/2014/main" id="{0AA8303B-F4F0-5B42-9574-AB523498A48D}"/>
              </a:ext>
            </a:extLst>
          </p:cNvPr>
          <p:cNvSpPr/>
          <p:nvPr/>
        </p:nvSpPr>
        <p:spPr>
          <a:xfrm>
            <a:off x="4927601" y="3513666"/>
            <a:ext cx="1083733" cy="7789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8820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768FDB-DF8D-6644-8907-CD1BF903E591}"/>
              </a:ext>
            </a:extLst>
          </p:cNvPr>
          <p:cNvPicPr>
            <a:picLocks noChangeAspect="1"/>
          </p:cNvPicPr>
          <p:nvPr/>
        </p:nvPicPr>
        <p:blipFill>
          <a:blip r:embed="rId2"/>
          <a:stretch>
            <a:fillRect/>
          </a:stretch>
        </p:blipFill>
        <p:spPr>
          <a:xfrm>
            <a:off x="5450882" y="1667932"/>
            <a:ext cx="6326252" cy="3445936"/>
          </a:xfrm>
          <a:prstGeom prst="rect">
            <a:avLst/>
          </a:prstGeom>
        </p:spPr>
      </p:pic>
      <p:sp>
        <p:nvSpPr>
          <p:cNvPr id="5" name="TextBox 4">
            <a:extLst>
              <a:ext uri="{FF2B5EF4-FFF2-40B4-BE49-F238E27FC236}">
                <a16:creationId xmlns:a16="http://schemas.microsoft.com/office/drawing/2014/main" id="{947AD682-5CAF-BE46-8081-F6B689F17B9F}"/>
              </a:ext>
            </a:extLst>
          </p:cNvPr>
          <p:cNvSpPr txBox="1"/>
          <p:nvPr/>
        </p:nvSpPr>
        <p:spPr>
          <a:xfrm>
            <a:off x="414867" y="1007533"/>
            <a:ext cx="9372600" cy="369332"/>
          </a:xfrm>
          <a:prstGeom prst="rect">
            <a:avLst/>
          </a:prstGeom>
          <a:noFill/>
        </p:spPr>
        <p:txBody>
          <a:bodyPr wrap="square" rtlCol="0">
            <a:spAutoFit/>
          </a:bodyPr>
          <a:lstStyle/>
          <a:p>
            <a:r>
              <a:rPr lang="en-US" dirty="0"/>
              <a:t>If the user selects [</a:t>
            </a:r>
            <a:r>
              <a:rPr lang="en-US" u="sng" dirty="0">
                <a:solidFill>
                  <a:srgbClr val="0070C0"/>
                </a:solidFill>
              </a:rPr>
              <a:t>Privacy Policy</a:t>
            </a:r>
            <a:r>
              <a:rPr lang="en-US" dirty="0"/>
              <a:t>], the user is redirected to </a:t>
            </a:r>
            <a:r>
              <a:rPr lang="en-US" dirty="0" err="1"/>
              <a:t>AbeBooks</a:t>
            </a:r>
            <a:r>
              <a:rPr lang="en-US" dirty="0"/>
              <a:t>’ privacy policy page.</a:t>
            </a:r>
          </a:p>
        </p:txBody>
      </p:sp>
      <p:pic>
        <p:nvPicPr>
          <p:cNvPr id="6" name="Picture 5">
            <a:extLst>
              <a:ext uri="{FF2B5EF4-FFF2-40B4-BE49-F238E27FC236}">
                <a16:creationId xmlns:a16="http://schemas.microsoft.com/office/drawing/2014/main" id="{94176D92-ABBD-FE4A-97AE-0EFAB0744CA6}"/>
              </a:ext>
            </a:extLst>
          </p:cNvPr>
          <p:cNvPicPr>
            <a:picLocks noChangeAspect="1"/>
          </p:cNvPicPr>
          <p:nvPr/>
        </p:nvPicPr>
        <p:blipFill>
          <a:blip r:embed="rId3"/>
          <a:stretch>
            <a:fillRect/>
          </a:stretch>
        </p:blipFill>
        <p:spPr>
          <a:xfrm>
            <a:off x="452306" y="1726953"/>
            <a:ext cx="3987160" cy="4861667"/>
          </a:xfrm>
          <a:prstGeom prst="rect">
            <a:avLst/>
          </a:prstGeom>
        </p:spPr>
      </p:pic>
      <p:cxnSp>
        <p:nvCxnSpPr>
          <p:cNvPr id="8" name="Straight Arrow Connector 7">
            <a:extLst>
              <a:ext uri="{FF2B5EF4-FFF2-40B4-BE49-F238E27FC236}">
                <a16:creationId xmlns:a16="http://schemas.microsoft.com/office/drawing/2014/main" id="{8CD9E038-D256-F648-A664-62EBA80350FF}"/>
              </a:ext>
            </a:extLst>
          </p:cNvPr>
          <p:cNvCxnSpPr/>
          <p:nvPr/>
        </p:nvCxnSpPr>
        <p:spPr>
          <a:xfrm>
            <a:off x="2827867" y="1329267"/>
            <a:ext cx="558800" cy="30310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ight Arrow 8">
            <a:extLst>
              <a:ext uri="{FF2B5EF4-FFF2-40B4-BE49-F238E27FC236}">
                <a16:creationId xmlns:a16="http://schemas.microsoft.com/office/drawing/2014/main" id="{E1F22D99-7B26-094F-B1B3-3C0A25664A8B}"/>
              </a:ext>
            </a:extLst>
          </p:cNvPr>
          <p:cNvSpPr/>
          <p:nvPr/>
        </p:nvSpPr>
        <p:spPr>
          <a:xfrm>
            <a:off x="4267201" y="3488266"/>
            <a:ext cx="1083733" cy="7789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402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BD6434-F622-AD46-816F-BA19BDA9BEE1}"/>
              </a:ext>
            </a:extLst>
          </p:cNvPr>
          <p:cNvSpPr txBox="1"/>
          <p:nvPr/>
        </p:nvSpPr>
        <p:spPr>
          <a:xfrm>
            <a:off x="575734" y="728133"/>
            <a:ext cx="10097957" cy="646331"/>
          </a:xfrm>
          <a:prstGeom prst="rect">
            <a:avLst/>
          </a:prstGeom>
          <a:noFill/>
        </p:spPr>
        <p:txBody>
          <a:bodyPr wrap="none" rtlCol="0">
            <a:spAutoFit/>
          </a:bodyPr>
          <a:lstStyle/>
          <a:p>
            <a:r>
              <a:rPr lang="en-US" dirty="0"/>
              <a:t>If the user selects [</a:t>
            </a:r>
            <a:r>
              <a:rPr lang="en-US" u="sng" dirty="0">
                <a:solidFill>
                  <a:srgbClr val="0070C0"/>
                </a:solidFill>
              </a:rPr>
              <a:t>Terms and Conditions</a:t>
            </a:r>
            <a:r>
              <a:rPr lang="en-US" dirty="0"/>
              <a:t>],  the user is redirected to </a:t>
            </a:r>
            <a:r>
              <a:rPr lang="en-US" dirty="0" err="1"/>
              <a:t>AbeBooks</a:t>
            </a:r>
            <a:r>
              <a:rPr lang="en-US" dirty="0"/>
              <a:t>’ terms and conditions page.</a:t>
            </a:r>
          </a:p>
          <a:p>
            <a:endParaRPr lang="en-US" dirty="0"/>
          </a:p>
        </p:txBody>
      </p:sp>
      <p:pic>
        <p:nvPicPr>
          <p:cNvPr id="5" name="Picture 4">
            <a:extLst>
              <a:ext uri="{FF2B5EF4-FFF2-40B4-BE49-F238E27FC236}">
                <a16:creationId xmlns:a16="http://schemas.microsoft.com/office/drawing/2014/main" id="{340D1063-0C0E-2E47-9C48-7BE55B4ED1BD}"/>
              </a:ext>
            </a:extLst>
          </p:cNvPr>
          <p:cNvPicPr>
            <a:picLocks noChangeAspect="1"/>
          </p:cNvPicPr>
          <p:nvPr/>
        </p:nvPicPr>
        <p:blipFill>
          <a:blip r:embed="rId2"/>
          <a:stretch>
            <a:fillRect/>
          </a:stretch>
        </p:blipFill>
        <p:spPr>
          <a:xfrm>
            <a:off x="4436533" y="1781392"/>
            <a:ext cx="7480042" cy="3349407"/>
          </a:xfrm>
          <a:prstGeom prst="rect">
            <a:avLst/>
          </a:prstGeom>
        </p:spPr>
      </p:pic>
      <p:pic>
        <p:nvPicPr>
          <p:cNvPr id="6" name="Picture 5">
            <a:extLst>
              <a:ext uri="{FF2B5EF4-FFF2-40B4-BE49-F238E27FC236}">
                <a16:creationId xmlns:a16="http://schemas.microsoft.com/office/drawing/2014/main" id="{9AB63952-2057-8643-843F-4517D6652C7F}"/>
              </a:ext>
            </a:extLst>
          </p:cNvPr>
          <p:cNvPicPr>
            <a:picLocks noChangeAspect="1"/>
          </p:cNvPicPr>
          <p:nvPr/>
        </p:nvPicPr>
        <p:blipFill>
          <a:blip r:embed="rId3"/>
          <a:stretch>
            <a:fillRect/>
          </a:stretch>
        </p:blipFill>
        <p:spPr>
          <a:xfrm>
            <a:off x="206773" y="1616886"/>
            <a:ext cx="3987160" cy="4861667"/>
          </a:xfrm>
          <a:prstGeom prst="rect">
            <a:avLst/>
          </a:prstGeom>
        </p:spPr>
      </p:pic>
      <p:cxnSp>
        <p:nvCxnSpPr>
          <p:cNvPr id="7" name="Straight Arrow Connector 6">
            <a:extLst>
              <a:ext uri="{FF2B5EF4-FFF2-40B4-BE49-F238E27FC236}">
                <a16:creationId xmlns:a16="http://schemas.microsoft.com/office/drawing/2014/main" id="{495DB4AB-3544-BE48-8D0A-4AD48381399C}"/>
              </a:ext>
            </a:extLst>
          </p:cNvPr>
          <p:cNvCxnSpPr>
            <a:cxnSpLocks/>
          </p:cNvCxnSpPr>
          <p:nvPr/>
        </p:nvCxnSpPr>
        <p:spPr>
          <a:xfrm flipH="1">
            <a:off x="2032000" y="1270000"/>
            <a:ext cx="846667" cy="3158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ight Arrow 8">
            <a:extLst>
              <a:ext uri="{FF2B5EF4-FFF2-40B4-BE49-F238E27FC236}">
                <a16:creationId xmlns:a16="http://schemas.microsoft.com/office/drawing/2014/main" id="{792981D9-167C-7140-AF21-E45F3ACD87F3}"/>
              </a:ext>
            </a:extLst>
          </p:cNvPr>
          <p:cNvSpPr/>
          <p:nvPr/>
        </p:nvSpPr>
        <p:spPr>
          <a:xfrm>
            <a:off x="3826935" y="3445933"/>
            <a:ext cx="1083733" cy="77893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26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5D8700-5749-894E-87FB-80381F67A82D}"/>
              </a:ext>
            </a:extLst>
          </p:cNvPr>
          <p:cNvSpPr txBox="1"/>
          <p:nvPr/>
        </p:nvSpPr>
        <p:spPr>
          <a:xfrm>
            <a:off x="940832" y="117693"/>
            <a:ext cx="9203267" cy="6463308"/>
          </a:xfrm>
          <a:prstGeom prst="rect">
            <a:avLst/>
          </a:prstGeom>
          <a:noFill/>
        </p:spPr>
        <p:txBody>
          <a:bodyPr wrap="square" rtlCol="0">
            <a:spAutoFit/>
          </a:bodyPr>
          <a:lstStyle/>
          <a:p>
            <a:r>
              <a:rPr lang="en-US" b="1" dirty="0"/>
              <a:t>Sign On Alternate Use Case</a:t>
            </a:r>
          </a:p>
          <a:p>
            <a:r>
              <a:rPr lang="en-US" dirty="0"/>
              <a:t>Alternate Courses</a:t>
            </a:r>
          </a:p>
          <a:p>
            <a:endParaRPr lang="en-US" dirty="0"/>
          </a:p>
          <a:p>
            <a:r>
              <a:rPr lang="en-US" dirty="0"/>
              <a:t>If the user has not typed anything into the email or password text fields, or has entered invalid characters into the text fields, selecting Sign On triggers an error indicating the invalid or missing data. The user is not redirected, and any text in the fields are not cleared. This enables the user to correct the invalid or missing email/password to attempt to sign in again.</a:t>
            </a:r>
          </a:p>
          <a:p>
            <a:endParaRPr lang="en-US" dirty="0"/>
          </a:p>
          <a:p>
            <a:r>
              <a:rPr lang="en-US" dirty="0"/>
              <a:t>If the user enters an incorrect email and password combination, after selecting Sign On, the user is presented with a “failed to sign on” error, indicating to the user that either the username or password is incorrect. The text in the email and password fields is cleared, and the user remains on the Sign On page allowing them to attempt to sign on again.</a:t>
            </a:r>
          </a:p>
          <a:p>
            <a:endParaRPr lang="en-US" dirty="0"/>
          </a:p>
          <a:p>
            <a:r>
              <a:rPr lang="en-US" dirty="0"/>
              <a:t>If the user fails to enter a correct email and password &lt;n&gt; number of times, the user will be warned that they have &lt;x&gt; number of more tries before the account will be frozen. The error will also provide a link to the “[</a:t>
            </a:r>
            <a:r>
              <a:rPr lang="en-US" dirty="0">
                <a:solidFill>
                  <a:srgbClr val="0070C0"/>
                </a:solidFill>
              </a:rPr>
              <a:t>Forgot your password?</a:t>
            </a:r>
            <a:r>
              <a:rPr lang="en-US" dirty="0"/>
              <a:t>]” page. The text in the email and password fields are cleared, and the user remains on the Sign On page allowing them to attempt to sign on again.</a:t>
            </a:r>
          </a:p>
          <a:p>
            <a:br>
              <a:rPr lang="en-US" dirty="0"/>
            </a:br>
            <a:r>
              <a:rPr lang="en-US" dirty="0"/>
              <a:t>After &lt;y&gt; number of failed tries to Sign On, the user’s account is temporarily frozen from additional Sign On attempts. This information is conveyed to the user in a warning. An email is sent to the account email indicating that it is temporarily locked, as a warning in case the failed Sign On attempts are not from the owner of the account.</a:t>
            </a:r>
          </a:p>
        </p:txBody>
      </p:sp>
    </p:spTree>
    <p:extLst>
      <p:ext uri="{BB962C8B-B14F-4D97-AF65-F5344CB8AC3E}">
        <p14:creationId xmlns:p14="http://schemas.microsoft.com/office/powerpoint/2010/main" val="4102928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512</Words>
  <Application>Microsoft Macintosh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AbeBooks Sign On GUI Prototype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AbeBooks Sign On GUI Prototype</dc:title>
  <dc:creator>Nicholai L'Esperance</dc:creator>
  <cp:lastModifiedBy>Nicholai L'Esperance</cp:lastModifiedBy>
  <cp:revision>2</cp:revision>
  <dcterms:created xsi:type="dcterms:W3CDTF">2022-01-27T21:56:08Z</dcterms:created>
  <dcterms:modified xsi:type="dcterms:W3CDTF">2022-01-28T18:04:37Z</dcterms:modified>
</cp:coreProperties>
</file>