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020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7"/>
    <p:restoredTop sz="96327"/>
  </p:normalViewPr>
  <p:slideViewPr>
    <p:cSldViewPr snapToGrid="0" snapToObjects="1">
      <p:cViewPr>
        <p:scale>
          <a:sx n="122" d="100"/>
          <a:sy n="122" d="100"/>
        </p:scale>
        <p:origin x="189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B037-FC4D-5E44-A3C9-1FEDCE8D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4E666-3622-1C4C-A930-8591CA56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F713-77F9-8949-BBC4-1705678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9968-7AFB-EA47-BE04-8080C6D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170A-6FA9-D447-8263-A2B7EE80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A1E8-7B8F-694C-A7E4-F23ABA14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36380-C5D6-C94A-9AE6-35BC42FD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6457-9453-6F47-9A7F-BD14F524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0585-44FC-E546-96EF-B362573D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49D3-BB65-244D-9C44-9612CFE0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E0551-3D75-2440-B01B-4C6A6F70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229E-6817-384A-945B-5C825E78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B6CD-338B-F74C-9BAF-72DB8C0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3A75-396F-7242-976E-3C8C7CFD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032D-CE55-1A4A-B330-D3FCDE4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2B2-FD43-AF4A-9FF2-B96BB9F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A008-4E1E-F543-8906-B008F0AD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3984-A30F-E448-AB0C-B7F689C5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D1CB-4003-F243-B1E3-E727BDC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4279-E187-C148-986F-CAE4FC3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6E09-0798-FB43-A2D6-7F4E873B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93D1-38F3-4448-B47D-FEC45078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773C-0370-594A-B18E-0FE0B613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9C58-4DFC-8249-8229-12E4ED0E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26E2-D0A8-954B-B9D0-55DBF20A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9EC0-384C-334E-AE1E-8055048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85E2-A48B-BE4C-AF02-04EAEE38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5E2C-E41B-5641-B5C6-8BA1F6AF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8808-8CAB-1442-8283-CAE4E1FA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5980-E1E4-0B4A-BAFF-189C109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8BC54-D9EE-7343-8951-25D758E9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64E1-CB17-9D43-A65B-2F91A3A3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402C-3302-B44A-B5F6-9A60349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866F-3858-B448-9F64-2D6E5A1E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E4BF9-ACDA-8049-B228-5B80E077D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DD9EB-6C2B-9547-9310-D491B0CD6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89B74-D525-2142-BF6F-DFA66D1A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849CC-6814-D646-BB83-7C36C602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C65F7-9EEC-5544-BB84-BC6FED08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422-3379-4449-84A4-4E08C71C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BDB8D-C210-0F41-A9D1-16156226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FC498-DF5A-2E4F-9F54-4952B8CA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8132-38B0-4A4E-9223-E1B5981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6C769-EFC3-8C4E-8928-0A963D76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D21C1-9F78-DB44-A531-167CB14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57CB-AF96-1242-87F0-440E0027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4A6D-9EC0-644F-9646-0DFE4609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5A57-156C-AA41-B65F-E79CEED1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B07E9-AF73-FB46-94AB-572D63E7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473CC-0098-0048-BDB2-E760DFE2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65DD-E9A2-8140-953E-8D03FEC6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1885-04BE-E841-8310-592878CC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217-E48B-2A46-A6F2-3F44D0CE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919F-9F08-2646-A302-5989BEA6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F270F-349D-1541-9084-7071CAA5A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F712-7866-1246-9006-EB1E927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3BA0-6F14-F744-B6BA-8955113E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CB33-86D3-1742-ADB7-82B355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7B77B-6F43-ED43-AFEF-A10C23E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21D8-8459-5C45-97D6-57E4F4A8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4648-C40E-D247-9790-9DD765E2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1712-70FC-E842-A9D6-35655F084CC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4EB5-5C19-CF4B-9205-6FFF62F1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93BF-D4EC-0A44-BDD8-CB1F20BB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FA2C-AA63-F74A-A06E-9C144DE21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41C6-239E-3447-96BD-878E26DF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F095-6DB1-7D42-B221-E031DB40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04" y="1326163"/>
            <a:ext cx="10515600" cy="940627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US" altLang="en-US" dirty="0"/>
              <a:t>The Customer clicks the Log In button on the Home Page. 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918376-E8A0-774A-880A-7C61DFD0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23" y="2181725"/>
            <a:ext cx="5531661" cy="41701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D18B8A2-645B-6341-B8C4-41523CF24F0D}"/>
              </a:ext>
            </a:extLst>
          </p:cNvPr>
          <p:cNvSpPr/>
          <p:nvPr/>
        </p:nvSpPr>
        <p:spPr>
          <a:xfrm>
            <a:off x="6729663" y="2261937"/>
            <a:ext cx="376990" cy="2566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35AB-7E29-A847-A0AB-016A96CC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Course: Log In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8749-66CC-184D-A18E-592EF979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system displays the Login Page. The Customer enters his or her </a:t>
            </a:r>
            <a:r>
              <a:rPr lang="en-US" altLang="en-US" dirty="0">
                <a:solidFill>
                  <a:srgbClr val="00B050"/>
                </a:solidFill>
              </a:rPr>
              <a:t>user ID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70C0"/>
                </a:solidFill>
              </a:rPr>
              <a:t>password</a:t>
            </a:r>
            <a:r>
              <a:rPr lang="en-US" altLang="en-US" dirty="0"/>
              <a:t> and then clicks the </a:t>
            </a:r>
            <a:r>
              <a:rPr lang="en-US" altLang="en-US" dirty="0">
                <a:solidFill>
                  <a:srgbClr val="7030A0"/>
                </a:solidFill>
              </a:rPr>
              <a:t>Log In</a:t>
            </a:r>
            <a:r>
              <a:rPr lang="en-US" altLang="en-US" dirty="0"/>
              <a:t> button.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43FC-6B33-764E-879F-1B6BDBFF1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5370746" y="3141496"/>
            <a:ext cx="5610076" cy="50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3E905-D4B8-294E-9A79-95E899633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5" b="57429"/>
          <a:stretch/>
        </p:blipFill>
        <p:spPr>
          <a:xfrm>
            <a:off x="5370745" y="4042610"/>
            <a:ext cx="5610076" cy="6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03D69-3A10-534C-B188-C75FFD28AEF1}"/>
              </a:ext>
            </a:extLst>
          </p:cNvPr>
          <p:cNvSpPr txBox="1"/>
          <p:nvPr/>
        </p:nvSpPr>
        <p:spPr>
          <a:xfrm>
            <a:off x="8109284" y="368166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E5F10A-4DA1-B14F-A7AD-616B8E3E6808}"/>
              </a:ext>
            </a:extLst>
          </p:cNvPr>
          <p:cNvSpPr/>
          <p:nvPr/>
        </p:nvSpPr>
        <p:spPr>
          <a:xfrm>
            <a:off x="8117305" y="4756485"/>
            <a:ext cx="641684" cy="1844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 in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C8C9BA9-0973-AC45-98B1-2DA0F4BA1A55}"/>
              </a:ext>
            </a:extLst>
          </p:cNvPr>
          <p:cNvCxnSpPr/>
          <p:nvPr/>
        </p:nvCxnSpPr>
        <p:spPr>
          <a:xfrm>
            <a:off x="1652337" y="2687053"/>
            <a:ext cx="5646821" cy="1507958"/>
          </a:xfrm>
          <a:prstGeom prst="bentConnector3">
            <a:avLst>
              <a:gd name="adj1" fmla="val 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66BA695-5595-A34D-915A-FCF5405451E5}"/>
              </a:ext>
            </a:extLst>
          </p:cNvPr>
          <p:cNvCxnSpPr>
            <a:cxnSpLocks/>
          </p:cNvCxnSpPr>
          <p:nvPr/>
        </p:nvCxnSpPr>
        <p:spPr>
          <a:xfrm>
            <a:off x="3457074" y="2598821"/>
            <a:ext cx="3641558" cy="1909011"/>
          </a:xfrm>
          <a:prstGeom prst="bentConnector3">
            <a:avLst>
              <a:gd name="adj1" fmla="val 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F2EF03EC-7F1A-144A-B05F-FB8C81B35636}"/>
              </a:ext>
            </a:extLst>
          </p:cNvPr>
          <p:cNvSpPr/>
          <p:nvPr/>
        </p:nvSpPr>
        <p:spPr>
          <a:xfrm>
            <a:off x="7620000" y="2671011"/>
            <a:ext cx="3801979" cy="2197768"/>
          </a:xfrm>
          <a:custGeom>
            <a:avLst/>
            <a:gdLst>
              <a:gd name="connsiteX0" fmla="*/ 0 w 3801979"/>
              <a:gd name="connsiteY0" fmla="*/ 0 h 2197768"/>
              <a:gd name="connsiteX1" fmla="*/ 0 w 3801979"/>
              <a:gd name="connsiteY1" fmla="*/ 320842 h 2197768"/>
              <a:gd name="connsiteX2" fmla="*/ 3801979 w 3801979"/>
              <a:gd name="connsiteY2" fmla="*/ 320842 h 2197768"/>
              <a:gd name="connsiteX3" fmla="*/ 3801979 w 3801979"/>
              <a:gd name="connsiteY3" fmla="*/ 2197768 h 2197768"/>
              <a:gd name="connsiteX4" fmla="*/ 1267326 w 3801979"/>
              <a:gd name="connsiteY4" fmla="*/ 2197768 h 21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979" h="2197768">
                <a:moveTo>
                  <a:pt x="0" y="0"/>
                </a:moveTo>
                <a:lnTo>
                  <a:pt x="0" y="320842"/>
                </a:lnTo>
                <a:lnTo>
                  <a:pt x="3801979" y="320842"/>
                </a:lnTo>
                <a:lnTo>
                  <a:pt x="3801979" y="2197768"/>
                </a:lnTo>
                <a:lnTo>
                  <a:pt x="1267326" y="2197768"/>
                </a:lnTo>
              </a:path>
            </a:pathLst>
          </a:custGeom>
          <a:noFill/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871D0-04EF-C74E-A3AA-AA175D307F3E}"/>
              </a:ext>
            </a:extLst>
          </p:cNvPr>
          <p:cNvSpPr txBox="1"/>
          <p:nvPr/>
        </p:nvSpPr>
        <p:spPr>
          <a:xfrm>
            <a:off x="7740316" y="4981074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Create new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432B0-74D6-2248-89AF-35EE0785E650}"/>
              </a:ext>
            </a:extLst>
          </p:cNvPr>
          <p:cNvSpPr txBox="1"/>
          <p:nvPr/>
        </p:nvSpPr>
        <p:spPr>
          <a:xfrm>
            <a:off x="7876675" y="5213683"/>
            <a:ext cx="114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Reminder word</a:t>
            </a:r>
          </a:p>
        </p:txBody>
      </p:sp>
    </p:spTree>
    <p:extLst>
      <p:ext uri="{BB962C8B-B14F-4D97-AF65-F5344CB8AC3E}">
        <p14:creationId xmlns:p14="http://schemas.microsoft.com/office/powerpoint/2010/main" val="251097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B93E-9C1C-004C-A935-7A7C41E0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Course: Log In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3F8B-75E5-424F-BC88-590BDF07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The system validates the login information against the persistent Account data and then returns the Customer to the Home Page.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DD39E-6949-5A4F-A362-89B0F43F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43" y="2881145"/>
            <a:ext cx="4669155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DAD-B870-9C46-BDA3-83E1A748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Courses: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8E87-4EEF-384F-B587-DB19C7DB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Customer clicks the </a:t>
            </a:r>
            <a:r>
              <a:rPr lang="en-US" altLang="en-US" dirty="0">
                <a:solidFill>
                  <a:srgbClr val="0070C0"/>
                </a:solidFill>
              </a:rPr>
              <a:t>[New Account]</a:t>
            </a:r>
            <a:r>
              <a:rPr lang="en-US" altLang="en-US" dirty="0"/>
              <a:t> button on the Login Page, the system invokes the Open Account use case.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ACD7-EEF8-F043-81AC-AB6A2CD0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2868177" y="3285875"/>
            <a:ext cx="5610076" cy="50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4800D-4E55-914C-A1DD-3F45D854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5" b="57429"/>
          <a:stretch/>
        </p:blipFill>
        <p:spPr>
          <a:xfrm>
            <a:off x="2868176" y="4186989"/>
            <a:ext cx="5610076" cy="6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9F569-C66F-CE46-BA51-6AC392AE01D0}"/>
              </a:ext>
            </a:extLst>
          </p:cNvPr>
          <p:cNvSpPr txBox="1"/>
          <p:nvPr/>
        </p:nvSpPr>
        <p:spPr>
          <a:xfrm>
            <a:off x="5606715" y="382604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85C621-5DB0-A542-A531-62006119E279}"/>
              </a:ext>
            </a:extLst>
          </p:cNvPr>
          <p:cNvSpPr/>
          <p:nvPr/>
        </p:nvSpPr>
        <p:spPr>
          <a:xfrm>
            <a:off x="5614736" y="4900864"/>
            <a:ext cx="641684" cy="1844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B712D-6957-5B42-BA29-21844189BF03}"/>
              </a:ext>
            </a:extLst>
          </p:cNvPr>
          <p:cNvSpPr txBox="1"/>
          <p:nvPr/>
        </p:nvSpPr>
        <p:spPr>
          <a:xfrm>
            <a:off x="5237747" y="5125453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Create new account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AEA7F6-614F-264C-ADCE-5DD442D625D7}"/>
              </a:ext>
            </a:extLst>
          </p:cNvPr>
          <p:cNvCxnSpPr>
            <a:cxnSpLocks/>
          </p:cNvCxnSpPr>
          <p:nvPr/>
        </p:nvCxnSpPr>
        <p:spPr>
          <a:xfrm flipH="1">
            <a:off x="6575932" y="3842084"/>
            <a:ext cx="3346111" cy="1413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91148-9FBB-3642-950F-2211BFD6A244}"/>
              </a:ext>
            </a:extLst>
          </p:cNvPr>
          <p:cNvSpPr txBox="1"/>
          <p:nvPr/>
        </p:nvSpPr>
        <p:spPr>
          <a:xfrm>
            <a:off x="5390149" y="5366083"/>
            <a:ext cx="114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Reminder word</a:t>
            </a:r>
          </a:p>
        </p:txBody>
      </p:sp>
    </p:spTree>
    <p:extLst>
      <p:ext uri="{BB962C8B-B14F-4D97-AF65-F5344CB8AC3E}">
        <p14:creationId xmlns:p14="http://schemas.microsoft.com/office/powerpoint/2010/main" val="165544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DAD-B870-9C46-BDA3-83E1A748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Courses: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8E87-4EEF-384F-B587-DB19C7DB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spcBef>
                <a:spcPct val="0"/>
              </a:spcBef>
              <a:buNone/>
            </a:pPr>
            <a:r>
              <a:rPr lang="en-US" altLang="en-US" dirty="0"/>
              <a:t>If the Customer clicks the </a:t>
            </a:r>
            <a:r>
              <a:rPr lang="en-US" altLang="en-US" dirty="0">
                <a:solidFill>
                  <a:srgbClr val="0070C0"/>
                </a:solidFill>
              </a:rPr>
              <a:t>[Reminder Word]</a:t>
            </a:r>
            <a:r>
              <a:rPr lang="en-US" altLang="en-US" dirty="0"/>
              <a:t> button on the Login Page, the system displays the reminder word stored for that Customer, in a separate dialog box. When the Customer clicks the OK button, the system returns the Customer to the Login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ACD7-EEF8-F043-81AC-AB6A2CD0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718535" y="3927559"/>
            <a:ext cx="5610076" cy="50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4800D-4E55-914C-A1DD-3F45D854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5" b="57429"/>
          <a:stretch/>
        </p:blipFill>
        <p:spPr>
          <a:xfrm>
            <a:off x="718534" y="4828673"/>
            <a:ext cx="5610076" cy="6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9F569-C66F-CE46-BA51-6AC392AE01D0}"/>
              </a:ext>
            </a:extLst>
          </p:cNvPr>
          <p:cNvSpPr txBox="1"/>
          <p:nvPr/>
        </p:nvSpPr>
        <p:spPr>
          <a:xfrm>
            <a:off x="3457073" y="446772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85C621-5DB0-A542-A531-62006119E279}"/>
              </a:ext>
            </a:extLst>
          </p:cNvPr>
          <p:cNvSpPr/>
          <p:nvPr/>
        </p:nvSpPr>
        <p:spPr>
          <a:xfrm>
            <a:off x="3465094" y="5542548"/>
            <a:ext cx="641684" cy="1844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B712D-6957-5B42-BA29-21844189BF03}"/>
              </a:ext>
            </a:extLst>
          </p:cNvPr>
          <p:cNvSpPr txBox="1"/>
          <p:nvPr/>
        </p:nvSpPr>
        <p:spPr>
          <a:xfrm>
            <a:off x="3088105" y="5767137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Create new account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AEA7F6-614F-264C-ADCE-5DD442D625D7}"/>
              </a:ext>
            </a:extLst>
          </p:cNvPr>
          <p:cNvCxnSpPr>
            <a:cxnSpLocks/>
          </p:cNvCxnSpPr>
          <p:nvPr/>
        </p:nvCxnSpPr>
        <p:spPr>
          <a:xfrm>
            <a:off x="1564106" y="6055895"/>
            <a:ext cx="1731216" cy="9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91148-9FBB-3642-950F-2211BFD6A244}"/>
              </a:ext>
            </a:extLst>
          </p:cNvPr>
          <p:cNvSpPr txBox="1"/>
          <p:nvPr/>
        </p:nvSpPr>
        <p:spPr>
          <a:xfrm>
            <a:off x="3240507" y="6007767"/>
            <a:ext cx="114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Reminder word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B7D47B-97E4-FD43-9620-172EC1AF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41" y="3987106"/>
            <a:ext cx="2976813" cy="1757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86D8F2-988C-2846-A627-ED535B655996}"/>
              </a:ext>
            </a:extLst>
          </p:cNvPr>
          <p:cNvSpPr txBox="1"/>
          <p:nvPr/>
        </p:nvSpPr>
        <p:spPr>
          <a:xfrm>
            <a:off x="7587916" y="4130842"/>
            <a:ext cx="141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Password Reminder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1A786-A117-3D47-BE0C-784872DA171D}"/>
              </a:ext>
            </a:extLst>
          </p:cNvPr>
          <p:cNvSpPr txBox="1"/>
          <p:nvPr/>
        </p:nvSpPr>
        <p:spPr>
          <a:xfrm>
            <a:off x="7652084" y="4652212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Reminder: “</a:t>
            </a:r>
            <a:r>
              <a:rPr lang="en-US" sz="1400" dirty="0" err="1">
                <a:latin typeface="Courier" pitchFamily="2" charset="0"/>
              </a:rPr>
              <a:t>foobar</a:t>
            </a:r>
            <a:r>
              <a:rPr lang="en-US" sz="1400" dirty="0">
                <a:latin typeface="Courier" pitchFamily="2" charset="0"/>
              </a:rPr>
              <a:t>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41EA9-D9D2-3342-9E53-6EFC986EDD9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871411" y="4865758"/>
            <a:ext cx="1612230" cy="21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DAD-B870-9C46-BDA3-83E1A748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Courses: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8E87-4EEF-384F-B587-DB19C7DB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spcBef>
                <a:spcPct val="0"/>
              </a:spcBef>
              <a:buNone/>
            </a:pPr>
            <a:r>
              <a:rPr lang="en-US" altLang="en-US" dirty="0"/>
              <a:t>If the Customer enters a user ID that the system does not recognize, the system </a:t>
            </a:r>
            <a:r>
              <a:rPr lang="en-US" altLang="en-US" dirty="0">
                <a:solidFill>
                  <a:srgbClr val="FF0000"/>
                </a:solidFill>
              </a:rPr>
              <a:t>displays a message</a:t>
            </a:r>
            <a:r>
              <a:rPr lang="en-US" altLang="en-US" dirty="0"/>
              <a:t> to that effect and prompts the Customer to either enter a different ID or click the New Account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ACD7-EEF8-F043-81AC-AB6A2CD0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3081769" y="3156132"/>
            <a:ext cx="5610076" cy="50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4800D-4E55-914C-A1DD-3F45D854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5" b="57429"/>
          <a:stretch/>
        </p:blipFill>
        <p:spPr>
          <a:xfrm>
            <a:off x="3081768" y="4057246"/>
            <a:ext cx="5610076" cy="6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9F569-C66F-CE46-BA51-6AC392AE01D0}"/>
              </a:ext>
            </a:extLst>
          </p:cNvPr>
          <p:cNvSpPr txBox="1"/>
          <p:nvPr/>
        </p:nvSpPr>
        <p:spPr>
          <a:xfrm>
            <a:off x="5820307" y="369629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85C621-5DB0-A542-A531-62006119E279}"/>
              </a:ext>
            </a:extLst>
          </p:cNvPr>
          <p:cNvSpPr/>
          <p:nvPr/>
        </p:nvSpPr>
        <p:spPr>
          <a:xfrm>
            <a:off x="5821702" y="5022912"/>
            <a:ext cx="641684" cy="1844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B712D-6957-5B42-BA29-21844189BF03}"/>
              </a:ext>
            </a:extLst>
          </p:cNvPr>
          <p:cNvSpPr txBox="1"/>
          <p:nvPr/>
        </p:nvSpPr>
        <p:spPr>
          <a:xfrm>
            <a:off x="5444713" y="5247501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Create new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91148-9FBB-3642-950F-2211BFD6A244}"/>
              </a:ext>
            </a:extLst>
          </p:cNvPr>
          <p:cNvSpPr txBox="1"/>
          <p:nvPr/>
        </p:nvSpPr>
        <p:spPr>
          <a:xfrm>
            <a:off x="5597115" y="5488131"/>
            <a:ext cx="114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Reminder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FB0A66-9D7D-A446-928A-6C0B4C17A559}"/>
              </a:ext>
            </a:extLst>
          </p:cNvPr>
          <p:cNvSpPr/>
          <p:nvPr/>
        </p:nvSpPr>
        <p:spPr>
          <a:xfrm>
            <a:off x="5520676" y="4130242"/>
            <a:ext cx="864663" cy="114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5C0F8-2ABB-0041-AA88-D3C3FBFB9F3C}"/>
              </a:ext>
            </a:extLst>
          </p:cNvPr>
          <p:cNvSpPr txBox="1"/>
          <p:nvPr/>
        </p:nvSpPr>
        <p:spPr>
          <a:xfrm>
            <a:off x="5398246" y="4076677"/>
            <a:ext cx="170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Does_not_exist@fake.com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6B288-7C59-854A-A888-90ECF273C6DA}"/>
              </a:ext>
            </a:extLst>
          </p:cNvPr>
          <p:cNvSpPr txBox="1"/>
          <p:nvPr/>
        </p:nvSpPr>
        <p:spPr>
          <a:xfrm>
            <a:off x="4348967" y="4695094"/>
            <a:ext cx="3709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Account does not exist. Please re-enter or create a </a:t>
            </a:r>
            <a:r>
              <a:rPr lang="en-US" sz="1050" u="sng" dirty="0">
                <a:solidFill>
                  <a:srgbClr val="0070C0"/>
                </a:solidFill>
              </a:rPr>
              <a:t>new account</a:t>
            </a:r>
            <a:r>
              <a:rPr lang="en-US" sz="105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FB9BD-7DF5-D24F-AD4E-427636C451C4}"/>
              </a:ext>
            </a:extLst>
          </p:cNvPr>
          <p:cNvCxnSpPr>
            <a:cxnSpLocks/>
          </p:cNvCxnSpPr>
          <p:nvPr/>
        </p:nvCxnSpPr>
        <p:spPr>
          <a:xfrm>
            <a:off x="2149311" y="4053526"/>
            <a:ext cx="2267882" cy="7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DAD-B870-9C46-BDA3-83E1A748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Courses: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8E87-4EEF-384F-B587-DB19C7DB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spcBef>
                <a:spcPct val="0"/>
              </a:spcBef>
              <a:buNone/>
            </a:pPr>
            <a:r>
              <a:rPr lang="en-US" altLang="en-US" dirty="0"/>
              <a:t>If the Customer enters an incorrect password, the system </a:t>
            </a:r>
            <a:r>
              <a:rPr lang="en-US" altLang="en-US" dirty="0">
                <a:solidFill>
                  <a:srgbClr val="FF0000"/>
                </a:solidFill>
              </a:rPr>
              <a:t>displays a message</a:t>
            </a:r>
            <a:r>
              <a:rPr lang="en-US" altLang="en-US" dirty="0"/>
              <a:t> to that effect and prompts the Customer to reenter his or her password.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ACD7-EEF8-F043-81AC-AB6A2CD0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3081769" y="3156132"/>
            <a:ext cx="5610076" cy="50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4800D-4E55-914C-A1DD-3F45D854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5" b="57429"/>
          <a:stretch/>
        </p:blipFill>
        <p:spPr>
          <a:xfrm>
            <a:off x="3081768" y="4057246"/>
            <a:ext cx="5610076" cy="6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9F569-C66F-CE46-BA51-6AC392AE01D0}"/>
              </a:ext>
            </a:extLst>
          </p:cNvPr>
          <p:cNvSpPr txBox="1"/>
          <p:nvPr/>
        </p:nvSpPr>
        <p:spPr>
          <a:xfrm>
            <a:off x="5820307" y="369629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85C621-5DB0-A542-A531-62006119E279}"/>
              </a:ext>
            </a:extLst>
          </p:cNvPr>
          <p:cNvSpPr/>
          <p:nvPr/>
        </p:nvSpPr>
        <p:spPr>
          <a:xfrm>
            <a:off x="5821702" y="5022912"/>
            <a:ext cx="641684" cy="1844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B712D-6957-5B42-BA29-21844189BF03}"/>
              </a:ext>
            </a:extLst>
          </p:cNvPr>
          <p:cNvSpPr txBox="1"/>
          <p:nvPr/>
        </p:nvSpPr>
        <p:spPr>
          <a:xfrm>
            <a:off x="5444713" y="5247501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Create new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91148-9FBB-3642-950F-2211BFD6A244}"/>
              </a:ext>
            </a:extLst>
          </p:cNvPr>
          <p:cNvSpPr txBox="1"/>
          <p:nvPr/>
        </p:nvSpPr>
        <p:spPr>
          <a:xfrm>
            <a:off x="5597115" y="5488131"/>
            <a:ext cx="114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Reminder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FB0A66-9D7D-A446-928A-6C0B4C17A559}"/>
              </a:ext>
            </a:extLst>
          </p:cNvPr>
          <p:cNvSpPr/>
          <p:nvPr/>
        </p:nvSpPr>
        <p:spPr>
          <a:xfrm>
            <a:off x="5520676" y="4130242"/>
            <a:ext cx="864663" cy="114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5C0F8-2ABB-0041-AA88-D3C3FBFB9F3C}"/>
              </a:ext>
            </a:extLst>
          </p:cNvPr>
          <p:cNvSpPr txBox="1"/>
          <p:nvPr/>
        </p:nvSpPr>
        <p:spPr>
          <a:xfrm>
            <a:off x="5398246" y="4076677"/>
            <a:ext cx="170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Does_not_exist@fake.com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6B288-7C59-854A-A888-90ECF273C6DA}"/>
              </a:ext>
            </a:extLst>
          </p:cNvPr>
          <p:cNvSpPr txBox="1"/>
          <p:nvPr/>
        </p:nvSpPr>
        <p:spPr>
          <a:xfrm>
            <a:off x="4697758" y="4723374"/>
            <a:ext cx="2945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Password is not correct. Please re-enter password.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FB9BD-7DF5-D24F-AD4E-427636C451C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49311" y="4053526"/>
            <a:ext cx="2548447" cy="796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EDAD-B870-9C46-BDA3-83E1A748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Courses: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8E87-4EEF-384F-B587-DB19C7DB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spcBef>
                <a:spcPct val="0"/>
              </a:spcBef>
              <a:buNone/>
            </a:pPr>
            <a:r>
              <a:rPr lang="en-US" altLang="en-US" dirty="0"/>
              <a:t>If the Customer enters an incorrect password three times, the system displays a page telling the Customer that he or she should contact customer service, and also freezes the Login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ACD7-EEF8-F043-81AC-AB6A2CD0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6"/>
          <a:stretch/>
        </p:blipFill>
        <p:spPr>
          <a:xfrm>
            <a:off x="3081769" y="3156132"/>
            <a:ext cx="5610076" cy="508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F4088B-E1CE-6744-937C-1A52846BE74D}"/>
              </a:ext>
            </a:extLst>
          </p:cNvPr>
          <p:cNvSpPr txBox="1"/>
          <p:nvPr/>
        </p:nvSpPr>
        <p:spPr>
          <a:xfrm>
            <a:off x="3142593" y="3815256"/>
            <a:ext cx="552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Attention:</a:t>
            </a:r>
          </a:p>
          <a:p>
            <a:r>
              <a:rPr lang="en-US" dirty="0"/>
              <a:t>This account is temporarily frozen due to multiple failed log in attempts. Please </a:t>
            </a:r>
            <a:r>
              <a:rPr lang="en-US" u="sng" dirty="0">
                <a:solidFill>
                  <a:srgbClr val="0070C0"/>
                </a:solidFill>
              </a:rPr>
              <a:t>contact customer</a:t>
            </a:r>
            <a:r>
              <a:rPr lang="en-US" dirty="0"/>
              <a:t> service for assistance unlocking your account.</a:t>
            </a:r>
          </a:p>
        </p:txBody>
      </p:sp>
    </p:spTree>
    <p:extLst>
      <p:ext uri="{BB962C8B-B14F-4D97-AF65-F5344CB8AC3E}">
        <p14:creationId xmlns:p14="http://schemas.microsoft.com/office/powerpoint/2010/main" val="350799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Basic Course</vt:lpstr>
      <vt:lpstr>Basic Course: Log In (continued)</vt:lpstr>
      <vt:lpstr>Basic Course: Log In (continued)</vt:lpstr>
      <vt:lpstr>Alternate Courses: Log in</vt:lpstr>
      <vt:lpstr>Alternate Courses: Log in</vt:lpstr>
      <vt:lpstr>Alternate Courses: Log in</vt:lpstr>
      <vt:lpstr>Alternate Courses: Log in</vt:lpstr>
      <vt:lpstr>Alternate Courses: Log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Course</dc:title>
  <dc:creator>Nicholai L'Esperance</dc:creator>
  <cp:lastModifiedBy>Nicholai L'Esperance</cp:lastModifiedBy>
  <cp:revision>1</cp:revision>
  <dcterms:created xsi:type="dcterms:W3CDTF">2022-02-05T14:53:53Z</dcterms:created>
  <dcterms:modified xsi:type="dcterms:W3CDTF">2022-02-05T15:21:12Z</dcterms:modified>
</cp:coreProperties>
</file>