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96" r:id="rId4"/>
    <p:sldId id="297" r:id="rId5"/>
    <p:sldId id="298" r:id="rId6"/>
    <p:sldId id="299" r:id="rId7"/>
    <p:sldId id="300" r:id="rId8"/>
    <p:sldId id="301" r:id="rId9"/>
    <p:sldId id="257" r:id="rId10"/>
    <p:sldId id="258" r:id="rId11"/>
    <p:sldId id="259" r:id="rId12"/>
    <p:sldId id="260" r:id="rId13"/>
    <p:sldId id="261" r:id="rId14"/>
    <p:sldId id="262" r:id="rId15"/>
    <p:sldId id="263" r:id="rId16"/>
    <p:sldId id="264" r:id="rId17"/>
    <p:sldId id="265"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0" r:id="rId31"/>
    <p:sldId id="281" r:id="rId32"/>
    <p:sldId id="283" r:id="rId33"/>
    <p:sldId id="282"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snapToObjects="1">
      <p:cViewPr>
        <p:scale>
          <a:sx n="153" d="100"/>
          <a:sy n="153" d="100"/>
        </p:scale>
        <p:origin x="70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1F6C-901F-A84C-8517-E6F4A27FC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27E26-7524-FD49-B8E6-15B087631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BBBFF0-287C-274A-AD0C-9BF1522F1517}"/>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B822C836-84B8-9543-BFE3-6C5E1AB8FC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D6A71E-64FA-6D48-86D0-34FE976DC1C9}"/>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57755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2A0F-985F-2F45-9637-5EC2AB1DE1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D34BEC-64C4-1343-96A7-BC55B9765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9B3C7-525B-7047-B3DF-006051DBFC12}"/>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8702EBDA-7343-6344-82DE-4C2ED143F8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CEB24A-8F0F-CB42-8733-99F349C09ABD}"/>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01470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2447E-625B-B243-A81E-41B6B4813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9C435-F389-3F4B-84F7-66F6CD80C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748ED-40FE-9A4A-BA0C-D5CF406A619C}"/>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BC436AD6-937D-6E41-B0E8-DD0984CADD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7E0BFB-CF37-6C47-A2A6-C2A242389EEB}"/>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33577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1CDA-27D7-9D41-A339-3A4ADD012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B3E83-9EAA-5340-B282-D9251FE65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A2980-F781-0543-A9BB-2A553A6FD229}"/>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167DECC2-B2D0-F647-AF26-5A4B7BC1F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CDC54-6EB5-1F4D-BD9F-252B90DBD0C6}"/>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65424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9F43-8E06-EF4E-AAD4-918E0C1AF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5E68B-7884-5149-9391-7CB29DC1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8BFB-D99F-E048-B7DB-1B440254ED5E}"/>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DA988039-A772-0E4C-B7CD-89C2971E03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0D97E-BEC8-2346-82EC-D56372D81D68}"/>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240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C357-C8FC-D047-902B-BCB46B48D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97C26-E024-1445-B07F-8248379F2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9273D-E70F-6440-8885-0954C7FC8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1D3038-F2D7-9040-B023-B2DBC0C3A0AD}"/>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6" name="Footer Placeholder 5">
            <a:extLst>
              <a:ext uri="{FF2B5EF4-FFF2-40B4-BE49-F238E27FC236}">
                <a16:creationId xmlns:a16="http://schemas.microsoft.com/office/drawing/2014/main" id="{F3B4D96E-1901-074F-A64B-E300ECA96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DC2F34-BF34-B141-8650-D6504CB1841D}"/>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5389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8474-2058-D04A-86CB-25FE5E1D1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9A558-1F3E-C24B-B248-1D260993F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0C5AE-DD62-9643-8AD5-2AB07594B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B63B5-58C1-D847-9630-C96802764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59A2C-E3B0-6643-BFCD-44EB34AD8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E2A02-F3B2-5F43-8EAA-52A9C7A79764}"/>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8" name="Footer Placeholder 7">
            <a:extLst>
              <a:ext uri="{FF2B5EF4-FFF2-40B4-BE49-F238E27FC236}">
                <a16:creationId xmlns:a16="http://schemas.microsoft.com/office/drawing/2014/main" id="{1D9D428F-FE03-C645-943E-C9FE9F58092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022485-66E8-4C4C-AD6A-4FD82B02D192}"/>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33707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5F18-C889-7B4C-B4B9-B76E6B2AA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370EB4-DF8D-BB4F-A8C9-58AFDAAFD096}"/>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4" name="Footer Placeholder 3">
            <a:extLst>
              <a:ext uri="{FF2B5EF4-FFF2-40B4-BE49-F238E27FC236}">
                <a16:creationId xmlns:a16="http://schemas.microsoft.com/office/drawing/2014/main" id="{C27C7F3B-836C-8546-8DA0-771FD26E3D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88C538-A768-F745-9752-9DDA17FAD3DB}"/>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253869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E424E-490D-1949-BC3B-7BB52B273DC1}"/>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3" name="Footer Placeholder 2">
            <a:extLst>
              <a:ext uri="{FF2B5EF4-FFF2-40B4-BE49-F238E27FC236}">
                <a16:creationId xmlns:a16="http://schemas.microsoft.com/office/drawing/2014/main" id="{80FDB124-1596-B14B-827C-63696CD2800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A382535-F831-C34D-A600-94CC9A6D9333}"/>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219763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1D00-1187-114E-BFE6-C85426DD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77DA3-AD4C-5A45-85CE-EE962690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1E8A6B-EE85-CF4F-8AF1-0EBB56942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18200-D973-8B4A-87F0-646D1D942DF3}"/>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6" name="Footer Placeholder 5">
            <a:extLst>
              <a:ext uri="{FF2B5EF4-FFF2-40B4-BE49-F238E27FC236}">
                <a16:creationId xmlns:a16="http://schemas.microsoft.com/office/drawing/2014/main" id="{6CBFD7CF-75B3-B340-B087-A5CDD62D1F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610D36-9C33-2141-B8DB-0E78817AC3EF}"/>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32878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8E93-F165-ED4A-99F7-92292310D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314877-8272-5A49-B6A9-D373FF3A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1EB573-B998-C24D-B9C0-05004E3E1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F860A-AE17-6848-BED2-F1D7263EFD67}"/>
              </a:ext>
            </a:extLst>
          </p:cNvPr>
          <p:cNvSpPr>
            <a:spLocks noGrp="1"/>
          </p:cNvSpPr>
          <p:nvPr>
            <p:ph type="dt" sz="half" idx="10"/>
          </p:nvPr>
        </p:nvSpPr>
        <p:spPr/>
        <p:txBody>
          <a:bodyPr/>
          <a:lstStyle/>
          <a:p>
            <a:fld id="{FD7C9D40-2198-4C47-BAEE-824B65889268}" type="datetimeFigureOut">
              <a:rPr lang="en-US" smtClean="0"/>
              <a:t>2/24/22</a:t>
            </a:fld>
            <a:endParaRPr lang="en-US" dirty="0"/>
          </a:p>
        </p:txBody>
      </p:sp>
      <p:sp>
        <p:nvSpPr>
          <p:cNvPr id="6" name="Footer Placeholder 5">
            <a:extLst>
              <a:ext uri="{FF2B5EF4-FFF2-40B4-BE49-F238E27FC236}">
                <a16:creationId xmlns:a16="http://schemas.microsoft.com/office/drawing/2014/main" id="{A46EA616-0969-5C43-998E-985FB73796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BFCD45-1907-094A-853E-7FF3328FF5A5}"/>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93185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73FCD-E9D8-AC4B-B055-CC5C7351A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5B6999-A72E-0F49-8A2A-828BCB571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C8D3B-BB4A-B149-90EB-4A4D8C51C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9D40-2198-4C47-BAEE-824B65889268}" type="datetimeFigureOut">
              <a:rPr lang="en-US" smtClean="0"/>
              <a:t>2/24/22</a:t>
            </a:fld>
            <a:endParaRPr lang="en-US" dirty="0"/>
          </a:p>
        </p:txBody>
      </p:sp>
      <p:sp>
        <p:nvSpPr>
          <p:cNvPr id="5" name="Footer Placeholder 4">
            <a:extLst>
              <a:ext uri="{FF2B5EF4-FFF2-40B4-BE49-F238E27FC236}">
                <a16:creationId xmlns:a16="http://schemas.microsoft.com/office/drawing/2014/main" id="{B007F6FA-DAAC-FB43-8E6F-9676466C3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FC709F-1930-5B46-9241-4F112D30C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410D4-9F2C-7547-BAAF-326E0D6BB29C}" type="slidenum">
              <a:rPr lang="en-US" smtClean="0"/>
              <a:t>‹#›</a:t>
            </a:fld>
            <a:endParaRPr lang="en-US" dirty="0"/>
          </a:p>
        </p:txBody>
      </p:sp>
    </p:spTree>
    <p:extLst>
      <p:ext uri="{BB962C8B-B14F-4D97-AF65-F5344CB8AC3E}">
        <p14:creationId xmlns:p14="http://schemas.microsoft.com/office/powerpoint/2010/main" val="1392817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7E93-B5B3-154F-8882-FB9367EEC4CC}"/>
              </a:ext>
            </a:extLst>
          </p:cNvPr>
          <p:cNvSpPr>
            <a:spLocks noGrp="1"/>
          </p:cNvSpPr>
          <p:nvPr>
            <p:ph type="ctrTitle"/>
          </p:nvPr>
        </p:nvSpPr>
        <p:spPr/>
        <p:txBody>
          <a:bodyPr/>
          <a:lstStyle/>
          <a:p>
            <a:r>
              <a:rPr lang="en-US" dirty="0"/>
              <a:t>eBay App GUI Prototype</a:t>
            </a:r>
          </a:p>
        </p:txBody>
      </p:sp>
      <p:sp>
        <p:nvSpPr>
          <p:cNvPr id="3" name="Subtitle 2">
            <a:extLst>
              <a:ext uri="{FF2B5EF4-FFF2-40B4-BE49-F238E27FC236}">
                <a16:creationId xmlns:a16="http://schemas.microsoft.com/office/drawing/2014/main" id="{9B669A7D-B413-AF46-B68E-56C9716CFFEA}"/>
              </a:ext>
            </a:extLst>
          </p:cNvPr>
          <p:cNvSpPr>
            <a:spLocks noGrp="1"/>
          </p:cNvSpPr>
          <p:nvPr>
            <p:ph type="subTitle" idx="1"/>
          </p:nvPr>
        </p:nvSpPr>
        <p:spPr/>
        <p:txBody>
          <a:bodyPr/>
          <a:lstStyle/>
          <a:p>
            <a:r>
              <a:rPr lang="en-US" dirty="0"/>
              <a:t>CS574 Homework 5</a:t>
            </a:r>
          </a:p>
        </p:txBody>
      </p:sp>
    </p:spTree>
    <p:extLst>
      <p:ext uri="{BB962C8B-B14F-4D97-AF65-F5344CB8AC3E}">
        <p14:creationId xmlns:p14="http://schemas.microsoft.com/office/powerpoint/2010/main" val="113538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1: Sign In (2/4)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fontScale="92500"/>
          </a:bodyPr>
          <a:lstStyle/>
          <a:p>
            <a:pPr marL="0" indent="0">
              <a:buNone/>
            </a:pPr>
            <a:r>
              <a:rPr lang="en-US" dirty="0"/>
              <a:t>User optionally checks </a:t>
            </a:r>
            <a:r>
              <a:rPr lang="en-US" dirty="0">
                <a:solidFill>
                  <a:srgbClr val="00B050"/>
                </a:solidFill>
              </a:rPr>
              <a:t>“stay signed in”</a:t>
            </a:r>
            <a:r>
              <a:rPr lang="en-US" dirty="0"/>
              <a:t> to prevent future sign in prompts.</a:t>
            </a:r>
          </a:p>
        </p:txBody>
      </p:sp>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862369"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my_username@ebay.net</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1056700"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cxnSp>
        <p:nvCxnSpPr>
          <p:cNvPr id="26" name="Straight Arrow Connector 25">
            <a:extLst>
              <a:ext uri="{FF2B5EF4-FFF2-40B4-BE49-F238E27FC236}">
                <a16:creationId xmlns:a16="http://schemas.microsoft.com/office/drawing/2014/main" id="{456963DA-E375-EE4E-909D-2D221BB57613}"/>
              </a:ext>
            </a:extLst>
          </p:cNvPr>
          <p:cNvCxnSpPr>
            <a:cxnSpLocks/>
            <a:endCxn id="20" idx="1"/>
          </p:cNvCxnSpPr>
          <p:nvPr/>
        </p:nvCxnSpPr>
        <p:spPr>
          <a:xfrm>
            <a:off x="4387583" y="2074689"/>
            <a:ext cx="1329403" cy="34127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FDF5FA-2BDC-7A43-B48F-0E4D064528F1}"/>
              </a:ext>
            </a:extLst>
          </p:cNvPr>
          <p:cNvSpPr txBox="1"/>
          <p:nvPr/>
        </p:nvSpPr>
        <p:spPr>
          <a:xfrm>
            <a:off x="5640081" y="5355772"/>
            <a:ext cx="261257" cy="253916"/>
          </a:xfrm>
          <a:prstGeom prst="rect">
            <a:avLst/>
          </a:prstGeom>
          <a:noFill/>
        </p:spPr>
        <p:txBody>
          <a:bodyPr wrap="square" rtlCol="0">
            <a:spAutoFit/>
          </a:bodyPr>
          <a:lstStyle/>
          <a:p>
            <a:r>
              <a:rPr lang="en-US" sz="1050" dirty="0"/>
              <a:t>✓</a:t>
            </a:r>
          </a:p>
        </p:txBody>
      </p:sp>
      <p:sp>
        <p:nvSpPr>
          <p:cNvPr id="32" name="TextBox 31">
            <a:extLst>
              <a:ext uri="{FF2B5EF4-FFF2-40B4-BE49-F238E27FC236}">
                <a16:creationId xmlns:a16="http://schemas.microsoft.com/office/drawing/2014/main" id="{F3E88EBE-FCFD-544A-87E2-0167F8A6D9F9}"/>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spTree>
    <p:extLst>
      <p:ext uri="{BB962C8B-B14F-4D97-AF65-F5344CB8AC3E}">
        <p14:creationId xmlns:p14="http://schemas.microsoft.com/office/powerpoint/2010/main" val="19884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1: Sign In (3/4)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a:bodyPr>
          <a:lstStyle/>
          <a:p>
            <a:pPr marL="0" indent="0">
              <a:buNone/>
            </a:pPr>
            <a:r>
              <a:rPr lang="en-US" dirty="0"/>
              <a:t>User clicks on “</a:t>
            </a:r>
            <a:r>
              <a:rPr lang="en-US" dirty="0">
                <a:solidFill>
                  <a:srgbClr val="00B050"/>
                </a:solidFill>
              </a:rPr>
              <a:t>Sign in</a:t>
            </a:r>
            <a:r>
              <a:rPr lang="en-US" dirty="0"/>
              <a:t>” button.</a:t>
            </a:r>
          </a:p>
        </p:txBody>
      </p:sp>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862369"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my_username@ebay.net</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1056700"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cxnSp>
        <p:nvCxnSpPr>
          <p:cNvPr id="26" name="Straight Arrow Connector 25">
            <a:extLst>
              <a:ext uri="{FF2B5EF4-FFF2-40B4-BE49-F238E27FC236}">
                <a16:creationId xmlns:a16="http://schemas.microsoft.com/office/drawing/2014/main" id="{456963DA-E375-EE4E-909D-2D221BB57613}"/>
              </a:ext>
            </a:extLst>
          </p:cNvPr>
          <p:cNvCxnSpPr>
            <a:cxnSpLocks/>
          </p:cNvCxnSpPr>
          <p:nvPr/>
        </p:nvCxnSpPr>
        <p:spPr>
          <a:xfrm>
            <a:off x="3603812" y="2097741"/>
            <a:ext cx="3158138" cy="37728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7C6853A-404F-E247-849C-637CEB1BA948}"/>
              </a:ext>
            </a:extLst>
          </p:cNvPr>
          <p:cNvSpPr txBox="1"/>
          <p:nvPr/>
        </p:nvSpPr>
        <p:spPr>
          <a:xfrm>
            <a:off x="5640081" y="5355772"/>
            <a:ext cx="261257" cy="253916"/>
          </a:xfrm>
          <a:prstGeom prst="rect">
            <a:avLst/>
          </a:prstGeom>
          <a:noFill/>
        </p:spPr>
        <p:txBody>
          <a:bodyPr wrap="square" rtlCol="0">
            <a:spAutoFit/>
          </a:bodyPr>
          <a:lstStyle/>
          <a:p>
            <a:r>
              <a:rPr lang="en-US" sz="1050" dirty="0"/>
              <a:t>✓</a:t>
            </a:r>
          </a:p>
        </p:txBody>
      </p:sp>
      <p:sp>
        <p:nvSpPr>
          <p:cNvPr id="28" name="TextBox 27">
            <a:extLst>
              <a:ext uri="{FF2B5EF4-FFF2-40B4-BE49-F238E27FC236}">
                <a16:creationId xmlns:a16="http://schemas.microsoft.com/office/drawing/2014/main" id="{785EE5C1-487F-D841-955C-15D13A3A2509}"/>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spTree>
    <p:extLst>
      <p:ext uri="{BB962C8B-B14F-4D97-AF65-F5344CB8AC3E}">
        <p14:creationId xmlns:p14="http://schemas.microsoft.com/office/powerpoint/2010/main" val="78267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1: Sign In (4/4)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fontScale="92500" lnSpcReduction="20000"/>
          </a:bodyPr>
          <a:lstStyle/>
          <a:p>
            <a:pPr marL="0" indent="0">
              <a:buNone/>
            </a:pPr>
            <a:r>
              <a:rPr lang="en-US" dirty="0"/>
              <a:t>Credentials are validated, and the user is returned to the application home page.</a:t>
            </a:r>
          </a:p>
        </p:txBody>
      </p:sp>
      <p:grpSp>
        <p:nvGrpSpPr>
          <p:cNvPr id="27" name="Group 26">
            <a:extLst>
              <a:ext uri="{FF2B5EF4-FFF2-40B4-BE49-F238E27FC236}">
                <a16:creationId xmlns:a16="http://schemas.microsoft.com/office/drawing/2014/main" id="{291D0BB8-6509-9246-AB2B-2FFA8BED05CB}"/>
              </a:ext>
            </a:extLst>
          </p:cNvPr>
          <p:cNvGrpSpPr/>
          <p:nvPr/>
        </p:nvGrpSpPr>
        <p:grpSpPr>
          <a:xfrm>
            <a:off x="2525145" y="2337088"/>
            <a:ext cx="7059785" cy="4133230"/>
            <a:chOff x="1272648" y="1407319"/>
            <a:chExt cx="7059785" cy="4133230"/>
          </a:xfrm>
        </p:grpSpPr>
        <p:sp>
          <p:nvSpPr>
            <p:cNvPr id="29" name="Rounded Rectangle 28">
              <a:extLst>
                <a:ext uri="{FF2B5EF4-FFF2-40B4-BE49-F238E27FC236}">
                  <a16:creationId xmlns:a16="http://schemas.microsoft.com/office/drawing/2014/main" id="{848FA0C8-3FFC-4F44-9BFD-A9BA6B8186C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2A0E4E91-5D2E-1548-902E-FA50E681281D}"/>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B1B8502-98D5-EE44-A445-870B9EF4EBE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E12203F-A329-2E4C-AF44-3623DD36F358}"/>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BDC47F86-A1DE-5545-A8F7-934B4C4A4B92}"/>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26F0F38-9F1A-7945-8234-652D05DB94DA}"/>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Rounded Rectangle 34">
              <a:extLst>
                <a:ext uri="{FF2B5EF4-FFF2-40B4-BE49-F238E27FC236}">
                  <a16:creationId xmlns:a16="http://schemas.microsoft.com/office/drawing/2014/main" id="{CEFCCE4E-7078-1D4A-8FC7-D6FECB67A3A9}"/>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36" name="TextBox 35">
              <a:extLst>
                <a:ext uri="{FF2B5EF4-FFF2-40B4-BE49-F238E27FC236}">
                  <a16:creationId xmlns:a16="http://schemas.microsoft.com/office/drawing/2014/main" id="{FEB941B8-0C1C-FB46-9908-7F2DF4DDB397}"/>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37" name="Rounded Rectangle 36">
              <a:extLst>
                <a:ext uri="{FF2B5EF4-FFF2-40B4-BE49-F238E27FC236}">
                  <a16:creationId xmlns:a16="http://schemas.microsoft.com/office/drawing/2014/main" id="{99784E21-CD91-AD47-9CCF-1BE040D3B4BC}"/>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38" name="Rounded Rectangle 37">
              <a:extLst>
                <a:ext uri="{FF2B5EF4-FFF2-40B4-BE49-F238E27FC236}">
                  <a16:creationId xmlns:a16="http://schemas.microsoft.com/office/drawing/2014/main" id="{47472E44-B45A-8E4B-8794-9072E62627D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39" name="Rounded Rectangle 38">
              <a:extLst>
                <a:ext uri="{FF2B5EF4-FFF2-40B4-BE49-F238E27FC236}">
                  <a16:creationId xmlns:a16="http://schemas.microsoft.com/office/drawing/2014/main" id="{6FC8E4B1-2F3C-5045-BEA3-20A01F6B425D}"/>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0" name="Rounded Rectangle 39">
              <a:extLst>
                <a:ext uri="{FF2B5EF4-FFF2-40B4-BE49-F238E27FC236}">
                  <a16:creationId xmlns:a16="http://schemas.microsoft.com/office/drawing/2014/main" id="{41426724-1675-0B4E-88F8-3950607378DA}"/>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Tree>
    <p:extLst>
      <p:ext uri="{BB962C8B-B14F-4D97-AF65-F5344CB8AC3E}">
        <p14:creationId xmlns:p14="http://schemas.microsoft.com/office/powerpoint/2010/main" val="41269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2: Add a search pattern (1/5)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add a search pattern</a:t>
            </a:r>
            <a:r>
              <a:rPr lang="en-US" dirty="0"/>
              <a:t>” from the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a:off x="4080221" y="2243738"/>
            <a:ext cx="53789" cy="16213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85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E45-34D8-A243-BE64-86DD747EBB1F}"/>
              </a:ext>
            </a:extLst>
          </p:cNvPr>
          <p:cNvSpPr>
            <a:spLocks noGrp="1"/>
          </p:cNvSpPr>
          <p:nvPr>
            <p:ph type="title"/>
          </p:nvPr>
        </p:nvSpPr>
        <p:spPr/>
        <p:txBody>
          <a:bodyPr/>
          <a:lstStyle/>
          <a:p>
            <a:r>
              <a:rPr lang="en-US" dirty="0"/>
              <a:t>Use Case 2: Add a search pattern (2/5)</a:t>
            </a:r>
          </a:p>
        </p:txBody>
      </p:sp>
      <p:sp>
        <p:nvSpPr>
          <p:cNvPr id="3" name="Content Placeholder 2">
            <a:extLst>
              <a:ext uri="{FF2B5EF4-FFF2-40B4-BE49-F238E27FC236}">
                <a16:creationId xmlns:a16="http://schemas.microsoft.com/office/drawing/2014/main" id="{939217FE-E546-EA4F-9560-A3988F3D7BCF}"/>
              </a:ext>
            </a:extLst>
          </p:cNvPr>
          <p:cNvSpPr>
            <a:spLocks noGrp="1"/>
          </p:cNvSpPr>
          <p:nvPr>
            <p:ph idx="1"/>
          </p:nvPr>
        </p:nvSpPr>
        <p:spPr>
          <a:xfrm>
            <a:off x="838200" y="1825625"/>
            <a:ext cx="10515600" cy="656318"/>
          </a:xfrm>
        </p:spPr>
        <p:txBody>
          <a:bodyPr/>
          <a:lstStyle/>
          <a:p>
            <a:pPr marL="0" indent="0">
              <a:buNone/>
            </a:pPr>
            <a:r>
              <a:rPr lang="en-US" dirty="0"/>
              <a:t>User is brought to the “add a search pattern” screen.</a:t>
            </a:r>
          </a:p>
        </p:txBody>
      </p:sp>
      <p:grpSp>
        <p:nvGrpSpPr>
          <p:cNvPr id="28" name="Group 27">
            <a:extLst>
              <a:ext uri="{FF2B5EF4-FFF2-40B4-BE49-F238E27FC236}">
                <a16:creationId xmlns:a16="http://schemas.microsoft.com/office/drawing/2014/main" id="{686D0406-E3EC-F041-B435-5A27E364E862}"/>
              </a:ext>
            </a:extLst>
          </p:cNvPr>
          <p:cNvGrpSpPr/>
          <p:nvPr/>
        </p:nvGrpSpPr>
        <p:grpSpPr>
          <a:xfrm>
            <a:off x="2210100" y="2375507"/>
            <a:ext cx="7059785" cy="4133230"/>
            <a:chOff x="1272648" y="1407319"/>
            <a:chExt cx="7059785" cy="4133230"/>
          </a:xfrm>
        </p:grpSpPr>
        <p:sp>
          <p:nvSpPr>
            <p:cNvPr id="29" name="Rounded Rectangle 28">
              <a:extLst>
                <a:ext uri="{FF2B5EF4-FFF2-40B4-BE49-F238E27FC236}">
                  <a16:creationId xmlns:a16="http://schemas.microsoft.com/office/drawing/2014/main" id="{C536CF66-C98E-6E4F-BF83-65AFC53E033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67B5CB4-6C2E-524C-AEC5-E7844AFBE87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48A3A6-9792-FC43-8416-61340E26EBD7}"/>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31AEBD7-748E-6E4D-8B49-2B37514863F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7E93F7-969E-434A-9062-2DAB522721A6}"/>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20B4890-04AF-D74F-92A4-4254BEAE0C0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TextBox 34">
              <a:extLst>
                <a:ext uri="{FF2B5EF4-FFF2-40B4-BE49-F238E27FC236}">
                  <a16:creationId xmlns:a16="http://schemas.microsoft.com/office/drawing/2014/main" id="{ED0C0147-FD6A-1B4C-8CA9-2407570C09B0}"/>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36" name="Rounded Rectangle 35">
              <a:extLst>
                <a:ext uri="{FF2B5EF4-FFF2-40B4-BE49-F238E27FC236}">
                  <a16:creationId xmlns:a16="http://schemas.microsoft.com/office/drawing/2014/main" id="{884DF534-C371-9F41-BFB3-16015F730201}"/>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37" name="Rounded Rectangle 36">
              <a:extLst>
                <a:ext uri="{FF2B5EF4-FFF2-40B4-BE49-F238E27FC236}">
                  <a16:creationId xmlns:a16="http://schemas.microsoft.com/office/drawing/2014/main" id="{18064F53-E024-CA42-932D-429AF589278C}"/>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38" name="Rounded Rectangle 37">
              <a:extLst>
                <a:ext uri="{FF2B5EF4-FFF2-40B4-BE49-F238E27FC236}">
                  <a16:creationId xmlns:a16="http://schemas.microsoft.com/office/drawing/2014/main" id="{581B34AE-80DF-AE49-9C75-7139F18CD6AA}"/>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39" name="Rectangle 38">
              <a:extLst>
                <a:ext uri="{FF2B5EF4-FFF2-40B4-BE49-F238E27FC236}">
                  <a16:creationId xmlns:a16="http://schemas.microsoft.com/office/drawing/2014/main" id="{4623C3A1-43F8-8D43-BED1-88C20DD8E733}"/>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75000"/>
                    </a:schemeClr>
                  </a:solidFill>
                </a:rPr>
                <a:t>Search keywords…</a:t>
              </a:r>
            </a:p>
          </p:txBody>
        </p:sp>
        <p:sp>
          <p:nvSpPr>
            <p:cNvPr id="40" name="Rectangle 39">
              <a:extLst>
                <a:ext uri="{FF2B5EF4-FFF2-40B4-BE49-F238E27FC236}">
                  <a16:creationId xmlns:a16="http://schemas.microsoft.com/office/drawing/2014/main" id="{601524ED-A05D-7347-8DA4-C0CE1F4937FC}"/>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67BF8BD-A5A6-5A49-9470-A7216BC529F1}"/>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402FBF0-7DAC-4E49-9B0B-ADEA62FAA987}"/>
                </a:ext>
              </a:extLst>
            </p:cNvPr>
            <p:cNvGrpSpPr/>
            <p:nvPr/>
          </p:nvGrpSpPr>
          <p:grpSpPr>
            <a:xfrm>
              <a:off x="3400426" y="2900359"/>
              <a:ext cx="1477116" cy="769441"/>
              <a:chOff x="3338515" y="107155"/>
              <a:chExt cx="1477116" cy="769441"/>
            </a:xfrm>
            <a:solidFill>
              <a:schemeClr val="bg1">
                <a:lumMod val="85000"/>
              </a:schemeClr>
            </a:solidFill>
          </p:grpSpPr>
          <p:sp>
            <p:nvSpPr>
              <p:cNvPr id="50" name="Rectangle 49">
                <a:extLst>
                  <a:ext uri="{FF2B5EF4-FFF2-40B4-BE49-F238E27FC236}">
                    <a16:creationId xmlns:a16="http://schemas.microsoft.com/office/drawing/2014/main" id="{AFE5AEB1-7825-BA4C-9060-8B467E3305F6}"/>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51" name="TextBox 50">
                <a:extLst>
                  <a:ext uri="{FF2B5EF4-FFF2-40B4-BE49-F238E27FC236}">
                    <a16:creationId xmlns:a16="http://schemas.microsoft.com/office/drawing/2014/main" id="{CA1F7F32-AA86-2C47-8C19-5BF3DFF6B328}"/>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43" name="Rectangle 42">
              <a:extLst>
                <a:ext uri="{FF2B5EF4-FFF2-40B4-BE49-F238E27FC236}">
                  <a16:creationId xmlns:a16="http://schemas.microsoft.com/office/drawing/2014/main" id="{38C3BB0F-9ECD-F247-AFB3-5524C041A241}"/>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AD8F4E9-C994-EE46-84EB-71DD4AC4F01D}"/>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1ECAEF-F9A3-E44D-BF51-3C191542549C}"/>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BDAB879-6A64-9542-A53A-B2BFE099DE23}"/>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21ECA6E-D76F-1C44-9DC5-85CAC86D7FE7}"/>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363271D-74E3-B140-B1B9-ED4B264C455E}"/>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Topic A: Basic pointing actions – Key Concepts of Computer Studies">
              <a:extLst>
                <a:ext uri="{FF2B5EF4-FFF2-40B4-BE49-F238E27FC236}">
                  <a16:creationId xmlns:a16="http://schemas.microsoft.com/office/drawing/2014/main" id="{7B1A8E0D-5B39-8A4E-A2AD-CD5314A2B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624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2: Add a search pattern (3/5)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825625"/>
            <a:ext cx="9758082" cy="4351338"/>
          </a:xfrm>
        </p:spPr>
        <p:txBody>
          <a:bodyPr/>
          <a:lstStyle/>
          <a:p>
            <a:r>
              <a:rPr lang="en-US" dirty="0"/>
              <a:t>User enters </a:t>
            </a:r>
            <a:r>
              <a:rPr lang="en-US" dirty="0">
                <a:solidFill>
                  <a:srgbClr val="FF0000"/>
                </a:solidFill>
              </a:rPr>
              <a:t>search keywords</a:t>
            </a:r>
            <a:r>
              <a:rPr lang="en-US" dirty="0"/>
              <a:t>. Optionally, user can check “</a:t>
            </a:r>
            <a:r>
              <a:rPr lang="en-US" dirty="0">
                <a:solidFill>
                  <a:srgbClr val="7030A0"/>
                </a:solidFill>
              </a:rPr>
              <a:t>Advanced</a:t>
            </a:r>
            <a:r>
              <a:rPr lang="en-US" dirty="0"/>
              <a:t>” options, and enter in advanced search criteria.</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4100373" y="2621396"/>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lego</a:t>
              </a:r>
              <a:r>
                <a:rPr lang="en-US" i="1" dirty="0">
                  <a:solidFill>
                    <a:schemeClr val="tx1"/>
                  </a:solidFill>
                </a:rPr>
                <a:t> minifigure warrior</a:t>
              </a: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0B756578-8D52-B741-96D4-5604ECF8130A}"/>
              </a:ext>
            </a:extLst>
          </p:cNvPr>
          <p:cNvCxnSpPr>
            <a:cxnSpLocks/>
          </p:cNvCxnSpPr>
          <p:nvPr/>
        </p:nvCxnSpPr>
        <p:spPr>
          <a:xfrm>
            <a:off x="4710313" y="2213001"/>
            <a:ext cx="1698171" cy="1675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DAAFCE7-E61E-E14C-9DAC-2872D3F8EACC}"/>
              </a:ext>
            </a:extLst>
          </p:cNvPr>
          <p:cNvCxnSpPr>
            <a:cxnSpLocks/>
          </p:cNvCxnSpPr>
          <p:nvPr/>
        </p:nvCxnSpPr>
        <p:spPr>
          <a:xfrm>
            <a:off x="4862713" y="2365401"/>
            <a:ext cx="1698171" cy="1675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8A2057-C555-C74E-923F-2D47606D5EAC}"/>
              </a:ext>
            </a:extLst>
          </p:cNvPr>
          <p:cNvCxnSpPr>
            <a:cxnSpLocks/>
            <a:endCxn id="16" idx="1"/>
          </p:cNvCxnSpPr>
          <p:nvPr/>
        </p:nvCxnSpPr>
        <p:spPr>
          <a:xfrm>
            <a:off x="2172021" y="2656114"/>
            <a:ext cx="2608330" cy="158095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40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2: Add a search pattern (4/5)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825625"/>
            <a:ext cx="9758082" cy="4351338"/>
          </a:xfrm>
        </p:spPr>
        <p:txBody>
          <a:bodyPr/>
          <a:lstStyle/>
          <a:p>
            <a:r>
              <a:rPr lang="en-US" dirty="0"/>
              <a:t>User selects “</a:t>
            </a:r>
            <a:r>
              <a:rPr lang="en-US" dirty="0">
                <a:solidFill>
                  <a:srgbClr val="7030A0"/>
                </a:solidFill>
              </a:rPr>
              <a:t>add</a:t>
            </a:r>
            <a:r>
              <a:rPr lang="en-US" dirty="0"/>
              <a:t>” to save the pattern, or “</a:t>
            </a:r>
            <a:r>
              <a:rPr lang="en-US" dirty="0">
                <a:solidFill>
                  <a:srgbClr val="FFC000"/>
                </a:solidFill>
              </a:rPr>
              <a:t>cancel</a:t>
            </a:r>
            <a:r>
              <a:rPr lang="en-US" dirty="0"/>
              <a:t>” to not save.</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2402202" y="2521504"/>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lego</a:t>
              </a:r>
              <a:r>
                <a:rPr lang="en-US" i="1" dirty="0">
                  <a:solidFill>
                    <a:schemeClr val="tx1"/>
                  </a:solidFill>
                </a:rPr>
                <a:t> minifigure warrior</a:t>
              </a: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a:extLst>
              <a:ext uri="{FF2B5EF4-FFF2-40B4-BE49-F238E27FC236}">
                <a16:creationId xmlns:a16="http://schemas.microsoft.com/office/drawing/2014/main" id="{6DAAFCE7-E61E-E14C-9DAC-2872D3F8EACC}"/>
              </a:ext>
            </a:extLst>
          </p:cNvPr>
          <p:cNvCxnSpPr>
            <a:cxnSpLocks/>
          </p:cNvCxnSpPr>
          <p:nvPr/>
        </p:nvCxnSpPr>
        <p:spPr>
          <a:xfrm>
            <a:off x="7891503" y="2259106"/>
            <a:ext cx="83243" cy="38561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8A2057-C555-C74E-923F-2D47606D5EAC}"/>
              </a:ext>
            </a:extLst>
          </p:cNvPr>
          <p:cNvCxnSpPr>
            <a:cxnSpLocks/>
          </p:cNvCxnSpPr>
          <p:nvPr/>
        </p:nvCxnSpPr>
        <p:spPr>
          <a:xfrm>
            <a:off x="3301574" y="2279596"/>
            <a:ext cx="286870" cy="38061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07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2: Add a search pattern (5/5)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46513" y="1405170"/>
            <a:ext cx="9758082" cy="4713488"/>
          </a:xfrm>
        </p:spPr>
        <p:txBody>
          <a:bodyPr/>
          <a:lstStyle/>
          <a:p>
            <a:pPr marL="0" indent="0">
              <a:buNone/>
            </a:pPr>
            <a:r>
              <a:rPr lang="en-US" dirty="0"/>
              <a:t>After either “adding” or “cancelling” the user is returned to home screen where a </a:t>
            </a:r>
            <a:r>
              <a:rPr lang="en-US" dirty="0">
                <a:solidFill>
                  <a:srgbClr val="00B050"/>
                </a:solidFill>
              </a:rPr>
              <a:t>toast message </a:t>
            </a:r>
            <a:r>
              <a:rPr lang="en-US" dirty="0"/>
              <a:t>is displayed indicating success (or cancel). Search </a:t>
            </a:r>
            <a:r>
              <a:rPr lang="en-US" dirty="0">
                <a:solidFill>
                  <a:srgbClr val="FF0000"/>
                </a:solidFill>
              </a:rPr>
              <a:t>data</a:t>
            </a:r>
            <a:r>
              <a:rPr lang="en-US" dirty="0"/>
              <a:t> fields on home screen are updated.</a:t>
            </a:r>
          </a:p>
        </p:txBody>
      </p:sp>
      <p:grpSp>
        <p:nvGrpSpPr>
          <p:cNvPr id="30" name="Group 29">
            <a:extLst>
              <a:ext uri="{FF2B5EF4-FFF2-40B4-BE49-F238E27FC236}">
                <a16:creationId xmlns:a16="http://schemas.microsoft.com/office/drawing/2014/main" id="{EA1CF62E-7770-4545-B1F7-D251DD50CDA4}"/>
              </a:ext>
            </a:extLst>
          </p:cNvPr>
          <p:cNvGrpSpPr/>
          <p:nvPr/>
        </p:nvGrpSpPr>
        <p:grpSpPr>
          <a:xfrm>
            <a:off x="2457069" y="2650932"/>
            <a:ext cx="7059785" cy="4133230"/>
            <a:chOff x="1272648" y="1407319"/>
            <a:chExt cx="7059785" cy="4133230"/>
          </a:xfrm>
        </p:grpSpPr>
        <p:sp>
          <p:nvSpPr>
            <p:cNvPr id="33" name="Rounded Rectangle 32">
              <a:extLst>
                <a:ext uri="{FF2B5EF4-FFF2-40B4-BE49-F238E27FC236}">
                  <a16:creationId xmlns:a16="http://schemas.microsoft.com/office/drawing/2014/main" id="{E1F18F72-B869-764E-8478-446221696F05}"/>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F72A4A-40C9-DC40-B4DE-9844B1372B9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24EE9D-0955-5149-AF7A-8D15E100205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3E52C7C-960B-D944-BE6B-2625B67DFF26}"/>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1FB64E0-3720-BF42-8A00-B9919C2F4821}"/>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454EBF-5C44-F142-893D-538EA38AF1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9" name="Rounded Rectangle 38">
              <a:extLst>
                <a:ext uri="{FF2B5EF4-FFF2-40B4-BE49-F238E27FC236}">
                  <a16:creationId xmlns:a16="http://schemas.microsoft.com/office/drawing/2014/main" id="{F4916435-4E84-1546-8BB0-45D70A80AB94}"/>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40" name="TextBox 39">
              <a:extLst>
                <a:ext uri="{FF2B5EF4-FFF2-40B4-BE49-F238E27FC236}">
                  <a16:creationId xmlns:a16="http://schemas.microsoft.com/office/drawing/2014/main" id="{F2D4885E-991C-EF4C-B52E-936A5F460BF5}"/>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41" name="Rounded Rectangle 40">
              <a:extLst>
                <a:ext uri="{FF2B5EF4-FFF2-40B4-BE49-F238E27FC236}">
                  <a16:creationId xmlns:a16="http://schemas.microsoft.com/office/drawing/2014/main" id="{C841FC5C-9F74-9A47-9FCD-2054DED50067}"/>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42" name="Rounded Rectangle 41">
              <a:extLst>
                <a:ext uri="{FF2B5EF4-FFF2-40B4-BE49-F238E27FC236}">
                  <a16:creationId xmlns:a16="http://schemas.microsoft.com/office/drawing/2014/main" id="{0DB24599-3CCD-7C4C-8B3C-9B00105DB9C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43" name="Rounded Rectangle 42">
              <a:extLst>
                <a:ext uri="{FF2B5EF4-FFF2-40B4-BE49-F238E27FC236}">
                  <a16:creationId xmlns:a16="http://schemas.microsoft.com/office/drawing/2014/main" id="{38FBDAF4-2F4E-C342-AD5A-C05F281E91B2}"/>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4" name="Rounded Rectangle 43">
              <a:extLst>
                <a:ext uri="{FF2B5EF4-FFF2-40B4-BE49-F238E27FC236}">
                  <a16:creationId xmlns:a16="http://schemas.microsoft.com/office/drawing/2014/main" id="{4258828E-C393-784C-827B-5C48F950C246}"/>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19</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grpSp>
        <p:nvGrpSpPr>
          <p:cNvPr id="45" name="Group 44">
            <a:extLst>
              <a:ext uri="{FF2B5EF4-FFF2-40B4-BE49-F238E27FC236}">
                <a16:creationId xmlns:a16="http://schemas.microsoft.com/office/drawing/2014/main" id="{99ED1112-C86A-834E-B856-0292ABCC5713}"/>
              </a:ext>
            </a:extLst>
          </p:cNvPr>
          <p:cNvGrpSpPr/>
          <p:nvPr/>
        </p:nvGrpSpPr>
        <p:grpSpPr>
          <a:xfrm>
            <a:off x="7508823" y="2932234"/>
            <a:ext cx="1990724" cy="260683"/>
            <a:chOff x="3374232" y="5563855"/>
            <a:chExt cx="1990724" cy="260683"/>
          </a:xfrm>
        </p:grpSpPr>
        <p:sp>
          <p:nvSpPr>
            <p:cNvPr id="46" name="Rounded Rectangle 45">
              <a:extLst>
                <a:ext uri="{FF2B5EF4-FFF2-40B4-BE49-F238E27FC236}">
                  <a16:creationId xmlns:a16="http://schemas.microsoft.com/office/drawing/2014/main" id="{F43F5F37-7A75-7A43-B8AA-8957B63D4CEE}"/>
                </a:ext>
              </a:extLst>
            </p:cNvPr>
            <p:cNvSpPr/>
            <p:nvPr/>
          </p:nvSpPr>
          <p:spPr>
            <a:xfrm>
              <a:off x="3650456" y="5564984"/>
              <a:ext cx="171450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Search pattern added   </a:t>
              </a:r>
              <a:r>
                <a:rPr lang="en-US" sz="1200" dirty="0">
                  <a:solidFill>
                    <a:schemeClr val="tx1"/>
                  </a:solidFill>
                </a:rPr>
                <a:t>X</a:t>
              </a:r>
            </a:p>
          </p:txBody>
        </p:sp>
        <p:sp>
          <p:nvSpPr>
            <p:cNvPr id="47" name="Rounded Rectangle 46">
              <a:extLst>
                <a:ext uri="{FF2B5EF4-FFF2-40B4-BE49-F238E27FC236}">
                  <a16:creationId xmlns:a16="http://schemas.microsoft.com/office/drawing/2014/main" id="{11B46AFE-A91C-194C-AF4F-440C92EBE894}"/>
                </a:ext>
              </a:extLst>
            </p:cNvPr>
            <p:cNvSpPr/>
            <p:nvPr/>
          </p:nvSpPr>
          <p:spPr>
            <a:xfrm>
              <a:off x="3374232" y="5563855"/>
              <a:ext cx="311944" cy="260683"/>
            </a:xfrm>
            <a:prstGeom prst="roundRect">
              <a:avLst>
                <a:gd name="adj" fmla="val 6757"/>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200" dirty="0"/>
                <a:t>✅</a:t>
              </a:r>
            </a:p>
          </p:txBody>
        </p:sp>
      </p:grpSp>
      <p:cxnSp>
        <p:nvCxnSpPr>
          <p:cNvPr id="48" name="Straight Arrow Connector 47">
            <a:extLst>
              <a:ext uri="{FF2B5EF4-FFF2-40B4-BE49-F238E27FC236}">
                <a16:creationId xmlns:a16="http://schemas.microsoft.com/office/drawing/2014/main" id="{8BD62EE7-86D6-BD40-9BCB-0AABEEE123CC}"/>
              </a:ext>
            </a:extLst>
          </p:cNvPr>
          <p:cNvCxnSpPr>
            <a:cxnSpLocks/>
            <a:endCxn id="47" idx="0"/>
          </p:cNvCxnSpPr>
          <p:nvPr/>
        </p:nvCxnSpPr>
        <p:spPr>
          <a:xfrm>
            <a:off x="5228705" y="2177935"/>
            <a:ext cx="2436090" cy="7542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BBD6E76-62A2-0A4B-84BF-E14A8FB43174}"/>
              </a:ext>
            </a:extLst>
          </p:cNvPr>
          <p:cNvCxnSpPr>
            <a:cxnSpLocks/>
          </p:cNvCxnSpPr>
          <p:nvPr/>
        </p:nvCxnSpPr>
        <p:spPr>
          <a:xfrm>
            <a:off x="3602182" y="2596341"/>
            <a:ext cx="3904211" cy="1784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3: Delete or modify search pattern (1/5)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delete or modify a search pattern</a:t>
            </a:r>
            <a:r>
              <a:rPr lang="en-US" dirty="0"/>
              <a:t>” from the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840480" y="2243738"/>
            <a:ext cx="239741" cy="22451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73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3: Delete or modify search pattern (2/5)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to the modify search pattern page.</a:t>
            </a:r>
          </a:p>
        </p:txBody>
      </p:sp>
      <p:grpSp>
        <p:nvGrpSpPr>
          <p:cNvPr id="45" name="Group 44">
            <a:extLst>
              <a:ext uri="{FF2B5EF4-FFF2-40B4-BE49-F238E27FC236}">
                <a16:creationId xmlns:a16="http://schemas.microsoft.com/office/drawing/2014/main" id="{D214362C-914F-9949-B767-C3B909B07447}"/>
              </a:ext>
            </a:extLst>
          </p:cNvPr>
          <p:cNvGrpSpPr/>
          <p:nvPr/>
        </p:nvGrpSpPr>
        <p:grpSpPr>
          <a:xfrm>
            <a:off x="2328364" y="2411600"/>
            <a:ext cx="7059785" cy="4133230"/>
            <a:chOff x="1272648" y="1407319"/>
            <a:chExt cx="7059785" cy="4133230"/>
          </a:xfrm>
        </p:grpSpPr>
        <p:sp>
          <p:nvSpPr>
            <p:cNvPr id="46" name="Rounded Rectangle 45">
              <a:extLst>
                <a:ext uri="{FF2B5EF4-FFF2-40B4-BE49-F238E27FC236}">
                  <a16:creationId xmlns:a16="http://schemas.microsoft.com/office/drawing/2014/main" id="{6155F6C7-CCB8-4A4B-B8D7-B9F0A07D67A1}"/>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D283A57-3BAB-0740-83A5-6FE44A3E0330}"/>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E1D1B0F-A8E3-D044-8317-B3D46035481D}"/>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C150EA4-A99D-0C4B-B3E4-55512B80035C}"/>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DBD335C-4D8A-E04A-BF6D-7DCD786E864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312C142-9BB0-1B43-8A3A-BF23EBC17D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506C1610-C252-AC44-A76D-F7C25553D79C}"/>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B4695D7-1EA2-8547-A0A9-9BD44C0B2031}"/>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5E5AF8A0-1D43-2645-BB90-25A0DD5806D4}"/>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FB34DFF0-8B08-A642-8925-5BA741DCA7A7}"/>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01C1B8E7-3F07-2F4C-8C46-530B6A5E6DFC}"/>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80B0E132-0C97-8A41-AEA0-CA45BD0C1776}"/>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AFCF1D-2F3B-014B-8FC5-5E121DF76229}"/>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4C2D2267-9CC7-2746-8239-ADE553F3C6D9}"/>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E2774993-0C69-7B46-A99A-FE8B94E4256D}"/>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4E8412B3-9FA9-7A4E-8E94-251747CF391C}"/>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6EEE9B7E-E45A-F846-8FAE-CBB21AD8927C}"/>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24605A7-6C4F-0246-87EA-01C9222F087C}"/>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E06A6B1-3AF7-594F-BED5-8F536E4F7509}"/>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7731257-0CDE-8648-961F-BC018961B9A1}"/>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535CBBA-2D39-D042-A9D3-9FA291C76E5D}"/>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8C3FA75-BD22-4344-8D24-A49CFB3D15AF}"/>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77BDF2DD-5669-7048-9AF1-C4B42D0FA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DFAF71FE-6251-5F43-9EFA-6D602B3BBA1E}"/>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451A1A64-6EB1-1740-A7D9-F5121BD8C685}"/>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19C6EF5A-7247-EB48-8B6D-EB710F8E811C}"/>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spTree>
    <p:extLst>
      <p:ext uri="{BB962C8B-B14F-4D97-AF65-F5344CB8AC3E}">
        <p14:creationId xmlns:p14="http://schemas.microsoft.com/office/powerpoint/2010/main" val="383852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4A94-5CB8-B54E-A25C-5136494115F6}"/>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22FC543-9FC4-AD40-9F84-0DFA318F346F}"/>
              </a:ext>
            </a:extLst>
          </p:cNvPr>
          <p:cNvSpPr>
            <a:spLocks noGrp="1"/>
          </p:cNvSpPr>
          <p:nvPr>
            <p:ph idx="1"/>
          </p:nvPr>
        </p:nvSpPr>
        <p:spPr/>
        <p:txBody>
          <a:bodyPr>
            <a:normAutofit/>
          </a:bodyPr>
          <a:lstStyle/>
          <a:p>
            <a:r>
              <a:rPr lang="en-US" sz="1400" dirty="0"/>
              <a:t>Basic use cases:</a:t>
            </a:r>
          </a:p>
          <a:p>
            <a:pPr lvl="1"/>
            <a:r>
              <a:rPr lang="en-US" sz="1400" dirty="0"/>
              <a:t>Sign in to application</a:t>
            </a:r>
          </a:p>
          <a:p>
            <a:pPr lvl="1"/>
            <a:r>
              <a:rPr lang="en-US" sz="1400" dirty="0"/>
              <a:t>Add a new search pattern</a:t>
            </a:r>
          </a:p>
          <a:p>
            <a:pPr lvl="1"/>
            <a:r>
              <a:rPr lang="en-US" sz="1400" dirty="0"/>
              <a:t>Delete or modify an existing search pattern</a:t>
            </a:r>
          </a:p>
          <a:p>
            <a:pPr lvl="1"/>
            <a:r>
              <a:rPr lang="en-US" sz="1400" dirty="0"/>
              <a:t>Run a search using saved search patterns</a:t>
            </a:r>
          </a:p>
          <a:p>
            <a:pPr lvl="1"/>
            <a:r>
              <a:rPr lang="en-US" sz="1400" dirty="0"/>
              <a:t>Show previous results</a:t>
            </a:r>
          </a:p>
          <a:p>
            <a:r>
              <a:rPr lang="en-US" sz="1400" dirty="0"/>
              <a:t>Alternate use cases:</a:t>
            </a:r>
          </a:p>
          <a:p>
            <a:pPr lvl="1"/>
            <a:r>
              <a:rPr lang="en-US" sz="1400" dirty="0"/>
              <a:t>Bad credentials signing in</a:t>
            </a:r>
          </a:p>
          <a:p>
            <a:pPr lvl="1"/>
            <a:r>
              <a:rPr lang="en-US" sz="1400" dirty="0"/>
              <a:t>Missing credentials signing in</a:t>
            </a:r>
          </a:p>
          <a:p>
            <a:pPr lvl="1"/>
            <a:r>
              <a:rPr lang="en-US" sz="1400" dirty="0"/>
              <a:t>Cannot reach ebay server during sign in (internet outage, ebay outage)</a:t>
            </a:r>
          </a:p>
          <a:p>
            <a:pPr lvl="1"/>
            <a:r>
              <a:rPr lang="en-US" sz="1400" dirty="0"/>
              <a:t>Cannot reach ebay server after sign in (internet outage, ebay outage)</a:t>
            </a:r>
          </a:p>
          <a:p>
            <a:pPr lvl="1"/>
            <a:r>
              <a:rPr lang="en-US" sz="1400" dirty="0"/>
              <a:t>No new search results found</a:t>
            </a:r>
          </a:p>
        </p:txBody>
      </p:sp>
    </p:spTree>
    <p:extLst>
      <p:ext uri="{BB962C8B-B14F-4D97-AF65-F5344CB8AC3E}">
        <p14:creationId xmlns:p14="http://schemas.microsoft.com/office/powerpoint/2010/main" val="142563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575EC36F-3A42-B44C-BF85-AA8C704A3A41}"/>
              </a:ext>
            </a:extLst>
          </p:cNvPr>
          <p:cNvGrpSpPr/>
          <p:nvPr/>
        </p:nvGrpSpPr>
        <p:grpSpPr>
          <a:xfrm>
            <a:off x="2286806" y="2428226"/>
            <a:ext cx="7059785" cy="4133230"/>
            <a:chOff x="1272648" y="1407319"/>
            <a:chExt cx="7059785" cy="4133230"/>
          </a:xfrm>
        </p:grpSpPr>
        <p:sp>
          <p:nvSpPr>
            <p:cNvPr id="46" name="Rounded Rectangle 45">
              <a:extLst>
                <a:ext uri="{FF2B5EF4-FFF2-40B4-BE49-F238E27FC236}">
                  <a16:creationId xmlns:a16="http://schemas.microsoft.com/office/drawing/2014/main" id="{3CCD20B1-0274-9448-A277-621431409A88}"/>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175A747A-78A1-5D40-92D7-791BC8299FF0}"/>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682FC32-A6F1-CA44-8697-8FF63D1E24AD}"/>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4A95075-FD99-3D47-A8DE-E122AFF63DC1}"/>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FDCDFD1-E609-8341-A2AA-2436AE356D2F}"/>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6F42675-5BD9-1543-967D-E2397A912FED}"/>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B00A96E1-49F2-CE4F-A3D8-9F48160D7BCA}"/>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4179904B-C0AE-3043-98F2-F1354653595D}"/>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5907C6A9-AD32-E04A-A599-6FDA8D8D3276}"/>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2B122E52-C53E-D342-B9D1-6F38B643B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C8500D26-5422-2944-B6BA-CE9468202A19}"/>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1FCB22F5-C385-0B48-A455-1B0D81236B4E}"/>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2DDF9E-B59C-7242-A7E6-590A473EB4FA}"/>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F113E2B6-0025-CE4D-BDA4-6169CE8FA627}"/>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B4DE01F5-40E9-C345-9CC1-A4E7DDD7E3B4}"/>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CF944939-7B68-C743-8FE8-CC81AB441918}"/>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D338A45D-3A49-E249-B1D5-246B450AF240}"/>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980D38-1231-2443-95E6-0650E7527A13}"/>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CDD57A-9A5B-EE49-B0F4-071712905F0A}"/>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6441C3-38A5-A741-88F5-22AE2974FAEA}"/>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BE69489-1ED3-884F-BF96-3FD6E254192F}"/>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DDCDDCA-1AD7-1844-94C6-E2A98F0080D5}"/>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F4751DBF-27F2-1C4F-B898-21456D52A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DCBA5A0-08E0-B545-A81A-F4BC3003C4FE}"/>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6EF9DB50-FA4D-8943-893C-A2B484A95F9C}"/>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2CE4991D-C2B3-514B-AC55-8064A07E300A}"/>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3: Delete or modify search pattern (3/5)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modifies </a:t>
            </a:r>
            <a:r>
              <a:rPr lang="en-US" dirty="0">
                <a:solidFill>
                  <a:srgbClr val="FF0000"/>
                </a:solidFill>
              </a:rPr>
              <a:t>keywords</a:t>
            </a:r>
            <a:r>
              <a:rPr lang="en-US" dirty="0"/>
              <a:t> and </a:t>
            </a:r>
            <a:r>
              <a:rPr lang="en-US" dirty="0">
                <a:solidFill>
                  <a:srgbClr val="7030A0"/>
                </a:solidFill>
              </a:rPr>
              <a:t>advanced search options</a:t>
            </a:r>
            <a:r>
              <a:rPr lang="en-US" dirty="0"/>
              <a:t>.</a:t>
            </a:r>
          </a:p>
        </p:txBody>
      </p:sp>
      <p:cxnSp>
        <p:nvCxnSpPr>
          <p:cNvPr id="44" name="Straight Arrow Connector 43">
            <a:extLst>
              <a:ext uri="{FF2B5EF4-FFF2-40B4-BE49-F238E27FC236}">
                <a16:creationId xmlns:a16="http://schemas.microsoft.com/office/drawing/2014/main" id="{5C17E170-189E-1842-B18C-58012910BA1F}"/>
              </a:ext>
            </a:extLst>
          </p:cNvPr>
          <p:cNvCxnSpPr>
            <a:cxnSpLocks/>
          </p:cNvCxnSpPr>
          <p:nvPr/>
        </p:nvCxnSpPr>
        <p:spPr>
          <a:xfrm>
            <a:off x="3640742" y="2232397"/>
            <a:ext cx="1031011" cy="1450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8E21504A-A11A-0C4C-887F-9F959F38FA27}"/>
              </a:ext>
            </a:extLst>
          </p:cNvPr>
          <p:cNvSpPr/>
          <p:nvPr/>
        </p:nvSpPr>
        <p:spPr>
          <a:xfrm>
            <a:off x="7888778" y="3981797"/>
            <a:ext cx="822960" cy="1587731"/>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a:extLst>
              <a:ext uri="{FF2B5EF4-FFF2-40B4-BE49-F238E27FC236}">
                <a16:creationId xmlns:a16="http://schemas.microsoft.com/office/drawing/2014/main" id="{F6DFE905-2D08-CA4B-8E88-642123194EA1}"/>
              </a:ext>
            </a:extLst>
          </p:cNvPr>
          <p:cNvSpPr/>
          <p:nvPr/>
        </p:nvSpPr>
        <p:spPr>
          <a:xfrm>
            <a:off x="8711738" y="2036618"/>
            <a:ext cx="1405108" cy="2743200"/>
          </a:xfrm>
          <a:custGeom>
            <a:avLst/>
            <a:gdLst>
              <a:gd name="connsiteX0" fmla="*/ 91440 w 1405108"/>
              <a:gd name="connsiteY0" fmla="*/ 0 h 2743200"/>
              <a:gd name="connsiteX1" fmla="*/ 1404851 w 1405108"/>
              <a:gd name="connsiteY1" fmla="*/ 1463040 h 2743200"/>
              <a:gd name="connsiteX2" fmla="*/ 0 w 1405108"/>
              <a:gd name="connsiteY2" fmla="*/ 2743200 h 2743200"/>
              <a:gd name="connsiteX3" fmla="*/ 0 w 140510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405108" h="2743200">
                <a:moveTo>
                  <a:pt x="91440" y="0"/>
                </a:moveTo>
                <a:cubicBezTo>
                  <a:pt x="755765" y="502920"/>
                  <a:pt x="1420091" y="1005840"/>
                  <a:pt x="1404851" y="1463040"/>
                </a:cubicBezTo>
                <a:cubicBezTo>
                  <a:pt x="1389611" y="1920240"/>
                  <a:pt x="0" y="2743200"/>
                  <a:pt x="0" y="2743200"/>
                </a:cubicBezTo>
                <a:lnTo>
                  <a:pt x="0" y="2743200"/>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1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3: Delete or modify search pattern (4/5)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1129145" y="1825625"/>
            <a:ext cx="10515600" cy="525689"/>
          </a:xfrm>
        </p:spPr>
        <p:txBody>
          <a:bodyPr>
            <a:normAutofit fontScale="77500" lnSpcReduction="20000"/>
          </a:bodyPr>
          <a:lstStyle/>
          <a:p>
            <a:pPr marL="0" indent="0">
              <a:buNone/>
            </a:pPr>
            <a:r>
              <a:rPr lang="en-US" dirty="0"/>
              <a:t>User either clicks to “</a:t>
            </a:r>
            <a:r>
              <a:rPr lang="en-US" dirty="0">
                <a:solidFill>
                  <a:srgbClr val="00B050"/>
                </a:solidFill>
              </a:rPr>
              <a:t>save</a:t>
            </a:r>
            <a:r>
              <a:rPr lang="en-US" dirty="0"/>
              <a:t>” the modified pattern, </a:t>
            </a:r>
            <a:r>
              <a:rPr lang="en-US" dirty="0">
                <a:solidFill>
                  <a:srgbClr val="FF0000"/>
                </a:solidFill>
              </a:rPr>
              <a:t>delete the pattern</a:t>
            </a:r>
            <a:r>
              <a:rPr lang="en-US" dirty="0"/>
              <a:t>, or </a:t>
            </a:r>
            <a:r>
              <a:rPr lang="en-US" dirty="0">
                <a:solidFill>
                  <a:srgbClr val="FFC000"/>
                </a:solidFill>
              </a:rPr>
              <a:t>cancel changes</a:t>
            </a:r>
            <a:r>
              <a:rPr lang="en-US" dirty="0"/>
              <a:t>.</a:t>
            </a:r>
          </a:p>
        </p:txBody>
      </p:sp>
      <p:grpSp>
        <p:nvGrpSpPr>
          <p:cNvPr id="45" name="Group 44">
            <a:extLst>
              <a:ext uri="{FF2B5EF4-FFF2-40B4-BE49-F238E27FC236}">
                <a16:creationId xmlns:a16="http://schemas.microsoft.com/office/drawing/2014/main" id="{CDD78861-4CAD-0748-BAA8-71E9E9A88DED}"/>
              </a:ext>
            </a:extLst>
          </p:cNvPr>
          <p:cNvGrpSpPr/>
          <p:nvPr/>
        </p:nvGrpSpPr>
        <p:grpSpPr>
          <a:xfrm>
            <a:off x="2311740" y="2303534"/>
            <a:ext cx="7059785" cy="4133230"/>
            <a:chOff x="1272648" y="1407319"/>
            <a:chExt cx="7059785" cy="4133230"/>
          </a:xfrm>
        </p:grpSpPr>
        <p:sp>
          <p:nvSpPr>
            <p:cNvPr id="46" name="Rounded Rectangle 45">
              <a:extLst>
                <a:ext uri="{FF2B5EF4-FFF2-40B4-BE49-F238E27FC236}">
                  <a16:creationId xmlns:a16="http://schemas.microsoft.com/office/drawing/2014/main" id="{77783665-38F7-C34C-8F6C-B45FA492DB49}"/>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DFC9166-0138-2049-9922-3369EC6DB38E}"/>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AA7710F-3985-0F4E-BF48-57E4EC71304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3407FF4-B69B-674B-AA15-4843B7BC320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D6B302B-3471-CE4A-B24C-DA583406D59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8847E3B-A8AA-4043-B67B-8FED002736EB}"/>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A62D0409-94BC-1D45-BCFB-DD2A2082B181}"/>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A5066C7-8355-7A4E-B495-FA9BBFBDE24A}"/>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49F97EE3-A662-154F-85E1-930BD4895971}"/>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19239BD7-F3B4-D442-A52C-6BA6F27AAB9E}"/>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756DA05F-6FE0-B442-96C2-E18C16A111A2}"/>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31D46E64-ECD6-A448-9C32-C2A27FBB84B4}"/>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548B958-6E3F-E742-9E63-A8D31A6805BC}"/>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644D8290-3D82-B049-B014-7718AD824A5F}"/>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29F0153B-DF77-8647-819A-A12913D7287E}"/>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04185624-5DC8-9746-A14C-249EF655653F}"/>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E75B1D07-233C-1F49-9C9A-3CFA82187163}"/>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D1B2125-6890-1444-B85B-6EA4ABA64091}"/>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40509CD-3D23-5D41-9EEE-48D98D8AD8C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131FB81-839E-A04D-9F9D-A974D48DB400}"/>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6390350-0CA6-A146-B0A8-E4A7FECD0143}"/>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D65FC80-D3B4-5443-8103-A213F838EC21}"/>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17A7ACCE-69DA-E64F-8EC1-76CFED224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BEA0748-9192-1842-9CC5-772F2FC16EB4}"/>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5A640F68-C821-AB42-B975-F2466C9AC20E}"/>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468F2496-FF34-084D-980D-D1DB36F2A9B0}"/>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cxnSp>
        <p:nvCxnSpPr>
          <p:cNvPr id="72" name="Straight Arrow Connector 71">
            <a:extLst>
              <a:ext uri="{FF2B5EF4-FFF2-40B4-BE49-F238E27FC236}">
                <a16:creationId xmlns:a16="http://schemas.microsoft.com/office/drawing/2014/main" id="{B961A82F-0B53-6446-9089-30F36530AB74}"/>
              </a:ext>
            </a:extLst>
          </p:cNvPr>
          <p:cNvCxnSpPr>
            <a:cxnSpLocks/>
          </p:cNvCxnSpPr>
          <p:nvPr/>
        </p:nvCxnSpPr>
        <p:spPr>
          <a:xfrm>
            <a:off x="3865186" y="2107706"/>
            <a:ext cx="0" cy="360313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9F37316-D01B-754A-BDEF-C0549AA2DC18}"/>
              </a:ext>
            </a:extLst>
          </p:cNvPr>
          <p:cNvCxnSpPr>
            <a:cxnSpLocks/>
          </p:cNvCxnSpPr>
          <p:nvPr/>
        </p:nvCxnSpPr>
        <p:spPr>
          <a:xfrm flipH="1">
            <a:off x="5843847" y="2094807"/>
            <a:ext cx="1837113" cy="3582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B47E172-955B-4148-AC05-10766CF057B0}"/>
              </a:ext>
            </a:extLst>
          </p:cNvPr>
          <p:cNvCxnSpPr>
            <a:cxnSpLocks/>
          </p:cNvCxnSpPr>
          <p:nvPr/>
        </p:nvCxnSpPr>
        <p:spPr>
          <a:xfrm flipH="1">
            <a:off x="7866610" y="2136371"/>
            <a:ext cx="2241666" cy="358555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2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normAutofit/>
          </a:bodyPr>
          <a:lstStyle/>
          <a:p>
            <a:r>
              <a:rPr lang="en-US" sz="4000" dirty="0"/>
              <a:t>Use Case 3: Delete or modify search pattern (5/5)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29887" y="1421795"/>
            <a:ext cx="9758082" cy="4713488"/>
          </a:xfrm>
        </p:spPr>
        <p:txBody>
          <a:bodyPr/>
          <a:lstStyle/>
          <a:p>
            <a:pPr marL="0" indent="0">
              <a:buNone/>
            </a:pPr>
            <a:r>
              <a:rPr lang="en-US" dirty="0"/>
              <a:t>The user is redirected to the home screen, where a </a:t>
            </a:r>
            <a:r>
              <a:rPr lang="en-US" dirty="0">
                <a:solidFill>
                  <a:srgbClr val="FFC000"/>
                </a:solidFill>
              </a:rPr>
              <a:t>toast message </a:t>
            </a:r>
            <a:r>
              <a:rPr lang="en-US" dirty="0"/>
              <a:t>indicates success modifying or deleting the search pattern. Search </a:t>
            </a:r>
            <a:r>
              <a:rPr lang="en-US" dirty="0">
                <a:solidFill>
                  <a:srgbClr val="FF0000"/>
                </a:solidFill>
              </a:rPr>
              <a:t>data</a:t>
            </a:r>
            <a:r>
              <a:rPr lang="en-US" dirty="0"/>
              <a:t> on the home screen is updated.</a:t>
            </a:r>
          </a:p>
        </p:txBody>
      </p:sp>
      <p:grpSp>
        <p:nvGrpSpPr>
          <p:cNvPr id="30" name="Group 29">
            <a:extLst>
              <a:ext uri="{FF2B5EF4-FFF2-40B4-BE49-F238E27FC236}">
                <a16:creationId xmlns:a16="http://schemas.microsoft.com/office/drawing/2014/main" id="{EA1CF62E-7770-4545-B1F7-D251DD50CDA4}"/>
              </a:ext>
            </a:extLst>
          </p:cNvPr>
          <p:cNvGrpSpPr/>
          <p:nvPr/>
        </p:nvGrpSpPr>
        <p:grpSpPr>
          <a:xfrm>
            <a:off x="2457069" y="2650932"/>
            <a:ext cx="7059785" cy="4133230"/>
            <a:chOff x="1272648" y="1407319"/>
            <a:chExt cx="7059785" cy="4133230"/>
          </a:xfrm>
        </p:grpSpPr>
        <p:sp>
          <p:nvSpPr>
            <p:cNvPr id="33" name="Rounded Rectangle 32">
              <a:extLst>
                <a:ext uri="{FF2B5EF4-FFF2-40B4-BE49-F238E27FC236}">
                  <a16:creationId xmlns:a16="http://schemas.microsoft.com/office/drawing/2014/main" id="{E1F18F72-B869-764E-8478-446221696F05}"/>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F72A4A-40C9-DC40-B4DE-9844B1372B9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24EE9D-0955-5149-AF7A-8D15E100205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3E52C7C-960B-D944-BE6B-2625B67DFF26}"/>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1FB64E0-3720-BF42-8A00-B9919C2F4821}"/>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454EBF-5C44-F142-893D-538EA38AF1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9" name="Rounded Rectangle 38">
              <a:extLst>
                <a:ext uri="{FF2B5EF4-FFF2-40B4-BE49-F238E27FC236}">
                  <a16:creationId xmlns:a16="http://schemas.microsoft.com/office/drawing/2014/main" id="{F4916435-4E84-1546-8BB0-45D70A80AB94}"/>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40" name="TextBox 39">
              <a:extLst>
                <a:ext uri="{FF2B5EF4-FFF2-40B4-BE49-F238E27FC236}">
                  <a16:creationId xmlns:a16="http://schemas.microsoft.com/office/drawing/2014/main" id="{F2D4885E-991C-EF4C-B52E-936A5F460BF5}"/>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41" name="Rounded Rectangle 40">
              <a:extLst>
                <a:ext uri="{FF2B5EF4-FFF2-40B4-BE49-F238E27FC236}">
                  <a16:creationId xmlns:a16="http://schemas.microsoft.com/office/drawing/2014/main" id="{C841FC5C-9F74-9A47-9FCD-2054DED50067}"/>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42" name="Rounded Rectangle 41">
              <a:extLst>
                <a:ext uri="{FF2B5EF4-FFF2-40B4-BE49-F238E27FC236}">
                  <a16:creationId xmlns:a16="http://schemas.microsoft.com/office/drawing/2014/main" id="{0DB24599-3CCD-7C4C-8B3C-9B00105DB9C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43" name="Rounded Rectangle 42">
              <a:extLst>
                <a:ext uri="{FF2B5EF4-FFF2-40B4-BE49-F238E27FC236}">
                  <a16:creationId xmlns:a16="http://schemas.microsoft.com/office/drawing/2014/main" id="{38FBDAF4-2F4E-C342-AD5A-C05F281E91B2}"/>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4" name="Rounded Rectangle 43">
              <a:extLst>
                <a:ext uri="{FF2B5EF4-FFF2-40B4-BE49-F238E27FC236}">
                  <a16:creationId xmlns:a16="http://schemas.microsoft.com/office/drawing/2014/main" id="{4258828E-C393-784C-827B-5C48F950C246}"/>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19</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grpSp>
        <p:nvGrpSpPr>
          <p:cNvPr id="20" name="Group 19">
            <a:extLst>
              <a:ext uri="{FF2B5EF4-FFF2-40B4-BE49-F238E27FC236}">
                <a16:creationId xmlns:a16="http://schemas.microsoft.com/office/drawing/2014/main" id="{B591C6EF-6FCF-DC43-8CE4-9F0E77BA765A}"/>
              </a:ext>
            </a:extLst>
          </p:cNvPr>
          <p:cNvGrpSpPr/>
          <p:nvPr/>
        </p:nvGrpSpPr>
        <p:grpSpPr>
          <a:xfrm>
            <a:off x="7270995" y="2925129"/>
            <a:ext cx="2209799" cy="264318"/>
            <a:chOff x="3374232" y="5560221"/>
            <a:chExt cx="1990724" cy="264318"/>
          </a:xfrm>
        </p:grpSpPr>
        <p:sp>
          <p:nvSpPr>
            <p:cNvPr id="21" name="Rounded Rectangle 20">
              <a:extLst>
                <a:ext uri="{FF2B5EF4-FFF2-40B4-BE49-F238E27FC236}">
                  <a16:creationId xmlns:a16="http://schemas.microsoft.com/office/drawing/2014/main" id="{4FC1775D-B398-D040-82BC-57BF5D4587F5}"/>
                </a:ext>
              </a:extLst>
            </p:cNvPr>
            <p:cNvSpPr/>
            <p:nvPr/>
          </p:nvSpPr>
          <p:spPr>
            <a:xfrm>
              <a:off x="3650456" y="5564984"/>
              <a:ext cx="171450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Search pattern modified   </a:t>
              </a:r>
              <a:r>
                <a:rPr lang="en-US" sz="1200" dirty="0">
                  <a:solidFill>
                    <a:schemeClr val="tx1"/>
                  </a:solidFill>
                </a:rPr>
                <a:t>X</a:t>
              </a:r>
            </a:p>
          </p:txBody>
        </p:sp>
        <p:sp>
          <p:nvSpPr>
            <p:cNvPr id="22" name="Rounded Rectangle 21">
              <a:extLst>
                <a:ext uri="{FF2B5EF4-FFF2-40B4-BE49-F238E27FC236}">
                  <a16:creationId xmlns:a16="http://schemas.microsoft.com/office/drawing/2014/main" id="{479B6EA7-9412-4546-8B90-F61D0F0280DC}"/>
                </a:ext>
              </a:extLst>
            </p:cNvPr>
            <p:cNvSpPr/>
            <p:nvPr/>
          </p:nvSpPr>
          <p:spPr>
            <a:xfrm>
              <a:off x="3374232" y="5560221"/>
              <a:ext cx="311944" cy="264318"/>
            </a:xfrm>
            <a:prstGeom prst="roundRect">
              <a:avLst>
                <a:gd name="adj" fmla="val 6757"/>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200" dirty="0"/>
                <a:t>❗️</a:t>
              </a:r>
            </a:p>
          </p:txBody>
        </p:sp>
      </p:grpSp>
      <p:cxnSp>
        <p:nvCxnSpPr>
          <p:cNvPr id="23" name="Straight Arrow Connector 22">
            <a:extLst>
              <a:ext uri="{FF2B5EF4-FFF2-40B4-BE49-F238E27FC236}">
                <a16:creationId xmlns:a16="http://schemas.microsoft.com/office/drawing/2014/main" id="{28936000-E609-3545-8AF8-61AE5599B927}"/>
              </a:ext>
            </a:extLst>
          </p:cNvPr>
          <p:cNvCxnSpPr>
            <a:cxnSpLocks/>
          </p:cNvCxnSpPr>
          <p:nvPr/>
        </p:nvCxnSpPr>
        <p:spPr>
          <a:xfrm flipH="1">
            <a:off x="9002684" y="1828800"/>
            <a:ext cx="307571" cy="113884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85EF88-BAA8-A748-8002-1EFBE1422AB5}"/>
              </a:ext>
            </a:extLst>
          </p:cNvPr>
          <p:cNvCxnSpPr>
            <a:cxnSpLocks/>
          </p:cNvCxnSpPr>
          <p:nvPr/>
        </p:nvCxnSpPr>
        <p:spPr>
          <a:xfrm>
            <a:off x="1438102" y="2626822"/>
            <a:ext cx="5827222" cy="22610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36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4: Run a search (1/6)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run a search</a:t>
            </a:r>
            <a:r>
              <a:rPr lang="en-US" dirty="0"/>
              <a:t>” from the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948545" y="2243738"/>
            <a:ext cx="131676" cy="2851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8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2A98-D0EC-9944-8179-2D3ADEEA019A}"/>
              </a:ext>
            </a:extLst>
          </p:cNvPr>
          <p:cNvSpPr>
            <a:spLocks noGrp="1"/>
          </p:cNvSpPr>
          <p:nvPr>
            <p:ph type="title"/>
          </p:nvPr>
        </p:nvSpPr>
        <p:spPr/>
        <p:txBody>
          <a:bodyPr/>
          <a:lstStyle/>
          <a:p>
            <a:r>
              <a:rPr lang="en-US" dirty="0"/>
              <a:t>Use Case 4: Run a search (2/6)</a:t>
            </a:r>
          </a:p>
        </p:txBody>
      </p:sp>
      <p:sp>
        <p:nvSpPr>
          <p:cNvPr id="3" name="Content Placeholder 2">
            <a:extLst>
              <a:ext uri="{FF2B5EF4-FFF2-40B4-BE49-F238E27FC236}">
                <a16:creationId xmlns:a16="http://schemas.microsoft.com/office/drawing/2014/main" id="{BBFD6264-56EB-2845-A8D0-D42938833E32}"/>
              </a:ext>
            </a:extLst>
          </p:cNvPr>
          <p:cNvSpPr>
            <a:spLocks noGrp="1"/>
          </p:cNvSpPr>
          <p:nvPr>
            <p:ph idx="1"/>
          </p:nvPr>
        </p:nvSpPr>
        <p:spPr>
          <a:xfrm>
            <a:off x="838200" y="1825625"/>
            <a:ext cx="10515600" cy="634942"/>
          </a:xfrm>
        </p:spPr>
        <p:txBody>
          <a:bodyPr>
            <a:normAutofit fontScale="85000" lnSpcReduction="20000"/>
          </a:bodyPr>
          <a:lstStyle/>
          <a:p>
            <a:pPr marL="0" indent="0">
              <a:buNone/>
            </a:pPr>
            <a:r>
              <a:rPr lang="en-US" dirty="0"/>
              <a:t>User is directed to the searching in progress page. User can select “</a:t>
            </a:r>
            <a:r>
              <a:rPr lang="en-US" dirty="0">
                <a:solidFill>
                  <a:srgbClr val="FF0000"/>
                </a:solidFill>
              </a:rPr>
              <a:t>cancel</a:t>
            </a:r>
            <a:r>
              <a:rPr lang="en-US" dirty="0"/>
              <a:t>” to end the search and return to the home screen.</a:t>
            </a:r>
          </a:p>
        </p:txBody>
      </p:sp>
      <p:grpSp>
        <p:nvGrpSpPr>
          <p:cNvPr id="4" name="Group 3">
            <a:extLst>
              <a:ext uri="{FF2B5EF4-FFF2-40B4-BE49-F238E27FC236}">
                <a16:creationId xmlns:a16="http://schemas.microsoft.com/office/drawing/2014/main" id="{2749969A-126F-0A4E-B05D-BE0643B93070}"/>
              </a:ext>
            </a:extLst>
          </p:cNvPr>
          <p:cNvGrpSpPr/>
          <p:nvPr/>
        </p:nvGrpSpPr>
        <p:grpSpPr>
          <a:xfrm>
            <a:off x="2835051" y="2654487"/>
            <a:ext cx="7059785" cy="4133230"/>
            <a:chOff x="1122628" y="1507331"/>
            <a:chExt cx="7059785" cy="4133230"/>
          </a:xfrm>
        </p:grpSpPr>
        <p:grpSp>
          <p:nvGrpSpPr>
            <p:cNvPr id="5" name="Group 4">
              <a:extLst>
                <a:ext uri="{FF2B5EF4-FFF2-40B4-BE49-F238E27FC236}">
                  <a16:creationId xmlns:a16="http://schemas.microsoft.com/office/drawing/2014/main" id="{393C0BF2-D8AC-B04C-A547-822B1B15B641}"/>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5A4318EE-D8C5-2D47-8C26-3AFA755FEEE8}"/>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CF2E8CE-CA61-0A44-BE83-7544D015D18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A19B19-76A2-FE49-9147-83437D35283B}"/>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909F22-04BD-674F-878D-D1F53E22344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C8057B5-C313-9949-9CDC-3AFAE4302D46}"/>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48897CC-8FC1-A748-B41E-1CB445F8D02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65C1B440-E71A-7B46-96FE-3F5DEC02D5C7}"/>
                  </a:ext>
                </a:extLst>
              </p:cNvPr>
              <p:cNvSpPr/>
              <p:nvPr/>
            </p:nvSpPr>
            <p:spPr>
              <a:xfrm>
                <a:off x="3652841" y="3893346"/>
                <a:ext cx="2355055" cy="478624"/>
              </a:xfrm>
              <a:prstGeom prst="roundRect">
                <a:avLst>
                  <a:gd name="adj" fmla="val 3830"/>
                </a:avLst>
              </a:prstGeom>
              <a:solidFill>
                <a:srgbClr val="FF000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grpSp>
        <p:sp>
          <p:nvSpPr>
            <p:cNvPr id="6" name="TextBox 5">
              <a:extLst>
                <a:ext uri="{FF2B5EF4-FFF2-40B4-BE49-F238E27FC236}">
                  <a16:creationId xmlns:a16="http://schemas.microsoft.com/office/drawing/2014/main" id="{CA8DF314-4C7B-4245-8D5A-0AF94CDEB155}"/>
                </a:ext>
              </a:extLst>
            </p:cNvPr>
            <p:cNvSpPr txBox="1"/>
            <p:nvPr/>
          </p:nvSpPr>
          <p:spPr>
            <a:xfrm>
              <a:off x="2707481" y="2100262"/>
              <a:ext cx="4027064" cy="584775"/>
            </a:xfrm>
            <a:prstGeom prst="rect">
              <a:avLst/>
            </a:prstGeom>
            <a:noFill/>
          </p:spPr>
          <p:txBody>
            <a:bodyPr wrap="none" rtlCol="0">
              <a:spAutoFit/>
            </a:bodyPr>
            <a:lstStyle/>
            <a:p>
              <a:r>
                <a:rPr lang="en-US" sz="3200" i="1" dirty="0"/>
                <a:t>Searching in progress…</a:t>
              </a:r>
            </a:p>
          </p:txBody>
        </p:sp>
        <p:sp>
          <p:nvSpPr>
            <p:cNvPr id="7" name="Rounded Rectangle 6">
              <a:extLst>
                <a:ext uri="{FF2B5EF4-FFF2-40B4-BE49-F238E27FC236}">
                  <a16:creationId xmlns:a16="http://schemas.microsoft.com/office/drawing/2014/main" id="{FEE9B34A-25C8-6145-8698-AEFA0A2B8D7A}"/>
                </a:ext>
              </a:extLst>
            </p:cNvPr>
            <p:cNvSpPr/>
            <p:nvPr/>
          </p:nvSpPr>
          <p:spPr>
            <a:xfrm>
              <a:off x="2257426" y="2800350"/>
              <a:ext cx="4879181" cy="178594"/>
            </a:xfrm>
            <a:prstGeom prst="roundRect">
              <a:avLst/>
            </a:prstGeom>
            <a:gradFill>
              <a:gsLst>
                <a:gs pos="33000">
                  <a:schemeClr val="accent6"/>
                </a:gs>
                <a:gs pos="34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7AA1A8-65D1-084B-B7AB-9F80E601A6FC}"/>
                </a:ext>
              </a:extLst>
            </p:cNvPr>
            <p:cNvSpPr txBox="1"/>
            <p:nvPr/>
          </p:nvSpPr>
          <p:spPr>
            <a:xfrm>
              <a:off x="3579020" y="3257549"/>
              <a:ext cx="2149948"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4/18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14</a:t>
              </a:r>
            </a:p>
          </p:txBody>
        </p:sp>
      </p:grpSp>
      <p:cxnSp>
        <p:nvCxnSpPr>
          <p:cNvPr id="17" name="Straight Arrow Connector 16">
            <a:extLst>
              <a:ext uri="{FF2B5EF4-FFF2-40B4-BE49-F238E27FC236}">
                <a16:creationId xmlns:a16="http://schemas.microsoft.com/office/drawing/2014/main" id="{D581D05D-3F90-2D46-8A3D-EAA29B6D8B69}"/>
              </a:ext>
            </a:extLst>
          </p:cNvPr>
          <p:cNvCxnSpPr/>
          <p:nvPr/>
        </p:nvCxnSpPr>
        <p:spPr>
          <a:xfrm flipH="1">
            <a:off x="7631084" y="2103120"/>
            <a:ext cx="1886989" cy="29676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1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lstStyle/>
          <a:p>
            <a:pPr marL="0" indent="0">
              <a:buNone/>
            </a:pPr>
            <a:r>
              <a:rPr lang="en-US" dirty="0"/>
              <a:t>Upon search completion, user is directed to a search result page.</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4: Run a search (3/6)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spTree>
    <p:extLst>
      <p:ext uri="{BB962C8B-B14F-4D97-AF65-F5344CB8AC3E}">
        <p14:creationId xmlns:p14="http://schemas.microsoft.com/office/powerpoint/2010/main" val="357239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fontScale="85000" lnSpcReduction="10000"/>
          </a:bodyPr>
          <a:lstStyle/>
          <a:p>
            <a:pPr marL="0" indent="0">
              <a:buNone/>
            </a:pPr>
            <a:r>
              <a:rPr lang="en-US" dirty="0"/>
              <a:t>User can </a:t>
            </a:r>
            <a:r>
              <a:rPr lang="en-US" dirty="0">
                <a:solidFill>
                  <a:srgbClr val="FF0000"/>
                </a:solidFill>
              </a:rPr>
              <a:t>scroll through results</a:t>
            </a:r>
            <a:r>
              <a:rPr lang="en-US" dirty="0"/>
              <a:t>, and/or </a:t>
            </a:r>
            <a:r>
              <a:rPr lang="en-US" dirty="0">
                <a:solidFill>
                  <a:srgbClr val="FFC000"/>
                </a:solidFill>
              </a:rPr>
              <a:t>click on results</a:t>
            </a:r>
            <a:r>
              <a:rPr lang="en-US" dirty="0"/>
              <a:t> to go to the ebay listing.</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4: Run a search (4/6)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4289368" cy="1920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F7062A-10F0-0943-9FF1-1255C6D55C0D}"/>
              </a:ext>
            </a:extLst>
          </p:cNvPr>
          <p:cNvCxnSpPr>
            <a:cxnSpLocks/>
          </p:cNvCxnSpPr>
          <p:nvPr/>
        </p:nvCxnSpPr>
        <p:spPr>
          <a:xfrm flipH="1">
            <a:off x="5029200" y="2161309"/>
            <a:ext cx="1753985" cy="2369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54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clicks on “</a:t>
            </a:r>
            <a:r>
              <a:rPr lang="en-US" dirty="0">
                <a:solidFill>
                  <a:srgbClr val="FF0000"/>
                </a:solidFill>
              </a:rPr>
              <a:t>return to home screen</a:t>
            </a:r>
            <a:r>
              <a:rPr lang="en-US" dirty="0"/>
              <a:t>”.</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4: Run a search (5/6)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4746566" y="2252750"/>
            <a:ext cx="814649" cy="38487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72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4: Run a search (6/6)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normAutofit fontScale="77500" lnSpcReduction="20000"/>
          </a:bodyPr>
          <a:lstStyle/>
          <a:p>
            <a:pPr marL="0" indent="0">
              <a:buNone/>
            </a:pPr>
            <a:r>
              <a:rPr lang="en-US" dirty="0"/>
              <a:t>User is redirected back to home page, where search “</a:t>
            </a:r>
            <a:r>
              <a:rPr lang="en-US" dirty="0">
                <a:solidFill>
                  <a:srgbClr val="FF0000"/>
                </a:solidFill>
              </a:rPr>
              <a:t>data</a:t>
            </a:r>
            <a:r>
              <a:rPr lang="en-US" dirty="0"/>
              <a:t>” on the home screen is updated.</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28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7905404" y="2210487"/>
            <a:ext cx="1046075" cy="212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15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5: View previous search results (1/5)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view previous results</a:t>
            </a:r>
            <a:r>
              <a:rPr lang="en-US" dirty="0"/>
              <a:t>” from the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682538" y="2243738"/>
            <a:ext cx="397683" cy="34255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98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3C8-DF5E-6F4C-99E1-03283F9944BE}"/>
              </a:ext>
            </a:extLst>
          </p:cNvPr>
          <p:cNvSpPr>
            <a:spLocks noGrp="1"/>
          </p:cNvSpPr>
          <p:nvPr>
            <p:ph type="title"/>
          </p:nvPr>
        </p:nvSpPr>
        <p:spPr/>
        <p:txBody>
          <a:bodyPr/>
          <a:lstStyle/>
          <a:p>
            <a:r>
              <a:rPr lang="en-US" dirty="0"/>
              <a:t>Use Case: Sign in</a:t>
            </a:r>
          </a:p>
        </p:txBody>
      </p:sp>
      <p:sp>
        <p:nvSpPr>
          <p:cNvPr id="3" name="Content Placeholder 2">
            <a:extLst>
              <a:ext uri="{FF2B5EF4-FFF2-40B4-BE49-F238E27FC236}">
                <a16:creationId xmlns:a16="http://schemas.microsoft.com/office/drawing/2014/main" id="{EFBF5C62-BDD7-E246-8A4C-0987BD62EBCA}"/>
              </a:ext>
            </a:extLst>
          </p:cNvPr>
          <p:cNvSpPr>
            <a:spLocks noGrp="1"/>
          </p:cNvSpPr>
          <p:nvPr>
            <p:ph idx="1"/>
          </p:nvPr>
        </p:nvSpPr>
        <p:spPr>
          <a:xfrm>
            <a:off x="838200" y="1825625"/>
            <a:ext cx="10515600" cy="1665720"/>
          </a:xfrm>
        </p:spPr>
        <p:txBody>
          <a:bodyPr/>
          <a:lstStyle/>
          <a:p>
            <a:pPr marL="0" indent="0">
              <a:buNone/>
            </a:pPr>
            <a:r>
              <a:rPr lang="en-US" dirty="0"/>
              <a:t>User enters email and password into application. User optionally checks “stay signed in” to prevent future sign in prompts. User clicks on “Sign in” button. Credentials are validated, and the user is returned to the application home page.</a:t>
            </a:r>
          </a:p>
        </p:txBody>
      </p:sp>
    </p:spTree>
    <p:extLst>
      <p:ext uri="{BB962C8B-B14F-4D97-AF65-F5344CB8AC3E}">
        <p14:creationId xmlns:p14="http://schemas.microsoft.com/office/powerpoint/2010/main" val="14176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is directed to a page displaying all previous search results.</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5: View previous search results (2/5)</a:t>
            </a:r>
          </a:p>
        </p:txBody>
      </p:sp>
    </p:spTree>
    <p:extLst>
      <p:ext uri="{BB962C8B-B14F-4D97-AF65-F5344CB8AC3E}">
        <p14:creationId xmlns:p14="http://schemas.microsoft.com/office/powerpoint/2010/main" val="82082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fontScale="85000" lnSpcReduction="10000"/>
          </a:bodyPr>
          <a:lstStyle/>
          <a:p>
            <a:pPr marL="0" indent="0">
              <a:buNone/>
            </a:pPr>
            <a:r>
              <a:rPr lang="en-US" dirty="0"/>
              <a:t>User can </a:t>
            </a:r>
            <a:r>
              <a:rPr lang="en-US" dirty="0">
                <a:solidFill>
                  <a:srgbClr val="FF0000"/>
                </a:solidFill>
              </a:rPr>
              <a:t>scroll through results</a:t>
            </a:r>
            <a:r>
              <a:rPr lang="en-US" dirty="0"/>
              <a:t>, and/or </a:t>
            </a:r>
            <a:r>
              <a:rPr lang="en-US" dirty="0">
                <a:solidFill>
                  <a:srgbClr val="FFC000"/>
                </a:solidFill>
              </a:rPr>
              <a:t>click on results</a:t>
            </a:r>
            <a:r>
              <a:rPr lang="en-US" dirty="0"/>
              <a:t> to go to the ebay listing.</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5: View previous search results (3/5)</a:t>
            </a:r>
          </a:p>
        </p:txBody>
      </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4289368" cy="1920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F7062A-10F0-0943-9FF1-1255C6D55C0D}"/>
              </a:ext>
            </a:extLst>
          </p:cNvPr>
          <p:cNvCxnSpPr>
            <a:cxnSpLocks/>
          </p:cNvCxnSpPr>
          <p:nvPr/>
        </p:nvCxnSpPr>
        <p:spPr>
          <a:xfrm flipH="1">
            <a:off x="4804756" y="2161309"/>
            <a:ext cx="1978429" cy="170410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01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clicks “</a:t>
            </a:r>
            <a:r>
              <a:rPr lang="en-US" dirty="0">
                <a:solidFill>
                  <a:srgbClr val="FF0000"/>
                </a:solidFill>
              </a:rPr>
              <a:t>return to home screen</a:t>
            </a:r>
            <a:r>
              <a:rPr lang="en-US" dirty="0"/>
              <a:t>”</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5: View previous search results (4/5)</a:t>
            </a:r>
          </a:p>
        </p:txBody>
      </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1995055" cy="38903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541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5: View previous search results (5/5)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back to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28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spTree>
    <p:extLst>
      <p:ext uri="{BB962C8B-B14F-4D97-AF65-F5344CB8AC3E}">
        <p14:creationId xmlns:p14="http://schemas.microsoft.com/office/powerpoint/2010/main" val="641710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1: Bad credentials (1/3)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ln>
            <a:noFill/>
          </a:ln>
        </p:spPr>
        <p:txBody>
          <a:bodyPr/>
          <a:lstStyle/>
          <a:p>
            <a:pPr marL="0" indent="0">
              <a:buNone/>
            </a:pPr>
            <a:r>
              <a:rPr lang="en-US" dirty="0"/>
              <a:t>User enters invalid </a:t>
            </a:r>
            <a:r>
              <a:rPr lang="en-US" dirty="0">
                <a:solidFill>
                  <a:srgbClr val="FF0000"/>
                </a:solidFill>
              </a:rPr>
              <a:t>username/password</a:t>
            </a:r>
            <a:r>
              <a:rPr lang="en-US" dirty="0"/>
              <a:t> combination,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214948" cy="276999"/>
              </a:xfrm>
              <a:prstGeom prst="rect">
                <a:avLst/>
              </a:prstGeom>
              <a:noFill/>
            </p:spPr>
            <p:txBody>
              <a:bodyPr wrap="none" rtlCol="0">
                <a:spAutoFit/>
              </a:bodyPr>
              <a:lstStyle/>
              <a:p>
                <a:r>
                  <a:rPr lang="en-US" sz="1200" dirty="0" err="1">
                    <a:latin typeface="Helvetica Neue" panose="02000503000000020004" pitchFamily="2" charset="0"/>
                    <a:ea typeface="Helvetica Neue" panose="02000503000000020004" pitchFamily="2" charset="0"/>
                    <a:cs typeface="Helvetica Neue" panose="02000503000000020004" pitchFamily="2" charset="0"/>
                  </a:rPr>
                  <a:t>Bad_username</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002197" cy="276999"/>
              </a:xfrm>
              <a:prstGeom prst="rect">
                <a:avLst/>
              </a:prstGeom>
              <a:noFill/>
            </p:spPr>
            <p:txBody>
              <a:bodyPr wrap="none" rtlCol="0">
                <a:spAutoFit/>
              </a:bodyPr>
              <a:lstStyle/>
              <a:p>
                <a:r>
                  <a:rPr lang="en-US" sz="1200" i="1"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781396" y="305077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800792" y="3519054"/>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flipH="1">
            <a:off x="6736080" y="2244436"/>
            <a:ext cx="3929149" cy="356893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06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1: Bad credentials (2/3)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An </a:t>
            </a:r>
            <a:r>
              <a:rPr lang="en-US" dirty="0">
                <a:solidFill>
                  <a:srgbClr val="FF0000"/>
                </a:solidFill>
              </a:rPr>
              <a:t>error message</a:t>
            </a:r>
            <a:r>
              <a:rPr lang="en-US" dirty="0"/>
              <a:t> is displayed to the user indicating a bad username and password combination.</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Bad_username</a:t>
                </a: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a:endCxn id="4" idx="1"/>
          </p:cNvCxnSpPr>
          <p:nvPr/>
        </p:nvCxnSpPr>
        <p:spPr>
          <a:xfrm>
            <a:off x="2261062" y="2044931"/>
            <a:ext cx="1687483" cy="31860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3948545" y="5104014"/>
            <a:ext cx="3368230" cy="253916"/>
          </a:xfrm>
          <a:prstGeom prst="rect">
            <a:avLst/>
          </a:prstGeom>
          <a:noFill/>
        </p:spPr>
        <p:txBody>
          <a:bodyPr wrap="none" rtlCol="0">
            <a:spAutoFit/>
          </a:bodyPr>
          <a:lstStyle/>
          <a:p>
            <a:r>
              <a:rPr lang="en-US" sz="1050" i="1" dirty="0">
                <a:solidFill>
                  <a:srgbClr val="FF0000"/>
                </a:solidFill>
              </a:rPr>
              <a:t>Invalid username/password combination, please try again.</a:t>
            </a:r>
          </a:p>
        </p:txBody>
      </p:sp>
      <p:sp>
        <p:nvSpPr>
          <p:cNvPr id="5" name="TextBox 4">
            <a:extLst>
              <a:ext uri="{FF2B5EF4-FFF2-40B4-BE49-F238E27FC236}">
                <a16:creationId xmlns:a16="http://schemas.microsoft.com/office/drawing/2014/main" id="{614748EF-5F0C-BE44-9FF2-B57ED5CAFF37}"/>
              </a:ext>
            </a:extLst>
          </p:cNvPr>
          <p:cNvSpPr txBox="1"/>
          <p:nvPr/>
        </p:nvSpPr>
        <p:spPr>
          <a:xfrm>
            <a:off x="6924502" y="4322618"/>
            <a:ext cx="260008" cy="369332"/>
          </a:xfrm>
          <a:prstGeom prst="rect">
            <a:avLst/>
          </a:prstGeom>
          <a:noFill/>
        </p:spPr>
        <p:txBody>
          <a:bodyPr wrap="none" rtlCol="0">
            <a:spAutoFit/>
          </a:bodyPr>
          <a:lstStyle/>
          <a:p>
            <a:r>
              <a:rPr lang="en-US" dirty="0">
                <a:solidFill>
                  <a:srgbClr val="FF0000"/>
                </a:solidFill>
              </a:rPr>
              <a:t>!</a:t>
            </a:r>
          </a:p>
        </p:txBody>
      </p:sp>
      <p:sp>
        <p:nvSpPr>
          <p:cNvPr id="43" name="TextBox 42">
            <a:extLst>
              <a:ext uri="{FF2B5EF4-FFF2-40B4-BE49-F238E27FC236}">
                <a16:creationId xmlns:a16="http://schemas.microsoft.com/office/drawing/2014/main" id="{A161C61D-2E85-9249-8EC1-5DB23729B5C5}"/>
              </a:ext>
            </a:extLst>
          </p:cNvPr>
          <p:cNvSpPr txBox="1"/>
          <p:nvPr/>
        </p:nvSpPr>
        <p:spPr>
          <a:xfrm>
            <a:off x="6927273" y="4807527"/>
            <a:ext cx="260008" cy="369332"/>
          </a:xfrm>
          <a:prstGeom prst="rect">
            <a:avLst/>
          </a:prstGeom>
          <a:noFill/>
        </p:spPr>
        <p:txBody>
          <a:bodyPr wrap="none" rtlCol="0">
            <a:spAutoFit/>
          </a:bodyPr>
          <a:lstStyle/>
          <a:p>
            <a:r>
              <a:rPr lang="en-US" dirty="0">
                <a:solidFill>
                  <a:srgbClr val="FF0000"/>
                </a:solidFill>
              </a:rPr>
              <a:t>!</a:t>
            </a:r>
          </a:p>
        </p:txBody>
      </p:sp>
    </p:spTree>
    <p:extLst>
      <p:ext uri="{BB962C8B-B14F-4D97-AF65-F5344CB8AC3E}">
        <p14:creationId xmlns:p14="http://schemas.microsoft.com/office/powerpoint/2010/main" val="3392447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1: Bad credentials (3/3)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After (3) failed log in attempts, an error is displayed and login disabled for (5) minutes.</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Email or username</a:t>
                </a: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1778924" y="4031672"/>
            <a:ext cx="2380210" cy="12247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4172989" y="5112327"/>
            <a:ext cx="2887329" cy="253916"/>
          </a:xfrm>
          <a:prstGeom prst="rect">
            <a:avLst/>
          </a:prstGeom>
          <a:noFill/>
        </p:spPr>
        <p:txBody>
          <a:bodyPr wrap="none" rtlCol="0">
            <a:spAutoFit/>
          </a:bodyPr>
          <a:lstStyle/>
          <a:p>
            <a:r>
              <a:rPr lang="en-US" sz="1050" i="1" dirty="0">
                <a:solidFill>
                  <a:srgbClr val="FF0000"/>
                </a:solidFill>
              </a:rPr>
              <a:t>Too many failed attempts. Try again in 5 minutes.</a:t>
            </a:r>
          </a:p>
        </p:txBody>
      </p:sp>
    </p:spTree>
    <p:extLst>
      <p:ext uri="{BB962C8B-B14F-4D97-AF65-F5344CB8AC3E}">
        <p14:creationId xmlns:p14="http://schemas.microsoft.com/office/powerpoint/2010/main" val="1798786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2: Missing credentials (1/2)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567929"/>
            <a:ext cx="10515600" cy="4351338"/>
          </a:xfrm>
          <a:ln>
            <a:noFill/>
          </a:ln>
        </p:spPr>
        <p:txBody>
          <a:bodyPr/>
          <a:lstStyle/>
          <a:p>
            <a:pPr marL="0" indent="0">
              <a:buNone/>
            </a:pPr>
            <a:r>
              <a:rPr lang="en-US" dirty="0"/>
              <a:t>User enters either </a:t>
            </a:r>
            <a:r>
              <a:rPr lang="en-US" dirty="0">
                <a:solidFill>
                  <a:srgbClr val="FF0000"/>
                </a:solidFill>
              </a:rPr>
              <a:t>username </a:t>
            </a:r>
            <a:r>
              <a:rPr lang="en-US" dirty="0"/>
              <a:t>or password, leaving the other field </a:t>
            </a:r>
            <a:r>
              <a:rPr lang="en-US" dirty="0">
                <a:solidFill>
                  <a:srgbClr val="7030A0"/>
                </a:solidFill>
              </a:rPr>
              <a:t>blank</a:t>
            </a:r>
            <a:r>
              <a:rPr lang="en-US" dirty="0"/>
              <a:t>,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431610" cy="276999"/>
              </a:xfrm>
              <a:prstGeom prst="rect">
                <a:avLst/>
              </a:prstGeom>
              <a:noFill/>
            </p:spPr>
            <p:txBody>
              <a:bodyPr wrap="none" rtlCol="0">
                <a:spAutoFit/>
              </a:bodyPr>
              <a:lstStyle/>
              <a:p>
                <a:pPr lvl="0"/>
                <a:r>
                  <a:rPr lang="en-US" sz="12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steven@ebay.com</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endParaRPr lang="en-US" dirty="0"/>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4272742" y="1961804"/>
            <a:ext cx="490451" cy="24688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a:off x="3025833" y="2377440"/>
            <a:ext cx="1715192" cy="34608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CA886D-B03A-6443-970A-7F121F653DB8}"/>
              </a:ext>
            </a:extLst>
          </p:cNvPr>
          <p:cNvCxnSpPr>
            <a:cxnSpLocks/>
          </p:cNvCxnSpPr>
          <p:nvPr/>
        </p:nvCxnSpPr>
        <p:spPr>
          <a:xfrm flipH="1">
            <a:off x="5070764" y="1970116"/>
            <a:ext cx="5544589" cy="30424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965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2: Missing credentials (2/2)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An </a:t>
            </a:r>
            <a:r>
              <a:rPr lang="en-US" dirty="0">
                <a:solidFill>
                  <a:srgbClr val="FF0000"/>
                </a:solidFill>
              </a:rPr>
              <a:t>error message</a:t>
            </a:r>
            <a:r>
              <a:rPr lang="en-US" dirty="0"/>
              <a:t> is displayed to the user indicating the missing input. User can attempt to log in again.</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steven@ebay.com</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a:endCxn id="4" idx="1"/>
          </p:cNvCxnSpPr>
          <p:nvPr/>
        </p:nvCxnSpPr>
        <p:spPr>
          <a:xfrm>
            <a:off x="2452255" y="2103120"/>
            <a:ext cx="2227810" cy="3136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4680065" y="5112327"/>
            <a:ext cx="1641796" cy="253916"/>
          </a:xfrm>
          <a:prstGeom prst="rect">
            <a:avLst/>
          </a:prstGeom>
          <a:noFill/>
        </p:spPr>
        <p:txBody>
          <a:bodyPr wrap="none" rtlCol="0">
            <a:spAutoFit/>
          </a:bodyPr>
          <a:lstStyle/>
          <a:p>
            <a:r>
              <a:rPr lang="en-US" sz="1050" i="1" dirty="0">
                <a:solidFill>
                  <a:srgbClr val="FF0000"/>
                </a:solidFill>
              </a:rPr>
              <a:t>Password cannot be blank.</a:t>
            </a:r>
          </a:p>
        </p:txBody>
      </p:sp>
      <p:sp>
        <p:nvSpPr>
          <p:cNvPr id="43" name="TextBox 42">
            <a:extLst>
              <a:ext uri="{FF2B5EF4-FFF2-40B4-BE49-F238E27FC236}">
                <a16:creationId xmlns:a16="http://schemas.microsoft.com/office/drawing/2014/main" id="{A161C61D-2E85-9249-8EC1-5DB23729B5C5}"/>
              </a:ext>
            </a:extLst>
          </p:cNvPr>
          <p:cNvSpPr txBox="1"/>
          <p:nvPr/>
        </p:nvSpPr>
        <p:spPr>
          <a:xfrm>
            <a:off x="6927273" y="4807527"/>
            <a:ext cx="260008" cy="369332"/>
          </a:xfrm>
          <a:prstGeom prst="rect">
            <a:avLst/>
          </a:prstGeom>
          <a:noFill/>
        </p:spPr>
        <p:txBody>
          <a:bodyPr wrap="none" rtlCol="0">
            <a:spAutoFit/>
          </a:bodyPr>
          <a:lstStyle/>
          <a:p>
            <a:r>
              <a:rPr lang="en-US" dirty="0">
                <a:solidFill>
                  <a:srgbClr val="FF0000"/>
                </a:solidFill>
              </a:rPr>
              <a:t>!</a:t>
            </a:r>
          </a:p>
        </p:txBody>
      </p:sp>
    </p:spTree>
    <p:extLst>
      <p:ext uri="{BB962C8B-B14F-4D97-AF65-F5344CB8AC3E}">
        <p14:creationId xmlns:p14="http://schemas.microsoft.com/office/powerpoint/2010/main" val="4241903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3: Ebay unreachable login (1/2)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ln>
            <a:noFill/>
          </a:ln>
        </p:spPr>
        <p:txBody>
          <a:bodyPr/>
          <a:lstStyle/>
          <a:p>
            <a:pPr marL="0" indent="0">
              <a:buNone/>
            </a:pPr>
            <a:r>
              <a:rPr lang="en-US" dirty="0"/>
              <a:t>User enters </a:t>
            </a:r>
            <a:r>
              <a:rPr lang="en-US" dirty="0">
                <a:solidFill>
                  <a:srgbClr val="FF0000"/>
                </a:solidFill>
              </a:rPr>
              <a:t>username/password</a:t>
            </a:r>
            <a:r>
              <a:rPr lang="en-US" dirty="0"/>
              <a:t> combination,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992405" cy="276999"/>
              </a:xfrm>
              <a:prstGeom prst="rect">
                <a:avLst/>
              </a:prstGeom>
              <a:noFill/>
            </p:spPr>
            <p:txBody>
              <a:bodyPr wrap="none" rtlCol="0">
                <a:spAutoFit/>
              </a:bodyPr>
              <a:lstStyle/>
              <a:p>
                <a:r>
                  <a:rPr lang="en-US" sz="1200" dirty="0" err="1">
                    <a:latin typeface="Helvetica Neue" panose="02000503000000020004" pitchFamily="2" charset="0"/>
                    <a:ea typeface="Helvetica Neue" panose="02000503000000020004" pitchFamily="2" charset="0"/>
                    <a:cs typeface="Helvetica Neue" panose="02000503000000020004" pitchFamily="2" charset="0"/>
                  </a:rPr>
                  <a:t>my_username@gmail.com</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002197" cy="276999"/>
              </a:xfrm>
              <a:prstGeom prst="rect">
                <a:avLst/>
              </a:prstGeom>
              <a:noFill/>
            </p:spPr>
            <p:txBody>
              <a:bodyPr wrap="none" rtlCol="0">
                <a:spAutoFit/>
              </a:bodyPr>
              <a:lstStyle/>
              <a:p>
                <a:r>
                  <a:rPr lang="en-US" sz="1200" i="1"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781396" y="305077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800792" y="3519054"/>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flipH="1">
            <a:off x="6736080" y="2369127"/>
            <a:ext cx="2757055" cy="34442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46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6EBC-D5A4-AC42-B2DE-8D0287F72153}"/>
              </a:ext>
            </a:extLst>
          </p:cNvPr>
          <p:cNvSpPr>
            <a:spLocks noGrp="1"/>
          </p:cNvSpPr>
          <p:nvPr>
            <p:ph type="title"/>
          </p:nvPr>
        </p:nvSpPr>
        <p:spPr/>
        <p:txBody>
          <a:bodyPr/>
          <a:lstStyle/>
          <a:p>
            <a:r>
              <a:rPr lang="en-US" dirty="0"/>
              <a:t>Use Case: Add a search pattern</a:t>
            </a:r>
          </a:p>
        </p:txBody>
      </p:sp>
      <p:sp>
        <p:nvSpPr>
          <p:cNvPr id="3" name="Content Placeholder 2">
            <a:extLst>
              <a:ext uri="{FF2B5EF4-FFF2-40B4-BE49-F238E27FC236}">
                <a16:creationId xmlns:a16="http://schemas.microsoft.com/office/drawing/2014/main" id="{779448CA-45B8-6242-A7CB-D11446F88354}"/>
              </a:ext>
            </a:extLst>
          </p:cNvPr>
          <p:cNvSpPr>
            <a:spLocks noGrp="1"/>
          </p:cNvSpPr>
          <p:nvPr>
            <p:ph idx="1"/>
          </p:nvPr>
        </p:nvSpPr>
        <p:spPr/>
        <p:txBody>
          <a:bodyPr>
            <a:normAutofit/>
          </a:bodyPr>
          <a:lstStyle/>
          <a:p>
            <a:pPr marL="0" indent="0">
              <a:buNone/>
            </a:pPr>
            <a:r>
              <a:rPr lang="en-US" dirty="0"/>
              <a:t>User selects “add a search pattern” from the home screen. User is brought to the “add a search pattern” screen. User enters search keywords. Optionally, user can check “Advanced” options, and enter in advanced search criteria. User selects “add” to save the pattern, or “cancel” to not save. After either “adding” or “cancelling” the user is returned to home screen where a toast message is displayed indicating success (or cancel). Search data fields on home screen are updated.</a:t>
            </a:r>
          </a:p>
        </p:txBody>
      </p:sp>
    </p:spTree>
    <p:extLst>
      <p:ext uri="{BB962C8B-B14F-4D97-AF65-F5344CB8AC3E}">
        <p14:creationId xmlns:p14="http://schemas.microsoft.com/office/powerpoint/2010/main" val="228414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83266245-F8E7-3A43-9BEC-0D7EF6B7B09D}"/>
              </a:ext>
            </a:extLst>
          </p:cNvPr>
          <p:cNvGrpSpPr/>
          <p:nvPr/>
        </p:nvGrpSpPr>
        <p:grpSpPr>
          <a:xfrm>
            <a:off x="2090802" y="2412379"/>
            <a:ext cx="7059785" cy="4133230"/>
            <a:chOff x="2165617" y="2021681"/>
            <a:chExt cx="7059785" cy="4133230"/>
          </a:xfrm>
        </p:grpSpPr>
        <p:sp>
          <p:nvSpPr>
            <p:cNvPr id="66" name="Rounded Rectangle 65">
              <a:extLst>
                <a:ext uri="{FF2B5EF4-FFF2-40B4-BE49-F238E27FC236}">
                  <a16:creationId xmlns:a16="http://schemas.microsoft.com/office/drawing/2014/main" id="{95D234B9-E00C-CD44-9331-2880F4424DC7}"/>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4DC6D22A-4AFB-B849-BCB9-652D7B6AD673}"/>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784A9AD-2E89-3049-932D-9D54270A5CDF}"/>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BFBF75D-B912-5446-A5F7-BD8DA50B2F8B}"/>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2A4D56A-7E38-5E46-B424-5C1FC98D829B}"/>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2459BBE-9297-D747-B8B1-3F0F1CF7DD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72" name="Rounded Rectangle 71">
              <a:extLst>
                <a:ext uri="{FF2B5EF4-FFF2-40B4-BE49-F238E27FC236}">
                  <a16:creationId xmlns:a16="http://schemas.microsoft.com/office/drawing/2014/main" id="{2F424376-08AD-E745-8BD7-FC88F248ED95}"/>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72BD13-F805-794E-8643-320727D710D0}"/>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74" name="Group 73">
              <a:extLst>
                <a:ext uri="{FF2B5EF4-FFF2-40B4-BE49-F238E27FC236}">
                  <a16:creationId xmlns:a16="http://schemas.microsoft.com/office/drawing/2014/main" id="{99E5A7B5-F54E-6841-872C-9F65137BA9BE}"/>
                </a:ext>
              </a:extLst>
            </p:cNvPr>
            <p:cNvGrpSpPr/>
            <p:nvPr/>
          </p:nvGrpSpPr>
          <p:grpSpPr>
            <a:xfrm>
              <a:off x="4064795" y="3986203"/>
              <a:ext cx="3157538" cy="276999"/>
              <a:chOff x="4021931" y="4357688"/>
              <a:chExt cx="3157538" cy="276999"/>
            </a:xfrm>
          </p:grpSpPr>
          <p:sp>
            <p:nvSpPr>
              <p:cNvPr id="82" name="Rectangle 81">
                <a:extLst>
                  <a:ext uri="{FF2B5EF4-FFF2-40B4-BE49-F238E27FC236}">
                    <a16:creationId xmlns:a16="http://schemas.microsoft.com/office/drawing/2014/main" id="{CCCDC0C2-E978-274F-A15C-BC097DA37A0F}"/>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err="1">
                    <a:solidFill>
                      <a:prstClr val="black"/>
                    </a:solidFill>
                    <a:latin typeface="Helvetica Neue" panose="02000503000000020004" pitchFamily="2" charset="0"/>
                    <a:ea typeface="Helvetica Neue" panose="02000503000000020004" pitchFamily="2" charset="0"/>
                    <a:cs typeface="Helvetica Neue" panose="02000503000000020004" pitchFamily="2" charset="0"/>
                  </a:rPr>
                  <a:t>my_username@gmail.com</a:t>
                </a:r>
                <a:endPar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3" name="TextBox 82">
                <a:extLst>
                  <a:ext uri="{FF2B5EF4-FFF2-40B4-BE49-F238E27FC236}">
                    <a16:creationId xmlns:a16="http://schemas.microsoft.com/office/drawing/2014/main" id="{E478ECFF-A07A-7044-AB6B-1A092EB3FE98}"/>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75" name="Group 74">
              <a:extLst>
                <a:ext uri="{FF2B5EF4-FFF2-40B4-BE49-F238E27FC236}">
                  <a16:creationId xmlns:a16="http://schemas.microsoft.com/office/drawing/2014/main" id="{BBF33386-A1D7-F44C-B912-44553D8126AA}"/>
                </a:ext>
              </a:extLst>
            </p:cNvPr>
            <p:cNvGrpSpPr/>
            <p:nvPr/>
          </p:nvGrpSpPr>
          <p:grpSpPr>
            <a:xfrm>
              <a:off x="4064795" y="4474362"/>
              <a:ext cx="3157538" cy="276999"/>
              <a:chOff x="4021931" y="4845845"/>
              <a:chExt cx="3157538" cy="276999"/>
            </a:xfrm>
          </p:grpSpPr>
          <p:sp>
            <p:nvSpPr>
              <p:cNvPr id="80" name="Rectangle 79">
                <a:extLst>
                  <a:ext uri="{FF2B5EF4-FFF2-40B4-BE49-F238E27FC236}">
                    <a16:creationId xmlns:a16="http://schemas.microsoft.com/office/drawing/2014/main" id="{24BDC7C5-719E-7F40-8115-BBE0CBBC004C}"/>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81" name="TextBox 80">
                <a:extLst>
                  <a:ext uri="{FF2B5EF4-FFF2-40B4-BE49-F238E27FC236}">
                    <a16:creationId xmlns:a16="http://schemas.microsoft.com/office/drawing/2014/main" id="{C151F215-E4E0-204D-8191-73579146E72D}"/>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76" name="TextBox 75">
              <a:extLst>
                <a:ext uri="{FF2B5EF4-FFF2-40B4-BE49-F238E27FC236}">
                  <a16:creationId xmlns:a16="http://schemas.microsoft.com/office/drawing/2014/main" id="{C591DD32-0D21-8D4F-9DF6-44660A2936B9}"/>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77" name="Rectangle 76">
              <a:extLst>
                <a:ext uri="{FF2B5EF4-FFF2-40B4-BE49-F238E27FC236}">
                  <a16:creationId xmlns:a16="http://schemas.microsoft.com/office/drawing/2014/main" id="{AD6126B3-785F-C14F-A5D1-EB1649774591}"/>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a:extLst>
                <a:ext uri="{FF2B5EF4-FFF2-40B4-BE49-F238E27FC236}">
                  <a16:creationId xmlns:a16="http://schemas.microsoft.com/office/drawing/2014/main" id="{1DC0D876-AB91-4D42-A554-EB4E0908B503}"/>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79" name="TextBox 78">
              <a:extLst>
                <a:ext uri="{FF2B5EF4-FFF2-40B4-BE49-F238E27FC236}">
                  <a16:creationId xmlns:a16="http://schemas.microsoft.com/office/drawing/2014/main" id="{47B2CFC5-3461-3640-8116-268AC9A7A953}"/>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sp>
        <p:nvSpPr>
          <p:cNvPr id="84" name="TextBox 83">
            <a:extLst>
              <a:ext uri="{FF2B5EF4-FFF2-40B4-BE49-F238E27FC236}">
                <a16:creationId xmlns:a16="http://schemas.microsoft.com/office/drawing/2014/main" id="{54D7C828-1CF2-C74D-B47C-2164985B04F0}"/>
              </a:ext>
            </a:extLst>
          </p:cNvPr>
          <p:cNvSpPr txBox="1"/>
          <p:nvPr/>
        </p:nvSpPr>
        <p:spPr>
          <a:xfrm>
            <a:off x="3948545" y="5104014"/>
            <a:ext cx="3353803" cy="253916"/>
          </a:xfrm>
          <a:prstGeom prst="rect">
            <a:avLst/>
          </a:prstGeom>
          <a:noFill/>
        </p:spPr>
        <p:txBody>
          <a:bodyPr wrap="none" rtlCol="0">
            <a:spAutoFit/>
          </a:bodyPr>
          <a:lstStyle/>
          <a:p>
            <a:r>
              <a:rPr lang="en-US" sz="1050" i="1" dirty="0">
                <a:solidFill>
                  <a:srgbClr val="FF0000"/>
                </a:solidFill>
              </a:rPr>
              <a:t>Cannot reach ebay. Please check your internet connection.</a:t>
            </a:r>
          </a:p>
        </p:txBody>
      </p:sp>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3: Ebay unreachable login (2/2)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825625"/>
            <a:ext cx="10515600" cy="1092142"/>
          </a:xfrm>
          <a:ln>
            <a:noFill/>
          </a:ln>
        </p:spPr>
        <p:txBody>
          <a:bodyPr/>
          <a:lstStyle/>
          <a:p>
            <a:pPr marL="0" indent="0">
              <a:buNone/>
            </a:pPr>
            <a:r>
              <a:rPr lang="en-US" dirty="0"/>
              <a:t>An </a:t>
            </a:r>
            <a:r>
              <a:rPr lang="en-US" dirty="0">
                <a:solidFill>
                  <a:srgbClr val="FF0000"/>
                </a:solidFill>
              </a:rPr>
              <a:t>error message </a:t>
            </a:r>
            <a:r>
              <a:rPr lang="en-US" dirty="0"/>
              <a:t>is displayed indicating user cannot sign in at this time. </a:t>
            </a:r>
          </a:p>
        </p:txBody>
      </p: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767541" y="375181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415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4: Ebay unreachable</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01183"/>
            <a:ext cx="10515600" cy="1092142"/>
          </a:xfrm>
          <a:ln>
            <a:noFill/>
          </a:ln>
        </p:spPr>
        <p:txBody>
          <a:bodyPr/>
          <a:lstStyle/>
          <a:p>
            <a:pPr marL="0" indent="0">
              <a:buNone/>
            </a:pPr>
            <a:r>
              <a:rPr lang="en-US" dirty="0"/>
              <a:t>An </a:t>
            </a:r>
            <a:r>
              <a:rPr lang="en-US" dirty="0">
                <a:solidFill>
                  <a:srgbClr val="FF0000"/>
                </a:solidFill>
              </a:rPr>
              <a:t>error message </a:t>
            </a:r>
            <a:r>
              <a:rPr lang="en-US" dirty="0"/>
              <a:t>is displayed on the home screen indicating ebay cannot be reached. </a:t>
            </a:r>
            <a:r>
              <a:rPr lang="en-US" dirty="0">
                <a:solidFill>
                  <a:srgbClr val="FFC000"/>
                </a:solidFill>
              </a:rPr>
              <a:t>Search related functions </a:t>
            </a:r>
            <a:r>
              <a:rPr lang="en-US" dirty="0"/>
              <a:t>are disabled.</a:t>
            </a:r>
          </a:p>
        </p:txBody>
      </p:sp>
      <p:grpSp>
        <p:nvGrpSpPr>
          <p:cNvPr id="25" name="Group 24">
            <a:extLst>
              <a:ext uri="{FF2B5EF4-FFF2-40B4-BE49-F238E27FC236}">
                <a16:creationId xmlns:a16="http://schemas.microsoft.com/office/drawing/2014/main" id="{740E7CFC-7081-4647-913B-8500378BD1E8}"/>
              </a:ext>
            </a:extLst>
          </p:cNvPr>
          <p:cNvGrpSpPr/>
          <p:nvPr/>
        </p:nvGrpSpPr>
        <p:grpSpPr>
          <a:xfrm>
            <a:off x="2388891" y="2510314"/>
            <a:ext cx="7059785" cy="4133230"/>
            <a:chOff x="1272648" y="1407319"/>
            <a:chExt cx="7059785" cy="4133230"/>
          </a:xfrm>
        </p:grpSpPr>
        <p:sp>
          <p:nvSpPr>
            <p:cNvPr id="26" name="Rounded Rectangle 25">
              <a:extLst>
                <a:ext uri="{FF2B5EF4-FFF2-40B4-BE49-F238E27FC236}">
                  <a16:creationId xmlns:a16="http://schemas.microsoft.com/office/drawing/2014/main" id="{75AAC5F4-7559-4249-8F52-ED2E8EF6BD9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C0397923-BFB1-934E-B6E5-A8672B7A7423}"/>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DE64EC-4E13-9144-B80F-F9060CC47F8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AA80148-C293-0B4F-B05F-8A5226ED697C}"/>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2B55486-D7CE-3744-8D47-AA77FD8EDFD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57DD524-C51B-5A45-A3FF-42DB2AD751A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2" name="Rounded Rectangle 31">
              <a:extLst>
                <a:ext uri="{FF2B5EF4-FFF2-40B4-BE49-F238E27FC236}">
                  <a16:creationId xmlns:a16="http://schemas.microsoft.com/office/drawing/2014/main" id="{317F4BA8-51EF-5242-8C2C-C869746818E9}"/>
                </a:ext>
              </a:extLst>
            </p:cNvPr>
            <p:cNvSpPr/>
            <p:nvPr/>
          </p:nvSpPr>
          <p:spPr>
            <a:xfrm>
              <a:off x="1738316" y="2757490"/>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Add a Search Pattern</a:t>
              </a:r>
            </a:p>
          </p:txBody>
        </p:sp>
        <p:sp>
          <p:nvSpPr>
            <p:cNvPr id="33" name="TextBox 32">
              <a:extLst>
                <a:ext uri="{FF2B5EF4-FFF2-40B4-BE49-F238E27FC236}">
                  <a16:creationId xmlns:a16="http://schemas.microsoft.com/office/drawing/2014/main" id="{423472C1-FEEA-8042-86E8-CB217D60B807}"/>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34" name="Rounded Rectangle 33">
              <a:extLst>
                <a:ext uri="{FF2B5EF4-FFF2-40B4-BE49-F238E27FC236}">
                  <a16:creationId xmlns:a16="http://schemas.microsoft.com/office/drawing/2014/main" id="{56B1A876-E538-6F42-893C-FC4387C78103}"/>
                </a:ext>
              </a:extLst>
            </p:cNvPr>
            <p:cNvSpPr/>
            <p:nvPr/>
          </p:nvSpPr>
          <p:spPr>
            <a:xfrm>
              <a:off x="1738316" y="3352802"/>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Delete or Modify a Pattern</a:t>
              </a:r>
            </a:p>
          </p:txBody>
        </p:sp>
        <p:sp>
          <p:nvSpPr>
            <p:cNvPr id="35" name="Rounded Rectangle 34">
              <a:extLst>
                <a:ext uri="{FF2B5EF4-FFF2-40B4-BE49-F238E27FC236}">
                  <a16:creationId xmlns:a16="http://schemas.microsoft.com/office/drawing/2014/main" id="{5BD7CCFA-8D4B-1B44-81DD-B6D99EEBAED7}"/>
                </a:ext>
              </a:extLst>
            </p:cNvPr>
            <p:cNvSpPr/>
            <p:nvPr/>
          </p:nvSpPr>
          <p:spPr>
            <a:xfrm>
              <a:off x="1738316" y="3948114"/>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Run a Search!</a:t>
              </a:r>
            </a:p>
          </p:txBody>
        </p:sp>
        <p:sp>
          <p:nvSpPr>
            <p:cNvPr id="36" name="Rounded Rectangle 35">
              <a:extLst>
                <a:ext uri="{FF2B5EF4-FFF2-40B4-BE49-F238E27FC236}">
                  <a16:creationId xmlns:a16="http://schemas.microsoft.com/office/drawing/2014/main" id="{DBC2B04A-163C-7940-9E87-8D2916E1795E}"/>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View Previous Results</a:t>
              </a:r>
            </a:p>
          </p:txBody>
        </p:sp>
        <p:sp>
          <p:nvSpPr>
            <p:cNvPr id="37" name="Rounded Rectangle 36">
              <a:extLst>
                <a:ext uri="{FF2B5EF4-FFF2-40B4-BE49-F238E27FC236}">
                  <a16:creationId xmlns:a16="http://schemas.microsoft.com/office/drawing/2014/main" id="{0FACE96E-55BF-ED46-91B3-B98446113884}"/>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cxnSp>
        <p:nvCxnSpPr>
          <p:cNvPr id="38" name="Straight Arrow Connector 37">
            <a:extLst>
              <a:ext uri="{FF2B5EF4-FFF2-40B4-BE49-F238E27FC236}">
                <a16:creationId xmlns:a16="http://schemas.microsoft.com/office/drawing/2014/main" id="{D358032D-E8A9-EC4C-81E7-1B2F3CE554BC}"/>
              </a:ext>
            </a:extLst>
          </p:cNvPr>
          <p:cNvCxnSpPr>
            <a:cxnSpLocks/>
          </p:cNvCxnSpPr>
          <p:nvPr/>
        </p:nvCxnSpPr>
        <p:spPr>
          <a:xfrm>
            <a:off x="2452255" y="1986742"/>
            <a:ext cx="2654530" cy="16570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C51ED33-76E5-5543-BEFE-78F7E653DE7C}"/>
              </a:ext>
            </a:extLst>
          </p:cNvPr>
          <p:cNvSpPr txBox="1"/>
          <p:nvPr/>
        </p:nvSpPr>
        <p:spPr>
          <a:xfrm>
            <a:off x="5070764" y="3258589"/>
            <a:ext cx="1667764" cy="646331"/>
          </a:xfrm>
          <a:prstGeom prst="rect">
            <a:avLst/>
          </a:prstGeom>
          <a:noFill/>
        </p:spPr>
        <p:txBody>
          <a:bodyPr wrap="none" rtlCol="0">
            <a:spAutoFit/>
          </a:bodyPr>
          <a:lstStyle/>
          <a:p>
            <a:r>
              <a:rPr lang="en-US" sz="3600" dirty="0">
                <a:solidFill>
                  <a:srgbClr val="FF0000"/>
                </a:solidFill>
              </a:rPr>
              <a:t>(offline)</a:t>
            </a:r>
          </a:p>
        </p:txBody>
      </p:sp>
      <p:cxnSp>
        <p:nvCxnSpPr>
          <p:cNvPr id="41" name="Straight Arrow Connector 40">
            <a:extLst>
              <a:ext uri="{FF2B5EF4-FFF2-40B4-BE49-F238E27FC236}">
                <a16:creationId xmlns:a16="http://schemas.microsoft.com/office/drawing/2014/main" id="{9DAEBEBA-66D8-094B-ADC1-4B539F2EB52C}"/>
              </a:ext>
            </a:extLst>
          </p:cNvPr>
          <p:cNvCxnSpPr>
            <a:cxnSpLocks/>
          </p:cNvCxnSpPr>
          <p:nvPr/>
        </p:nvCxnSpPr>
        <p:spPr>
          <a:xfrm flipH="1">
            <a:off x="4993177" y="2385753"/>
            <a:ext cx="1091739" cy="17678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EA82FA-FE50-BC42-B6F9-45FBB94418F1}"/>
              </a:ext>
            </a:extLst>
          </p:cNvPr>
          <p:cNvCxnSpPr>
            <a:cxnSpLocks/>
          </p:cNvCxnSpPr>
          <p:nvPr/>
        </p:nvCxnSpPr>
        <p:spPr>
          <a:xfrm flipH="1">
            <a:off x="5020887" y="2419004"/>
            <a:ext cx="1064029" cy="231093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7503E28-61A0-494F-BC2F-2AC78909E634}"/>
              </a:ext>
            </a:extLst>
          </p:cNvPr>
          <p:cNvCxnSpPr>
            <a:cxnSpLocks/>
          </p:cNvCxnSpPr>
          <p:nvPr/>
        </p:nvCxnSpPr>
        <p:spPr>
          <a:xfrm flipH="1">
            <a:off x="4929447" y="2410691"/>
            <a:ext cx="1172095" cy="291776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390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5: No new search results (1/4)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Performing a search, </a:t>
            </a:r>
            <a:r>
              <a:rPr lang="en-US" dirty="0">
                <a:solidFill>
                  <a:srgbClr val="FF0000"/>
                </a:solidFill>
              </a:rPr>
              <a:t>no new results</a:t>
            </a:r>
            <a:r>
              <a:rPr lang="en-US" dirty="0"/>
              <a:t> are found.</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rgbClr val="FF000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2707481" y="2100262"/>
              <a:ext cx="4027064" cy="584775"/>
            </a:xfrm>
            <a:prstGeom prst="rect">
              <a:avLst/>
            </a:prstGeom>
            <a:noFill/>
          </p:spPr>
          <p:txBody>
            <a:bodyPr wrap="none" rtlCol="0">
              <a:spAutoFit/>
            </a:bodyPr>
            <a:lstStyle/>
            <a:p>
              <a:r>
                <a:rPr lang="en-US" sz="3200" i="1" dirty="0"/>
                <a:t>Searching in progress…</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96000">
                  <a:schemeClr val="accent6"/>
                </a:gs>
                <a:gs pos="98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17/18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cxnSp>
        <p:nvCxnSpPr>
          <p:cNvPr id="16" name="Straight Arrow Connector 15">
            <a:extLst>
              <a:ext uri="{FF2B5EF4-FFF2-40B4-BE49-F238E27FC236}">
                <a16:creationId xmlns:a16="http://schemas.microsoft.com/office/drawing/2014/main" id="{589882C1-F6F3-8442-B0A6-EBCD6A84D116}"/>
              </a:ext>
            </a:extLst>
          </p:cNvPr>
          <p:cNvCxnSpPr>
            <a:cxnSpLocks/>
          </p:cNvCxnSpPr>
          <p:nvPr/>
        </p:nvCxnSpPr>
        <p:spPr>
          <a:xfrm>
            <a:off x="4987636" y="2269375"/>
            <a:ext cx="1188720" cy="2169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09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5: No new search results (2/4)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is shown a “no results found” page.</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3131431" y="2116887"/>
              <a:ext cx="3044231" cy="584775"/>
            </a:xfrm>
            <a:prstGeom prst="rect">
              <a:avLst/>
            </a:prstGeom>
            <a:noFill/>
          </p:spPr>
          <p:txBody>
            <a:bodyPr wrap="none" rtlCol="0">
              <a:spAutoFit/>
            </a:bodyPr>
            <a:lstStyle/>
            <a:p>
              <a:r>
                <a:rPr lang="en-US" sz="3200" i="1" dirty="0"/>
                <a:t>No results found!</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100000">
                  <a:schemeClr val="accent6"/>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18/18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spTree>
    <p:extLst>
      <p:ext uri="{BB962C8B-B14F-4D97-AF65-F5344CB8AC3E}">
        <p14:creationId xmlns:p14="http://schemas.microsoft.com/office/powerpoint/2010/main" val="2601028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5: No new search results (3/4)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selects “</a:t>
            </a:r>
            <a:r>
              <a:rPr lang="en-US" dirty="0">
                <a:solidFill>
                  <a:srgbClr val="FF0000"/>
                </a:solidFill>
              </a:rPr>
              <a:t>Go back</a:t>
            </a:r>
            <a:r>
              <a:rPr lang="en-US" dirty="0"/>
              <a:t>”.</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3131431" y="2116887"/>
              <a:ext cx="3044231" cy="584775"/>
            </a:xfrm>
            <a:prstGeom prst="rect">
              <a:avLst/>
            </a:prstGeom>
            <a:noFill/>
          </p:spPr>
          <p:txBody>
            <a:bodyPr wrap="none" rtlCol="0">
              <a:spAutoFit/>
            </a:bodyPr>
            <a:lstStyle/>
            <a:p>
              <a:r>
                <a:rPr lang="en-US" sz="3200" i="1" dirty="0"/>
                <a:t>No results found!</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100000">
                  <a:schemeClr val="accent6"/>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18/18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cxnSp>
        <p:nvCxnSpPr>
          <p:cNvPr id="16" name="Straight Arrow Connector 15">
            <a:extLst>
              <a:ext uri="{FF2B5EF4-FFF2-40B4-BE49-F238E27FC236}">
                <a16:creationId xmlns:a16="http://schemas.microsoft.com/office/drawing/2014/main" id="{843551B5-57DA-4044-81DD-A8D1A14F32E8}"/>
              </a:ext>
            </a:extLst>
          </p:cNvPr>
          <p:cNvCxnSpPr>
            <a:cxnSpLocks/>
          </p:cNvCxnSpPr>
          <p:nvPr/>
        </p:nvCxnSpPr>
        <p:spPr>
          <a:xfrm>
            <a:off x="3499657" y="2236124"/>
            <a:ext cx="1645921" cy="28429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39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5: No new search results (4/4)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is redirected to home screen. Search </a:t>
            </a:r>
            <a:r>
              <a:rPr lang="en-US" dirty="0">
                <a:solidFill>
                  <a:srgbClr val="FF0000"/>
                </a:solidFill>
              </a:rPr>
              <a:t>data </a:t>
            </a:r>
            <a:r>
              <a:rPr lang="en-US" dirty="0"/>
              <a:t>fields on home screen are updated.</a:t>
            </a:r>
          </a:p>
        </p:txBody>
      </p:sp>
      <p:grpSp>
        <p:nvGrpSpPr>
          <p:cNvPr id="17" name="Group 16">
            <a:extLst>
              <a:ext uri="{FF2B5EF4-FFF2-40B4-BE49-F238E27FC236}">
                <a16:creationId xmlns:a16="http://schemas.microsoft.com/office/drawing/2014/main" id="{0AF164D7-804E-0242-846C-C2E4339FD40A}"/>
              </a:ext>
            </a:extLst>
          </p:cNvPr>
          <p:cNvGrpSpPr/>
          <p:nvPr/>
        </p:nvGrpSpPr>
        <p:grpSpPr>
          <a:xfrm>
            <a:off x="2249149" y="2623003"/>
            <a:ext cx="7059785" cy="4133230"/>
            <a:chOff x="1272648" y="1407319"/>
            <a:chExt cx="7059785" cy="4133230"/>
          </a:xfrm>
        </p:grpSpPr>
        <p:sp>
          <p:nvSpPr>
            <p:cNvPr id="18" name="Rounded Rectangle 17">
              <a:extLst>
                <a:ext uri="{FF2B5EF4-FFF2-40B4-BE49-F238E27FC236}">
                  <a16:creationId xmlns:a16="http://schemas.microsoft.com/office/drawing/2014/main" id="{C34F8509-D26B-6548-AF4F-52B5B51DCEFB}"/>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4F0B0B5-C443-3F48-93E0-B77802600C9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93EE23-422A-4842-B853-B245F8257AC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32B56C2-E876-C842-8E66-3C87D2456607}"/>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5A650CF-E84E-C940-BBA2-CDFF1C9FE07A}"/>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7EB32C0-E2C4-3241-81B8-1883CB6389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24" name="Rounded Rectangle 23">
              <a:extLst>
                <a:ext uri="{FF2B5EF4-FFF2-40B4-BE49-F238E27FC236}">
                  <a16:creationId xmlns:a16="http://schemas.microsoft.com/office/drawing/2014/main" id="{B3BDA0D3-142A-2948-A208-DF12E6027869}"/>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25" name="TextBox 24">
              <a:extLst>
                <a:ext uri="{FF2B5EF4-FFF2-40B4-BE49-F238E27FC236}">
                  <a16:creationId xmlns:a16="http://schemas.microsoft.com/office/drawing/2014/main" id="{1FF17047-B591-E84B-A3C5-1B0B95035DD8}"/>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26" name="Rounded Rectangle 25">
              <a:extLst>
                <a:ext uri="{FF2B5EF4-FFF2-40B4-BE49-F238E27FC236}">
                  <a16:creationId xmlns:a16="http://schemas.microsoft.com/office/drawing/2014/main" id="{C5D7BAB5-C784-FA4A-AD68-558357BB74F8}"/>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27" name="Rounded Rectangle 26">
              <a:extLst>
                <a:ext uri="{FF2B5EF4-FFF2-40B4-BE49-F238E27FC236}">
                  <a16:creationId xmlns:a16="http://schemas.microsoft.com/office/drawing/2014/main" id="{ABACEAEF-BD9E-6048-AE54-56342B7878D5}"/>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28" name="Rounded Rectangle 27">
              <a:extLst>
                <a:ext uri="{FF2B5EF4-FFF2-40B4-BE49-F238E27FC236}">
                  <a16:creationId xmlns:a16="http://schemas.microsoft.com/office/drawing/2014/main" id="{DEABAED4-2140-1C4D-BE09-E67BE48FE43D}"/>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29" name="Rounded Rectangle 28">
              <a:extLst>
                <a:ext uri="{FF2B5EF4-FFF2-40B4-BE49-F238E27FC236}">
                  <a16:creationId xmlns:a16="http://schemas.microsoft.com/office/drawing/2014/main" id="{86BC6657-7A72-7541-B614-D23AB07DEB52}"/>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cxnSp>
        <p:nvCxnSpPr>
          <p:cNvPr id="30" name="Straight Arrow Connector 29">
            <a:extLst>
              <a:ext uri="{FF2B5EF4-FFF2-40B4-BE49-F238E27FC236}">
                <a16:creationId xmlns:a16="http://schemas.microsoft.com/office/drawing/2014/main" id="{3FEF99C5-6379-5F47-B321-BC0CD5DCF88F}"/>
              </a:ext>
            </a:extLst>
          </p:cNvPr>
          <p:cNvCxnSpPr>
            <a:cxnSpLocks/>
          </p:cNvCxnSpPr>
          <p:nvPr/>
        </p:nvCxnSpPr>
        <p:spPr>
          <a:xfrm>
            <a:off x="7439890" y="2244437"/>
            <a:ext cx="698270" cy="23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29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BC88-7633-5D41-A28B-2D190B1E2800}"/>
              </a:ext>
            </a:extLst>
          </p:cNvPr>
          <p:cNvSpPr>
            <a:spLocks noGrp="1"/>
          </p:cNvSpPr>
          <p:nvPr>
            <p:ph type="title"/>
          </p:nvPr>
        </p:nvSpPr>
        <p:spPr/>
        <p:txBody>
          <a:bodyPr/>
          <a:lstStyle/>
          <a:p>
            <a:r>
              <a:rPr lang="en-US" dirty="0"/>
              <a:t>Use Case: Delete or modify a search pattern</a:t>
            </a:r>
          </a:p>
        </p:txBody>
      </p:sp>
      <p:sp>
        <p:nvSpPr>
          <p:cNvPr id="3" name="Content Placeholder 2">
            <a:extLst>
              <a:ext uri="{FF2B5EF4-FFF2-40B4-BE49-F238E27FC236}">
                <a16:creationId xmlns:a16="http://schemas.microsoft.com/office/drawing/2014/main" id="{3AD78FE6-8A27-8C4A-95DA-BC77CFABDEC0}"/>
              </a:ext>
            </a:extLst>
          </p:cNvPr>
          <p:cNvSpPr>
            <a:spLocks noGrp="1"/>
          </p:cNvSpPr>
          <p:nvPr>
            <p:ph idx="1"/>
          </p:nvPr>
        </p:nvSpPr>
        <p:spPr/>
        <p:txBody>
          <a:bodyPr/>
          <a:lstStyle/>
          <a:p>
            <a:pPr marL="0" indent="0">
              <a:buNone/>
            </a:pPr>
            <a:r>
              <a:rPr lang="en-US" dirty="0"/>
              <a:t>User selects “delete or modify a search pattern” from the home screen. User is redirected to the modify search pattern page. User modifies keywords and advanced search options. User either clicks to “save” the modified pattern, delete the pattern, or cancel changes. The user is redirected to the home screen, where a toast message indicates success modifying or deleting the search pattern. Search data on the home screen is updated.</a:t>
            </a:r>
          </a:p>
        </p:txBody>
      </p:sp>
    </p:spTree>
    <p:extLst>
      <p:ext uri="{BB962C8B-B14F-4D97-AF65-F5344CB8AC3E}">
        <p14:creationId xmlns:p14="http://schemas.microsoft.com/office/powerpoint/2010/main" val="30061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6C66-8E88-BE45-BEEF-0C6A47594879}"/>
              </a:ext>
            </a:extLst>
          </p:cNvPr>
          <p:cNvSpPr>
            <a:spLocks noGrp="1"/>
          </p:cNvSpPr>
          <p:nvPr>
            <p:ph type="title"/>
          </p:nvPr>
        </p:nvSpPr>
        <p:spPr/>
        <p:txBody>
          <a:bodyPr>
            <a:normAutofit/>
          </a:bodyPr>
          <a:lstStyle/>
          <a:p>
            <a:r>
              <a:rPr lang="en-US" sz="3600" dirty="0"/>
              <a:t>Use Case: Run a search using saved search patterns</a:t>
            </a:r>
          </a:p>
        </p:txBody>
      </p:sp>
      <p:sp>
        <p:nvSpPr>
          <p:cNvPr id="3" name="Content Placeholder 2">
            <a:extLst>
              <a:ext uri="{FF2B5EF4-FFF2-40B4-BE49-F238E27FC236}">
                <a16:creationId xmlns:a16="http://schemas.microsoft.com/office/drawing/2014/main" id="{C020AED0-1A64-EF4D-B2E5-1FEE46BFE1D1}"/>
              </a:ext>
            </a:extLst>
          </p:cNvPr>
          <p:cNvSpPr>
            <a:spLocks noGrp="1"/>
          </p:cNvSpPr>
          <p:nvPr>
            <p:ph idx="1"/>
          </p:nvPr>
        </p:nvSpPr>
        <p:spPr/>
        <p:txBody>
          <a:bodyPr/>
          <a:lstStyle/>
          <a:p>
            <a:pPr marL="0" indent="0">
              <a:buNone/>
            </a:pPr>
            <a:r>
              <a:rPr lang="en-US" dirty="0"/>
              <a:t>User selects “run a search” from the home screen. User is directed to the searching in progress page. User can select “cancel” to end the search and return to the home screen. Upon search completion, user is directed to a search result page. User can scroll through results, and/or click on results to go to the ebay listing. User clicks on “return to home screen”. User is redirected back to home page, where search “data” on the home screen is updated.</a:t>
            </a:r>
          </a:p>
        </p:txBody>
      </p:sp>
    </p:spTree>
    <p:extLst>
      <p:ext uri="{BB962C8B-B14F-4D97-AF65-F5344CB8AC3E}">
        <p14:creationId xmlns:p14="http://schemas.microsoft.com/office/powerpoint/2010/main" val="242182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1F15-8276-E849-8DCD-AC552C9EB67E}"/>
              </a:ext>
            </a:extLst>
          </p:cNvPr>
          <p:cNvSpPr>
            <a:spLocks noGrp="1"/>
          </p:cNvSpPr>
          <p:nvPr>
            <p:ph type="title"/>
          </p:nvPr>
        </p:nvSpPr>
        <p:spPr/>
        <p:txBody>
          <a:bodyPr/>
          <a:lstStyle/>
          <a:p>
            <a:r>
              <a:rPr lang="en-US" dirty="0"/>
              <a:t>Use Case: Show previous results</a:t>
            </a:r>
          </a:p>
        </p:txBody>
      </p:sp>
      <p:sp>
        <p:nvSpPr>
          <p:cNvPr id="3" name="Content Placeholder 2">
            <a:extLst>
              <a:ext uri="{FF2B5EF4-FFF2-40B4-BE49-F238E27FC236}">
                <a16:creationId xmlns:a16="http://schemas.microsoft.com/office/drawing/2014/main" id="{2EA83F4C-013D-E240-8DDC-05DDCE906979}"/>
              </a:ext>
            </a:extLst>
          </p:cNvPr>
          <p:cNvSpPr>
            <a:spLocks noGrp="1"/>
          </p:cNvSpPr>
          <p:nvPr>
            <p:ph idx="1"/>
          </p:nvPr>
        </p:nvSpPr>
        <p:spPr/>
        <p:txBody>
          <a:bodyPr/>
          <a:lstStyle/>
          <a:p>
            <a:pPr marL="0" indent="0">
              <a:buNone/>
            </a:pPr>
            <a:r>
              <a:rPr lang="en-US" dirty="0"/>
              <a:t>User selects “view previous results” from the home screen. User is directed to a page displaying all previous search results. User can scroll through results, and/or click on results to go to the ebay listing. User clicks “return to home screen”. User is redirected back to home screen.</a:t>
            </a:r>
          </a:p>
        </p:txBody>
      </p:sp>
    </p:spTree>
    <p:extLst>
      <p:ext uri="{BB962C8B-B14F-4D97-AF65-F5344CB8AC3E}">
        <p14:creationId xmlns:p14="http://schemas.microsoft.com/office/powerpoint/2010/main" val="341813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8720-B6D1-D841-85CD-D75A6EAAA709}"/>
              </a:ext>
            </a:extLst>
          </p:cNvPr>
          <p:cNvSpPr>
            <a:spLocks noGrp="1"/>
          </p:cNvSpPr>
          <p:nvPr>
            <p:ph type="title"/>
          </p:nvPr>
        </p:nvSpPr>
        <p:spPr/>
        <p:txBody>
          <a:bodyPr/>
          <a:lstStyle/>
          <a:p>
            <a:r>
              <a:rPr lang="en-US" dirty="0"/>
              <a:t>Alternate Use Cases</a:t>
            </a:r>
          </a:p>
        </p:txBody>
      </p:sp>
      <p:sp>
        <p:nvSpPr>
          <p:cNvPr id="3" name="Content Placeholder 2">
            <a:extLst>
              <a:ext uri="{FF2B5EF4-FFF2-40B4-BE49-F238E27FC236}">
                <a16:creationId xmlns:a16="http://schemas.microsoft.com/office/drawing/2014/main" id="{D8E68551-46A5-C544-90CB-FB01EEE33B23}"/>
              </a:ext>
            </a:extLst>
          </p:cNvPr>
          <p:cNvSpPr>
            <a:spLocks noGrp="1"/>
          </p:cNvSpPr>
          <p:nvPr>
            <p:ph idx="1"/>
          </p:nvPr>
        </p:nvSpPr>
        <p:spPr>
          <a:xfrm>
            <a:off x="871450" y="1534680"/>
            <a:ext cx="10515600" cy="4974186"/>
          </a:xfrm>
        </p:spPr>
        <p:txBody>
          <a:bodyPr>
            <a:normAutofit fontScale="92500"/>
          </a:bodyPr>
          <a:lstStyle/>
          <a:p>
            <a:r>
              <a:rPr lang="en-US" sz="2000" b="1" u="sng" dirty="0"/>
              <a:t>Bad credentials:</a:t>
            </a:r>
            <a:br>
              <a:rPr lang="en-US" sz="2000" dirty="0"/>
            </a:br>
            <a:r>
              <a:rPr lang="en-US" sz="2000" dirty="0"/>
              <a:t>User enters invalid username/password combination, and clicks sign in. An error message is displayed to the user indicating a bad username and password combination. After (3) failed log in attempts, an error is displayed and login disabled for (5) minutes.</a:t>
            </a:r>
          </a:p>
          <a:p>
            <a:r>
              <a:rPr lang="en-US" sz="2000" b="1" u="sng" dirty="0"/>
              <a:t>Missing credentials:</a:t>
            </a:r>
            <a:br>
              <a:rPr lang="en-US" sz="2000" dirty="0"/>
            </a:br>
            <a:r>
              <a:rPr lang="en-US" sz="2000" dirty="0"/>
              <a:t>User enters either username or password, leaving the other field blank, and clicks sign in. An error message is displayed to the user indicating the missing input. User can attempt to log in again.</a:t>
            </a:r>
          </a:p>
          <a:p>
            <a:r>
              <a:rPr lang="en-US" sz="2000" b="1" u="sng" dirty="0"/>
              <a:t>Ebay unreachable prior to log in:</a:t>
            </a:r>
            <a:br>
              <a:rPr lang="en-US" sz="2000" b="1" u="sng" dirty="0"/>
            </a:br>
            <a:r>
              <a:rPr lang="en-US" sz="2000" dirty="0"/>
              <a:t>User enters username/password combination, and clicks sign in. An error message is displayed indicating user cannot sign in at this time.</a:t>
            </a:r>
          </a:p>
          <a:p>
            <a:r>
              <a:rPr lang="en-US" sz="2000" b="1" u="sng" dirty="0"/>
              <a:t>Ebay unreachable after log in:</a:t>
            </a:r>
            <a:br>
              <a:rPr lang="en-US" sz="2000" dirty="0"/>
            </a:br>
            <a:r>
              <a:rPr lang="en-US" sz="2000" dirty="0"/>
              <a:t>An error message is displayed on the home screen indicating ebay cannot be reached. Search related functions (search, add or modify pattern) are disabled.</a:t>
            </a:r>
          </a:p>
          <a:p>
            <a:r>
              <a:rPr lang="en-US" sz="2000" b="1" u="sng" dirty="0"/>
              <a:t>Search returns no new results:</a:t>
            </a:r>
            <a:br>
              <a:rPr lang="en-US" sz="2000" b="1" u="sng" dirty="0"/>
            </a:br>
            <a:r>
              <a:rPr lang="en-US" sz="2000" dirty="0"/>
              <a:t>Performing a search, no new results are found. User is shown a “no results found” page. User selects “Go back”. User is redirected to home screen. Search data fields on home screen are updated.</a:t>
            </a:r>
          </a:p>
        </p:txBody>
      </p:sp>
    </p:spTree>
    <p:extLst>
      <p:ext uri="{BB962C8B-B14F-4D97-AF65-F5344CB8AC3E}">
        <p14:creationId xmlns:p14="http://schemas.microsoft.com/office/powerpoint/2010/main" val="123253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1: Sign In (1/4)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838200" y="1825625"/>
            <a:ext cx="10515600" cy="679370"/>
          </a:xfrm>
        </p:spPr>
        <p:txBody>
          <a:bodyPr/>
          <a:lstStyle/>
          <a:p>
            <a:pPr marL="0" indent="0">
              <a:buNone/>
            </a:pPr>
            <a:r>
              <a:rPr lang="en-US" dirty="0"/>
              <a:t>User enters </a:t>
            </a:r>
            <a:r>
              <a:rPr lang="en-US" dirty="0">
                <a:solidFill>
                  <a:srgbClr val="00B050"/>
                </a:solidFill>
              </a:rPr>
              <a:t>email</a:t>
            </a:r>
            <a:r>
              <a:rPr lang="en-US" dirty="0"/>
              <a:t> and </a:t>
            </a:r>
            <a:r>
              <a:rPr lang="en-US" dirty="0">
                <a:solidFill>
                  <a:srgbClr val="7030A0"/>
                </a:solidFill>
              </a:rPr>
              <a:t>password</a:t>
            </a:r>
            <a:r>
              <a:rPr lang="en-US" dirty="0"/>
              <a:t> into application.</a:t>
            </a:r>
          </a:p>
        </p:txBody>
      </p:sp>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469826"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Email or username</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866391"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cxnSp>
        <p:nvCxnSpPr>
          <p:cNvPr id="24" name="Straight Arrow Connector 23">
            <a:extLst>
              <a:ext uri="{FF2B5EF4-FFF2-40B4-BE49-F238E27FC236}">
                <a16:creationId xmlns:a16="http://schemas.microsoft.com/office/drawing/2014/main" id="{3832AAF8-3142-904A-8501-5A90B2A0D3F9}"/>
              </a:ext>
            </a:extLst>
          </p:cNvPr>
          <p:cNvCxnSpPr/>
          <p:nvPr/>
        </p:nvCxnSpPr>
        <p:spPr>
          <a:xfrm>
            <a:off x="3142770" y="2259106"/>
            <a:ext cx="2620255" cy="22821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334B2F9-9420-D34D-A6BD-DC0CF5DC5370}"/>
              </a:ext>
            </a:extLst>
          </p:cNvPr>
          <p:cNvCxnSpPr>
            <a:cxnSpLocks/>
          </p:cNvCxnSpPr>
          <p:nvPr/>
        </p:nvCxnSpPr>
        <p:spPr>
          <a:xfrm>
            <a:off x="4456739" y="2259106"/>
            <a:ext cx="1283234" cy="279698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E9E461-A9D6-0949-8AF8-C73418140596}"/>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spTree>
    <p:extLst>
      <p:ext uri="{BB962C8B-B14F-4D97-AF65-F5344CB8AC3E}">
        <p14:creationId xmlns:p14="http://schemas.microsoft.com/office/powerpoint/2010/main" val="3480803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2947</Words>
  <Application>Microsoft Macintosh PowerPoint</Application>
  <PresentationFormat>Widescreen</PresentationFormat>
  <Paragraphs>433</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Helvetica Neue</vt:lpstr>
      <vt:lpstr>Univers</vt:lpstr>
      <vt:lpstr>Office Theme</vt:lpstr>
      <vt:lpstr>eBay App GUI Prototype</vt:lpstr>
      <vt:lpstr>Use Cases:</vt:lpstr>
      <vt:lpstr>Use Case: Sign in</vt:lpstr>
      <vt:lpstr>Use Case: Add a search pattern</vt:lpstr>
      <vt:lpstr>Use Case: Delete or modify a search pattern</vt:lpstr>
      <vt:lpstr>Use Case: Run a search using saved search patterns</vt:lpstr>
      <vt:lpstr>Use Case: Show previous results</vt:lpstr>
      <vt:lpstr>Alternate Use Cases</vt:lpstr>
      <vt:lpstr>Use Case 1: Sign In (1/4)</vt:lpstr>
      <vt:lpstr>Use Case 1: Sign In (2/4)</vt:lpstr>
      <vt:lpstr>Use Case 1: Sign In (3/4)</vt:lpstr>
      <vt:lpstr>Use Case 1: Sign In (4/4)</vt:lpstr>
      <vt:lpstr>Use Case 2: Add a search pattern (1/5)</vt:lpstr>
      <vt:lpstr>Use Case 2: Add a search pattern (2/5)</vt:lpstr>
      <vt:lpstr>Use Case 2: Add a search pattern (3/5)</vt:lpstr>
      <vt:lpstr>Use Case 2: Add a search pattern (4/5)</vt:lpstr>
      <vt:lpstr>Use Case 2: Add a search pattern (5/5)</vt:lpstr>
      <vt:lpstr>Use Case 3: Delete or modify search pattern (1/5)</vt:lpstr>
      <vt:lpstr>Use Case 3: Delete or modify search pattern (2/5)</vt:lpstr>
      <vt:lpstr>Use Case 3: Delete or modify search pattern (3/5)</vt:lpstr>
      <vt:lpstr>Use Case 3: Delete or modify search pattern (4/5)</vt:lpstr>
      <vt:lpstr>Use Case 3: Delete or modify search pattern (5/5)</vt:lpstr>
      <vt:lpstr>Use Case 4: Run a search (1/6)</vt:lpstr>
      <vt:lpstr>Use Case 4: Run a search (2/6)</vt:lpstr>
      <vt:lpstr>Use Case 4: Run a search (3/6)</vt:lpstr>
      <vt:lpstr>Use Case 4: Run a search (4/6)</vt:lpstr>
      <vt:lpstr>Use Case 4: Run a search (5/6)</vt:lpstr>
      <vt:lpstr>Use Case 4: Run a search (6/6)</vt:lpstr>
      <vt:lpstr>Use Case 5: View previous search results (1/5)</vt:lpstr>
      <vt:lpstr>Use Case 5: View previous search results (2/5)</vt:lpstr>
      <vt:lpstr>Use Case 5: View previous search results (3/5)</vt:lpstr>
      <vt:lpstr>Use Case 5: View previous search results (4/5)</vt:lpstr>
      <vt:lpstr>Use Case 5: View previous search results (5/5)</vt:lpstr>
      <vt:lpstr>Alternate Use Case 1: Bad credentials (1/3)</vt:lpstr>
      <vt:lpstr>Alternate Use Case 1: Bad credentials (2/3)</vt:lpstr>
      <vt:lpstr>Alternate Use Case 1: Bad credentials (3/3)</vt:lpstr>
      <vt:lpstr>Alternate Use Case 2: Missing credentials (1/2)</vt:lpstr>
      <vt:lpstr>Alternate Use Case 2: Missing credentials (2/2)</vt:lpstr>
      <vt:lpstr>Alternate Use Case 3: Ebay unreachable login (1/2)</vt:lpstr>
      <vt:lpstr>Alternate Use Case 3: Ebay unreachable login (2/2)</vt:lpstr>
      <vt:lpstr>Alternate Use Case 4: Ebay unreachable</vt:lpstr>
      <vt:lpstr>Alternate Use Case 5: No new search results (1/4)</vt:lpstr>
      <vt:lpstr>Alternate Use Case 5: No new search results (2/4)</vt:lpstr>
      <vt:lpstr>Alternate Use Case 5: No new search results (3/4)</vt:lpstr>
      <vt:lpstr>Alternate Use Case 5: No new search results (4/4)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eBay App GUI Prototype</dc:title>
  <dc:creator>Nicholai L'Esperance</dc:creator>
  <cp:lastModifiedBy>Nicholai L'Esperance</cp:lastModifiedBy>
  <cp:revision>7</cp:revision>
  <dcterms:created xsi:type="dcterms:W3CDTF">2022-02-24T15:03:10Z</dcterms:created>
  <dcterms:modified xsi:type="dcterms:W3CDTF">2022-02-24T20:23:04Z</dcterms:modified>
</cp:coreProperties>
</file>