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97" r:id="rId4"/>
    <p:sldId id="298" r:id="rId5"/>
    <p:sldId id="314" r:id="rId6"/>
    <p:sldId id="299" r:id="rId7"/>
    <p:sldId id="300" r:id="rId8"/>
    <p:sldId id="301" r:id="rId9"/>
    <p:sldId id="261" r:id="rId10"/>
    <p:sldId id="262" r:id="rId11"/>
    <p:sldId id="263" r:id="rId12"/>
    <p:sldId id="264" r:id="rId13"/>
    <p:sldId id="265" r:id="rId14"/>
    <p:sldId id="267" r:id="rId15"/>
    <p:sldId id="305" r:id="rId16"/>
    <p:sldId id="306" r:id="rId17"/>
    <p:sldId id="268" r:id="rId18"/>
    <p:sldId id="269" r:id="rId19"/>
    <p:sldId id="270" r:id="rId20"/>
    <p:sldId id="271" r:id="rId21"/>
    <p:sldId id="307" r:id="rId22"/>
    <p:sldId id="308" r:id="rId23"/>
    <p:sldId id="309" r:id="rId24"/>
    <p:sldId id="310" r:id="rId25"/>
    <p:sldId id="312" r:id="rId26"/>
    <p:sldId id="313" r:id="rId27"/>
    <p:sldId id="272" r:id="rId28"/>
    <p:sldId id="273" r:id="rId29"/>
    <p:sldId id="274" r:id="rId30"/>
    <p:sldId id="275" r:id="rId31"/>
    <p:sldId id="276" r:id="rId32"/>
    <p:sldId id="277" r:id="rId33"/>
    <p:sldId id="278" r:id="rId34"/>
    <p:sldId id="280" r:id="rId35"/>
    <p:sldId id="281" r:id="rId36"/>
    <p:sldId id="283" r:id="rId37"/>
    <p:sldId id="282" r:id="rId38"/>
    <p:sldId id="291" r:id="rId39"/>
    <p:sldId id="292" r:id="rId40"/>
    <p:sldId id="293" r:id="rId41"/>
    <p:sldId id="294" r:id="rId42"/>
    <p:sldId id="295" r:id="rId43"/>
    <p:sldId id="316" r:id="rId44"/>
    <p:sldId id="317" r:id="rId45"/>
    <p:sldId id="319" r:id="rId46"/>
    <p:sldId id="320" r:id="rId47"/>
    <p:sldId id="324" r:id="rId48"/>
    <p:sldId id="325" r:id="rId49"/>
    <p:sldId id="322" r:id="rId50"/>
    <p:sldId id="323" r:id="rId51"/>
    <p:sldId id="321" r:id="rId52"/>
    <p:sldId id="296" r:id="rId53"/>
    <p:sldId id="315" r:id="rId54"/>
    <p:sldId id="257" r:id="rId55"/>
    <p:sldId id="258" r:id="rId56"/>
    <p:sldId id="259" r:id="rId57"/>
    <p:sldId id="260" r:id="rId58"/>
    <p:sldId id="303" r:id="rId59"/>
    <p:sldId id="304" r:id="rId60"/>
    <p:sldId id="289" r:id="rId61"/>
    <p:sldId id="290" r:id="rId62"/>
    <p:sldId id="284" r:id="rId63"/>
    <p:sldId id="285" r:id="rId64"/>
    <p:sldId id="286" r:id="rId65"/>
    <p:sldId id="287" r:id="rId66"/>
    <p:sldId id="28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UI Prototype" id="{46EE12B0-A9C5-CD47-BBFA-25347457723A}">
          <p14:sldIdLst>
            <p14:sldId id="256"/>
            <p14:sldId id="266"/>
            <p14:sldId id="297"/>
            <p14:sldId id="298"/>
            <p14:sldId id="314"/>
            <p14:sldId id="299"/>
            <p14:sldId id="300"/>
            <p14:sldId id="301"/>
            <p14:sldId id="261"/>
            <p14:sldId id="262"/>
            <p14:sldId id="263"/>
            <p14:sldId id="264"/>
            <p14:sldId id="265"/>
            <p14:sldId id="267"/>
            <p14:sldId id="305"/>
            <p14:sldId id="306"/>
            <p14:sldId id="268"/>
            <p14:sldId id="269"/>
            <p14:sldId id="270"/>
            <p14:sldId id="271"/>
            <p14:sldId id="307"/>
            <p14:sldId id="308"/>
            <p14:sldId id="309"/>
            <p14:sldId id="310"/>
            <p14:sldId id="312"/>
            <p14:sldId id="313"/>
            <p14:sldId id="272"/>
            <p14:sldId id="273"/>
            <p14:sldId id="274"/>
            <p14:sldId id="275"/>
            <p14:sldId id="276"/>
            <p14:sldId id="277"/>
            <p14:sldId id="278"/>
            <p14:sldId id="280"/>
            <p14:sldId id="281"/>
            <p14:sldId id="283"/>
            <p14:sldId id="282"/>
            <p14:sldId id="291"/>
            <p14:sldId id="292"/>
            <p14:sldId id="293"/>
            <p14:sldId id="294"/>
            <p14:sldId id="295"/>
            <p14:sldId id="316"/>
            <p14:sldId id="317"/>
            <p14:sldId id="319"/>
            <p14:sldId id="320"/>
            <p14:sldId id="324"/>
            <p14:sldId id="325"/>
            <p14:sldId id="322"/>
            <p14:sldId id="323"/>
          </p14:sldIdLst>
        </p14:section>
        <p14:section name="Removed Use Cases" id="{C4559BA6-B788-0549-9073-F0D7BCEE819E}">
          <p14:sldIdLst>
            <p14:sldId id="321"/>
            <p14:sldId id="296"/>
            <p14:sldId id="315"/>
            <p14:sldId id="257"/>
            <p14:sldId id="258"/>
            <p14:sldId id="259"/>
            <p14:sldId id="260"/>
            <p14:sldId id="303"/>
            <p14:sldId id="304"/>
            <p14:sldId id="289"/>
            <p14:sldId id="290"/>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8"/>
    <p:restoredTop sz="96337"/>
  </p:normalViewPr>
  <p:slideViewPr>
    <p:cSldViewPr snapToGrid="0" snapToObjects="1">
      <p:cViewPr varScale="1">
        <p:scale>
          <a:sx n="168" d="100"/>
          <a:sy n="168"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1F6C-901F-A84C-8517-E6F4A27FCF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27E26-7524-FD49-B8E6-15B087631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BBBFF0-287C-274A-AD0C-9BF1522F1517}"/>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5" name="Footer Placeholder 4">
            <a:extLst>
              <a:ext uri="{FF2B5EF4-FFF2-40B4-BE49-F238E27FC236}">
                <a16:creationId xmlns:a16="http://schemas.microsoft.com/office/drawing/2014/main" id="{B822C836-84B8-9543-BFE3-6C5E1AB8FC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D6A71E-64FA-6D48-86D0-34FE976DC1C9}"/>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57755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2A0F-985F-2F45-9637-5EC2AB1DE1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D34BEC-64C4-1343-96A7-BC55B9765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9B3C7-525B-7047-B3DF-006051DBFC12}"/>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5" name="Footer Placeholder 4">
            <a:extLst>
              <a:ext uri="{FF2B5EF4-FFF2-40B4-BE49-F238E27FC236}">
                <a16:creationId xmlns:a16="http://schemas.microsoft.com/office/drawing/2014/main" id="{8702EBDA-7343-6344-82DE-4C2ED143F8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CEB24A-8F0F-CB42-8733-99F349C09ABD}"/>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01470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2447E-625B-B243-A81E-41B6B4813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9C435-F389-3F4B-84F7-66F6CD80C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748ED-40FE-9A4A-BA0C-D5CF406A619C}"/>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5" name="Footer Placeholder 4">
            <a:extLst>
              <a:ext uri="{FF2B5EF4-FFF2-40B4-BE49-F238E27FC236}">
                <a16:creationId xmlns:a16="http://schemas.microsoft.com/office/drawing/2014/main" id="{BC436AD6-937D-6E41-B0E8-DD0984CADD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7E0BFB-CF37-6C47-A2A6-C2A242389EEB}"/>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33577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1CDA-27D7-9D41-A339-3A4ADD012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B3E83-9EAA-5340-B282-D9251FE654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A2980-F781-0543-A9BB-2A553A6FD229}"/>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5" name="Footer Placeholder 4">
            <a:extLst>
              <a:ext uri="{FF2B5EF4-FFF2-40B4-BE49-F238E27FC236}">
                <a16:creationId xmlns:a16="http://schemas.microsoft.com/office/drawing/2014/main" id="{167DECC2-B2D0-F647-AF26-5A4B7BC1F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5CDC54-6EB5-1F4D-BD9F-252B90DBD0C6}"/>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65424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9F43-8E06-EF4E-AAD4-918E0C1AF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45E68B-7884-5149-9391-7CB29DC1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48BFB-D99F-E048-B7DB-1B440254ED5E}"/>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5" name="Footer Placeholder 4">
            <a:extLst>
              <a:ext uri="{FF2B5EF4-FFF2-40B4-BE49-F238E27FC236}">
                <a16:creationId xmlns:a16="http://schemas.microsoft.com/office/drawing/2014/main" id="{DA988039-A772-0E4C-B7CD-89C2971E03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90D97E-BEC8-2346-82EC-D56372D81D68}"/>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2406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C357-C8FC-D047-902B-BCB46B48D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97C26-E024-1445-B07F-8248379F2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9273D-E70F-6440-8885-0954C7FC8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1D3038-F2D7-9040-B023-B2DBC0C3A0AD}"/>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6" name="Footer Placeholder 5">
            <a:extLst>
              <a:ext uri="{FF2B5EF4-FFF2-40B4-BE49-F238E27FC236}">
                <a16:creationId xmlns:a16="http://schemas.microsoft.com/office/drawing/2014/main" id="{F3B4D96E-1901-074F-A64B-E300ECA96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DC2F34-BF34-B141-8650-D6504CB1841D}"/>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5389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8474-2058-D04A-86CB-25FE5E1D1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59A558-1F3E-C24B-B248-1D260993F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0C5AE-DD62-9643-8AD5-2AB07594B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5B63B5-58C1-D847-9630-C96802764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959A2C-E3B0-6643-BFCD-44EB34AD8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E2A02-F3B2-5F43-8EAA-52A9C7A79764}"/>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8" name="Footer Placeholder 7">
            <a:extLst>
              <a:ext uri="{FF2B5EF4-FFF2-40B4-BE49-F238E27FC236}">
                <a16:creationId xmlns:a16="http://schemas.microsoft.com/office/drawing/2014/main" id="{1D9D428F-FE03-C645-943E-C9FE9F58092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5022485-66E8-4C4C-AD6A-4FD82B02D192}"/>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33707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5F18-C889-7B4C-B4B9-B76E6B2AA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370EB4-DF8D-BB4F-A8C9-58AFDAAFD096}"/>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4" name="Footer Placeholder 3">
            <a:extLst>
              <a:ext uri="{FF2B5EF4-FFF2-40B4-BE49-F238E27FC236}">
                <a16:creationId xmlns:a16="http://schemas.microsoft.com/office/drawing/2014/main" id="{C27C7F3B-836C-8546-8DA0-771FD26E3D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88C538-A768-F745-9752-9DDA17FAD3DB}"/>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253869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E424E-490D-1949-BC3B-7BB52B273DC1}"/>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3" name="Footer Placeholder 2">
            <a:extLst>
              <a:ext uri="{FF2B5EF4-FFF2-40B4-BE49-F238E27FC236}">
                <a16:creationId xmlns:a16="http://schemas.microsoft.com/office/drawing/2014/main" id="{80FDB124-1596-B14B-827C-63696CD2800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A382535-F831-C34D-A600-94CC9A6D9333}"/>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219763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1D00-1187-114E-BFE6-C85426DD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77DA3-AD4C-5A45-85CE-EE962690B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1E8A6B-EE85-CF4F-8AF1-0EBB56942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18200-D973-8B4A-87F0-646D1D942DF3}"/>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6" name="Footer Placeholder 5">
            <a:extLst>
              <a:ext uri="{FF2B5EF4-FFF2-40B4-BE49-F238E27FC236}">
                <a16:creationId xmlns:a16="http://schemas.microsoft.com/office/drawing/2014/main" id="{6CBFD7CF-75B3-B340-B087-A5CDD62D1F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610D36-9C33-2141-B8DB-0E78817AC3EF}"/>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32878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8E93-F165-ED4A-99F7-92292310D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314877-8272-5A49-B6A9-D373FF3AC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51EB573-B998-C24D-B9C0-05004E3E1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F860A-AE17-6848-BED2-F1D7263EFD67}"/>
              </a:ext>
            </a:extLst>
          </p:cNvPr>
          <p:cNvSpPr>
            <a:spLocks noGrp="1"/>
          </p:cNvSpPr>
          <p:nvPr>
            <p:ph type="dt" sz="half" idx="10"/>
          </p:nvPr>
        </p:nvSpPr>
        <p:spPr/>
        <p:txBody>
          <a:bodyPr/>
          <a:lstStyle/>
          <a:p>
            <a:fld id="{FD7C9D40-2198-4C47-BAEE-824B65889268}" type="datetimeFigureOut">
              <a:rPr lang="en-US" smtClean="0"/>
              <a:t>3/5/22</a:t>
            </a:fld>
            <a:endParaRPr lang="en-US" dirty="0"/>
          </a:p>
        </p:txBody>
      </p:sp>
      <p:sp>
        <p:nvSpPr>
          <p:cNvPr id="6" name="Footer Placeholder 5">
            <a:extLst>
              <a:ext uri="{FF2B5EF4-FFF2-40B4-BE49-F238E27FC236}">
                <a16:creationId xmlns:a16="http://schemas.microsoft.com/office/drawing/2014/main" id="{A46EA616-0969-5C43-998E-985FB73796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BFCD45-1907-094A-853E-7FF3328FF5A5}"/>
              </a:ext>
            </a:extLst>
          </p:cNvPr>
          <p:cNvSpPr>
            <a:spLocks noGrp="1"/>
          </p:cNvSpPr>
          <p:nvPr>
            <p:ph type="sldNum" sz="quarter" idx="12"/>
          </p:nvPr>
        </p:nvSpPr>
        <p:spPr/>
        <p:txBody>
          <a:bodyPr/>
          <a:lstStyle/>
          <a:p>
            <a:fld id="{0B1410D4-9F2C-7547-BAAF-326E0D6BB29C}" type="slidenum">
              <a:rPr lang="en-US" smtClean="0"/>
              <a:t>‹#›</a:t>
            </a:fld>
            <a:endParaRPr lang="en-US" dirty="0"/>
          </a:p>
        </p:txBody>
      </p:sp>
    </p:spTree>
    <p:extLst>
      <p:ext uri="{BB962C8B-B14F-4D97-AF65-F5344CB8AC3E}">
        <p14:creationId xmlns:p14="http://schemas.microsoft.com/office/powerpoint/2010/main" val="193185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73FCD-E9D8-AC4B-B055-CC5C7351AF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5B6999-A72E-0F49-8A2A-828BCB571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C8D3B-BB4A-B149-90EB-4A4D8C51C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C9D40-2198-4C47-BAEE-824B65889268}" type="datetimeFigureOut">
              <a:rPr lang="en-US" smtClean="0"/>
              <a:t>3/5/22</a:t>
            </a:fld>
            <a:endParaRPr lang="en-US" dirty="0"/>
          </a:p>
        </p:txBody>
      </p:sp>
      <p:sp>
        <p:nvSpPr>
          <p:cNvPr id="5" name="Footer Placeholder 4">
            <a:extLst>
              <a:ext uri="{FF2B5EF4-FFF2-40B4-BE49-F238E27FC236}">
                <a16:creationId xmlns:a16="http://schemas.microsoft.com/office/drawing/2014/main" id="{B007F6FA-DAAC-FB43-8E6F-9676466C3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7FC709F-1930-5B46-9241-4F112D30C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410D4-9F2C-7547-BAAF-326E0D6BB29C}" type="slidenum">
              <a:rPr lang="en-US" smtClean="0"/>
              <a:t>‹#›</a:t>
            </a:fld>
            <a:endParaRPr lang="en-US" dirty="0"/>
          </a:p>
        </p:txBody>
      </p:sp>
    </p:spTree>
    <p:extLst>
      <p:ext uri="{BB962C8B-B14F-4D97-AF65-F5344CB8AC3E}">
        <p14:creationId xmlns:p14="http://schemas.microsoft.com/office/powerpoint/2010/main" val="1392817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7E93-B5B3-154F-8882-FB9367EEC4CC}"/>
              </a:ext>
            </a:extLst>
          </p:cNvPr>
          <p:cNvSpPr>
            <a:spLocks noGrp="1"/>
          </p:cNvSpPr>
          <p:nvPr>
            <p:ph type="ctrTitle"/>
          </p:nvPr>
        </p:nvSpPr>
        <p:spPr/>
        <p:txBody>
          <a:bodyPr/>
          <a:lstStyle/>
          <a:p>
            <a:r>
              <a:rPr lang="en-US" dirty="0"/>
              <a:t>eBay App GUI Prototype</a:t>
            </a:r>
          </a:p>
        </p:txBody>
      </p:sp>
      <p:sp>
        <p:nvSpPr>
          <p:cNvPr id="3" name="Subtitle 2">
            <a:extLst>
              <a:ext uri="{FF2B5EF4-FFF2-40B4-BE49-F238E27FC236}">
                <a16:creationId xmlns:a16="http://schemas.microsoft.com/office/drawing/2014/main" id="{9B669A7D-B413-AF46-B68E-56C9716CFFEA}"/>
              </a:ext>
            </a:extLst>
          </p:cNvPr>
          <p:cNvSpPr>
            <a:spLocks noGrp="1"/>
          </p:cNvSpPr>
          <p:nvPr>
            <p:ph type="subTitle" idx="1"/>
          </p:nvPr>
        </p:nvSpPr>
        <p:spPr/>
        <p:txBody>
          <a:bodyPr/>
          <a:lstStyle/>
          <a:p>
            <a:r>
              <a:rPr lang="en-US" dirty="0"/>
              <a:t>CS574 Midterm</a:t>
            </a:r>
          </a:p>
        </p:txBody>
      </p:sp>
    </p:spTree>
    <p:extLst>
      <p:ext uri="{BB962C8B-B14F-4D97-AF65-F5344CB8AC3E}">
        <p14:creationId xmlns:p14="http://schemas.microsoft.com/office/powerpoint/2010/main" val="113538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E45-34D8-A243-BE64-86DD747EBB1F}"/>
              </a:ext>
            </a:extLst>
          </p:cNvPr>
          <p:cNvSpPr>
            <a:spLocks noGrp="1"/>
          </p:cNvSpPr>
          <p:nvPr>
            <p:ph type="title"/>
          </p:nvPr>
        </p:nvSpPr>
        <p:spPr/>
        <p:txBody>
          <a:bodyPr/>
          <a:lstStyle/>
          <a:p>
            <a:r>
              <a:rPr lang="en-US" dirty="0"/>
              <a:t>Use Case: Add a search pattern (2/5)</a:t>
            </a:r>
          </a:p>
        </p:txBody>
      </p:sp>
      <p:sp>
        <p:nvSpPr>
          <p:cNvPr id="3" name="Content Placeholder 2">
            <a:extLst>
              <a:ext uri="{FF2B5EF4-FFF2-40B4-BE49-F238E27FC236}">
                <a16:creationId xmlns:a16="http://schemas.microsoft.com/office/drawing/2014/main" id="{939217FE-E546-EA4F-9560-A3988F3D7BCF}"/>
              </a:ext>
            </a:extLst>
          </p:cNvPr>
          <p:cNvSpPr>
            <a:spLocks noGrp="1"/>
          </p:cNvSpPr>
          <p:nvPr>
            <p:ph idx="1"/>
          </p:nvPr>
        </p:nvSpPr>
        <p:spPr>
          <a:xfrm>
            <a:off x="838200" y="1825625"/>
            <a:ext cx="10515600" cy="656318"/>
          </a:xfrm>
        </p:spPr>
        <p:txBody>
          <a:bodyPr/>
          <a:lstStyle/>
          <a:p>
            <a:pPr marL="0" indent="0">
              <a:buNone/>
            </a:pPr>
            <a:r>
              <a:rPr lang="en-US" dirty="0"/>
              <a:t>User is brought to the “add a search pattern” screen.</a:t>
            </a:r>
          </a:p>
        </p:txBody>
      </p:sp>
      <p:grpSp>
        <p:nvGrpSpPr>
          <p:cNvPr id="28" name="Group 27">
            <a:extLst>
              <a:ext uri="{FF2B5EF4-FFF2-40B4-BE49-F238E27FC236}">
                <a16:creationId xmlns:a16="http://schemas.microsoft.com/office/drawing/2014/main" id="{686D0406-E3EC-F041-B435-5A27E364E862}"/>
              </a:ext>
            </a:extLst>
          </p:cNvPr>
          <p:cNvGrpSpPr/>
          <p:nvPr/>
        </p:nvGrpSpPr>
        <p:grpSpPr>
          <a:xfrm>
            <a:off x="2210100" y="2375507"/>
            <a:ext cx="7059785" cy="4133230"/>
            <a:chOff x="1272648" y="1407319"/>
            <a:chExt cx="7059785" cy="4133230"/>
          </a:xfrm>
        </p:grpSpPr>
        <p:sp>
          <p:nvSpPr>
            <p:cNvPr id="29" name="Rounded Rectangle 28">
              <a:extLst>
                <a:ext uri="{FF2B5EF4-FFF2-40B4-BE49-F238E27FC236}">
                  <a16:creationId xmlns:a16="http://schemas.microsoft.com/office/drawing/2014/main" id="{C536CF66-C98E-6E4F-BF83-65AFC53E0336}"/>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67B5CB4-6C2E-524C-AEC5-E7844AFBE87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48A3A6-9792-FC43-8416-61340E26EBD7}"/>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31AEBD7-748E-6E4D-8B49-2B37514863F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17E93F7-969E-434A-9062-2DAB522721A6}"/>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20B4890-04AF-D74F-92A4-4254BEAE0C0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5" name="TextBox 34">
              <a:extLst>
                <a:ext uri="{FF2B5EF4-FFF2-40B4-BE49-F238E27FC236}">
                  <a16:creationId xmlns:a16="http://schemas.microsoft.com/office/drawing/2014/main" id="{ED0C0147-FD6A-1B4C-8CA9-2407570C09B0}"/>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36" name="Rounded Rectangle 35">
              <a:extLst>
                <a:ext uri="{FF2B5EF4-FFF2-40B4-BE49-F238E27FC236}">
                  <a16:creationId xmlns:a16="http://schemas.microsoft.com/office/drawing/2014/main" id="{884DF534-C371-9F41-BFB3-16015F730201}"/>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37" name="Rounded Rectangle 36">
              <a:extLst>
                <a:ext uri="{FF2B5EF4-FFF2-40B4-BE49-F238E27FC236}">
                  <a16:creationId xmlns:a16="http://schemas.microsoft.com/office/drawing/2014/main" id="{18064F53-E024-CA42-932D-429AF589278C}"/>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38" name="Rounded Rectangle 37">
              <a:extLst>
                <a:ext uri="{FF2B5EF4-FFF2-40B4-BE49-F238E27FC236}">
                  <a16:creationId xmlns:a16="http://schemas.microsoft.com/office/drawing/2014/main" id="{581B34AE-80DF-AE49-9C75-7139F18CD6AA}"/>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39" name="Rectangle 38">
              <a:extLst>
                <a:ext uri="{FF2B5EF4-FFF2-40B4-BE49-F238E27FC236}">
                  <a16:creationId xmlns:a16="http://schemas.microsoft.com/office/drawing/2014/main" id="{4623C3A1-43F8-8D43-BED1-88C20DD8E733}"/>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75000"/>
                    </a:schemeClr>
                  </a:solidFill>
                </a:rPr>
                <a:t>Search keywords…</a:t>
              </a:r>
            </a:p>
          </p:txBody>
        </p:sp>
        <p:sp>
          <p:nvSpPr>
            <p:cNvPr id="40" name="Rectangle 39">
              <a:extLst>
                <a:ext uri="{FF2B5EF4-FFF2-40B4-BE49-F238E27FC236}">
                  <a16:creationId xmlns:a16="http://schemas.microsoft.com/office/drawing/2014/main" id="{601524ED-A05D-7347-8DA4-C0CE1F4937FC}"/>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67BF8BD-A5A6-5A49-9470-A7216BC529F1}"/>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402FBF0-7DAC-4E49-9B0B-ADEA62FAA987}"/>
                </a:ext>
              </a:extLst>
            </p:cNvPr>
            <p:cNvGrpSpPr/>
            <p:nvPr/>
          </p:nvGrpSpPr>
          <p:grpSpPr>
            <a:xfrm>
              <a:off x="3400426" y="2900359"/>
              <a:ext cx="1477116" cy="769441"/>
              <a:chOff x="3338515" y="107155"/>
              <a:chExt cx="1477116" cy="769441"/>
            </a:xfrm>
            <a:solidFill>
              <a:schemeClr val="bg1">
                <a:lumMod val="85000"/>
              </a:schemeClr>
            </a:solidFill>
          </p:grpSpPr>
          <p:sp>
            <p:nvSpPr>
              <p:cNvPr id="50" name="Rectangle 49">
                <a:extLst>
                  <a:ext uri="{FF2B5EF4-FFF2-40B4-BE49-F238E27FC236}">
                    <a16:creationId xmlns:a16="http://schemas.microsoft.com/office/drawing/2014/main" id="{AFE5AEB1-7825-BA4C-9060-8B467E3305F6}"/>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51" name="TextBox 50">
                <a:extLst>
                  <a:ext uri="{FF2B5EF4-FFF2-40B4-BE49-F238E27FC236}">
                    <a16:creationId xmlns:a16="http://schemas.microsoft.com/office/drawing/2014/main" id="{CA1F7F32-AA86-2C47-8C19-5BF3DFF6B328}"/>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43" name="Rectangle 42">
              <a:extLst>
                <a:ext uri="{FF2B5EF4-FFF2-40B4-BE49-F238E27FC236}">
                  <a16:creationId xmlns:a16="http://schemas.microsoft.com/office/drawing/2014/main" id="{38C3BB0F-9ECD-F247-AFB3-5524C041A241}"/>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AD8F4E9-C994-EE46-84EB-71DD4AC4F01D}"/>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91ECAEF-F9A3-E44D-BF51-3C191542549C}"/>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BDAB879-6A64-9542-A53A-B2BFE099DE23}"/>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21ECA6E-D76F-1C44-9DC5-85CAC86D7FE7}"/>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363271D-74E3-B140-B1B9-ED4B264C455E}"/>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descr="Topic A: Basic pointing actions – Key Concepts of Computer Studies">
              <a:extLst>
                <a:ext uri="{FF2B5EF4-FFF2-40B4-BE49-F238E27FC236}">
                  <a16:creationId xmlns:a16="http://schemas.microsoft.com/office/drawing/2014/main" id="{7B1A8E0D-5B39-8A4E-A2AD-CD5314A2B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0624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Use Case: Add a search pattern (3/5)</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38200" y="1825625"/>
            <a:ext cx="9758082" cy="4351338"/>
          </a:xfrm>
        </p:spPr>
        <p:txBody>
          <a:bodyPr/>
          <a:lstStyle/>
          <a:p>
            <a:r>
              <a:rPr lang="en-US" dirty="0"/>
              <a:t>User enters </a:t>
            </a:r>
            <a:r>
              <a:rPr lang="en-US" dirty="0">
                <a:solidFill>
                  <a:srgbClr val="FF0000"/>
                </a:solidFill>
              </a:rPr>
              <a:t>search keywords</a:t>
            </a:r>
            <a:r>
              <a:rPr lang="en-US" dirty="0"/>
              <a:t>. Optionally, user can check “</a:t>
            </a:r>
            <a:r>
              <a:rPr lang="en-US" dirty="0">
                <a:solidFill>
                  <a:srgbClr val="7030A0"/>
                </a:solidFill>
              </a:rPr>
              <a:t>Advanced</a:t>
            </a:r>
            <a:r>
              <a:rPr lang="en-US" dirty="0"/>
              <a:t>” options, and enter in advanced search patterns.</a:t>
            </a:r>
          </a:p>
        </p:txBody>
      </p:sp>
      <p:grpSp>
        <p:nvGrpSpPr>
          <p:cNvPr id="4" name="Group 3">
            <a:extLst>
              <a:ext uri="{FF2B5EF4-FFF2-40B4-BE49-F238E27FC236}">
                <a16:creationId xmlns:a16="http://schemas.microsoft.com/office/drawing/2014/main" id="{14F71FCB-02FE-4E4E-B6E7-CB720DA78CD8}"/>
              </a:ext>
            </a:extLst>
          </p:cNvPr>
          <p:cNvGrpSpPr/>
          <p:nvPr/>
        </p:nvGrpSpPr>
        <p:grpSpPr>
          <a:xfrm>
            <a:off x="4100373" y="2621396"/>
            <a:ext cx="7059785" cy="4133230"/>
            <a:chOff x="1272648" y="1407319"/>
            <a:chExt cx="7059785" cy="4133230"/>
          </a:xfrm>
        </p:grpSpPr>
        <p:sp>
          <p:nvSpPr>
            <p:cNvPr id="5" name="Rounded Rectangle 4">
              <a:extLst>
                <a:ext uri="{FF2B5EF4-FFF2-40B4-BE49-F238E27FC236}">
                  <a16:creationId xmlns:a16="http://schemas.microsoft.com/office/drawing/2014/main" id="{13E3F86E-B01E-7E4A-A95D-D95AC0370CEF}"/>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E24601B-F36F-5E41-BE86-9349EB2EE93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4D56D8-4846-DA4B-A665-84A4003F721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4C1B12-0AE6-8741-8511-F8D97370CDB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133FEC-4539-7447-A4B2-C010C43431F8}"/>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A470FA-37C9-6945-B711-5806C1E96FF2}"/>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TextBox 10">
              <a:extLst>
                <a:ext uri="{FF2B5EF4-FFF2-40B4-BE49-F238E27FC236}">
                  <a16:creationId xmlns:a16="http://schemas.microsoft.com/office/drawing/2014/main" id="{DD5D8BCC-FF6B-644B-878D-518D70FE773F}"/>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12" name="Rounded Rectangle 11">
              <a:extLst>
                <a:ext uri="{FF2B5EF4-FFF2-40B4-BE49-F238E27FC236}">
                  <a16:creationId xmlns:a16="http://schemas.microsoft.com/office/drawing/2014/main" id="{B38F6829-74A8-6C4A-BB8F-496FED6B1C5E}"/>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13" name="Rounded Rectangle 12">
              <a:extLst>
                <a:ext uri="{FF2B5EF4-FFF2-40B4-BE49-F238E27FC236}">
                  <a16:creationId xmlns:a16="http://schemas.microsoft.com/office/drawing/2014/main" id="{65A9BDAA-6B1F-6C43-9D0E-B8822F7BC427}"/>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14" name="Rounded Rectangle 13">
              <a:extLst>
                <a:ext uri="{FF2B5EF4-FFF2-40B4-BE49-F238E27FC236}">
                  <a16:creationId xmlns:a16="http://schemas.microsoft.com/office/drawing/2014/main" id="{F00CC9C2-BF4D-8A4A-AA6C-0A371C7C1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15" name="Rectangle 14">
              <a:extLst>
                <a:ext uri="{FF2B5EF4-FFF2-40B4-BE49-F238E27FC236}">
                  <a16:creationId xmlns:a16="http://schemas.microsoft.com/office/drawing/2014/main" id="{6EFE1101-85CA-A845-909B-99F31C7EEE36}"/>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lego</a:t>
              </a:r>
              <a:r>
                <a:rPr lang="en-US" i="1" dirty="0">
                  <a:solidFill>
                    <a:schemeClr val="tx1"/>
                  </a:solidFill>
                </a:rPr>
                <a:t> minifigure warrior</a:t>
              </a:r>
            </a:p>
          </p:txBody>
        </p:sp>
        <p:sp>
          <p:nvSpPr>
            <p:cNvPr id="16" name="Rectangle 15">
              <a:extLst>
                <a:ext uri="{FF2B5EF4-FFF2-40B4-BE49-F238E27FC236}">
                  <a16:creationId xmlns:a16="http://schemas.microsoft.com/office/drawing/2014/main" id="{A4EDBA72-484B-5041-A6BB-A04F80A1344A}"/>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79BC6F-1227-5641-8044-B8F84EBA097B}"/>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212DE6C-3072-8845-A8CE-4C3205E234C5}"/>
                </a:ext>
              </a:extLst>
            </p:cNvPr>
            <p:cNvGrpSpPr/>
            <p:nvPr/>
          </p:nvGrpSpPr>
          <p:grpSpPr>
            <a:xfrm>
              <a:off x="3400426" y="2900359"/>
              <a:ext cx="1477116" cy="769441"/>
              <a:chOff x="3338515" y="107155"/>
              <a:chExt cx="1477116" cy="769441"/>
            </a:xfrm>
            <a:solidFill>
              <a:schemeClr val="bg1">
                <a:lumMod val="85000"/>
              </a:schemeClr>
            </a:solidFill>
          </p:grpSpPr>
          <p:sp>
            <p:nvSpPr>
              <p:cNvPr id="26" name="Rectangle 25">
                <a:extLst>
                  <a:ext uri="{FF2B5EF4-FFF2-40B4-BE49-F238E27FC236}">
                    <a16:creationId xmlns:a16="http://schemas.microsoft.com/office/drawing/2014/main" id="{DCA3EC48-875A-7841-B992-6051AB1CC802}"/>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27" name="TextBox 26">
                <a:extLst>
                  <a:ext uri="{FF2B5EF4-FFF2-40B4-BE49-F238E27FC236}">
                    <a16:creationId xmlns:a16="http://schemas.microsoft.com/office/drawing/2014/main" id="{855D5765-64E8-2C4D-A911-540B6D6E4620}"/>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19" name="Rectangle 18">
              <a:extLst>
                <a:ext uri="{FF2B5EF4-FFF2-40B4-BE49-F238E27FC236}">
                  <a16:creationId xmlns:a16="http://schemas.microsoft.com/office/drawing/2014/main" id="{FDF486AD-79A5-D84A-B258-03609E30F447}"/>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BBF1B0-8D76-534C-A878-829C76FB2B3B}"/>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E83E22-A6B7-7E43-8116-026C5F59AC7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F5B340-4B30-D041-AA85-E52E0406C234}"/>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09F22A-BE3F-8F4E-BF18-292649819FBE}"/>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9D22A0-8A64-104F-8FBF-73D8F4DC7FEA}"/>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Topic A: Basic pointing actions – Key Concepts of Computer Studies">
              <a:extLst>
                <a:ext uri="{FF2B5EF4-FFF2-40B4-BE49-F238E27FC236}">
                  <a16:creationId xmlns:a16="http://schemas.microsoft.com/office/drawing/2014/main" id="{51BF8557-BE2A-004C-9AFE-4BD21FC77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Arrow Connector 27">
            <a:extLst>
              <a:ext uri="{FF2B5EF4-FFF2-40B4-BE49-F238E27FC236}">
                <a16:creationId xmlns:a16="http://schemas.microsoft.com/office/drawing/2014/main" id="{0B756578-8D52-B741-96D4-5604ECF8130A}"/>
              </a:ext>
            </a:extLst>
          </p:cNvPr>
          <p:cNvCxnSpPr>
            <a:cxnSpLocks/>
          </p:cNvCxnSpPr>
          <p:nvPr/>
        </p:nvCxnSpPr>
        <p:spPr>
          <a:xfrm>
            <a:off x="4710313" y="2213001"/>
            <a:ext cx="1698171" cy="1675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DAAFCE7-E61E-E14C-9DAC-2872D3F8EACC}"/>
              </a:ext>
            </a:extLst>
          </p:cNvPr>
          <p:cNvCxnSpPr>
            <a:cxnSpLocks/>
          </p:cNvCxnSpPr>
          <p:nvPr/>
        </p:nvCxnSpPr>
        <p:spPr>
          <a:xfrm>
            <a:off x="4862713" y="2365401"/>
            <a:ext cx="1698171" cy="1675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A8A2057-C555-C74E-923F-2D47606D5EAC}"/>
              </a:ext>
            </a:extLst>
          </p:cNvPr>
          <p:cNvCxnSpPr>
            <a:cxnSpLocks/>
            <a:endCxn id="16" idx="1"/>
          </p:cNvCxnSpPr>
          <p:nvPr/>
        </p:nvCxnSpPr>
        <p:spPr>
          <a:xfrm>
            <a:off x="2172021" y="2656114"/>
            <a:ext cx="2608330" cy="158095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40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Use Case: Add a search pattern (4/5)</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38200" y="1825625"/>
            <a:ext cx="9758082" cy="4351338"/>
          </a:xfrm>
        </p:spPr>
        <p:txBody>
          <a:bodyPr/>
          <a:lstStyle/>
          <a:p>
            <a:r>
              <a:rPr lang="en-US" dirty="0"/>
              <a:t>User selects “</a:t>
            </a:r>
            <a:r>
              <a:rPr lang="en-US" dirty="0">
                <a:solidFill>
                  <a:srgbClr val="7030A0"/>
                </a:solidFill>
              </a:rPr>
              <a:t>add</a:t>
            </a:r>
            <a:r>
              <a:rPr lang="en-US" dirty="0"/>
              <a:t>” to save the pattern, or “</a:t>
            </a:r>
            <a:r>
              <a:rPr lang="en-US" dirty="0">
                <a:solidFill>
                  <a:srgbClr val="FFC000"/>
                </a:solidFill>
              </a:rPr>
              <a:t>cancel</a:t>
            </a:r>
            <a:r>
              <a:rPr lang="en-US" dirty="0"/>
              <a:t>” to not save.</a:t>
            </a:r>
          </a:p>
        </p:txBody>
      </p:sp>
      <p:grpSp>
        <p:nvGrpSpPr>
          <p:cNvPr id="4" name="Group 3">
            <a:extLst>
              <a:ext uri="{FF2B5EF4-FFF2-40B4-BE49-F238E27FC236}">
                <a16:creationId xmlns:a16="http://schemas.microsoft.com/office/drawing/2014/main" id="{14F71FCB-02FE-4E4E-B6E7-CB720DA78CD8}"/>
              </a:ext>
            </a:extLst>
          </p:cNvPr>
          <p:cNvGrpSpPr/>
          <p:nvPr/>
        </p:nvGrpSpPr>
        <p:grpSpPr>
          <a:xfrm>
            <a:off x="2402202" y="2521504"/>
            <a:ext cx="7059785" cy="4133230"/>
            <a:chOff x="1272648" y="1407319"/>
            <a:chExt cx="7059785" cy="4133230"/>
          </a:xfrm>
        </p:grpSpPr>
        <p:sp>
          <p:nvSpPr>
            <p:cNvPr id="5" name="Rounded Rectangle 4">
              <a:extLst>
                <a:ext uri="{FF2B5EF4-FFF2-40B4-BE49-F238E27FC236}">
                  <a16:creationId xmlns:a16="http://schemas.microsoft.com/office/drawing/2014/main" id="{13E3F86E-B01E-7E4A-A95D-D95AC0370CEF}"/>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E24601B-F36F-5E41-BE86-9349EB2EE93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4D56D8-4846-DA4B-A665-84A4003F721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4C1B12-0AE6-8741-8511-F8D97370CDB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133FEC-4539-7447-A4B2-C010C43431F8}"/>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A470FA-37C9-6945-B711-5806C1E96FF2}"/>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TextBox 10">
              <a:extLst>
                <a:ext uri="{FF2B5EF4-FFF2-40B4-BE49-F238E27FC236}">
                  <a16:creationId xmlns:a16="http://schemas.microsoft.com/office/drawing/2014/main" id="{DD5D8BCC-FF6B-644B-878D-518D70FE773F}"/>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12" name="Rounded Rectangle 11">
              <a:extLst>
                <a:ext uri="{FF2B5EF4-FFF2-40B4-BE49-F238E27FC236}">
                  <a16:creationId xmlns:a16="http://schemas.microsoft.com/office/drawing/2014/main" id="{B38F6829-74A8-6C4A-BB8F-496FED6B1C5E}"/>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13" name="Rounded Rectangle 12">
              <a:extLst>
                <a:ext uri="{FF2B5EF4-FFF2-40B4-BE49-F238E27FC236}">
                  <a16:creationId xmlns:a16="http://schemas.microsoft.com/office/drawing/2014/main" id="{65A9BDAA-6B1F-6C43-9D0E-B8822F7BC427}"/>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14" name="Rounded Rectangle 13">
              <a:extLst>
                <a:ext uri="{FF2B5EF4-FFF2-40B4-BE49-F238E27FC236}">
                  <a16:creationId xmlns:a16="http://schemas.microsoft.com/office/drawing/2014/main" id="{F00CC9C2-BF4D-8A4A-AA6C-0A371C7C1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15" name="Rectangle 14">
              <a:extLst>
                <a:ext uri="{FF2B5EF4-FFF2-40B4-BE49-F238E27FC236}">
                  <a16:creationId xmlns:a16="http://schemas.microsoft.com/office/drawing/2014/main" id="{6EFE1101-85CA-A845-909B-99F31C7EEE36}"/>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lego</a:t>
              </a:r>
              <a:r>
                <a:rPr lang="en-US" i="1" dirty="0">
                  <a:solidFill>
                    <a:schemeClr val="tx1"/>
                  </a:solidFill>
                </a:rPr>
                <a:t> minifigure warrior</a:t>
              </a:r>
            </a:p>
          </p:txBody>
        </p:sp>
        <p:sp>
          <p:nvSpPr>
            <p:cNvPr id="16" name="Rectangle 15">
              <a:extLst>
                <a:ext uri="{FF2B5EF4-FFF2-40B4-BE49-F238E27FC236}">
                  <a16:creationId xmlns:a16="http://schemas.microsoft.com/office/drawing/2014/main" id="{A4EDBA72-484B-5041-A6BB-A04F80A1344A}"/>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79BC6F-1227-5641-8044-B8F84EBA097B}"/>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212DE6C-3072-8845-A8CE-4C3205E234C5}"/>
                </a:ext>
              </a:extLst>
            </p:cNvPr>
            <p:cNvGrpSpPr/>
            <p:nvPr/>
          </p:nvGrpSpPr>
          <p:grpSpPr>
            <a:xfrm>
              <a:off x="3400426" y="2900359"/>
              <a:ext cx="1477116" cy="769441"/>
              <a:chOff x="3338515" y="107155"/>
              <a:chExt cx="1477116" cy="769441"/>
            </a:xfrm>
            <a:solidFill>
              <a:schemeClr val="bg1">
                <a:lumMod val="85000"/>
              </a:schemeClr>
            </a:solidFill>
          </p:grpSpPr>
          <p:sp>
            <p:nvSpPr>
              <p:cNvPr id="26" name="Rectangle 25">
                <a:extLst>
                  <a:ext uri="{FF2B5EF4-FFF2-40B4-BE49-F238E27FC236}">
                    <a16:creationId xmlns:a16="http://schemas.microsoft.com/office/drawing/2014/main" id="{DCA3EC48-875A-7841-B992-6051AB1CC802}"/>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27" name="TextBox 26">
                <a:extLst>
                  <a:ext uri="{FF2B5EF4-FFF2-40B4-BE49-F238E27FC236}">
                    <a16:creationId xmlns:a16="http://schemas.microsoft.com/office/drawing/2014/main" id="{855D5765-64E8-2C4D-A911-540B6D6E4620}"/>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19" name="Rectangle 18">
              <a:extLst>
                <a:ext uri="{FF2B5EF4-FFF2-40B4-BE49-F238E27FC236}">
                  <a16:creationId xmlns:a16="http://schemas.microsoft.com/office/drawing/2014/main" id="{FDF486AD-79A5-D84A-B258-03609E30F447}"/>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BBF1B0-8D76-534C-A878-829C76FB2B3B}"/>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E83E22-A6B7-7E43-8116-026C5F59AC7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F5B340-4B30-D041-AA85-E52E0406C234}"/>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09F22A-BE3F-8F4E-BF18-292649819FBE}"/>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9D22A0-8A64-104F-8FBF-73D8F4DC7FEA}"/>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Topic A: Basic pointing actions – Key Concepts of Computer Studies">
              <a:extLst>
                <a:ext uri="{FF2B5EF4-FFF2-40B4-BE49-F238E27FC236}">
                  <a16:creationId xmlns:a16="http://schemas.microsoft.com/office/drawing/2014/main" id="{51BF8557-BE2A-004C-9AFE-4BD21FC77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Straight Arrow Connector 30">
            <a:extLst>
              <a:ext uri="{FF2B5EF4-FFF2-40B4-BE49-F238E27FC236}">
                <a16:creationId xmlns:a16="http://schemas.microsoft.com/office/drawing/2014/main" id="{6DAAFCE7-E61E-E14C-9DAC-2872D3F8EACC}"/>
              </a:ext>
            </a:extLst>
          </p:cNvPr>
          <p:cNvCxnSpPr>
            <a:cxnSpLocks/>
          </p:cNvCxnSpPr>
          <p:nvPr/>
        </p:nvCxnSpPr>
        <p:spPr>
          <a:xfrm>
            <a:off x="7891503" y="2259106"/>
            <a:ext cx="83243" cy="385610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A8A2057-C555-C74E-923F-2D47606D5EAC}"/>
              </a:ext>
            </a:extLst>
          </p:cNvPr>
          <p:cNvCxnSpPr>
            <a:cxnSpLocks/>
          </p:cNvCxnSpPr>
          <p:nvPr/>
        </p:nvCxnSpPr>
        <p:spPr>
          <a:xfrm>
            <a:off x="3301574" y="2279596"/>
            <a:ext cx="286870" cy="38061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07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A1CF62E-7770-4545-B1F7-D251DD50CDA4}"/>
              </a:ext>
            </a:extLst>
          </p:cNvPr>
          <p:cNvGrpSpPr/>
          <p:nvPr/>
        </p:nvGrpSpPr>
        <p:grpSpPr>
          <a:xfrm>
            <a:off x="2457069" y="2650932"/>
            <a:ext cx="7059785" cy="4133230"/>
            <a:chOff x="1272648" y="1407319"/>
            <a:chExt cx="7059785" cy="4133230"/>
          </a:xfrm>
        </p:grpSpPr>
        <p:sp>
          <p:nvSpPr>
            <p:cNvPr id="33" name="Rounded Rectangle 32">
              <a:extLst>
                <a:ext uri="{FF2B5EF4-FFF2-40B4-BE49-F238E27FC236}">
                  <a16:creationId xmlns:a16="http://schemas.microsoft.com/office/drawing/2014/main" id="{E1F18F72-B869-764E-8478-446221696F05}"/>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F72A4A-40C9-DC40-B4DE-9844B1372B9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B24EE9D-0955-5149-AF7A-8D15E100205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3E52C7C-960B-D944-BE6B-2625B67DFF26}"/>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1FB64E0-3720-BF42-8A00-B9919C2F4821}"/>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454EBF-5C44-F142-893D-538EA38AF1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9" name="Rounded Rectangle 38">
              <a:extLst>
                <a:ext uri="{FF2B5EF4-FFF2-40B4-BE49-F238E27FC236}">
                  <a16:creationId xmlns:a16="http://schemas.microsoft.com/office/drawing/2014/main" id="{F4916435-4E84-1546-8BB0-45D70A80AB94}"/>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40" name="TextBox 39">
              <a:extLst>
                <a:ext uri="{FF2B5EF4-FFF2-40B4-BE49-F238E27FC236}">
                  <a16:creationId xmlns:a16="http://schemas.microsoft.com/office/drawing/2014/main" id="{F2D4885E-991C-EF4C-B52E-936A5F460BF5}"/>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41" name="Rounded Rectangle 40">
              <a:extLst>
                <a:ext uri="{FF2B5EF4-FFF2-40B4-BE49-F238E27FC236}">
                  <a16:creationId xmlns:a16="http://schemas.microsoft.com/office/drawing/2014/main" id="{C841FC5C-9F74-9A47-9FCD-2054DED50067}"/>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42" name="Rounded Rectangle 41">
              <a:extLst>
                <a:ext uri="{FF2B5EF4-FFF2-40B4-BE49-F238E27FC236}">
                  <a16:creationId xmlns:a16="http://schemas.microsoft.com/office/drawing/2014/main" id="{0DB24599-3CCD-7C4C-8B3C-9B00105DB9C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43" name="Rounded Rectangle 42">
              <a:extLst>
                <a:ext uri="{FF2B5EF4-FFF2-40B4-BE49-F238E27FC236}">
                  <a16:creationId xmlns:a16="http://schemas.microsoft.com/office/drawing/2014/main" id="{38FBDAF4-2F4E-C342-AD5A-C05F281E91B2}"/>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4" name="Rounded Rectangle 43">
              <a:extLst>
                <a:ext uri="{FF2B5EF4-FFF2-40B4-BE49-F238E27FC236}">
                  <a16:creationId xmlns:a16="http://schemas.microsoft.com/office/drawing/2014/main" id="{4258828E-C393-784C-827B-5C48F950C246}"/>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19</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Use Case: Add a search pattern (5/5)</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46513" y="1405170"/>
            <a:ext cx="9758082" cy="4713488"/>
          </a:xfrm>
        </p:spPr>
        <p:txBody>
          <a:bodyPr/>
          <a:lstStyle/>
          <a:p>
            <a:pPr marL="0" indent="0">
              <a:buNone/>
            </a:pPr>
            <a:r>
              <a:rPr lang="en-US" dirty="0"/>
              <a:t>The user is returned to home screen where a </a:t>
            </a:r>
            <a:r>
              <a:rPr lang="en-US" dirty="0">
                <a:solidFill>
                  <a:srgbClr val="00B050"/>
                </a:solidFill>
              </a:rPr>
              <a:t>toast message </a:t>
            </a:r>
            <a:r>
              <a:rPr lang="en-US" dirty="0"/>
              <a:t>is displayed indicating success or cancel. Search </a:t>
            </a:r>
            <a:r>
              <a:rPr lang="en-US" dirty="0">
                <a:solidFill>
                  <a:srgbClr val="FF0000"/>
                </a:solidFill>
              </a:rPr>
              <a:t>data</a:t>
            </a:r>
            <a:r>
              <a:rPr lang="en-US" dirty="0"/>
              <a:t> fields on home screen are updated.</a:t>
            </a:r>
          </a:p>
        </p:txBody>
      </p:sp>
      <p:grpSp>
        <p:nvGrpSpPr>
          <p:cNvPr id="45" name="Group 44">
            <a:extLst>
              <a:ext uri="{FF2B5EF4-FFF2-40B4-BE49-F238E27FC236}">
                <a16:creationId xmlns:a16="http://schemas.microsoft.com/office/drawing/2014/main" id="{99ED1112-C86A-834E-B856-0292ABCC5713}"/>
              </a:ext>
            </a:extLst>
          </p:cNvPr>
          <p:cNvGrpSpPr/>
          <p:nvPr/>
        </p:nvGrpSpPr>
        <p:grpSpPr>
          <a:xfrm>
            <a:off x="7508823" y="2932234"/>
            <a:ext cx="1990724" cy="260683"/>
            <a:chOff x="3374232" y="5563855"/>
            <a:chExt cx="1990724" cy="260683"/>
          </a:xfrm>
        </p:grpSpPr>
        <p:sp>
          <p:nvSpPr>
            <p:cNvPr id="46" name="Rounded Rectangle 45">
              <a:extLst>
                <a:ext uri="{FF2B5EF4-FFF2-40B4-BE49-F238E27FC236}">
                  <a16:creationId xmlns:a16="http://schemas.microsoft.com/office/drawing/2014/main" id="{F43F5F37-7A75-7A43-B8AA-8957B63D4CEE}"/>
                </a:ext>
              </a:extLst>
            </p:cNvPr>
            <p:cNvSpPr/>
            <p:nvPr/>
          </p:nvSpPr>
          <p:spPr>
            <a:xfrm>
              <a:off x="3650456" y="5564984"/>
              <a:ext cx="1714500" cy="257172"/>
            </a:xfrm>
            <a:prstGeom prst="roundRect">
              <a:avLst>
                <a:gd name="adj" fmla="val 675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Search pattern added   </a:t>
              </a:r>
              <a:r>
                <a:rPr lang="en-US" sz="1200" dirty="0">
                  <a:solidFill>
                    <a:schemeClr val="tx1"/>
                  </a:solidFill>
                </a:rPr>
                <a:t>X</a:t>
              </a:r>
            </a:p>
          </p:txBody>
        </p:sp>
        <p:sp>
          <p:nvSpPr>
            <p:cNvPr id="47" name="Rounded Rectangle 46">
              <a:extLst>
                <a:ext uri="{FF2B5EF4-FFF2-40B4-BE49-F238E27FC236}">
                  <a16:creationId xmlns:a16="http://schemas.microsoft.com/office/drawing/2014/main" id="{11B46AFE-A91C-194C-AF4F-440C92EBE894}"/>
                </a:ext>
              </a:extLst>
            </p:cNvPr>
            <p:cNvSpPr/>
            <p:nvPr/>
          </p:nvSpPr>
          <p:spPr>
            <a:xfrm>
              <a:off x="3374232" y="5563855"/>
              <a:ext cx="311944" cy="260683"/>
            </a:xfrm>
            <a:prstGeom prst="roundRect">
              <a:avLst>
                <a:gd name="adj" fmla="val 6757"/>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200" dirty="0"/>
                <a:t>✅</a:t>
              </a:r>
            </a:p>
          </p:txBody>
        </p:sp>
      </p:grpSp>
      <p:cxnSp>
        <p:nvCxnSpPr>
          <p:cNvPr id="48" name="Straight Arrow Connector 47">
            <a:extLst>
              <a:ext uri="{FF2B5EF4-FFF2-40B4-BE49-F238E27FC236}">
                <a16:creationId xmlns:a16="http://schemas.microsoft.com/office/drawing/2014/main" id="{8BD62EE7-86D6-BD40-9BCB-0AABEEE123CC}"/>
              </a:ext>
            </a:extLst>
          </p:cNvPr>
          <p:cNvCxnSpPr>
            <a:cxnSpLocks/>
            <a:endCxn id="47" idx="0"/>
          </p:cNvCxnSpPr>
          <p:nvPr/>
        </p:nvCxnSpPr>
        <p:spPr>
          <a:xfrm>
            <a:off x="5228705" y="2177935"/>
            <a:ext cx="2436090" cy="7542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BBD6E76-62A2-0A4B-84BF-E14A8FB43174}"/>
              </a:ext>
            </a:extLst>
          </p:cNvPr>
          <p:cNvCxnSpPr>
            <a:cxnSpLocks/>
          </p:cNvCxnSpPr>
          <p:nvPr/>
        </p:nvCxnSpPr>
        <p:spPr>
          <a:xfrm>
            <a:off x="3602182" y="2596341"/>
            <a:ext cx="3904211" cy="17844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6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Modify search pattern (1/7)</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delete or modify a search pattern</a:t>
            </a:r>
            <a:r>
              <a:rPr lang="en-US" dirty="0"/>
              <a:t>” from the home screen.</a:t>
            </a:r>
          </a:p>
        </p:txBody>
      </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3840480" y="2243738"/>
            <a:ext cx="239741" cy="22451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73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Modify search pattern (2/7)</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is redirected to the Saved Patterns page. </a:t>
            </a:r>
          </a:p>
        </p:txBody>
      </p:sp>
      <p:grpSp>
        <p:nvGrpSpPr>
          <p:cNvPr id="31" name="Group 30">
            <a:extLst>
              <a:ext uri="{FF2B5EF4-FFF2-40B4-BE49-F238E27FC236}">
                <a16:creationId xmlns:a16="http://schemas.microsoft.com/office/drawing/2014/main" id="{7EE09BBB-34C6-0D4B-8188-2AF29C11837A}"/>
              </a:ext>
            </a:extLst>
          </p:cNvPr>
          <p:cNvGrpSpPr/>
          <p:nvPr/>
        </p:nvGrpSpPr>
        <p:grpSpPr>
          <a:xfrm>
            <a:off x="2016266" y="2389513"/>
            <a:ext cx="7221250" cy="4133230"/>
            <a:chOff x="425359" y="174137"/>
            <a:chExt cx="7221250" cy="4133230"/>
          </a:xfrm>
        </p:grpSpPr>
        <p:grpSp>
          <p:nvGrpSpPr>
            <p:cNvPr id="32" name="Group 31">
              <a:extLst>
                <a:ext uri="{FF2B5EF4-FFF2-40B4-BE49-F238E27FC236}">
                  <a16:creationId xmlns:a16="http://schemas.microsoft.com/office/drawing/2014/main" id="{05EA6701-3FAF-D540-A8E2-E201F71B7F1D}"/>
                </a:ext>
              </a:extLst>
            </p:cNvPr>
            <p:cNvGrpSpPr/>
            <p:nvPr/>
          </p:nvGrpSpPr>
          <p:grpSpPr>
            <a:xfrm>
              <a:off x="425359" y="174137"/>
              <a:ext cx="7221250" cy="4133230"/>
              <a:chOff x="1272648" y="1407319"/>
              <a:chExt cx="7221250" cy="4133230"/>
            </a:xfrm>
          </p:grpSpPr>
          <p:grpSp>
            <p:nvGrpSpPr>
              <p:cNvPr id="34" name="Group 33">
                <a:extLst>
                  <a:ext uri="{FF2B5EF4-FFF2-40B4-BE49-F238E27FC236}">
                    <a16:creationId xmlns:a16="http://schemas.microsoft.com/office/drawing/2014/main" id="{4EE867F7-2C00-4340-A728-B47927811D6C}"/>
                  </a:ext>
                </a:extLst>
              </p:cNvPr>
              <p:cNvGrpSpPr/>
              <p:nvPr/>
            </p:nvGrpSpPr>
            <p:grpSpPr>
              <a:xfrm>
                <a:off x="1272648" y="1407319"/>
                <a:ext cx="7221250" cy="4133230"/>
                <a:chOff x="1272648" y="1407319"/>
                <a:chExt cx="7221250" cy="4133230"/>
              </a:xfrm>
            </p:grpSpPr>
            <p:sp>
              <p:nvSpPr>
                <p:cNvPr id="39" name="Rounded Rectangle 38">
                  <a:extLst>
                    <a:ext uri="{FF2B5EF4-FFF2-40B4-BE49-F238E27FC236}">
                      <a16:creationId xmlns:a16="http://schemas.microsoft.com/office/drawing/2014/main" id="{B422D77C-4599-F24F-9758-DB904BBAF4CA}"/>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1F9BA2F9-9640-C543-A059-D9A23D846E59}"/>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FC03BD1-B42D-6D40-9FBF-151B5906A10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F2C5B2-63D7-C941-BC57-728359377F9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DB984C4-6EEA-ED41-95B5-3132BB4FCFC9}"/>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1C788A4-142D-9449-9DE5-25432C6BEB01}"/>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45" name="TextBox 44">
                  <a:extLst>
                    <a:ext uri="{FF2B5EF4-FFF2-40B4-BE49-F238E27FC236}">
                      <a16:creationId xmlns:a16="http://schemas.microsoft.com/office/drawing/2014/main" id="{95350640-CB3B-CE48-AD45-6A5E4B3F4E58}"/>
                    </a:ext>
                  </a:extLst>
                </p:cNvPr>
                <p:cNvSpPr txBox="1"/>
                <p:nvPr/>
              </p:nvSpPr>
              <p:spPr>
                <a:xfrm>
                  <a:off x="3143376" y="1725053"/>
                  <a:ext cx="29716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Saved patterns</a:t>
                  </a:r>
                </a:p>
              </p:txBody>
            </p:sp>
            <p:sp>
              <p:nvSpPr>
                <p:cNvPr id="46" name="Rounded Rectangle 45">
                  <a:extLst>
                    <a:ext uri="{FF2B5EF4-FFF2-40B4-BE49-F238E27FC236}">
                      <a16:creationId xmlns:a16="http://schemas.microsoft.com/office/drawing/2014/main" id="{D3BBB604-F68F-1746-B700-CA874D5A9F6E}"/>
                    </a:ext>
                  </a:extLst>
                </p:cNvPr>
                <p:cNvSpPr/>
                <p:nvPr/>
              </p:nvSpPr>
              <p:spPr>
                <a:xfrm>
                  <a:off x="3214818" y="4859107"/>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sp>
              <p:nvSpPr>
                <p:cNvPr id="47" name="Rounded Rectangle 46">
                  <a:extLst>
                    <a:ext uri="{FF2B5EF4-FFF2-40B4-BE49-F238E27FC236}">
                      <a16:creationId xmlns:a16="http://schemas.microsoft.com/office/drawing/2014/main" id="{F07040AD-ADCA-F343-BE2D-5328CFE06C6E}"/>
                    </a:ext>
                  </a:extLst>
                </p:cNvPr>
                <p:cNvSpPr/>
                <p:nvPr/>
              </p:nvSpPr>
              <p:spPr>
                <a:xfrm>
                  <a:off x="1929468" y="2558643"/>
                  <a:ext cx="6166762" cy="221338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8" name="Picture 2" descr="Topic A: Basic pointing actions – Key Concepts of Computer Studies">
                  <a:extLst>
                    <a:ext uri="{FF2B5EF4-FFF2-40B4-BE49-F238E27FC236}">
                      <a16:creationId xmlns:a16="http://schemas.microsoft.com/office/drawing/2014/main" id="{B88B5480-F694-C349-91FF-69F3342A8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532"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Rounded Rectangle 34">
                <a:extLst>
                  <a:ext uri="{FF2B5EF4-FFF2-40B4-BE49-F238E27FC236}">
                    <a16:creationId xmlns:a16="http://schemas.microsoft.com/office/drawing/2014/main" id="{A3A85078-0782-1F40-A61C-82384D06EA6C}"/>
                  </a:ext>
                </a:extLst>
              </p:cNvPr>
              <p:cNvSpPr/>
              <p:nvPr/>
            </p:nvSpPr>
            <p:spPr>
              <a:xfrm>
                <a:off x="1984435" y="3073650"/>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6" name="Rounded Rectangle 35">
                <a:extLst>
                  <a:ext uri="{FF2B5EF4-FFF2-40B4-BE49-F238E27FC236}">
                    <a16:creationId xmlns:a16="http://schemas.microsoft.com/office/drawing/2014/main" id="{DEDF63DE-7F16-C443-8D8C-863479916019}"/>
                  </a:ext>
                </a:extLst>
              </p:cNvPr>
              <p:cNvSpPr/>
              <p:nvPr/>
            </p:nvSpPr>
            <p:spPr>
              <a:xfrm>
                <a:off x="1984435" y="4375342"/>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7" name="Rounded Rectangle 36">
                <a:extLst>
                  <a:ext uri="{FF2B5EF4-FFF2-40B4-BE49-F238E27FC236}">
                    <a16:creationId xmlns:a16="http://schemas.microsoft.com/office/drawing/2014/main" id="{FAC57728-AE63-5642-8094-F784F561B718}"/>
                  </a:ext>
                </a:extLst>
              </p:cNvPr>
              <p:cNvSpPr/>
              <p:nvPr/>
            </p:nvSpPr>
            <p:spPr>
              <a:xfrm>
                <a:off x="1984435" y="3941444"/>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8" name="Rounded Rectangle 37">
                <a:extLst>
                  <a:ext uri="{FF2B5EF4-FFF2-40B4-BE49-F238E27FC236}">
                    <a16:creationId xmlns:a16="http://schemas.microsoft.com/office/drawing/2014/main" id="{B3267589-E5E9-4745-B5CB-8128A6895E4A}"/>
                  </a:ext>
                </a:extLst>
              </p:cNvPr>
              <p:cNvSpPr/>
              <p:nvPr/>
            </p:nvSpPr>
            <p:spPr>
              <a:xfrm>
                <a:off x="1984435" y="3507547"/>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grpSp>
        <p:pic>
          <p:nvPicPr>
            <p:cNvPr id="33" name="Picture 32">
              <a:extLst>
                <a:ext uri="{FF2B5EF4-FFF2-40B4-BE49-F238E27FC236}">
                  <a16:creationId xmlns:a16="http://schemas.microsoft.com/office/drawing/2014/main" id="{91681023-3B5E-244C-8080-E2AA8E532B81}"/>
                </a:ext>
              </a:extLst>
            </p:cNvPr>
            <p:cNvPicPr>
              <a:picLocks noChangeAspect="1"/>
            </p:cNvPicPr>
            <p:nvPr/>
          </p:nvPicPr>
          <p:blipFill rotWithShape="1">
            <a:blip r:embed="rId3"/>
            <a:srcRect b="2342"/>
            <a:stretch/>
          </p:blipFill>
          <p:spPr>
            <a:xfrm>
              <a:off x="1880448" y="1325462"/>
              <a:ext cx="5168518" cy="2172748"/>
            </a:xfrm>
            <a:prstGeom prst="rect">
              <a:avLst/>
            </a:prstGeom>
          </p:spPr>
        </p:pic>
      </p:grpSp>
    </p:spTree>
    <p:extLst>
      <p:ext uri="{BB962C8B-B14F-4D97-AF65-F5344CB8AC3E}">
        <p14:creationId xmlns:p14="http://schemas.microsoft.com/office/powerpoint/2010/main" val="343036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Modify search pattern (3/7)</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clicks “</a:t>
            </a:r>
            <a:r>
              <a:rPr lang="en-US" dirty="0">
                <a:solidFill>
                  <a:srgbClr val="00B050"/>
                </a:solidFill>
              </a:rPr>
              <a:t>modify</a:t>
            </a:r>
            <a:r>
              <a:rPr lang="en-US" dirty="0"/>
              <a:t>” on the pattern they would like to change.</a:t>
            </a:r>
          </a:p>
        </p:txBody>
      </p:sp>
      <p:grpSp>
        <p:nvGrpSpPr>
          <p:cNvPr id="31" name="Group 30">
            <a:extLst>
              <a:ext uri="{FF2B5EF4-FFF2-40B4-BE49-F238E27FC236}">
                <a16:creationId xmlns:a16="http://schemas.microsoft.com/office/drawing/2014/main" id="{7EE09BBB-34C6-0D4B-8188-2AF29C11837A}"/>
              </a:ext>
            </a:extLst>
          </p:cNvPr>
          <p:cNvGrpSpPr/>
          <p:nvPr/>
        </p:nvGrpSpPr>
        <p:grpSpPr>
          <a:xfrm>
            <a:off x="2016266" y="2389513"/>
            <a:ext cx="7221250" cy="4133230"/>
            <a:chOff x="425359" y="174137"/>
            <a:chExt cx="7221250" cy="4133230"/>
          </a:xfrm>
        </p:grpSpPr>
        <p:grpSp>
          <p:nvGrpSpPr>
            <p:cNvPr id="32" name="Group 31">
              <a:extLst>
                <a:ext uri="{FF2B5EF4-FFF2-40B4-BE49-F238E27FC236}">
                  <a16:creationId xmlns:a16="http://schemas.microsoft.com/office/drawing/2014/main" id="{05EA6701-3FAF-D540-A8E2-E201F71B7F1D}"/>
                </a:ext>
              </a:extLst>
            </p:cNvPr>
            <p:cNvGrpSpPr/>
            <p:nvPr/>
          </p:nvGrpSpPr>
          <p:grpSpPr>
            <a:xfrm>
              <a:off x="425359" y="174137"/>
              <a:ext cx="7221250" cy="4133230"/>
              <a:chOff x="1272648" y="1407319"/>
              <a:chExt cx="7221250" cy="4133230"/>
            </a:xfrm>
          </p:grpSpPr>
          <p:grpSp>
            <p:nvGrpSpPr>
              <p:cNvPr id="34" name="Group 33">
                <a:extLst>
                  <a:ext uri="{FF2B5EF4-FFF2-40B4-BE49-F238E27FC236}">
                    <a16:creationId xmlns:a16="http://schemas.microsoft.com/office/drawing/2014/main" id="{4EE867F7-2C00-4340-A728-B47927811D6C}"/>
                  </a:ext>
                </a:extLst>
              </p:cNvPr>
              <p:cNvGrpSpPr/>
              <p:nvPr/>
            </p:nvGrpSpPr>
            <p:grpSpPr>
              <a:xfrm>
                <a:off x="1272648" y="1407319"/>
                <a:ext cx="7221250" cy="4133230"/>
                <a:chOff x="1272648" y="1407319"/>
                <a:chExt cx="7221250" cy="4133230"/>
              </a:xfrm>
            </p:grpSpPr>
            <p:sp>
              <p:nvSpPr>
                <p:cNvPr id="39" name="Rounded Rectangle 38">
                  <a:extLst>
                    <a:ext uri="{FF2B5EF4-FFF2-40B4-BE49-F238E27FC236}">
                      <a16:creationId xmlns:a16="http://schemas.microsoft.com/office/drawing/2014/main" id="{B422D77C-4599-F24F-9758-DB904BBAF4CA}"/>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1F9BA2F9-9640-C543-A059-D9A23D846E59}"/>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FC03BD1-B42D-6D40-9FBF-151B5906A10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F2C5B2-63D7-C941-BC57-728359377F9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DB984C4-6EEA-ED41-95B5-3132BB4FCFC9}"/>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1C788A4-142D-9449-9DE5-25432C6BEB01}"/>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45" name="TextBox 44">
                  <a:extLst>
                    <a:ext uri="{FF2B5EF4-FFF2-40B4-BE49-F238E27FC236}">
                      <a16:creationId xmlns:a16="http://schemas.microsoft.com/office/drawing/2014/main" id="{95350640-CB3B-CE48-AD45-6A5E4B3F4E58}"/>
                    </a:ext>
                  </a:extLst>
                </p:cNvPr>
                <p:cNvSpPr txBox="1"/>
                <p:nvPr/>
              </p:nvSpPr>
              <p:spPr>
                <a:xfrm>
                  <a:off x="3143376" y="1725053"/>
                  <a:ext cx="29716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Saved patterns</a:t>
                  </a:r>
                </a:p>
              </p:txBody>
            </p:sp>
            <p:sp>
              <p:nvSpPr>
                <p:cNvPr id="46" name="Rounded Rectangle 45">
                  <a:extLst>
                    <a:ext uri="{FF2B5EF4-FFF2-40B4-BE49-F238E27FC236}">
                      <a16:creationId xmlns:a16="http://schemas.microsoft.com/office/drawing/2014/main" id="{D3BBB604-F68F-1746-B700-CA874D5A9F6E}"/>
                    </a:ext>
                  </a:extLst>
                </p:cNvPr>
                <p:cNvSpPr/>
                <p:nvPr/>
              </p:nvSpPr>
              <p:spPr>
                <a:xfrm>
                  <a:off x="3214818" y="4859107"/>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sp>
              <p:nvSpPr>
                <p:cNvPr id="47" name="Rounded Rectangle 46">
                  <a:extLst>
                    <a:ext uri="{FF2B5EF4-FFF2-40B4-BE49-F238E27FC236}">
                      <a16:creationId xmlns:a16="http://schemas.microsoft.com/office/drawing/2014/main" id="{F07040AD-ADCA-F343-BE2D-5328CFE06C6E}"/>
                    </a:ext>
                  </a:extLst>
                </p:cNvPr>
                <p:cNvSpPr/>
                <p:nvPr/>
              </p:nvSpPr>
              <p:spPr>
                <a:xfrm>
                  <a:off x="1929468" y="2558643"/>
                  <a:ext cx="6166762" cy="221338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8" name="Picture 2" descr="Topic A: Basic pointing actions – Key Concepts of Computer Studies">
                  <a:extLst>
                    <a:ext uri="{FF2B5EF4-FFF2-40B4-BE49-F238E27FC236}">
                      <a16:creationId xmlns:a16="http://schemas.microsoft.com/office/drawing/2014/main" id="{B88B5480-F694-C349-91FF-69F3342A8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532"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Rounded Rectangle 34">
                <a:extLst>
                  <a:ext uri="{FF2B5EF4-FFF2-40B4-BE49-F238E27FC236}">
                    <a16:creationId xmlns:a16="http://schemas.microsoft.com/office/drawing/2014/main" id="{A3A85078-0782-1F40-A61C-82384D06EA6C}"/>
                  </a:ext>
                </a:extLst>
              </p:cNvPr>
              <p:cNvSpPr/>
              <p:nvPr/>
            </p:nvSpPr>
            <p:spPr>
              <a:xfrm>
                <a:off x="1984435" y="3073650"/>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6" name="Rounded Rectangle 35">
                <a:extLst>
                  <a:ext uri="{FF2B5EF4-FFF2-40B4-BE49-F238E27FC236}">
                    <a16:creationId xmlns:a16="http://schemas.microsoft.com/office/drawing/2014/main" id="{DEDF63DE-7F16-C443-8D8C-863479916019}"/>
                  </a:ext>
                </a:extLst>
              </p:cNvPr>
              <p:cNvSpPr/>
              <p:nvPr/>
            </p:nvSpPr>
            <p:spPr>
              <a:xfrm>
                <a:off x="1984435" y="4375342"/>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7" name="Rounded Rectangle 36">
                <a:extLst>
                  <a:ext uri="{FF2B5EF4-FFF2-40B4-BE49-F238E27FC236}">
                    <a16:creationId xmlns:a16="http://schemas.microsoft.com/office/drawing/2014/main" id="{FAC57728-AE63-5642-8094-F784F561B718}"/>
                  </a:ext>
                </a:extLst>
              </p:cNvPr>
              <p:cNvSpPr/>
              <p:nvPr/>
            </p:nvSpPr>
            <p:spPr>
              <a:xfrm>
                <a:off x="1984435" y="3941444"/>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8" name="Rounded Rectangle 37">
                <a:extLst>
                  <a:ext uri="{FF2B5EF4-FFF2-40B4-BE49-F238E27FC236}">
                    <a16:creationId xmlns:a16="http://schemas.microsoft.com/office/drawing/2014/main" id="{B3267589-E5E9-4745-B5CB-8128A6895E4A}"/>
                  </a:ext>
                </a:extLst>
              </p:cNvPr>
              <p:cNvSpPr/>
              <p:nvPr/>
            </p:nvSpPr>
            <p:spPr>
              <a:xfrm>
                <a:off x="1984435" y="3507547"/>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grpSp>
        <p:pic>
          <p:nvPicPr>
            <p:cNvPr id="33" name="Picture 32">
              <a:extLst>
                <a:ext uri="{FF2B5EF4-FFF2-40B4-BE49-F238E27FC236}">
                  <a16:creationId xmlns:a16="http://schemas.microsoft.com/office/drawing/2014/main" id="{91681023-3B5E-244C-8080-E2AA8E532B81}"/>
                </a:ext>
              </a:extLst>
            </p:cNvPr>
            <p:cNvPicPr>
              <a:picLocks noChangeAspect="1"/>
            </p:cNvPicPr>
            <p:nvPr/>
          </p:nvPicPr>
          <p:blipFill rotWithShape="1">
            <a:blip r:embed="rId3"/>
            <a:srcRect b="2342"/>
            <a:stretch/>
          </p:blipFill>
          <p:spPr>
            <a:xfrm>
              <a:off x="1880448" y="1325462"/>
              <a:ext cx="5168518" cy="2172748"/>
            </a:xfrm>
            <a:prstGeom prst="rect">
              <a:avLst/>
            </a:prstGeom>
          </p:spPr>
        </p:pic>
      </p:grpSp>
      <p:cxnSp>
        <p:nvCxnSpPr>
          <p:cNvPr id="22" name="Straight Arrow Connector 21">
            <a:extLst>
              <a:ext uri="{FF2B5EF4-FFF2-40B4-BE49-F238E27FC236}">
                <a16:creationId xmlns:a16="http://schemas.microsoft.com/office/drawing/2014/main" id="{43CAC7B7-05F8-D74B-8FB5-9BDCFEAF2B0A}"/>
              </a:ext>
            </a:extLst>
          </p:cNvPr>
          <p:cNvCxnSpPr>
            <a:cxnSpLocks/>
          </p:cNvCxnSpPr>
          <p:nvPr/>
        </p:nvCxnSpPr>
        <p:spPr>
          <a:xfrm flipH="1">
            <a:off x="3082197" y="2222810"/>
            <a:ext cx="114486" cy="234040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2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Modify search pattern (4/7)</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is redirected to the modify search pattern page.</a:t>
            </a:r>
          </a:p>
        </p:txBody>
      </p:sp>
      <p:grpSp>
        <p:nvGrpSpPr>
          <p:cNvPr id="45" name="Group 44">
            <a:extLst>
              <a:ext uri="{FF2B5EF4-FFF2-40B4-BE49-F238E27FC236}">
                <a16:creationId xmlns:a16="http://schemas.microsoft.com/office/drawing/2014/main" id="{D214362C-914F-9949-B767-C3B909B07447}"/>
              </a:ext>
            </a:extLst>
          </p:cNvPr>
          <p:cNvGrpSpPr/>
          <p:nvPr/>
        </p:nvGrpSpPr>
        <p:grpSpPr>
          <a:xfrm>
            <a:off x="2328364" y="2411600"/>
            <a:ext cx="7059785" cy="4133230"/>
            <a:chOff x="1272648" y="1407319"/>
            <a:chExt cx="7059785" cy="4133230"/>
          </a:xfrm>
        </p:grpSpPr>
        <p:sp>
          <p:nvSpPr>
            <p:cNvPr id="46" name="Rounded Rectangle 45">
              <a:extLst>
                <a:ext uri="{FF2B5EF4-FFF2-40B4-BE49-F238E27FC236}">
                  <a16:creationId xmlns:a16="http://schemas.microsoft.com/office/drawing/2014/main" id="{6155F6C7-CCB8-4A4B-B8D7-B9F0A07D67A1}"/>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D283A57-3BAB-0740-83A5-6FE44A3E0330}"/>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E1D1B0F-A8E3-D044-8317-B3D46035481D}"/>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C150EA4-A99D-0C4B-B3E4-55512B80035C}"/>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DBD335C-4D8A-E04A-BF6D-7DCD786E864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312C142-9BB0-1B43-8A3A-BF23EBC17D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506C1610-C252-AC44-A76D-F7C25553D79C}"/>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AB4695D7-1EA2-8547-A0A9-9BD44C0B2031}"/>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5E5AF8A0-1D43-2645-BB90-25A0DD5806D4}"/>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FB34DFF0-8B08-A642-8925-5BA741DCA7A7}"/>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01C1B8E7-3F07-2F4C-8C46-530B6A5E6DFC}"/>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80B0E132-0C97-8A41-AEA0-CA45BD0C1776}"/>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5AFCF1D-2F3B-014B-8FC5-5E121DF76229}"/>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4C2D2267-9CC7-2746-8239-ADE553F3C6D9}"/>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E2774993-0C69-7B46-A99A-FE8B94E4256D}"/>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4E8412B3-9FA9-7A4E-8E94-251747CF391C}"/>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6EEE9B7E-E45A-F846-8FAE-CBB21AD8927C}"/>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24605A7-6C4F-0246-87EA-01C9222F087C}"/>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E06A6B1-3AF7-594F-BED5-8F536E4F7509}"/>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7731257-0CDE-8648-961F-BC018961B9A1}"/>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535CBBA-2D39-D042-A9D3-9FA291C76E5D}"/>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8C3FA75-BD22-4344-8D24-A49CFB3D15AF}"/>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77BDF2DD-5669-7048-9AF1-C4B42D0FA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DFAF71FE-6251-5F43-9EFA-6D602B3BBA1E}"/>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451A1A64-6EB1-1740-A7D9-F5121BD8C685}"/>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19C6EF5A-7247-EB48-8B6D-EB710F8E811C}"/>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spTree>
    <p:extLst>
      <p:ext uri="{BB962C8B-B14F-4D97-AF65-F5344CB8AC3E}">
        <p14:creationId xmlns:p14="http://schemas.microsoft.com/office/powerpoint/2010/main" val="3838524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575EC36F-3A42-B44C-BF85-AA8C704A3A41}"/>
              </a:ext>
            </a:extLst>
          </p:cNvPr>
          <p:cNvGrpSpPr/>
          <p:nvPr/>
        </p:nvGrpSpPr>
        <p:grpSpPr>
          <a:xfrm>
            <a:off x="2286806" y="2428226"/>
            <a:ext cx="7059785" cy="4133230"/>
            <a:chOff x="1272648" y="1407319"/>
            <a:chExt cx="7059785" cy="4133230"/>
          </a:xfrm>
        </p:grpSpPr>
        <p:sp>
          <p:nvSpPr>
            <p:cNvPr id="46" name="Rounded Rectangle 45">
              <a:extLst>
                <a:ext uri="{FF2B5EF4-FFF2-40B4-BE49-F238E27FC236}">
                  <a16:creationId xmlns:a16="http://schemas.microsoft.com/office/drawing/2014/main" id="{3CCD20B1-0274-9448-A277-621431409A88}"/>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175A747A-78A1-5D40-92D7-791BC8299FF0}"/>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682FC32-A6F1-CA44-8697-8FF63D1E24AD}"/>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4A95075-FD99-3D47-A8DE-E122AFF63DC1}"/>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FDCDFD1-E609-8341-A2AA-2436AE356D2F}"/>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6F42675-5BD9-1543-967D-E2397A912FED}"/>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B00A96E1-49F2-CE4F-A3D8-9F48160D7BCA}"/>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4179904B-C0AE-3043-98F2-F1354653595D}"/>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5907C6A9-AD32-E04A-A599-6FDA8D8D3276}"/>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2B122E52-C53E-D342-B9D1-6F38B643B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C8500D26-5422-2944-B6BA-CE9468202A19}"/>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1FCB22F5-C385-0B48-A455-1B0D81236B4E}"/>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B2DDF9E-B59C-7242-A7E6-590A473EB4FA}"/>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F113E2B6-0025-CE4D-BDA4-6169CE8FA627}"/>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B4DE01F5-40E9-C345-9CC1-A4E7DDD7E3B4}"/>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CF944939-7B68-C743-8FE8-CC81AB441918}"/>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D338A45D-3A49-E249-B1D5-246B450AF240}"/>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980D38-1231-2443-95E6-0650E7527A13}"/>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CDD57A-9A5B-EE49-B0F4-071712905F0A}"/>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36441C3-38A5-A741-88F5-22AE2974FAEA}"/>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BE69489-1ED3-884F-BF96-3FD6E254192F}"/>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DDCDDCA-1AD7-1844-94C6-E2A98F0080D5}"/>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F4751DBF-27F2-1C4F-B898-21456D52A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4DCBA5A0-08E0-B545-A81A-F4BC3003C4FE}"/>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6EF9DB50-FA4D-8943-893C-A2B484A95F9C}"/>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2CE4991D-C2B3-514B-AC55-8064A07E300A}"/>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Delete or modify search pattern (5/7)</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modifies </a:t>
            </a:r>
            <a:r>
              <a:rPr lang="en-US" dirty="0">
                <a:solidFill>
                  <a:srgbClr val="FF0000"/>
                </a:solidFill>
              </a:rPr>
              <a:t>keywords</a:t>
            </a:r>
            <a:r>
              <a:rPr lang="en-US" dirty="0"/>
              <a:t> and </a:t>
            </a:r>
            <a:r>
              <a:rPr lang="en-US" dirty="0">
                <a:solidFill>
                  <a:srgbClr val="7030A0"/>
                </a:solidFill>
              </a:rPr>
              <a:t>advanced search options</a:t>
            </a:r>
            <a:r>
              <a:rPr lang="en-US" dirty="0"/>
              <a:t>.</a:t>
            </a:r>
          </a:p>
        </p:txBody>
      </p:sp>
      <p:cxnSp>
        <p:nvCxnSpPr>
          <p:cNvPr id="44" name="Straight Arrow Connector 43">
            <a:extLst>
              <a:ext uri="{FF2B5EF4-FFF2-40B4-BE49-F238E27FC236}">
                <a16:creationId xmlns:a16="http://schemas.microsoft.com/office/drawing/2014/main" id="{5C17E170-189E-1842-B18C-58012910BA1F}"/>
              </a:ext>
            </a:extLst>
          </p:cNvPr>
          <p:cNvCxnSpPr>
            <a:cxnSpLocks/>
          </p:cNvCxnSpPr>
          <p:nvPr/>
        </p:nvCxnSpPr>
        <p:spPr>
          <a:xfrm>
            <a:off x="3640742" y="2232397"/>
            <a:ext cx="1031011" cy="14501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ight Brace 4">
            <a:extLst>
              <a:ext uri="{FF2B5EF4-FFF2-40B4-BE49-F238E27FC236}">
                <a16:creationId xmlns:a16="http://schemas.microsoft.com/office/drawing/2014/main" id="{8E21504A-A11A-0C4C-887F-9F959F38FA27}"/>
              </a:ext>
            </a:extLst>
          </p:cNvPr>
          <p:cNvSpPr/>
          <p:nvPr/>
        </p:nvSpPr>
        <p:spPr>
          <a:xfrm>
            <a:off x="7888778" y="3981797"/>
            <a:ext cx="822960" cy="1587731"/>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a:extLst>
              <a:ext uri="{FF2B5EF4-FFF2-40B4-BE49-F238E27FC236}">
                <a16:creationId xmlns:a16="http://schemas.microsoft.com/office/drawing/2014/main" id="{F6DFE905-2D08-CA4B-8E88-642123194EA1}"/>
              </a:ext>
            </a:extLst>
          </p:cNvPr>
          <p:cNvSpPr/>
          <p:nvPr/>
        </p:nvSpPr>
        <p:spPr>
          <a:xfrm>
            <a:off x="8711738" y="2036618"/>
            <a:ext cx="1405108" cy="2743200"/>
          </a:xfrm>
          <a:custGeom>
            <a:avLst/>
            <a:gdLst>
              <a:gd name="connsiteX0" fmla="*/ 91440 w 1405108"/>
              <a:gd name="connsiteY0" fmla="*/ 0 h 2743200"/>
              <a:gd name="connsiteX1" fmla="*/ 1404851 w 1405108"/>
              <a:gd name="connsiteY1" fmla="*/ 1463040 h 2743200"/>
              <a:gd name="connsiteX2" fmla="*/ 0 w 1405108"/>
              <a:gd name="connsiteY2" fmla="*/ 2743200 h 2743200"/>
              <a:gd name="connsiteX3" fmla="*/ 0 w 140510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405108" h="2743200">
                <a:moveTo>
                  <a:pt x="91440" y="0"/>
                </a:moveTo>
                <a:cubicBezTo>
                  <a:pt x="755765" y="502920"/>
                  <a:pt x="1420091" y="1005840"/>
                  <a:pt x="1404851" y="1463040"/>
                </a:cubicBezTo>
                <a:cubicBezTo>
                  <a:pt x="1389611" y="1920240"/>
                  <a:pt x="0" y="2743200"/>
                  <a:pt x="0" y="2743200"/>
                </a:cubicBezTo>
                <a:lnTo>
                  <a:pt x="0" y="2743200"/>
                </a:ln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1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Delete or modify search pattern (6/7)</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1129145" y="1825625"/>
            <a:ext cx="10515600" cy="525689"/>
          </a:xfrm>
        </p:spPr>
        <p:txBody>
          <a:bodyPr>
            <a:normAutofit fontScale="77500" lnSpcReduction="20000"/>
          </a:bodyPr>
          <a:lstStyle/>
          <a:p>
            <a:pPr marL="0" indent="0">
              <a:buNone/>
            </a:pPr>
            <a:r>
              <a:rPr lang="en-US" dirty="0"/>
              <a:t>User clicks to “</a:t>
            </a:r>
            <a:r>
              <a:rPr lang="en-US" dirty="0">
                <a:solidFill>
                  <a:srgbClr val="00B050"/>
                </a:solidFill>
              </a:rPr>
              <a:t>save</a:t>
            </a:r>
            <a:r>
              <a:rPr lang="en-US" dirty="0"/>
              <a:t>” the modified pattern, or </a:t>
            </a:r>
            <a:r>
              <a:rPr lang="en-US" dirty="0">
                <a:solidFill>
                  <a:srgbClr val="FFC000"/>
                </a:solidFill>
              </a:rPr>
              <a:t>cancel changes </a:t>
            </a:r>
            <a:r>
              <a:rPr lang="en-US" dirty="0"/>
              <a:t>to not save modifications.</a:t>
            </a:r>
          </a:p>
        </p:txBody>
      </p:sp>
      <p:grpSp>
        <p:nvGrpSpPr>
          <p:cNvPr id="45" name="Group 44">
            <a:extLst>
              <a:ext uri="{FF2B5EF4-FFF2-40B4-BE49-F238E27FC236}">
                <a16:creationId xmlns:a16="http://schemas.microsoft.com/office/drawing/2014/main" id="{CDD78861-4CAD-0748-BAA8-71E9E9A88DED}"/>
              </a:ext>
            </a:extLst>
          </p:cNvPr>
          <p:cNvGrpSpPr/>
          <p:nvPr/>
        </p:nvGrpSpPr>
        <p:grpSpPr>
          <a:xfrm>
            <a:off x="2311740" y="2303534"/>
            <a:ext cx="7059785" cy="4133230"/>
            <a:chOff x="1272648" y="1407319"/>
            <a:chExt cx="7059785" cy="4133230"/>
          </a:xfrm>
        </p:grpSpPr>
        <p:sp>
          <p:nvSpPr>
            <p:cNvPr id="46" name="Rounded Rectangle 45">
              <a:extLst>
                <a:ext uri="{FF2B5EF4-FFF2-40B4-BE49-F238E27FC236}">
                  <a16:creationId xmlns:a16="http://schemas.microsoft.com/office/drawing/2014/main" id="{77783665-38F7-C34C-8F6C-B45FA492DB49}"/>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DFC9166-0138-2049-9922-3369EC6DB38E}"/>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AA7710F-3985-0F4E-BF48-57E4EC71304E}"/>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3407FF4-B69B-674B-AA15-4843B7BC320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D6B302B-3471-CE4A-B24C-DA583406D59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8847E3B-A8AA-4043-B67B-8FED002736EB}"/>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A62D0409-94BC-1D45-BCFB-DD2A2082B181}"/>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AA5066C7-8355-7A4E-B495-FA9BBFBDE24A}"/>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49F97EE3-A662-154F-85E1-930BD4895971}"/>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19239BD7-F3B4-D442-A52C-6BA6F27AAB9E}"/>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756DA05F-6FE0-B442-96C2-E18C16A111A2}"/>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31D46E64-ECD6-A448-9C32-C2A27FBB84B4}"/>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548B958-6E3F-E742-9E63-A8D31A6805BC}"/>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644D8290-3D82-B049-B014-7718AD824A5F}"/>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29F0153B-DF77-8647-819A-A12913D7287E}"/>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04185624-5DC8-9746-A14C-249EF655653F}"/>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E75B1D07-233C-1F49-9C9A-3CFA82187163}"/>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D1B2125-6890-1444-B85B-6EA4ABA64091}"/>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40509CD-3D23-5D41-9EEE-48D98D8AD8C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131FB81-839E-A04D-9F9D-A974D48DB400}"/>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6390350-0CA6-A146-B0A8-E4A7FECD0143}"/>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D65FC80-D3B4-5443-8103-A213F838EC21}"/>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17A7ACCE-69DA-E64F-8EC1-76CFED224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4BEA0748-9192-1842-9CC5-772F2FC16EB4}"/>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5A640F68-C821-AB42-B975-F2466C9AC20E}"/>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468F2496-FF34-084D-980D-D1DB36F2A9B0}"/>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cxnSp>
        <p:nvCxnSpPr>
          <p:cNvPr id="72" name="Straight Arrow Connector 71">
            <a:extLst>
              <a:ext uri="{FF2B5EF4-FFF2-40B4-BE49-F238E27FC236}">
                <a16:creationId xmlns:a16="http://schemas.microsoft.com/office/drawing/2014/main" id="{B961A82F-0B53-6446-9089-30F36530AB74}"/>
              </a:ext>
            </a:extLst>
          </p:cNvPr>
          <p:cNvCxnSpPr>
            <a:cxnSpLocks/>
          </p:cNvCxnSpPr>
          <p:nvPr/>
        </p:nvCxnSpPr>
        <p:spPr>
          <a:xfrm>
            <a:off x="3263590" y="2103863"/>
            <a:ext cx="601596" cy="36069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B47E172-955B-4148-AC05-10766CF057B0}"/>
              </a:ext>
            </a:extLst>
          </p:cNvPr>
          <p:cNvCxnSpPr>
            <a:cxnSpLocks/>
          </p:cNvCxnSpPr>
          <p:nvPr/>
        </p:nvCxnSpPr>
        <p:spPr>
          <a:xfrm>
            <a:off x="7255727" y="2141034"/>
            <a:ext cx="609600" cy="37393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2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4A94-5CB8-B54E-A25C-5136494115F6}"/>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C22FC543-9FC4-AD40-9F84-0DFA318F346F}"/>
              </a:ext>
            </a:extLst>
          </p:cNvPr>
          <p:cNvSpPr>
            <a:spLocks noGrp="1"/>
          </p:cNvSpPr>
          <p:nvPr>
            <p:ph idx="1"/>
          </p:nvPr>
        </p:nvSpPr>
        <p:spPr>
          <a:xfrm>
            <a:off x="838200" y="1825624"/>
            <a:ext cx="10515600" cy="4679253"/>
          </a:xfrm>
        </p:spPr>
        <p:txBody>
          <a:bodyPr>
            <a:normAutofit fontScale="92500" lnSpcReduction="10000"/>
          </a:bodyPr>
          <a:lstStyle/>
          <a:p>
            <a:r>
              <a:rPr lang="en-US" sz="1400" dirty="0"/>
              <a:t>Basic use cases:</a:t>
            </a:r>
          </a:p>
          <a:p>
            <a:pPr lvl="1"/>
            <a:r>
              <a:rPr lang="en-US" sz="1400" strike="sngStrike" dirty="0"/>
              <a:t>Sign into application</a:t>
            </a:r>
          </a:p>
          <a:p>
            <a:pPr lvl="1"/>
            <a:r>
              <a:rPr lang="en-US" sz="1400" strike="sngStrike" dirty="0"/>
              <a:t>Sign out of application</a:t>
            </a:r>
          </a:p>
          <a:p>
            <a:pPr lvl="1"/>
            <a:r>
              <a:rPr lang="en-US" sz="1400" dirty="0"/>
              <a:t>Add a new search pattern</a:t>
            </a:r>
          </a:p>
          <a:p>
            <a:pPr lvl="1"/>
            <a:r>
              <a:rPr lang="en-US" sz="1400" dirty="0"/>
              <a:t>Modify an existing search pattern</a:t>
            </a:r>
          </a:p>
          <a:p>
            <a:pPr lvl="1"/>
            <a:r>
              <a:rPr lang="en-US" sz="1400" dirty="0"/>
              <a:t>Delete an existing search pattern</a:t>
            </a:r>
          </a:p>
          <a:p>
            <a:pPr lvl="1"/>
            <a:r>
              <a:rPr lang="en-US" sz="1400" dirty="0"/>
              <a:t>Search using saved search patterns</a:t>
            </a:r>
          </a:p>
          <a:p>
            <a:pPr lvl="1"/>
            <a:r>
              <a:rPr lang="en-US" sz="1400" dirty="0"/>
              <a:t>Show previous search results</a:t>
            </a:r>
          </a:p>
          <a:p>
            <a:r>
              <a:rPr lang="en-US" sz="1400" dirty="0"/>
              <a:t>Alternate use cases:</a:t>
            </a:r>
          </a:p>
          <a:p>
            <a:pPr lvl="1"/>
            <a:r>
              <a:rPr lang="en-US" sz="1400" strike="sngStrike" dirty="0"/>
              <a:t>Sign in with bad credentials </a:t>
            </a:r>
          </a:p>
          <a:p>
            <a:pPr lvl="1"/>
            <a:r>
              <a:rPr lang="en-US" sz="1400" strike="sngStrike" dirty="0"/>
              <a:t>Sign in with missing credentials</a:t>
            </a:r>
          </a:p>
          <a:p>
            <a:pPr lvl="1"/>
            <a:r>
              <a:rPr lang="en-US" sz="1400" strike="sngStrike" dirty="0"/>
              <a:t>Cannot reach ebay server during sign in (internet outage, ebay outage)</a:t>
            </a:r>
          </a:p>
          <a:p>
            <a:pPr lvl="1"/>
            <a:r>
              <a:rPr lang="en-US" sz="1400" dirty="0"/>
              <a:t>Cannot reach ebay server (internet outage, ebay outage)</a:t>
            </a:r>
          </a:p>
          <a:p>
            <a:pPr lvl="1"/>
            <a:r>
              <a:rPr lang="en-US" sz="1400" dirty="0"/>
              <a:t>New search pattern missing keywords</a:t>
            </a:r>
          </a:p>
          <a:p>
            <a:pPr lvl="1"/>
            <a:r>
              <a:rPr lang="en-US" sz="1400" dirty="0"/>
              <a:t>No new search results found</a:t>
            </a:r>
          </a:p>
          <a:p>
            <a:pPr lvl="1"/>
            <a:r>
              <a:rPr lang="en-US" sz="1400" dirty="0"/>
              <a:t>User attempts to modify or delete non-existent search pattern</a:t>
            </a:r>
          </a:p>
          <a:p>
            <a:pPr lvl="1"/>
            <a:r>
              <a:rPr lang="en-US" sz="1400" dirty="0"/>
              <a:t>User attempts to search with no saved search patterns</a:t>
            </a:r>
          </a:p>
          <a:p>
            <a:endParaRPr lang="en-US" sz="1800" dirty="0"/>
          </a:p>
          <a:p>
            <a:pPr marL="0" indent="0">
              <a:buNone/>
            </a:pPr>
            <a:r>
              <a:rPr lang="en-US" sz="1800" dirty="0"/>
              <a:t>*Several use-cases were removed (strikethrough) during requirements elicitation.</a:t>
            </a:r>
          </a:p>
        </p:txBody>
      </p:sp>
    </p:spTree>
    <p:extLst>
      <p:ext uri="{BB962C8B-B14F-4D97-AF65-F5344CB8AC3E}">
        <p14:creationId xmlns:p14="http://schemas.microsoft.com/office/powerpoint/2010/main" val="142563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A1CF62E-7770-4545-B1F7-D251DD50CDA4}"/>
              </a:ext>
            </a:extLst>
          </p:cNvPr>
          <p:cNvGrpSpPr/>
          <p:nvPr/>
        </p:nvGrpSpPr>
        <p:grpSpPr>
          <a:xfrm>
            <a:off x="2457069" y="2650932"/>
            <a:ext cx="7059785" cy="4133230"/>
            <a:chOff x="1272648" y="1407319"/>
            <a:chExt cx="7059785" cy="4133230"/>
          </a:xfrm>
        </p:grpSpPr>
        <p:sp>
          <p:nvSpPr>
            <p:cNvPr id="33" name="Rounded Rectangle 32">
              <a:extLst>
                <a:ext uri="{FF2B5EF4-FFF2-40B4-BE49-F238E27FC236}">
                  <a16:creationId xmlns:a16="http://schemas.microsoft.com/office/drawing/2014/main" id="{E1F18F72-B869-764E-8478-446221696F05}"/>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F72A4A-40C9-DC40-B4DE-9844B1372B9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B24EE9D-0955-5149-AF7A-8D15E100205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3E52C7C-960B-D944-BE6B-2625B67DFF26}"/>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1FB64E0-3720-BF42-8A00-B9919C2F4821}"/>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454EBF-5C44-F142-893D-538EA38AF1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9" name="Rounded Rectangle 38">
              <a:extLst>
                <a:ext uri="{FF2B5EF4-FFF2-40B4-BE49-F238E27FC236}">
                  <a16:creationId xmlns:a16="http://schemas.microsoft.com/office/drawing/2014/main" id="{F4916435-4E84-1546-8BB0-45D70A80AB94}"/>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40" name="TextBox 39">
              <a:extLst>
                <a:ext uri="{FF2B5EF4-FFF2-40B4-BE49-F238E27FC236}">
                  <a16:creationId xmlns:a16="http://schemas.microsoft.com/office/drawing/2014/main" id="{F2D4885E-991C-EF4C-B52E-936A5F460BF5}"/>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41" name="Rounded Rectangle 40">
              <a:extLst>
                <a:ext uri="{FF2B5EF4-FFF2-40B4-BE49-F238E27FC236}">
                  <a16:creationId xmlns:a16="http://schemas.microsoft.com/office/drawing/2014/main" id="{C841FC5C-9F74-9A47-9FCD-2054DED50067}"/>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42" name="Rounded Rectangle 41">
              <a:extLst>
                <a:ext uri="{FF2B5EF4-FFF2-40B4-BE49-F238E27FC236}">
                  <a16:creationId xmlns:a16="http://schemas.microsoft.com/office/drawing/2014/main" id="{0DB24599-3CCD-7C4C-8B3C-9B00105DB9C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43" name="Rounded Rectangle 42">
              <a:extLst>
                <a:ext uri="{FF2B5EF4-FFF2-40B4-BE49-F238E27FC236}">
                  <a16:creationId xmlns:a16="http://schemas.microsoft.com/office/drawing/2014/main" id="{38FBDAF4-2F4E-C342-AD5A-C05F281E91B2}"/>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4" name="Rounded Rectangle 43">
              <a:extLst>
                <a:ext uri="{FF2B5EF4-FFF2-40B4-BE49-F238E27FC236}">
                  <a16:creationId xmlns:a16="http://schemas.microsoft.com/office/drawing/2014/main" id="{4258828E-C393-784C-827B-5C48F950C246}"/>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19</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normAutofit/>
          </a:bodyPr>
          <a:lstStyle/>
          <a:p>
            <a:r>
              <a:rPr lang="en-US" sz="4000" dirty="0"/>
              <a:t>Use Case: Delete or modify search pattern (7/7)</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29887" y="1421795"/>
            <a:ext cx="9758082" cy="4713488"/>
          </a:xfrm>
        </p:spPr>
        <p:txBody>
          <a:bodyPr/>
          <a:lstStyle/>
          <a:p>
            <a:pPr marL="0" indent="0">
              <a:buNone/>
            </a:pPr>
            <a:r>
              <a:rPr lang="en-US" dirty="0"/>
              <a:t>The user is redirected to the home screen, where a </a:t>
            </a:r>
            <a:r>
              <a:rPr lang="en-US" dirty="0">
                <a:solidFill>
                  <a:srgbClr val="FFC000"/>
                </a:solidFill>
              </a:rPr>
              <a:t>toast message </a:t>
            </a:r>
            <a:r>
              <a:rPr lang="en-US" dirty="0"/>
              <a:t>indicates success modifying search pattern. Search </a:t>
            </a:r>
            <a:r>
              <a:rPr lang="en-US" dirty="0">
                <a:solidFill>
                  <a:srgbClr val="FF0000"/>
                </a:solidFill>
              </a:rPr>
              <a:t>data</a:t>
            </a:r>
            <a:r>
              <a:rPr lang="en-US" dirty="0"/>
              <a:t> on the home screen is updated.</a:t>
            </a:r>
          </a:p>
        </p:txBody>
      </p:sp>
      <p:grpSp>
        <p:nvGrpSpPr>
          <p:cNvPr id="20" name="Group 19">
            <a:extLst>
              <a:ext uri="{FF2B5EF4-FFF2-40B4-BE49-F238E27FC236}">
                <a16:creationId xmlns:a16="http://schemas.microsoft.com/office/drawing/2014/main" id="{B591C6EF-6FCF-DC43-8CE4-9F0E77BA765A}"/>
              </a:ext>
            </a:extLst>
          </p:cNvPr>
          <p:cNvGrpSpPr/>
          <p:nvPr/>
        </p:nvGrpSpPr>
        <p:grpSpPr>
          <a:xfrm>
            <a:off x="7270995" y="2925129"/>
            <a:ext cx="2209799" cy="264318"/>
            <a:chOff x="3374232" y="5560221"/>
            <a:chExt cx="1990724" cy="264318"/>
          </a:xfrm>
        </p:grpSpPr>
        <p:sp>
          <p:nvSpPr>
            <p:cNvPr id="21" name="Rounded Rectangle 20">
              <a:extLst>
                <a:ext uri="{FF2B5EF4-FFF2-40B4-BE49-F238E27FC236}">
                  <a16:creationId xmlns:a16="http://schemas.microsoft.com/office/drawing/2014/main" id="{4FC1775D-B398-D040-82BC-57BF5D4587F5}"/>
                </a:ext>
              </a:extLst>
            </p:cNvPr>
            <p:cNvSpPr/>
            <p:nvPr/>
          </p:nvSpPr>
          <p:spPr>
            <a:xfrm>
              <a:off x="3650456" y="5564984"/>
              <a:ext cx="1714500" cy="257172"/>
            </a:xfrm>
            <a:prstGeom prst="roundRect">
              <a:avLst>
                <a:gd name="adj" fmla="val 675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Search pattern modified   </a:t>
              </a:r>
              <a:r>
                <a:rPr lang="en-US" sz="1200" dirty="0">
                  <a:solidFill>
                    <a:schemeClr val="tx1"/>
                  </a:solidFill>
                </a:rPr>
                <a:t>X</a:t>
              </a:r>
            </a:p>
          </p:txBody>
        </p:sp>
        <p:sp>
          <p:nvSpPr>
            <p:cNvPr id="22" name="Rounded Rectangle 21">
              <a:extLst>
                <a:ext uri="{FF2B5EF4-FFF2-40B4-BE49-F238E27FC236}">
                  <a16:creationId xmlns:a16="http://schemas.microsoft.com/office/drawing/2014/main" id="{479B6EA7-9412-4546-8B90-F61D0F0280DC}"/>
                </a:ext>
              </a:extLst>
            </p:cNvPr>
            <p:cNvSpPr/>
            <p:nvPr/>
          </p:nvSpPr>
          <p:spPr>
            <a:xfrm>
              <a:off x="3374232" y="5560221"/>
              <a:ext cx="311944" cy="264318"/>
            </a:xfrm>
            <a:prstGeom prst="roundRect">
              <a:avLst>
                <a:gd name="adj" fmla="val 6757"/>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200" dirty="0"/>
                <a:t>❗️</a:t>
              </a:r>
            </a:p>
          </p:txBody>
        </p:sp>
      </p:grpSp>
      <p:cxnSp>
        <p:nvCxnSpPr>
          <p:cNvPr id="23" name="Straight Arrow Connector 22">
            <a:extLst>
              <a:ext uri="{FF2B5EF4-FFF2-40B4-BE49-F238E27FC236}">
                <a16:creationId xmlns:a16="http://schemas.microsoft.com/office/drawing/2014/main" id="{28936000-E609-3545-8AF8-61AE5599B927}"/>
              </a:ext>
            </a:extLst>
          </p:cNvPr>
          <p:cNvCxnSpPr>
            <a:cxnSpLocks/>
          </p:cNvCxnSpPr>
          <p:nvPr/>
        </p:nvCxnSpPr>
        <p:spPr>
          <a:xfrm flipH="1">
            <a:off x="9002684" y="1828800"/>
            <a:ext cx="307571" cy="113884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85EF88-BAA8-A748-8002-1EFBE1422AB5}"/>
              </a:ext>
            </a:extLst>
          </p:cNvPr>
          <p:cNvCxnSpPr>
            <a:cxnSpLocks/>
          </p:cNvCxnSpPr>
          <p:nvPr/>
        </p:nvCxnSpPr>
        <p:spPr>
          <a:xfrm flipH="1">
            <a:off x="7265324" y="2245112"/>
            <a:ext cx="1269076" cy="26427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36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Delete a search pattern (1/6)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delete or modify a search pattern</a:t>
            </a:r>
            <a:r>
              <a:rPr lang="en-US" dirty="0"/>
              <a:t>” from the home screen.</a:t>
            </a:r>
          </a:p>
        </p:txBody>
      </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3840480" y="2243738"/>
            <a:ext cx="239741" cy="22451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1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Delete a search pattern (2/6)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is redirected to the Saved Patterns page.</a:t>
            </a:r>
          </a:p>
        </p:txBody>
      </p:sp>
      <p:grpSp>
        <p:nvGrpSpPr>
          <p:cNvPr id="31" name="Group 30">
            <a:extLst>
              <a:ext uri="{FF2B5EF4-FFF2-40B4-BE49-F238E27FC236}">
                <a16:creationId xmlns:a16="http://schemas.microsoft.com/office/drawing/2014/main" id="{7EE09BBB-34C6-0D4B-8188-2AF29C11837A}"/>
              </a:ext>
            </a:extLst>
          </p:cNvPr>
          <p:cNvGrpSpPr/>
          <p:nvPr/>
        </p:nvGrpSpPr>
        <p:grpSpPr>
          <a:xfrm>
            <a:off x="2016266" y="2389513"/>
            <a:ext cx="7221250" cy="4133230"/>
            <a:chOff x="425359" y="174137"/>
            <a:chExt cx="7221250" cy="4133230"/>
          </a:xfrm>
        </p:grpSpPr>
        <p:grpSp>
          <p:nvGrpSpPr>
            <p:cNvPr id="32" name="Group 31">
              <a:extLst>
                <a:ext uri="{FF2B5EF4-FFF2-40B4-BE49-F238E27FC236}">
                  <a16:creationId xmlns:a16="http://schemas.microsoft.com/office/drawing/2014/main" id="{05EA6701-3FAF-D540-A8E2-E201F71B7F1D}"/>
                </a:ext>
              </a:extLst>
            </p:cNvPr>
            <p:cNvGrpSpPr/>
            <p:nvPr/>
          </p:nvGrpSpPr>
          <p:grpSpPr>
            <a:xfrm>
              <a:off x="425359" y="174137"/>
              <a:ext cx="7221250" cy="4133230"/>
              <a:chOff x="1272648" y="1407319"/>
              <a:chExt cx="7221250" cy="4133230"/>
            </a:xfrm>
          </p:grpSpPr>
          <p:grpSp>
            <p:nvGrpSpPr>
              <p:cNvPr id="34" name="Group 33">
                <a:extLst>
                  <a:ext uri="{FF2B5EF4-FFF2-40B4-BE49-F238E27FC236}">
                    <a16:creationId xmlns:a16="http://schemas.microsoft.com/office/drawing/2014/main" id="{4EE867F7-2C00-4340-A728-B47927811D6C}"/>
                  </a:ext>
                </a:extLst>
              </p:cNvPr>
              <p:cNvGrpSpPr/>
              <p:nvPr/>
            </p:nvGrpSpPr>
            <p:grpSpPr>
              <a:xfrm>
                <a:off x="1272648" y="1407319"/>
                <a:ext cx="7221250" cy="4133230"/>
                <a:chOff x="1272648" y="1407319"/>
                <a:chExt cx="7221250" cy="4133230"/>
              </a:xfrm>
            </p:grpSpPr>
            <p:sp>
              <p:nvSpPr>
                <p:cNvPr id="39" name="Rounded Rectangle 38">
                  <a:extLst>
                    <a:ext uri="{FF2B5EF4-FFF2-40B4-BE49-F238E27FC236}">
                      <a16:creationId xmlns:a16="http://schemas.microsoft.com/office/drawing/2014/main" id="{B422D77C-4599-F24F-9758-DB904BBAF4CA}"/>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1F9BA2F9-9640-C543-A059-D9A23D846E59}"/>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FC03BD1-B42D-6D40-9FBF-151B5906A10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F2C5B2-63D7-C941-BC57-728359377F9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DB984C4-6EEA-ED41-95B5-3132BB4FCFC9}"/>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1C788A4-142D-9449-9DE5-25432C6BEB01}"/>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45" name="TextBox 44">
                  <a:extLst>
                    <a:ext uri="{FF2B5EF4-FFF2-40B4-BE49-F238E27FC236}">
                      <a16:creationId xmlns:a16="http://schemas.microsoft.com/office/drawing/2014/main" id="{95350640-CB3B-CE48-AD45-6A5E4B3F4E58}"/>
                    </a:ext>
                  </a:extLst>
                </p:cNvPr>
                <p:cNvSpPr txBox="1"/>
                <p:nvPr/>
              </p:nvSpPr>
              <p:spPr>
                <a:xfrm>
                  <a:off x="3143376" y="1725053"/>
                  <a:ext cx="29716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Saved patterns</a:t>
                  </a:r>
                </a:p>
              </p:txBody>
            </p:sp>
            <p:sp>
              <p:nvSpPr>
                <p:cNvPr id="46" name="Rounded Rectangle 45">
                  <a:extLst>
                    <a:ext uri="{FF2B5EF4-FFF2-40B4-BE49-F238E27FC236}">
                      <a16:creationId xmlns:a16="http://schemas.microsoft.com/office/drawing/2014/main" id="{D3BBB604-F68F-1746-B700-CA874D5A9F6E}"/>
                    </a:ext>
                  </a:extLst>
                </p:cNvPr>
                <p:cNvSpPr/>
                <p:nvPr/>
              </p:nvSpPr>
              <p:spPr>
                <a:xfrm>
                  <a:off x="3214818" y="4859107"/>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sp>
              <p:nvSpPr>
                <p:cNvPr id="47" name="Rounded Rectangle 46">
                  <a:extLst>
                    <a:ext uri="{FF2B5EF4-FFF2-40B4-BE49-F238E27FC236}">
                      <a16:creationId xmlns:a16="http://schemas.microsoft.com/office/drawing/2014/main" id="{F07040AD-ADCA-F343-BE2D-5328CFE06C6E}"/>
                    </a:ext>
                  </a:extLst>
                </p:cNvPr>
                <p:cNvSpPr/>
                <p:nvPr/>
              </p:nvSpPr>
              <p:spPr>
                <a:xfrm>
                  <a:off x="1929468" y="2558643"/>
                  <a:ext cx="6166762" cy="221338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8" name="Picture 2" descr="Topic A: Basic pointing actions – Key Concepts of Computer Studies">
                  <a:extLst>
                    <a:ext uri="{FF2B5EF4-FFF2-40B4-BE49-F238E27FC236}">
                      <a16:creationId xmlns:a16="http://schemas.microsoft.com/office/drawing/2014/main" id="{B88B5480-F694-C349-91FF-69F3342A8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532"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Rounded Rectangle 34">
                <a:extLst>
                  <a:ext uri="{FF2B5EF4-FFF2-40B4-BE49-F238E27FC236}">
                    <a16:creationId xmlns:a16="http://schemas.microsoft.com/office/drawing/2014/main" id="{A3A85078-0782-1F40-A61C-82384D06EA6C}"/>
                  </a:ext>
                </a:extLst>
              </p:cNvPr>
              <p:cNvSpPr/>
              <p:nvPr/>
            </p:nvSpPr>
            <p:spPr>
              <a:xfrm>
                <a:off x="1984435" y="3073650"/>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6" name="Rounded Rectangle 35">
                <a:extLst>
                  <a:ext uri="{FF2B5EF4-FFF2-40B4-BE49-F238E27FC236}">
                    <a16:creationId xmlns:a16="http://schemas.microsoft.com/office/drawing/2014/main" id="{DEDF63DE-7F16-C443-8D8C-863479916019}"/>
                  </a:ext>
                </a:extLst>
              </p:cNvPr>
              <p:cNvSpPr/>
              <p:nvPr/>
            </p:nvSpPr>
            <p:spPr>
              <a:xfrm>
                <a:off x="1984435" y="4375342"/>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7" name="Rounded Rectangle 36">
                <a:extLst>
                  <a:ext uri="{FF2B5EF4-FFF2-40B4-BE49-F238E27FC236}">
                    <a16:creationId xmlns:a16="http://schemas.microsoft.com/office/drawing/2014/main" id="{FAC57728-AE63-5642-8094-F784F561B718}"/>
                  </a:ext>
                </a:extLst>
              </p:cNvPr>
              <p:cNvSpPr/>
              <p:nvPr/>
            </p:nvSpPr>
            <p:spPr>
              <a:xfrm>
                <a:off x="1984435" y="3941444"/>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8" name="Rounded Rectangle 37">
                <a:extLst>
                  <a:ext uri="{FF2B5EF4-FFF2-40B4-BE49-F238E27FC236}">
                    <a16:creationId xmlns:a16="http://schemas.microsoft.com/office/drawing/2014/main" id="{B3267589-E5E9-4745-B5CB-8128A6895E4A}"/>
                  </a:ext>
                </a:extLst>
              </p:cNvPr>
              <p:cNvSpPr/>
              <p:nvPr/>
            </p:nvSpPr>
            <p:spPr>
              <a:xfrm>
                <a:off x="1984435" y="3507547"/>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grpSp>
        <p:pic>
          <p:nvPicPr>
            <p:cNvPr id="33" name="Picture 32">
              <a:extLst>
                <a:ext uri="{FF2B5EF4-FFF2-40B4-BE49-F238E27FC236}">
                  <a16:creationId xmlns:a16="http://schemas.microsoft.com/office/drawing/2014/main" id="{91681023-3B5E-244C-8080-E2AA8E532B81}"/>
                </a:ext>
              </a:extLst>
            </p:cNvPr>
            <p:cNvPicPr>
              <a:picLocks noChangeAspect="1"/>
            </p:cNvPicPr>
            <p:nvPr/>
          </p:nvPicPr>
          <p:blipFill rotWithShape="1">
            <a:blip r:embed="rId3"/>
            <a:srcRect b="2342"/>
            <a:stretch/>
          </p:blipFill>
          <p:spPr>
            <a:xfrm>
              <a:off x="1880448" y="1325462"/>
              <a:ext cx="5168518" cy="2172748"/>
            </a:xfrm>
            <a:prstGeom prst="rect">
              <a:avLst/>
            </a:prstGeom>
          </p:spPr>
        </p:pic>
      </p:grpSp>
    </p:spTree>
    <p:extLst>
      <p:ext uri="{BB962C8B-B14F-4D97-AF65-F5344CB8AC3E}">
        <p14:creationId xmlns:p14="http://schemas.microsoft.com/office/powerpoint/2010/main" val="1746197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Delete a search pattern (3/6)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clicks “</a:t>
            </a:r>
            <a:r>
              <a:rPr lang="en-US" dirty="0">
                <a:solidFill>
                  <a:srgbClr val="00B050"/>
                </a:solidFill>
              </a:rPr>
              <a:t>modify</a:t>
            </a:r>
            <a:r>
              <a:rPr lang="en-US" dirty="0"/>
              <a:t>” on the pattern they would like to delete.</a:t>
            </a:r>
          </a:p>
        </p:txBody>
      </p:sp>
      <p:grpSp>
        <p:nvGrpSpPr>
          <p:cNvPr id="31" name="Group 30">
            <a:extLst>
              <a:ext uri="{FF2B5EF4-FFF2-40B4-BE49-F238E27FC236}">
                <a16:creationId xmlns:a16="http://schemas.microsoft.com/office/drawing/2014/main" id="{7EE09BBB-34C6-0D4B-8188-2AF29C11837A}"/>
              </a:ext>
            </a:extLst>
          </p:cNvPr>
          <p:cNvGrpSpPr/>
          <p:nvPr/>
        </p:nvGrpSpPr>
        <p:grpSpPr>
          <a:xfrm>
            <a:off x="2016266" y="2389513"/>
            <a:ext cx="7221250" cy="4133230"/>
            <a:chOff x="425359" y="174137"/>
            <a:chExt cx="7221250" cy="4133230"/>
          </a:xfrm>
        </p:grpSpPr>
        <p:grpSp>
          <p:nvGrpSpPr>
            <p:cNvPr id="32" name="Group 31">
              <a:extLst>
                <a:ext uri="{FF2B5EF4-FFF2-40B4-BE49-F238E27FC236}">
                  <a16:creationId xmlns:a16="http://schemas.microsoft.com/office/drawing/2014/main" id="{05EA6701-3FAF-D540-A8E2-E201F71B7F1D}"/>
                </a:ext>
              </a:extLst>
            </p:cNvPr>
            <p:cNvGrpSpPr/>
            <p:nvPr/>
          </p:nvGrpSpPr>
          <p:grpSpPr>
            <a:xfrm>
              <a:off x="425359" y="174137"/>
              <a:ext cx="7221250" cy="4133230"/>
              <a:chOff x="1272648" y="1407319"/>
              <a:chExt cx="7221250" cy="4133230"/>
            </a:xfrm>
          </p:grpSpPr>
          <p:grpSp>
            <p:nvGrpSpPr>
              <p:cNvPr id="34" name="Group 33">
                <a:extLst>
                  <a:ext uri="{FF2B5EF4-FFF2-40B4-BE49-F238E27FC236}">
                    <a16:creationId xmlns:a16="http://schemas.microsoft.com/office/drawing/2014/main" id="{4EE867F7-2C00-4340-A728-B47927811D6C}"/>
                  </a:ext>
                </a:extLst>
              </p:cNvPr>
              <p:cNvGrpSpPr/>
              <p:nvPr/>
            </p:nvGrpSpPr>
            <p:grpSpPr>
              <a:xfrm>
                <a:off x="1272648" y="1407319"/>
                <a:ext cx="7221250" cy="4133230"/>
                <a:chOff x="1272648" y="1407319"/>
                <a:chExt cx="7221250" cy="4133230"/>
              </a:xfrm>
            </p:grpSpPr>
            <p:sp>
              <p:nvSpPr>
                <p:cNvPr id="39" name="Rounded Rectangle 38">
                  <a:extLst>
                    <a:ext uri="{FF2B5EF4-FFF2-40B4-BE49-F238E27FC236}">
                      <a16:creationId xmlns:a16="http://schemas.microsoft.com/office/drawing/2014/main" id="{B422D77C-4599-F24F-9758-DB904BBAF4CA}"/>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1F9BA2F9-9640-C543-A059-D9A23D846E59}"/>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FC03BD1-B42D-6D40-9FBF-151B5906A10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F2C5B2-63D7-C941-BC57-728359377F9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DB984C4-6EEA-ED41-95B5-3132BB4FCFC9}"/>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1C788A4-142D-9449-9DE5-25432C6BEB01}"/>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45" name="TextBox 44">
                  <a:extLst>
                    <a:ext uri="{FF2B5EF4-FFF2-40B4-BE49-F238E27FC236}">
                      <a16:creationId xmlns:a16="http://schemas.microsoft.com/office/drawing/2014/main" id="{95350640-CB3B-CE48-AD45-6A5E4B3F4E58}"/>
                    </a:ext>
                  </a:extLst>
                </p:cNvPr>
                <p:cNvSpPr txBox="1"/>
                <p:nvPr/>
              </p:nvSpPr>
              <p:spPr>
                <a:xfrm>
                  <a:off x="3143376" y="1725053"/>
                  <a:ext cx="29716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Saved patterns</a:t>
                  </a:r>
                </a:p>
              </p:txBody>
            </p:sp>
            <p:sp>
              <p:nvSpPr>
                <p:cNvPr id="46" name="Rounded Rectangle 45">
                  <a:extLst>
                    <a:ext uri="{FF2B5EF4-FFF2-40B4-BE49-F238E27FC236}">
                      <a16:creationId xmlns:a16="http://schemas.microsoft.com/office/drawing/2014/main" id="{D3BBB604-F68F-1746-B700-CA874D5A9F6E}"/>
                    </a:ext>
                  </a:extLst>
                </p:cNvPr>
                <p:cNvSpPr/>
                <p:nvPr/>
              </p:nvSpPr>
              <p:spPr>
                <a:xfrm>
                  <a:off x="3214818" y="4859107"/>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sp>
              <p:nvSpPr>
                <p:cNvPr id="47" name="Rounded Rectangle 46">
                  <a:extLst>
                    <a:ext uri="{FF2B5EF4-FFF2-40B4-BE49-F238E27FC236}">
                      <a16:creationId xmlns:a16="http://schemas.microsoft.com/office/drawing/2014/main" id="{F07040AD-ADCA-F343-BE2D-5328CFE06C6E}"/>
                    </a:ext>
                  </a:extLst>
                </p:cNvPr>
                <p:cNvSpPr/>
                <p:nvPr/>
              </p:nvSpPr>
              <p:spPr>
                <a:xfrm>
                  <a:off x="1929468" y="2558643"/>
                  <a:ext cx="6166762" cy="221338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8" name="Picture 2" descr="Topic A: Basic pointing actions – Key Concepts of Computer Studies">
                  <a:extLst>
                    <a:ext uri="{FF2B5EF4-FFF2-40B4-BE49-F238E27FC236}">
                      <a16:creationId xmlns:a16="http://schemas.microsoft.com/office/drawing/2014/main" id="{B88B5480-F694-C349-91FF-69F3342A8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532"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Rounded Rectangle 34">
                <a:extLst>
                  <a:ext uri="{FF2B5EF4-FFF2-40B4-BE49-F238E27FC236}">
                    <a16:creationId xmlns:a16="http://schemas.microsoft.com/office/drawing/2014/main" id="{A3A85078-0782-1F40-A61C-82384D06EA6C}"/>
                  </a:ext>
                </a:extLst>
              </p:cNvPr>
              <p:cNvSpPr/>
              <p:nvPr/>
            </p:nvSpPr>
            <p:spPr>
              <a:xfrm>
                <a:off x="1984435" y="3073650"/>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6" name="Rounded Rectangle 35">
                <a:extLst>
                  <a:ext uri="{FF2B5EF4-FFF2-40B4-BE49-F238E27FC236}">
                    <a16:creationId xmlns:a16="http://schemas.microsoft.com/office/drawing/2014/main" id="{DEDF63DE-7F16-C443-8D8C-863479916019}"/>
                  </a:ext>
                </a:extLst>
              </p:cNvPr>
              <p:cNvSpPr/>
              <p:nvPr/>
            </p:nvSpPr>
            <p:spPr>
              <a:xfrm>
                <a:off x="1984435" y="4375342"/>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7" name="Rounded Rectangle 36">
                <a:extLst>
                  <a:ext uri="{FF2B5EF4-FFF2-40B4-BE49-F238E27FC236}">
                    <a16:creationId xmlns:a16="http://schemas.microsoft.com/office/drawing/2014/main" id="{FAC57728-AE63-5642-8094-F784F561B718}"/>
                  </a:ext>
                </a:extLst>
              </p:cNvPr>
              <p:cNvSpPr/>
              <p:nvPr/>
            </p:nvSpPr>
            <p:spPr>
              <a:xfrm>
                <a:off x="1984435" y="3941444"/>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sp>
            <p:nvSpPr>
              <p:cNvPr id="38" name="Rounded Rectangle 37">
                <a:extLst>
                  <a:ext uri="{FF2B5EF4-FFF2-40B4-BE49-F238E27FC236}">
                    <a16:creationId xmlns:a16="http://schemas.microsoft.com/office/drawing/2014/main" id="{B3267589-E5E9-4745-B5CB-8128A6895E4A}"/>
                  </a:ext>
                </a:extLst>
              </p:cNvPr>
              <p:cNvSpPr/>
              <p:nvPr/>
            </p:nvSpPr>
            <p:spPr>
              <a:xfrm>
                <a:off x="1984435" y="3507547"/>
                <a:ext cx="718220" cy="290335"/>
              </a:xfrm>
              <a:prstGeom prst="roundRect">
                <a:avLst>
                  <a:gd name="adj" fmla="val 3830"/>
                </a:avLst>
              </a:prstGeom>
              <a:solidFill>
                <a:schemeClr val="accent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Modify</a:t>
                </a:r>
              </a:p>
            </p:txBody>
          </p:sp>
        </p:grpSp>
        <p:pic>
          <p:nvPicPr>
            <p:cNvPr id="33" name="Picture 32">
              <a:extLst>
                <a:ext uri="{FF2B5EF4-FFF2-40B4-BE49-F238E27FC236}">
                  <a16:creationId xmlns:a16="http://schemas.microsoft.com/office/drawing/2014/main" id="{91681023-3B5E-244C-8080-E2AA8E532B81}"/>
                </a:ext>
              </a:extLst>
            </p:cNvPr>
            <p:cNvPicPr>
              <a:picLocks noChangeAspect="1"/>
            </p:cNvPicPr>
            <p:nvPr/>
          </p:nvPicPr>
          <p:blipFill rotWithShape="1">
            <a:blip r:embed="rId3"/>
            <a:srcRect b="2342"/>
            <a:stretch/>
          </p:blipFill>
          <p:spPr>
            <a:xfrm>
              <a:off x="1880448" y="1325462"/>
              <a:ext cx="5168518" cy="2172748"/>
            </a:xfrm>
            <a:prstGeom prst="rect">
              <a:avLst/>
            </a:prstGeom>
          </p:spPr>
        </p:pic>
      </p:grpSp>
      <p:cxnSp>
        <p:nvCxnSpPr>
          <p:cNvPr id="22" name="Straight Arrow Connector 21">
            <a:extLst>
              <a:ext uri="{FF2B5EF4-FFF2-40B4-BE49-F238E27FC236}">
                <a16:creationId xmlns:a16="http://schemas.microsoft.com/office/drawing/2014/main" id="{43CAC7B7-05F8-D74B-8FB5-9BDCFEAF2B0A}"/>
              </a:ext>
            </a:extLst>
          </p:cNvPr>
          <p:cNvCxnSpPr>
            <a:cxnSpLocks/>
          </p:cNvCxnSpPr>
          <p:nvPr/>
        </p:nvCxnSpPr>
        <p:spPr>
          <a:xfrm flipH="1">
            <a:off x="3082197" y="2222810"/>
            <a:ext cx="114486" cy="234040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944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Delete a search pattern (4/6)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is redirected to the modify search pattern page.</a:t>
            </a:r>
          </a:p>
        </p:txBody>
      </p:sp>
      <p:grpSp>
        <p:nvGrpSpPr>
          <p:cNvPr id="45" name="Group 44">
            <a:extLst>
              <a:ext uri="{FF2B5EF4-FFF2-40B4-BE49-F238E27FC236}">
                <a16:creationId xmlns:a16="http://schemas.microsoft.com/office/drawing/2014/main" id="{D214362C-914F-9949-B767-C3B909B07447}"/>
              </a:ext>
            </a:extLst>
          </p:cNvPr>
          <p:cNvGrpSpPr/>
          <p:nvPr/>
        </p:nvGrpSpPr>
        <p:grpSpPr>
          <a:xfrm>
            <a:off x="2328364" y="2411600"/>
            <a:ext cx="7059785" cy="4133230"/>
            <a:chOff x="1272648" y="1407319"/>
            <a:chExt cx="7059785" cy="4133230"/>
          </a:xfrm>
        </p:grpSpPr>
        <p:sp>
          <p:nvSpPr>
            <p:cNvPr id="46" name="Rounded Rectangle 45">
              <a:extLst>
                <a:ext uri="{FF2B5EF4-FFF2-40B4-BE49-F238E27FC236}">
                  <a16:creationId xmlns:a16="http://schemas.microsoft.com/office/drawing/2014/main" id="{6155F6C7-CCB8-4A4B-B8D7-B9F0A07D67A1}"/>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D283A57-3BAB-0740-83A5-6FE44A3E0330}"/>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E1D1B0F-A8E3-D044-8317-B3D46035481D}"/>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C150EA4-A99D-0C4B-B3E4-55512B80035C}"/>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DBD335C-4D8A-E04A-BF6D-7DCD786E864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312C142-9BB0-1B43-8A3A-BF23EBC17D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506C1610-C252-AC44-A76D-F7C25553D79C}"/>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AB4695D7-1EA2-8547-A0A9-9BD44C0B2031}"/>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5E5AF8A0-1D43-2645-BB90-25A0DD5806D4}"/>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FB34DFF0-8B08-A642-8925-5BA741DCA7A7}"/>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01C1B8E7-3F07-2F4C-8C46-530B6A5E6DFC}"/>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80B0E132-0C97-8A41-AEA0-CA45BD0C1776}"/>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5AFCF1D-2F3B-014B-8FC5-5E121DF76229}"/>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4C2D2267-9CC7-2746-8239-ADE553F3C6D9}"/>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E2774993-0C69-7B46-A99A-FE8B94E4256D}"/>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4E8412B3-9FA9-7A4E-8E94-251747CF391C}"/>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6EEE9B7E-E45A-F846-8FAE-CBB21AD8927C}"/>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24605A7-6C4F-0246-87EA-01C9222F087C}"/>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E06A6B1-3AF7-594F-BED5-8F536E4F7509}"/>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7731257-0CDE-8648-961F-BC018961B9A1}"/>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535CBBA-2D39-D042-A9D3-9FA291C76E5D}"/>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8C3FA75-BD22-4344-8D24-A49CFB3D15AF}"/>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77BDF2DD-5669-7048-9AF1-C4B42D0FA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DFAF71FE-6251-5F43-9EFA-6D602B3BBA1E}"/>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451A1A64-6EB1-1740-A7D9-F5121BD8C685}"/>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19C6EF5A-7247-EB48-8B6D-EB710F8E811C}"/>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spTree>
    <p:extLst>
      <p:ext uri="{BB962C8B-B14F-4D97-AF65-F5344CB8AC3E}">
        <p14:creationId xmlns:p14="http://schemas.microsoft.com/office/powerpoint/2010/main" val="373544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a:bodyPr>
          <a:lstStyle/>
          <a:p>
            <a:r>
              <a:rPr lang="en-US" sz="4000" dirty="0"/>
              <a:t>Use Case: Delete a search pattern (5/6)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1129145" y="1825625"/>
            <a:ext cx="10515600" cy="525689"/>
          </a:xfrm>
        </p:spPr>
        <p:txBody>
          <a:bodyPr>
            <a:normAutofit fontScale="92500"/>
          </a:bodyPr>
          <a:lstStyle/>
          <a:p>
            <a:pPr marL="0" indent="0">
              <a:buNone/>
            </a:pPr>
            <a:r>
              <a:rPr lang="en-US" dirty="0"/>
              <a:t>User clicks to “</a:t>
            </a:r>
            <a:r>
              <a:rPr lang="en-US" dirty="0">
                <a:solidFill>
                  <a:srgbClr val="FF0000"/>
                </a:solidFill>
              </a:rPr>
              <a:t>delete</a:t>
            </a:r>
            <a:r>
              <a:rPr lang="en-US" dirty="0"/>
              <a:t>” to remove the pattern, or </a:t>
            </a:r>
            <a:r>
              <a:rPr lang="en-US" dirty="0">
                <a:solidFill>
                  <a:srgbClr val="FFC000"/>
                </a:solidFill>
              </a:rPr>
              <a:t>cancel changes </a:t>
            </a:r>
            <a:r>
              <a:rPr lang="en-US" dirty="0"/>
              <a:t>to stop.</a:t>
            </a:r>
          </a:p>
        </p:txBody>
      </p:sp>
      <p:grpSp>
        <p:nvGrpSpPr>
          <p:cNvPr id="45" name="Group 44">
            <a:extLst>
              <a:ext uri="{FF2B5EF4-FFF2-40B4-BE49-F238E27FC236}">
                <a16:creationId xmlns:a16="http://schemas.microsoft.com/office/drawing/2014/main" id="{CDD78861-4CAD-0748-BAA8-71E9E9A88DED}"/>
              </a:ext>
            </a:extLst>
          </p:cNvPr>
          <p:cNvGrpSpPr/>
          <p:nvPr/>
        </p:nvGrpSpPr>
        <p:grpSpPr>
          <a:xfrm>
            <a:off x="2311740" y="2303534"/>
            <a:ext cx="7059785" cy="4133230"/>
            <a:chOff x="1272648" y="1407319"/>
            <a:chExt cx="7059785" cy="4133230"/>
          </a:xfrm>
        </p:grpSpPr>
        <p:sp>
          <p:nvSpPr>
            <p:cNvPr id="46" name="Rounded Rectangle 45">
              <a:extLst>
                <a:ext uri="{FF2B5EF4-FFF2-40B4-BE49-F238E27FC236}">
                  <a16:creationId xmlns:a16="http://schemas.microsoft.com/office/drawing/2014/main" id="{77783665-38F7-C34C-8F6C-B45FA492DB49}"/>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DFC9166-0138-2049-9922-3369EC6DB38E}"/>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AA7710F-3985-0F4E-BF48-57E4EC71304E}"/>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3407FF4-B69B-674B-AA15-4843B7BC320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D6B302B-3471-CE4A-B24C-DA583406D59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8847E3B-A8AA-4043-B67B-8FED002736EB}"/>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52" name="TextBox 51">
              <a:extLst>
                <a:ext uri="{FF2B5EF4-FFF2-40B4-BE49-F238E27FC236}">
                  <a16:creationId xmlns:a16="http://schemas.microsoft.com/office/drawing/2014/main" id="{A62D0409-94BC-1D45-BCFB-DD2A2082B181}"/>
                </a:ext>
              </a:extLst>
            </p:cNvPr>
            <p:cNvSpPr txBox="1"/>
            <p:nvPr/>
          </p:nvSpPr>
          <p:spPr>
            <a:xfrm>
              <a:off x="2757482" y="1750220"/>
              <a:ext cx="4285147"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Modify Search Pattern</a:t>
              </a:r>
            </a:p>
          </p:txBody>
        </p:sp>
        <p:sp>
          <p:nvSpPr>
            <p:cNvPr id="53" name="Rounded Rectangle 52">
              <a:extLst>
                <a:ext uri="{FF2B5EF4-FFF2-40B4-BE49-F238E27FC236}">
                  <a16:creationId xmlns:a16="http://schemas.microsoft.com/office/drawing/2014/main" id="{AA5066C7-8355-7A4E-B495-FA9BBFBDE24A}"/>
                </a:ext>
              </a:extLst>
            </p:cNvPr>
            <p:cNvSpPr/>
            <p:nvPr/>
          </p:nvSpPr>
          <p:spPr>
            <a:xfrm>
              <a:off x="1771650" y="4833940"/>
              <a:ext cx="1864519"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Pattern</a:t>
              </a:r>
            </a:p>
          </p:txBody>
        </p:sp>
        <p:sp>
          <p:nvSpPr>
            <p:cNvPr id="54" name="Rounded Rectangle 53">
              <a:extLst>
                <a:ext uri="{FF2B5EF4-FFF2-40B4-BE49-F238E27FC236}">
                  <a16:creationId xmlns:a16="http://schemas.microsoft.com/office/drawing/2014/main" id="{49F97EE3-A662-154F-85E1-930BD4895971}"/>
                </a:ext>
              </a:extLst>
            </p:cNvPr>
            <p:cNvSpPr/>
            <p:nvPr/>
          </p:nvSpPr>
          <p:spPr>
            <a:xfrm>
              <a:off x="5779294" y="4833940"/>
              <a:ext cx="1771650"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Discard Changes</a:t>
              </a:r>
            </a:p>
          </p:txBody>
        </p:sp>
        <p:sp>
          <p:nvSpPr>
            <p:cNvPr id="55" name="Rounded Rectangle 54">
              <a:extLst>
                <a:ext uri="{FF2B5EF4-FFF2-40B4-BE49-F238E27FC236}">
                  <a16:creationId xmlns:a16="http://schemas.microsoft.com/office/drawing/2014/main" id="{19239BD7-F3B4-D442-A52C-6BA6F27AAB9E}"/>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56" name="Rectangle 55">
              <a:extLst>
                <a:ext uri="{FF2B5EF4-FFF2-40B4-BE49-F238E27FC236}">
                  <a16:creationId xmlns:a16="http://schemas.microsoft.com/office/drawing/2014/main" id="{756DA05F-6FE0-B442-96C2-E18C16A111A2}"/>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existing search pattern</a:t>
              </a:r>
            </a:p>
          </p:txBody>
        </p:sp>
        <p:sp>
          <p:nvSpPr>
            <p:cNvPr id="57" name="Rectangle 56">
              <a:extLst>
                <a:ext uri="{FF2B5EF4-FFF2-40B4-BE49-F238E27FC236}">
                  <a16:creationId xmlns:a16="http://schemas.microsoft.com/office/drawing/2014/main" id="{31D46E64-ECD6-A448-9C32-C2A27FBB84B4}"/>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548B958-6E3F-E742-9E63-A8D31A6805BC}"/>
                </a:ext>
              </a:extLst>
            </p:cNvPr>
            <p:cNvSpPr/>
            <p:nvPr/>
          </p:nvSpPr>
          <p:spPr>
            <a:xfrm>
              <a:off x="3400426" y="3152763"/>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Helvetica Neue" panose="02000503000000020004" pitchFamily="2" charset="0"/>
                  <a:cs typeface="Calibri" panose="020F0502020204030204" pitchFamily="34" charset="0"/>
                </a:rPr>
                <a:t>excluded keywords </a:t>
              </a:r>
            </a:p>
          </p:txBody>
        </p:sp>
        <p:grpSp>
          <p:nvGrpSpPr>
            <p:cNvPr id="59" name="Group 58">
              <a:extLst>
                <a:ext uri="{FF2B5EF4-FFF2-40B4-BE49-F238E27FC236}">
                  <a16:creationId xmlns:a16="http://schemas.microsoft.com/office/drawing/2014/main" id="{644D8290-3D82-B049-B014-7718AD824A5F}"/>
                </a:ext>
              </a:extLst>
            </p:cNvPr>
            <p:cNvGrpSpPr/>
            <p:nvPr/>
          </p:nvGrpSpPr>
          <p:grpSpPr>
            <a:xfrm>
              <a:off x="3400426" y="2900359"/>
              <a:ext cx="1477116" cy="769441"/>
              <a:chOff x="3338515" y="107155"/>
              <a:chExt cx="1477116" cy="769441"/>
            </a:xfrm>
            <a:solidFill>
              <a:schemeClr val="bg1">
                <a:lumMod val="85000"/>
              </a:schemeClr>
            </a:solidFill>
          </p:grpSpPr>
          <p:sp>
            <p:nvSpPr>
              <p:cNvPr id="70" name="Rectangle 69">
                <a:extLst>
                  <a:ext uri="{FF2B5EF4-FFF2-40B4-BE49-F238E27FC236}">
                    <a16:creationId xmlns:a16="http://schemas.microsoft.com/office/drawing/2014/main" id="{29F0153B-DF77-8647-819A-A12913D7287E}"/>
                  </a:ext>
                </a:extLst>
              </p:cNvPr>
              <p:cNvSpPr/>
              <p:nvPr/>
            </p:nvSpPr>
            <p:spPr>
              <a:xfrm>
                <a:off x="3338515" y="633404"/>
                <a:ext cx="1419224" cy="209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Electronics</a:t>
                </a:r>
              </a:p>
            </p:txBody>
          </p:sp>
          <p:sp>
            <p:nvSpPr>
              <p:cNvPr id="71" name="TextBox 70">
                <a:extLst>
                  <a:ext uri="{FF2B5EF4-FFF2-40B4-BE49-F238E27FC236}">
                    <a16:creationId xmlns:a16="http://schemas.microsoft.com/office/drawing/2014/main" id="{04185624-5DC8-9746-A14C-249EF655653F}"/>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60" name="Rectangle 59">
              <a:extLst>
                <a:ext uri="{FF2B5EF4-FFF2-40B4-BE49-F238E27FC236}">
                  <a16:creationId xmlns:a16="http://schemas.microsoft.com/office/drawing/2014/main" id="{E75B1D07-233C-1F49-9C9A-3CFA82187163}"/>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D1B2125-6890-1444-B85B-6EA4ABA64091}"/>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40509CD-3D23-5D41-9EEE-48D98D8AD8C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131FB81-839E-A04D-9F9D-A974D48DB400}"/>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6390350-0CA6-A146-B0A8-E4A7FECD0143}"/>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D65FC80-D3B4-5443-8103-A213F838EC21}"/>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Topic A: Basic pointing actions – Key Concepts of Computer Studies">
              <a:extLst>
                <a:ext uri="{FF2B5EF4-FFF2-40B4-BE49-F238E27FC236}">
                  <a16:creationId xmlns:a16="http://schemas.microsoft.com/office/drawing/2014/main" id="{17A7ACCE-69DA-E64F-8EC1-76CFED224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4BEA0748-9192-1842-9CC5-772F2FC16EB4}"/>
                </a:ext>
              </a:extLst>
            </p:cNvPr>
            <p:cNvSpPr txBox="1"/>
            <p:nvPr/>
          </p:nvSpPr>
          <p:spPr>
            <a:xfrm>
              <a:off x="1875325" y="2876891"/>
              <a:ext cx="261257" cy="253916"/>
            </a:xfrm>
            <a:prstGeom prst="rect">
              <a:avLst/>
            </a:prstGeom>
            <a:noFill/>
          </p:spPr>
          <p:txBody>
            <a:bodyPr wrap="square" rtlCol="0">
              <a:spAutoFit/>
            </a:bodyPr>
            <a:lstStyle/>
            <a:p>
              <a:r>
                <a:rPr lang="en-US" sz="1050" dirty="0"/>
                <a:t>✓</a:t>
              </a:r>
            </a:p>
          </p:txBody>
        </p:sp>
        <p:sp>
          <p:nvSpPr>
            <p:cNvPr id="68" name="TextBox 67">
              <a:extLst>
                <a:ext uri="{FF2B5EF4-FFF2-40B4-BE49-F238E27FC236}">
                  <a16:creationId xmlns:a16="http://schemas.microsoft.com/office/drawing/2014/main" id="{5A640F68-C821-AB42-B975-F2466C9AC20E}"/>
                </a:ext>
              </a:extLst>
            </p:cNvPr>
            <p:cNvSpPr txBox="1"/>
            <p:nvPr/>
          </p:nvSpPr>
          <p:spPr>
            <a:xfrm>
              <a:off x="2027725" y="3929403"/>
              <a:ext cx="261257" cy="253916"/>
            </a:xfrm>
            <a:prstGeom prst="rect">
              <a:avLst/>
            </a:prstGeom>
            <a:noFill/>
          </p:spPr>
          <p:txBody>
            <a:bodyPr wrap="square" rtlCol="0">
              <a:spAutoFit/>
            </a:bodyPr>
            <a:lstStyle/>
            <a:p>
              <a:r>
                <a:rPr lang="en-US" sz="1050" dirty="0"/>
                <a:t>✓</a:t>
              </a:r>
            </a:p>
          </p:txBody>
        </p:sp>
        <p:sp>
          <p:nvSpPr>
            <p:cNvPr id="69" name="Rounded Rectangle 68">
              <a:extLst>
                <a:ext uri="{FF2B5EF4-FFF2-40B4-BE49-F238E27FC236}">
                  <a16:creationId xmlns:a16="http://schemas.microsoft.com/office/drawing/2014/main" id="{468F2496-FF34-084D-980D-D1DB36F2A9B0}"/>
                </a:ext>
              </a:extLst>
            </p:cNvPr>
            <p:cNvSpPr/>
            <p:nvPr/>
          </p:nvSpPr>
          <p:spPr>
            <a:xfrm>
              <a:off x="3802841" y="4833940"/>
              <a:ext cx="1862152"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Pattern</a:t>
              </a:r>
            </a:p>
          </p:txBody>
        </p:sp>
      </p:grpSp>
      <p:cxnSp>
        <p:nvCxnSpPr>
          <p:cNvPr id="72" name="Straight Arrow Connector 71">
            <a:extLst>
              <a:ext uri="{FF2B5EF4-FFF2-40B4-BE49-F238E27FC236}">
                <a16:creationId xmlns:a16="http://schemas.microsoft.com/office/drawing/2014/main" id="{B961A82F-0B53-6446-9089-30F36530AB74}"/>
              </a:ext>
            </a:extLst>
          </p:cNvPr>
          <p:cNvCxnSpPr>
            <a:cxnSpLocks/>
          </p:cNvCxnSpPr>
          <p:nvPr/>
        </p:nvCxnSpPr>
        <p:spPr>
          <a:xfrm>
            <a:off x="3590693" y="2222810"/>
            <a:ext cx="1590907" cy="35683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B47E172-955B-4148-AC05-10766CF057B0}"/>
              </a:ext>
            </a:extLst>
          </p:cNvPr>
          <p:cNvCxnSpPr>
            <a:cxnSpLocks/>
          </p:cNvCxnSpPr>
          <p:nvPr/>
        </p:nvCxnSpPr>
        <p:spPr>
          <a:xfrm flipH="1">
            <a:off x="7865327" y="2237678"/>
            <a:ext cx="542693" cy="364273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878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A1CF62E-7770-4545-B1F7-D251DD50CDA4}"/>
              </a:ext>
            </a:extLst>
          </p:cNvPr>
          <p:cNvGrpSpPr/>
          <p:nvPr/>
        </p:nvGrpSpPr>
        <p:grpSpPr>
          <a:xfrm>
            <a:off x="2457069" y="2650932"/>
            <a:ext cx="7059785" cy="4133230"/>
            <a:chOff x="1272648" y="1407319"/>
            <a:chExt cx="7059785" cy="4133230"/>
          </a:xfrm>
        </p:grpSpPr>
        <p:sp>
          <p:nvSpPr>
            <p:cNvPr id="33" name="Rounded Rectangle 32">
              <a:extLst>
                <a:ext uri="{FF2B5EF4-FFF2-40B4-BE49-F238E27FC236}">
                  <a16:creationId xmlns:a16="http://schemas.microsoft.com/office/drawing/2014/main" id="{E1F18F72-B869-764E-8478-446221696F05}"/>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F72A4A-40C9-DC40-B4DE-9844B1372B9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B24EE9D-0955-5149-AF7A-8D15E100205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3E52C7C-960B-D944-BE6B-2625B67DFF26}"/>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1FB64E0-3720-BF42-8A00-B9919C2F4821}"/>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454EBF-5C44-F142-893D-538EA38AF110}"/>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9" name="Rounded Rectangle 38">
              <a:extLst>
                <a:ext uri="{FF2B5EF4-FFF2-40B4-BE49-F238E27FC236}">
                  <a16:creationId xmlns:a16="http://schemas.microsoft.com/office/drawing/2014/main" id="{F4916435-4E84-1546-8BB0-45D70A80AB94}"/>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40" name="TextBox 39">
              <a:extLst>
                <a:ext uri="{FF2B5EF4-FFF2-40B4-BE49-F238E27FC236}">
                  <a16:creationId xmlns:a16="http://schemas.microsoft.com/office/drawing/2014/main" id="{F2D4885E-991C-EF4C-B52E-936A5F460BF5}"/>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41" name="Rounded Rectangle 40">
              <a:extLst>
                <a:ext uri="{FF2B5EF4-FFF2-40B4-BE49-F238E27FC236}">
                  <a16:creationId xmlns:a16="http://schemas.microsoft.com/office/drawing/2014/main" id="{C841FC5C-9F74-9A47-9FCD-2054DED50067}"/>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42" name="Rounded Rectangle 41">
              <a:extLst>
                <a:ext uri="{FF2B5EF4-FFF2-40B4-BE49-F238E27FC236}">
                  <a16:creationId xmlns:a16="http://schemas.microsoft.com/office/drawing/2014/main" id="{0DB24599-3CCD-7C4C-8B3C-9B00105DB9C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43" name="Rounded Rectangle 42">
              <a:extLst>
                <a:ext uri="{FF2B5EF4-FFF2-40B4-BE49-F238E27FC236}">
                  <a16:creationId xmlns:a16="http://schemas.microsoft.com/office/drawing/2014/main" id="{38FBDAF4-2F4E-C342-AD5A-C05F281E91B2}"/>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4" name="Rounded Rectangle 43">
              <a:extLst>
                <a:ext uri="{FF2B5EF4-FFF2-40B4-BE49-F238E27FC236}">
                  <a16:creationId xmlns:a16="http://schemas.microsoft.com/office/drawing/2014/main" id="{4258828E-C393-784C-827B-5C48F950C246}"/>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19</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normAutofit/>
          </a:bodyPr>
          <a:lstStyle/>
          <a:p>
            <a:r>
              <a:rPr lang="en-US" sz="4000" dirty="0"/>
              <a:t>Use Case: Delete a search pattern (6/6)</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29887" y="1421795"/>
            <a:ext cx="9758082" cy="4713488"/>
          </a:xfrm>
        </p:spPr>
        <p:txBody>
          <a:bodyPr/>
          <a:lstStyle/>
          <a:p>
            <a:pPr marL="0" indent="0">
              <a:buNone/>
            </a:pPr>
            <a:r>
              <a:rPr lang="en-US" dirty="0"/>
              <a:t>The user is redirected to the home screen. A </a:t>
            </a:r>
            <a:r>
              <a:rPr lang="en-US" dirty="0">
                <a:solidFill>
                  <a:srgbClr val="FFC000"/>
                </a:solidFill>
              </a:rPr>
              <a:t>toast message </a:t>
            </a:r>
            <a:r>
              <a:rPr lang="en-US" dirty="0"/>
              <a:t>indicates success deleting the search pattern. Search </a:t>
            </a:r>
            <a:r>
              <a:rPr lang="en-US" dirty="0">
                <a:solidFill>
                  <a:srgbClr val="FF0000"/>
                </a:solidFill>
              </a:rPr>
              <a:t>data</a:t>
            </a:r>
            <a:r>
              <a:rPr lang="en-US" dirty="0"/>
              <a:t> on the home screen is updated.</a:t>
            </a:r>
          </a:p>
        </p:txBody>
      </p:sp>
      <p:grpSp>
        <p:nvGrpSpPr>
          <p:cNvPr id="25" name="Group 24">
            <a:extLst>
              <a:ext uri="{FF2B5EF4-FFF2-40B4-BE49-F238E27FC236}">
                <a16:creationId xmlns:a16="http://schemas.microsoft.com/office/drawing/2014/main" id="{92842E86-402B-2143-8489-DFA987ECE2A8}"/>
              </a:ext>
            </a:extLst>
          </p:cNvPr>
          <p:cNvGrpSpPr/>
          <p:nvPr/>
        </p:nvGrpSpPr>
        <p:grpSpPr>
          <a:xfrm>
            <a:off x="7293865" y="2907485"/>
            <a:ext cx="2209799" cy="264318"/>
            <a:chOff x="3374232" y="5560221"/>
            <a:chExt cx="1990724" cy="264318"/>
          </a:xfrm>
        </p:grpSpPr>
        <p:sp>
          <p:nvSpPr>
            <p:cNvPr id="26" name="Rounded Rectangle 25">
              <a:extLst>
                <a:ext uri="{FF2B5EF4-FFF2-40B4-BE49-F238E27FC236}">
                  <a16:creationId xmlns:a16="http://schemas.microsoft.com/office/drawing/2014/main" id="{8ADCC01E-EADA-9941-8635-762A3AE5C0EA}"/>
                </a:ext>
              </a:extLst>
            </p:cNvPr>
            <p:cNvSpPr/>
            <p:nvPr/>
          </p:nvSpPr>
          <p:spPr>
            <a:xfrm>
              <a:off x="3650456" y="5564984"/>
              <a:ext cx="1714500" cy="257172"/>
            </a:xfrm>
            <a:prstGeom prst="roundRect">
              <a:avLst>
                <a:gd name="adj" fmla="val 675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Search pattern deleted   </a:t>
              </a:r>
              <a:r>
                <a:rPr lang="en-US" sz="1200" dirty="0">
                  <a:solidFill>
                    <a:schemeClr val="tx1"/>
                  </a:solidFill>
                </a:rPr>
                <a:t>X</a:t>
              </a:r>
            </a:p>
          </p:txBody>
        </p:sp>
        <p:sp>
          <p:nvSpPr>
            <p:cNvPr id="28" name="Rounded Rectangle 27">
              <a:extLst>
                <a:ext uri="{FF2B5EF4-FFF2-40B4-BE49-F238E27FC236}">
                  <a16:creationId xmlns:a16="http://schemas.microsoft.com/office/drawing/2014/main" id="{B255F47A-EC09-8C4A-BBB6-83020B7047E7}"/>
                </a:ext>
              </a:extLst>
            </p:cNvPr>
            <p:cNvSpPr/>
            <p:nvPr/>
          </p:nvSpPr>
          <p:spPr>
            <a:xfrm>
              <a:off x="3374232" y="5560221"/>
              <a:ext cx="311944" cy="264318"/>
            </a:xfrm>
            <a:prstGeom prst="roundRect">
              <a:avLst>
                <a:gd name="adj" fmla="val 6757"/>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b="1" dirty="0">
                  <a:solidFill>
                    <a:schemeClr val="tx1"/>
                  </a:solidFill>
                </a:rPr>
                <a:t>!</a:t>
              </a:r>
              <a:endParaRPr lang="en-US" sz="1400" b="1" dirty="0">
                <a:solidFill>
                  <a:schemeClr val="tx1"/>
                </a:solidFill>
              </a:endParaRPr>
            </a:p>
          </p:txBody>
        </p:sp>
      </p:grpSp>
      <p:cxnSp>
        <p:nvCxnSpPr>
          <p:cNvPr id="27" name="Straight Arrow Connector 26">
            <a:extLst>
              <a:ext uri="{FF2B5EF4-FFF2-40B4-BE49-F238E27FC236}">
                <a16:creationId xmlns:a16="http://schemas.microsoft.com/office/drawing/2014/main" id="{3885EF88-BAA8-A748-8002-1EFBE1422AB5}"/>
              </a:ext>
            </a:extLst>
          </p:cNvPr>
          <p:cNvCxnSpPr>
            <a:cxnSpLocks/>
          </p:cNvCxnSpPr>
          <p:nvPr/>
        </p:nvCxnSpPr>
        <p:spPr>
          <a:xfrm flipH="1">
            <a:off x="7872761" y="2237678"/>
            <a:ext cx="906966" cy="2133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936000-E609-3545-8AF8-61AE5599B927}"/>
              </a:ext>
            </a:extLst>
          </p:cNvPr>
          <p:cNvCxnSpPr>
            <a:cxnSpLocks/>
          </p:cNvCxnSpPr>
          <p:nvPr/>
        </p:nvCxnSpPr>
        <p:spPr>
          <a:xfrm flipH="1">
            <a:off x="9002684" y="1828800"/>
            <a:ext cx="307571" cy="113884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668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Run a search (1/6)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run a search</a:t>
            </a:r>
            <a:r>
              <a:rPr lang="en-US" dirty="0"/>
              <a:t>” from the home screen.</a:t>
            </a:r>
          </a:p>
        </p:txBody>
      </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3948545" y="2243738"/>
            <a:ext cx="131676" cy="2851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82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2A98-D0EC-9944-8179-2D3ADEEA019A}"/>
              </a:ext>
            </a:extLst>
          </p:cNvPr>
          <p:cNvSpPr>
            <a:spLocks noGrp="1"/>
          </p:cNvSpPr>
          <p:nvPr>
            <p:ph type="title"/>
          </p:nvPr>
        </p:nvSpPr>
        <p:spPr/>
        <p:txBody>
          <a:bodyPr/>
          <a:lstStyle/>
          <a:p>
            <a:r>
              <a:rPr lang="en-US" dirty="0"/>
              <a:t>Use Case: Run a search (2/6)</a:t>
            </a:r>
          </a:p>
        </p:txBody>
      </p:sp>
      <p:sp>
        <p:nvSpPr>
          <p:cNvPr id="3" name="Content Placeholder 2">
            <a:extLst>
              <a:ext uri="{FF2B5EF4-FFF2-40B4-BE49-F238E27FC236}">
                <a16:creationId xmlns:a16="http://schemas.microsoft.com/office/drawing/2014/main" id="{BBFD6264-56EB-2845-A8D0-D42938833E32}"/>
              </a:ext>
            </a:extLst>
          </p:cNvPr>
          <p:cNvSpPr>
            <a:spLocks noGrp="1"/>
          </p:cNvSpPr>
          <p:nvPr>
            <p:ph idx="1"/>
          </p:nvPr>
        </p:nvSpPr>
        <p:spPr>
          <a:xfrm>
            <a:off x="838200" y="1628078"/>
            <a:ext cx="10515600" cy="973873"/>
          </a:xfrm>
        </p:spPr>
        <p:txBody>
          <a:bodyPr>
            <a:normAutofit fontScale="70000" lnSpcReduction="20000"/>
          </a:bodyPr>
          <a:lstStyle/>
          <a:p>
            <a:pPr marL="0" indent="0">
              <a:buNone/>
            </a:pPr>
            <a:r>
              <a:rPr lang="en-US" dirty="0"/>
              <a:t>User is directed to the searching in progress page. User can select “</a:t>
            </a:r>
            <a:r>
              <a:rPr lang="en-US" dirty="0">
                <a:solidFill>
                  <a:srgbClr val="FF0000"/>
                </a:solidFill>
              </a:rPr>
              <a:t>cancel</a:t>
            </a:r>
            <a:r>
              <a:rPr lang="en-US" dirty="0"/>
              <a:t>” to end the search and return to the home screen.</a:t>
            </a:r>
            <a:br>
              <a:rPr lang="en-US" dirty="0"/>
            </a:br>
            <a:br>
              <a:rPr lang="en-US" dirty="0"/>
            </a:br>
            <a:r>
              <a:rPr lang="en-US" dirty="0"/>
              <a:t>Ebay application performs a search on all saved search patterns.</a:t>
            </a:r>
          </a:p>
        </p:txBody>
      </p:sp>
      <p:grpSp>
        <p:nvGrpSpPr>
          <p:cNvPr id="4" name="Group 3">
            <a:extLst>
              <a:ext uri="{FF2B5EF4-FFF2-40B4-BE49-F238E27FC236}">
                <a16:creationId xmlns:a16="http://schemas.microsoft.com/office/drawing/2014/main" id="{2749969A-126F-0A4E-B05D-BE0643B93070}"/>
              </a:ext>
            </a:extLst>
          </p:cNvPr>
          <p:cNvGrpSpPr/>
          <p:nvPr/>
        </p:nvGrpSpPr>
        <p:grpSpPr>
          <a:xfrm>
            <a:off x="2835051" y="2654487"/>
            <a:ext cx="7059785" cy="4133230"/>
            <a:chOff x="1122628" y="1507331"/>
            <a:chExt cx="7059785" cy="4133230"/>
          </a:xfrm>
        </p:grpSpPr>
        <p:grpSp>
          <p:nvGrpSpPr>
            <p:cNvPr id="5" name="Group 4">
              <a:extLst>
                <a:ext uri="{FF2B5EF4-FFF2-40B4-BE49-F238E27FC236}">
                  <a16:creationId xmlns:a16="http://schemas.microsoft.com/office/drawing/2014/main" id="{393C0BF2-D8AC-B04C-A547-822B1B15B641}"/>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5A4318EE-D8C5-2D47-8C26-3AFA755FEEE8}"/>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ECF2E8CE-CA61-0A44-BE83-7544D015D18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8A19B19-76A2-FE49-9147-83437D35283B}"/>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909F22-04BD-674F-878D-D1F53E22344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C8057B5-C313-9949-9CDC-3AFAE4302D46}"/>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48897CC-8FC1-A748-B41E-1CB445F8D02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65C1B440-E71A-7B46-96FE-3F5DEC02D5C7}"/>
                  </a:ext>
                </a:extLst>
              </p:cNvPr>
              <p:cNvSpPr/>
              <p:nvPr/>
            </p:nvSpPr>
            <p:spPr>
              <a:xfrm>
                <a:off x="3652841" y="3893346"/>
                <a:ext cx="2355055" cy="478624"/>
              </a:xfrm>
              <a:prstGeom prst="roundRect">
                <a:avLst>
                  <a:gd name="adj" fmla="val 3830"/>
                </a:avLst>
              </a:prstGeom>
              <a:solidFill>
                <a:srgbClr val="FF000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grpSp>
        <p:sp>
          <p:nvSpPr>
            <p:cNvPr id="6" name="TextBox 5">
              <a:extLst>
                <a:ext uri="{FF2B5EF4-FFF2-40B4-BE49-F238E27FC236}">
                  <a16:creationId xmlns:a16="http://schemas.microsoft.com/office/drawing/2014/main" id="{CA8DF314-4C7B-4245-8D5A-0AF94CDEB155}"/>
                </a:ext>
              </a:extLst>
            </p:cNvPr>
            <p:cNvSpPr txBox="1"/>
            <p:nvPr/>
          </p:nvSpPr>
          <p:spPr>
            <a:xfrm>
              <a:off x="2707481" y="2100262"/>
              <a:ext cx="4027064" cy="584775"/>
            </a:xfrm>
            <a:prstGeom prst="rect">
              <a:avLst/>
            </a:prstGeom>
            <a:noFill/>
          </p:spPr>
          <p:txBody>
            <a:bodyPr wrap="none" rtlCol="0">
              <a:spAutoFit/>
            </a:bodyPr>
            <a:lstStyle/>
            <a:p>
              <a:r>
                <a:rPr lang="en-US" sz="3200" i="1" dirty="0"/>
                <a:t>Searching in progress…</a:t>
              </a:r>
            </a:p>
          </p:txBody>
        </p:sp>
        <p:sp>
          <p:nvSpPr>
            <p:cNvPr id="7" name="Rounded Rectangle 6">
              <a:extLst>
                <a:ext uri="{FF2B5EF4-FFF2-40B4-BE49-F238E27FC236}">
                  <a16:creationId xmlns:a16="http://schemas.microsoft.com/office/drawing/2014/main" id="{FEE9B34A-25C8-6145-8698-AEFA0A2B8D7A}"/>
                </a:ext>
              </a:extLst>
            </p:cNvPr>
            <p:cNvSpPr/>
            <p:nvPr/>
          </p:nvSpPr>
          <p:spPr>
            <a:xfrm>
              <a:off x="2257426" y="2800350"/>
              <a:ext cx="4879181" cy="178594"/>
            </a:xfrm>
            <a:prstGeom prst="roundRect">
              <a:avLst/>
            </a:prstGeom>
            <a:gradFill>
              <a:gsLst>
                <a:gs pos="33000">
                  <a:schemeClr val="accent6"/>
                </a:gs>
                <a:gs pos="34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7AA1A8-65D1-084B-B7AB-9F80E601A6FC}"/>
                </a:ext>
              </a:extLst>
            </p:cNvPr>
            <p:cNvSpPr txBox="1"/>
            <p:nvPr/>
          </p:nvSpPr>
          <p:spPr>
            <a:xfrm>
              <a:off x="3579020" y="3257549"/>
              <a:ext cx="2149948"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4/18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14</a:t>
              </a:r>
            </a:p>
          </p:txBody>
        </p:sp>
      </p:grpSp>
    </p:spTree>
    <p:extLst>
      <p:ext uri="{BB962C8B-B14F-4D97-AF65-F5344CB8AC3E}">
        <p14:creationId xmlns:p14="http://schemas.microsoft.com/office/powerpoint/2010/main" val="254701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lstStyle/>
          <a:p>
            <a:pPr marL="0" indent="0">
              <a:buNone/>
            </a:pPr>
            <a:r>
              <a:rPr lang="en-US" dirty="0"/>
              <a:t>Upon search completion, user is directed to a search result page.</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Run a search (3/6)</a:t>
            </a:r>
          </a:p>
        </p:txBody>
      </p:sp>
      <p:grpSp>
        <p:nvGrpSpPr>
          <p:cNvPr id="5" name="Group 4">
            <a:extLst>
              <a:ext uri="{FF2B5EF4-FFF2-40B4-BE49-F238E27FC236}">
                <a16:creationId xmlns:a16="http://schemas.microsoft.com/office/drawing/2014/main" id="{D66141CD-0F8E-764B-89DE-3D773B82CC06}"/>
              </a:ext>
            </a:extLst>
          </p:cNvPr>
          <p:cNvGrpSpPr/>
          <p:nvPr/>
        </p:nvGrpSpPr>
        <p:grpSpPr>
          <a:xfrm>
            <a:off x="2170032" y="2413418"/>
            <a:ext cx="7059785" cy="4133230"/>
            <a:chOff x="1122628" y="1507331"/>
            <a:chExt cx="7059785" cy="4133230"/>
          </a:xfrm>
        </p:grpSpPr>
        <p:grpSp>
          <p:nvGrpSpPr>
            <p:cNvPr id="6" name="Group 5">
              <a:extLst>
                <a:ext uri="{FF2B5EF4-FFF2-40B4-BE49-F238E27FC236}">
                  <a16:creationId xmlns:a16="http://schemas.microsoft.com/office/drawing/2014/main" id="{3F290DE0-410B-394D-A10E-CCCCC41E33E7}"/>
                </a:ext>
              </a:extLst>
            </p:cNvPr>
            <p:cNvGrpSpPr/>
            <p:nvPr/>
          </p:nvGrpSpPr>
          <p:grpSpPr>
            <a:xfrm>
              <a:off x="1122628" y="1507331"/>
              <a:ext cx="7059785" cy="4133230"/>
              <a:chOff x="1122628" y="1507331"/>
              <a:chExt cx="7059785" cy="4133230"/>
            </a:xfrm>
          </p:grpSpPr>
          <p:grpSp>
            <p:nvGrpSpPr>
              <p:cNvPr id="11" name="Group 10">
                <a:extLst>
                  <a:ext uri="{FF2B5EF4-FFF2-40B4-BE49-F238E27FC236}">
                    <a16:creationId xmlns:a16="http://schemas.microsoft.com/office/drawing/2014/main" id="{CD01E5EB-CA1F-FF42-BDF8-DAE61E1F736C}"/>
                  </a:ext>
                </a:extLst>
              </p:cNvPr>
              <p:cNvGrpSpPr/>
              <p:nvPr/>
            </p:nvGrpSpPr>
            <p:grpSpPr>
              <a:xfrm>
                <a:off x="1122628" y="1507331"/>
                <a:ext cx="7059785" cy="4133230"/>
                <a:chOff x="1272648" y="1407319"/>
                <a:chExt cx="7059785" cy="4133230"/>
              </a:xfrm>
            </p:grpSpPr>
            <p:sp>
              <p:nvSpPr>
                <p:cNvPr id="13" name="Rounded Rectangle 12">
                  <a:extLst>
                    <a:ext uri="{FF2B5EF4-FFF2-40B4-BE49-F238E27FC236}">
                      <a16:creationId xmlns:a16="http://schemas.microsoft.com/office/drawing/2014/main" id="{AD1A8BB2-ECA5-B84F-8990-E8B46DF77F33}"/>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2781180-5442-6745-9E6A-AF8F9287A76C}"/>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33BBD8-83C4-F44A-8CFD-61D630523282}"/>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94EA070-7BE7-8647-8E36-DE617E1659A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3CAE14A-1E25-8C4C-841A-8220C9C2AB3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F9A9A7C-65DE-A34F-9BE8-D03E4D530B14}"/>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9" name="Rounded Rectangle 18">
                  <a:extLst>
                    <a:ext uri="{FF2B5EF4-FFF2-40B4-BE49-F238E27FC236}">
                      <a16:creationId xmlns:a16="http://schemas.microsoft.com/office/drawing/2014/main" id="{525D1F1A-AE4E-E14F-AFFA-80195DF228A3}"/>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12" name="TextBox 11">
                <a:extLst>
                  <a:ext uri="{FF2B5EF4-FFF2-40B4-BE49-F238E27FC236}">
                    <a16:creationId xmlns:a16="http://schemas.microsoft.com/office/drawing/2014/main" id="{72AA45D6-59F7-3B47-BB2D-D1A5097B7F7C}"/>
                  </a:ext>
                </a:extLst>
              </p:cNvPr>
              <p:cNvSpPr txBox="1"/>
              <p:nvPr/>
            </p:nvSpPr>
            <p:spPr>
              <a:xfrm>
                <a:off x="2843212" y="1814512"/>
                <a:ext cx="3944478" cy="584775"/>
              </a:xfrm>
              <a:prstGeom prst="rect">
                <a:avLst/>
              </a:prstGeom>
              <a:noFill/>
            </p:spPr>
            <p:txBody>
              <a:bodyPr wrap="none" rtlCol="0">
                <a:spAutoFit/>
              </a:bodyPr>
              <a:lstStyle/>
              <a:p>
                <a:r>
                  <a:rPr lang="en-US" sz="3200" dirty="0"/>
                  <a:t>28 New Search Results</a:t>
                </a:r>
              </a:p>
            </p:txBody>
          </p:sp>
        </p:grpSp>
        <p:grpSp>
          <p:nvGrpSpPr>
            <p:cNvPr id="7" name="Group 6">
              <a:extLst>
                <a:ext uri="{FF2B5EF4-FFF2-40B4-BE49-F238E27FC236}">
                  <a16:creationId xmlns:a16="http://schemas.microsoft.com/office/drawing/2014/main" id="{89414231-4AC5-B34C-82DC-51C09797354B}"/>
                </a:ext>
              </a:extLst>
            </p:cNvPr>
            <p:cNvGrpSpPr/>
            <p:nvPr/>
          </p:nvGrpSpPr>
          <p:grpSpPr>
            <a:xfrm>
              <a:off x="2178844" y="2357438"/>
              <a:ext cx="5512594" cy="2614612"/>
              <a:chOff x="1293019" y="2357438"/>
              <a:chExt cx="5512594" cy="2614612"/>
            </a:xfrm>
          </p:grpSpPr>
          <p:sp>
            <p:nvSpPr>
              <p:cNvPr id="8" name="Rounded Rectangle 7">
                <a:extLst>
                  <a:ext uri="{FF2B5EF4-FFF2-40B4-BE49-F238E27FC236}">
                    <a16:creationId xmlns:a16="http://schemas.microsoft.com/office/drawing/2014/main" id="{33CB9949-DBD1-8640-8337-402663BB7041}"/>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9" name="Picture 2" descr="Topic A: Basic pointing actions – Key Concepts of Computer Studies">
                <a:extLst>
                  <a:ext uri="{FF2B5EF4-FFF2-40B4-BE49-F238E27FC236}">
                    <a16:creationId xmlns:a16="http://schemas.microsoft.com/office/drawing/2014/main" id="{F5F2A3D8-6C2A-0349-828C-CD3AA85B3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89316B-B0F3-684B-9D17-706222255603}"/>
                  </a:ext>
                </a:extLst>
              </p:cNvPr>
              <p:cNvPicPr>
                <a:picLocks noChangeAspect="1"/>
              </p:cNvPicPr>
              <p:nvPr/>
            </p:nvPicPr>
            <p:blipFill rotWithShape="1">
              <a:blip r:embed="rId3"/>
              <a:srcRect b="34842"/>
              <a:stretch/>
            </p:blipFill>
            <p:spPr>
              <a:xfrm>
                <a:off x="1314450" y="2380456"/>
                <a:ext cx="4648200" cy="2548732"/>
              </a:xfrm>
              <a:prstGeom prst="rect">
                <a:avLst/>
              </a:prstGeom>
            </p:spPr>
          </p:pic>
        </p:grpSp>
      </p:grpSp>
    </p:spTree>
    <p:extLst>
      <p:ext uri="{BB962C8B-B14F-4D97-AF65-F5344CB8AC3E}">
        <p14:creationId xmlns:p14="http://schemas.microsoft.com/office/powerpoint/2010/main" val="357239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6EBC-D5A4-AC42-B2DE-8D0287F72153}"/>
              </a:ext>
            </a:extLst>
          </p:cNvPr>
          <p:cNvSpPr>
            <a:spLocks noGrp="1"/>
          </p:cNvSpPr>
          <p:nvPr>
            <p:ph type="title"/>
          </p:nvPr>
        </p:nvSpPr>
        <p:spPr/>
        <p:txBody>
          <a:bodyPr/>
          <a:lstStyle/>
          <a:p>
            <a:r>
              <a:rPr lang="en-US" dirty="0"/>
              <a:t>Use Case: Add a search pattern</a:t>
            </a:r>
          </a:p>
        </p:txBody>
      </p:sp>
      <p:sp>
        <p:nvSpPr>
          <p:cNvPr id="3" name="Content Placeholder 2">
            <a:extLst>
              <a:ext uri="{FF2B5EF4-FFF2-40B4-BE49-F238E27FC236}">
                <a16:creationId xmlns:a16="http://schemas.microsoft.com/office/drawing/2014/main" id="{779448CA-45B8-6242-A7CB-D11446F88354}"/>
              </a:ext>
            </a:extLst>
          </p:cNvPr>
          <p:cNvSpPr>
            <a:spLocks noGrp="1"/>
          </p:cNvSpPr>
          <p:nvPr>
            <p:ph idx="1"/>
          </p:nvPr>
        </p:nvSpPr>
        <p:spPr/>
        <p:txBody>
          <a:bodyPr>
            <a:normAutofit/>
          </a:bodyPr>
          <a:lstStyle/>
          <a:p>
            <a:pPr marL="0" indent="0">
              <a:buNone/>
            </a:pPr>
            <a:r>
              <a:rPr lang="en-US" dirty="0"/>
              <a:t>User selects “add a search pattern” from the home screen. User is brought to the “add a search pattern” screen. User enters search keywords. Optionally, user can check “Advanced” options, and enter in advanced search criteria. User selects “add” to save the pattern, or “cancel” to not save. After either “adding” or “cancelling” the user is returned to home screen where a toast message is displayed indicating success (or cancel). Search data fields on home screen are updated.</a:t>
            </a:r>
          </a:p>
        </p:txBody>
      </p:sp>
    </p:spTree>
    <p:extLst>
      <p:ext uri="{BB962C8B-B14F-4D97-AF65-F5344CB8AC3E}">
        <p14:creationId xmlns:p14="http://schemas.microsoft.com/office/powerpoint/2010/main" val="228414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fontScale="85000" lnSpcReduction="10000"/>
          </a:bodyPr>
          <a:lstStyle/>
          <a:p>
            <a:pPr marL="0" indent="0">
              <a:buNone/>
            </a:pPr>
            <a:r>
              <a:rPr lang="en-US" dirty="0"/>
              <a:t>User can </a:t>
            </a:r>
            <a:r>
              <a:rPr lang="en-US" dirty="0">
                <a:solidFill>
                  <a:srgbClr val="FF0000"/>
                </a:solidFill>
              </a:rPr>
              <a:t>scroll through results</a:t>
            </a:r>
            <a:r>
              <a:rPr lang="en-US" dirty="0"/>
              <a:t>, and/or </a:t>
            </a:r>
            <a:r>
              <a:rPr lang="en-US" dirty="0">
                <a:solidFill>
                  <a:srgbClr val="FFC000"/>
                </a:solidFill>
              </a:rPr>
              <a:t>click on results</a:t>
            </a:r>
            <a:r>
              <a:rPr lang="en-US" dirty="0"/>
              <a:t> to go to the ebay listing.</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Run a search (4/6)</a:t>
            </a:r>
          </a:p>
        </p:txBody>
      </p:sp>
      <p:grpSp>
        <p:nvGrpSpPr>
          <p:cNvPr id="5" name="Group 4">
            <a:extLst>
              <a:ext uri="{FF2B5EF4-FFF2-40B4-BE49-F238E27FC236}">
                <a16:creationId xmlns:a16="http://schemas.microsoft.com/office/drawing/2014/main" id="{D66141CD-0F8E-764B-89DE-3D773B82CC06}"/>
              </a:ext>
            </a:extLst>
          </p:cNvPr>
          <p:cNvGrpSpPr/>
          <p:nvPr/>
        </p:nvGrpSpPr>
        <p:grpSpPr>
          <a:xfrm>
            <a:off x="2170032" y="2413418"/>
            <a:ext cx="7059785" cy="4133230"/>
            <a:chOff x="1122628" y="1507331"/>
            <a:chExt cx="7059785" cy="4133230"/>
          </a:xfrm>
        </p:grpSpPr>
        <p:grpSp>
          <p:nvGrpSpPr>
            <p:cNvPr id="6" name="Group 5">
              <a:extLst>
                <a:ext uri="{FF2B5EF4-FFF2-40B4-BE49-F238E27FC236}">
                  <a16:creationId xmlns:a16="http://schemas.microsoft.com/office/drawing/2014/main" id="{3F290DE0-410B-394D-A10E-CCCCC41E33E7}"/>
                </a:ext>
              </a:extLst>
            </p:cNvPr>
            <p:cNvGrpSpPr/>
            <p:nvPr/>
          </p:nvGrpSpPr>
          <p:grpSpPr>
            <a:xfrm>
              <a:off x="1122628" y="1507331"/>
              <a:ext cx="7059785" cy="4133230"/>
              <a:chOff x="1122628" y="1507331"/>
              <a:chExt cx="7059785" cy="4133230"/>
            </a:xfrm>
          </p:grpSpPr>
          <p:grpSp>
            <p:nvGrpSpPr>
              <p:cNvPr id="11" name="Group 10">
                <a:extLst>
                  <a:ext uri="{FF2B5EF4-FFF2-40B4-BE49-F238E27FC236}">
                    <a16:creationId xmlns:a16="http://schemas.microsoft.com/office/drawing/2014/main" id="{CD01E5EB-CA1F-FF42-BDF8-DAE61E1F736C}"/>
                  </a:ext>
                </a:extLst>
              </p:cNvPr>
              <p:cNvGrpSpPr/>
              <p:nvPr/>
            </p:nvGrpSpPr>
            <p:grpSpPr>
              <a:xfrm>
                <a:off x="1122628" y="1507331"/>
                <a:ext cx="7059785" cy="4133230"/>
                <a:chOff x="1272648" y="1407319"/>
                <a:chExt cx="7059785" cy="4133230"/>
              </a:xfrm>
            </p:grpSpPr>
            <p:sp>
              <p:nvSpPr>
                <p:cNvPr id="13" name="Rounded Rectangle 12">
                  <a:extLst>
                    <a:ext uri="{FF2B5EF4-FFF2-40B4-BE49-F238E27FC236}">
                      <a16:creationId xmlns:a16="http://schemas.microsoft.com/office/drawing/2014/main" id="{AD1A8BB2-ECA5-B84F-8990-E8B46DF77F33}"/>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2781180-5442-6745-9E6A-AF8F9287A76C}"/>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33BBD8-83C4-F44A-8CFD-61D630523282}"/>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94EA070-7BE7-8647-8E36-DE617E1659A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3CAE14A-1E25-8C4C-841A-8220C9C2AB3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F9A9A7C-65DE-A34F-9BE8-D03E4D530B14}"/>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9" name="Rounded Rectangle 18">
                  <a:extLst>
                    <a:ext uri="{FF2B5EF4-FFF2-40B4-BE49-F238E27FC236}">
                      <a16:creationId xmlns:a16="http://schemas.microsoft.com/office/drawing/2014/main" id="{525D1F1A-AE4E-E14F-AFFA-80195DF228A3}"/>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12" name="TextBox 11">
                <a:extLst>
                  <a:ext uri="{FF2B5EF4-FFF2-40B4-BE49-F238E27FC236}">
                    <a16:creationId xmlns:a16="http://schemas.microsoft.com/office/drawing/2014/main" id="{72AA45D6-59F7-3B47-BB2D-D1A5097B7F7C}"/>
                  </a:ext>
                </a:extLst>
              </p:cNvPr>
              <p:cNvSpPr txBox="1"/>
              <p:nvPr/>
            </p:nvSpPr>
            <p:spPr>
              <a:xfrm>
                <a:off x="2843212" y="1814512"/>
                <a:ext cx="3944478" cy="584775"/>
              </a:xfrm>
              <a:prstGeom prst="rect">
                <a:avLst/>
              </a:prstGeom>
              <a:noFill/>
            </p:spPr>
            <p:txBody>
              <a:bodyPr wrap="none" rtlCol="0">
                <a:spAutoFit/>
              </a:bodyPr>
              <a:lstStyle/>
              <a:p>
                <a:r>
                  <a:rPr lang="en-US" sz="3200" dirty="0"/>
                  <a:t>28 New Search Results</a:t>
                </a:r>
              </a:p>
            </p:txBody>
          </p:sp>
        </p:grpSp>
        <p:grpSp>
          <p:nvGrpSpPr>
            <p:cNvPr id="7" name="Group 6">
              <a:extLst>
                <a:ext uri="{FF2B5EF4-FFF2-40B4-BE49-F238E27FC236}">
                  <a16:creationId xmlns:a16="http://schemas.microsoft.com/office/drawing/2014/main" id="{89414231-4AC5-B34C-82DC-51C09797354B}"/>
                </a:ext>
              </a:extLst>
            </p:cNvPr>
            <p:cNvGrpSpPr/>
            <p:nvPr/>
          </p:nvGrpSpPr>
          <p:grpSpPr>
            <a:xfrm>
              <a:off x="2178844" y="2357438"/>
              <a:ext cx="5512594" cy="2614612"/>
              <a:chOff x="1293019" y="2357438"/>
              <a:chExt cx="5512594" cy="2614612"/>
            </a:xfrm>
          </p:grpSpPr>
          <p:sp>
            <p:nvSpPr>
              <p:cNvPr id="8" name="Rounded Rectangle 7">
                <a:extLst>
                  <a:ext uri="{FF2B5EF4-FFF2-40B4-BE49-F238E27FC236}">
                    <a16:creationId xmlns:a16="http://schemas.microsoft.com/office/drawing/2014/main" id="{33CB9949-DBD1-8640-8337-402663BB7041}"/>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9" name="Picture 2" descr="Topic A: Basic pointing actions – Key Concepts of Computer Studies">
                <a:extLst>
                  <a:ext uri="{FF2B5EF4-FFF2-40B4-BE49-F238E27FC236}">
                    <a16:creationId xmlns:a16="http://schemas.microsoft.com/office/drawing/2014/main" id="{F5F2A3D8-6C2A-0349-828C-CD3AA85B3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89316B-B0F3-684B-9D17-706222255603}"/>
                  </a:ext>
                </a:extLst>
              </p:cNvPr>
              <p:cNvPicPr>
                <a:picLocks noChangeAspect="1"/>
              </p:cNvPicPr>
              <p:nvPr/>
            </p:nvPicPr>
            <p:blipFill rotWithShape="1">
              <a:blip r:embed="rId3"/>
              <a:srcRect b="34842"/>
              <a:stretch/>
            </p:blipFill>
            <p:spPr>
              <a:xfrm>
                <a:off x="1314450" y="2380456"/>
                <a:ext cx="4648200" cy="2548732"/>
              </a:xfrm>
              <a:prstGeom prst="rect">
                <a:avLst/>
              </a:prstGeom>
            </p:spPr>
          </p:pic>
        </p:grpSp>
      </p:gr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3857105" y="2236124"/>
            <a:ext cx="4289368" cy="1920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F7062A-10F0-0943-9FF1-1255C6D55C0D}"/>
              </a:ext>
            </a:extLst>
          </p:cNvPr>
          <p:cNvCxnSpPr>
            <a:cxnSpLocks/>
          </p:cNvCxnSpPr>
          <p:nvPr/>
        </p:nvCxnSpPr>
        <p:spPr>
          <a:xfrm flipH="1">
            <a:off x="5029200" y="2161309"/>
            <a:ext cx="1753985" cy="236912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54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a:bodyPr>
          <a:lstStyle/>
          <a:p>
            <a:pPr marL="0" indent="0">
              <a:buNone/>
            </a:pPr>
            <a:r>
              <a:rPr lang="en-US" dirty="0"/>
              <a:t>User clicks on “</a:t>
            </a:r>
            <a:r>
              <a:rPr lang="en-US" dirty="0">
                <a:solidFill>
                  <a:srgbClr val="FF0000"/>
                </a:solidFill>
              </a:rPr>
              <a:t>return to home screen</a:t>
            </a:r>
            <a:r>
              <a:rPr lang="en-US" dirty="0"/>
              <a:t>”.</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Run a search (5/6)</a:t>
            </a:r>
          </a:p>
        </p:txBody>
      </p:sp>
      <p:grpSp>
        <p:nvGrpSpPr>
          <p:cNvPr id="5" name="Group 4">
            <a:extLst>
              <a:ext uri="{FF2B5EF4-FFF2-40B4-BE49-F238E27FC236}">
                <a16:creationId xmlns:a16="http://schemas.microsoft.com/office/drawing/2014/main" id="{D66141CD-0F8E-764B-89DE-3D773B82CC06}"/>
              </a:ext>
            </a:extLst>
          </p:cNvPr>
          <p:cNvGrpSpPr/>
          <p:nvPr/>
        </p:nvGrpSpPr>
        <p:grpSpPr>
          <a:xfrm>
            <a:off x="2170032" y="2413418"/>
            <a:ext cx="7059785" cy="4133230"/>
            <a:chOff x="1122628" y="1507331"/>
            <a:chExt cx="7059785" cy="4133230"/>
          </a:xfrm>
        </p:grpSpPr>
        <p:grpSp>
          <p:nvGrpSpPr>
            <p:cNvPr id="6" name="Group 5">
              <a:extLst>
                <a:ext uri="{FF2B5EF4-FFF2-40B4-BE49-F238E27FC236}">
                  <a16:creationId xmlns:a16="http://schemas.microsoft.com/office/drawing/2014/main" id="{3F290DE0-410B-394D-A10E-CCCCC41E33E7}"/>
                </a:ext>
              </a:extLst>
            </p:cNvPr>
            <p:cNvGrpSpPr/>
            <p:nvPr/>
          </p:nvGrpSpPr>
          <p:grpSpPr>
            <a:xfrm>
              <a:off x="1122628" y="1507331"/>
              <a:ext cx="7059785" cy="4133230"/>
              <a:chOff x="1122628" y="1507331"/>
              <a:chExt cx="7059785" cy="4133230"/>
            </a:xfrm>
          </p:grpSpPr>
          <p:grpSp>
            <p:nvGrpSpPr>
              <p:cNvPr id="11" name="Group 10">
                <a:extLst>
                  <a:ext uri="{FF2B5EF4-FFF2-40B4-BE49-F238E27FC236}">
                    <a16:creationId xmlns:a16="http://schemas.microsoft.com/office/drawing/2014/main" id="{CD01E5EB-CA1F-FF42-BDF8-DAE61E1F736C}"/>
                  </a:ext>
                </a:extLst>
              </p:cNvPr>
              <p:cNvGrpSpPr/>
              <p:nvPr/>
            </p:nvGrpSpPr>
            <p:grpSpPr>
              <a:xfrm>
                <a:off x="1122628" y="1507331"/>
                <a:ext cx="7059785" cy="4133230"/>
                <a:chOff x="1272648" y="1407319"/>
                <a:chExt cx="7059785" cy="4133230"/>
              </a:xfrm>
            </p:grpSpPr>
            <p:sp>
              <p:nvSpPr>
                <p:cNvPr id="13" name="Rounded Rectangle 12">
                  <a:extLst>
                    <a:ext uri="{FF2B5EF4-FFF2-40B4-BE49-F238E27FC236}">
                      <a16:creationId xmlns:a16="http://schemas.microsoft.com/office/drawing/2014/main" id="{AD1A8BB2-ECA5-B84F-8990-E8B46DF77F33}"/>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2781180-5442-6745-9E6A-AF8F9287A76C}"/>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33BBD8-83C4-F44A-8CFD-61D630523282}"/>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94EA070-7BE7-8647-8E36-DE617E1659AB}"/>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3CAE14A-1E25-8C4C-841A-8220C9C2AB3B}"/>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F9A9A7C-65DE-A34F-9BE8-D03E4D530B14}"/>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9" name="Rounded Rectangle 18">
                  <a:extLst>
                    <a:ext uri="{FF2B5EF4-FFF2-40B4-BE49-F238E27FC236}">
                      <a16:creationId xmlns:a16="http://schemas.microsoft.com/office/drawing/2014/main" id="{525D1F1A-AE4E-E14F-AFFA-80195DF228A3}"/>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12" name="TextBox 11">
                <a:extLst>
                  <a:ext uri="{FF2B5EF4-FFF2-40B4-BE49-F238E27FC236}">
                    <a16:creationId xmlns:a16="http://schemas.microsoft.com/office/drawing/2014/main" id="{72AA45D6-59F7-3B47-BB2D-D1A5097B7F7C}"/>
                  </a:ext>
                </a:extLst>
              </p:cNvPr>
              <p:cNvSpPr txBox="1"/>
              <p:nvPr/>
            </p:nvSpPr>
            <p:spPr>
              <a:xfrm>
                <a:off x="2843212" y="1814512"/>
                <a:ext cx="3944478" cy="584775"/>
              </a:xfrm>
              <a:prstGeom prst="rect">
                <a:avLst/>
              </a:prstGeom>
              <a:noFill/>
            </p:spPr>
            <p:txBody>
              <a:bodyPr wrap="none" rtlCol="0">
                <a:spAutoFit/>
              </a:bodyPr>
              <a:lstStyle/>
              <a:p>
                <a:r>
                  <a:rPr lang="en-US" sz="3200" dirty="0"/>
                  <a:t>28 New Search Results</a:t>
                </a:r>
              </a:p>
            </p:txBody>
          </p:sp>
        </p:grpSp>
        <p:grpSp>
          <p:nvGrpSpPr>
            <p:cNvPr id="7" name="Group 6">
              <a:extLst>
                <a:ext uri="{FF2B5EF4-FFF2-40B4-BE49-F238E27FC236}">
                  <a16:creationId xmlns:a16="http://schemas.microsoft.com/office/drawing/2014/main" id="{89414231-4AC5-B34C-82DC-51C09797354B}"/>
                </a:ext>
              </a:extLst>
            </p:cNvPr>
            <p:cNvGrpSpPr/>
            <p:nvPr/>
          </p:nvGrpSpPr>
          <p:grpSpPr>
            <a:xfrm>
              <a:off x="2178844" y="2357438"/>
              <a:ext cx="5512594" cy="2614612"/>
              <a:chOff x="1293019" y="2357438"/>
              <a:chExt cx="5512594" cy="2614612"/>
            </a:xfrm>
          </p:grpSpPr>
          <p:sp>
            <p:nvSpPr>
              <p:cNvPr id="8" name="Rounded Rectangle 7">
                <a:extLst>
                  <a:ext uri="{FF2B5EF4-FFF2-40B4-BE49-F238E27FC236}">
                    <a16:creationId xmlns:a16="http://schemas.microsoft.com/office/drawing/2014/main" id="{33CB9949-DBD1-8640-8337-402663BB7041}"/>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9" name="Picture 2" descr="Topic A: Basic pointing actions – Key Concepts of Computer Studies">
                <a:extLst>
                  <a:ext uri="{FF2B5EF4-FFF2-40B4-BE49-F238E27FC236}">
                    <a16:creationId xmlns:a16="http://schemas.microsoft.com/office/drawing/2014/main" id="{F5F2A3D8-6C2A-0349-828C-CD3AA85B3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89316B-B0F3-684B-9D17-706222255603}"/>
                  </a:ext>
                </a:extLst>
              </p:cNvPr>
              <p:cNvPicPr>
                <a:picLocks noChangeAspect="1"/>
              </p:cNvPicPr>
              <p:nvPr/>
            </p:nvPicPr>
            <p:blipFill rotWithShape="1">
              <a:blip r:embed="rId3"/>
              <a:srcRect b="34842"/>
              <a:stretch/>
            </p:blipFill>
            <p:spPr>
              <a:xfrm>
                <a:off x="1314450" y="2380456"/>
                <a:ext cx="4648200" cy="2548732"/>
              </a:xfrm>
              <a:prstGeom prst="rect">
                <a:avLst/>
              </a:prstGeom>
            </p:spPr>
          </p:pic>
        </p:grpSp>
      </p:gr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4746566" y="2252750"/>
            <a:ext cx="814649" cy="38487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72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24 2022 9:05:17</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28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301</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Run a search (6/6)</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normAutofit fontScale="77500" lnSpcReduction="20000"/>
          </a:bodyPr>
          <a:lstStyle/>
          <a:p>
            <a:pPr marL="0" indent="0">
              <a:buNone/>
            </a:pPr>
            <a:r>
              <a:rPr lang="en-US" dirty="0"/>
              <a:t>User is redirected back to home page. Search “</a:t>
            </a:r>
            <a:r>
              <a:rPr lang="en-US" dirty="0">
                <a:solidFill>
                  <a:srgbClr val="FF0000"/>
                </a:solidFill>
              </a:rPr>
              <a:t>data</a:t>
            </a:r>
            <a:r>
              <a:rPr lang="en-US" dirty="0"/>
              <a:t>” on the home screen is updated.</a:t>
            </a:r>
          </a:p>
        </p:txBody>
      </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a:off x="6742771" y="2141034"/>
            <a:ext cx="1162633" cy="2189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159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C4A4B1-BA33-8840-9186-ED78100402BF}"/>
              </a:ext>
            </a:extLst>
          </p:cNvPr>
          <p:cNvGrpSpPr/>
          <p:nvPr/>
        </p:nvGrpSpPr>
        <p:grpSpPr>
          <a:xfrm>
            <a:off x="2240836" y="2405993"/>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View previous search results (1/5)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view previous results</a:t>
            </a:r>
            <a:r>
              <a:rPr lang="en-US" dirty="0"/>
              <a:t>” from the home screen.</a:t>
            </a:r>
          </a:p>
        </p:txBody>
      </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flipH="1">
            <a:off x="3682538" y="2243738"/>
            <a:ext cx="397683" cy="34255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983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192EBEA-BD09-E940-89E4-58579D9B3FF4}"/>
              </a:ext>
            </a:extLst>
          </p:cNvPr>
          <p:cNvGrpSpPr/>
          <p:nvPr/>
        </p:nvGrpSpPr>
        <p:grpSpPr>
          <a:xfrm>
            <a:off x="2211595" y="2430044"/>
            <a:ext cx="7059785" cy="4133230"/>
            <a:chOff x="1122628" y="1507331"/>
            <a:chExt cx="7059785" cy="4133230"/>
          </a:xfrm>
        </p:grpSpPr>
        <p:grpSp>
          <p:nvGrpSpPr>
            <p:cNvPr id="23" name="Group 22">
              <a:extLst>
                <a:ext uri="{FF2B5EF4-FFF2-40B4-BE49-F238E27FC236}">
                  <a16:creationId xmlns:a16="http://schemas.microsoft.com/office/drawing/2014/main" id="{3CFCEA4E-0277-5B48-9712-06DD00E04257}"/>
                </a:ext>
              </a:extLst>
            </p:cNvPr>
            <p:cNvGrpSpPr/>
            <p:nvPr/>
          </p:nvGrpSpPr>
          <p:grpSpPr>
            <a:xfrm>
              <a:off x="1122628" y="1507331"/>
              <a:ext cx="7059785" cy="4133230"/>
              <a:chOff x="1122628" y="1507331"/>
              <a:chExt cx="7059785" cy="4133230"/>
            </a:xfrm>
          </p:grpSpPr>
          <p:grpSp>
            <p:nvGrpSpPr>
              <p:cNvPr id="26" name="Group 25">
                <a:extLst>
                  <a:ext uri="{FF2B5EF4-FFF2-40B4-BE49-F238E27FC236}">
                    <a16:creationId xmlns:a16="http://schemas.microsoft.com/office/drawing/2014/main" id="{E7450E91-F32A-294D-9648-2C0329A0B113}"/>
                  </a:ext>
                </a:extLst>
              </p:cNvPr>
              <p:cNvGrpSpPr/>
              <p:nvPr/>
            </p:nvGrpSpPr>
            <p:grpSpPr>
              <a:xfrm>
                <a:off x="1122628" y="1507331"/>
                <a:ext cx="7059785" cy="4133230"/>
                <a:chOff x="1122628" y="1507331"/>
                <a:chExt cx="7059785" cy="4133230"/>
              </a:xfrm>
            </p:grpSpPr>
            <p:grpSp>
              <p:nvGrpSpPr>
                <p:cNvPr id="30" name="Group 29">
                  <a:extLst>
                    <a:ext uri="{FF2B5EF4-FFF2-40B4-BE49-F238E27FC236}">
                      <a16:creationId xmlns:a16="http://schemas.microsoft.com/office/drawing/2014/main" id="{302FD14C-EA8E-D542-8922-6962F78D43C3}"/>
                    </a:ext>
                  </a:extLst>
                </p:cNvPr>
                <p:cNvGrpSpPr/>
                <p:nvPr/>
              </p:nvGrpSpPr>
              <p:grpSpPr>
                <a:xfrm>
                  <a:off x="1122628" y="1507331"/>
                  <a:ext cx="7059785" cy="4133230"/>
                  <a:chOff x="1272648" y="1407319"/>
                  <a:chExt cx="7059785" cy="4133230"/>
                </a:xfrm>
              </p:grpSpPr>
              <p:sp>
                <p:nvSpPr>
                  <p:cNvPr id="32" name="Rounded Rectangle 31">
                    <a:extLst>
                      <a:ext uri="{FF2B5EF4-FFF2-40B4-BE49-F238E27FC236}">
                        <a16:creationId xmlns:a16="http://schemas.microsoft.com/office/drawing/2014/main" id="{6B766ADA-A10D-784B-AA23-3CF5011E54AD}"/>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27027C04-81A7-4147-B40C-7F34740DF3B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92C0508-96DE-C343-A4AA-CB877505B76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811159-43FB-2F45-8C4C-24EACEF1BC2E}"/>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2F9621-34AA-1043-AA2F-7EDC3735529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767E77D-4464-0844-91C0-47A123BC971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8" name="Rounded Rectangle 37">
                    <a:extLst>
                      <a:ext uri="{FF2B5EF4-FFF2-40B4-BE49-F238E27FC236}">
                        <a16:creationId xmlns:a16="http://schemas.microsoft.com/office/drawing/2014/main" id="{4A0E49BB-C04B-914C-93D4-719E44FAEE99}"/>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31" name="TextBox 30">
                  <a:extLst>
                    <a:ext uri="{FF2B5EF4-FFF2-40B4-BE49-F238E27FC236}">
                      <a16:creationId xmlns:a16="http://schemas.microsoft.com/office/drawing/2014/main" id="{5DEF5A54-6367-2142-875B-AD26DB7B68FF}"/>
                    </a:ext>
                  </a:extLst>
                </p:cNvPr>
                <p:cNvSpPr txBox="1"/>
                <p:nvPr/>
              </p:nvSpPr>
              <p:spPr>
                <a:xfrm>
                  <a:off x="2278855" y="1771650"/>
                  <a:ext cx="4817537" cy="584775"/>
                </a:xfrm>
                <a:prstGeom prst="rect">
                  <a:avLst/>
                </a:prstGeom>
                <a:noFill/>
              </p:spPr>
              <p:txBody>
                <a:bodyPr wrap="none" rtlCol="0">
                  <a:spAutoFit/>
                </a:bodyPr>
                <a:lstStyle/>
                <a:p>
                  <a:r>
                    <a:rPr lang="en-US" sz="3200" dirty="0"/>
                    <a:t>301 Previous Search Results</a:t>
                  </a:r>
                </a:p>
              </p:txBody>
            </p:sp>
          </p:grpSp>
          <p:grpSp>
            <p:nvGrpSpPr>
              <p:cNvPr id="27" name="Group 26">
                <a:extLst>
                  <a:ext uri="{FF2B5EF4-FFF2-40B4-BE49-F238E27FC236}">
                    <a16:creationId xmlns:a16="http://schemas.microsoft.com/office/drawing/2014/main" id="{C901AD7E-F6F0-924C-A2DB-B4A3E74BD1C8}"/>
                  </a:ext>
                </a:extLst>
              </p:cNvPr>
              <p:cNvGrpSpPr/>
              <p:nvPr/>
            </p:nvGrpSpPr>
            <p:grpSpPr>
              <a:xfrm>
                <a:off x="2178844" y="2357438"/>
                <a:ext cx="5512594" cy="2614612"/>
                <a:chOff x="1293019" y="2357438"/>
                <a:chExt cx="5512594" cy="2614612"/>
              </a:xfrm>
            </p:grpSpPr>
            <p:sp>
              <p:nvSpPr>
                <p:cNvPr id="28" name="Rounded Rectangle 27">
                  <a:extLst>
                    <a:ext uri="{FF2B5EF4-FFF2-40B4-BE49-F238E27FC236}">
                      <a16:creationId xmlns:a16="http://schemas.microsoft.com/office/drawing/2014/main" id="{8D883328-CFD0-C841-B19E-72BD1E3BB154}"/>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9" name="Picture 2" descr="Topic A: Basic pointing actions – Key Concepts of Computer Studies">
                  <a:extLst>
                    <a:ext uri="{FF2B5EF4-FFF2-40B4-BE49-F238E27FC236}">
                      <a16:creationId xmlns:a16="http://schemas.microsoft.com/office/drawing/2014/main" id="{3C6A3C19-63DB-6641-8191-5AADFD954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4" name="Picture 23">
              <a:extLst>
                <a:ext uri="{FF2B5EF4-FFF2-40B4-BE49-F238E27FC236}">
                  <a16:creationId xmlns:a16="http://schemas.microsoft.com/office/drawing/2014/main" id="{664F0889-F7D9-4340-8C84-2BD2643C2789}"/>
                </a:ext>
              </a:extLst>
            </p:cNvPr>
            <p:cNvPicPr>
              <a:picLocks noChangeAspect="1"/>
            </p:cNvPicPr>
            <p:nvPr/>
          </p:nvPicPr>
          <p:blipFill rotWithShape="1">
            <a:blip r:embed="rId3"/>
            <a:srcRect b="19400"/>
            <a:stretch/>
          </p:blipFill>
          <p:spPr>
            <a:xfrm>
              <a:off x="2203449" y="2362993"/>
              <a:ext cx="3784600" cy="2559051"/>
            </a:xfrm>
            <a:prstGeom prst="rect">
              <a:avLst/>
            </a:prstGeom>
          </p:spPr>
        </p:pic>
        <p:pic>
          <p:nvPicPr>
            <p:cNvPr id="25" name="Picture 24">
              <a:extLst>
                <a:ext uri="{FF2B5EF4-FFF2-40B4-BE49-F238E27FC236}">
                  <a16:creationId xmlns:a16="http://schemas.microsoft.com/office/drawing/2014/main" id="{FD86B9DD-2FEC-204D-917B-A88A36B80F91}"/>
                </a:ext>
              </a:extLst>
            </p:cNvPr>
            <p:cNvPicPr>
              <a:picLocks noChangeAspect="1"/>
            </p:cNvPicPr>
            <p:nvPr/>
          </p:nvPicPr>
          <p:blipFill rotWithShape="1">
            <a:blip r:embed="rId4"/>
            <a:srcRect t="697" r="74224" b="20194"/>
            <a:stretch/>
          </p:blipFill>
          <p:spPr>
            <a:xfrm>
              <a:off x="5946775" y="2378868"/>
              <a:ext cx="975519" cy="2521743"/>
            </a:xfrm>
            <a:prstGeom prst="rect">
              <a:avLst/>
            </a:prstGeom>
          </p:spPr>
        </p:pic>
      </p:grpSp>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a:bodyPr>
          <a:lstStyle/>
          <a:p>
            <a:pPr marL="0" indent="0">
              <a:buNone/>
            </a:pPr>
            <a:r>
              <a:rPr lang="en-US" dirty="0"/>
              <a:t>User is directed to a page displaying all previous search results.</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View previous search results (2/5)</a:t>
            </a:r>
          </a:p>
        </p:txBody>
      </p:sp>
    </p:spTree>
    <p:extLst>
      <p:ext uri="{BB962C8B-B14F-4D97-AF65-F5344CB8AC3E}">
        <p14:creationId xmlns:p14="http://schemas.microsoft.com/office/powerpoint/2010/main" val="820825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192EBEA-BD09-E940-89E4-58579D9B3FF4}"/>
              </a:ext>
            </a:extLst>
          </p:cNvPr>
          <p:cNvGrpSpPr/>
          <p:nvPr/>
        </p:nvGrpSpPr>
        <p:grpSpPr>
          <a:xfrm>
            <a:off x="2211595" y="2430044"/>
            <a:ext cx="7059785" cy="4133230"/>
            <a:chOff x="1122628" y="1507331"/>
            <a:chExt cx="7059785" cy="4133230"/>
          </a:xfrm>
        </p:grpSpPr>
        <p:grpSp>
          <p:nvGrpSpPr>
            <p:cNvPr id="23" name="Group 22">
              <a:extLst>
                <a:ext uri="{FF2B5EF4-FFF2-40B4-BE49-F238E27FC236}">
                  <a16:creationId xmlns:a16="http://schemas.microsoft.com/office/drawing/2014/main" id="{3CFCEA4E-0277-5B48-9712-06DD00E04257}"/>
                </a:ext>
              </a:extLst>
            </p:cNvPr>
            <p:cNvGrpSpPr/>
            <p:nvPr/>
          </p:nvGrpSpPr>
          <p:grpSpPr>
            <a:xfrm>
              <a:off x="1122628" y="1507331"/>
              <a:ext cx="7059785" cy="4133230"/>
              <a:chOff x="1122628" y="1507331"/>
              <a:chExt cx="7059785" cy="4133230"/>
            </a:xfrm>
          </p:grpSpPr>
          <p:grpSp>
            <p:nvGrpSpPr>
              <p:cNvPr id="26" name="Group 25">
                <a:extLst>
                  <a:ext uri="{FF2B5EF4-FFF2-40B4-BE49-F238E27FC236}">
                    <a16:creationId xmlns:a16="http://schemas.microsoft.com/office/drawing/2014/main" id="{E7450E91-F32A-294D-9648-2C0329A0B113}"/>
                  </a:ext>
                </a:extLst>
              </p:cNvPr>
              <p:cNvGrpSpPr/>
              <p:nvPr/>
            </p:nvGrpSpPr>
            <p:grpSpPr>
              <a:xfrm>
                <a:off x="1122628" y="1507331"/>
                <a:ext cx="7059785" cy="4133230"/>
                <a:chOff x="1122628" y="1507331"/>
                <a:chExt cx="7059785" cy="4133230"/>
              </a:xfrm>
            </p:grpSpPr>
            <p:grpSp>
              <p:nvGrpSpPr>
                <p:cNvPr id="30" name="Group 29">
                  <a:extLst>
                    <a:ext uri="{FF2B5EF4-FFF2-40B4-BE49-F238E27FC236}">
                      <a16:creationId xmlns:a16="http://schemas.microsoft.com/office/drawing/2014/main" id="{302FD14C-EA8E-D542-8922-6962F78D43C3}"/>
                    </a:ext>
                  </a:extLst>
                </p:cNvPr>
                <p:cNvGrpSpPr/>
                <p:nvPr/>
              </p:nvGrpSpPr>
              <p:grpSpPr>
                <a:xfrm>
                  <a:off x="1122628" y="1507331"/>
                  <a:ext cx="7059785" cy="4133230"/>
                  <a:chOff x="1272648" y="1407319"/>
                  <a:chExt cx="7059785" cy="4133230"/>
                </a:xfrm>
              </p:grpSpPr>
              <p:sp>
                <p:nvSpPr>
                  <p:cNvPr id="32" name="Rounded Rectangle 31">
                    <a:extLst>
                      <a:ext uri="{FF2B5EF4-FFF2-40B4-BE49-F238E27FC236}">
                        <a16:creationId xmlns:a16="http://schemas.microsoft.com/office/drawing/2014/main" id="{6B766ADA-A10D-784B-AA23-3CF5011E54AD}"/>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27027C04-81A7-4147-B40C-7F34740DF3B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92C0508-96DE-C343-A4AA-CB877505B76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811159-43FB-2F45-8C4C-24EACEF1BC2E}"/>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2F9621-34AA-1043-AA2F-7EDC3735529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767E77D-4464-0844-91C0-47A123BC971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8" name="Rounded Rectangle 37">
                    <a:extLst>
                      <a:ext uri="{FF2B5EF4-FFF2-40B4-BE49-F238E27FC236}">
                        <a16:creationId xmlns:a16="http://schemas.microsoft.com/office/drawing/2014/main" id="{4A0E49BB-C04B-914C-93D4-719E44FAEE99}"/>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31" name="TextBox 30">
                  <a:extLst>
                    <a:ext uri="{FF2B5EF4-FFF2-40B4-BE49-F238E27FC236}">
                      <a16:creationId xmlns:a16="http://schemas.microsoft.com/office/drawing/2014/main" id="{5DEF5A54-6367-2142-875B-AD26DB7B68FF}"/>
                    </a:ext>
                  </a:extLst>
                </p:cNvPr>
                <p:cNvSpPr txBox="1"/>
                <p:nvPr/>
              </p:nvSpPr>
              <p:spPr>
                <a:xfrm>
                  <a:off x="2278855" y="1771650"/>
                  <a:ext cx="4817537" cy="584775"/>
                </a:xfrm>
                <a:prstGeom prst="rect">
                  <a:avLst/>
                </a:prstGeom>
                <a:noFill/>
              </p:spPr>
              <p:txBody>
                <a:bodyPr wrap="none" rtlCol="0">
                  <a:spAutoFit/>
                </a:bodyPr>
                <a:lstStyle/>
                <a:p>
                  <a:r>
                    <a:rPr lang="en-US" sz="3200" dirty="0"/>
                    <a:t>301 Previous Search Results</a:t>
                  </a:r>
                </a:p>
              </p:txBody>
            </p:sp>
          </p:grpSp>
          <p:grpSp>
            <p:nvGrpSpPr>
              <p:cNvPr id="27" name="Group 26">
                <a:extLst>
                  <a:ext uri="{FF2B5EF4-FFF2-40B4-BE49-F238E27FC236}">
                    <a16:creationId xmlns:a16="http://schemas.microsoft.com/office/drawing/2014/main" id="{C901AD7E-F6F0-924C-A2DB-B4A3E74BD1C8}"/>
                  </a:ext>
                </a:extLst>
              </p:cNvPr>
              <p:cNvGrpSpPr/>
              <p:nvPr/>
            </p:nvGrpSpPr>
            <p:grpSpPr>
              <a:xfrm>
                <a:off x="2178844" y="2357438"/>
                <a:ext cx="5512594" cy="2614612"/>
                <a:chOff x="1293019" y="2357438"/>
                <a:chExt cx="5512594" cy="2614612"/>
              </a:xfrm>
            </p:grpSpPr>
            <p:sp>
              <p:nvSpPr>
                <p:cNvPr id="28" name="Rounded Rectangle 27">
                  <a:extLst>
                    <a:ext uri="{FF2B5EF4-FFF2-40B4-BE49-F238E27FC236}">
                      <a16:creationId xmlns:a16="http://schemas.microsoft.com/office/drawing/2014/main" id="{8D883328-CFD0-C841-B19E-72BD1E3BB154}"/>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9" name="Picture 2" descr="Topic A: Basic pointing actions – Key Concepts of Computer Studies">
                  <a:extLst>
                    <a:ext uri="{FF2B5EF4-FFF2-40B4-BE49-F238E27FC236}">
                      <a16:creationId xmlns:a16="http://schemas.microsoft.com/office/drawing/2014/main" id="{3C6A3C19-63DB-6641-8191-5AADFD954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4" name="Picture 23">
              <a:extLst>
                <a:ext uri="{FF2B5EF4-FFF2-40B4-BE49-F238E27FC236}">
                  <a16:creationId xmlns:a16="http://schemas.microsoft.com/office/drawing/2014/main" id="{664F0889-F7D9-4340-8C84-2BD2643C2789}"/>
                </a:ext>
              </a:extLst>
            </p:cNvPr>
            <p:cNvPicPr>
              <a:picLocks noChangeAspect="1"/>
            </p:cNvPicPr>
            <p:nvPr/>
          </p:nvPicPr>
          <p:blipFill rotWithShape="1">
            <a:blip r:embed="rId3"/>
            <a:srcRect b="19400"/>
            <a:stretch/>
          </p:blipFill>
          <p:spPr>
            <a:xfrm>
              <a:off x="2203449" y="2362993"/>
              <a:ext cx="3784600" cy="2559051"/>
            </a:xfrm>
            <a:prstGeom prst="rect">
              <a:avLst/>
            </a:prstGeom>
          </p:spPr>
        </p:pic>
        <p:pic>
          <p:nvPicPr>
            <p:cNvPr id="25" name="Picture 24">
              <a:extLst>
                <a:ext uri="{FF2B5EF4-FFF2-40B4-BE49-F238E27FC236}">
                  <a16:creationId xmlns:a16="http://schemas.microsoft.com/office/drawing/2014/main" id="{FD86B9DD-2FEC-204D-917B-A88A36B80F91}"/>
                </a:ext>
              </a:extLst>
            </p:cNvPr>
            <p:cNvPicPr>
              <a:picLocks noChangeAspect="1"/>
            </p:cNvPicPr>
            <p:nvPr/>
          </p:nvPicPr>
          <p:blipFill rotWithShape="1">
            <a:blip r:embed="rId4"/>
            <a:srcRect t="697" r="74224" b="20194"/>
            <a:stretch/>
          </p:blipFill>
          <p:spPr>
            <a:xfrm>
              <a:off x="5946775" y="2378868"/>
              <a:ext cx="975519" cy="2521743"/>
            </a:xfrm>
            <a:prstGeom prst="rect">
              <a:avLst/>
            </a:prstGeom>
          </p:spPr>
        </p:pic>
      </p:grpSp>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fontScale="85000" lnSpcReduction="10000"/>
          </a:bodyPr>
          <a:lstStyle/>
          <a:p>
            <a:pPr marL="0" indent="0">
              <a:buNone/>
            </a:pPr>
            <a:r>
              <a:rPr lang="en-US" dirty="0"/>
              <a:t>User can </a:t>
            </a:r>
            <a:r>
              <a:rPr lang="en-US" dirty="0">
                <a:solidFill>
                  <a:srgbClr val="FF0000"/>
                </a:solidFill>
              </a:rPr>
              <a:t>scroll through results</a:t>
            </a:r>
            <a:r>
              <a:rPr lang="en-US" dirty="0"/>
              <a:t>, and/or </a:t>
            </a:r>
            <a:r>
              <a:rPr lang="en-US" dirty="0">
                <a:solidFill>
                  <a:srgbClr val="FFC000"/>
                </a:solidFill>
              </a:rPr>
              <a:t>click on results</a:t>
            </a:r>
            <a:r>
              <a:rPr lang="en-US" dirty="0"/>
              <a:t> to go to the ebay listing.</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View previous search results (3/5)</a:t>
            </a:r>
          </a:p>
        </p:txBody>
      </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3857105" y="2236124"/>
            <a:ext cx="4289368" cy="1920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F7062A-10F0-0943-9FF1-1255C6D55C0D}"/>
              </a:ext>
            </a:extLst>
          </p:cNvPr>
          <p:cNvCxnSpPr>
            <a:cxnSpLocks/>
          </p:cNvCxnSpPr>
          <p:nvPr/>
        </p:nvCxnSpPr>
        <p:spPr>
          <a:xfrm flipH="1">
            <a:off x="4804756" y="2161309"/>
            <a:ext cx="1978429" cy="170410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01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192EBEA-BD09-E940-89E4-58579D9B3FF4}"/>
              </a:ext>
            </a:extLst>
          </p:cNvPr>
          <p:cNvGrpSpPr/>
          <p:nvPr/>
        </p:nvGrpSpPr>
        <p:grpSpPr>
          <a:xfrm>
            <a:off x="2211595" y="2430044"/>
            <a:ext cx="7059785" cy="4133230"/>
            <a:chOff x="1122628" y="1507331"/>
            <a:chExt cx="7059785" cy="4133230"/>
          </a:xfrm>
        </p:grpSpPr>
        <p:grpSp>
          <p:nvGrpSpPr>
            <p:cNvPr id="23" name="Group 22">
              <a:extLst>
                <a:ext uri="{FF2B5EF4-FFF2-40B4-BE49-F238E27FC236}">
                  <a16:creationId xmlns:a16="http://schemas.microsoft.com/office/drawing/2014/main" id="{3CFCEA4E-0277-5B48-9712-06DD00E04257}"/>
                </a:ext>
              </a:extLst>
            </p:cNvPr>
            <p:cNvGrpSpPr/>
            <p:nvPr/>
          </p:nvGrpSpPr>
          <p:grpSpPr>
            <a:xfrm>
              <a:off x="1122628" y="1507331"/>
              <a:ext cx="7059785" cy="4133230"/>
              <a:chOff x="1122628" y="1507331"/>
              <a:chExt cx="7059785" cy="4133230"/>
            </a:xfrm>
          </p:grpSpPr>
          <p:grpSp>
            <p:nvGrpSpPr>
              <p:cNvPr id="26" name="Group 25">
                <a:extLst>
                  <a:ext uri="{FF2B5EF4-FFF2-40B4-BE49-F238E27FC236}">
                    <a16:creationId xmlns:a16="http://schemas.microsoft.com/office/drawing/2014/main" id="{E7450E91-F32A-294D-9648-2C0329A0B113}"/>
                  </a:ext>
                </a:extLst>
              </p:cNvPr>
              <p:cNvGrpSpPr/>
              <p:nvPr/>
            </p:nvGrpSpPr>
            <p:grpSpPr>
              <a:xfrm>
                <a:off x="1122628" y="1507331"/>
                <a:ext cx="7059785" cy="4133230"/>
                <a:chOff x="1122628" y="1507331"/>
                <a:chExt cx="7059785" cy="4133230"/>
              </a:xfrm>
            </p:grpSpPr>
            <p:grpSp>
              <p:nvGrpSpPr>
                <p:cNvPr id="30" name="Group 29">
                  <a:extLst>
                    <a:ext uri="{FF2B5EF4-FFF2-40B4-BE49-F238E27FC236}">
                      <a16:creationId xmlns:a16="http://schemas.microsoft.com/office/drawing/2014/main" id="{302FD14C-EA8E-D542-8922-6962F78D43C3}"/>
                    </a:ext>
                  </a:extLst>
                </p:cNvPr>
                <p:cNvGrpSpPr/>
                <p:nvPr/>
              </p:nvGrpSpPr>
              <p:grpSpPr>
                <a:xfrm>
                  <a:off x="1122628" y="1507331"/>
                  <a:ext cx="7059785" cy="4133230"/>
                  <a:chOff x="1272648" y="1407319"/>
                  <a:chExt cx="7059785" cy="4133230"/>
                </a:xfrm>
              </p:grpSpPr>
              <p:sp>
                <p:nvSpPr>
                  <p:cNvPr id="32" name="Rounded Rectangle 31">
                    <a:extLst>
                      <a:ext uri="{FF2B5EF4-FFF2-40B4-BE49-F238E27FC236}">
                        <a16:creationId xmlns:a16="http://schemas.microsoft.com/office/drawing/2014/main" id="{6B766ADA-A10D-784B-AA23-3CF5011E54AD}"/>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27027C04-81A7-4147-B40C-7F34740DF3B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92C0508-96DE-C343-A4AA-CB877505B765}"/>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811159-43FB-2F45-8C4C-24EACEF1BC2E}"/>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2F9621-34AA-1043-AA2F-7EDC3735529E}"/>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767E77D-4464-0844-91C0-47A123BC9716}"/>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8" name="Rounded Rectangle 37">
                    <a:extLst>
                      <a:ext uri="{FF2B5EF4-FFF2-40B4-BE49-F238E27FC236}">
                        <a16:creationId xmlns:a16="http://schemas.microsoft.com/office/drawing/2014/main" id="{4A0E49BB-C04B-914C-93D4-719E44FAEE99}"/>
                      </a:ext>
                    </a:extLst>
                  </p:cNvPr>
                  <p:cNvSpPr/>
                  <p:nvPr/>
                </p:nvSpPr>
                <p:spPr>
                  <a:xfrm>
                    <a:off x="3667129" y="4964909"/>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Return to home screen</a:t>
                    </a:r>
                  </a:p>
                </p:txBody>
              </p:sp>
            </p:grpSp>
            <p:sp>
              <p:nvSpPr>
                <p:cNvPr id="31" name="TextBox 30">
                  <a:extLst>
                    <a:ext uri="{FF2B5EF4-FFF2-40B4-BE49-F238E27FC236}">
                      <a16:creationId xmlns:a16="http://schemas.microsoft.com/office/drawing/2014/main" id="{5DEF5A54-6367-2142-875B-AD26DB7B68FF}"/>
                    </a:ext>
                  </a:extLst>
                </p:cNvPr>
                <p:cNvSpPr txBox="1"/>
                <p:nvPr/>
              </p:nvSpPr>
              <p:spPr>
                <a:xfrm>
                  <a:off x="2278855" y="1771650"/>
                  <a:ext cx="4817537" cy="584775"/>
                </a:xfrm>
                <a:prstGeom prst="rect">
                  <a:avLst/>
                </a:prstGeom>
                <a:noFill/>
              </p:spPr>
              <p:txBody>
                <a:bodyPr wrap="none" rtlCol="0">
                  <a:spAutoFit/>
                </a:bodyPr>
                <a:lstStyle/>
                <a:p>
                  <a:r>
                    <a:rPr lang="en-US" sz="3200" dirty="0"/>
                    <a:t>301 Previous Search Results</a:t>
                  </a:r>
                </a:p>
              </p:txBody>
            </p:sp>
          </p:grpSp>
          <p:grpSp>
            <p:nvGrpSpPr>
              <p:cNvPr id="27" name="Group 26">
                <a:extLst>
                  <a:ext uri="{FF2B5EF4-FFF2-40B4-BE49-F238E27FC236}">
                    <a16:creationId xmlns:a16="http://schemas.microsoft.com/office/drawing/2014/main" id="{C901AD7E-F6F0-924C-A2DB-B4A3E74BD1C8}"/>
                  </a:ext>
                </a:extLst>
              </p:cNvPr>
              <p:cNvGrpSpPr/>
              <p:nvPr/>
            </p:nvGrpSpPr>
            <p:grpSpPr>
              <a:xfrm>
                <a:off x="2178844" y="2357438"/>
                <a:ext cx="5512594" cy="2614612"/>
                <a:chOff x="1293019" y="2357438"/>
                <a:chExt cx="5512594" cy="2614612"/>
              </a:xfrm>
            </p:grpSpPr>
            <p:sp>
              <p:nvSpPr>
                <p:cNvPr id="28" name="Rounded Rectangle 27">
                  <a:extLst>
                    <a:ext uri="{FF2B5EF4-FFF2-40B4-BE49-F238E27FC236}">
                      <a16:creationId xmlns:a16="http://schemas.microsoft.com/office/drawing/2014/main" id="{8D883328-CFD0-C841-B19E-72BD1E3BB154}"/>
                    </a:ext>
                  </a:extLst>
                </p:cNvPr>
                <p:cNvSpPr/>
                <p:nvPr/>
              </p:nvSpPr>
              <p:spPr>
                <a:xfrm>
                  <a:off x="1293019" y="2357438"/>
                  <a:ext cx="5000626" cy="2614612"/>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9" name="Picture 2" descr="Topic A: Basic pointing actions – Key Concepts of Computer Studies">
                  <a:extLst>
                    <a:ext uri="{FF2B5EF4-FFF2-40B4-BE49-F238E27FC236}">
                      <a16:creationId xmlns:a16="http://schemas.microsoft.com/office/drawing/2014/main" id="{3C6A3C19-63DB-6641-8191-5AADFD954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452" y="2393155"/>
                  <a:ext cx="1275161" cy="255032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4" name="Picture 23">
              <a:extLst>
                <a:ext uri="{FF2B5EF4-FFF2-40B4-BE49-F238E27FC236}">
                  <a16:creationId xmlns:a16="http://schemas.microsoft.com/office/drawing/2014/main" id="{664F0889-F7D9-4340-8C84-2BD2643C2789}"/>
                </a:ext>
              </a:extLst>
            </p:cNvPr>
            <p:cNvPicPr>
              <a:picLocks noChangeAspect="1"/>
            </p:cNvPicPr>
            <p:nvPr/>
          </p:nvPicPr>
          <p:blipFill rotWithShape="1">
            <a:blip r:embed="rId3"/>
            <a:srcRect b="19400"/>
            <a:stretch/>
          </p:blipFill>
          <p:spPr>
            <a:xfrm>
              <a:off x="2203449" y="2362993"/>
              <a:ext cx="3784600" cy="2559051"/>
            </a:xfrm>
            <a:prstGeom prst="rect">
              <a:avLst/>
            </a:prstGeom>
          </p:spPr>
        </p:pic>
        <p:pic>
          <p:nvPicPr>
            <p:cNvPr id="25" name="Picture 24">
              <a:extLst>
                <a:ext uri="{FF2B5EF4-FFF2-40B4-BE49-F238E27FC236}">
                  <a16:creationId xmlns:a16="http://schemas.microsoft.com/office/drawing/2014/main" id="{FD86B9DD-2FEC-204D-917B-A88A36B80F91}"/>
                </a:ext>
              </a:extLst>
            </p:cNvPr>
            <p:cNvPicPr>
              <a:picLocks noChangeAspect="1"/>
            </p:cNvPicPr>
            <p:nvPr/>
          </p:nvPicPr>
          <p:blipFill rotWithShape="1">
            <a:blip r:embed="rId4"/>
            <a:srcRect t="697" r="74224" b="20194"/>
            <a:stretch/>
          </p:blipFill>
          <p:spPr>
            <a:xfrm>
              <a:off x="5946775" y="2378868"/>
              <a:ext cx="975519" cy="2521743"/>
            </a:xfrm>
            <a:prstGeom prst="rect">
              <a:avLst/>
            </a:prstGeom>
          </p:spPr>
        </p:pic>
      </p:grpSp>
      <p:sp>
        <p:nvSpPr>
          <p:cNvPr id="3" name="Content Placeholder 2">
            <a:extLst>
              <a:ext uri="{FF2B5EF4-FFF2-40B4-BE49-F238E27FC236}">
                <a16:creationId xmlns:a16="http://schemas.microsoft.com/office/drawing/2014/main" id="{29A27D00-FCFC-1443-9CB6-1C994BEC7F0A}"/>
              </a:ext>
            </a:extLst>
          </p:cNvPr>
          <p:cNvSpPr>
            <a:spLocks noGrp="1"/>
          </p:cNvSpPr>
          <p:nvPr>
            <p:ph idx="1"/>
          </p:nvPr>
        </p:nvSpPr>
        <p:spPr>
          <a:xfrm>
            <a:off x="838200" y="1825625"/>
            <a:ext cx="10515600" cy="543502"/>
          </a:xfrm>
        </p:spPr>
        <p:txBody>
          <a:bodyPr>
            <a:normAutofit/>
          </a:bodyPr>
          <a:lstStyle/>
          <a:p>
            <a:pPr marL="0" indent="0">
              <a:buNone/>
            </a:pPr>
            <a:r>
              <a:rPr lang="en-US" dirty="0"/>
              <a:t>User clicks “</a:t>
            </a:r>
            <a:r>
              <a:rPr lang="en-US" dirty="0">
                <a:solidFill>
                  <a:srgbClr val="FF0000"/>
                </a:solidFill>
              </a:rPr>
              <a:t>return to home screen</a:t>
            </a:r>
            <a:r>
              <a:rPr lang="en-US" dirty="0"/>
              <a:t>”</a:t>
            </a:r>
          </a:p>
        </p:txBody>
      </p:sp>
      <p:sp>
        <p:nvSpPr>
          <p:cNvPr id="4" name="Title 1">
            <a:extLst>
              <a:ext uri="{FF2B5EF4-FFF2-40B4-BE49-F238E27FC236}">
                <a16:creationId xmlns:a16="http://schemas.microsoft.com/office/drawing/2014/main" id="{DE31A2EB-A172-6A44-8914-CC22C9CAE980}"/>
              </a:ext>
            </a:extLst>
          </p:cNvPr>
          <p:cNvSpPr>
            <a:spLocks noGrp="1"/>
          </p:cNvSpPr>
          <p:nvPr>
            <p:ph type="title"/>
          </p:nvPr>
        </p:nvSpPr>
        <p:spPr/>
        <p:txBody>
          <a:bodyPr/>
          <a:lstStyle/>
          <a:p>
            <a:r>
              <a:rPr lang="en-US" dirty="0"/>
              <a:t>Use Case: View previous search results (4/5)</a:t>
            </a:r>
          </a:p>
        </p:txBody>
      </p:sp>
      <p:cxnSp>
        <p:nvCxnSpPr>
          <p:cNvPr id="20" name="Straight Arrow Connector 19">
            <a:extLst>
              <a:ext uri="{FF2B5EF4-FFF2-40B4-BE49-F238E27FC236}">
                <a16:creationId xmlns:a16="http://schemas.microsoft.com/office/drawing/2014/main" id="{360993DB-E7DF-404E-840B-D3FC35C41948}"/>
              </a:ext>
            </a:extLst>
          </p:cNvPr>
          <p:cNvCxnSpPr>
            <a:cxnSpLocks/>
          </p:cNvCxnSpPr>
          <p:nvPr/>
        </p:nvCxnSpPr>
        <p:spPr>
          <a:xfrm>
            <a:off x="3857105" y="2236124"/>
            <a:ext cx="1995055" cy="38903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541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View previous search results (5/5)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is redirected back to home screen.</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24 2022 9:05:17</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28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301</a:t>
              </a:r>
            </a:p>
          </p:txBody>
        </p:sp>
      </p:grpSp>
    </p:spTree>
    <p:extLst>
      <p:ext uri="{BB962C8B-B14F-4D97-AF65-F5344CB8AC3E}">
        <p14:creationId xmlns:p14="http://schemas.microsoft.com/office/powerpoint/2010/main" val="641710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74E9A5B-F5A8-E348-ACFF-A9A92F45D788}"/>
              </a:ext>
            </a:extLst>
          </p:cNvPr>
          <p:cNvGrpSpPr/>
          <p:nvPr/>
        </p:nvGrpSpPr>
        <p:grpSpPr>
          <a:xfrm>
            <a:off x="2388891" y="2510314"/>
            <a:ext cx="7090316" cy="4135857"/>
            <a:chOff x="2388891" y="2510314"/>
            <a:chExt cx="7090316" cy="4135857"/>
          </a:xfrm>
        </p:grpSpPr>
        <p:grpSp>
          <p:nvGrpSpPr>
            <p:cNvPr id="25" name="Group 24">
              <a:extLst>
                <a:ext uri="{FF2B5EF4-FFF2-40B4-BE49-F238E27FC236}">
                  <a16:creationId xmlns:a16="http://schemas.microsoft.com/office/drawing/2014/main" id="{740E7CFC-7081-4647-913B-8500378BD1E8}"/>
                </a:ext>
              </a:extLst>
            </p:cNvPr>
            <p:cNvGrpSpPr/>
            <p:nvPr/>
          </p:nvGrpSpPr>
          <p:grpSpPr>
            <a:xfrm>
              <a:off x="2388891" y="2510314"/>
              <a:ext cx="7059785" cy="4133230"/>
              <a:chOff x="1272648" y="1407319"/>
              <a:chExt cx="7059785" cy="4133230"/>
            </a:xfrm>
          </p:grpSpPr>
          <p:sp>
            <p:nvSpPr>
              <p:cNvPr id="26" name="Rounded Rectangle 25">
                <a:extLst>
                  <a:ext uri="{FF2B5EF4-FFF2-40B4-BE49-F238E27FC236}">
                    <a16:creationId xmlns:a16="http://schemas.microsoft.com/office/drawing/2014/main" id="{75AAC5F4-7559-4249-8F52-ED2E8EF6BD9A}"/>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C0397923-BFB1-934E-B6E5-A8672B7A7423}"/>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4DE64EC-4E13-9144-B80F-F9060CC47F8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AA80148-C293-0B4F-B05F-8A5226ED697C}"/>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2B55486-D7CE-3744-8D47-AA77FD8EDFD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57DD524-C51B-5A45-A3FF-42DB2AD751A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2" name="Rounded Rectangle 31">
                <a:extLst>
                  <a:ext uri="{FF2B5EF4-FFF2-40B4-BE49-F238E27FC236}">
                    <a16:creationId xmlns:a16="http://schemas.microsoft.com/office/drawing/2014/main" id="{317F4BA8-51EF-5242-8C2C-C869746818E9}"/>
                  </a:ext>
                </a:extLst>
              </p:cNvPr>
              <p:cNvSpPr/>
              <p:nvPr/>
            </p:nvSpPr>
            <p:spPr>
              <a:xfrm>
                <a:off x="1738316" y="2757490"/>
                <a:ext cx="2355055" cy="478624"/>
              </a:xfrm>
              <a:prstGeom prst="roundRect">
                <a:avLst>
                  <a:gd name="adj" fmla="val 3830"/>
                </a:avLst>
              </a:prstGeom>
              <a:solidFill>
                <a:schemeClr val="bg2">
                  <a:lumMod val="50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bg1">
                        <a:lumMod val="65000"/>
                      </a:schemeClr>
                    </a:solidFill>
                  </a:rPr>
                  <a:t>Add a Search Pattern</a:t>
                </a:r>
              </a:p>
            </p:txBody>
          </p:sp>
          <p:sp>
            <p:nvSpPr>
              <p:cNvPr id="33" name="TextBox 32">
                <a:extLst>
                  <a:ext uri="{FF2B5EF4-FFF2-40B4-BE49-F238E27FC236}">
                    <a16:creationId xmlns:a16="http://schemas.microsoft.com/office/drawing/2014/main" id="{423472C1-FEEA-8042-86E8-CB217D60B807}"/>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34" name="Rounded Rectangle 33">
                <a:extLst>
                  <a:ext uri="{FF2B5EF4-FFF2-40B4-BE49-F238E27FC236}">
                    <a16:creationId xmlns:a16="http://schemas.microsoft.com/office/drawing/2014/main" id="{56B1A876-E538-6F42-893C-FC4387C78103}"/>
                  </a:ext>
                </a:extLst>
              </p:cNvPr>
              <p:cNvSpPr/>
              <p:nvPr/>
            </p:nvSpPr>
            <p:spPr>
              <a:xfrm>
                <a:off x="1738316" y="3352802"/>
                <a:ext cx="2355055" cy="478624"/>
              </a:xfrm>
              <a:prstGeom prst="roundRect">
                <a:avLst>
                  <a:gd name="adj" fmla="val 3830"/>
                </a:avLst>
              </a:prstGeom>
              <a:solidFill>
                <a:schemeClr val="bg2">
                  <a:lumMod val="50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bg1">
                        <a:lumMod val="65000"/>
                      </a:schemeClr>
                    </a:solidFill>
                  </a:rPr>
                  <a:t>Delete or Modify a Pattern</a:t>
                </a:r>
              </a:p>
            </p:txBody>
          </p:sp>
          <p:sp>
            <p:nvSpPr>
              <p:cNvPr id="35" name="Rounded Rectangle 34">
                <a:extLst>
                  <a:ext uri="{FF2B5EF4-FFF2-40B4-BE49-F238E27FC236}">
                    <a16:creationId xmlns:a16="http://schemas.microsoft.com/office/drawing/2014/main" id="{5BD7CCFA-8D4B-1B44-81DD-B6D99EEBAED7}"/>
                  </a:ext>
                </a:extLst>
              </p:cNvPr>
              <p:cNvSpPr/>
              <p:nvPr/>
            </p:nvSpPr>
            <p:spPr>
              <a:xfrm>
                <a:off x="1738316" y="3948114"/>
                <a:ext cx="2355055" cy="478624"/>
              </a:xfrm>
              <a:prstGeom prst="roundRect">
                <a:avLst>
                  <a:gd name="adj" fmla="val 3830"/>
                </a:avLst>
              </a:prstGeom>
              <a:solidFill>
                <a:schemeClr val="bg2">
                  <a:lumMod val="50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bg1">
                        <a:lumMod val="65000"/>
                      </a:schemeClr>
                    </a:solidFill>
                  </a:rPr>
                  <a:t>Run a Search!</a:t>
                </a:r>
              </a:p>
            </p:txBody>
          </p:sp>
          <p:sp>
            <p:nvSpPr>
              <p:cNvPr id="36" name="Rounded Rectangle 35">
                <a:extLst>
                  <a:ext uri="{FF2B5EF4-FFF2-40B4-BE49-F238E27FC236}">
                    <a16:creationId xmlns:a16="http://schemas.microsoft.com/office/drawing/2014/main" id="{DBC2B04A-163C-7940-9E87-8D2916E1795E}"/>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View Previous Results</a:t>
                </a:r>
              </a:p>
            </p:txBody>
          </p:sp>
          <p:sp>
            <p:nvSpPr>
              <p:cNvPr id="37" name="Rounded Rectangle 36">
                <a:extLst>
                  <a:ext uri="{FF2B5EF4-FFF2-40B4-BE49-F238E27FC236}">
                    <a16:creationId xmlns:a16="http://schemas.microsoft.com/office/drawing/2014/main" id="{0FACE96E-55BF-ED46-91B3-B98446113884}"/>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2" name="TextBox 21">
              <a:extLst>
                <a:ext uri="{FF2B5EF4-FFF2-40B4-BE49-F238E27FC236}">
                  <a16:creationId xmlns:a16="http://schemas.microsoft.com/office/drawing/2014/main" id="{5CF9BA60-09CE-DD41-95B5-E483F6460971}"/>
                </a:ext>
              </a:extLst>
            </p:cNvPr>
            <p:cNvSpPr txBox="1"/>
            <p:nvPr/>
          </p:nvSpPr>
          <p:spPr>
            <a:xfrm>
              <a:off x="8701430" y="6338394"/>
              <a:ext cx="777777" cy="307777"/>
            </a:xfrm>
            <a:prstGeom prst="rect">
              <a:avLst/>
            </a:prstGeom>
            <a:noFill/>
          </p:spPr>
          <p:txBody>
            <a:bodyPr wrap="none" rtlCol="0">
              <a:spAutoFit/>
            </a:bodyPr>
            <a:lstStyle/>
            <a:p>
              <a:r>
                <a:rPr lang="en-US" sz="1400" dirty="0">
                  <a:solidFill>
                    <a:srgbClr val="0070C0"/>
                  </a:solidFill>
                </a:rPr>
                <a:t>Sign out</a:t>
              </a:r>
            </a:p>
          </p:txBody>
        </p:sp>
      </p:grpSp>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Ebay unreachable</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01183"/>
            <a:ext cx="10515600" cy="1092142"/>
          </a:xfrm>
          <a:ln>
            <a:noFill/>
          </a:ln>
        </p:spPr>
        <p:txBody>
          <a:bodyPr/>
          <a:lstStyle/>
          <a:p>
            <a:pPr marL="0" indent="0">
              <a:buNone/>
            </a:pPr>
            <a:r>
              <a:rPr lang="en-US" dirty="0"/>
              <a:t>An </a:t>
            </a:r>
            <a:r>
              <a:rPr lang="en-US" dirty="0">
                <a:solidFill>
                  <a:srgbClr val="FF0000"/>
                </a:solidFill>
              </a:rPr>
              <a:t>error message </a:t>
            </a:r>
            <a:r>
              <a:rPr lang="en-US" dirty="0"/>
              <a:t>is displayed on the home screen indicating ebay cannot be reached. </a:t>
            </a:r>
            <a:r>
              <a:rPr lang="en-US" dirty="0">
                <a:solidFill>
                  <a:srgbClr val="FFC000"/>
                </a:solidFill>
              </a:rPr>
              <a:t>Search related functions </a:t>
            </a:r>
            <a:r>
              <a:rPr lang="en-US" dirty="0"/>
              <a:t>are disabled.</a:t>
            </a:r>
          </a:p>
        </p:txBody>
      </p:sp>
      <p:cxnSp>
        <p:nvCxnSpPr>
          <p:cNvPr id="38" name="Straight Arrow Connector 37">
            <a:extLst>
              <a:ext uri="{FF2B5EF4-FFF2-40B4-BE49-F238E27FC236}">
                <a16:creationId xmlns:a16="http://schemas.microsoft.com/office/drawing/2014/main" id="{D358032D-E8A9-EC4C-81E7-1B2F3CE554BC}"/>
              </a:ext>
            </a:extLst>
          </p:cNvPr>
          <p:cNvCxnSpPr>
            <a:cxnSpLocks/>
          </p:cNvCxnSpPr>
          <p:nvPr/>
        </p:nvCxnSpPr>
        <p:spPr>
          <a:xfrm>
            <a:off x="2452255" y="1986742"/>
            <a:ext cx="2654530" cy="16570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C51ED33-76E5-5543-BEFE-78F7E653DE7C}"/>
              </a:ext>
            </a:extLst>
          </p:cNvPr>
          <p:cNvSpPr txBox="1"/>
          <p:nvPr/>
        </p:nvSpPr>
        <p:spPr>
          <a:xfrm>
            <a:off x="5070764" y="3258589"/>
            <a:ext cx="1667764" cy="646331"/>
          </a:xfrm>
          <a:prstGeom prst="rect">
            <a:avLst/>
          </a:prstGeom>
          <a:noFill/>
        </p:spPr>
        <p:txBody>
          <a:bodyPr wrap="none" rtlCol="0">
            <a:spAutoFit/>
          </a:bodyPr>
          <a:lstStyle/>
          <a:p>
            <a:r>
              <a:rPr lang="en-US" sz="3600" dirty="0">
                <a:solidFill>
                  <a:srgbClr val="FF0000"/>
                </a:solidFill>
              </a:rPr>
              <a:t>(offline)</a:t>
            </a:r>
          </a:p>
        </p:txBody>
      </p:sp>
      <p:cxnSp>
        <p:nvCxnSpPr>
          <p:cNvPr id="41" name="Straight Arrow Connector 40">
            <a:extLst>
              <a:ext uri="{FF2B5EF4-FFF2-40B4-BE49-F238E27FC236}">
                <a16:creationId xmlns:a16="http://schemas.microsoft.com/office/drawing/2014/main" id="{9DAEBEBA-66D8-094B-ADC1-4B539F2EB52C}"/>
              </a:ext>
            </a:extLst>
          </p:cNvPr>
          <p:cNvCxnSpPr>
            <a:cxnSpLocks/>
          </p:cNvCxnSpPr>
          <p:nvPr/>
        </p:nvCxnSpPr>
        <p:spPr>
          <a:xfrm flipH="1">
            <a:off x="4993177" y="2385753"/>
            <a:ext cx="1091739" cy="176784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EA82FA-FE50-BC42-B6F9-45FBB94418F1}"/>
              </a:ext>
            </a:extLst>
          </p:cNvPr>
          <p:cNvCxnSpPr>
            <a:cxnSpLocks/>
          </p:cNvCxnSpPr>
          <p:nvPr/>
        </p:nvCxnSpPr>
        <p:spPr>
          <a:xfrm flipH="1">
            <a:off x="5020887" y="2419004"/>
            <a:ext cx="1064029" cy="231093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7503E28-61A0-494F-BC2F-2AC78909E634}"/>
              </a:ext>
            </a:extLst>
          </p:cNvPr>
          <p:cNvCxnSpPr>
            <a:cxnSpLocks/>
          </p:cNvCxnSpPr>
          <p:nvPr/>
        </p:nvCxnSpPr>
        <p:spPr>
          <a:xfrm flipH="1">
            <a:off x="4929447" y="2410691"/>
            <a:ext cx="1172095" cy="291776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390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No new search results (1/4)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Performing a search, </a:t>
            </a:r>
            <a:r>
              <a:rPr lang="en-US" dirty="0">
                <a:solidFill>
                  <a:srgbClr val="FF0000"/>
                </a:solidFill>
              </a:rPr>
              <a:t>no new results</a:t>
            </a:r>
            <a:r>
              <a:rPr lang="en-US" dirty="0"/>
              <a:t> are found.</a:t>
            </a:r>
          </a:p>
        </p:txBody>
      </p:sp>
      <p:grpSp>
        <p:nvGrpSpPr>
          <p:cNvPr id="4" name="Group 3">
            <a:extLst>
              <a:ext uri="{FF2B5EF4-FFF2-40B4-BE49-F238E27FC236}">
                <a16:creationId xmlns:a16="http://schemas.microsoft.com/office/drawing/2014/main" id="{14BD282D-6AFF-4B4C-A06B-B77855C4F1F3}"/>
              </a:ext>
            </a:extLst>
          </p:cNvPr>
          <p:cNvGrpSpPr/>
          <p:nvPr/>
        </p:nvGrpSpPr>
        <p:grpSpPr>
          <a:xfrm>
            <a:off x="2045341" y="2363542"/>
            <a:ext cx="7059785" cy="4133230"/>
            <a:chOff x="1122628" y="1507331"/>
            <a:chExt cx="7059785" cy="4133230"/>
          </a:xfrm>
        </p:grpSpPr>
        <p:grpSp>
          <p:nvGrpSpPr>
            <p:cNvPr id="5" name="Group 4">
              <a:extLst>
                <a:ext uri="{FF2B5EF4-FFF2-40B4-BE49-F238E27FC236}">
                  <a16:creationId xmlns:a16="http://schemas.microsoft.com/office/drawing/2014/main" id="{F80D43C9-1D33-F141-9978-43E51E64F164}"/>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8FB03CE7-9D6E-C549-9D38-45ECBE6210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DF439BE-7D87-0440-9F0C-B3BB2C2822BA}"/>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3C8E4A5-8747-8044-AE0B-DC3CEC58096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B039257-062F-ED47-B410-79C736CABD2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BB4491-EDC1-164D-BDAE-40FFCE81E9A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168CD5-FF78-4449-A72A-AC0CAEB8CC7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A3CD01AF-EB3B-E945-9580-23A41C3E3B72}"/>
                  </a:ext>
                </a:extLst>
              </p:cNvPr>
              <p:cNvSpPr/>
              <p:nvPr/>
            </p:nvSpPr>
            <p:spPr>
              <a:xfrm>
                <a:off x="3652841" y="3893346"/>
                <a:ext cx="2355055" cy="478624"/>
              </a:xfrm>
              <a:prstGeom prst="roundRect">
                <a:avLst>
                  <a:gd name="adj" fmla="val 3830"/>
                </a:avLst>
              </a:prstGeom>
              <a:solidFill>
                <a:srgbClr val="FF000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grpSp>
        <p:sp>
          <p:nvSpPr>
            <p:cNvPr id="6" name="TextBox 5">
              <a:extLst>
                <a:ext uri="{FF2B5EF4-FFF2-40B4-BE49-F238E27FC236}">
                  <a16:creationId xmlns:a16="http://schemas.microsoft.com/office/drawing/2014/main" id="{8CD1626C-DF94-7544-9B44-43AD01FB4B90}"/>
                </a:ext>
              </a:extLst>
            </p:cNvPr>
            <p:cNvSpPr txBox="1"/>
            <p:nvPr/>
          </p:nvSpPr>
          <p:spPr>
            <a:xfrm>
              <a:off x="2707481" y="2100262"/>
              <a:ext cx="4027064" cy="584775"/>
            </a:xfrm>
            <a:prstGeom prst="rect">
              <a:avLst/>
            </a:prstGeom>
            <a:noFill/>
          </p:spPr>
          <p:txBody>
            <a:bodyPr wrap="none" rtlCol="0">
              <a:spAutoFit/>
            </a:bodyPr>
            <a:lstStyle/>
            <a:p>
              <a:r>
                <a:rPr lang="en-US" sz="3200" i="1" dirty="0"/>
                <a:t>Searching in progress…</a:t>
              </a:r>
            </a:p>
          </p:txBody>
        </p:sp>
        <p:sp>
          <p:nvSpPr>
            <p:cNvPr id="7" name="Rounded Rectangle 6">
              <a:extLst>
                <a:ext uri="{FF2B5EF4-FFF2-40B4-BE49-F238E27FC236}">
                  <a16:creationId xmlns:a16="http://schemas.microsoft.com/office/drawing/2014/main" id="{759D9AE5-7A76-B940-8AF9-8764D3743C5F}"/>
                </a:ext>
              </a:extLst>
            </p:cNvPr>
            <p:cNvSpPr/>
            <p:nvPr/>
          </p:nvSpPr>
          <p:spPr>
            <a:xfrm>
              <a:off x="2257426" y="2800350"/>
              <a:ext cx="4879181" cy="178594"/>
            </a:xfrm>
            <a:prstGeom prst="roundRect">
              <a:avLst/>
            </a:prstGeom>
            <a:gradFill>
              <a:gsLst>
                <a:gs pos="96000">
                  <a:schemeClr val="accent6"/>
                </a:gs>
                <a:gs pos="98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FF5C3D-2268-5348-A030-DDAD9086C8B2}"/>
                </a:ext>
              </a:extLst>
            </p:cNvPr>
            <p:cNvSpPr txBox="1"/>
            <p:nvPr/>
          </p:nvSpPr>
          <p:spPr>
            <a:xfrm>
              <a:off x="3579020" y="3257549"/>
              <a:ext cx="2249334"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17/18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0</a:t>
              </a:r>
            </a:p>
          </p:txBody>
        </p:sp>
      </p:grpSp>
      <p:cxnSp>
        <p:nvCxnSpPr>
          <p:cNvPr id="16" name="Straight Arrow Connector 15">
            <a:extLst>
              <a:ext uri="{FF2B5EF4-FFF2-40B4-BE49-F238E27FC236}">
                <a16:creationId xmlns:a16="http://schemas.microsoft.com/office/drawing/2014/main" id="{589882C1-F6F3-8442-B0A6-EBCD6A84D116}"/>
              </a:ext>
            </a:extLst>
          </p:cNvPr>
          <p:cNvCxnSpPr>
            <a:cxnSpLocks/>
          </p:cNvCxnSpPr>
          <p:nvPr/>
        </p:nvCxnSpPr>
        <p:spPr>
          <a:xfrm>
            <a:off x="4987636" y="2269375"/>
            <a:ext cx="1188720" cy="21696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0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BC88-7633-5D41-A28B-2D190B1E2800}"/>
              </a:ext>
            </a:extLst>
          </p:cNvPr>
          <p:cNvSpPr>
            <a:spLocks noGrp="1"/>
          </p:cNvSpPr>
          <p:nvPr>
            <p:ph type="title"/>
          </p:nvPr>
        </p:nvSpPr>
        <p:spPr/>
        <p:txBody>
          <a:bodyPr/>
          <a:lstStyle/>
          <a:p>
            <a:r>
              <a:rPr lang="en-US" dirty="0"/>
              <a:t>Use Case: Modify a search pattern</a:t>
            </a:r>
          </a:p>
        </p:txBody>
      </p:sp>
      <p:sp>
        <p:nvSpPr>
          <p:cNvPr id="3" name="Content Placeholder 2">
            <a:extLst>
              <a:ext uri="{FF2B5EF4-FFF2-40B4-BE49-F238E27FC236}">
                <a16:creationId xmlns:a16="http://schemas.microsoft.com/office/drawing/2014/main" id="{3AD78FE6-8A27-8C4A-95DA-BC77CFABDEC0}"/>
              </a:ext>
            </a:extLst>
          </p:cNvPr>
          <p:cNvSpPr>
            <a:spLocks noGrp="1"/>
          </p:cNvSpPr>
          <p:nvPr>
            <p:ph idx="1"/>
          </p:nvPr>
        </p:nvSpPr>
        <p:spPr/>
        <p:txBody>
          <a:bodyPr/>
          <a:lstStyle/>
          <a:p>
            <a:pPr marL="0" indent="0">
              <a:buNone/>
            </a:pPr>
            <a:r>
              <a:rPr lang="en-US" dirty="0"/>
              <a:t>User selects “delete or modify a search pattern” from the home screen. User is redirected to the Saved Patterns page. User clicks “modify” on the pattern they would like to change. User is redirected to the modify search pattern page. User modifies keywords and advanced search options. User either clicks to “save” the modified pattern, or cancel to discard changes. The user is redirected to the home screen, where a toast message indicates success modifying the search pattern. Search data on the home screen is updated.</a:t>
            </a:r>
          </a:p>
        </p:txBody>
      </p:sp>
    </p:spTree>
    <p:extLst>
      <p:ext uri="{BB962C8B-B14F-4D97-AF65-F5344CB8AC3E}">
        <p14:creationId xmlns:p14="http://schemas.microsoft.com/office/powerpoint/2010/main" val="3006156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No new search results (2/4)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User is shown a “no results found” page.</a:t>
            </a:r>
          </a:p>
        </p:txBody>
      </p:sp>
      <p:grpSp>
        <p:nvGrpSpPr>
          <p:cNvPr id="4" name="Group 3">
            <a:extLst>
              <a:ext uri="{FF2B5EF4-FFF2-40B4-BE49-F238E27FC236}">
                <a16:creationId xmlns:a16="http://schemas.microsoft.com/office/drawing/2014/main" id="{14BD282D-6AFF-4B4C-A06B-B77855C4F1F3}"/>
              </a:ext>
            </a:extLst>
          </p:cNvPr>
          <p:cNvGrpSpPr/>
          <p:nvPr/>
        </p:nvGrpSpPr>
        <p:grpSpPr>
          <a:xfrm>
            <a:off x="2045341" y="2363542"/>
            <a:ext cx="7059785" cy="4133230"/>
            <a:chOff x="1122628" y="1507331"/>
            <a:chExt cx="7059785" cy="4133230"/>
          </a:xfrm>
        </p:grpSpPr>
        <p:grpSp>
          <p:nvGrpSpPr>
            <p:cNvPr id="5" name="Group 4">
              <a:extLst>
                <a:ext uri="{FF2B5EF4-FFF2-40B4-BE49-F238E27FC236}">
                  <a16:creationId xmlns:a16="http://schemas.microsoft.com/office/drawing/2014/main" id="{F80D43C9-1D33-F141-9978-43E51E64F164}"/>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8FB03CE7-9D6E-C549-9D38-45ECBE6210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DF439BE-7D87-0440-9F0C-B3BB2C2822BA}"/>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3C8E4A5-8747-8044-AE0B-DC3CEC58096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B039257-062F-ED47-B410-79C736CABD2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BB4491-EDC1-164D-BDAE-40FFCE81E9A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168CD5-FF78-4449-A72A-AC0CAEB8CC7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A3CD01AF-EB3B-E945-9580-23A41C3E3B72}"/>
                  </a:ext>
                </a:extLst>
              </p:cNvPr>
              <p:cNvSpPr/>
              <p:nvPr/>
            </p:nvSpPr>
            <p:spPr>
              <a:xfrm>
                <a:off x="3652841" y="3893346"/>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grpSp>
        <p:sp>
          <p:nvSpPr>
            <p:cNvPr id="6" name="TextBox 5">
              <a:extLst>
                <a:ext uri="{FF2B5EF4-FFF2-40B4-BE49-F238E27FC236}">
                  <a16:creationId xmlns:a16="http://schemas.microsoft.com/office/drawing/2014/main" id="{8CD1626C-DF94-7544-9B44-43AD01FB4B90}"/>
                </a:ext>
              </a:extLst>
            </p:cNvPr>
            <p:cNvSpPr txBox="1"/>
            <p:nvPr/>
          </p:nvSpPr>
          <p:spPr>
            <a:xfrm>
              <a:off x="3131431" y="2116887"/>
              <a:ext cx="3044231" cy="584775"/>
            </a:xfrm>
            <a:prstGeom prst="rect">
              <a:avLst/>
            </a:prstGeom>
            <a:noFill/>
          </p:spPr>
          <p:txBody>
            <a:bodyPr wrap="none" rtlCol="0">
              <a:spAutoFit/>
            </a:bodyPr>
            <a:lstStyle/>
            <a:p>
              <a:r>
                <a:rPr lang="en-US" sz="3200" i="1" dirty="0"/>
                <a:t>No results found!</a:t>
              </a:r>
            </a:p>
          </p:txBody>
        </p:sp>
        <p:sp>
          <p:nvSpPr>
            <p:cNvPr id="7" name="Rounded Rectangle 6">
              <a:extLst>
                <a:ext uri="{FF2B5EF4-FFF2-40B4-BE49-F238E27FC236}">
                  <a16:creationId xmlns:a16="http://schemas.microsoft.com/office/drawing/2014/main" id="{759D9AE5-7A76-B940-8AF9-8764D3743C5F}"/>
                </a:ext>
              </a:extLst>
            </p:cNvPr>
            <p:cNvSpPr/>
            <p:nvPr/>
          </p:nvSpPr>
          <p:spPr>
            <a:xfrm>
              <a:off x="2257426" y="2800350"/>
              <a:ext cx="4879181" cy="178594"/>
            </a:xfrm>
            <a:prstGeom prst="roundRect">
              <a:avLst/>
            </a:prstGeom>
            <a:gradFill>
              <a:gsLst>
                <a:gs pos="100000">
                  <a:schemeClr val="accent6"/>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AFF5C3D-2268-5348-A030-DDAD9086C8B2}"/>
                </a:ext>
              </a:extLst>
            </p:cNvPr>
            <p:cNvSpPr txBox="1"/>
            <p:nvPr/>
          </p:nvSpPr>
          <p:spPr>
            <a:xfrm>
              <a:off x="3579020" y="3257549"/>
              <a:ext cx="2249334"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18/18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0</a:t>
              </a:r>
            </a:p>
          </p:txBody>
        </p:sp>
      </p:grpSp>
    </p:spTree>
    <p:extLst>
      <p:ext uri="{BB962C8B-B14F-4D97-AF65-F5344CB8AC3E}">
        <p14:creationId xmlns:p14="http://schemas.microsoft.com/office/powerpoint/2010/main" val="2601028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No new search results (3/4)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User selects “</a:t>
            </a:r>
            <a:r>
              <a:rPr lang="en-US" dirty="0">
                <a:solidFill>
                  <a:srgbClr val="FF0000"/>
                </a:solidFill>
              </a:rPr>
              <a:t>Go back</a:t>
            </a:r>
            <a:r>
              <a:rPr lang="en-US" dirty="0"/>
              <a:t>”.</a:t>
            </a:r>
          </a:p>
        </p:txBody>
      </p:sp>
      <p:grpSp>
        <p:nvGrpSpPr>
          <p:cNvPr id="4" name="Group 3">
            <a:extLst>
              <a:ext uri="{FF2B5EF4-FFF2-40B4-BE49-F238E27FC236}">
                <a16:creationId xmlns:a16="http://schemas.microsoft.com/office/drawing/2014/main" id="{14BD282D-6AFF-4B4C-A06B-B77855C4F1F3}"/>
              </a:ext>
            </a:extLst>
          </p:cNvPr>
          <p:cNvGrpSpPr/>
          <p:nvPr/>
        </p:nvGrpSpPr>
        <p:grpSpPr>
          <a:xfrm>
            <a:off x="2045341" y="2363542"/>
            <a:ext cx="7059785" cy="4133230"/>
            <a:chOff x="1122628" y="1507331"/>
            <a:chExt cx="7059785" cy="4133230"/>
          </a:xfrm>
        </p:grpSpPr>
        <p:grpSp>
          <p:nvGrpSpPr>
            <p:cNvPr id="5" name="Group 4">
              <a:extLst>
                <a:ext uri="{FF2B5EF4-FFF2-40B4-BE49-F238E27FC236}">
                  <a16:creationId xmlns:a16="http://schemas.microsoft.com/office/drawing/2014/main" id="{F80D43C9-1D33-F141-9978-43E51E64F164}"/>
                </a:ext>
              </a:extLst>
            </p:cNvPr>
            <p:cNvGrpSpPr/>
            <p:nvPr/>
          </p:nvGrpSpPr>
          <p:grpSpPr>
            <a:xfrm>
              <a:off x="1122628" y="1507331"/>
              <a:ext cx="7059785" cy="4133230"/>
              <a:chOff x="1272648" y="1407319"/>
              <a:chExt cx="7059785" cy="4133230"/>
            </a:xfrm>
          </p:grpSpPr>
          <p:sp>
            <p:nvSpPr>
              <p:cNvPr id="9" name="Rounded Rectangle 8">
                <a:extLst>
                  <a:ext uri="{FF2B5EF4-FFF2-40B4-BE49-F238E27FC236}">
                    <a16:creationId xmlns:a16="http://schemas.microsoft.com/office/drawing/2014/main" id="{8FB03CE7-9D6E-C549-9D38-45ECBE6210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DF439BE-7D87-0440-9F0C-B3BB2C2822BA}"/>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3C8E4A5-8747-8044-AE0B-DC3CEC58096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B039257-062F-ED47-B410-79C736CABD2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BB4491-EDC1-164D-BDAE-40FFCE81E9A0}"/>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168CD5-FF78-4449-A72A-AC0CAEB8CC7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5" name="Rounded Rectangle 14">
                <a:extLst>
                  <a:ext uri="{FF2B5EF4-FFF2-40B4-BE49-F238E27FC236}">
                    <a16:creationId xmlns:a16="http://schemas.microsoft.com/office/drawing/2014/main" id="{A3CD01AF-EB3B-E945-9580-23A41C3E3B72}"/>
                  </a:ext>
                </a:extLst>
              </p:cNvPr>
              <p:cNvSpPr/>
              <p:nvPr/>
            </p:nvSpPr>
            <p:spPr>
              <a:xfrm>
                <a:off x="3652841" y="3893346"/>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back</a:t>
                </a:r>
              </a:p>
            </p:txBody>
          </p:sp>
        </p:grpSp>
        <p:sp>
          <p:nvSpPr>
            <p:cNvPr id="6" name="TextBox 5">
              <a:extLst>
                <a:ext uri="{FF2B5EF4-FFF2-40B4-BE49-F238E27FC236}">
                  <a16:creationId xmlns:a16="http://schemas.microsoft.com/office/drawing/2014/main" id="{8CD1626C-DF94-7544-9B44-43AD01FB4B90}"/>
                </a:ext>
              </a:extLst>
            </p:cNvPr>
            <p:cNvSpPr txBox="1"/>
            <p:nvPr/>
          </p:nvSpPr>
          <p:spPr>
            <a:xfrm>
              <a:off x="3131431" y="2116887"/>
              <a:ext cx="3044231" cy="584775"/>
            </a:xfrm>
            <a:prstGeom prst="rect">
              <a:avLst/>
            </a:prstGeom>
            <a:noFill/>
          </p:spPr>
          <p:txBody>
            <a:bodyPr wrap="none" rtlCol="0">
              <a:spAutoFit/>
            </a:bodyPr>
            <a:lstStyle/>
            <a:p>
              <a:r>
                <a:rPr lang="en-US" sz="3200" i="1" dirty="0"/>
                <a:t>No results found!</a:t>
              </a:r>
            </a:p>
          </p:txBody>
        </p:sp>
        <p:sp>
          <p:nvSpPr>
            <p:cNvPr id="7" name="Rounded Rectangle 6">
              <a:extLst>
                <a:ext uri="{FF2B5EF4-FFF2-40B4-BE49-F238E27FC236}">
                  <a16:creationId xmlns:a16="http://schemas.microsoft.com/office/drawing/2014/main" id="{759D9AE5-7A76-B940-8AF9-8764D3743C5F}"/>
                </a:ext>
              </a:extLst>
            </p:cNvPr>
            <p:cNvSpPr/>
            <p:nvPr/>
          </p:nvSpPr>
          <p:spPr>
            <a:xfrm>
              <a:off x="2257426" y="2800350"/>
              <a:ext cx="4879181" cy="178594"/>
            </a:xfrm>
            <a:prstGeom prst="roundRect">
              <a:avLst/>
            </a:prstGeom>
            <a:gradFill>
              <a:gsLst>
                <a:gs pos="100000">
                  <a:schemeClr val="accent6"/>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AFF5C3D-2268-5348-A030-DDAD9086C8B2}"/>
                </a:ext>
              </a:extLst>
            </p:cNvPr>
            <p:cNvSpPr txBox="1"/>
            <p:nvPr/>
          </p:nvSpPr>
          <p:spPr>
            <a:xfrm>
              <a:off x="3579020" y="3257549"/>
              <a:ext cx="2249334" cy="523220"/>
            </a:xfrm>
            <a:prstGeom prst="rect">
              <a:avLst/>
            </a:prstGeom>
            <a:noFill/>
          </p:spPr>
          <p:txBody>
            <a:bodyPr wrap="non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Patterns searched:  18/18</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New results found:  0</a:t>
              </a:r>
            </a:p>
          </p:txBody>
        </p:sp>
      </p:grpSp>
      <p:cxnSp>
        <p:nvCxnSpPr>
          <p:cNvPr id="16" name="Straight Arrow Connector 15">
            <a:extLst>
              <a:ext uri="{FF2B5EF4-FFF2-40B4-BE49-F238E27FC236}">
                <a16:creationId xmlns:a16="http://schemas.microsoft.com/office/drawing/2014/main" id="{843551B5-57DA-4044-81DD-A8D1A14F32E8}"/>
              </a:ext>
            </a:extLst>
          </p:cNvPr>
          <p:cNvCxnSpPr>
            <a:cxnSpLocks/>
          </p:cNvCxnSpPr>
          <p:nvPr/>
        </p:nvCxnSpPr>
        <p:spPr>
          <a:xfrm>
            <a:off x="3499657" y="2236124"/>
            <a:ext cx="1645921" cy="28429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397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0AF164D7-804E-0242-846C-C2E4339FD40A}"/>
              </a:ext>
            </a:extLst>
          </p:cNvPr>
          <p:cNvGrpSpPr/>
          <p:nvPr/>
        </p:nvGrpSpPr>
        <p:grpSpPr>
          <a:xfrm>
            <a:off x="2249149" y="2623003"/>
            <a:ext cx="7059785" cy="4133230"/>
            <a:chOff x="1272648" y="1407319"/>
            <a:chExt cx="7059785" cy="4133230"/>
          </a:xfrm>
        </p:grpSpPr>
        <p:sp>
          <p:nvSpPr>
            <p:cNvPr id="18" name="Rounded Rectangle 17">
              <a:extLst>
                <a:ext uri="{FF2B5EF4-FFF2-40B4-BE49-F238E27FC236}">
                  <a16:creationId xmlns:a16="http://schemas.microsoft.com/office/drawing/2014/main" id="{C34F8509-D26B-6548-AF4F-52B5B51DCEFB}"/>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4F0B0B5-C443-3F48-93E0-B77802600C98}"/>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293EE23-422A-4842-B853-B245F8257AC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32B56C2-E876-C842-8E66-3C87D2456607}"/>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5A650CF-E84E-C940-BBA2-CDFF1C9FE07A}"/>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7EB32C0-E2C4-3241-81B8-1883CB638901}"/>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24" name="Rounded Rectangle 23">
              <a:extLst>
                <a:ext uri="{FF2B5EF4-FFF2-40B4-BE49-F238E27FC236}">
                  <a16:creationId xmlns:a16="http://schemas.microsoft.com/office/drawing/2014/main" id="{B3BDA0D3-142A-2948-A208-DF12E6027869}"/>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25" name="TextBox 24">
              <a:extLst>
                <a:ext uri="{FF2B5EF4-FFF2-40B4-BE49-F238E27FC236}">
                  <a16:creationId xmlns:a16="http://schemas.microsoft.com/office/drawing/2014/main" id="{1FF17047-B591-E84B-A3C5-1B0B95035DD8}"/>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26" name="Rounded Rectangle 25">
              <a:extLst>
                <a:ext uri="{FF2B5EF4-FFF2-40B4-BE49-F238E27FC236}">
                  <a16:creationId xmlns:a16="http://schemas.microsoft.com/office/drawing/2014/main" id="{C5D7BAB5-C784-FA4A-AD68-558357BB74F8}"/>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27" name="Rounded Rectangle 26">
              <a:extLst>
                <a:ext uri="{FF2B5EF4-FFF2-40B4-BE49-F238E27FC236}">
                  <a16:creationId xmlns:a16="http://schemas.microsoft.com/office/drawing/2014/main" id="{ABACEAEF-BD9E-6048-AE54-56342B7878D5}"/>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28" name="Rounded Rectangle 27">
              <a:extLst>
                <a:ext uri="{FF2B5EF4-FFF2-40B4-BE49-F238E27FC236}">
                  <a16:creationId xmlns:a16="http://schemas.microsoft.com/office/drawing/2014/main" id="{DEABAED4-2140-1C4D-BE09-E67BE48FE43D}"/>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29" name="Rounded Rectangle 28">
              <a:extLst>
                <a:ext uri="{FF2B5EF4-FFF2-40B4-BE49-F238E27FC236}">
                  <a16:creationId xmlns:a16="http://schemas.microsoft.com/office/drawing/2014/main" id="{86BC6657-7A72-7541-B614-D23AB07DEB52}"/>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24 2022 9:05:17</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301</a:t>
              </a:r>
            </a:p>
          </p:txBody>
        </p:sp>
      </p:grpSp>
      <p:sp>
        <p:nvSpPr>
          <p:cNvPr id="2" name="Title 1">
            <a:extLst>
              <a:ext uri="{FF2B5EF4-FFF2-40B4-BE49-F238E27FC236}">
                <a16:creationId xmlns:a16="http://schemas.microsoft.com/office/drawing/2014/main" id="{4650B42B-41F3-A841-9183-FFCA631A8122}"/>
              </a:ext>
            </a:extLst>
          </p:cNvPr>
          <p:cNvSpPr>
            <a:spLocks noGrp="1"/>
          </p:cNvSpPr>
          <p:nvPr>
            <p:ph type="title"/>
          </p:nvPr>
        </p:nvSpPr>
        <p:spPr/>
        <p:txBody>
          <a:bodyPr>
            <a:normAutofit/>
          </a:bodyPr>
          <a:lstStyle/>
          <a:p>
            <a:r>
              <a:rPr lang="en-US" sz="4000" dirty="0"/>
              <a:t>Alternate Use Case: No new search results (4/4)</a:t>
            </a:r>
          </a:p>
        </p:txBody>
      </p:sp>
      <p:sp>
        <p:nvSpPr>
          <p:cNvPr id="3" name="Content Placeholder 2">
            <a:extLst>
              <a:ext uri="{FF2B5EF4-FFF2-40B4-BE49-F238E27FC236}">
                <a16:creationId xmlns:a16="http://schemas.microsoft.com/office/drawing/2014/main" id="{0B6671E6-D7B5-3A4E-BEBC-892E032BD9D5}"/>
              </a:ext>
            </a:extLst>
          </p:cNvPr>
          <p:cNvSpPr>
            <a:spLocks noGrp="1"/>
          </p:cNvSpPr>
          <p:nvPr>
            <p:ph idx="1"/>
          </p:nvPr>
        </p:nvSpPr>
        <p:spPr/>
        <p:txBody>
          <a:bodyPr/>
          <a:lstStyle/>
          <a:p>
            <a:pPr marL="0" indent="0">
              <a:buNone/>
            </a:pPr>
            <a:r>
              <a:rPr lang="en-US" dirty="0"/>
              <a:t>User is redirected to home screen. Search </a:t>
            </a:r>
            <a:r>
              <a:rPr lang="en-US" dirty="0">
                <a:solidFill>
                  <a:srgbClr val="FF0000"/>
                </a:solidFill>
              </a:rPr>
              <a:t>data </a:t>
            </a:r>
            <a:r>
              <a:rPr lang="en-US" dirty="0"/>
              <a:t>fields on home screen are updated.</a:t>
            </a:r>
          </a:p>
        </p:txBody>
      </p:sp>
      <p:cxnSp>
        <p:nvCxnSpPr>
          <p:cNvPr id="30" name="Straight Arrow Connector 29">
            <a:extLst>
              <a:ext uri="{FF2B5EF4-FFF2-40B4-BE49-F238E27FC236}">
                <a16:creationId xmlns:a16="http://schemas.microsoft.com/office/drawing/2014/main" id="{3FEF99C5-6379-5F47-B321-BC0CD5DCF88F}"/>
              </a:ext>
            </a:extLst>
          </p:cNvPr>
          <p:cNvCxnSpPr>
            <a:cxnSpLocks/>
          </p:cNvCxnSpPr>
          <p:nvPr/>
        </p:nvCxnSpPr>
        <p:spPr>
          <a:xfrm>
            <a:off x="7439890" y="2244437"/>
            <a:ext cx="698270" cy="23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299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Alternate Case: Missing search keywords (1/4)</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add a search pattern</a:t>
            </a:r>
            <a:r>
              <a:rPr lang="en-US" dirty="0"/>
              <a:t>” from the home screen.</a:t>
            </a:r>
          </a:p>
        </p:txBody>
      </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a:off x="4080221" y="2243738"/>
            <a:ext cx="53789" cy="16213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453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E45-34D8-A243-BE64-86DD747EBB1F}"/>
              </a:ext>
            </a:extLst>
          </p:cNvPr>
          <p:cNvSpPr>
            <a:spLocks noGrp="1"/>
          </p:cNvSpPr>
          <p:nvPr>
            <p:ph type="title"/>
          </p:nvPr>
        </p:nvSpPr>
        <p:spPr/>
        <p:txBody>
          <a:bodyPr/>
          <a:lstStyle/>
          <a:p>
            <a:r>
              <a:rPr lang="en-US" dirty="0"/>
              <a:t>Alternate Case: Missing search keywords (2/4)</a:t>
            </a:r>
          </a:p>
        </p:txBody>
      </p:sp>
      <p:sp>
        <p:nvSpPr>
          <p:cNvPr id="3" name="Content Placeholder 2">
            <a:extLst>
              <a:ext uri="{FF2B5EF4-FFF2-40B4-BE49-F238E27FC236}">
                <a16:creationId xmlns:a16="http://schemas.microsoft.com/office/drawing/2014/main" id="{939217FE-E546-EA4F-9560-A3988F3D7BCF}"/>
              </a:ext>
            </a:extLst>
          </p:cNvPr>
          <p:cNvSpPr>
            <a:spLocks noGrp="1"/>
          </p:cNvSpPr>
          <p:nvPr>
            <p:ph idx="1"/>
          </p:nvPr>
        </p:nvSpPr>
        <p:spPr>
          <a:xfrm>
            <a:off x="838200" y="1825625"/>
            <a:ext cx="10515600" cy="656318"/>
          </a:xfrm>
        </p:spPr>
        <p:txBody>
          <a:bodyPr/>
          <a:lstStyle/>
          <a:p>
            <a:pPr marL="0" indent="0">
              <a:buNone/>
            </a:pPr>
            <a:r>
              <a:rPr lang="en-US" dirty="0"/>
              <a:t>User is brought to the “add a search pattern” screen.</a:t>
            </a:r>
          </a:p>
        </p:txBody>
      </p:sp>
      <p:grpSp>
        <p:nvGrpSpPr>
          <p:cNvPr id="28" name="Group 27">
            <a:extLst>
              <a:ext uri="{FF2B5EF4-FFF2-40B4-BE49-F238E27FC236}">
                <a16:creationId xmlns:a16="http://schemas.microsoft.com/office/drawing/2014/main" id="{686D0406-E3EC-F041-B435-5A27E364E862}"/>
              </a:ext>
            </a:extLst>
          </p:cNvPr>
          <p:cNvGrpSpPr/>
          <p:nvPr/>
        </p:nvGrpSpPr>
        <p:grpSpPr>
          <a:xfrm>
            <a:off x="2210100" y="2375507"/>
            <a:ext cx="7059785" cy="4133230"/>
            <a:chOff x="1272648" y="1407319"/>
            <a:chExt cx="7059785" cy="4133230"/>
          </a:xfrm>
        </p:grpSpPr>
        <p:sp>
          <p:nvSpPr>
            <p:cNvPr id="29" name="Rounded Rectangle 28">
              <a:extLst>
                <a:ext uri="{FF2B5EF4-FFF2-40B4-BE49-F238E27FC236}">
                  <a16:creationId xmlns:a16="http://schemas.microsoft.com/office/drawing/2014/main" id="{C536CF66-C98E-6E4F-BF83-65AFC53E0336}"/>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67B5CB4-6C2E-524C-AEC5-E7844AFBE874}"/>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48A3A6-9792-FC43-8416-61340E26EBD7}"/>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31AEBD7-748E-6E4D-8B49-2B37514863FA}"/>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17E93F7-969E-434A-9062-2DAB522721A6}"/>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20B4890-04AF-D74F-92A4-4254BEAE0C08}"/>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5" name="TextBox 34">
              <a:extLst>
                <a:ext uri="{FF2B5EF4-FFF2-40B4-BE49-F238E27FC236}">
                  <a16:creationId xmlns:a16="http://schemas.microsoft.com/office/drawing/2014/main" id="{ED0C0147-FD6A-1B4C-8CA9-2407570C09B0}"/>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36" name="Rounded Rectangle 35">
              <a:extLst>
                <a:ext uri="{FF2B5EF4-FFF2-40B4-BE49-F238E27FC236}">
                  <a16:creationId xmlns:a16="http://schemas.microsoft.com/office/drawing/2014/main" id="{884DF534-C371-9F41-BFB3-16015F730201}"/>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37" name="Rounded Rectangle 36">
              <a:extLst>
                <a:ext uri="{FF2B5EF4-FFF2-40B4-BE49-F238E27FC236}">
                  <a16:creationId xmlns:a16="http://schemas.microsoft.com/office/drawing/2014/main" id="{18064F53-E024-CA42-932D-429AF589278C}"/>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38" name="Rounded Rectangle 37">
              <a:extLst>
                <a:ext uri="{FF2B5EF4-FFF2-40B4-BE49-F238E27FC236}">
                  <a16:creationId xmlns:a16="http://schemas.microsoft.com/office/drawing/2014/main" id="{581B34AE-80DF-AE49-9C75-7139F18CD6AA}"/>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39" name="Rectangle 38">
              <a:extLst>
                <a:ext uri="{FF2B5EF4-FFF2-40B4-BE49-F238E27FC236}">
                  <a16:creationId xmlns:a16="http://schemas.microsoft.com/office/drawing/2014/main" id="{4623C3A1-43F8-8D43-BED1-88C20DD8E733}"/>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75000"/>
                    </a:schemeClr>
                  </a:solidFill>
                </a:rPr>
                <a:t>Search keywords…</a:t>
              </a:r>
            </a:p>
          </p:txBody>
        </p:sp>
        <p:sp>
          <p:nvSpPr>
            <p:cNvPr id="40" name="Rectangle 39">
              <a:extLst>
                <a:ext uri="{FF2B5EF4-FFF2-40B4-BE49-F238E27FC236}">
                  <a16:creationId xmlns:a16="http://schemas.microsoft.com/office/drawing/2014/main" id="{601524ED-A05D-7347-8DA4-C0CE1F4937FC}"/>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67BF8BD-A5A6-5A49-9470-A7216BC529F1}"/>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402FBF0-7DAC-4E49-9B0B-ADEA62FAA987}"/>
                </a:ext>
              </a:extLst>
            </p:cNvPr>
            <p:cNvGrpSpPr/>
            <p:nvPr/>
          </p:nvGrpSpPr>
          <p:grpSpPr>
            <a:xfrm>
              <a:off x="3400426" y="2900359"/>
              <a:ext cx="1477116" cy="769441"/>
              <a:chOff x="3338515" y="107155"/>
              <a:chExt cx="1477116" cy="769441"/>
            </a:xfrm>
            <a:solidFill>
              <a:schemeClr val="bg1">
                <a:lumMod val="85000"/>
              </a:schemeClr>
            </a:solidFill>
          </p:grpSpPr>
          <p:sp>
            <p:nvSpPr>
              <p:cNvPr id="50" name="Rectangle 49">
                <a:extLst>
                  <a:ext uri="{FF2B5EF4-FFF2-40B4-BE49-F238E27FC236}">
                    <a16:creationId xmlns:a16="http://schemas.microsoft.com/office/drawing/2014/main" id="{AFE5AEB1-7825-BA4C-9060-8B467E3305F6}"/>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51" name="TextBox 50">
                <a:extLst>
                  <a:ext uri="{FF2B5EF4-FFF2-40B4-BE49-F238E27FC236}">
                    <a16:creationId xmlns:a16="http://schemas.microsoft.com/office/drawing/2014/main" id="{CA1F7F32-AA86-2C47-8C19-5BF3DFF6B328}"/>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43" name="Rectangle 42">
              <a:extLst>
                <a:ext uri="{FF2B5EF4-FFF2-40B4-BE49-F238E27FC236}">
                  <a16:creationId xmlns:a16="http://schemas.microsoft.com/office/drawing/2014/main" id="{38C3BB0F-9ECD-F247-AFB3-5524C041A241}"/>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AD8F4E9-C994-EE46-84EB-71DD4AC4F01D}"/>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91ECAEF-F9A3-E44D-BF51-3C191542549C}"/>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BDAB879-6A64-9542-A53A-B2BFE099DE23}"/>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21ECA6E-D76F-1C44-9DC5-85CAC86D7FE7}"/>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363271D-74E3-B140-B1B9-ED4B264C455E}"/>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descr="Topic A: Basic pointing actions – Key Concepts of Computer Studies">
              <a:extLst>
                <a:ext uri="{FF2B5EF4-FFF2-40B4-BE49-F238E27FC236}">
                  <a16:creationId xmlns:a16="http://schemas.microsoft.com/office/drawing/2014/main" id="{7B1A8E0D-5B39-8A4E-A2AD-CD5314A2B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93795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Alternate Case: Missing search keywords (3/4)</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38200" y="1758719"/>
            <a:ext cx="9758082" cy="4351338"/>
          </a:xfrm>
        </p:spPr>
        <p:txBody>
          <a:bodyPr/>
          <a:lstStyle/>
          <a:p>
            <a:r>
              <a:rPr lang="en-US" dirty="0"/>
              <a:t>User selects “</a:t>
            </a:r>
            <a:r>
              <a:rPr lang="en-US" dirty="0">
                <a:solidFill>
                  <a:srgbClr val="7030A0"/>
                </a:solidFill>
              </a:rPr>
              <a:t>add</a:t>
            </a:r>
            <a:r>
              <a:rPr lang="en-US" dirty="0"/>
              <a:t>” to save the pattern without entering keywords.</a:t>
            </a:r>
          </a:p>
        </p:txBody>
      </p:sp>
      <p:grpSp>
        <p:nvGrpSpPr>
          <p:cNvPr id="4" name="Group 3">
            <a:extLst>
              <a:ext uri="{FF2B5EF4-FFF2-40B4-BE49-F238E27FC236}">
                <a16:creationId xmlns:a16="http://schemas.microsoft.com/office/drawing/2014/main" id="{14F71FCB-02FE-4E4E-B6E7-CB720DA78CD8}"/>
              </a:ext>
            </a:extLst>
          </p:cNvPr>
          <p:cNvGrpSpPr/>
          <p:nvPr/>
        </p:nvGrpSpPr>
        <p:grpSpPr>
          <a:xfrm>
            <a:off x="2402202" y="2521504"/>
            <a:ext cx="7059785" cy="4133230"/>
            <a:chOff x="1272648" y="1407319"/>
            <a:chExt cx="7059785" cy="4133230"/>
          </a:xfrm>
        </p:grpSpPr>
        <p:sp>
          <p:nvSpPr>
            <p:cNvPr id="5" name="Rounded Rectangle 4">
              <a:extLst>
                <a:ext uri="{FF2B5EF4-FFF2-40B4-BE49-F238E27FC236}">
                  <a16:creationId xmlns:a16="http://schemas.microsoft.com/office/drawing/2014/main" id="{13E3F86E-B01E-7E4A-A95D-D95AC0370CEF}"/>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E24601B-F36F-5E41-BE86-9349EB2EE93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4D56D8-4846-DA4B-A665-84A4003F721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4C1B12-0AE6-8741-8511-F8D97370CDB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133FEC-4539-7447-A4B2-C010C43431F8}"/>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A470FA-37C9-6945-B711-5806C1E96FF2}"/>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TextBox 10">
              <a:extLst>
                <a:ext uri="{FF2B5EF4-FFF2-40B4-BE49-F238E27FC236}">
                  <a16:creationId xmlns:a16="http://schemas.microsoft.com/office/drawing/2014/main" id="{DD5D8BCC-FF6B-644B-878D-518D70FE773F}"/>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12" name="Rounded Rectangle 11">
              <a:extLst>
                <a:ext uri="{FF2B5EF4-FFF2-40B4-BE49-F238E27FC236}">
                  <a16:creationId xmlns:a16="http://schemas.microsoft.com/office/drawing/2014/main" id="{B38F6829-74A8-6C4A-BB8F-496FED6B1C5E}"/>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13" name="Rounded Rectangle 12">
              <a:extLst>
                <a:ext uri="{FF2B5EF4-FFF2-40B4-BE49-F238E27FC236}">
                  <a16:creationId xmlns:a16="http://schemas.microsoft.com/office/drawing/2014/main" id="{65A9BDAA-6B1F-6C43-9D0E-B8822F7BC427}"/>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14" name="Rounded Rectangle 13">
              <a:extLst>
                <a:ext uri="{FF2B5EF4-FFF2-40B4-BE49-F238E27FC236}">
                  <a16:creationId xmlns:a16="http://schemas.microsoft.com/office/drawing/2014/main" id="{F00CC9C2-BF4D-8A4A-AA6C-0A371C7C1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15" name="Rectangle 14">
              <a:extLst>
                <a:ext uri="{FF2B5EF4-FFF2-40B4-BE49-F238E27FC236}">
                  <a16:creationId xmlns:a16="http://schemas.microsoft.com/office/drawing/2014/main" id="{6EFE1101-85CA-A845-909B-99F31C7EEE36}"/>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endParaRPr>
            </a:p>
          </p:txBody>
        </p:sp>
        <p:sp>
          <p:nvSpPr>
            <p:cNvPr id="16" name="Rectangle 15">
              <a:extLst>
                <a:ext uri="{FF2B5EF4-FFF2-40B4-BE49-F238E27FC236}">
                  <a16:creationId xmlns:a16="http://schemas.microsoft.com/office/drawing/2014/main" id="{A4EDBA72-484B-5041-A6BB-A04F80A1344A}"/>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79BC6F-1227-5641-8044-B8F84EBA097B}"/>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212DE6C-3072-8845-A8CE-4C3205E234C5}"/>
                </a:ext>
              </a:extLst>
            </p:cNvPr>
            <p:cNvGrpSpPr/>
            <p:nvPr/>
          </p:nvGrpSpPr>
          <p:grpSpPr>
            <a:xfrm>
              <a:off x="3400426" y="2900359"/>
              <a:ext cx="1477116" cy="769441"/>
              <a:chOff x="3338515" y="107155"/>
              <a:chExt cx="1477116" cy="769441"/>
            </a:xfrm>
            <a:solidFill>
              <a:schemeClr val="bg1">
                <a:lumMod val="85000"/>
              </a:schemeClr>
            </a:solidFill>
          </p:grpSpPr>
          <p:sp>
            <p:nvSpPr>
              <p:cNvPr id="26" name="Rectangle 25">
                <a:extLst>
                  <a:ext uri="{FF2B5EF4-FFF2-40B4-BE49-F238E27FC236}">
                    <a16:creationId xmlns:a16="http://schemas.microsoft.com/office/drawing/2014/main" id="{DCA3EC48-875A-7841-B992-6051AB1CC802}"/>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27" name="TextBox 26">
                <a:extLst>
                  <a:ext uri="{FF2B5EF4-FFF2-40B4-BE49-F238E27FC236}">
                    <a16:creationId xmlns:a16="http://schemas.microsoft.com/office/drawing/2014/main" id="{855D5765-64E8-2C4D-A911-540B6D6E4620}"/>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19" name="Rectangle 18">
              <a:extLst>
                <a:ext uri="{FF2B5EF4-FFF2-40B4-BE49-F238E27FC236}">
                  <a16:creationId xmlns:a16="http://schemas.microsoft.com/office/drawing/2014/main" id="{FDF486AD-79A5-D84A-B258-03609E30F447}"/>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BBF1B0-8D76-534C-A878-829C76FB2B3B}"/>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E83E22-A6B7-7E43-8116-026C5F59AC7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F5B340-4B30-D041-AA85-E52E0406C234}"/>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09F22A-BE3F-8F4E-BF18-292649819FBE}"/>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9D22A0-8A64-104F-8FBF-73D8F4DC7FEA}"/>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Topic A: Basic pointing actions – Key Concepts of Computer Studies">
              <a:extLst>
                <a:ext uri="{FF2B5EF4-FFF2-40B4-BE49-F238E27FC236}">
                  <a16:creationId xmlns:a16="http://schemas.microsoft.com/office/drawing/2014/main" id="{51BF8557-BE2A-004C-9AFE-4BD21FC77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 name="Straight Arrow Connector 31">
            <a:extLst>
              <a:ext uri="{FF2B5EF4-FFF2-40B4-BE49-F238E27FC236}">
                <a16:creationId xmlns:a16="http://schemas.microsoft.com/office/drawing/2014/main" id="{FA8A2057-C555-C74E-923F-2D47606D5EAC}"/>
              </a:ext>
            </a:extLst>
          </p:cNvPr>
          <p:cNvCxnSpPr>
            <a:cxnSpLocks/>
          </p:cNvCxnSpPr>
          <p:nvPr/>
        </p:nvCxnSpPr>
        <p:spPr>
          <a:xfrm>
            <a:off x="3301574" y="2279596"/>
            <a:ext cx="286870" cy="38061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191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A424-D20B-DC4F-9EC3-AED626E27890}"/>
              </a:ext>
            </a:extLst>
          </p:cNvPr>
          <p:cNvSpPr>
            <a:spLocks noGrp="1"/>
          </p:cNvSpPr>
          <p:nvPr>
            <p:ph type="title"/>
          </p:nvPr>
        </p:nvSpPr>
        <p:spPr/>
        <p:txBody>
          <a:bodyPr/>
          <a:lstStyle/>
          <a:p>
            <a:r>
              <a:rPr lang="en-US" dirty="0"/>
              <a:t>Alternate Case: Missing search keywords (4/4)</a:t>
            </a:r>
          </a:p>
        </p:txBody>
      </p:sp>
      <p:sp>
        <p:nvSpPr>
          <p:cNvPr id="3" name="Content Placeholder 2">
            <a:extLst>
              <a:ext uri="{FF2B5EF4-FFF2-40B4-BE49-F238E27FC236}">
                <a16:creationId xmlns:a16="http://schemas.microsoft.com/office/drawing/2014/main" id="{159CE2C4-B020-2C45-B3CA-5B2CC6EC441E}"/>
              </a:ext>
            </a:extLst>
          </p:cNvPr>
          <p:cNvSpPr>
            <a:spLocks noGrp="1"/>
          </p:cNvSpPr>
          <p:nvPr>
            <p:ph idx="1"/>
          </p:nvPr>
        </p:nvSpPr>
        <p:spPr>
          <a:xfrm>
            <a:off x="838200" y="1758719"/>
            <a:ext cx="9758082" cy="4351338"/>
          </a:xfrm>
        </p:spPr>
        <p:txBody>
          <a:bodyPr/>
          <a:lstStyle/>
          <a:p>
            <a:r>
              <a:rPr lang="en-US" dirty="0"/>
              <a:t>An error is displayed, indicating to the user the Search Keywords must be entered.</a:t>
            </a:r>
          </a:p>
        </p:txBody>
      </p:sp>
      <p:grpSp>
        <p:nvGrpSpPr>
          <p:cNvPr id="4" name="Group 3">
            <a:extLst>
              <a:ext uri="{FF2B5EF4-FFF2-40B4-BE49-F238E27FC236}">
                <a16:creationId xmlns:a16="http://schemas.microsoft.com/office/drawing/2014/main" id="{14F71FCB-02FE-4E4E-B6E7-CB720DA78CD8}"/>
              </a:ext>
            </a:extLst>
          </p:cNvPr>
          <p:cNvGrpSpPr/>
          <p:nvPr/>
        </p:nvGrpSpPr>
        <p:grpSpPr>
          <a:xfrm>
            <a:off x="2402202" y="2521504"/>
            <a:ext cx="7059785" cy="4133230"/>
            <a:chOff x="1272648" y="1407319"/>
            <a:chExt cx="7059785" cy="4133230"/>
          </a:xfrm>
        </p:grpSpPr>
        <p:sp>
          <p:nvSpPr>
            <p:cNvPr id="5" name="Rounded Rectangle 4">
              <a:extLst>
                <a:ext uri="{FF2B5EF4-FFF2-40B4-BE49-F238E27FC236}">
                  <a16:creationId xmlns:a16="http://schemas.microsoft.com/office/drawing/2014/main" id="{13E3F86E-B01E-7E4A-A95D-D95AC0370CEF}"/>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E24601B-F36F-5E41-BE86-9349EB2EE937}"/>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4D56D8-4846-DA4B-A665-84A4003F7210}"/>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4C1B12-0AE6-8741-8511-F8D97370CDBD}"/>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133FEC-4539-7447-A4B2-C010C43431F8}"/>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A470FA-37C9-6945-B711-5806C1E96FF2}"/>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TextBox 10">
              <a:extLst>
                <a:ext uri="{FF2B5EF4-FFF2-40B4-BE49-F238E27FC236}">
                  <a16:creationId xmlns:a16="http://schemas.microsoft.com/office/drawing/2014/main" id="{DD5D8BCC-FF6B-644B-878D-518D70FE773F}"/>
                </a:ext>
              </a:extLst>
            </p:cNvPr>
            <p:cNvSpPr txBox="1"/>
            <p:nvPr/>
          </p:nvSpPr>
          <p:spPr>
            <a:xfrm>
              <a:off x="2757482" y="1750220"/>
              <a:ext cx="4116833"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Add a Search Pattern</a:t>
              </a:r>
            </a:p>
          </p:txBody>
        </p:sp>
        <p:sp>
          <p:nvSpPr>
            <p:cNvPr id="12" name="Rounded Rectangle 11">
              <a:extLst>
                <a:ext uri="{FF2B5EF4-FFF2-40B4-BE49-F238E27FC236}">
                  <a16:creationId xmlns:a16="http://schemas.microsoft.com/office/drawing/2014/main" id="{B38F6829-74A8-6C4A-BB8F-496FED6B1C5E}"/>
                </a:ext>
              </a:extLst>
            </p:cNvPr>
            <p:cNvSpPr/>
            <p:nvPr/>
          </p:nvSpPr>
          <p:spPr>
            <a:xfrm>
              <a:off x="1771649" y="4833940"/>
              <a:ext cx="2800351"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Pattern</a:t>
              </a:r>
            </a:p>
          </p:txBody>
        </p:sp>
        <p:sp>
          <p:nvSpPr>
            <p:cNvPr id="13" name="Rounded Rectangle 12">
              <a:extLst>
                <a:ext uri="{FF2B5EF4-FFF2-40B4-BE49-F238E27FC236}">
                  <a16:creationId xmlns:a16="http://schemas.microsoft.com/office/drawing/2014/main" id="{65A9BDAA-6B1F-6C43-9D0E-B8822F7BC427}"/>
                </a:ext>
              </a:extLst>
            </p:cNvPr>
            <p:cNvSpPr/>
            <p:nvPr/>
          </p:nvSpPr>
          <p:spPr>
            <a:xfrm>
              <a:off x="4657725" y="4833940"/>
              <a:ext cx="2893219" cy="478624"/>
            </a:xfrm>
            <a:prstGeom prst="roundRect">
              <a:avLst>
                <a:gd name="adj" fmla="val 3830"/>
              </a:avLst>
            </a:prstGeom>
            <a:solidFill>
              <a:srgbClr val="E53237"/>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a:t>
              </a:r>
            </a:p>
          </p:txBody>
        </p:sp>
        <p:sp>
          <p:nvSpPr>
            <p:cNvPr id="14" name="Rounded Rectangle 13">
              <a:extLst>
                <a:ext uri="{FF2B5EF4-FFF2-40B4-BE49-F238E27FC236}">
                  <a16:creationId xmlns:a16="http://schemas.microsoft.com/office/drawing/2014/main" id="{F00CC9C2-BF4D-8A4A-AA6C-0A371C7C144B}"/>
                </a:ext>
              </a:extLst>
            </p:cNvPr>
            <p:cNvSpPr/>
            <p:nvPr/>
          </p:nvSpPr>
          <p:spPr>
            <a:xfrm>
              <a:off x="1771649" y="2464594"/>
              <a:ext cx="5779295" cy="2307431"/>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keywords:	</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Advanced search options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Exclude keywords:	</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In this category:</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Search including:</a:t>
              </a:r>
            </a:p>
            <a:p>
              <a:pPr lvl="0">
                <a:spcAft>
                  <a:spcPts val="600"/>
                </a:spcAft>
              </a:pPr>
              <a:r>
                <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a:t>
              </a:r>
              <a:r>
                <a:rPr lang="en-US" sz="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Title and description           Completed listings         Sold listings</a:t>
              </a:r>
            </a:p>
            <a:p>
              <a:pPr>
                <a:spcAft>
                  <a:spcPts val="600"/>
                </a:spcAft>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    Show items priced from $                          to $ </a:t>
              </a:r>
            </a:p>
          </p:txBody>
        </p:sp>
        <p:sp>
          <p:nvSpPr>
            <p:cNvPr id="15" name="Rectangle 14">
              <a:extLst>
                <a:ext uri="{FF2B5EF4-FFF2-40B4-BE49-F238E27FC236}">
                  <a16:creationId xmlns:a16="http://schemas.microsoft.com/office/drawing/2014/main" id="{6EFE1101-85CA-A845-909B-99F31C7EEE36}"/>
                </a:ext>
              </a:extLst>
            </p:cNvPr>
            <p:cNvSpPr/>
            <p:nvPr/>
          </p:nvSpPr>
          <p:spPr>
            <a:xfrm>
              <a:off x="3400426" y="2550311"/>
              <a:ext cx="365759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endParaRPr>
            </a:p>
          </p:txBody>
        </p:sp>
        <p:sp>
          <p:nvSpPr>
            <p:cNvPr id="16" name="Rectangle 15">
              <a:extLst>
                <a:ext uri="{FF2B5EF4-FFF2-40B4-BE49-F238E27FC236}">
                  <a16:creationId xmlns:a16="http://schemas.microsoft.com/office/drawing/2014/main" id="{A4EDBA72-484B-5041-A6BB-A04F80A1344A}"/>
                </a:ext>
              </a:extLst>
            </p:cNvPr>
            <p:cNvSpPr/>
            <p:nvPr/>
          </p:nvSpPr>
          <p:spPr>
            <a:xfrm>
              <a:off x="1952626" y="2971799"/>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79BC6F-1227-5641-8044-B8F84EBA097B}"/>
                </a:ext>
              </a:extLst>
            </p:cNvPr>
            <p:cNvSpPr/>
            <p:nvPr/>
          </p:nvSpPr>
          <p:spPr>
            <a:xfrm>
              <a:off x="3400426" y="3152763"/>
              <a:ext cx="3657599" cy="2428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212DE6C-3072-8845-A8CE-4C3205E234C5}"/>
                </a:ext>
              </a:extLst>
            </p:cNvPr>
            <p:cNvGrpSpPr/>
            <p:nvPr/>
          </p:nvGrpSpPr>
          <p:grpSpPr>
            <a:xfrm>
              <a:off x="3400426" y="2900359"/>
              <a:ext cx="1477116" cy="769441"/>
              <a:chOff x="3338515" y="107155"/>
              <a:chExt cx="1477116" cy="769441"/>
            </a:xfrm>
            <a:solidFill>
              <a:schemeClr val="bg1">
                <a:lumMod val="85000"/>
              </a:schemeClr>
            </a:solidFill>
          </p:grpSpPr>
          <p:sp>
            <p:nvSpPr>
              <p:cNvPr id="26" name="Rectangle 25">
                <a:extLst>
                  <a:ext uri="{FF2B5EF4-FFF2-40B4-BE49-F238E27FC236}">
                    <a16:creationId xmlns:a16="http://schemas.microsoft.com/office/drawing/2014/main" id="{DCA3EC48-875A-7841-B992-6051AB1CC802}"/>
                  </a:ext>
                </a:extLst>
              </p:cNvPr>
              <p:cNvSpPr/>
              <p:nvPr/>
            </p:nvSpPr>
            <p:spPr>
              <a:xfrm>
                <a:off x="3338515" y="633404"/>
                <a:ext cx="1419224" cy="2095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All Categories</a:t>
                </a:r>
              </a:p>
            </p:txBody>
          </p:sp>
          <p:sp>
            <p:nvSpPr>
              <p:cNvPr id="27" name="TextBox 26">
                <a:extLst>
                  <a:ext uri="{FF2B5EF4-FFF2-40B4-BE49-F238E27FC236}">
                    <a16:creationId xmlns:a16="http://schemas.microsoft.com/office/drawing/2014/main" id="{855D5765-64E8-2C4D-A911-540B6D6E4620}"/>
                  </a:ext>
                </a:extLst>
              </p:cNvPr>
              <p:cNvSpPr txBox="1"/>
              <p:nvPr/>
            </p:nvSpPr>
            <p:spPr>
              <a:xfrm>
                <a:off x="4443413" y="107155"/>
                <a:ext cx="372218" cy="769441"/>
              </a:xfrm>
              <a:prstGeom prst="rect">
                <a:avLst/>
              </a:prstGeom>
              <a:noFill/>
            </p:spPr>
            <p:txBody>
              <a:bodyPr wrap="none" rtlCol="0">
                <a:spAutoFit/>
              </a:bodyPr>
              <a:lstStyle/>
              <a:p>
                <a:r>
                  <a:rPr lang="en-US" sz="4400" dirty="0"/>
                  <a:t>˯</a:t>
                </a:r>
                <a:endParaRPr lang="en-US" sz="1050" dirty="0"/>
              </a:p>
            </p:txBody>
          </p:sp>
        </p:grpSp>
        <p:sp>
          <p:nvSpPr>
            <p:cNvPr id="19" name="Rectangle 18">
              <a:extLst>
                <a:ext uri="{FF2B5EF4-FFF2-40B4-BE49-F238E27FC236}">
                  <a16:creationId xmlns:a16="http://schemas.microsoft.com/office/drawing/2014/main" id="{FDF486AD-79A5-D84A-B258-03609E30F447}"/>
                </a:ext>
              </a:extLst>
            </p:cNvPr>
            <p:cNvSpPr/>
            <p:nvPr/>
          </p:nvSpPr>
          <p:spPr>
            <a:xfrm>
              <a:off x="2112170"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9BBF1B0-8D76-534C-A878-829C76FB2B3B}"/>
                </a:ext>
              </a:extLst>
            </p:cNvPr>
            <p:cNvSpPr/>
            <p:nvPr/>
          </p:nvSpPr>
          <p:spPr>
            <a:xfrm>
              <a:off x="3957638"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E83E22-A6B7-7E43-8116-026C5F59AC7F}"/>
                </a:ext>
              </a:extLst>
            </p:cNvPr>
            <p:cNvSpPr/>
            <p:nvPr/>
          </p:nvSpPr>
          <p:spPr>
            <a:xfrm>
              <a:off x="5622133" y="4012405"/>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F5B340-4B30-D041-AA85-E52E0406C234}"/>
                </a:ext>
              </a:extLst>
            </p:cNvPr>
            <p:cNvSpPr/>
            <p:nvPr/>
          </p:nvSpPr>
          <p:spPr>
            <a:xfrm>
              <a:off x="1871664" y="4271961"/>
              <a:ext cx="97630" cy="102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09F22A-BE3F-8F4E-BF18-292649819FBE}"/>
                </a:ext>
              </a:extLst>
            </p:cNvPr>
            <p:cNvSpPr/>
            <p:nvPr/>
          </p:nvSpPr>
          <p:spPr>
            <a:xfrm>
              <a:off x="3845720"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9D22A0-8A64-104F-8FBF-73D8F4DC7FEA}"/>
                </a:ext>
              </a:extLst>
            </p:cNvPr>
            <p:cNvSpPr/>
            <p:nvPr/>
          </p:nvSpPr>
          <p:spPr>
            <a:xfrm>
              <a:off x="5205413" y="4195754"/>
              <a:ext cx="1004887" cy="242887"/>
            </a:xfrm>
            <a:prstGeom prst="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Topic A: Basic pointing actions – Key Concepts of Computer Studies">
              <a:extLst>
                <a:ext uri="{FF2B5EF4-FFF2-40B4-BE49-F238E27FC236}">
                  <a16:creationId xmlns:a16="http://schemas.microsoft.com/office/drawing/2014/main" id="{51BF8557-BE2A-004C-9AFE-4BD21FC77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47" y="2600324"/>
              <a:ext cx="1020366" cy="2040731"/>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4B51DE7F-DB67-2F40-9AE7-511EFE075AB9}"/>
              </a:ext>
            </a:extLst>
          </p:cNvPr>
          <p:cNvSpPr txBox="1"/>
          <p:nvPr/>
        </p:nvSpPr>
        <p:spPr>
          <a:xfrm>
            <a:off x="5152876" y="3869946"/>
            <a:ext cx="2193229" cy="253916"/>
          </a:xfrm>
          <a:prstGeom prst="rect">
            <a:avLst/>
          </a:prstGeom>
          <a:noFill/>
        </p:spPr>
        <p:txBody>
          <a:bodyPr wrap="none" rtlCol="0">
            <a:spAutoFit/>
          </a:bodyPr>
          <a:lstStyle/>
          <a:p>
            <a:r>
              <a:rPr lang="en-US" sz="1050" i="1" dirty="0">
                <a:solidFill>
                  <a:srgbClr val="FF0000"/>
                </a:solidFill>
              </a:rPr>
              <a:t>Cannot leave search keywords blank.</a:t>
            </a:r>
          </a:p>
        </p:txBody>
      </p:sp>
      <p:sp>
        <p:nvSpPr>
          <p:cNvPr id="30" name="TextBox 29">
            <a:extLst>
              <a:ext uri="{FF2B5EF4-FFF2-40B4-BE49-F238E27FC236}">
                <a16:creationId xmlns:a16="http://schemas.microsoft.com/office/drawing/2014/main" id="{4F3390DF-B26F-D64A-B039-026A85234566}"/>
              </a:ext>
            </a:extLst>
          </p:cNvPr>
          <p:cNvSpPr txBox="1"/>
          <p:nvPr/>
        </p:nvSpPr>
        <p:spPr>
          <a:xfrm>
            <a:off x="7930883" y="3595762"/>
            <a:ext cx="260008" cy="369332"/>
          </a:xfrm>
          <a:prstGeom prst="rect">
            <a:avLst/>
          </a:prstGeom>
          <a:noFill/>
        </p:spPr>
        <p:txBody>
          <a:bodyPr wrap="none" rtlCol="0">
            <a:spAutoFit/>
          </a:bodyPr>
          <a:lstStyle/>
          <a:p>
            <a:r>
              <a:rPr lang="en-US" dirty="0">
                <a:solidFill>
                  <a:srgbClr val="FF0000"/>
                </a:solidFill>
              </a:rPr>
              <a:t>!</a:t>
            </a:r>
          </a:p>
        </p:txBody>
      </p:sp>
    </p:spTree>
    <p:extLst>
      <p:ext uri="{BB962C8B-B14F-4D97-AF65-F5344CB8AC3E}">
        <p14:creationId xmlns:p14="http://schemas.microsoft.com/office/powerpoint/2010/main" val="354063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fontScale="90000"/>
          </a:bodyPr>
          <a:lstStyle/>
          <a:p>
            <a:r>
              <a:rPr lang="en-US" dirty="0"/>
              <a:t>Alternate Case: User attempts to modify or delete non-existent search pattern (1/2)</a:t>
            </a:r>
            <a:br>
              <a:rPr lang="en-US" dirty="0"/>
            </a:br>
            <a:endParaRPr lang="en-US" dirty="0"/>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delete or modify</a:t>
            </a:r>
            <a:r>
              <a:rPr lang="en-US" dirty="0"/>
              <a:t> a pattern.</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NA</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0</a:t>
              </a:r>
            </a:p>
          </p:txBody>
        </p:sp>
      </p:grpSp>
      <p:cxnSp>
        <p:nvCxnSpPr>
          <p:cNvPr id="17" name="Straight Arrow Connector 16">
            <a:extLst>
              <a:ext uri="{FF2B5EF4-FFF2-40B4-BE49-F238E27FC236}">
                <a16:creationId xmlns:a16="http://schemas.microsoft.com/office/drawing/2014/main" id="{1C8B89CC-4C24-9E4B-B976-DC11068B8F82}"/>
              </a:ext>
            </a:extLst>
          </p:cNvPr>
          <p:cNvCxnSpPr>
            <a:cxnSpLocks/>
          </p:cNvCxnSpPr>
          <p:nvPr/>
        </p:nvCxnSpPr>
        <p:spPr>
          <a:xfrm>
            <a:off x="4004021" y="2281838"/>
            <a:ext cx="133639" cy="21911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890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fontScale="90000"/>
          </a:bodyPr>
          <a:lstStyle/>
          <a:p>
            <a:r>
              <a:rPr lang="en-US" dirty="0"/>
              <a:t>Alternate Case: User attempts to modify or delete non-existent search pattern (2/2)</a:t>
            </a:r>
            <a:br>
              <a:rPr lang="en-US" dirty="0"/>
            </a:br>
            <a:endParaRPr lang="en-US" dirty="0"/>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normAutofit fontScale="92500"/>
          </a:bodyPr>
          <a:lstStyle/>
          <a:p>
            <a:pPr marL="0" indent="0">
              <a:buNone/>
            </a:pPr>
            <a:r>
              <a:rPr lang="en-US" dirty="0"/>
              <a:t>A toast message is displayed indicating there are no saved search patterns.</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NA</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0</a:t>
              </a:r>
            </a:p>
          </p:txBody>
        </p:sp>
      </p:grpSp>
      <p:cxnSp>
        <p:nvCxnSpPr>
          <p:cNvPr id="17" name="Straight Arrow Connector 16">
            <a:extLst>
              <a:ext uri="{FF2B5EF4-FFF2-40B4-BE49-F238E27FC236}">
                <a16:creationId xmlns:a16="http://schemas.microsoft.com/office/drawing/2014/main" id="{1C8B89CC-4C24-9E4B-B976-DC11068B8F82}"/>
              </a:ext>
            </a:extLst>
          </p:cNvPr>
          <p:cNvCxnSpPr>
            <a:cxnSpLocks/>
          </p:cNvCxnSpPr>
          <p:nvPr/>
        </p:nvCxnSpPr>
        <p:spPr>
          <a:xfrm>
            <a:off x="4004021" y="2281838"/>
            <a:ext cx="2191039" cy="4994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89BE55E-FED9-3F4D-9F35-DD4DF2284149}"/>
              </a:ext>
            </a:extLst>
          </p:cNvPr>
          <p:cNvGrpSpPr/>
          <p:nvPr/>
        </p:nvGrpSpPr>
        <p:grpSpPr>
          <a:xfrm>
            <a:off x="6259806" y="2641008"/>
            <a:ext cx="3053662" cy="264318"/>
            <a:chOff x="3374232" y="5560221"/>
            <a:chExt cx="2299157" cy="264318"/>
          </a:xfrm>
        </p:grpSpPr>
        <p:sp>
          <p:nvSpPr>
            <p:cNvPr id="19" name="Rounded Rectangle 18">
              <a:extLst>
                <a:ext uri="{FF2B5EF4-FFF2-40B4-BE49-F238E27FC236}">
                  <a16:creationId xmlns:a16="http://schemas.microsoft.com/office/drawing/2014/main" id="{1BFECB43-8A11-B54C-8204-D81DF64A02CC}"/>
                </a:ext>
              </a:extLst>
            </p:cNvPr>
            <p:cNvSpPr/>
            <p:nvPr/>
          </p:nvSpPr>
          <p:spPr>
            <a:xfrm>
              <a:off x="3596969" y="5564984"/>
              <a:ext cx="2076420" cy="257172"/>
            </a:xfrm>
            <a:prstGeom prst="roundRect">
              <a:avLst>
                <a:gd name="adj" fmla="val 675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There are no saved search patterns   </a:t>
              </a:r>
              <a:r>
                <a:rPr lang="en-US" sz="1200" dirty="0">
                  <a:solidFill>
                    <a:schemeClr val="tx1"/>
                  </a:solidFill>
                </a:rPr>
                <a:t>X</a:t>
              </a:r>
            </a:p>
          </p:txBody>
        </p:sp>
        <p:sp>
          <p:nvSpPr>
            <p:cNvPr id="20" name="Rounded Rectangle 19">
              <a:extLst>
                <a:ext uri="{FF2B5EF4-FFF2-40B4-BE49-F238E27FC236}">
                  <a16:creationId xmlns:a16="http://schemas.microsoft.com/office/drawing/2014/main" id="{9782708F-833E-D043-BE6D-3D170F206A87}"/>
                </a:ext>
              </a:extLst>
            </p:cNvPr>
            <p:cNvSpPr/>
            <p:nvPr/>
          </p:nvSpPr>
          <p:spPr>
            <a:xfrm>
              <a:off x="3374232" y="5560221"/>
              <a:ext cx="311944" cy="264318"/>
            </a:xfrm>
            <a:prstGeom prst="roundRect">
              <a:avLst>
                <a:gd name="adj" fmla="val 6757"/>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b="1" dirty="0">
                  <a:solidFill>
                    <a:schemeClr val="tx1"/>
                  </a:solidFill>
                </a:rPr>
                <a:t>!</a:t>
              </a:r>
              <a:endParaRPr lang="en-US" sz="1400" b="1" dirty="0">
                <a:solidFill>
                  <a:schemeClr val="tx1"/>
                </a:solidFill>
              </a:endParaRPr>
            </a:p>
          </p:txBody>
        </p:sp>
      </p:grpSp>
    </p:spTree>
    <p:extLst>
      <p:ext uri="{BB962C8B-B14F-4D97-AF65-F5344CB8AC3E}">
        <p14:creationId xmlns:p14="http://schemas.microsoft.com/office/powerpoint/2010/main" val="2834904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fontScale="90000"/>
          </a:bodyPr>
          <a:lstStyle/>
          <a:p>
            <a:r>
              <a:rPr lang="en-US" dirty="0"/>
              <a:t>Alternate Case: User attempts to search with no saved search patterns (1/2)</a:t>
            </a:r>
            <a:br>
              <a:rPr lang="en-US" dirty="0"/>
            </a:br>
            <a:endParaRPr lang="en-US" dirty="0"/>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Run a Search</a:t>
            </a:r>
            <a:endParaRPr lang="en-US" dirty="0"/>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NA</a:t>
              </a:r>
            </a:p>
            <a:p>
              <a:pPr>
                <a:tabLst>
                  <a:tab pos="1825625" algn="l"/>
                </a:tabLst>
              </a:pP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0</a:t>
              </a:r>
            </a:p>
          </p:txBody>
        </p:sp>
      </p:grpSp>
      <p:cxnSp>
        <p:nvCxnSpPr>
          <p:cNvPr id="17" name="Straight Arrow Connector 16">
            <a:extLst>
              <a:ext uri="{FF2B5EF4-FFF2-40B4-BE49-F238E27FC236}">
                <a16:creationId xmlns:a16="http://schemas.microsoft.com/office/drawing/2014/main" id="{1C8B89CC-4C24-9E4B-B976-DC11068B8F82}"/>
              </a:ext>
            </a:extLst>
          </p:cNvPr>
          <p:cNvCxnSpPr>
            <a:cxnSpLocks/>
          </p:cNvCxnSpPr>
          <p:nvPr/>
        </p:nvCxnSpPr>
        <p:spPr>
          <a:xfrm>
            <a:off x="4004021" y="2281838"/>
            <a:ext cx="0" cy="27854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14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BC88-7633-5D41-A28B-2D190B1E2800}"/>
              </a:ext>
            </a:extLst>
          </p:cNvPr>
          <p:cNvSpPr>
            <a:spLocks noGrp="1"/>
          </p:cNvSpPr>
          <p:nvPr>
            <p:ph type="title"/>
          </p:nvPr>
        </p:nvSpPr>
        <p:spPr/>
        <p:txBody>
          <a:bodyPr/>
          <a:lstStyle/>
          <a:p>
            <a:r>
              <a:rPr lang="en-US" dirty="0"/>
              <a:t>Use Case: Delete a search pattern</a:t>
            </a:r>
          </a:p>
        </p:txBody>
      </p:sp>
      <p:sp>
        <p:nvSpPr>
          <p:cNvPr id="3" name="Content Placeholder 2">
            <a:extLst>
              <a:ext uri="{FF2B5EF4-FFF2-40B4-BE49-F238E27FC236}">
                <a16:creationId xmlns:a16="http://schemas.microsoft.com/office/drawing/2014/main" id="{3AD78FE6-8A27-8C4A-95DA-BC77CFABDEC0}"/>
              </a:ext>
            </a:extLst>
          </p:cNvPr>
          <p:cNvSpPr>
            <a:spLocks noGrp="1"/>
          </p:cNvSpPr>
          <p:nvPr>
            <p:ph idx="1"/>
          </p:nvPr>
        </p:nvSpPr>
        <p:spPr/>
        <p:txBody>
          <a:bodyPr/>
          <a:lstStyle/>
          <a:p>
            <a:pPr marL="0" indent="0">
              <a:buNone/>
            </a:pPr>
            <a:r>
              <a:rPr lang="en-US" dirty="0"/>
              <a:t>User selects “delete or modify a search pattern” from the home screen. User is redirected to the Saved Patterns page. User clicks “modify” on the pattern they would like to change. User is redirected to the modify search pattern page. User clicks to “delete” the pattern, or cancel to discard changes. The user is redirected to the home screen, where a toast message indicates success deleting the search pattern. Search data on the home screen is updated.</a:t>
            </a:r>
          </a:p>
        </p:txBody>
      </p:sp>
    </p:spTree>
    <p:extLst>
      <p:ext uri="{BB962C8B-B14F-4D97-AF65-F5344CB8AC3E}">
        <p14:creationId xmlns:p14="http://schemas.microsoft.com/office/powerpoint/2010/main" val="1253889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normAutofit fontScale="90000"/>
          </a:bodyPr>
          <a:lstStyle/>
          <a:p>
            <a:r>
              <a:rPr lang="en-US" dirty="0"/>
              <a:t>Alternate Case: User attempts to search with no saved search patterns (2/2)</a:t>
            </a:r>
            <a:br>
              <a:rPr lang="en-US" dirty="0"/>
            </a:br>
            <a:endParaRPr lang="en-US" dirty="0"/>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normAutofit fontScale="92500"/>
          </a:bodyPr>
          <a:lstStyle/>
          <a:p>
            <a:pPr marL="0" indent="0">
              <a:buNone/>
            </a:pPr>
            <a:r>
              <a:rPr lang="en-US" dirty="0"/>
              <a:t>A toast message is displayed indicating there are no saved search patterns.</a:t>
            </a:r>
          </a:p>
        </p:txBody>
      </p:sp>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NA</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0</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0</a:t>
              </a:r>
            </a:p>
          </p:txBody>
        </p:sp>
      </p:grpSp>
      <p:cxnSp>
        <p:nvCxnSpPr>
          <p:cNvPr id="17" name="Straight Arrow Connector 16">
            <a:extLst>
              <a:ext uri="{FF2B5EF4-FFF2-40B4-BE49-F238E27FC236}">
                <a16:creationId xmlns:a16="http://schemas.microsoft.com/office/drawing/2014/main" id="{1C8B89CC-4C24-9E4B-B976-DC11068B8F82}"/>
              </a:ext>
            </a:extLst>
          </p:cNvPr>
          <p:cNvCxnSpPr>
            <a:cxnSpLocks/>
          </p:cNvCxnSpPr>
          <p:nvPr/>
        </p:nvCxnSpPr>
        <p:spPr>
          <a:xfrm>
            <a:off x="4004021" y="2281838"/>
            <a:ext cx="2191039" cy="4994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89BE55E-FED9-3F4D-9F35-DD4DF2284149}"/>
              </a:ext>
            </a:extLst>
          </p:cNvPr>
          <p:cNvGrpSpPr/>
          <p:nvPr/>
        </p:nvGrpSpPr>
        <p:grpSpPr>
          <a:xfrm>
            <a:off x="6259806" y="2641008"/>
            <a:ext cx="3053662" cy="264318"/>
            <a:chOff x="3374232" y="5560221"/>
            <a:chExt cx="2299157" cy="264318"/>
          </a:xfrm>
        </p:grpSpPr>
        <p:sp>
          <p:nvSpPr>
            <p:cNvPr id="19" name="Rounded Rectangle 18">
              <a:extLst>
                <a:ext uri="{FF2B5EF4-FFF2-40B4-BE49-F238E27FC236}">
                  <a16:creationId xmlns:a16="http://schemas.microsoft.com/office/drawing/2014/main" id="{1BFECB43-8A11-B54C-8204-D81DF64A02CC}"/>
                </a:ext>
              </a:extLst>
            </p:cNvPr>
            <p:cNvSpPr/>
            <p:nvPr/>
          </p:nvSpPr>
          <p:spPr>
            <a:xfrm>
              <a:off x="3596969" y="5564984"/>
              <a:ext cx="2076420" cy="257172"/>
            </a:xfrm>
            <a:prstGeom prst="roundRect">
              <a:avLst>
                <a:gd name="adj" fmla="val 675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There are no saved search patterns   </a:t>
              </a:r>
              <a:r>
                <a:rPr lang="en-US" sz="1200" dirty="0">
                  <a:solidFill>
                    <a:schemeClr val="tx1"/>
                  </a:solidFill>
                </a:rPr>
                <a:t>X</a:t>
              </a:r>
            </a:p>
          </p:txBody>
        </p:sp>
        <p:sp>
          <p:nvSpPr>
            <p:cNvPr id="20" name="Rounded Rectangle 19">
              <a:extLst>
                <a:ext uri="{FF2B5EF4-FFF2-40B4-BE49-F238E27FC236}">
                  <a16:creationId xmlns:a16="http://schemas.microsoft.com/office/drawing/2014/main" id="{9782708F-833E-D043-BE6D-3D170F206A87}"/>
                </a:ext>
              </a:extLst>
            </p:cNvPr>
            <p:cNvSpPr/>
            <p:nvPr/>
          </p:nvSpPr>
          <p:spPr>
            <a:xfrm>
              <a:off x="3374232" y="5560221"/>
              <a:ext cx="311944" cy="264318"/>
            </a:xfrm>
            <a:prstGeom prst="roundRect">
              <a:avLst>
                <a:gd name="adj" fmla="val 6757"/>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b="1" dirty="0">
                  <a:solidFill>
                    <a:schemeClr val="tx1"/>
                  </a:solidFill>
                </a:rPr>
                <a:t>!</a:t>
              </a:r>
              <a:endParaRPr lang="en-US" sz="1400" b="1" dirty="0">
                <a:solidFill>
                  <a:schemeClr val="tx1"/>
                </a:solidFill>
              </a:endParaRPr>
            </a:p>
          </p:txBody>
        </p:sp>
      </p:grpSp>
    </p:spTree>
    <p:extLst>
      <p:ext uri="{BB962C8B-B14F-4D97-AF65-F5344CB8AC3E}">
        <p14:creationId xmlns:p14="http://schemas.microsoft.com/office/powerpoint/2010/main" val="2199666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B31F-0CBF-924A-BA3A-34DA3F1BF78D}"/>
              </a:ext>
            </a:extLst>
          </p:cNvPr>
          <p:cNvSpPr>
            <a:spLocks noGrp="1"/>
          </p:cNvSpPr>
          <p:nvPr>
            <p:ph type="ctrTitle"/>
          </p:nvPr>
        </p:nvSpPr>
        <p:spPr>
          <a:xfrm>
            <a:off x="1531434" y="676314"/>
            <a:ext cx="9144000" cy="832817"/>
          </a:xfrm>
        </p:spPr>
        <p:txBody>
          <a:bodyPr>
            <a:normAutofit fontScale="90000"/>
          </a:bodyPr>
          <a:lstStyle/>
          <a:p>
            <a:r>
              <a:rPr lang="en-US" dirty="0"/>
              <a:t>Removed Use Cases</a:t>
            </a:r>
          </a:p>
        </p:txBody>
      </p:sp>
      <p:sp>
        <p:nvSpPr>
          <p:cNvPr id="3" name="Subtitle 2">
            <a:extLst>
              <a:ext uri="{FF2B5EF4-FFF2-40B4-BE49-F238E27FC236}">
                <a16:creationId xmlns:a16="http://schemas.microsoft.com/office/drawing/2014/main" id="{374C9767-80D9-274D-BF4C-CD4BD725F109}"/>
              </a:ext>
            </a:extLst>
          </p:cNvPr>
          <p:cNvSpPr>
            <a:spLocks noGrp="1"/>
          </p:cNvSpPr>
          <p:nvPr>
            <p:ph type="subTitle" idx="1"/>
          </p:nvPr>
        </p:nvSpPr>
        <p:spPr>
          <a:xfrm>
            <a:off x="746760" y="1918018"/>
            <a:ext cx="9144000" cy="1655762"/>
          </a:xfrm>
        </p:spPr>
        <p:txBody>
          <a:bodyPr/>
          <a:lstStyle/>
          <a:p>
            <a:pPr algn="l"/>
            <a:r>
              <a:rPr lang="en-US" dirty="0"/>
              <a:t>The following slides are use cases and alternative uses cases that were removed during response elicitation. The slides are retained for documentation and/or potential future use.</a:t>
            </a:r>
          </a:p>
        </p:txBody>
      </p:sp>
    </p:spTree>
    <p:extLst>
      <p:ext uri="{BB962C8B-B14F-4D97-AF65-F5344CB8AC3E}">
        <p14:creationId xmlns:p14="http://schemas.microsoft.com/office/powerpoint/2010/main" val="1214912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93C8-DF5E-6F4C-99E1-03283F9944BE}"/>
              </a:ext>
            </a:extLst>
          </p:cNvPr>
          <p:cNvSpPr>
            <a:spLocks noGrp="1"/>
          </p:cNvSpPr>
          <p:nvPr>
            <p:ph type="title"/>
          </p:nvPr>
        </p:nvSpPr>
        <p:spPr/>
        <p:txBody>
          <a:bodyPr/>
          <a:lstStyle/>
          <a:p>
            <a:r>
              <a:rPr lang="en-US" dirty="0"/>
              <a:t>Use Case: Sign into application</a:t>
            </a:r>
          </a:p>
        </p:txBody>
      </p:sp>
      <p:sp>
        <p:nvSpPr>
          <p:cNvPr id="3" name="Content Placeholder 2">
            <a:extLst>
              <a:ext uri="{FF2B5EF4-FFF2-40B4-BE49-F238E27FC236}">
                <a16:creationId xmlns:a16="http://schemas.microsoft.com/office/drawing/2014/main" id="{EFBF5C62-BDD7-E246-8A4C-0987BD62EBCA}"/>
              </a:ext>
            </a:extLst>
          </p:cNvPr>
          <p:cNvSpPr>
            <a:spLocks noGrp="1"/>
          </p:cNvSpPr>
          <p:nvPr>
            <p:ph idx="1"/>
          </p:nvPr>
        </p:nvSpPr>
        <p:spPr>
          <a:xfrm>
            <a:off x="838200" y="1825625"/>
            <a:ext cx="10515600" cy="1665720"/>
          </a:xfrm>
        </p:spPr>
        <p:txBody>
          <a:bodyPr/>
          <a:lstStyle/>
          <a:p>
            <a:pPr marL="0" indent="0">
              <a:buNone/>
            </a:pPr>
            <a:r>
              <a:rPr lang="en-US" dirty="0"/>
              <a:t>User enters email and password into application. User optionally checks “stay signed in” to prevent future sign in prompts. User clicks on “Sign in” button. Credentials are validated, and the user is returned to the application home page.</a:t>
            </a:r>
          </a:p>
        </p:txBody>
      </p:sp>
    </p:spTree>
    <p:extLst>
      <p:ext uri="{BB962C8B-B14F-4D97-AF65-F5344CB8AC3E}">
        <p14:creationId xmlns:p14="http://schemas.microsoft.com/office/powerpoint/2010/main" val="3537585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93C8-DF5E-6F4C-99E1-03283F9944BE}"/>
              </a:ext>
            </a:extLst>
          </p:cNvPr>
          <p:cNvSpPr>
            <a:spLocks noGrp="1"/>
          </p:cNvSpPr>
          <p:nvPr>
            <p:ph type="title"/>
          </p:nvPr>
        </p:nvSpPr>
        <p:spPr/>
        <p:txBody>
          <a:bodyPr/>
          <a:lstStyle/>
          <a:p>
            <a:r>
              <a:rPr lang="en-US" dirty="0"/>
              <a:t>Use Case: Sign out of application</a:t>
            </a:r>
          </a:p>
        </p:txBody>
      </p:sp>
      <p:sp>
        <p:nvSpPr>
          <p:cNvPr id="3" name="Content Placeholder 2">
            <a:extLst>
              <a:ext uri="{FF2B5EF4-FFF2-40B4-BE49-F238E27FC236}">
                <a16:creationId xmlns:a16="http://schemas.microsoft.com/office/drawing/2014/main" id="{EFBF5C62-BDD7-E246-8A4C-0987BD62EBCA}"/>
              </a:ext>
            </a:extLst>
          </p:cNvPr>
          <p:cNvSpPr>
            <a:spLocks noGrp="1"/>
          </p:cNvSpPr>
          <p:nvPr>
            <p:ph idx="1"/>
          </p:nvPr>
        </p:nvSpPr>
        <p:spPr>
          <a:xfrm>
            <a:off x="838200" y="1825625"/>
            <a:ext cx="10515600" cy="612775"/>
          </a:xfrm>
        </p:spPr>
        <p:txBody>
          <a:bodyPr/>
          <a:lstStyle/>
          <a:p>
            <a:pPr marL="0" indent="0">
              <a:buNone/>
            </a:pPr>
            <a:r>
              <a:rPr lang="en-US" dirty="0"/>
              <a:t>User clicks “sign out”. User is redirected to the sign-in page.</a:t>
            </a:r>
          </a:p>
        </p:txBody>
      </p:sp>
    </p:spTree>
    <p:extLst>
      <p:ext uri="{BB962C8B-B14F-4D97-AF65-F5344CB8AC3E}">
        <p14:creationId xmlns:p14="http://schemas.microsoft.com/office/powerpoint/2010/main" val="2090902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B05A156-B1AC-A245-B775-1CF45B6C7111}"/>
              </a:ext>
            </a:extLst>
          </p:cNvPr>
          <p:cNvGrpSpPr/>
          <p:nvPr/>
        </p:nvGrpSpPr>
        <p:grpSpPr>
          <a:xfrm>
            <a:off x="3717792" y="2459671"/>
            <a:ext cx="7059785" cy="4133230"/>
            <a:chOff x="3717792" y="2459671"/>
            <a:chExt cx="7059785" cy="4133230"/>
          </a:xfrm>
        </p:grpSpPr>
        <p:grpSp>
          <p:nvGrpSpPr>
            <p:cNvPr id="22" name="Group 21">
              <a:extLst>
                <a:ext uri="{FF2B5EF4-FFF2-40B4-BE49-F238E27FC236}">
                  <a16:creationId xmlns:a16="http://schemas.microsoft.com/office/drawing/2014/main" id="{9C017BA0-B3E3-AD42-AA7C-4714B5ADA321}"/>
                </a:ext>
              </a:extLst>
            </p:cNvPr>
            <p:cNvGrpSpPr/>
            <p:nvPr/>
          </p:nvGrpSpPr>
          <p:grpSpPr>
            <a:xfrm>
              <a:off x="3717792" y="2459671"/>
              <a:ext cx="7059785" cy="4133230"/>
              <a:chOff x="2165617" y="2021681"/>
              <a:chExt cx="7059785" cy="4133230"/>
            </a:xfrm>
          </p:grpSpPr>
          <p:sp>
            <p:nvSpPr>
              <p:cNvPr id="4" name="Rounded Rectangle 3">
                <a:extLst>
                  <a:ext uri="{FF2B5EF4-FFF2-40B4-BE49-F238E27FC236}">
                    <a16:creationId xmlns:a16="http://schemas.microsoft.com/office/drawing/2014/main" id="{1BDDDA0A-656C-EB4E-9CA6-36FA4E3AD99E}"/>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64186036-79C7-8E4B-8BF1-8BF50F112F78}"/>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909A8F1-AB0D-B348-B100-DEAB5938E0F8}"/>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2375201-2942-9043-B15F-D79658EC0A5D}"/>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5A41047-701D-5B46-85F3-F1DA73530392}"/>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98C8B97-7BE3-2945-ADEC-25D2A8DDB8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E9EF2564-66F2-8B4E-A513-3F0F3FE630FD}"/>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D2ACB87-5C0E-E349-A828-1894FF005A9E}"/>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13" name="Group 12">
                <a:extLst>
                  <a:ext uri="{FF2B5EF4-FFF2-40B4-BE49-F238E27FC236}">
                    <a16:creationId xmlns:a16="http://schemas.microsoft.com/office/drawing/2014/main" id="{CCB1218C-C6F8-6D4D-9408-1F75ECB7F37D}"/>
                  </a:ext>
                </a:extLst>
              </p:cNvPr>
              <p:cNvGrpSpPr/>
              <p:nvPr/>
            </p:nvGrpSpPr>
            <p:grpSpPr>
              <a:xfrm>
                <a:off x="4064795" y="3986203"/>
                <a:ext cx="3157538" cy="276999"/>
                <a:chOff x="4021931" y="4357688"/>
                <a:chExt cx="3157538" cy="276999"/>
              </a:xfrm>
            </p:grpSpPr>
            <p:sp>
              <p:nvSpPr>
                <p:cNvPr id="14" name="Rectangle 13">
                  <a:extLst>
                    <a:ext uri="{FF2B5EF4-FFF2-40B4-BE49-F238E27FC236}">
                      <a16:creationId xmlns:a16="http://schemas.microsoft.com/office/drawing/2014/main" id="{3EE4B493-2DA1-DC49-9F4A-5041C8FE0CAA}"/>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1F6D16-745A-F741-BF17-90419B13C32E}"/>
                    </a:ext>
                  </a:extLst>
                </p:cNvPr>
                <p:cNvSpPr txBox="1"/>
                <p:nvPr/>
              </p:nvSpPr>
              <p:spPr>
                <a:xfrm>
                  <a:off x="4021931" y="4357688"/>
                  <a:ext cx="1469826" cy="276999"/>
                </a:xfrm>
                <a:prstGeom prst="rect">
                  <a:avLst/>
                </a:prstGeom>
                <a:noFill/>
              </p:spPr>
              <p:txBody>
                <a:bodyPr wrap="none" rtlCol="0">
                  <a:spAutoFit/>
                </a:bodyPr>
                <a:lstStyle/>
                <a:p>
                  <a:r>
                    <a:rPr lang="en-US" sz="1200" i="1" dirty="0">
                      <a:solidFill>
                        <a:schemeClr val="bg2">
                          <a:lumMod val="75000"/>
                        </a:schemeClr>
                      </a:solidFill>
                      <a:latin typeface="Helvetica Neue" panose="02000503000000020004" pitchFamily="2" charset="0"/>
                      <a:ea typeface="Helvetica Neue" panose="02000503000000020004" pitchFamily="2" charset="0"/>
                      <a:cs typeface="Helvetica Neue" panose="02000503000000020004" pitchFamily="2" charset="0"/>
                    </a:rPr>
                    <a:t>Email or username</a:t>
                  </a:r>
                </a:p>
              </p:txBody>
            </p:sp>
          </p:grpSp>
          <p:grpSp>
            <p:nvGrpSpPr>
              <p:cNvPr id="16" name="Group 15">
                <a:extLst>
                  <a:ext uri="{FF2B5EF4-FFF2-40B4-BE49-F238E27FC236}">
                    <a16:creationId xmlns:a16="http://schemas.microsoft.com/office/drawing/2014/main" id="{6A58F607-F928-4C49-9F99-1539E7ABFAAD}"/>
                  </a:ext>
                </a:extLst>
              </p:cNvPr>
              <p:cNvGrpSpPr/>
              <p:nvPr/>
            </p:nvGrpSpPr>
            <p:grpSpPr>
              <a:xfrm>
                <a:off x="4064795" y="4474362"/>
                <a:ext cx="3157538" cy="276999"/>
                <a:chOff x="4021931" y="4845845"/>
                <a:chExt cx="3157538" cy="276999"/>
              </a:xfrm>
            </p:grpSpPr>
            <p:sp>
              <p:nvSpPr>
                <p:cNvPr id="17" name="Rectangle 16">
                  <a:extLst>
                    <a:ext uri="{FF2B5EF4-FFF2-40B4-BE49-F238E27FC236}">
                      <a16:creationId xmlns:a16="http://schemas.microsoft.com/office/drawing/2014/main" id="{69FA397A-E414-C946-9279-B24F848B7B5D}"/>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836031A-7F63-F242-BF50-795277E9E78A}"/>
                    </a:ext>
                  </a:extLst>
                </p:cNvPr>
                <p:cNvSpPr txBox="1"/>
                <p:nvPr/>
              </p:nvSpPr>
              <p:spPr>
                <a:xfrm>
                  <a:off x="4021931" y="4845845"/>
                  <a:ext cx="866391" cy="276999"/>
                </a:xfrm>
                <a:prstGeom prst="rect">
                  <a:avLst/>
                </a:prstGeom>
                <a:noFill/>
              </p:spPr>
              <p:txBody>
                <a:bodyPr wrap="none" rtlCol="0">
                  <a:spAutoFit/>
                </a:bodyPr>
                <a:lstStyle/>
                <a:p>
                  <a:r>
                    <a:rPr lang="en-US" sz="1200" i="1" dirty="0">
                      <a:solidFill>
                        <a:schemeClr val="bg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grpSp>
          <p:sp>
            <p:nvSpPr>
              <p:cNvPr id="19" name="TextBox 18">
                <a:extLst>
                  <a:ext uri="{FF2B5EF4-FFF2-40B4-BE49-F238E27FC236}">
                    <a16:creationId xmlns:a16="http://schemas.microsoft.com/office/drawing/2014/main" id="{733689CD-9145-EC4D-B8E6-BE701401E02A}"/>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20" name="Rectangle 19">
                <a:extLst>
                  <a:ext uri="{FF2B5EF4-FFF2-40B4-BE49-F238E27FC236}">
                    <a16:creationId xmlns:a16="http://schemas.microsoft.com/office/drawing/2014/main" id="{7B881C10-93C7-F148-85EC-E7AF7E3C2B4C}"/>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197D31E6-9EC8-D943-804F-291A310AB5C7}"/>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grpSp>
        <p:sp>
          <p:nvSpPr>
            <p:cNvPr id="28" name="TextBox 27">
              <a:extLst>
                <a:ext uri="{FF2B5EF4-FFF2-40B4-BE49-F238E27FC236}">
                  <a16:creationId xmlns:a16="http://schemas.microsoft.com/office/drawing/2014/main" id="{0CE9E461-A9D6-0949-8AF8-C73418140596}"/>
                </a:ext>
              </a:extLst>
            </p:cNvPr>
            <p:cNvSpPr txBox="1"/>
            <p:nvPr/>
          </p:nvSpPr>
          <p:spPr>
            <a:xfrm>
              <a:off x="5325456" y="2794526"/>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Sign In (1/4)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838200" y="1825625"/>
            <a:ext cx="10515600" cy="679370"/>
          </a:xfrm>
        </p:spPr>
        <p:txBody>
          <a:bodyPr/>
          <a:lstStyle/>
          <a:p>
            <a:pPr marL="0" indent="0">
              <a:buNone/>
            </a:pPr>
            <a:r>
              <a:rPr lang="en-US" dirty="0"/>
              <a:t>User enters </a:t>
            </a:r>
            <a:r>
              <a:rPr lang="en-US" dirty="0">
                <a:solidFill>
                  <a:srgbClr val="00B050"/>
                </a:solidFill>
              </a:rPr>
              <a:t>email</a:t>
            </a:r>
            <a:r>
              <a:rPr lang="en-US" dirty="0"/>
              <a:t> and </a:t>
            </a:r>
            <a:r>
              <a:rPr lang="en-US" dirty="0">
                <a:solidFill>
                  <a:srgbClr val="7030A0"/>
                </a:solidFill>
              </a:rPr>
              <a:t>password</a:t>
            </a:r>
            <a:r>
              <a:rPr lang="en-US" dirty="0"/>
              <a:t> into application.</a:t>
            </a:r>
          </a:p>
        </p:txBody>
      </p:sp>
      <p:cxnSp>
        <p:nvCxnSpPr>
          <p:cNvPr id="24" name="Straight Arrow Connector 23">
            <a:extLst>
              <a:ext uri="{FF2B5EF4-FFF2-40B4-BE49-F238E27FC236}">
                <a16:creationId xmlns:a16="http://schemas.microsoft.com/office/drawing/2014/main" id="{3832AAF8-3142-904A-8501-5A90B2A0D3F9}"/>
              </a:ext>
            </a:extLst>
          </p:cNvPr>
          <p:cNvCxnSpPr/>
          <p:nvPr/>
        </p:nvCxnSpPr>
        <p:spPr>
          <a:xfrm>
            <a:off x="3142770" y="2259106"/>
            <a:ext cx="2620255" cy="22821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334B2F9-9420-D34D-A6BD-DC0CF5DC5370}"/>
              </a:ext>
            </a:extLst>
          </p:cNvPr>
          <p:cNvCxnSpPr>
            <a:cxnSpLocks/>
          </p:cNvCxnSpPr>
          <p:nvPr/>
        </p:nvCxnSpPr>
        <p:spPr>
          <a:xfrm>
            <a:off x="4456739" y="2259106"/>
            <a:ext cx="1283234" cy="279698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80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Sign In (2/4)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fontScale="92500"/>
          </a:bodyPr>
          <a:lstStyle/>
          <a:p>
            <a:pPr marL="0" indent="0">
              <a:buNone/>
            </a:pPr>
            <a:r>
              <a:rPr lang="en-US" dirty="0"/>
              <a:t>User optionally checks </a:t>
            </a:r>
            <a:r>
              <a:rPr lang="en-US" dirty="0">
                <a:solidFill>
                  <a:srgbClr val="00B050"/>
                </a:solidFill>
              </a:rPr>
              <a:t>“stay signed in”</a:t>
            </a:r>
            <a:r>
              <a:rPr lang="en-US" dirty="0"/>
              <a:t> to prevent future sign in prompts.</a:t>
            </a:r>
          </a:p>
        </p:txBody>
      </p:sp>
      <p:grpSp>
        <p:nvGrpSpPr>
          <p:cNvPr id="22" name="Group 21">
            <a:extLst>
              <a:ext uri="{FF2B5EF4-FFF2-40B4-BE49-F238E27FC236}">
                <a16:creationId xmlns:a16="http://schemas.microsoft.com/office/drawing/2014/main" id="{9C017BA0-B3E3-AD42-AA7C-4714B5ADA321}"/>
              </a:ext>
            </a:extLst>
          </p:cNvPr>
          <p:cNvGrpSpPr/>
          <p:nvPr/>
        </p:nvGrpSpPr>
        <p:grpSpPr>
          <a:xfrm>
            <a:off x="3717792" y="2459671"/>
            <a:ext cx="7059785" cy="4133230"/>
            <a:chOff x="2165617" y="2021681"/>
            <a:chExt cx="7059785" cy="4133230"/>
          </a:xfrm>
        </p:grpSpPr>
        <p:sp>
          <p:nvSpPr>
            <p:cNvPr id="4" name="Rounded Rectangle 3">
              <a:extLst>
                <a:ext uri="{FF2B5EF4-FFF2-40B4-BE49-F238E27FC236}">
                  <a16:creationId xmlns:a16="http://schemas.microsoft.com/office/drawing/2014/main" id="{1BDDDA0A-656C-EB4E-9CA6-36FA4E3AD99E}"/>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64186036-79C7-8E4B-8BF1-8BF50F112F78}"/>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909A8F1-AB0D-B348-B100-DEAB5938E0F8}"/>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2375201-2942-9043-B15F-D79658EC0A5D}"/>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5A41047-701D-5B46-85F3-F1DA73530392}"/>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98C8B97-7BE3-2945-ADEC-25D2A8DDB8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E9EF2564-66F2-8B4E-A513-3F0F3FE630FD}"/>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D2ACB87-5C0E-E349-A828-1894FF005A9E}"/>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13" name="Group 12">
              <a:extLst>
                <a:ext uri="{FF2B5EF4-FFF2-40B4-BE49-F238E27FC236}">
                  <a16:creationId xmlns:a16="http://schemas.microsoft.com/office/drawing/2014/main" id="{CCB1218C-C6F8-6D4D-9408-1F75ECB7F37D}"/>
                </a:ext>
              </a:extLst>
            </p:cNvPr>
            <p:cNvGrpSpPr/>
            <p:nvPr/>
          </p:nvGrpSpPr>
          <p:grpSpPr>
            <a:xfrm>
              <a:off x="4064795" y="3986203"/>
              <a:ext cx="3157538" cy="276999"/>
              <a:chOff x="4021931" y="4357688"/>
              <a:chExt cx="3157538" cy="276999"/>
            </a:xfrm>
          </p:grpSpPr>
          <p:sp>
            <p:nvSpPr>
              <p:cNvPr id="14" name="Rectangle 13">
                <a:extLst>
                  <a:ext uri="{FF2B5EF4-FFF2-40B4-BE49-F238E27FC236}">
                    <a16:creationId xmlns:a16="http://schemas.microsoft.com/office/drawing/2014/main" id="{3EE4B493-2DA1-DC49-9F4A-5041C8FE0CAA}"/>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1F6D16-745A-F741-BF17-90419B13C32E}"/>
                  </a:ext>
                </a:extLst>
              </p:cNvPr>
              <p:cNvSpPr txBox="1"/>
              <p:nvPr/>
            </p:nvSpPr>
            <p:spPr>
              <a:xfrm>
                <a:off x="4021931" y="4357688"/>
                <a:ext cx="1862369"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my_username@ebay.net</a:t>
                </a:r>
              </a:p>
            </p:txBody>
          </p:sp>
        </p:grpSp>
        <p:grpSp>
          <p:nvGrpSpPr>
            <p:cNvPr id="16" name="Group 15">
              <a:extLst>
                <a:ext uri="{FF2B5EF4-FFF2-40B4-BE49-F238E27FC236}">
                  <a16:creationId xmlns:a16="http://schemas.microsoft.com/office/drawing/2014/main" id="{6A58F607-F928-4C49-9F99-1539E7ABFAAD}"/>
                </a:ext>
              </a:extLst>
            </p:cNvPr>
            <p:cNvGrpSpPr/>
            <p:nvPr/>
          </p:nvGrpSpPr>
          <p:grpSpPr>
            <a:xfrm>
              <a:off x="4064795" y="4474362"/>
              <a:ext cx="3157538" cy="276999"/>
              <a:chOff x="4021931" y="4845845"/>
              <a:chExt cx="3157538" cy="276999"/>
            </a:xfrm>
          </p:grpSpPr>
          <p:sp>
            <p:nvSpPr>
              <p:cNvPr id="17" name="Rectangle 16">
                <a:extLst>
                  <a:ext uri="{FF2B5EF4-FFF2-40B4-BE49-F238E27FC236}">
                    <a16:creationId xmlns:a16="http://schemas.microsoft.com/office/drawing/2014/main" id="{69FA397A-E414-C946-9279-B24F848B7B5D}"/>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836031A-7F63-F242-BF50-795277E9E78A}"/>
                  </a:ext>
                </a:extLst>
              </p:cNvPr>
              <p:cNvSpPr txBox="1"/>
              <p:nvPr/>
            </p:nvSpPr>
            <p:spPr>
              <a:xfrm>
                <a:off x="4021931" y="4845845"/>
                <a:ext cx="1056700"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19" name="TextBox 18">
              <a:extLst>
                <a:ext uri="{FF2B5EF4-FFF2-40B4-BE49-F238E27FC236}">
                  <a16:creationId xmlns:a16="http://schemas.microsoft.com/office/drawing/2014/main" id="{733689CD-9145-EC4D-B8E6-BE701401E02A}"/>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20" name="Rectangle 19">
              <a:extLst>
                <a:ext uri="{FF2B5EF4-FFF2-40B4-BE49-F238E27FC236}">
                  <a16:creationId xmlns:a16="http://schemas.microsoft.com/office/drawing/2014/main" id="{7B881C10-93C7-F148-85EC-E7AF7E3C2B4C}"/>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197D31E6-9EC8-D943-804F-291A310AB5C7}"/>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grpSp>
      <p:cxnSp>
        <p:nvCxnSpPr>
          <p:cNvPr id="26" name="Straight Arrow Connector 25">
            <a:extLst>
              <a:ext uri="{FF2B5EF4-FFF2-40B4-BE49-F238E27FC236}">
                <a16:creationId xmlns:a16="http://schemas.microsoft.com/office/drawing/2014/main" id="{456963DA-E375-EE4E-909D-2D221BB57613}"/>
              </a:ext>
            </a:extLst>
          </p:cNvPr>
          <p:cNvCxnSpPr>
            <a:cxnSpLocks/>
            <a:endCxn id="20" idx="1"/>
          </p:cNvCxnSpPr>
          <p:nvPr/>
        </p:nvCxnSpPr>
        <p:spPr>
          <a:xfrm>
            <a:off x="4387583" y="2074689"/>
            <a:ext cx="1329403" cy="34127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FDF5FA-2BDC-7A43-B48F-0E4D064528F1}"/>
              </a:ext>
            </a:extLst>
          </p:cNvPr>
          <p:cNvSpPr txBox="1"/>
          <p:nvPr/>
        </p:nvSpPr>
        <p:spPr>
          <a:xfrm>
            <a:off x="5640081" y="5355772"/>
            <a:ext cx="261257" cy="253916"/>
          </a:xfrm>
          <a:prstGeom prst="rect">
            <a:avLst/>
          </a:prstGeom>
          <a:noFill/>
        </p:spPr>
        <p:txBody>
          <a:bodyPr wrap="square" rtlCol="0">
            <a:spAutoFit/>
          </a:bodyPr>
          <a:lstStyle/>
          <a:p>
            <a:r>
              <a:rPr lang="en-US" sz="1050" dirty="0"/>
              <a:t>✓</a:t>
            </a:r>
          </a:p>
        </p:txBody>
      </p:sp>
      <p:sp>
        <p:nvSpPr>
          <p:cNvPr id="32" name="TextBox 31">
            <a:extLst>
              <a:ext uri="{FF2B5EF4-FFF2-40B4-BE49-F238E27FC236}">
                <a16:creationId xmlns:a16="http://schemas.microsoft.com/office/drawing/2014/main" id="{F3E88EBE-FCFD-544A-87E2-0167F8A6D9F9}"/>
              </a:ext>
            </a:extLst>
          </p:cNvPr>
          <p:cNvSpPr txBox="1"/>
          <p:nvPr/>
        </p:nvSpPr>
        <p:spPr>
          <a:xfrm>
            <a:off x="5325456" y="2794526"/>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spTree>
    <p:extLst>
      <p:ext uri="{BB962C8B-B14F-4D97-AF65-F5344CB8AC3E}">
        <p14:creationId xmlns:p14="http://schemas.microsoft.com/office/powerpoint/2010/main" val="198849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Sign In (3/4)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a:bodyPr>
          <a:lstStyle/>
          <a:p>
            <a:pPr marL="0" indent="0">
              <a:buNone/>
            </a:pPr>
            <a:r>
              <a:rPr lang="en-US" dirty="0"/>
              <a:t>User clicks on “</a:t>
            </a:r>
            <a:r>
              <a:rPr lang="en-US" dirty="0">
                <a:solidFill>
                  <a:srgbClr val="00B050"/>
                </a:solidFill>
              </a:rPr>
              <a:t>Sign in</a:t>
            </a:r>
            <a:r>
              <a:rPr lang="en-US" dirty="0"/>
              <a:t>” button.</a:t>
            </a:r>
          </a:p>
        </p:txBody>
      </p:sp>
      <p:grpSp>
        <p:nvGrpSpPr>
          <p:cNvPr id="22" name="Group 21">
            <a:extLst>
              <a:ext uri="{FF2B5EF4-FFF2-40B4-BE49-F238E27FC236}">
                <a16:creationId xmlns:a16="http://schemas.microsoft.com/office/drawing/2014/main" id="{9C017BA0-B3E3-AD42-AA7C-4714B5ADA321}"/>
              </a:ext>
            </a:extLst>
          </p:cNvPr>
          <p:cNvGrpSpPr/>
          <p:nvPr/>
        </p:nvGrpSpPr>
        <p:grpSpPr>
          <a:xfrm>
            <a:off x="3717792" y="2459671"/>
            <a:ext cx="7059785" cy="4133230"/>
            <a:chOff x="2165617" y="2021681"/>
            <a:chExt cx="7059785" cy="4133230"/>
          </a:xfrm>
        </p:grpSpPr>
        <p:sp>
          <p:nvSpPr>
            <p:cNvPr id="4" name="Rounded Rectangle 3">
              <a:extLst>
                <a:ext uri="{FF2B5EF4-FFF2-40B4-BE49-F238E27FC236}">
                  <a16:creationId xmlns:a16="http://schemas.microsoft.com/office/drawing/2014/main" id="{1BDDDA0A-656C-EB4E-9CA6-36FA4E3AD99E}"/>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64186036-79C7-8E4B-8BF1-8BF50F112F78}"/>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909A8F1-AB0D-B348-B100-DEAB5938E0F8}"/>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2375201-2942-9043-B15F-D79658EC0A5D}"/>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5A41047-701D-5B46-85F3-F1DA73530392}"/>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98C8B97-7BE3-2945-ADEC-25D2A8DDB8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E9EF2564-66F2-8B4E-A513-3F0F3FE630FD}"/>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D2ACB87-5C0E-E349-A828-1894FF005A9E}"/>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13" name="Group 12">
              <a:extLst>
                <a:ext uri="{FF2B5EF4-FFF2-40B4-BE49-F238E27FC236}">
                  <a16:creationId xmlns:a16="http://schemas.microsoft.com/office/drawing/2014/main" id="{CCB1218C-C6F8-6D4D-9408-1F75ECB7F37D}"/>
                </a:ext>
              </a:extLst>
            </p:cNvPr>
            <p:cNvGrpSpPr/>
            <p:nvPr/>
          </p:nvGrpSpPr>
          <p:grpSpPr>
            <a:xfrm>
              <a:off x="4064795" y="3986203"/>
              <a:ext cx="3157538" cy="276999"/>
              <a:chOff x="4021931" y="4357688"/>
              <a:chExt cx="3157538" cy="276999"/>
            </a:xfrm>
          </p:grpSpPr>
          <p:sp>
            <p:nvSpPr>
              <p:cNvPr id="14" name="Rectangle 13">
                <a:extLst>
                  <a:ext uri="{FF2B5EF4-FFF2-40B4-BE49-F238E27FC236}">
                    <a16:creationId xmlns:a16="http://schemas.microsoft.com/office/drawing/2014/main" id="{3EE4B493-2DA1-DC49-9F4A-5041C8FE0CAA}"/>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1F6D16-745A-F741-BF17-90419B13C32E}"/>
                  </a:ext>
                </a:extLst>
              </p:cNvPr>
              <p:cNvSpPr txBox="1"/>
              <p:nvPr/>
            </p:nvSpPr>
            <p:spPr>
              <a:xfrm>
                <a:off x="4021931" y="4357688"/>
                <a:ext cx="1862369"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my_username@ebay.net</a:t>
                </a:r>
              </a:p>
            </p:txBody>
          </p:sp>
        </p:grpSp>
        <p:grpSp>
          <p:nvGrpSpPr>
            <p:cNvPr id="16" name="Group 15">
              <a:extLst>
                <a:ext uri="{FF2B5EF4-FFF2-40B4-BE49-F238E27FC236}">
                  <a16:creationId xmlns:a16="http://schemas.microsoft.com/office/drawing/2014/main" id="{6A58F607-F928-4C49-9F99-1539E7ABFAAD}"/>
                </a:ext>
              </a:extLst>
            </p:cNvPr>
            <p:cNvGrpSpPr/>
            <p:nvPr/>
          </p:nvGrpSpPr>
          <p:grpSpPr>
            <a:xfrm>
              <a:off x="4064795" y="4474362"/>
              <a:ext cx="3157538" cy="276999"/>
              <a:chOff x="4021931" y="4845845"/>
              <a:chExt cx="3157538" cy="276999"/>
            </a:xfrm>
          </p:grpSpPr>
          <p:sp>
            <p:nvSpPr>
              <p:cNvPr id="17" name="Rectangle 16">
                <a:extLst>
                  <a:ext uri="{FF2B5EF4-FFF2-40B4-BE49-F238E27FC236}">
                    <a16:creationId xmlns:a16="http://schemas.microsoft.com/office/drawing/2014/main" id="{69FA397A-E414-C946-9279-B24F848B7B5D}"/>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836031A-7F63-F242-BF50-795277E9E78A}"/>
                  </a:ext>
                </a:extLst>
              </p:cNvPr>
              <p:cNvSpPr txBox="1"/>
              <p:nvPr/>
            </p:nvSpPr>
            <p:spPr>
              <a:xfrm>
                <a:off x="4021931" y="4845845"/>
                <a:ext cx="1056700" cy="276999"/>
              </a:xfrm>
              <a:prstGeom prst="rect">
                <a:avLst/>
              </a:prstGeom>
              <a:noFill/>
            </p:spPr>
            <p:txBody>
              <a:bodyPr wrap="none" rtlCol="0">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19" name="TextBox 18">
              <a:extLst>
                <a:ext uri="{FF2B5EF4-FFF2-40B4-BE49-F238E27FC236}">
                  <a16:creationId xmlns:a16="http://schemas.microsoft.com/office/drawing/2014/main" id="{733689CD-9145-EC4D-B8E6-BE701401E02A}"/>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20" name="Rectangle 19">
              <a:extLst>
                <a:ext uri="{FF2B5EF4-FFF2-40B4-BE49-F238E27FC236}">
                  <a16:creationId xmlns:a16="http://schemas.microsoft.com/office/drawing/2014/main" id="{7B881C10-93C7-F148-85EC-E7AF7E3C2B4C}"/>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197D31E6-9EC8-D943-804F-291A310AB5C7}"/>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grpSp>
      <p:cxnSp>
        <p:nvCxnSpPr>
          <p:cNvPr id="26" name="Straight Arrow Connector 25">
            <a:extLst>
              <a:ext uri="{FF2B5EF4-FFF2-40B4-BE49-F238E27FC236}">
                <a16:creationId xmlns:a16="http://schemas.microsoft.com/office/drawing/2014/main" id="{456963DA-E375-EE4E-909D-2D221BB57613}"/>
              </a:ext>
            </a:extLst>
          </p:cNvPr>
          <p:cNvCxnSpPr>
            <a:cxnSpLocks/>
          </p:cNvCxnSpPr>
          <p:nvPr/>
        </p:nvCxnSpPr>
        <p:spPr>
          <a:xfrm>
            <a:off x="3603812" y="2097741"/>
            <a:ext cx="3158138" cy="377286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7C6853A-404F-E247-849C-637CEB1BA948}"/>
              </a:ext>
            </a:extLst>
          </p:cNvPr>
          <p:cNvSpPr txBox="1"/>
          <p:nvPr/>
        </p:nvSpPr>
        <p:spPr>
          <a:xfrm>
            <a:off x="5640081" y="5355772"/>
            <a:ext cx="261257" cy="253916"/>
          </a:xfrm>
          <a:prstGeom prst="rect">
            <a:avLst/>
          </a:prstGeom>
          <a:noFill/>
        </p:spPr>
        <p:txBody>
          <a:bodyPr wrap="square" rtlCol="0">
            <a:spAutoFit/>
          </a:bodyPr>
          <a:lstStyle/>
          <a:p>
            <a:r>
              <a:rPr lang="en-US" sz="1050" dirty="0"/>
              <a:t>✓</a:t>
            </a:r>
          </a:p>
        </p:txBody>
      </p:sp>
      <p:sp>
        <p:nvSpPr>
          <p:cNvPr id="28" name="TextBox 27">
            <a:extLst>
              <a:ext uri="{FF2B5EF4-FFF2-40B4-BE49-F238E27FC236}">
                <a16:creationId xmlns:a16="http://schemas.microsoft.com/office/drawing/2014/main" id="{785EE5C1-487F-D841-955C-15D13A3A2509}"/>
              </a:ext>
            </a:extLst>
          </p:cNvPr>
          <p:cNvSpPr txBox="1"/>
          <p:nvPr/>
        </p:nvSpPr>
        <p:spPr>
          <a:xfrm>
            <a:off x="5325456" y="2794526"/>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spTree>
    <p:extLst>
      <p:ext uri="{BB962C8B-B14F-4D97-AF65-F5344CB8AC3E}">
        <p14:creationId xmlns:p14="http://schemas.microsoft.com/office/powerpoint/2010/main" val="7826771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Sign In (4/4)</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fontScale="92500" lnSpcReduction="20000"/>
          </a:bodyPr>
          <a:lstStyle/>
          <a:p>
            <a:pPr marL="0" indent="0">
              <a:buNone/>
            </a:pPr>
            <a:r>
              <a:rPr lang="en-US" dirty="0"/>
              <a:t>Credentials are validated, and the user is returned to the application home page.</a:t>
            </a:r>
          </a:p>
        </p:txBody>
      </p:sp>
      <p:grpSp>
        <p:nvGrpSpPr>
          <p:cNvPr id="4" name="Group 3">
            <a:extLst>
              <a:ext uri="{FF2B5EF4-FFF2-40B4-BE49-F238E27FC236}">
                <a16:creationId xmlns:a16="http://schemas.microsoft.com/office/drawing/2014/main" id="{DB5846EA-7C55-A44D-915A-DAAAB93E0FA0}"/>
              </a:ext>
            </a:extLst>
          </p:cNvPr>
          <p:cNvGrpSpPr/>
          <p:nvPr/>
        </p:nvGrpSpPr>
        <p:grpSpPr>
          <a:xfrm>
            <a:off x="2525145" y="2337088"/>
            <a:ext cx="7110179" cy="4133230"/>
            <a:chOff x="2525145" y="2337088"/>
            <a:chExt cx="7110179" cy="4133230"/>
          </a:xfrm>
        </p:grpSpPr>
        <p:grpSp>
          <p:nvGrpSpPr>
            <p:cNvPr id="27" name="Group 26">
              <a:extLst>
                <a:ext uri="{FF2B5EF4-FFF2-40B4-BE49-F238E27FC236}">
                  <a16:creationId xmlns:a16="http://schemas.microsoft.com/office/drawing/2014/main" id="{291D0BB8-6509-9246-AB2B-2FFA8BED05CB}"/>
                </a:ext>
              </a:extLst>
            </p:cNvPr>
            <p:cNvGrpSpPr/>
            <p:nvPr/>
          </p:nvGrpSpPr>
          <p:grpSpPr>
            <a:xfrm>
              <a:off x="2525145" y="2337088"/>
              <a:ext cx="7059785" cy="4133230"/>
              <a:chOff x="1272648" y="1407319"/>
              <a:chExt cx="7059785" cy="4133230"/>
            </a:xfrm>
          </p:grpSpPr>
          <p:sp>
            <p:nvSpPr>
              <p:cNvPr id="29" name="Rounded Rectangle 28">
                <a:extLst>
                  <a:ext uri="{FF2B5EF4-FFF2-40B4-BE49-F238E27FC236}">
                    <a16:creationId xmlns:a16="http://schemas.microsoft.com/office/drawing/2014/main" id="{848FA0C8-3FFC-4F44-9BFD-A9BA6B8186C6}"/>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2A0E4E91-5D2E-1548-902E-FA50E681281D}"/>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B1B8502-98D5-EE44-A445-870B9EF4EBEE}"/>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0E12203F-A329-2E4C-AF44-3623DD36F358}"/>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BDC47F86-A1DE-5545-A8F7-934B4C4A4B92}"/>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726F0F38-9F1A-7945-8234-652D05DB94DA}"/>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5" name="Rounded Rectangle 34">
                <a:extLst>
                  <a:ext uri="{FF2B5EF4-FFF2-40B4-BE49-F238E27FC236}">
                    <a16:creationId xmlns:a16="http://schemas.microsoft.com/office/drawing/2014/main" id="{CEFCCE4E-7078-1D4A-8FC7-D6FECB67A3A9}"/>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36" name="TextBox 35">
                <a:extLst>
                  <a:ext uri="{FF2B5EF4-FFF2-40B4-BE49-F238E27FC236}">
                    <a16:creationId xmlns:a16="http://schemas.microsoft.com/office/drawing/2014/main" id="{FEB941B8-0C1C-FB46-9908-7F2DF4DDB397}"/>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37" name="Rounded Rectangle 36">
                <a:extLst>
                  <a:ext uri="{FF2B5EF4-FFF2-40B4-BE49-F238E27FC236}">
                    <a16:creationId xmlns:a16="http://schemas.microsoft.com/office/drawing/2014/main" id="{99784E21-CD91-AD47-9CCF-1BE040D3B4BC}"/>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38" name="Rounded Rectangle 37">
                <a:extLst>
                  <a:ext uri="{FF2B5EF4-FFF2-40B4-BE49-F238E27FC236}">
                    <a16:creationId xmlns:a16="http://schemas.microsoft.com/office/drawing/2014/main" id="{47472E44-B45A-8E4B-8794-9072E62627D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39" name="Rounded Rectangle 38">
                <a:extLst>
                  <a:ext uri="{FF2B5EF4-FFF2-40B4-BE49-F238E27FC236}">
                    <a16:creationId xmlns:a16="http://schemas.microsoft.com/office/drawing/2014/main" id="{6FC8E4B1-2F3C-5045-BEA3-20A01F6B425D}"/>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0" name="Rounded Rectangle 39">
                <a:extLst>
                  <a:ext uri="{FF2B5EF4-FFF2-40B4-BE49-F238E27FC236}">
                    <a16:creationId xmlns:a16="http://schemas.microsoft.com/office/drawing/2014/main" id="{41426724-1675-0B4E-88F8-3950607378DA}"/>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17" name="TextBox 16">
              <a:extLst>
                <a:ext uri="{FF2B5EF4-FFF2-40B4-BE49-F238E27FC236}">
                  <a16:creationId xmlns:a16="http://schemas.microsoft.com/office/drawing/2014/main" id="{9B538FC5-2CB6-6D41-B3EC-1D0F4B9A4C98}"/>
                </a:ext>
              </a:extLst>
            </p:cNvPr>
            <p:cNvSpPr txBox="1"/>
            <p:nvPr/>
          </p:nvSpPr>
          <p:spPr>
            <a:xfrm>
              <a:off x="8857547" y="6159974"/>
              <a:ext cx="777777" cy="307777"/>
            </a:xfrm>
            <a:prstGeom prst="rect">
              <a:avLst/>
            </a:prstGeom>
            <a:noFill/>
          </p:spPr>
          <p:txBody>
            <a:bodyPr wrap="none" rtlCol="0">
              <a:spAutoFit/>
            </a:bodyPr>
            <a:lstStyle/>
            <a:p>
              <a:r>
                <a:rPr lang="en-US" sz="1400" dirty="0">
                  <a:solidFill>
                    <a:srgbClr val="0070C0"/>
                  </a:solidFill>
                </a:rPr>
                <a:t>Sign out</a:t>
              </a:r>
            </a:p>
          </p:txBody>
        </p:sp>
      </p:grpSp>
    </p:spTree>
    <p:extLst>
      <p:ext uri="{BB962C8B-B14F-4D97-AF65-F5344CB8AC3E}">
        <p14:creationId xmlns:p14="http://schemas.microsoft.com/office/powerpoint/2010/main" val="4126920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Sign Out of application (1/2)</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a:bodyPr>
          <a:lstStyle/>
          <a:p>
            <a:pPr marL="0" indent="0">
              <a:buNone/>
            </a:pPr>
            <a:r>
              <a:rPr lang="en-US" dirty="0"/>
              <a:t>User clicks “</a:t>
            </a:r>
            <a:r>
              <a:rPr lang="en-US" dirty="0">
                <a:solidFill>
                  <a:srgbClr val="FF0000"/>
                </a:solidFill>
              </a:rPr>
              <a:t>sign out</a:t>
            </a:r>
            <a:r>
              <a:rPr lang="en-US" dirty="0"/>
              <a:t>”.</a:t>
            </a:r>
          </a:p>
        </p:txBody>
      </p:sp>
      <p:grpSp>
        <p:nvGrpSpPr>
          <p:cNvPr id="4" name="Group 3">
            <a:extLst>
              <a:ext uri="{FF2B5EF4-FFF2-40B4-BE49-F238E27FC236}">
                <a16:creationId xmlns:a16="http://schemas.microsoft.com/office/drawing/2014/main" id="{DB5846EA-7C55-A44D-915A-DAAAB93E0FA0}"/>
              </a:ext>
            </a:extLst>
          </p:cNvPr>
          <p:cNvGrpSpPr/>
          <p:nvPr/>
        </p:nvGrpSpPr>
        <p:grpSpPr>
          <a:xfrm>
            <a:off x="2525145" y="2337088"/>
            <a:ext cx="7110179" cy="4133230"/>
            <a:chOff x="2525145" y="2337088"/>
            <a:chExt cx="7110179" cy="4133230"/>
          </a:xfrm>
        </p:grpSpPr>
        <p:grpSp>
          <p:nvGrpSpPr>
            <p:cNvPr id="27" name="Group 26">
              <a:extLst>
                <a:ext uri="{FF2B5EF4-FFF2-40B4-BE49-F238E27FC236}">
                  <a16:creationId xmlns:a16="http://schemas.microsoft.com/office/drawing/2014/main" id="{291D0BB8-6509-9246-AB2B-2FFA8BED05CB}"/>
                </a:ext>
              </a:extLst>
            </p:cNvPr>
            <p:cNvGrpSpPr/>
            <p:nvPr/>
          </p:nvGrpSpPr>
          <p:grpSpPr>
            <a:xfrm>
              <a:off x="2525145" y="2337088"/>
              <a:ext cx="7059785" cy="4133230"/>
              <a:chOff x="1272648" y="1407319"/>
              <a:chExt cx="7059785" cy="4133230"/>
            </a:xfrm>
          </p:grpSpPr>
          <p:sp>
            <p:nvSpPr>
              <p:cNvPr id="29" name="Rounded Rectangle 28">
                <a:extLst>
                  <a:ext uri="{FF2B5EF4-FFF2-40B4-BE49-F238E27FC236}">
                    <a16:creationId xmlns:a16="http://schemas.microsoft.com/office/drawing/2014/main" id="{848FA0C8-3FFC-4F44-9BFD-A9BA6B8186C6}"/>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2A0E4E91-5D2E-1548-902E-FA50E681281D}"/>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B1B8502-98D5-EE44-A445-870B9EF4EBEE}"/>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0E12203F-A329-2E4C-AF44-3623DD36F358}"/>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BDC47F86-A1DE-5545-A8F7-934B4C4A4B92}"/>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726F0F38-9F1A-7945-8234-652D05DB94DA}"/>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5" name="Rounded Rectangle 34">
                <a:extLst>
                  <a:ext uri="{FF2B5EF4-FFF2-40B4-BE49-F238E27FC236}">
                    <a16:creationId xmlns:a16="http://schemas.microsoft.com/office/drawing/2014/main" id="{CEFCCE4E-7078-1D4A-8FC7-D6FECB67A3A9}"/>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36" name="TextBox 35">
                <a:extLst>
                  <a:ext uri="{FF2B5EF4-FFF2-40B4-BE49-F238E27FC236}">
                    <a16:creationId xmlns:a16="http://schemas.microsoft.com/office/drawing/2014/main" id="{FEB941B8-0C1C-FB46-9908-7F2DF4DDB397}"/>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37" name="Rounded Rectangle 36">
                <a:extLst>
                  <a:ext uri="{FF2B5EF4-FFF2-40B4-BE49-F238E27FC236}">
                    <a16:creationId xmlns:a16="http://schemas.microsoft.com/office/drawing/2014/main" id="{99784E21-CD91-AD47-9CCF-1BE040D3B4BC}"/>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38" name="Rounded Rectangle 37">
                <a:extLst>
                  <a:ext uri="{FF2B5EF4-FFF2-40B4-BE49-F238E27FC236}">
                    <a16:creationId xmlns:a16="http://schemas.microsoft.com/office/drawing/2014/main" id="{47472E44-B45A-8E4B-8794-9072E62627DA}"/>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39" name="Rounded Rectangle 38">
                <a:extLst>
                  <a:ext uri="{FF2B5EF4-FFF2-40B4-BE49-F238E27FC236}">
                    <a16:creationId xmlns:a16="http://schemas.microsoft.com/office/drawing/2014/main" id="{6FC8E4B1-2F3C-5045-BEA3-20A01F6B425D}"/>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40" name="Rounded Rectangle 39">
                <a:extLst>
                  <a:ext uri="{FF2B5EF4-FFF2-40B4-BE49-F238E27FC236}">
                    <a16:creationId xmlns:a16="http://schemas.microsoft.com/office/drawing/2014/main" id="{41426724-1675-0B4E-88F8-3950607378DA}"/>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17" name="TextBox 16">
              <a:extLst>
                <a:ext uri="{FF2B5EF4-FFF2-40B4-BE49-F238E27FC236}">
                  <a16:creationId xmlns:a16="http://schemas.microsoft.com/office/drawing/2014/main" id="{9B538FC5-2CB6-6D41-B3EC-1D0F4B9A4C98}"/>
                </a:ext>
              </a:extLst>
            </p:cNvPr>
            <p:cNvSpPr txBox="1"/>
            <p:nvPr/>
          </p:nvSpPr>
          <p:spPr>
            <a:xfrm>
              <a:off x="8857547" y="6159974"/>
              <a:ext cx="777777" cy="307777"/>
            </a:xfrm>
            <a:prstGeom prst="rect">
              <a:avLst/>
            </a:prstGeom>
            <a:noFill/>
          </p:spPr>
          <p:txBody>
            <a:bodyPr wrap="none" rtlCol="0">
              <a:spAutoFit/>
            </a:bodyPr>
            <a:lstStyle/>
            <a:p>
              <a:r>
                <a:rPr lang="en-US" sz="1400" dirty="0">
                  <a:solidFill>
                    <a:srgbClr val="0070C0"/>
                  </a:solidFill>
                </a:rPr>
                <a:t>Sign out</a:t>
              </a:r>
            </a:p>
          </p:txBody>
        </p:sp>
      </p:grpSp>
      <p:cxnSp>
        <p:nvCxnSpPr>
          <p:cNvPr id="19" name="Straight Arrow Connector 18">
            <a:extLst>
              <a:ext uri="{FF2B5EF4-FFF2-40B4-BE49-F238E27FC236}">
                <a16:creationId xmlns:a16="http://schemas.microsoft.com/office/drawing/2014/main" id="{18E09DC4-D22B-AD45-B168-4D4E52607189}"/>
              </a:ext>
            </a:extLst>
          </p:cNvPr>
          <p:cNvCxnSpPr>
            <a:cxnSpLocks/>
          </p:cNvCxnSpPr>
          <p:nvPr/>
        </p:nvCxnSpPr>
        <p:spPr>
          <a:xfrm>
            <a:off x="3603812" y="2097741"/>
            <a:ext cx="5346900" cy="41097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948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BEC9-BBB9-C545-9E2C-A1F3916AEB23}"/>
              </a:ext>
            </a:extLst>
          </p:cNvPr>
          <p:cNvSpPr>
            <a:spLocks noGrp="1"/>
          </p:cNvSpPr>
          <p:nvPr>
            <p:ph type="title"/>
          </p:nvPr>
        </p:nvSpPr>
        <p:spPr/>
        <p:txBody>
          <a:bodyPr/>
          <a:lstStyle/>
          <a:p>
            <a:r>
              <a:rPr lang="en-US" dirty="0"/>
              <a:t>Use Case: Sign Out of application (2/2)</a:t>
            </a:r>
          </a:p>
        </p:txBody>
      </p:sp>
      <p:sp>
        <p:nvSpPr>
          <p:cNvPr id="3" name="Content Placeholder 2">
            <a:extLst>
              <a:ext uri="{FF2B5EF4-FFF2-40B4-BE49-F238E27FC236}">
                <a16:creationId xmlns:a16="http://schemas.microsoft.com/office/drawing/2014/main" id="{5CA55531-B8F7-BC43-8588-4511DFD5A32E}"/>
              </a:ext>
            </a:extLst>
          </p:cNvPr>
          <p:cNvSpPr>
            <a:spLocks noGrp="1"/>
          </p:cNvSpPr>
          <p:nvPr>
            <p:ph idx="1"/>
          </p:nvPr>
        </p:nvSpPr>
        <p:spPr>
          <a:xfrm>
            <a:off x="799780" y="1625840"/>
            <a:ext cx="10515600" cy="679370"/>
          </a:xfrm>
        </p:spPr>
        <p:txBody>
          <a:bodyPr>
            <a:normAutofit/>
          </a:bodyPr>
          <a:lstStyle/>
          <a:p>
            <a:pPr marL="0" indent="0">
              <a:buNone/>
            </a:pPr>
            <a:r>
              <a:rPr lang="en-US" dirty="0"/>
              <a:t>User is redirected to the sign-in page.</a:t>
            </a:r>
          </a:p>
        </p:txBody>
      </p:sp>
      <p:grpSp>
        <p:nvGrpSpPr>
          <p:cNvPr id="51" name="Group 50">
            <a:extLst>
              <a:ext uri="{FF2B5EF4-FFF2-40B4-BE49-F238E27FC236}">
                <a16:creationId xmlns:a16="http://schemas.microsoft.com/office/drawing/2014/main" id="{69E1714C-5C7C-8646-B731-F0272B2CB4BA}"/>
              </a:ext>
            </a:extLst>
          </p:cNvPr>
          <p:cNvGrpSpPr/>
          <p:nvPr/>
        </p:nvGrpSpPr>
        <p:grpSpPr>
          <a:xfrm>
            <a:off x="2721616" y="2474539"/>
            <a:ext cx="7059785" cy="4133230"/>
            <a:chOff x="3717792" y="2459671"/>
            <a:chExt cx="7059785" cy="4133230"/>
          </a:xfrm>
        </p:grpSpPr>
        <p:grpSp>
          <p:nvGrpSpPr>
            <p:cNvPr id="52" name="Group 51">
              <a:extLst>
                <a:ext uri="{FF2B5EF4-FFF2-40B4-BE49-F238E27FC236}">
                  <a16:creationId xmlns:a16="http://schemas.microsoft.com/office/drawing/2014/main" id="{5DDEB897-30BE-BB45-A003-C69212BC7379}"/>
                </a:ext>
              </a:extLst>
            </p:cNvPr>
            <p:cNvGrpSpPr/>
            <p:nvPr/>
          </p:nvGrpSpPr>
          <p:grpSpPr>
            <a:xfrm>
              <a:off x="3717792" y="2459671"/>
              <a:ext cx="7059785" cy="4133230"/>
              <a:chOff x="2165617" y="2021681"/>
              <a:chExt cx="7059785" cy="4133230"/>
            </a:xfrm>
          </p:grpSpPr>
          <p:sp>
            <p:nvSpPr>
              <p:cNvPr id="54" name="Rounded Rectangle 53">
                <a:extLst>
                  <a:ext uri="{FF2B5EF4-FFF2-40B4-BE49-F238E27FC236}">
                    <a16:creationId xmlns:a16="http://schemas.microsoft.com/office/drawing/2014/main" id="{EA77D47B-56D1-AC43-A1FC-A0315FF4350B}"/>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42A4BACB-4506-9446-A321-F6F01A666E76}"/>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FE48565C-6CCA-3B45-BFC1-629AA3AEBC29}"/>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0283BCCA-9170-8247-9EEC-4A5CFE9B28AB}"/>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B9B3BA27-4F32-7D4E-8725-675542827878}"/>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73A9D6AB-4C3C-7742-839B-FB62561C6123}"/>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60" name="Rounded Rectangle 59">
                <a:extLst>
                  <a:ext uri="{FF2B5EF4-FFF2-40B4-BE49-F238E27FC236}">
                    <a16:creationId xmlns:a16="http://schemas.microsoft.com/office/drawing/2014/main" id="{1816FB8E-457B-B142-8F61-7BA67A45F6C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4AF234A9-84F5-FA47-A3A1-C4B46C47D0B4}"/>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62" name="Group 61">
                <a:extLst>
                  <a:ext uri="{FF2B5EF4-FFF2-40B4-BE49-F238E27FC236}">
                    <a16:creationId xmlns:a16="http://schemas.microsoft.com/office/drawing/2014/main" id="{8BC46733-8BE9-DF48-ACB5-CE8E894539BC}"/>
                  </a:ext>
                </a:extLst>
              </p:cNvPr>
              <p:cNvGrpSpPr/>
              <p:nvPr/>
            </p:nvGrpSpPr>
            <p:grpSpPr>
              <a:xfrm>
                <a:off x="4064795" y="3986203"/>
                <a:ext cx="3157538" cy="276999"/>
                <a:chOff x="4021931" y="4357688"/>
                <a:chExt cx="3157538" cy="276999"/>
              </a:xfrm>
            </p:grpSpPr>
            <p:sp>
              <p:nvSpPr>
                <p:cNvPr id="69" name="Rectangle 68">
                  <a:extLst>
                    <a:ext uri="{FF2B5EF4-FFF2-40B4-BE49-F238E27FC236}">
                      <a16:creationId xmlns:a16="http://schemas.microsoft.com/office/drawing/2014/main" id="{5EE0F18A-A47C-784F-B170-E4DC4BEB0138}"/>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E8AED1D8-76A7-B74B-8BA3-0E8E3010BF1D}"/>
                    </a:ext>
                  </a:extLst>
                </p:cNvPr>
                <p:cNvSpPr txBox="1"/>
                <p:nvPr/>
              </p:nvSpPr>
              <p:spPr>
                <a:xfrm>
                  <a:off x="4021931" y="4357688"/>
                  <a:ext cx="1469826" cy="276999"/>
                </a:xfrm>
                <a:prstGeom prst="rect">
                  <a:avLst/>
                </a:prstGeom>
                <a:noFill/>
              </p:spPr>
              <p:txBody>
                <a:bodyPr wrap="none" rtlCol="0">
                  <a:spAutoFit/>
                </a:bodyPr>
                <a:lstStyle/>
                <a:p>
                  <a:r>
                    <a:rPr lang="en-US" sz="1200" i="1" dirty="0">
                      <a:solidFill>
                        <a:schemeClr val="bg2">
                          <a:lumMod val="75000"/>
                        </a:schemeClr>
                      </a:solidFill>
                      <a:latin typeface="Helvetica Neue" panose="02000503000000020004" pitchFamily="2" charset="0"/>
                      <a:ea typeface="Helvetica Neue" panose="02000503000000020004" pitchFamily="2" charset="0"/>
                      <a:cs typeface="Helvetica Neue" panose="02000503000000020004" pitchFamily="2" charset="0"/>
                    </a:rPr>
                    <a:t>Email or username</a:t>
                  </a:r>
                </a:p>
              </p:txBody>
            </p:sp>
          </p:grpSp>
          <p:grpSp>
            <p:nvGrpSpPr>
              <p:cNvPr id="63" name="Group 62">
                <a:extLst>
                  <a:ext uri="{FF2B5EF4-FFF2-40B4-BE49-F238E27FC236}">
                    <a16:creationId xmlns:a16="http://schemas.microsoft.com/office/drawing/2014/main" id="{4C972574-6FA8-3D4C-A359-49F4FE7731BB}"/>
                  </a:ext>
                </a:extLst>
              </p:cNvPr>
              <p:cNvGrpSpPr/>
              <p:nvPr/>
            </p:nvGrpSpPr>
            <p:grpSpPr>
              <a:xfrm>
                <a:off x="4064795" y="4474362"/>
                <a:ext cx="3157538" cy="276999"/>
                <a:chOff x="4021931" y="4845845"/>
                <a:chExt cx="3157538" cy="276999"/>
              </a:xfrm>
            </p:grpSpPr>
            <p:sp>
              <p:nvSpPr>
                <p:cNvPr id="67" name="Rectangle 66">
                  <a:extLst>
                    <a:ext uri="{FF2B5EF4-FFF2-40B4-BE49-F238E27FC236}">
                      <a16:creationId xmlns:a16="http://schemas.microsoft.com/office/drawing/2014/main" id="{F8DA210E-1EC3-A746-ABC3-F1CA07EABBC3}"/>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977C2B5A-7DB8-B74D-BDEA-1AA1A9310DB0}"/>
                    </a:ext>
                  </a:extLst>
                </p:cNvPr>
                <p:cNvSpPr txBox="1"/>
                <p:nvPr/>
              </p:nvSpPr>
              <p:spPr>
                <a:xfrm>
                  <a:off x="4021931" y="4845845"/>
                  <a:ext cx="866391" cy="276999"/>
                </a:xfrm>
                <a:prstGeom prst="rect">
                  <a:avLst/>
                </a:prstGeom>
                <a:noFill/>
              </p:spPr>
              <p:txBody>
                <a:bodyPr wrap="none" rtlCol="0">
                  <a:spAutoFit/>
                </a:bodyPr>
                <a:lstStyle/>
                <a:p>
                  <a:r>
                    <a:rPr lang="en-US" sz="1200" i="1" dirty="0">
                      <a:solidFill>
                        <a:schemeClr val="bg2">
                          <a:lumMod val="75000"/>
                        </a:scheme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grpSp>
          <p:sp>
            <p:nvSpPr>
              <p:cNvPr id="64" name="TextBox 63">
                <a:extLst>
                  <a:ext uri="{FF2B5EF4-FFF2-40B4-BE49-F238E27FC236}">
                    <a16:creationId xmlns:a16="http://schemas.microsoft.com/office/drawing/2014/main" id="{0BB09E52-1658-4246-8A2A-D349CE514FA7}"/>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65" name="Rectangle 64">
                <a:extLst>
                  <a:ext uri="{FF2B5EF4-FFF2-40B4-BE49-F238E27FC236}">
                    <a16:creationId xmlns:a16="http://schemas.microsoft.com/office/drawing/2014/main" id="{369CC3C0-1D5E-A040-BE6C-3C47A50C74FD}"/>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1768C98B-1972-D84E-9BE8-2B16A97F3132}"/>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grpSp>
        <p:sp>
          <p:nvSpPr>
            <p:cNvPr id="53" name="TextBox 52">
              <a:extLst>
                <a:ext uri="{FF2B5EF4-FFF2-40B4-BE49-F238E27FC236}">
                  <a16:creationId xmlns:a16="http://schemas.microsoft.com/office/drawing/2014/main" id="{CF67DF1D-6402-6A4A-8D5D-7DF45C0569E4}"/>
                </a:ext>
              </a:extLst>
            </p:cNvPr>
            <p:cNvSpPr txBox="1"/>
            <p:nvPr/>
          </p:nvSpPr>
          <p:spPr>
            <a:xfrm>
              <a:off x="5325456" y="2794526"/>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spTree>
    <p:extLst>
      <p:ext uri="{BB962C8B-B14F-4D97-AF65-F5344CB8AC3E}">
        <p14:creationId xmlns:p14="http://schemas.microsoft.com/office/powerpoint/2010/main" val="413532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6C66-8E88-BE45-BEEF-0C6A47594879}"/>
              </a:ext>
            </a:extLst>
          </p:cNvPr>
          <p:cNvSpPr>
            <a:spLocks noGrp="1"/>
          </p:cNvSpPr>
          <p:nvPr>
            <p:ph type="title"/>
          </p:nvPr>
        </p:nvSpPr>
        <p:spPr/>
        <p:txBody>
          <a:bodyPr>
            <a:normAutofit/>
          </a:bodyPr>
          <a:lstStyle/>
          <a:p>
            <a:r>
              <a:rPr lang="en-US" sz="3600" dirty="0"/>
              <a:t>Use Case: Run a search using saved search patterns</a:t>
            </a:r>
          </a:p>
        </p:txBody>
      </p:sp>
      <p:sp>
        <p:nvSpPr>
          <p:cNvPr id="3" name="Content Placeholder 2">
            <a:extLst>
              <a:ext uri="{FF2B5EF4-FFF2-40B4-BE49-F238E27FC236}">
                <a16:creationId xmlns:a16="http://schemas.microsoft.com/office/drawing/2014/main" id="{C020AED0-1A64-EF4D-B2E5-1FEE46BFE1D1}"/>
              </a:ext>
            </a:extLst>
          </p:cNvPr>
          <p:cNvSpPr>
            <a:spLocks noGrp="1"/>
          </p:cNvSpPr>
          <p:nvPr>
            <p:ph idx="1"/>
          </p:nvPr>
        </p:nvSpPr>
        <p:spPr/>
        <p:txBody>
          <a:bodyPr/>
          <a:lstStyle/>
          <a:p>
            <a:pPr marL="0" indent="0">
              <a:buNone/>
            </a:pPr>
            <a:r>
              <a:rPr lang="en-US" dirty="0"/>
              <a:t>User selects “run a search” from the home screen. User is directed to the searching in progress page. User can select “cancel” to end the search and return to the home screen. Upon search completion, user is directed to a search result page. User can scroll through results, and/or click on results to go to the ebay listing. User clicks on “return to home screen”. User is redirected back to home page, where search “data” on the home screen is updated.</a:t>
            </a:r>
          </a:p>
        </p:txBody>
      </p:sp>
    </p:spTree>
    <p:extLst>
      <p:ext uri="{BB962C8B-B14F-4D97-AF65-F5344CB8AC3E}">
        <p14:creationId xmlns:p14="http://schemas.microsoft.com/office/powerpoint/2010/main" val="2421827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Ebay unreachable login (1/2)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ln>
            <a:noFill/>
          </a:ln>
        </p:spPr>
        <p:txBody>
          <a:bodyPr/>
          <a:lstStyle/>
          <a:p>
            <a:pPr marL="0" indent="0">
              <a:buNone/>
            </a:pPr>
            <a:r>
              <a:rPr lang="en-US" dirty="0"/>
              <a:t>User enters </a:t>
            </a:r>
            <a:r>
              <a:rPr lang="en-US" dirty="0">
                <a:solidFill>
                  <a:srgbClr val="FF0000"/>
                </a:solidFill>
              </a:rPr>
              <a:t>username/password</a:t>
            </a:r>
            <a:r>
              <a:rPr lang="en-US" dirty="0"/>
              <a:t> combination, and clicks </a:t>
            </a:r>
            <a:r>
              <a:rPr lang="en-US" dirty="0">
                <a:solidFill>
                  <a:srgbClr val="FFC000"/>
                </a:solidFill>
              </a:rPr>
              <a:t>sign in</a:t>
            </a:r>
            <a:r>
              <a:rPr lang="en-US" dirty="0"/>
              <a:t>.</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992405" cy="276999"/>
              </a:xfrm>
              <a:prstGeom prst="rect">
                <a:avLst/>
              </a:prstGeom>
              <a:noFill/>
            </p:spPr>
            <p:txBody>
              <a:bodyPr wrap="none" rtlCol="0">
                <a:spAutoFit/>
              </a:bodyPr>
              <a:lstStyle/>
              <a:p>
                <a:r>
                  <a:rPr lang="en-US" sz="1200" dirty="0" err="1">
                    <a:latin typeface="Helvetica Neue" panose="02000503000000020004" pitchFamily="2" charset="0"/>
                    <a:ea typeface="Helvetica Neue" panose="02000503000000020004" pitchFamily="2" charset="0"/>
                    <a:cs typeface="Helvetica Neue" panose="02000503000000020004" pitchFamily="2" charset="0"/>
                  </a:rPr>
                  <a:t>my_username@gmail.com</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002197" cy="276999"/>
              </a:xfrm>
              <a:prstGeom prst="rect">
                <a:avLst/>
              </a:prstGeom>
              <a:noFill/>
            </p:spPr>
            <p:txBody>
              <a:bodyPr wrap="none" rtlCol="0">
                <a:spAutoFit/>
              </a:bodyPr>
              <a:lstStyle/>
              <a:p>
                <a:r>
                  <a:rPr lang="en-US" sz="1200" i="1"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4" name="Straight Arrow Connector 43">
            <a:extLst>
              <a:ext uri="{FF2B5EF4-FFF2-40B4-BE49-F238E27FC236}">
                <a16:creationId xmlns:a16="http://schemas.microsoft.com/office/drawing/2014/main" id="{C086216A-7F59-5D4C-9DEF-1D5C938BE733}"/>
              </a:ext>
            </a:extLst>
          </p:cNvPr>
          <p:cNvCxnSpPr>
            <a:cxnSpLocks/>
          </p:cNvCxnSpPr>
          <p:nvPr/>
        </p:nvCxnSpPr>
        <p:spPr>
          <a:xfrm>
            <a:off x="781396" y="3050771"/>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800792" y="3519054"/>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8AE6B91-2507-1B42-AC4E-78655E89BEE8}"/>
              </a:ext>
            </a:extLst>
          </p:cNvPr>
          <p:cNvCxnSpPr>
            <a:cxnSpLocks/>
          </p:cNvCxnSpPr>
          <p:nvPr/>
        </p:nvCxnSpPr>
        <p:spPr>
          <a:xfrm flipH="1">
            <a:off x="6736080" y="2369127"/>
            <a:ext cx="2757055" cy="344424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460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83266245-F8E7-3A43-9BEC-0D7EF6B7B09D}"/>
              </a:ext>
            </a:extLst>
          </p:cNvPr>
          <p:cNvGrpSpPr/>
          <p:nvPr/>
        </p:nvGrpSpPr>
        <p:grpSpPr>
          <a:xfrm>
            <a:off x="2090802" y="2412379"/>
            <a:ext cx="7059785" cy="4133230"/>
            <a:chOff x="2165617" y="2021681"/>
            <a:chExt cx="7059785" cy="4133230"/>
          </a:xfrm>
        </p:grpSpPr>
        <p:sp>
          <p:nvSpPr>
            <p:cNvPr id="66" name="Rounded Rectangle 65">
              <a:extLst>
                <a:ext uri="{FF2B5EF4-FFF2-40B4-BE49-F238E27FC236}">
                  <a16:creationId xmlns:a16="http://schemas.microsoft.com/office/drawing/2014/main" id="{95D234B9-E00C-CD44-9331-2880F4424DC7}"/>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a:extLst>
                <a:ext uri="{FF2B5EF4-FFF2-40B4-BE49-F238E27FC236}">
                  <a16:creationId xmlns:a16="http://schemas.microsoft.com/office/drawing/2014/main" id="{4DC6D22A-4AFB-B849-BCB9-652D7B6AD673}"/>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784A9AD-2E89-3049-932D-9D54270A5CDF}"/>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BFBF75D-B912-5446-A5F7-BD8DA50B2F8B}"/>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2A4D56A-7E38-5E46-B424-5C1FC98D829B}"/>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2459BBE-9297-D747-B8B1-3F0F1CF7DD61}"/>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72" name="Rounded Rectangle 71">
              <a:extLst>
                <a:ext uri="{FF2B5EF4-FFF2-40B4-BE49-F238E27FC236}">
                  <a16:creationId xmlns:a16="http://schemas.microsoft.com/office/drawing/2014/main" id="{2F424376-08AD-E745-8BD7-FC88F248ED95}"/>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172BD13-F805-794E-8643-320727D710D0}"/>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74" name="Group 73">
              <a:extLst>
                <a:ext uri="{FF2B5EF4-FFF2-40B4-BE49-F238E27FC236}">
                  <a16:creationId xmlns:a16="http://schemas.microsoft.com/office/drawing/2014/main" id="{99E5A7B5-F54E-6841-872C-9F65137BA9BE}"/>
                </a:ext>
              </a:extLst>
            </p:cNvPr>
            <p:cNvGrpSpPr/>
            <p:nvPr/>
          </p:nvGrpSpPr>
          <p:grpSpPr>
            <a:xfrm>
              <a:off x="4064795" y="3986203"/>
              <a:ext cx="3157538" cy="276999"/>
              <a:chOff x="4021931" y="4357688"/>
              <a:chExt cx="3157538" cy="276999"/>
            </a:xfrm>
          </p:grpSpPr>
          <p:sp>
            <p:nvSpPr>
              <p:cNvPr id="82" name="Rectangle 81">
                <a:extLst>
                  <a:ext uri="{FF2B5EF4-FFF2-40B4-BE49-F238E27FC236}">
                    <a16:creationId xmlns:a16="http://schemas.microsoft.com/office/drawing/2014/main" id="{CCCDC0C2-E978-274F-A15C-BC097DA37A0F}"/>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err="1">
                    <a:solidFill>
                      <a:prstClr val="black"/>
                    </a:solidFill>
                    <a:latin typeface="Helvetica Neue" panose="02000503000000020004" pitchFamily="2" charset="0"/>
                    <a:ea typeface="Helvetica Neue" panose="02000503000000020004" pitchFamily="2" charset="0"/>
                    <a:cs typeface="Helvetica Neue" panose="02000503000000020004" pitchFamily="2" charset="0"/>
                  </a:rPr>
                  <a:t>my_username@gmail.com</a:t>
                </a:r>
                <a:endParaRPr lang="en-US" sz="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3" name="TextBox 82">
                <a:extLst>
                  <a:ext uri="{FF2B5EF4-FFF2-40B4-BE49-F238E27FC236}">
                    <a16:creationId xmlns:a16="http://schemas.microsoft.com/office/drawing/2014/main" id="{E478ECFF-A07A-7044-AB6B-1A092EB3FE98}"/>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75" name="Group 74">
              <a:extLst>
                <a:ext uri="{FF2B5EF4-FFF2-40B4-BE49-F238E27FC236}">
                  <a16:creationId xmlns:a16="http://schemas.microsoft.com/office/drawing/2014/main" id="{BBF33386-A1D7-F44C-B912-44553D8126AA}"/>
                </a:ext>
              </a:extLst>
            </p:cNvPr>
            <p:cNvGrpSpPr/>
            <p:nvPr/>
          </p:nvGrpSpPr>
          <p:grpSpPr>
            <a:xfrm>
              <a:off x="4064795" y="4474362"/>
              <a:ext cx="3157538" cy="276999"/>
              <a:chOff x="4021931" y="4845845"/>
              <a:chExt cx="3157538" cy="276999"/>
            </a:xfrm>
          </p:grpSpPr>
          <p:sp>
            <p:nvSpPr>
              <p:cNvPr id="80" name="Rectangle 79">
                <a:extLst>
                  <a:ext uri="{FF2B5EF4-FFF2-40B4-BE49-F238E27FC236}">
                    <a16:creationId xmlns:a16="http://schemas.microsoft.com/office/drawing/2014/main" id="{24BDC7C5-719E-7F40-8115-BBE0CBBC004C}"/>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81" name="TextBox 80">
                <a:extLst>
                  <a:ext uri="{FF2B5EF4-FFF2-40B4-BE49-F238E27FC236}">
                    <a16:creationId xmlns:a16="http://schemas.microsoft.com/office/drawing/2014/main" id="{C151F215-E4E0-204D-8191-73579146E72D}"/>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76" name="TextBox 75">
              <a:extLst>
                <a:ext uri="{FF2B5EF4-FFF2-40B4-BE49-F238E27FC236}">
                  <a16:creationId xmlns:a16="http://schemas.microsoft.com/office/drawing/2014/main" id="{C591DD32-0D21-8D4F-9DF6-44660A2936B9}"/>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77" name="Rectangle 76">
              <a:extLst>
                <a:ext uri="{FF2B5EF4-FFF2-40B4-BE49-F238E27FC236}">
                  <a16:creationId xmlns:a16="http://schemas.microsoft.com/office/drawing/2014/main" id="{AD6126B3-785F-C14F-A5D1-EB1649774591}"/>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77">
              <a:extLst>
                <a:ext uri="{FF2B5EF4-FFF2-40B4-BE49-F238E27FC236}">
                  <a16:creationId xmlns:a16="http://schemas.microsoft.com/office/drawing/2014/main" id="{1DC0D876-AB91-4D42-A554-EB4E0908B503}"/>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79" name="TextBox 78">
              <a:extLst>
                <a:ext uri="{FF2B5EF4-FFF2-40B4-BE49-F238E27FC236}">
                  <a16:creationId xmlns:a16="http://schemas.microsoft.com/office/drawing/2014/main" id="{47B2CFC5-3461-3640-8116-268AC9A7A953}"/>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sp>
        <p:nvSpPr>
          <p:cNvPr id="84" name="TextBox 83">
            <a:extLst>
              <a:ext uri="{FF2B5EF4-FFF2-40B4-BE49-F238E27FC236}">
                <a16:creationId xmlns:a16="http://schemas.microsoft.com/office/drawing/2014/main" id="{54D7C828-1CF2-C74D-B47C-2164985B04F0}"/>
              </a:ext>
            </a:extLst>
          </p:cNvPr>
          <p:cNvSpPr txBox="1"/>
          <p:nvPr/>
        </p:nvSpPr>
        <p:spPr>
          <a:xfrm>
            <a:off x="3948545" y="5104014"/>
            <a:ext cx="3422732" cy="253916"/>
          </a:xfrm>
          <a:prstGeom prst="rect">
            <a:avLst/>
          </a:prstGeom>
          <a:noFill/>
        </p:spPr>
        <p:txBody>
          <a:bodyPr wrap="none" rtlCol="0">
            <a:spAutoFit/>
          </a:bodyPr>
          <a:lstStyle/>
          <a:p>
            <a:r>
              <a:rPr lang="en-US" sz="1050" i="1" dirty="0">
                <a:solidFill>
                  <a:srgbClr val="FF0000"/>
                </a:solidFill>
              </a:rPr>
              <a:t>Cannot reach ebay. Please check your internet connection.</a:t>
            </a:r>
          </a:p>
        </p:txBody>
      </p:sp>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Ebay unreachable login (2/2)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825625"/>
            <a:ext cx="10515600" cy="1092142"/>
          </a:xfrm>
          <a:ln>
            <a:noFill/>
          </a:ln>
        </p:spPr>
        <p:txBody>
          <a:bodyPr/>
          <a:lstStyle/>
          <a:p>
            <a:pPr marL="0" indent="0">
              <a:buNone/>
            </a:pPr>
            <a:r>
              <a:rPr lang="en-US" dirty="0"/>
              <a:t>An </a:t>
            </a:r>
            <a:r>
              <a:rPr lang="en-US" dirty="0">
                <a:solidFill>
                  <a:srgbClr val="FF0000"/>
                </a:solidFill>
              </a:rPr>
              <a:t>error message </a:t>
            </a:r>
            <a:r>
              <a:rPr lang="en-US" dirty="0"/>
              <a:t>is displayed indicating user cannot sign in at this time. </a:t>
            </a:r>
          </a:p>
        </p:txBody>
      </p: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767541" y="3751811"/>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415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lstStyle/>
          <a:p>
            <a:r>
              <a:rPr lang="en-US" dirty="0"/>
              <a:t>Alternate Use Case: Bad credentials (1/3)</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ln>
            <a:noFill/>
          </a:ln>
        </p:spPr>
        <p:txBody>
          <a:bodyPr/>
          <a:lstStyle/>
          <a:p>
            <a:pPr marL="0" indent="0">
              <a:buNone/>
            </a:pPr>
            <a:r>
              <a:rPr lang="en-US" dirty="0"/>
              <a:t>User enters invalid </a:t>
            </a:r>
            <a:r>
              <a:rPr lang="en-US" dirty="0">
                <a:solidFill>
                  <a:srgbClr val="FF0000"/>
                </a:solidFill>
              </a:rPr>
              <a:t>username/password</a:t>
            </a:r>
            <a:r>
              <a:rPr lang="en-US" dirty="0"/>
              <a:t> combination, and clicks </a:t>
            </a:r>
            <a:r>
              <a:rPr lang="en-US" dirty="0">
                <a:solidFill>
                  <a:srgbClr val="FFC000"/>
                </a:solidFill>
              </a:rPr>
              <a:t>sign in</a:t>
            </a:r>
            <a:r>
              <a:rPr lang="en-US" dirty="0"/>
              <a:t>.</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214948" cy="276999"/>
              </a:xfrm>
              <a:prstGeom prst="rect">
                <a:avLst/>
              </a:prstGeom>
              <a:noFill/>
            </p:spPr>
            <p:txBody>
              <a:bodyPr wrap="none" rtlCol="0">
                <a:spAutoFit/>
              </a:bodyPr>
              <a:lstStyle/>
              <a:p>
                <a:r>
                  <a:rPr lang="en-US" sz="1200" dirty="0" err="1">
                    <a:latin typeface="Helvetica Neue" panose="02000503000000020004" pitchFamily="2" charset="0"/>
                    <a:ea typeface="Helvetica Neue" panose="02000503000000020004" pitchFamily="2" charset="0"/>
                    <a:cs typeface="Helvetica Neue" panose="02000503000000020004" pitchFamily="2" charset="0"/>
                  </a:rPr>
                  <a:t>Bad_username</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002197" cy="276999"/>
              </a:xfrm>
              <a:prstGeom prst="rect">
                <a:avLst/>
              </a:prstGeom>
              <a:noFill/>
            </p:spPr>
            <p:txBody>
              <a:bodyPr wrap="none" rtlCol="0">
                <a:spAutoFit/>
              </a:bodyPr>
              <a:lstStyle/>
              <a:p>
                <a:r>
                  <a:rPr lang="en-US" sz="1200" i="1" dirty="0">
                    <a:latin typeface="Helvetica Neue" panose="02000503000000020004" pitchFamily="2" charset="0"/>
                    <a:ea typeface="Helvetica Neue" panose="02000503000000020004" pitchFamily="2" charset="0"/>
                    <a:cs typeface="Helvetica Neue" panose="02000503000000020004" pitchFamily="2" charset="0"/>
                  </a:rPr>
                  <a:t>***************</a:t>
                </a: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4" name="Straight Arrow Connector 43">
            <a:extLst>
              <a:ext uri="{FF2B5EF4-FFF2-40B4-BE49-F238E27FC236}">
                <a16:creationId xmlns:a16="http://schemas.microsoft.com/office/drawing/2014/main" id="{C086216A-7F59-5D4C-9DEF-1D5C938BE733}"/>
              </a:ext>
            </a:extLst>
          </p:cNvPr>
          <p:cNvCxnSpPr>
            <a:cxnSpLocks/>
          </p:cNvCxnSpPr>
          <p:nvPr/>
        </p:nvCxnSpPr>
        <p:spPr>
          <a:xfrm>
            <a:off x="781396" y="3050771"/>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800792" y="3519054"/>
            <a:ext cx="3241964" cy="14879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8AE6B91-2507-1B42-AC4E-78655E89BEE8}"/>
              </a:ext>
            </a:extLst>
          </p:cNvPr>
          <p:cNvCxnSpPr>
            <a:cxnSpLocks/>
          </p:cNvCxnSpPr>
          <p:nvPr/>
        </p:nvCxnSpPr>
        <p:spPr>
          <a:xfrm flipH="1">
            <a:off x="6736080" y="2244436"/>
            <a:ext cx="3929149" cy="356893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4760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lstStyle/>
          <a:p>
            <a:r>
              <a:rPr lang="en-US" dirty="0"/>
              <a:t>Alternate Use Case 1: Bad credentials (2/3)</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17806"/>
            <a:ext cx="10515600" cy="4351338"/>
          </a:xfrm>
          <a:ln>
            <a:noFill/>
          </a:ln>
        </p:spPr>
        <p:txBody>
          <a:bodyPr/>
          <a:lstStyle/>
          <a:p>
            <a:pPr marL="0" indent="0">
              <a:buNone/>
            </a:pPr>
            <a:r>
              <a:rPr lang="en-US" dirty="0"/>
              <a:t>An </a:t>
            </a:r>
            <a:r>
              <a:rPr lang="en-US" dirty="0">
                <a:solidFill>
                  <a:srgbClr val="FF0000"/>
                </a:solidFill>
              </a:rPr>
              <a:t>error message</a:t>
            </a:r>
            <a:r>
              <a:rPr lang="en-US" dirty="0"/>
              <a:t> is displayed to the user indicating a bad username and password combination.</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Bad_username</a:t>
                </a:r>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6" name="Straight Arrow Connector 45">
            <a:extLst>
              <a:ext uri="{FF2B5EF4-FFF2-40B4-BE49-F238E27FC236}">
                <a16:creationId xmlns:a16="http://schemas.microsoft.com/office/drawing/2014/main" id="{B2B58BBF-FED9-D24C-9BDA-411E8E7FA2DC}"/>
              </a:ext>
            </a:extLst>
          </p:cNvPr>
          <p:cNvCxnSpPr>
            <a:cxnSpLocks/>
            <a:endCxn id="4" idx="1"/>
          </p:cNvCxnSpPr>
          <p:nvPr/>
        </p:nvCxnSpPr>
        <p:spPr>
          <a:xfrm>
            <a:off x="2261062" y="2044931"/>
            <a:ext cx="1687483" cy="31860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D144D6-B5F1-4E48-81DA-623FF7204FCA}"/>
              </a:ext>
            </a:extLst>
          </p:cNvPr>
          <p:cNvSpPr txBox="1"/>
          <p:nvPr/>
        </p:nvSpPr>
        <p:spPr>
          <a:xfrm>
            <a:off x="3948545" y="5104014"/>
            <a:ext cx="3368230" cy="253916"/>
          </a:xfrm>
          <a:prstGeom prst="rect">
            <a:avLst/>
          </a:prstGeom>
          <a:noFill/>
        </p:spPr>
        <p:txBody>
          <a:bodyPr wrap="none" rtlCol="0">
            <a:spAutoFit/>
          </a:bodyPr>
          <a:lstStyle/>
          <a:p>
            <a:r>
              <a:rPr lang="en-US" sz="1050" i="1" dirty="0">
                <a:solidFill>
                  <a:srgbClr val="FF0000"/>
                </a:solidFill>
              </a:rPr>
              <a:t>Invalid username/password combination, please try again.</a:t>
            </a:r>
          </a:p>
        </p:txBody>
      </p:sp>
      <p:sp>
        <p:nvSpPr>
          <p:cNvPr id="5" name="TextBox 4">
            <a:extLst>
              <a:ext uri="{FF2B5EF4-FFF2-40B4-BE49-F238E27FC236}">
                <a16:creationId xmlns:a16="http://schemas.microsoft.com/office/drawing/2014/main" id="{614748EF-5F0C-BE44-9FF2-B57ED5CAFF37}"/>
              </a:ext>
            </a:extLst>
          </p:cNvPr>
          <p:cNvSpPr txBox="1"/>
          <p:nvPr/>
        </p:nvSpPr>
        <p:spPr>
          <a:xfrm>
            <a:off x="6924502" y="4322618"/>
            <a:ext cx="260008" cy="369332"/>
          </a:xfrm>
          <a:prstGeom prst="rect">
            <a:avLst/>
          </a:prstGeom>
          <a:noFill/>
        </p:spPr>
        <p:txBody>
          <a:bodyPr wrap="none" rtlCol="0">
            <a:spAutoFit/>
          </a:bodyPr>
          <a:lstStyle/>
          <a:p>
            <a:r>
              <a:rPr lang="en-US" dirty="0">
                <a:solidFill>
                  <a:srgbClr val="FF0000"/>
                </a:solidFill>
              </a:rPr>
              <a:t>!</a:t>
            </a:r>
          </a:p>
        </p:txBody>
      </p:sp>
      <p:sp>
        <p:nvSpPr>
          <p:cNvPr id="43" name="TextBox 42">
            <a:extLst>
              <a:ext uri="{FF2B5EF4-FFF2-40B4-BE49-F238E27FC236}">
                <a16:creationId xmlns:a16="http://schemas.microsoft.com/office/drawing/2014/main" id="{A161C61D-2E85-9249-8EC1-5DB23729B5C5}"/>
              </a:ext>
            </a:extLst>
          </p:cNvPr>
          <p:cNvSpPr txBox="1"/>
          <p:nvPr/>
        </p:nvSpPr>
        <p:spPr>
          <a:xfrm>
            <a:off x="6927273" y="4807527"/>
            <a:ext cx="260008" cy="369332"/>
          </a:xfrm>
          <a:prstGeom prst="rect">
            <a:avLst/>
          </a:prstGeom>
          <a:noFill/>
        </p:spPr>
        <p:txBody>
          <a:bodyPr wrap="none" rtlCol="0">
            <a:spAutoFit/>
          </a:bodyPr>
          <a:lstStyle/>
          <a:p>
            <a:r>
              <a:rPr lang="en-US" dirty="0">
                <a:solidFill>
                  <a:srgbClr val="FF0000"/>
                </a:solidFill>
              </a:rPr>
              <a:t>!</a:t>
            </a:r>
          </a:p>
        </p:txBody>
      </p:sp>
    </p:spTree>
    <p:extLst>
      <p:ext uri="{BB962C8B-B14F-4D97-AF65-F5344CB8AC3E}">
        <p14:creationId xmlns:p14="http://schemas.microsoft.com/office/powerpoint/2010/main" val="509257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lstStyle/>
          <a:p>
            <a:r>
              <a:rPr lang="en-US" dirty="0"/>
              <a:t>Alternate Use Case: Bad credentials (3/3)</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17806"/>
            <a:ext cx="10515600" cy="4351338"/>
          </a:xfrm>
          <a:ln>
            <a:noFill/>
          </a:ln>
        </p:spPr>
        <p:txBody>
          <a:bodyPr/>
          <a:lstStyle/>
          <a:p>
            <a:pPr marL="0" indent="0">
              <a:buNone/>
            </a:pPr>
            <a:r>
              <a:rPr lang="en-US" dirty="0"/>
              <a:t>After (3) failed log in attempts, an error is displayed and login disabled for (5) minutes.</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Email or username</a:t>
                </a:r>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6" name="Straight Arrow Connector 45">
            <a:extLst>
              <a:ext uri="{FF2B5EF4-FFF2-40B4-BE49-F238E27FC236}">
                <a16:creationId xmlns:a16="http://schemas.microsoft.com/office/drawing/2014/main" id="{B2B58BBF-FED9-D24C-9BDA-411E8E7FA2DC}"/>
              </a:ext>
            </a:extLst>
          </p:cNvPr>
          <p:cNvCxnSpPr>
            <a:cxnSpLocks/>
          </p:cNvCxnSpPr>
          <p:nvPr/>
        </p:nvCxnSpPr>
        <p:spPr>
          <a:xfrm>
            <a:off x="1778924" y="4031672"/>
            <a:ext cx="2380210" cy="12247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D144D6-B5F1-4E48-81DA-623FF7204FCA}"/>
              </a:ext>
            </a:extLst>
          </p:cNvPr>
          <p:cNvSpPr txBox="1"/>
          <p:nvPr/>
        </p:nvSpPr>
        <p:spPr>
          <a:xfrm>
            <a:off x="4172989" y="5112327"/>
            <a:ext cx="2887329" cy="253916"/>
          </a:xfrm>
          <a:prstGeom prst="rect">
            <a:avLst/>
          </a:prstGeom>
          <a:noFill/>
        </p:spPr>
        <p:txBody>
          <a:bodyPr wrap="none" rtlCol="0">
            <a:spAutoFit/>
          </a:bodyPr>
          <a:lstStyle/>
          <a:p>
            <a:r>
              <a:rPr lang="en-US" sz="1050" i="1" dirty="0">
                <a:solidFill>
                  <a:srgbClr val="FF0000"/>
                </a:solidFill>
              </a:rPr>
              <a:t>Too many failed attempts. Try again in 5 minutes.</a:t>
            </a:r>
          </a:p>
        </p:txBody>
      </p:sp>
    </p:spTree>
    <p:extLst>
      <p:ext uri="{BB962C8B-B14F-4D97-AF65-F5344CB8AC3E}">
        <p14:creationId xmlns:p14="http://schemas.microsoft.com/office/powerpoint/2010/main" val="13430779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Missing credentials (1/2)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567929"/>
            <a:ext cx="10515600" cy="4351338"/>
          </a:xfrm>
          <a:ln>
            <a:noFill/>
          </a:ln>
        </p:spPr>
        <p:txBody>
          <a:bodyPr/>
          <a:lstStyle/>
          <a:p>
            <a:pPr marL="0" indent="0">
              <a:buNone/>
            </a:pPr>
            <a:r>
              <a:rPr lang="en-US" dirty="0"/>
              <a:t>User enters either </a:t>
            </a:r>
            <a:r>
              <a:rPr lang="en-US" dirty="0">
                <a:solidFill>
                  <a:srgbClr val="FF0000"/>
                </a:solidFill>
              </a:rPr>
              <a:t>username </a:t>
            </a:r>
            <a:r>
              <a:rPr lang="en-US" dirty="0"/>
              <a:t>or password, leaving the other field </a:t>
            </a:r>
            <a:r>
              <a:rPr lang="en-US" dirty="0">
                <a:solidFill>
                  <a:srgbClr val="7030A0"/>
                </a:solidFill>
              </a:rPr>
              <a:t>blank</a:t>
            </a:r>
            <a:r>
              <a:rPr lang="en-US" dirty="0"/>
              <a:t>, and clicks </a:t>
            </a:r>
            <a:r>
              <a:rPr lang="en-US" dirty="0">
                <a:solidFill>
                  <a:srgbClr val="FFC000"/>
                </a:solidFill>
              </a:rPr>
              <a:t>sign in</a:t>
            </a:r>
            <a:r>
              <a:rPr lang="en-US" dirty="0"/>
              <a:t>.</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431610" cy="276999"/>
              </a:xfrm>
              <a:prstGeom prst="rect">
                <a:avLst/>
              </a:prstGeom>
              <a:noFill/>
            </p:spPr>
            <p:txBody>
              <a:bodyPr wrap="none" rtlCol="0">
                <a:spAutoFit/>
              </a:bodyPr>
              <a:lstStyle/>
              <a:p>
                <a:pPr lvl="0"/>
                <a:r>
                  <a:rPr lang="en-US" sz="120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steven@ebay.com</a:t>
                </a:r>
                <a:endPar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endParaRPr lang="en-US" dirty="0"/>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4" name="Straight Arrow Connector 43">
            <a:extLst>
              <a:ext uri="{FF2B5EF4-FFF2-40B4-BE49-F238E27FC236}">
                <a16:creationId xmlns:a16="http://schemas.microsoft.com/office/drawing/2014/main" id="{C086216A-7F59-5D4C-9DEF-1D5C938BE733}"/>
              </a:ext>
            </a:extLst>
          </p:cNvPr>
          <p:cNvCxnSpPr>
            <a:cxnSpLocks/>
          </p:cNvCxnSpPr>
          <p:nvPr/>
        </p:nvCxnSpPr>
        <p:spPr>
          <a:xfrm>
            <a:off x="4272742" y="1961804"/>
            <a:ext cx="490451" cy="24688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8AE6B91-2507-1B42-AC4E-78655E89BEE8}"/>
              </a:ext>
            </a:extLst>
          </p:cNvPr>
          <p:cNvCxnSpPr>
            <a:cxnSpLocks/>
          </p:cNvCxnSpPr>
          <p:nvPr/>
        </p:nvCxnSpPr>
        <p:spPr>
          <a:xfrm>
            <a:off x="3025833" y="2377440"/>
            <a:ext cx="1715192" cy="34608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ECA886D-B03A-6443-970A-7F121F653DB8}"/>
              </a:ext>
            </a:extLst>
          </p:cNvPr>
          <p:cNvCxnSpPr>
            <a:cxnSpLocks/>
          </p:cNvCxnSpPr>
          <p:nvPr/>
        </p:nvCxnSpPr>
        <p:spPr>
          <a:xfrm flipH="1">
            <a:off x="5070764" y="1970116"/>
            <a:ext cx="5544589" cy="30424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25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7FA9-C12B-D445-9FA8-516E00EB92FF}"/>
              </a:ext>
            </a:extLst>
          </p:cNvPr>
          <p:cNvSpPr>
            <a:spLocks noGrp="1"/>
          </p:cNvSpPr>
          <p:nvPr>
            <p:ph type="title"/>
          </p:nvPr>
        </p:nvSpPr>
        <p:spPr/>
        <p:txBody>
          <a:bodyPr>
            <a:normAutofit/>
          </a:bodyPr>
          <a:lstStyle/>
          <a:p>
            <a:r>
              <a:rPr lang="en-US" sz="4000" dirty="0"/>
              <a:t>Alternate Use Case: Missing credentials (2/2)</a:t>
            </a:r>
          </a:p>
        </p:txBody>
      </p:sp>
      <p:sp>
        <p:nvSpPr>
          <p:cNvPr id="3" name="Content Placeholder 2">
            <a:extLst>
              <a:ext uri="{FF2B5EF4-FFF2-40B4-BE49-F238E27FC236}">
                <a16:creationId xmlns:a16="http://schemas.microsoft.com/office/drawing/2014/main" id="{9DFD7EB3-B89C-8345-80C9-D6BA78F98F3F}"/>
              </a:ext>
            </a:extLst>
          </p:cNvPr>
          <p:cNvSpPr>
            <a:spLocks noGrp="1"/>
          </p:cNvSpPr>
          <p:nvPr>
            <p:ph idx="1"/>
          </p:nvPr>
        </p:nvSpPr>
        <p:spPr>
          <a:xfrm>
            <a:off x="838200" y="1617806"/>
            <a:ext cx="10515600" cy="4351338"/>
          </a:xfrm>
          <a:ln>
            <a:noFill/>
          </a:ln>
        </p:spPr>
        <p:txBody>
          <a:bodyPr/>
          <a:lstStyle/>
          <a:p>
            <a:pPr marL="0" indent="0">
              <a:buNone/>
            </a:pPr>
            <a:r>
              <a:rPr lang="en-US" dirty="0"/>
              <a:t>An </a:t>
            </a:r>
            <a:r>
              <a:rPr lang="en-US" dirty="0">
                <a:solidFill>
                  <a:srgbClr val="FF0000"/>
                </a:solidFill>
              </a:rPr>
              <a:t>error message</a:t>
            </a:r>
            <a:r>
              <a:rPr lang="en-US" dirty="0"/>
              <a:t> is displayed to the user indicating the missing input. User can attempt to log in again.</a:t>
            </a:r>
          </a:p>
        </p:txBody>
      </p:sp>
      <p:grpSp>
        <p:nvGrpSpPr>
          <p:cNvPr id="24" name="Group 23">
            <a:extLst>
              <a:ext uri="{FF2B5EF4-FFF2-40B4-BE49-F238E27FC236}">
                <a16:creationId xmlns:a16="http://schemas.microsoft.com/office/drawing/2014/main" id="{BEFD2289-F4D2-A943-B1DE-313C6410B911}"/>
              </a:ext>
            </a:extLst>
          </p:cNvPr>
          <p:cNvGrpSpPr/>
          <p:nvPr/>
        </p:nvGrpSpPr>
        <p:grpSpPr>
          <a:xfrm>
            <a:off x="2090802" y="2412379"/>
            <a:ext cx="7059785" cy="4133230"/>
            <a:chOff x="2165617" y="2021681"/>
            <a:chExt cx="7059785" cy="4133230"/>
          </a:xfrm>
        </p:grpSpPr>
        <p:sp>
          <p:nvSpPr>
            <p:cNvPr id="25" name="Rounded Rectangle 24">
              <a:extLst>
                <a:ext uri="{FF2B5EF4-FFF2-40B4-BE49-F238E27FC236}">
                  <a16:creationId xmlns:a16="http://schemas.microsoft.com/office/drawing/2014/main" id="{B20CF14D-9542-2940-9C90-25269F99AC36}"/>
                </a:ext>
              </a:extLst>
            </p:cNvPr>
            <p:cNvSpPr/>
            <p:nvPr/>
          </p:nvSpPr>
          <p:spPr>
            <a:xfrm>
              <a:off x="2166898" y="2059321"/>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A675301-8904-9942-881E-8739979D8439}"/>
                </a:ext>
              </a:extLst>
            </p:cNvPr>
            <p:cNvSpPr/>
            <p:nvPr/>
          </p:nvSpPr>
          <p:spPr>
            <a:xfrm>
              <a:off x="2165617" y="2058040"/>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2931D7-7CBD-4B42-B408-E68A5AE400AB}"/>
                </a:ext>
              </a:extLst>
            </p:cNvPr>
            <p:cNvSpPr/>
            <p:nvPr/>
          </p:nvSpPr>
          <p:spPr>
            <a:xfrm>
              <a:off x="2222500" y="2124075"/>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CA928-FD42-1D49-ADFC-66B6945BBE25}"/>
                </a:ext>
              </a:extLst>
            </p:cNvPr>
            <p:cNvSpPr/>
            <p:nvPr/>
          </p:nvSpPr>
          <p:spPr>
            <a:xfrm>
              <a:off x="2341563" y="2124075"/>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CCD4CF3-E247-FD4B-9DD5-9B337A65B62A}"/>
                </a:ext>
              </a:extLst>
            </p:cNvPr>
            <p:cNvSpPr/>
            <p:nvPr/>
          </p:nvSpPr>
          <p:spPr>
            <a:xfrm>
              <a:off x="2460625" y="2124075"/>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0A4E0A2-9D7D-5643-AEB5-12AC4BE60308}"/>
                </a:ext>
              </a:extLst>
            </p:cNvPr>
            <p:cNvSpPr txBox="1"/>
            <p:nvPr/>
          </p:nvSpPr>
          <p:spPr>
            <a:xfrm>
              <a:off x="5200650" y="2021681"/>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31" name="Rounded Rectangle 30">
              <a:extLst>
                <a:ext uri="{FF2B5EF4-FFF2-40B4-BE49-F238E27FC236}">
                  <a16:creationId xmlns:a16="http://schemas.microsoft.com/office/drawing/2014/main" id="{21D3106D-C677-864F-B588-EAE738A86A22}"/>
                </a:ext>
              </a:extLst>
            </p:cNvPr>
            <p:cNvSpPr/>
            <p:nvPr/>
          </p:nvSpPr>
          <p:spPr>
            <a:xfrm>
              <a:off x="3936208" y="3428991"/>
              <a:ext cx="3623552" cy="2235996"/>
            </a:xfrm>
            <a:prstGeom prst="roundRect">
              <a:avLst>
                <a:gd name="adj" fmla="val 38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DF6D53-2288-1C4B-BAE4-3326AA1A1696}"/>
                </a:ext>
              </a:extLst>
            </p:cNvPr>
            <p:cNvSpPr txBox="1"/>
            <p:nvPr/>
          </p:nvSpPr>
          <p:spPr>
            <a:xfrm>
              <a:off x="3993358" y="3478999"/>
              <a:ext cx="889987"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Sign in</a:t>
              </a:r>
            </a:p>
          </p:txBody>
        </p:sp>
        <p:grpSp>
          <p:nvGrpSpPr>
            <p:cNvPr id="33" name="Group 32">
              <a:extLst>
                <a:ext uri="{FF2B5EF4-FFF2-40B4-BE49-F238E27FC236}">
                  <a16:creationId xmlns:a16="http://schemas.microsoft.com/office/drawing/2014/main" id="{F52E2B6C-7DC8-434A-BAC9-874FCC5BD55F}"/>
                </a:ext>
              </a:extLst>
            </p:cNvPr>
            <p:cNvGrpSpPr/>
            <p:nvPr/>
          </p:nvGrpSpPr>
          <p:grpSpPr>
            <a:xfrm>
              <a:off x="4064795" y="3986203"/>
              <a:ext cx="3157538" cy="276999"/>
              <a:chOff x="4021931" y="4357688"/>
              <a:chExt cx="3157538" cy="276999"/>
            </a:xfrm>
          </p:grpSpPr>
          <p:sp>
            <p:nvSpPr>
              <p:cNvPr id="41" name="Rectangle 40">
                <a:extLst>
                  <a:ext uri="{FF2B5EF4-FFF2-40B4-BE49-F238E27FC236}">
                    <a16:creationId xmlns:a16="http://schemas.microsoft.com/office/drawing/2014/main" id="{8CB13D4F-A70E-A442-BF7C-F7D9BB40C7C2}"/>
                  </a:ext>
                </a:extLst>
              </p:cNvPr>
              <p:cNvSpPr/>
              <p:nvPr/>
            </p:nvSpPr>
            <p:spPr>
              <a:xfrm>
                <a:off x="4057650" y="4379119"/>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steven@ebay.com</a:t>
                </a:r>
                <a:endPar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2" name="TextBox 41">
                <a:extLst>
                  <a:ext uri="{FF2B5EF4-FFF2-40B4-BE49-F238E27FC236}">
                    <a16:creationId xmlns:a16="http://schemas.microsoft.com/office/drawing/2014/main" id="{E4012EA8-5E15-B44C-AD9B-70AE16D5768D}"/>
                  </a:ext>
                </a:extLst>
              </p:cNvPr>
              <p:cNvSpPr txBox="1"/>
              <p:nvPr/>
            </p:nvSpPr>
            <p:spPr>
              <a:xfrm>
                <a:off x="4021931" y="4357688"/>
                <a:ext cx="184731" cy="276999"/>
              </a:xfrm>
              <a:prstGeom prst="rect">
                <a:avLst/>
              </a:prstGeom>
              <a:noFill/>
            </p:spPr>
            <p:txBody>
              <a:bodyPr wrap="none" rtlCol="0">
                <a:spAutoFit/>
              </a:bodyPr>
              <a:lstStyle/>
              <a:p>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34" name="Group 33">
              <a:extLst>
                <a:ext uri="{FF2B5EF4-FFF2-40B4-BE49-F238E27FC236}">
                  <a16:creationId xmlns:a16="http://schemas.microsoft.com/office/drawing/2014/main" id="{936CEEC1-8795-6248-BA91-9E7581BEA81F}"/>
                </a:ext>
              </a:extLst>
            </p:cNvPr>
            <p:cNvGrpSpPr/>
            <p:nvPr/>
          </p:nvGrpSpPr>
          <p:grpSpPr>
            <a:xfrm>
              <a:off x="4064795" y="4474362"/>
              <a:ext cx="3157538" cy="276999"/>
              <a:chOff x="4021931" y="4845845"/>
              <a:chExt cx="3157538" cy="276999"/>
            </a:xfrm>
          </p:grpSpPr>
          <p:sp>
            <p:nvSpPr>
              <p:cNvPr id="39" name="Rectangle 38">
                <a:extLst>
                  <a:ext uri="{FF2B5EF4-FFF2-40B4-BE49-F238E27FC236}">
                    <a16:creationId xmlns:a16="http://schemas.microsoft.com/office/drawing/2014/main" id="{F76AE6B7-B4C0-6B47-AB27-BA4FE6C32231}"/>
                  </a:ext>
                </a:extLst>
              </p:cNvPr>
              <p:cNvSpPr/>
              <p:nvPr/>
            </p:nvSpPr>
            <p:spPr>
              <a:xfrm>
                <a:off x="4057650" y="4860132"/>
                <a:ext cx="3121819" cy="242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i="1" dirty="0">
                    <a:solidFill>
                      <a:srgbClr val="E7E6E6">
                        <a:lumMod val="75000"/>
                      </a:srgbClr>
                    </a:solidFill>
                    <a:latin typeface="Helvetica Neue" panose="02000503000000020004" pitchFamily="2" charset="0"/>
                    <a:ea typeface="Helvetica Neue" panose="02000503000000020004" pitchFamily="2" charset="0"/>
                    <a:cs typeface="Helvetica Neue" panose="02000503000000020004" pitchFamily="2" charset="0"/>
                  </a:rPr>
                  <a:t>Password</a:t>
                </a:r>
              </a:p>
            </p:txBody>
          </p:sp>
          <p:sp>
            <p:nvSpPr>
              <p:cNvPr id="40" name="TextBox 39">
                <a:extLst>
                  <a:ext uri="{FF2B5EF4-FFF2-40B4-BE49-F238E27FC236}">
                    <a16:creationId xmlns:a16="http://schemas.microsoft.com/office/drawing/2014/main" id="{5BE18311-7967-E848-BC85-545601DAAA48}"/>
                  </a:ext>
                </a:extLst>
              </p:cNvPr>
              <p:cNvSpPr txBox="1"/>
              <p:nvPr/>
            </p:nvSpPr>
            <p:spPr>
              <a:xfrm>
                <a:off x="4021931" y="4845845"/>
                <a:ext cx="184731" cy="276999"/>
              </a:xfrm>
              <a:prstGeom prst="rect">
                <a:avLst/>
              </a:prstGeom>
              <a:noFill/>
            </p:spPr>
            <p:txBody>
              <a:bodyPr wrap="none" rtlCol="0">
                <a:spAutoFit/>
              </a:bodyPr>
              <a:lstStyle/>
              <a:p>
                <a:endParaRPr lang="en-US" sz="1200" i="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5" name="TextBox 34">
              <a:extLst>
                <a:ext uri="{FF2B5EF4-FFF2-40B4-BE49-F238E27FC236}">
                  <a16:creationId xmlns:a16="http://schemas.microsoft.com/office/drawing/2014/main" id="{7114A6C0-19D8-1C48-ABC1-374E4EAAE7D3}"/>
                </a:ext>
              </a:extLst>
            </p:cNvPr>
            <p:cNvSpPr txBox="1"/>
            <p:nvPr/>
          </p:nvSpPr>
          <p:spPr>
            <a:xfrm>
              <a:off x="4207671" y="4943468"/>
              <a:ext cx="832279" cy="215444"/>
            </a:xfrm>
            <a:prstGeom prst="rect">
              <a:avLst/>
            </a:prstGeom>
            <a:noFill/>
          </p:spPr>
          <p:txBody>
            <a:bodyPr wrap="none" rtlCol="0">
              <a:spAutoFit/>
            </a:bodyPr>
            <a:lstStyle/>
            <a:p>
              <a:r>
                <a:rPr lang="en-US" sz="800" dirty="0">
                  <a:latin typeface="Helvetica Neue" panose="02000503000000020004" pitchFamily="2" charset="0"/>
                  <a:ea typeface="Helvetica Neue" panose="02000503000000020004" pitchFamily="2" charset="0"/>
                  <a:cs typeface="Helvetica Neue" panose="02000503000000020004" pitchFamily="2" charset="0"/>
                </a:rPr>
                <a:t>Stay signed in</a:t>
              </a:r>
            </a:p>
          </p:txBody>
        </p:sp>
        <p:sp>
          <p:nvSpPr>
            <p:cNvPr id="36" name="Rectangle 35">
              <a:extLst>
                <a:ext uri="{FF2B5EF4-FFF2-40B4-BE49-F238E27FC236}">
                  <a16:creationId xmlns:a16="http://schemas.microsoft.com/office/drawing/2014/main" id="{3BF6BDA5-6D8B-AC49-9321-927C28426C22}"/>
                </a:ext>
              </a:extLst>
            </p:cNvPr>
            <p:cNvSpPr/>
            <p:nvPr/>
          </p:nvSpPr>
          <p:spPr>
            <a:xfrm>
              <a:off x="4164811" y="4998236"/>
              <a:ext cx="97632" cy="102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C78C4033-04E6-204A-959C-183E51A96E1E}"/>
                </a:ext>
              </a:extLst>
            </p:cNvPr>
            <p:cNvSpPr/>
            <p:nvPr/>
          </p:nvSpPr>
          <p:spPr>
            <a:xfrm>
              <a:off x="4460083" y="5310179"/>
              <a:ext cx="2497932" cy="219076"/>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in</a:t>
              </a:r>
            </a:p>
          </p:txBody>
        </p:sp>
        <p:sp>
          <p:nvSpPr>
            <p:cNvPr id="38" name="TextBox 37">
              <a:extLst>
                <a:ext uri="{FF2B5EF4-FFF2-40B4-BE49-F238E27FC236}">
                  <a16:creationId xmlns:a16="http://schemas.microsoft.com/office/drawing/2014/main" id="{B038D6B2-4056-2945-9F51-AEC32E5ADD9F}"/>
                </a:ext>
              </a:extLst>
            </p:cNvPr>
            <p:cNvSpPr txBox="1"/>
            <p:nvPr/>
          </p:nvSpPr>
          <p:spPr>
            <a:xfrm>
              <a:off x="3718112" y="2330182"/>
              <a:ext cx="3951723" cy="1107996"/>
            </a:xfrm>
            <a:prstGeom prst="rect">
              <a:avLst/>
            </a:prstGeom>
            <a:noFill/>
          </p:spPr>
          <p:txBody>
            <a:bodyPr wrap="none" rtlCol="0">
              <a:spAutoFit/>
            </a:bodyPr>
            <a:lstStyle/>
            <a:p>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b</a:t>
              </a:r>
              <a:r>
                <a:rPr lang="en-US" sz="6600" spc="-800" dirty="0">
                  <a:solidFill>
                    <a:srgbClr val="F5AF00"/>
                  </a:solidFill>
                  <a:latin typeface="Univers" panose="020B0503020202020204" pitchFamily="34" charset="0"/>
                  <a:cs typeface="Univers" panose="020F0502020204030204" pitchFamily="34" charset="0"/>
                </a:rPr>
                <a:t>a</a:t>
              </a:r>
              <a:r>
                <a:rPr lang="en-US" sz="6600" spc="-800" dirty="0">
                  <a:solidFill>
                    <a:srgbClr val="86B817"/>
                  </a:solidFill>
                  <a:latin typeface="Univers" panose="020B0503020202020204" pitchFamily="34" charset="0"/>
                  <a:cs typeface="Univers" panose="020F0502020204030204" pitchFamily="34" charset="0"/>
                </a:rPr>
                <a:t>y </a:t>
              </a:r>
              <a:r>
                <a:rPr lang="en-US" sz="6600" spc="-800" dirty="0">
                  <a:solidFill>
                    <a:srgbClr val="E53237"/>
                  </a:solidFill>
                  <a:latin typeface="Univers" panose="020B0503020202020204" pitchFamily="34" charset="0"/>
                  <a:cs typeface="Univers" panose="020F0502020204030204" pitchFamily="34" charset="0"/>
                </a:rPr>
                <a:t>H</a:t>
              </a:r>
              <a:r>
                <a:rPr lang="en-US" sz="6600" spc="-800" dirty="0">
                  <a:solidFill>
                    <a:srgbClr val="0064D2"/>
                  </a:solidFill>
                  <a:latin typeface="Univers" panose="020B0503020202020204" pitchFamily="34" charset="0"/>
                  <a:cs typeface="Univers" panose="020F0502020204030204" pitchFamily="34" charset="0"/>
                </a:rPr>
                <a:t>u</a:t>
              </a:r>
              <a:r>
                <a:rPr lang="en-US" sz="6600" spc="-800" dirty="0">
                  <a:solidFill>
                    <a:srgbClr val="F5AF00"/>
                  </a:solidFill>
                  <a:latin typeface="Univers" panose="020B0503020202020204" pitchFamily="34" charset="0"/>
                  <a:cs typeface="Univers" panose="020F0502020204030204" pitchFamily="34" charset="0"/>
                </a:rPr>
                <a:t>n</a:t>
              </a:r>
              <a:r>
                <a:rPr lang="en-US" sz="6600" spc="-800" dirty="0">
                  <a:solidFill>
                    <a:srgbClr val="86B817"/>
                  </a:solidFill>
                  <a:latin typeface="Univers" panose="020B0503020202020204" pitchFamily="34" charset="0"/>
                  <a:cs typeface="Univers" panose="020F0502020204030204" pitchFamily="34" charset="0"/>
                </a:rPr>
                <a:t>t</a:t>
              </a:r>
              <a:r>
                <a:rPr lang="en-US" sz="6600" spc="-800" dirty="0">
                  <a:solidFill>
                    <a:srgbClr val="E53237"/>
                  </a:solidFill>
                  <a:latin typeface="Univers" panose="020B0503020202020204" pitchFamily="34" charset="0"/>
                  <a:cs typeface="Univers" panose="020F0502020204030204" pitchFamily="34" charset="0"/>
                </a:rPr>
                <a:t>e</a:t>
              </a:r>
              <a:r>
                <a:rPr lang="en-US" sz="6600" spc="-800" dirty="0">
                  <a:solidFill>
                    <a:srgbClr val="0064D2"/>
                  </a:solidFill>
                  <a:latin typeface="Univers" panose="020B0503020202020204" pitchFamily="34" charset="0"/>
                  <a:cs typeface="Univers" panose="020F0502020204030204" pitchFamily="34" charset="0"/>
                </a:rPr>
                <a:t>r</a:t>
              </a:r>
            </a:p>
          </p:txBody>
        </p:sp>
      </p:grpSp>
      <p:cxnSp>
        <p:nvCxnSpPr>
          <p:cNvPr id="46" name="Straight Arrow Connector 45">
            <a:extLst>
              <a:ext uri="{FF2B5EF4-FFF2-40B4-BE49-F238E27FC236}">
                <a16:creationId xmlns:a16="http://schemas.microsoft.com/office/drawing/2014/main" id="{B2B58BBF-FED9-D24C-9BDA-411E8E7FA2DC}"/>
              </a:ext>
            </a:extLst>
          </p:cNvPr>
          <p:cNvCxnSpPr>
            <a:cxnSpLocks/>
            <a:endCxn id="4" idx="1"/>
          </p:cNvCxnSpPr>
          <p:nvPr/>
        </p:nvCxnSpPr>
        <p:spPr>
          <a:xfrm>
            <a:off x="2452255" y="2103120"/>
            <a:ext cx="2227810" cy="3136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D144D6-B5F1-4E48-81DA-623FF7204FCA}"/>
              </a:ext>
            </a:extLst>
          </p:cNvPr>
          <p:cNvSpPr txBox="1"/>
          <p:nvPr/>
        </p:nvSpPr>
        <p:spPr>
          <a:xfrm>
            <a:off x="4680065" y="5112327"/>
            <a:ext cx="1641796" cy="253916"/>
          </a:xfrm>
          <a:prstGeom prst="rect">
            <a:avLst/>
          </a:prstGeom>
          <a:noFill/>
        </p:spPr>
        <p:txBody>
          <a:bodyPr wrap="none" rtlCol="0">
            <a:spAutoFit/>
          </a:bodyPr>
          <a:lstStyle/>
          <a:p>
            <a:r>
              <a:rPr lang="en-US" sz="1050" i="1" dirty="0">
                <a:solidFill>
                  <a:srgbClr val="FF0000"/>
                </a:solidFill>
              </a:rPr>
              <a:t>Password cannot be blank.</a:t>
            </a:r>
          </a:p>
        </p:txBody>
      </p:sp>
      <p:sp>
        <p:nvSpPr>
          <p:cNvPr id="43" name="TextBox 42">
            <a:extLst>
              <a:ext uri="{FF2B5EF4-FFF2-40B4-BE49-F238E27FC236}">
                <a16:creationId xmlns:a16="http://schemas.microsoft.com/office/drawing/2014/main" id="{A161C61D-2E85-9249-8EC1-5DB23729B5C5}"/>
              </a:ext>
            </a:extLst>
          </p:cNvPr>
          <p:cNvSpPr txBox="1"/>
          <p:nvPr/>
        </p:nvSpPr>
        <p:spPr>
          <a:xfrm>
            <a:off x="6927273" y="4807527"/>
            <a:ext cx="260008" cy="369332"/>
          </a:xfrm>
          <a:prstGeom prst="rect">
            <a:avLst/>
          </a:prstGeom>
          <a:noFill/>
        </p:spPr>
        <p:txBody>
          <a:bodyPr wrap="none" rtlCol="0">
            <a:spAutoFit/>
          </a:bodyPr>
          <a:lstStyle/>
          <a:p>
            <a:r>
              <a:rPr lang="en-US" dirty="0">
                <a:solidFill>
                  <a:srgbClr val="FF0000"/>
                </a:solidFill>
              </a:rPr>
              <a:t>!</a:t>
            </a:r>
          </a:p>
        </p:txBody>
      </p:sp>
    </p:spTree>
    <p:extLst>
      <p:ext uri="{BB962C8B-B14F-4D97-AF65-F5344CB8AC3E}">
        <p14:creationId xmlns:p14="http://schemas.microsoft.com/office/powerpoint/2010/main" val="779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1F15-8276-E849-8DCD-AC552C9EB67E}"/>
              </a:ext>
            </a:extLst>
          </p:cNvPr>
          <p:cNvSpPr>
            <a:spLocks noGrp="1"/>
          </p:cNvSpPr>
          <p:nvPr>
            <p:ph type="title"/>
          </p:nvPr>
        </p:nvSpPr>
        <p:spPr/>
        <p:txBody>
          <a:bodyPr/>
          <a:lstStyle/>
          <a:p>
            <a:r>
              <a:rPr lang="en-US" dirty="0"/>
              <a:t>Use Case: Show previous results</a:t>
            </a:r>
          </a:p>
        </p:txBody>
      </p:sp>
      <p:sp>
        <p:nvSpPr>
          <p:cNvPr id="3" name="Content Placeholder 2">
            <a:extLst>
              <a:ext uri="{FF2B5EF4-FFF2-40B4-BE49-F238E27FC236}">
                <a16:creationId xmlns:a16="http://schemas.microsoft.com/office/drawing/2014/main" id="{2EA83F4C-013D-E240-8DDC-05DDCE906979}"/>
              </a:ext>
            </a:extLst>
          </p:cNvPr>
          <p:cNvSpPr>
            <a:spLocks noGrp="1"/>
          </p:cNvSpPr>
          <p:nvPr>
            <p:ph idx="1"/>
          </p:nvPr>
        </p:nvSpPr>
        <p:spPr/>
        <p:txBody>
          <a:bodyPr/>
          <a:lstStyle/>
          <a:p>
            <a:pPr marL="0" indent="0">
              <a:buNone/>
            </a:pPr>
            <a:r>
              <a:rPr lang="en-US" dirty="0"/>
              <a:t>User selects “view previous results” from the home screen. User is directed to a page displaying all previous search results. User can scroll through results, and/or click on results to go to the ebay listing. User clicks “return to home screen”. User is redirected back to home screen.</a:t>
            </a:r>
          </a:p>
        </p:txBody>
      </p:sp>
    </p:spTree>
    <p:extLst>
      <p:ext uri="{BB962C8B-B14F-4D97-AF65-F5344CB8AC3E}">
        <p14:creationId xmlns:p14="http://schemas.microsoft.com/office/powerpoint/2010/main" val="341813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8720-B6D1-D841-85CD-D75A6EAAA709}"/>
              </a:ext>
            </a:extLst>
          </p:cNvPr>
          <p:cNvSpPr>
            <a:spLocks noGrp="1"/>
          </p:cNvSpPr>
          <p:nvPr>
            <p:ph type="title"/>
          </p:nvPr>
        </p:nvSpPr>
        <p:spPr/>
        <p:txBody>
          <a:bodyPr/>
          <a:lstStyle/>
          <a:p>
            <a:r>
              <a:rPr lang="en-US" dirty="0"/>
              <a:t>Alternate Use Cases</a:t>
            </a:r>
          </a:p>
        </p:txBody>
      </p:sp>
      <p:sp>
        <p:nvSpPr>
          <p:cNvPr id="3" name="Content Placeholder 2">
            <a:extLst>
              <a:ext uri="{FF2B5EF4-FFF2-40B4-BE49-F238E27FC236}">
                <a16:creationId xmlns:a16="http://schemas.microsoft.com/office/drawing/2014/main" id="{D8E68551-46A5-C544-90CB-FB01EEE33B23}"/>
              </a:ext>
            </a:extLst>
          </p:cNvPr>
          <p:cNvSpPr>
            <a:spLocks noGrp="1"/>
          </p:cNvSpPr>
          <p:nvPr>
            <p:ph idx="1"/>
          </p:nvPr>
        </p:nvSpPr>
        <p:spPr>
          <a:xfrm>
            <a:off x="871450" y="1534680"/>
            <a:ext cx="10515600" cy="4974186"/>
          </a:xfrm>
        </p:spPr>
        <p:txBody>
          <a:bodyPr>
            <a:normAutofit/>
          </a:bodyPr>
          <a:lstStyle/>
          <a:p>
            <a:r>
              <a:rPr lang="en-US" sz="2000" b="1" u="sng" dirty="0"/>
              <a:t>Ebay unreachable after log in:</a:t>
            </a:r>
            <a:br>
              <a:rPr lang="en-US" sz="2000" dirty="0"/>
            </a:br>
            <a:r>
              <a:rPr lang="en-US" sz="2000" dirty="0"/>
              <a:t>An error message is displayed on the home screen indicating ebay cannot be reached. Search related functions (search, add or modify pattern) are disabled.</a:t>
            </a:r>
          </a:p>
          <a:p>
            <a:r>
              <a:rPr lang="en-US" sz="2000" b="1" u="sng" dirty="0"/>
              <a:t>Search returns no new results:</a:t>
            </a:r>
            <a:br>
              <a:rPr lang="en-US" sz="2000" b="1" u="sng" dirty="0"/>
            </a:br>
            <a:r>
              <a:rPr lang="en-US" sz="2000" dirty="0"/>
              <a:t>Performing a search, no new results are found. User is shown a “no results found” page. User selects “Go back”. User is redirected to home screen. Search data fields on home screen are updated.</a:t>
            </a:r>
          </a:p>
          <a:p>
            <a:r>
              <a:rPr lang="en-US" sz="2000" b="1" u="sng" dirty="0"/>
              <a:t>New search pattern missing keywords:</a:t>
            </a:r>
            <a:br>
              <a:rPr lang="en-US" sz="2000" dirty="0"/>
            </a:br>
            <a:r>
              <a:rPr lang="en-US" sz="2000" dirty="0"/>
              <a:t>User selects “add a search pattern” from the home screen. User is brought to the “add a search pattern” screen. User selects “add” to save the pattern without entering keywords. An error is displayed, indicating to the user the Search Keywords must be entered.</a:t>
            </a:r>
          </a:p>
        </p:txBody>
      </p:sp>
    </p:spTree>
    <p:extLst>
      <p:ext uri="{BB962C8B-B14F-4D97-AF65-F5344CB8AC3E}">
        <p14:creationId xmlns:p14="http://schemas.microsoft.com/office/powerpoint/2010/main" val="123253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C4A4B1-BA33-8840-9186-ED78100402BF}"/>
              </a:ext>
            </a:extLst>
          </p:cNvPr>
          <p:cNvGrpSpPr/>
          <p:nvPr/>
        </p:nvGrpSpPr>
        <p:grpSpPr>
          <a:xfrm>
            <a:off x="2240836" y="2398559"/>
            <a:ext cx="7059785" cy="4133230"/>
            <a:chOff x="1272648" y="1407319"/>
            <a:chExt cx="7059785" cy="4133230"/>
          </a:xfrm>
        </p:grpSpPr>
        <p:sp>
          <p:nvSpPr>
            <p:cNvPr id="5" name="Rounded Rectangle 4">
              <a:extLst>
                <a:ext uri="{FF2B5EF4-FFF2-40B4-BE49-F238E27FC236}">
                  <a16:creationId xmlns:a16="http://schemas.microsoft.com/office/drawing/2014/main" id="{725D948D-9A68-0443-B420-9619BDB75664}"/>
                </a:ext>
              </a:extLst>
            </p:cNvPr>
            <p:cNvSpPr/>
            <p:nvPr/>
          </p:nvSpPr>
          <p:spPr>
            <a:xfrm>
              <a:off x="1273929" y="1444959"/>
              <a:ext cx="7058504" cy="4095590"/>
            </a:xfrm>
            <a:prstGeom prst="roundRect">
              <a:avLst>
                <a:gd name="adj" fmla="val 1687"/>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CA04FC1-60E0-8A4D-A257-702FA3BDF53F}"/>
                </a:ext>
              </a:extLst>
            </p:cNvPr>
            <p:cNvSpPr/>
            <p:nvPr/>
          </p:nvSpPr>
          <p:spPr>
            <a:xfrm>
              <a:off x="1272648" y="1443678"/>
              <a:ext cx="7058504" cy="208750"/>
            </a:xfrm>
            <a:prstGeom prst="roundRect">
              <a:avLst>
                <a:gd name="adj" fmla="val 24770"/>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30013F-B1BC-6A45-8FD3-519A417A64F8}"/>
                </a:ext>
              </a:extLst>
            </p:cNvPr>
            <p:cNvSpPr/>
            <p:nvPr/>
          </p:nvSpPr>
          <p:spPr>
            <a:xfrm>
              <a:off x="1329531" y="1509713"/>
              <a:ext cx="82550" cy="82550"/>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EB07D2-CD8F-2742-A13F-54A648713143}"/>
                </a:ext>
              </a:extLst>
            </p:cNvPr>
            <p:cNvSpPr/>
            <p:nvPr/>
          </p:nvSpPr>
          <p:spPr>
            <a:xfrm>
              <a:off x="1448594" y="1509713"/>
              <a:ext cx="82550" cy="82550"/>
            </a:xfrm>
            <a:prstGeom prst="ellipse">
              <a:avLst/>
            </a:prstGeom>
            <a:solidFill>
              <a:srgbClr val="FFB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E122B3-402F-0A42-965F-B9502D93950C}"/>
                </a:ext>
              </a:extLst>
            </p:cNvPr>
            <p:cNvSpPr/>
            <p:nvPr/>
          </p:nvSpPr>
          <p:spPr>
            <a:xfrm>
              <a:off x="1567656" y="1509713"/>
              <a:ext cx="82550" cy="82550"/>
            </a:xfrm>
            <a:prstGeom prst="ellipse">
              <a:avLst/>
            </a:prstGeom>
            <a:solidFill>
              <a:srgbClr val="28C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052B710-2943-1F4C-858D-052FCE645B2F}"/>
                </a:ext>
              </a:extLst>
            </p:cNvPr>
            <p:cNvSpPr txBox="1"/>
            <p:nvPr/>
          </p:nvSpPr>
          <p:spPr>
            <a:xfrm>
              <a:off x="4307681" y="1407319"/>
              <a:ext cx="930063" cy="261610"/>
            </a:xfrm>
            <a:prstGeom prst="rect">
              <a:avLst/>
            </a:prstGeom>
            <a:noFill/>
            <a:ln>
              <a:noFill/>
            </a:ln>
          </p:spPr>
          <p:txBody>
            <a:bodyPr wrap="none" rtlCol="0">
              <a:spAutoFit/>
            </a:bodyPr>
            <a:lstStyle/>
            <a:p>
              <a:r>
                <a:rPr lang="en-US" sz="1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ebay hunter</a:t>
              </a:r>
            </a:p>
          </p:txBody>
        </p:sp>
        <p:sp>
          <p:nvSpPr>
            <p:cNvPr id="11" name="Rounded Rectangle 10">
              <a:extLst>
                <a:ext uri="{FF2B5EF4-FFF2-40B4-BE49-F238E27FC236}">
                  <a16:creationId xmlns:a16="http://schemas.microsoft.com/office/drawing/2014/main" id="{D213B0F0-14E7-ED41-82EC-EC54FBBD3C38}"/>
                </a:ext>
              </a:extLst>
            </p:cNvPr>
            <p:cNvSpPr/>
            <p:nvPr/>
          </p:nvSpPr>
          <p:spPr>
            <a:xfrm>
              <a:off x="1738316" y="2757490"/>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a Search Pattern</a:t>
              </a:r>
            </a:p>
          </p:txBody>
        </p:sp>
        <p:sp>
          <p:nvSpPr>
            <p:cNvPr id="12" name="TextBox 11">
              <a:extLst>
                <a:ext uri="{FF2B5EF4-FFF2-40B4-BE49-F238E27FC236}">
                  <a16:creationId xmlns:a16="http://schemas.microsoft.com/office/drawing/2014/main" id="{41510681-2DFC-5D42-8EAE-3A7624D4AAE9}"/>
                </a:ext>
              </a:extLst>
            </p:cNvPr>
            <p:cNvSpPr txBox="1"/>
            <p:nvPr/>
          </p:nvSpPr>
          <p:spPr>
            <a:xfrm>
              <a:off x="3314700" y="1778795"/>
              <a:ext cx="3029034"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Welcome Back!</a:t>
              </a:r>
            </a:p>
          </p:txBody>
        </p:sp>
        <p:sp>
          <p:nvSpPr>
            <p:cNvPr id="13" name="Rounded Rectangle 12">
              <a:extLst>
                <a:ext uri="{FF2B5EF4-FFF2-40B4-BE49-F238E27FC236}">
                  <a16:creationId xmlns:a16="http://schemas.microsoft.com/office/drawing/2014/main" id="{826C48D6-C25C-DE4A-9001-682AC4731C85}"/>
                </a:ext>
              </a:extLst>
            </p:cNvPr>
            <p:cNvSpPr/>
            <p:nvPr/>
          </p:nvSpPr>
          <p:spPr>
            <a:xfrm>
              <a:off x="1738316" y="3352802"/>
              <a:ext cx="2355055" cy="478624"/>
            </a:xfrm>
            <a:prstGeom prst="roundRect">
              <a:avLst>
                <a:gd name="adj" fmla="val 3830"/>
              </a:avLst>
            </a:prstGeom>
            <a:solidFill>
              <a:srgbClr val="0070C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Delete or Modify a Pattern</a:t>
              </a:r>
            </a:p>
          </p:txBody>
        </p:sp>
        <p:sp>
          <p:nvSpPr>
            <p:cNvPr id="14" name="Rounded Rectangle 13">
              <a:extLst>
                <a:ext uri="{FF2B5EF4-FFF2-40B4-BE49-F238E27FC236}">
                  <a16:creationId xmlns:a16="http://schemas.microsoft.com/office/drawing/2014/main" id="{F9FB95C2-A924-5948-82A7-5F5890CBC2EF}"/>
                </a:ext>
              </a:extLst>
            </p:cNvPr>
            <p:cNvSpPr/>
            <p:nvPr/>
          </p:nvSpPr>
          <p:spPr>
            <a:xfrm>
              <a:off x="1738316" y="3948114"/>
              <a:ext cx="2355055" cy="478624"/>
            </a:xfrm>
            <a:prstGeom prst="roundRect">
              <a:avLst>
                <a:gd name="adj" fmla="val 3830"/>
              </a:avLst>
            </a:prstGeom>
            <a:solidFill>
              <a:srgbClr val="00B050"/>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Run a Search!</a:t>
              </a:r>
            </a:p>
          </p:txBody>
        </p:sp>
        <p:sp>
          <p:nvSpPr>
            <p:cNvPr id="15" name="Rounded Rectangle 14">
              <a:extLst>
                <a:ext uri="{FF2B5EF4-FFF2-40B4-BE49-F238E27FC236}">
                  <a16:creationId xmlns:a16="http://schemas.microsoft.com/office/drawing/2014/main" id="{47EC6CE9-1CDB-D64A-B437-340EFF5E8291}"/>
                </a:ext>
              </a:extLst>
            </p:cNvPr>
            <p:cNvSpPr/>
            <p:nvPr/>
          </p:nvSpPr>
          <p:spPr>
            <a:xfrm>
              <a:off x="1738316" y="4543427"/>
              <a:ext cx="2355055" cy="478624"/>
            </a:xfrm>
            <a:prstGeom prst="roundRect">
              <a:avLst>
                <a:gd name="adj" fmla="val 3830"/>
              </a:avLst>
            </a:prstGeom>
            <a:solidFill>
              <a:schemeClr val="bg2">
                <a:lumMod val="75000"/>
              </a:schemeClr>
            </a:solidFill>
            <a:scene3d>
              <a:camera prst="orthographicFront"/>
              <a:lightRig rig="threePt" dir="t"/>
            </a:scene3d>
            <a:sp3d>
              <a:bevelT w="31750" h="31750"/>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Previous Results</a:t>
              </a:r>
            </a:p>
          </p:txBody>
        </p:sp>
        <p:sp>
          <p:nvSpPr>
            <p:cNvPr id="16" name="Rounded Rectangle 15">
              <a:extLst>
                <a:ext uri="{FF2B5EF4-FFF2-40B4-BE49-F238E27FC236}">
                  <a16:creationId xmlns:a16="http://schemas.microsoft.com/office/drawing/2014/main" id="{A89343BC-5AF1-644E-856C-F639A77A2BC9}"/>
                </a:ext>
              </a:extLst>
            </p:cNvPr>
            <p:cNvSpPr/>
            <p:nvPr/>
          </p:nvSpPr>
          <p:spPr>
            <a:xfrm>
              <a:off x="4386262" y="3064669"/>
              <a:ext cx="3636169" cy="1521619"/>
            </a:xfrm>
            <a:prstGeom prst="roundRect">
              <a:avLst>
                <a:gd name="adj" fmla="val 1091"/>
              </a:avLst>
            </a:prstGeom>
            <a:solidFill>
              <a:schemeClr val="bg1"/>
            </a:solidFill>
            <a:scene3d>
              <a:camera prst="orthographicFront"/>
              <a:lightRig rig="threePt" dir="t"/>
            </a:scene3d>
            <a:sp3d>
              <a:bevelT w="317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Number search patterns:	18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Last search run:	Feb 12 2022 13:35:35</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Previous search results:	38</a:t>
              </a:r>
              <a:b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br>
              <a:endPar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a:tabLst>
                  <a:tab pos="1825625" algn="l"/>
                </a:tabLst>
              </a:pPr>
              <a:r>
                <a:rPr lang="en-US" sz="1200" dirty="0">
                  <a:solidFill>
                    <a:schemeClr val="bg2">
                      <a:lumMod val="50000"/>
                    </a:schemeClr>
                  </a:solidFill>
                  <a:latin typeface="Helvetica Neue" panose="02000503000000020004" pitchFamily="2" charset="0"/>
                  <a:ea typeface="Helvetica Neue" panose="02000503000000020004" pitchFamily="2" charset="0"/>
                  <a:cs typeface="Helvetica Neue" panose="02000503000000020004" pitchFamily="2" charset="0"/>
                </a:rPr>
                <a:t>Lifetime results found:	273</a:t>
              </a:r>
            </a:p>
          </p:txBody>
        </p:sp>
      </p:grpSp>
      <p:sp>
        <p:nvSpPr>
          <p:cNvPr id="2" name="Title 1">
            <a:extLst>
              <a:ext uri="{FF2B5EF4-FFF2-40B4-BE49-F238E27FC236}">
                <a16:creationId xmlns:a16="http://schemas.microsoft.com/office/drawing/2014/main" id="{6A65B7BE-2379-3745-BCDE-6BC4BA8FC624}"/>
              </a:ext>
            </a:extLst>
          </p:cNvPr>
          <p:cNvSpPr>
            <a:spLocks noGrp="1"/>
          </p:cNvSpPr>
          <p:nvPr>
            <p:ph type="title"/>
          </p:nvPr>
        </p:nvSpPr>
        <p:spPr/>
        <p:txBody>
          <a:bodyPr/>
          <a:lstStyle/>
          <a:p>
            <a:r>
              <a:rPr lang="en-US" dirty="0"/>
              <a:t>Use Case: Add a search pattern (1/5)</a:t>
            </a:r>
          </a:p>
        </p:txBody>
      </p:sp>
      <p:sp>
        <p:nvSpPr>
          <p:cNvPr id="3" name="Content Placeholder 2">
            <a:extLst>
              <a:ext uri="{FF2B5EF4-FFF2-40B4-BE49-F238E27FC236}">
                <a16:creationId xmlns:a16="http://schemas.microsoft.com/office/drawing/2014/main" id="{A721390E-90E7-E644-9636-13C2A5BFC372}"/>
              </a:ext>
            </a:extLst>
          </p:cNvPr>
          <p:cNvSpPr>
            <a:spLocks noGrp="1"/>
          </p:cNvSpPr>
          <p:nvPr>
            <p:ph idx="1"/>
          </p:nvPr>
        </p:nvSpPr>
        <p:spPr>
          <a:xfrm>
            <a:off x="838200" y="1825625"/>
            <a:ext cx="10515600" cy="525689"/>
          </a:xfrm>
        </p:spPr>
        <p:txBody>
          <a:bodyPr/>
          <a:lstStyle/>
          <a:p>
            <a:pPr marL="0" indent="0">
              <a:buNone/>
            </a:pPr>
            <a:r>
              <a:rPr lang="en-US" dirty="0"/>
              <a:t>User selects “</a:t>
            </a:r>
            <a:r>
              <a:rPr lang="en-US" dirty="0">
                <a:solidFill>
                  <a:srgbClr val="FF0000"/>
                </a:solidFill>
              </a:rPr>
              <a:t>add a search pattern</a:t>
            </a:r>
            <a:r>
              <a:rPr lang="en-US" dirty="0"/>
              <a:t>” from the home screen.</a:t>
            </a:r>
          </a:p>
        </p:txBody>
      </p:sp>
      <p:cxnSp>
        <p:nvCxnSpPr>
          <p:cNvPr id="17" name="Straight Arrow Connector 16">
            <a:extLst>
              <a:ext uri="{FF2B5EF4-FFF2-40B4-BE49-F238E27FC236}">
                <a16:creationId xmlns:a16="http://schemas.microsoft.com/office/drawing/2014/main" id="{48D2F2E1-087C-9A40-8641-066359D65041}"/>
              </a:ext>
            </a:extLst>
          </p:cNvPr>
          <p:cNvCxnSpPr>
            <a:cxnSpLocks/>
          </p:cNvCxnSpPr>
          <p:nvPr/>
        </p:nvCxnSpPr>
        <p:spPr>
          <a:xfrm>
            <a:off x="4080221" y="2243738"/>
            <a:ext cx="53789" cy="16213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853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4216</Words>
  <Application>Microsoft Macintosh PowerPoint</Application>
  <PresentationFormat>Widescreen</PresentationFormat>
  <Paragraphs>678</Paragraphs>
  <Slides>66</Slides>
  <Notes>0</Notes>
  <HiddenSlides>16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Helvetica Neue</vt:lpstr>
      <vt:lpstr>Univers</vt:lpstr>
      <vt:lpstr>Office Theme</vt:lpstr>
      <vt:lpstr>eBay App GUI Prototype</vt:lpstr>
      <vt:lpstr>Use Cases:</vt:lpstr>
      <vt:lpstr>Use Case: Add a search pattern</vt:lpstr>
      <vt:lpstr>Use Case: Modify a search pattern</vt:lpstr>
      <vt:lpstr>Use Case: Delete a search pattern</vt:lpstr>
      <vt:lpstr>Use Case: Run a search using saved search patterns</vt:lpstr>
      <vt:lpstr>Use Case: Show previous results</vt:lpstr>
      <vt:lpstr>Alternate Use Cases</vt:lpstr>
      <vt:lpstr>Use Case: Add a search pattern (1/5)</vt:lpstr>
      <vt:lpstr>Use Case: Add a search pattern (2/5)</vt:lpstr>
      <vt:lpstr>Use Case: Add a search pattern (3/5)</vt:lpstr>
      <vt:lpstr>Use Case: Add a search pattern (4/5)</vt:lpstr>
      <vt:lpstr>Use Case: Add a search pattern (5/5)</vt:lpstr>
      <vt:lpstr>Use Case: Modify search pattern (1/7)</vt:lpstr>
      <vt:lpstr>Use Case: Modify search pattern (2/7)</vt:lpstr>
      <vt:lpstr>Use Case: Modify search pattern (3/7)</vt:lpstr>
      <vt:lpstr>Use Case: Modify search pattern (4/7)</vt:lpstr>
      <vt:lpstr>Use Case: Delete or modify search pattern (5/7)</vt:lpstr>
      <vt:lpstr>Use Case: Delete or modify search pattern (6/7)</vt:lpstr>
      <vt:lpstr>Use Case: Delete or modify search pattern (7/7)</vt:lpstr>
      <vt:lpstr>Use Case: Delete a search pattern (1/6)</vt:lpstr>
      <vt:lpstr>Use Case: Delete a search pattern (2/6)</vt:lpstr>
      <vt:lpstr>Use Case: Delete a search pattern (3/6)</vt:lpstr>
      <vt:lpstr>Use Case: Delete a search pattern (4/6)</vt:lpstr>
      <vt:lpstr>Use Case: Delete a search pattern (5/6)</vt:lpstr>
      <vt:lpstr>Use Case: Delete a search pattern (6/6)</vt:lpstr>
      <vt:lpstr>Use Case: Run a search (1/6)</vt:lpstr>
      <vt:lpstr>Use Case: Run a search (2/6)</vt:lpstr>
      <vt:lpstr>Use Case: Run a search (3/6)</vt:lpstr>
      <vt:lpstr>Use Case: Run a search (4/6)</vt:lpstr>
      <vt:lpstr>Use Case: Run a search (5/6)</vt:lpstr>
      <vt:lpstr>Use Case: Run a search (6/6)</vt:lpstr>
      <vt:lpstr>Use Case: View previous search results (1/5)</vt:lpstr>
      <vt:lpstr>Use Case: View previous search results (2/5)</vt:lpstr>
      <vt:lpstr>Use Case: View previous search results (3/5)</vt:lpstr>
      <vt:lpstr>Use Case: View previous search results (4/5)</vt:lpstr>
      <vt:lpstr>Use Case: View previous search results (5/5)</vt:lpstr>
      <vt:lpstr>Alternate Use Case: Ebay unreachable</vt:lpstr>
      <vt:lpstr>Alternate Use Case: No new search results (1/4)</vt:lpstr>
      <vt:lpstr>Alternate Use Case: No new search results (2/4)</vt:lpstr>
      <vt:lpstr>Alternate Use Case: No new search results (3/4)</vt:lpstr>
      <vt:lpstr>Alternate Use Case: No new search results (4/4)</vt:lpstr>
      <vt:lpstr>Alternate Case: Missing search keywords (1/4)</vt:lpstr>
      <vt:lpstr>Alternate Case: Missing search keywords (2/4)</vt:lpstr>
      <vt:lpstr>Alternate Case: Missing search keywords (3/4)</vt:lpstr>
      <vt:lpstr>Alternate Case: Missing search keywords (4/4)</vt:lpstr>
      <vt:lpstr>Alternate Case: User attempts to modify or delete non-existent search pattern (1/2) </vt:lpstr>
      <vt:lpstr>Alternate Case: User attempts to modify or delete non-existent search pattern (2/2) </vt:lpstr>
      <vt:lpstr>Alternate Case: User attempts to search with no saved search patterns (1/2) </vt:lpstr>
      <vt:lpstr>Alternate Case: User attempts to search with no saved search patterns (2/2) </vt:lpstr>
      <vt:lpstr>Removed Use Cases</vt:lpstr>
      <vt:lpstr>Use Case: Sign into application</vt:lpstr>
      <vt:lpstr>Use Case: Sign out of application</vt:lpstr>
      <vt:lpstr>Use Case: Sign In (1/4)</vt:lpstr>
      <vt:lpstr>Use Case: Sign In (2/4)</vt:lpstr>
      <vt:lpstr>Use Case: Sign In (3/4)</vt:lpstr>
      <vt:lpstr>Use Case: Sign In (4/4)</vt:lpstr>
      <vt:lpstr>Use Case: Sign Out of application (1/2)</vt:lpstr>
      <vt:lpstr>Use Case: Sign Out of application (2/2)</vt:lpstr>
      <vt:lpstr>Alternate Use Case: Ebay unreachable login (1/2)</vt:lpstr>
      <vt:lpstr>Alternate Use Case: Ebay unreachable login (2/2)</vt:lpstr>
      <vt:lpstr>Alternate Use Case: Bad credentials (1/3)</vt:lpstr>
      <vt:lpstr>Alternate Use Case 1: Bad credentials (2/3)</vt:lpstr>
      <vt:lpstr>Alternate Use Case: Bad credentials (3/3)</vt:lpstr>
      <vt:lpstr>Alternate Use Case: Missing credentials (1/2)</vt:lpstr>
      <vt:lpstr>Alternate Use Case: Missing credentials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eBay App GUI Prototype</dc:title>
  <dc:creator>Nicholai L'Esperance</dc:creator>
  <cp:lastModifiedBy>Nicholai L'Esperance</cp:lastModifiedBy>
  <cp:revision>15</cp:revision>
  <dcterms:created xsi:type="dcterms:W3CDTF">2022-02-24T15:03:10Z</dcterms:created>
  <dcterms:modified xsi:type="dcterms:W3CDTF">2022-03-05T17:05:41Z</dcterms:modified>
</cp:coreProperties>
</file>