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  <p:sldMasterId id="2147485027" r:id="rId2"/>
  </p:sldMasterIdLst>
  <p:notesMasterIdLst>
    <p:notesMasterId r:id="rId36"/>
  </p:notesMasterIdLst>
  <p:handoutMasterIdLst>
    <p:handoutMasterId r:id="rId37"/>
  </p:handoutMasterIdLst>
  <p:sldIdLst>
    <p:sldId id="953" r:id="rId3"/>
    <p:sldId id="885" r:id="rId4"/>
    <p:sldId id="886" r:id="rId5"/>
    <p:sldId id="939" r:id="rId6"/>
    <p:sldId id="954" r:id="rId7"/>
    <p:sldId id="946" r:id="rId8"/>
    <p:sldId id="943" r:id="rId9"/>
    <p:sldId id="945" r:id="rId10"/>
    <p:sldId id="941" r:id="rId11"/>
    <p:sldId id="942" r:id="rId12"/>
    <p:sldId id="892" r:id="rId13"/>
    <p:sldId id="894" r:id="rId14"/>
    <p:sldId id="895" r:id="rId15"/>
    <p:sldId id="896" r:id="rId16"/>
    <p:sldId id="897" r:id="rId17"/>
    <p:sldId id="955" r:id="rId18"/>
    <p:sldId id="947" r:id="rId19"/>
    <p:sldId id="898" r:id="rId20"/>
    <p:sldId id="956" r:id="rId21"/>
    <p:sldId id="944" r:id="rId22"/>
    <p:sldId id="948" r:id="rId23"/>
    <p:sldId id="949" r:id="rId24"/>
    <p:sldId id="961" r:id="rId25"/>
    <p:sldId id="960" r:id="rId26"/>
    <p:sldId id="957" r:id="rId27"/>
    <p:sldId id="958" r:id="rId28"/>
    <p:sldId id="922" r:id="rId29"/>
    <p:sldId id="950" r:id="rId30"/>
    <p:sldId id="923" r:id="rId31"/>
    <p:sldId id="952" r:id="rId32"/>
    <p:sldId id="959" r:id="rId33"/>
    <p:sldId id="932" r:id="rId34"/>
    <p:sldId id="935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CC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85429" autoAdjust="0"/>
  </p:normalViewPr>
  <p:slideViewPr>
    <p:cSldViewPr>
      <p:cViewPr varScale="1">
        <p:scale>
          <a:sx n="61" d="100"/>
          <a:sy n="61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74941CB-49C8-4ADB-A4D3-2DE761231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924D2FA-9B4A-48A8-BFD9-A439393270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2B3E5922-A833-487A-97CD-9651B3C16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672CECF6-652B-4AE9-8388-E6C02E8305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38939C-5327-4BD8-9259-43428B22A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83F4DB9-7469-4A3B-8310-27477A7858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6AE8EA0-8E98-4438-B62F-D7AC7C5D3C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7F1B35D-3295-4399-9556-912A66B785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3A9C703-CEEA-428C-B552-8F60AEEC7B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B8012B13-2573-4547-9F3F-2B7C645FB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11F898E-1AEA-4D01-AF06-62F2D3DC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588FFB-0FCC-4DF1-B484-FA1E72FCB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0E47E22-D31F-4A65-855E-9EE5407BAC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5039C85-55F7-4FE4-8D58-AEDA0100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9C0E883-A6D3-4119-BDA5-750307B3A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556F82-7567-44CD-B8CB-C7A749BE0BEC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212BB899-1CD7-4F87-8B95-D03C4F886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4E7D9DFC-3B85-47D6-ABC5-29014543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F471789-D74C-4A34-A771-936688E6C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66346E-4E2E-484C-A4F7-03D79425CD9A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F39E284-4628-4416-B68A-BCA5FB390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9A0C337-B37C-483E-BFAA-FEA98321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8394014-ABCF-4F0A-BDE6-A8DC94A60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E002C8-4915-419A-BF1B-BF83F1663652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397ACF9E-67C9-43EA-A8D8-66F3FC574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FAF8EC1-45FF-462C-B415-D66B883EF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4E0B0D0-71B7-43E2-A0BC-A06DA95CE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6C399AA-4052-414D-9D26-0DC3ACA418E7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F6B07C-E79E-4357-899F-44DEEA878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ED932-36C6-48B7-933B-DED7D4A38F89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3CE513-DE7A-4D56-9A9C-5F849A612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B99DC-834F-4B3B-8446-3C43480DC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AD4E6-1DCD-46E8-8A01-F32488A67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0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6E8B80-8104-4CD8-87FF-8AC893988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72907-A5E1-453C-8AC2-56B664D7DAC8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186181-6D68-40CB-820B-755CAD4D2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F4B928-7D49-4DB2-B981-04B624054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0E8FA-0959-4752-9D66-F44390898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0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19F92B-0D10-4613-B2FE-0DF66C28E8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D4744-677E-4967-8F80-5F907B956536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4B93F-B790-4D72-A825-285E4881C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5A181-E939-43A3-B45F-479B14B8B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2D0A9-2AAB-4D43-9824-D74CD21C8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79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7E25-5E14-4A54-8037-DAD7A02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C56A9-BB0C-4950-926F-798648DC980B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4B93-111F-4183-B5E1-723358EC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9D9A-7E4E-4C92-A823-525A82D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3B16-6C39-4F7F-B45D-C31BBADB6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93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5FE0-EAFC-4B38-87FC-F3F2C59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5A3E-3503-4530-A13F-9EA35EF0BB31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4FF8-5ED2-4BEF-9DD6-6C7DC985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3DF6-E1A9-46F7-BFC6-10AA80D4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CC5F9-89FC-45FE-9F66-F1E98C58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14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F0BB-5395-4650-AE51-0EA28025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4574-CEBC-429F-A74E-2FCAD8E69FE0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75F0-D402-4069-BA7A-016CAA8F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D676-EC03-4342-9D0D-4418C090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23CE2-4151-4BB7-AD4E-EC047DC37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62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14877D-48A0-42C6-8C8D-C881915E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C8BF0-B1BE-4A4D-86D8-AF5FADFFDEEB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6A8C20-9F4C-4008-9846-5A69062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84D8C5-6DE2-4850-B893-B0C30172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E4080-5CE0-4C00-8A3A-EC6519D4B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65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68CC64-0D8A-4DA2-815E-12EC9319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7A6A-82C4-4027-BFB7-BD0A88C387F8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609622-D3A3-47D1-AA11-ED8B0D5A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FDB26B-D134-4250-AD07-4B982A93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58AF-97CA-4116-9607-D6204707C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A209D0-D010-4C35-826D-FD1405A8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DBC0-B346-4D63-8DCF-E618BA3C70A9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538C66-84FD-4FF2-974D-263EC44A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E4F9B8-BDBD-4BA6-9D46-32F6A5A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7A7-7131-4DF8-AD71-A0EE2F277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67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1AD77D-BF55-45B2-9EEF-6DAAEEB0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9E744-5717-458F-98E6-6F0EAE6A4F62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A0D619-A27C-4CF3-B589-F6397B3D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8C7E48-5756-4D9B-965B-E13CD9C3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CAE61-DE1B-46D6-B3C6-31132E0F2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344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9CE977-90FA-4C7E-94D0-CEEAF1BC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137D-E1A1-4C52-BE25-35E9AE2FFC91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9F1467-B269-4132-9F08-E799AF8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0EA1FA-CAB3-4466-B77B-583A7FFE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47F1-7383-4AB5-94DF-7975C01CA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47099A-EA43-48EE-8D09-12C53CCEE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F30B6-BEDE-4851-B14B-BABFA6208E85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DE4B1D-EB9F-4F34-A19B-61C313B95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AD1F45-A7DD-4107-A870-B04B5136C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E5C8-56A7-43C9-91BD-904E9FCEF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899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D44054-9DCD-42A1-8D9C-1F123B00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DBEF9-6840-4A50-AB23-D020FC6996DE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C3A9DA-5D00-419F-A0E5-C703C6FD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8F8285-BD86-4229-8D68-1D81231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6339B-1E5E-4716-9AE0-D26D0C503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475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4344-A76D-4023-BA31-E9124B38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50B4A-1353-47F8-9520-4F69C31E7040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C8A0-137A-4BA7-A9CE-C6604340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749D-2FAE-4113-A427-84F8CBE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0673-5C84-45AB-A9BC-98F919402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62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AACB-EBFE-4963-8BAC-03595DC0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5567F-153D-44DE-9E87-72255C670DD0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504F-CA3E-40C3-A397-1A60B4D4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F631-93CD-4A1C-AC90-FE120D6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780D0-0D4A-4AF2-9C96-C9F1EA9F4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7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A392F6-4CEE-4743-B34A-64387DEBB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EFBD-EB7E-4E8E-81CC-85B3CF56150D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758B5-3412-4A40-95C5-654A35F1D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8C7B5A-1A80-47CC-A99C-F5602F703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9DCB3-764D-449E-B8E7-C6F0F2A818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0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FE409-3327-43D5-994F-E4D06961B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59FD9-1F4F-486A-A805-169E18EA7236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923C8-5A9E-4832-B656-D72C8DFE6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1A211-F219-42C0-93DC-CAEB55038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A067E-E46D-4C98-B9E9-EC2BA65B2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7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BEDE7D-1295-4FC1-AEAE-C2E4A95A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363E5-B807-4505-B554-2777BDE699CF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5CC8C6-E779-41F6-AA5C-E609473D7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5E2404-C5A9-471F-93BC-E646F239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6F158-2DDD-4223-B645-2C18430FA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AA3D35-AFB1-471B-879A-76A76C146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03EB0-BBD4-4739-8B84-FFF7408C64A0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DA19C8-E751-4C89-BDFB-463234B33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6C9932-1325-465D-8622-A06352C9A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26527-1005-4402-81CE-27CCC2933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27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C3821D-887E-405B-A27C-81F4EF364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ABB78-E806-4FEF-8F49-9107E99A4CCC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FB67AF-347C-44EB-B5CA-AC6A97308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425E38-E4EC-415E-8D2C-33D60A075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3EDD-A73A-4E80-AD9C-9CE0D1AF5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1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C6D4C-0944-48EB-ACB0-FE5C76E22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171C0-C01D-4E6B-A68E-F245FEAE968B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E0F6A-505A-48F8-888A-F20BBF24F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B0298-B46A-4DB8-98C2-573C10BCC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EBBA-892C-4FC6-A89F-318D9FEBA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9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1CF3B-FB38-4352-948B-41BB72968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908E-9F74-4E1F-9436-300055FCFAFC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C4279-3894-4E44-822C-583F361D1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5E754-17C3-4867-81FF-298EC39FA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C85E-AA42-4E81-B0E2-26945BC98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8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4AFC6B-3587-4642-B05F-9111A15A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1849BB-8CAE-4DA2-AB34-13EDB1341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00E5A3-AF2F-4F63-8F39-AF83E99182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fld id="{26E897F9-D5FC-4433-9DC3-024166642ACD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8A4C62E-C846-4EC9-8B93-59925BE4D0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3CD1EE-7F59-40C6-8DF2-80E1269E84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D2D6E31B-6B29-46F2-98B2-CB1CDB1C0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49803D-40D9-43F7-A9BC-82DA927B2C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6261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DD64FCE-0619-4918-86E6-4DE8C6A74D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6002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9019-DE1F-4F8B-95DF-BC3F46E09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AC7BBB-0D32-4F27-8D62-5202F2F901B7}" type="datetime1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4817-0C35-403F-9E6E-D7012093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8BBD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Programming Logic &amp; Design,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7E47-D111-499A-A4F0-6F102EBE0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E48078-4199-42B7-B851-6F00A1B36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9EF532D2-7A71-4C34-BC23-67019B2AA0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15186" b="26471"/>
          <a:stretch>
            <a:fillRect/>
          </a:stretch>
        </p:blipFill>
        <p:spPr bwMode="auto">
          <a:xfrm>
            <a:off x="6324600" y="44450"/>
            <a:ext cx="2806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  <p:sldLayoutId id="2147485041" r:id="rId3"/>
    <p:sldLayoutId id="2147485042" r:id="rId4"/>
    <p:sldLayoutId id="2147485043" r:id="rId5"/>
    <p:sldLayoutId id="2147485044" r:id="rId6"/>
    <p:sldLayoutId id="2147485045" r:id="rId7"/>
    <p:sldLayoutId id="2147485046" r:id="rId8"/>
    <p:sldLayoutId id="2147485047" r:id="rId9"/>
    <p:sldLayoutId id="2147485048" r:id="rId10"/>
    <p:sldLayoutId id="21474850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Times New Roman" panose="02020603050405020304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555BA06F-4A4F-485E-8FC5-9A12420B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Programming Logic and Design</a:t>
            </a:r>
            <a:br>
              <a:rPr lang="en-US" altLang="en-US"/>
            </a:br>
            <a:r>
              <a:rPr lang="en-US" altLang="en-US" i="1"/>
              <a:t>Sixth Edition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3287557E-5719-4828-AE7C-DBC6F41859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91400" cy="2667000"/>
          </a:xfrm>
        </p:spPr>
        <p:txBody>
          <a:bodyPr rtlCol="0">
            <a:normAutofit fontScale="85000" lnSpcReduction="20000"/>
          </a:bodyPr>
          <a:lstStyle/>
          <a:p>
            <a:pPr marL="635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400" i="1" dirty="0">
              <a:ea typeface="+mn-ea"/>
            </a:endParaRPr>
          </a:p>
          <a:p>
            <a:pPr marL="635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00" i="1" dirty="0">
                <a:ea typeface="+mn-ea"/>
              </a:rPr>
              <a:t>1103 – Basic Data Processing</a:t>
            </a:r>
          </a:p>
          <a:p>
            <a:pPr marL="635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i="1" dirty="0">
              <a:ea typeface="+mn-ea"/>
            </a:endParaRPr>
          </a:p>
          <a:p>
            <a:pPr marL="635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i="1" dirty="0">
                <a:ea typeface="+mn-ea"/>
              </a:rPr>
              <a:t>Chapter - 2</a:t>
            </a:r>
          </a:p>
          <a:p>
            <a:pPr marL="635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i="1" dirty="0">
              <a:ea typeface="+mn-ea"/>
            </a:endParaRPr>
          </a:p>
          <a:p>
            <a:pPr>
              <a:defRPr/>
            </a:pPr>
            <a:r>
              <a:rPr lang="en-US" i="1" dirty="0"/>
              <a:t>Working with Data, Creating Modules, and Designing High-Quality Programs</a:t>
            </a:r>
            <a:endParaRPr lang="en-US" sz="2800" i="1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286641DE-931C-48CE-A95D-BD9225C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35F46D-871D-40F1-96A0-305C0718A592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C091852F-7093-4BD7-B16B-28DDD6D2C9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943600"/>
            <a:ext cx="9144000" cy="609600"/>
          </a:xfrm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b="1" dirty="0">
                <a:ea typeface="+mn-ea"/>
              </a:rPr>
              <a:t>Figure 2-2 Flowchart and pseudocode of number-doubling program with variable declarations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08096929-DD84-43C8-8B20-9E071E6A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8389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43049F2-72AD-411B-A7B0-C3B89EF4408F}"/>
              </a:ext>
            </a:extLst>
          </p:cNvPr>
          <p:cNvSpPr/>
          <p:nvPr/>
        </p:nvSpPr>
        <p:spPr>
          <a:xfrm>
            <a:off x="6705600" y="1752600"/>
            <a:ext cx="1905000" cy="609600"/>
          </a:xfrm>
          <a:prstGeom prst="wedgeRectCallout">
            <a:avLst>
              <a:gd name="adj1" fmla="val -53851"/>
              <a:gd name="adj2" fmla="val 167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Variable contains garbage value</a:t>
            </a:r>
            <a:endParaRPr lang="en-SG" sz="16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AF41451-2919-406F-905F-2260329F0DF5}"/>
              </a:ext>
            </a:extLst>
          </p:cNvPr>
          <p:cNvSpPr/>
          <p:nvPr/>
        </p:nvSpPr>
        <p:spPr>
          <a:xfrm>
            <a:off x="3429000" y="1066800"/>
            <a:ext cx="2667000" cy="838200"/>
          </a:xfrm>
          <a:prstGeom prst="wedgeRectCallout">
            <a:avLst>
              <a:gd name="adj1" fmla="val -56790"/>
              <a:gd name="adj2" fmla="val 101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Declare Variable before they are used in the program</a:t>
            </a:r>
            <a:endParaRPr lang="en-SG" sz="1600" dirty="0"/>
          </a:p>
        </p:txBody>
      </p:sp>
      <p:sp>
        <p:nvSpPr>
          <p:cNvPr id="17415" name="Footer Placeholder 3">
            <a:extLst>
              <a:ext uri="{FF2B5EF4-FFF2-40B4-BE49-F238E27FC236}">
                <a16:creationId xmlns:a16="http://schemas.microsoft.com/office/drawing/2014/main" id="{3A4E2BFF-6336-4EAC-BE2C-0B93F8FF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FA34874-2C69-4CA8-8996-2526F8C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Understanding Unnamed, Literal Constants and their Data Types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1B7B5C9B-43A1-423F-87B5-86F974E0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ea typeface="+mn-ea"/>
              </a:rPr>
              <a:t>Numeric constant </a:t>
            </a:r>
            <a:r>
              <a:rPr lang="en-US" sz="2600" dirty="0">
                <a:ea typeface="+mn-ea"/>
              </a:rPr>
              <a:t>(or </a:t>
            </a:r>
            <a:r>
              <a:rPr lang="en-US" sz="2600" b="1" dirty="0">
                <a:ea typeface="+mn-ea"/>
              </a:rPr>
              <a:t>literal numeric constant</a:t>
            </a:r>
            <a:r>
              <a:rPr lang="en-US" sz="2600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Specific numeric value because it does not change - a 43 always has the value 43.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ea typeface="+mn-ea"/>
              </a:rPr>
              <a:t>String constant </a:t>
            </a:r>
            <a:r>
              <a:rPr lang="en-US" sz="2600" dirty="0">
                <a:ea typeface="+mn-ea"/>
              </a:rPr>
              <a:t>(or </a:t>
            </a:r>
            <a:r>
              <a:rPr lang="en-US" sz="2600" b="1" dirty="0">
                <a:ea typeface="+mn-ea"/>
              </a:rPr>
              <a:t>literal string constant</a:t>
            </a:r>
            <a:r>
              <a:rPr lang="en-US" sz="2600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Specific text value or string of characters enclosed within quotation marks-  “Amanda”.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ea typeface="+mn-ea"/>
              </a:rPr>
              <a:t>Unnamed constants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Numeric constant and string constant  </a:t>
            </a:r>
            <a:endParaRPr lang="en-US" sz="2400" dirty="0">
              <a:ea typeface="+mn-ea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72CF7FF7-1CD5-4E6D-87B0-7EF186E4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64551-971F-4513-9C24-A876BD6313A1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8437" name="Footer Placeholder 3">
            <a:extLst>
              <a:ext uri="{FF2B5EF4-FFF2-40B4-BE49-F238E27FC236}">
                <a16:creationId xmlns:a16="http://schemas.microsoft.com/office/drawing/2014/main" id="{A06BE8EB-5897-404E-87F7-479D64FB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895600" y="63246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8AC8A44-5A6B-49D9-8B55-F1779378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685800"/>
          </a:xfrm>
        </p:spPr>
        <p:txBody>
          <a:bodyPr/>
          <a:lstStyle/>
          <a:p>
            <a:pPr algn="l" eaLnBrk="1" hangingPunct="1"/>
            <a:r>
              <a:rPr lang="en-US" altLang="en-US"/>
              <a:t>Declaring Named Constants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F7F7A59-FFC0-43BF-BBAA-AA9C9880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638800"/>
          </a:xfrm>
        </p:spPr>
        <p:txBody>
          <a:bodyPr rtlCol="0"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400" b="1" dirty="0">
                <a:ea typeface="+mn-ea"/>
              </a:rPr>
              <a:t>Named constant 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Similar to a variable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Can be assigned a value only once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Assign a useful name to a value that will never be changed during a program’s execution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ea typeface="+mn-ea"/>
              </a:rPr>
              <a:t>For example, if a program uses a sales tax rate of 6%,  to declare a named constant as follows:</a:t>
            </a:r>
          </a:p>
          <a:p>
            <a:pPr marL="1046988" lvl="2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ea typeface="+mn-ea"/>
              </a:rPr>
              <a:t>num SALES_TAX = 0.06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ea typeface="+mn-ea"/>
              </a:rPr>
              <a:t>Then use SALES_TAX in a program statement again as in the following:</a:t>
            </a:r>
          </a:p>
          <a:p>
            <a:pPr marL="1046988" lvl="2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ea typeface="+mn-ea"/>
              </a:rPr>
              <a:t>set </a:t>
            </a:r>
            <a:r>
              <a:rPr lang="en-SG" sz="2200" dirty="0" err="1">
                <a:ea typeface="+mn-ea"/>
              </a:rPr>
              <a:t>taxAmount</a:t>
            </a:r>
            <a:r>
              <a:rPr lang="en-SG" sz="2200" dirty="0">
                <a:ea typeface="+mn-ea"/>
              </a:rPr>
              <a:t> = price * SALES_TAX</a:t>
            </a:r>
            <a:endParaRPr lang="en-US" sz="2200" dirty="0">
              <a:ea typeface="+mn-ea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400" b="1" dirty="0">
                <a:ea typeface="+mn-ea"/>
              </a:rPr>
              <a:t>Magic number 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Unnamed constant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Purpose is not immediately apparent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ea typeface="+mn-ea"/>
              </a:rPr>
              <a:t>Avoid this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E1C68C1-0A4F-42F2-8672-A52D0F6A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0C67D-F011-47F3-9F4E-A70C3E546280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9461" name="Footer Placeholder 3">
            <a:extLst>
              <a:ext uri="{FF2B5EF4-FFF2-40B4-BE49-F238E27FC236}">
                <a16:creationId xmlns:a16="http://schemas.microsoft.com/office/drawing/2014/main" id="{9D9F0762-0B86-49FC-B2F7-05414C43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B665E9D-D38C-414B-87E6-EE2747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1020763"/>
          </a:xfrm>
        </p:spPr>
        <p:txBody>
          <a:bodyPr/>
          <a:lstStyle/>
          <a:p>
            <a:pPr algn="l" eaLnBrk="1" hangingPunct="1"/>
            <a:r>
              <a:rPr lang="en-US" altLang="en-US"/>
              <a:t>Assigning Values to Variables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B972CCD-7521-4955-B1DF-FAEA8A67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b="1" dirty="0">
                <a:ea typeface="+mn-ea"/>
              </a:rPr>
              <a:t>Assignment statement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>
                <a:ea typeface="+mn-ea"/>
              </a:rPr>
              <a:t>set </a:t>
            </a:r>
            <a:r>
              <a:rPr lang="en-US" sz="2300" dirty="0" err="1">
                <a:ea typeface="+mn-ea"/>
              </a:rPr>
              <a:t>myAnswer</a:t>
            </a:r>
            <a:r>
              <a:rPr lang="en-US" sz="2300" dirty="0">
                <a:ea typeface="+mn-ea"/>
              </a:rPr>
              <a:t> = </a:t>
            </a:r>
            <a:r>
              <a:rPr lang="en-US" sz="2300" dirty="0" err="1">
                <a:ea typeface="+mn-ea"/>
              </a:rPr>
              <a:t>myNumber</a:t>
            </a:r>
            <a:r>
              <a:rPr lang="en-US" sz="2300" dirty="0">
                <a:ea typeface="+mn-ea"/>
              </a:rPr>
              <a:t> * 2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b="1" dirty="0">
                <a:ea typeface="+mn-ea"/>
              </a:rPr>
              <a:t>Assignment operator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>
                <a:ea typeface="+mn-ea"/>
              </a:rPr>
              <a:t>Equal sign 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>
                <a:ea typeface="+mn-ea"/>
              </a:rPr>
              <a:t>Always operates from right to left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300" b="1" dirty="0">
                <a:ea typeface="+mn-ea"/>
              </a:rPr>
              <a:t>Valid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>
                <a:ea typeface="+mn-ea"/>
              </a:rPr>
              <a:t>set </a:t>
            </a:r>
            <a:r>
              <a:rPr lang="en-US" sz="2300" dirty="0" err="1">
                <a:ea typeface="+mn-ea"/>
              </a:rPr>
              <a:t>someNumber</a:t>
            </a:r>
            <a:r>
              <a:rPr lang="en-US" sz="2300" dirty="0">
                <a:ea typeface="+mn-ea"/>
              </a:rPr>
              <a:t> = 2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>
                <a:ea typeface="+mn-ea"/>
              </a:rPr>
              <a:t>set </a:t>
            </a:r>
            <a:r>
              <a:rPr lang="en-US" sz="2300" dirty="0" err="1">
                <a:ea typeface="+mn-ea"/>
              </a:rPr>
              <a:t>someNumber</a:t>
            </a:r>
            <a:r>
              <a:rPr lang="en-US" sz="2300" dirty="0">
                <a:ea typeface="+mn-ea"/>
              </a:rPr>
              <a:t> = </a:t>
            </a:r>
            <a:r>
              <a:rPr lang="en-US" sz="2300" dirty="0" err="1">
                <a:ea typeface="+mn-ea"/>
              </a:rPr>
              <a:t>someOtherNumber</a:t>
            </a:r>
            <a:endParaRPr lang="en-US" sz="2300" dirty="0">
              <a:ea typeface="+mn-ea"/>
            </a:endParaRP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300" dirty="0">
                <a:ea typeface="+mn-ea"/>
              </a:rPr>
              <a:t>set </a:t>
            </a:r>
            <a:r>
              <a:rPr lang="en-SG" sz="2300" dirty="0" err="1">
                <a:ea typeface="+mn-ea"/>
              </a:rPr>
              <a:t>totalScore</a:t>
            </a:r>
            <a:r>
              <a:rPr lang="en-SG" sz="2300" dirty="0">
                <a:ea typeface="+mn-ea"/>
              </a:rPr>
              <a:t> = test1 + test2</a:t>
            </a:r>
            <a:endParaRPr lang="en-US" sz="2300" dirty="0">
              <a:ea typeface="+mn-ea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300" b="1" dirty="0">
                <a:ea typeface="+mn-ea"/>
              </a:rPr>
              <a:t>Not valid 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300" dirty="0">
                <a:ea typeface="+mn-ea"/>
              </a:rPr>
              <a:t>set 2 + 4 = </a:t>
            </a:r>
            <a:r>
              <a:rPr lang="en-US" sz="2300" dirty="0" err="1">
                <a:ea typeface="+mn-ea"/>
              </a:rPr>
              <a:t>someNumber</a:t>
            </a:r>
            <a:endParaRPr lang="en-US" sz="2300" dirty="0">
              <a:ea typeface="+mn-ea"/>
            </a:endParaRP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BDD5A5B9-212E-4337-963B-0856146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865805-817D-4239-B046-9F7F10363DA1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CDEDF27C-017B-49CE-9E1A-FBAF4CC8D668}"/>
              </a:ext>
            </a:extLst>
          </p:cNvPr>
          <p:cNvSpPr/>
          <p:nvPr/>
        </p:nvSpPr>
        <p:spPr>
          <a:xfrm rot="5400000">
            <a:off x="3905251" y="3306762"/>
            <a:ext cx="571500" cy="14255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20486" name="Footer Placeholder 3">
            <a:extLst>
              <a:ext uri="{FF2B5EF4-FFF2-40B4-BE49-F238E27FC236}">
                <a16:creationId xmlns:a16="http://schemas.microsoft.com/office/drawing/2014/main" id="{4051A5B0-3A5F-42AC-8ECD-5E9ED131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743200" y="62484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ECFADAE0-47CF-4C51-8ABF-91B4A8B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ABFF7D6-53B3-4A65-AC5F-D4B7F0BB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5225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i="1"/>
              <a:t>Standard arithmetic operators</a:t>
            </a:r>
            <a:r>
              <a:rPr lang="en-US" altLang="en-US"/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+ (plus sign) — Addition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− (minus sign) — Subtraction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* (asterisk) — Multiplication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/ (slash) — Division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D92846FD-7DF5-4F75-8D20-E9D26C83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CAE2E-D324-4460-8703-6C42B72E04D1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1509" name="Footer Placeholder 3">
            <a:extLst>
              <a:ext uri="{FF2B5EF4-FFF2-40B4-BE49-F238E27FC236}">
                <a16:creationId xmlns:a16="http://schemas.microsoft.com/office/drawing/2014/main" id="{379DB9C7-A4BB-49E4-9AD5-B64DA22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7000" y="62484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C5C567F-B4B7-40C4-9BDC-27A19A5F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6261100" cy="838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 (cont’d)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72E8A7F-5487-4636-9D47-52BD627C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334000"/>
          </a:xfrm>
        </p:spPr>
        <p:txBody>
          <a:bodyPr rtlCol="0"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800" b="1" dirty="0">
                <a:ea typeface="+mn-ea"/>
              </a:rPr>
              <a:t>Rules of precedence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Also called the </a:t>
            </a:r>
            <a:r>
              <a:rPr lang="en-US" sz="2400" b="1" dirty="0">
                <a:ea typeface="+mn-ea"/>
              </a:rPr>
              <a:t>order of operations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Dictate the order in which operations in the same statement are carried out</a:t>
            </a:r>
          </a:p>
          <a:p>
            <a:pPr marL="1325880" lvl="2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Expressions within parentheses are evaluated first</a:t>
            </a:r>
          </a:p>
          <a:p>
            <a:pPr marL="1325880" lvl="2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Multiplication and division are evaluated next: from left to right</a:t>
            </a:r>
          </a:p>
          <a:p>
            <a:pPr marL="1325880" lvl="2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Addition and subtraction are evaluated next :from left to right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61077C35-0383-4F70-9F29-EDAAE36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E5FF8-B9A6-4CB8-A2FD-97B988CB85FA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2533" name="Footer Placeholder 3">
            <a:extLst>
              <a:ext uri="{FF2B5EF4-FFF2-40B4-BE49-F238E27FC236}">
                <a16:creationId xmlns:a16="http://schemas.microsoft.com/office/drawing/2014/main" id="{CA92DABB-A203-4270-A881-D52BFD2D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C5C567F-B4B7-40C4-9BDC-27A19A5F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6261100" cy="838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 (cont’d)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72E8A7F-5487-4636-9D47-52BD627C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5105400"/>
          </a:xfrm>
        </p:spPr>
        <p:txBody>
          <a:bodyPr rtlCol="0"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800" dirty="0">
                <a:ea typeface="+mn-ea"/>
              </a:rPr>
              <a:t>For example</a:t>
            </a:r>
            <a:endParaRPr lang="en-SG" sz="2800" dirty="0">
              <a:ea typeface="+mn-ea"/>
            </a:endParaRP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 err="1">
                <a:ea typeface="+mn-ea"/>
              </a:rPr>
              <a:t>firstAnswer</a:t>
            </a:r>
            <a:r>
              <a:rPr lang="en-SG" sz="2400" dirty="0">
                <a:ea typeface="+mn-ea"/>
              </a:rPr>
              <a:t> = 2 + 3 * 4		“14”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 err="1">
                <a:ea typeface="+mn-ea"/>
              </a:rPr>
              <a:t>secondAnswer</a:t>
            </a:r>
            <a:r>
              <a:rPr lang="en-SG" sz="2400" dirty="0">
                <a:ea typeface="+mn-ea"/>
              </a:rPr>
              <a:t> = (2 + 3) * 4	                “20”</a:t>
            </a:r>
            <a:endParaRPr lang="en-US" sz="2400" dirty="0">
              <a:ea typeface="+mn-ea"/>
            </a:endParaRP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ea typeface="+mn-ea"/>
              </a:rPr>
              <a:t>average = score1 + score2 / 2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ea typeface="+mn-ea"/>
              </a:rPr>
              <a:t>average = (score1 + score2) / 2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 err="1">
                <a:ea typeface="+mn-ea"/>
              </a:rPr>
              <a:t>totalPriceWithTax</a:t>
            </a:r>
            <a:r>
              <a:rPr lang="en-SG" sz="2400" dirty="0">
                <a:ea typeface="+mn-ea"/>
              </a:rPr>
              <a:t> = price + price * TAX_RATE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 err="1">
                <a:ea typeface="+mn-ea"/>
              </a:rPr>
              <a:t>totalPriceWithTax</a:t>
            </a:r>
            <a:r>
              <a:rPr lang="en-SG" sz="2400" dirty="0">
                <a:ea typeface="+mn-ea"/>
              </a:rPr>
              <a:t> = price + (price * TAX_RATE)</a:t>
            </a:r>
            <a:endParaRPr lang="en-US" sz="2400" dirty="0">
              <a:ea typeface="+mn-ea"/>
            </a:endParaRP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63082C22-FF98-4082-9425-9FE8DDB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6774E-3DD2-4EDE-B5FB-D12B596AA459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1974D7-D501-4A64-AA8C-9E5811A7D6A5}"/>
              </a:ext>
            </a:extLst>
          </p:cNvPr>
          <p:cNvSpPr/>
          <p:nvPr/>
        </p:nvSpPr>
        <p:spPr>
          <a:xfrm>
            <a:off x="4291013" y="2320925"/>
            <a:ext cx="13493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SG"/>
          </a:p>
        </p:txBody>
      </p:sp>
      <p:sp>
        <p:nvSpPr>
          <p:cNvPr id="23558" name="Footer Placeholder 3">
            <a:extLst>
              <a:ext uri="{FF2B5EF4-FFF2-40B4-BE49-F238E27FC236}">
                <a16:creationId xmlns:a16="http://schemas.microsoft.com/office/drawing/2014/main" id="{AE606A9D-1FFE-4E4E-A5F8-8416545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5A00ECE2-666B-40A5-9471-E07888071C89}"/>
              </a:ext>
            </a:extLst>
          </p:cNvPr>
          <p:cNvSpPr/>
          <p:nvPr/>
        </p:nvSpPr>
        <p:spPr>
          <a:xfrm>
            <a:off x="4759325" y="2805113"/>
            <a:ext cx="13493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900A7ED2-1AE3-452F-B48A-E139E383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 (cont’d)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12FB14F-CA4E-4F96-80E0-36DD10E3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562600"/>
            <a:ext cx="7010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/>
              <a:t>Table 2-1 Precedence and associativity of five common operators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539F973E-5768-47AC-B3BC-1616D71A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1FEA6-CA14-4BAD-AFFC-AA1E14534FAC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3BD3F2FE-ABBE-4A4E-95E0-A7EE3B51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684338"/>
            <a:ext cx="8362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Footer Placeholder 3">
            <a:extLst>
              <a:ext uri="{FF2B5EF4-FFF2-40B4-BE49-F238E27FC236}">
                <a16:creationId xmlns:a16="http://schemas.microsoft.com/office/drawing/2014/main" id="{B26E951B-195A-4C07-8BEE-BE3BA3B2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0A2EF35-EC33-4197-BC9E-CAB5694D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3557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(cont’d)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A2CC15C-059F-4EAC-BBB5-83C14499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724400"/>
          </a:xfrm>
        </p:spPr>
        <p:txBody>
          <a:bodyPr rtlCol="0"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800" b="1" dirty="0">
                <a:ea typeface="+mn-ea"/>
              </a:rPr>
              <a:t>Left-to-right associativity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Operations with the same precedence take place from left to right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For example,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solidFill>
                  <a:srgbClr val="C00000"/>
                </a:solidFill>
                <a:ea typeface="+mn-ea"/>
              </a:rPr>
              <a:t>answer = a + b + c * d / e – f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solidFill>
                  <a:srgbClr val="C00000"/>
                </a:solidFill>
              </a:rPr>
              <a:t>answer = 10 + 11 + 20 * 3 / 2 – 15</a:t>
            </a:r>
          </a:p>
          <a:p>
            <a:pPr marL="75438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solidFill>
                  <a:srgbClr val="C00000"/>
                </a:solidFill>
                <a:ea typeface="+mn-ea"/>
              </a:rPr>
              <a:t>answer = a + b + (temporary result just calculated) - f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FBB6460B-FD6D-4A93-B3F3-7A6EBFF2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4E241-9AEB-4311-9823-8400D5C7773B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5605" name="Footer Placeholder 3">
            <a:extLst>
              <a:ext uri="{FF2B5EF4-FFF2-40B4-BE49-F238E27FC236}">
                <a16:creationId xmlns:a16="http://schemas.microsoft.com/office/drawing/2014/main" id="{16655B6D-6612-4135-B033-3F109DD3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0A2EF35-EC33-4197-BC9E-CAB5694D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295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Performing Arithmetic Operations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(cont’d)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A2CC15C-059F-4EAC-BBB5-83C14499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648200"/>
          </a:xfrm>
        </p:spPr>
        <p:txBody>
          <a:bodyPr rtlCol="0">
            <a:noAutofit/>
          </a:bodyPr>
          <a:lstStyle/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SG" dirty="0">
                <a:ea typeface="+mn-ea"/>
              </a:rPr>
              <a:t>Then, addition and subtraction are carried out from left to right as follows:</a:t>
            </a:r>
          </a:p>
          <a:p>
            <a:pPr marL="857250" lvl="2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ea typeface="+mn-ea"/>
              </a:rPr>
              <a:t>a and b are added, the temporary result is added, and then f is subtracted. The final result is then assigned to answer.</a:t>
            </a:r>
          </a:p>
          <a:p>
            <a:pPr marL="857250" lvl="2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SG" dirty="0">
              <a:ea typeface="+mn-ea"/>
            </a:endParaRPr>
          </a:p>
          <a:p>
            <a:pPr marL="857250" lvl="2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ea typeface="+mn-ea"/>
              </a:rPr>
              <a:t>Another way to say this is that the following two statements are equivalent:</a:t>
            </a:r>
          </a:p>
          <a:p>
            <a:pPr marL="1314450" lvl="3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solidFill>
                  <a:srgbClr val="C00000"/>
                </a:solidFill>
                <a:ea typeface="+mn-ea"/>
              </a:rPr>
              <a:t>answer = a + b + c * d / e – f</a:t>
            </a:r>
          </a:p>
          <a:p>
            <a:pPr marL="1314450" lvl="3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200" dirty="0">
                <a:solidFill>
                  <a:srgbClr val="C00000"/>
                </a:solidFill>
                <a:ea typeface="+mn-ea"/>
              </a:rPr>
              <a:t>answer = a + b + ((c * d) / e) - f</a:t>
            </a:r>
            <a:endParaRPr lang="en-US" sz="220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55405BEA-6DB7-4203-8F91-B2750D7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C8D3-9F7A-4ABF-9271-EE24BDAC175B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6629" name="Footer Placeholder 3">
            <a:extLst>
              <a:ext uri="{FF2B5EF4-FFF2-40B4-BE49-F238E27FC236}">
                <a16:creationId xmlns:a16="http://schemas.microsoft.com/office/drawing/2014/main" id="{54F50D2C-89C6-44E7-8531-CE39E0CB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8FB554C-BD94-4164-95CB-F1C00C03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11430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Declaring and Using Variables and Constants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B390865-E1F4-4968-A6C9-08104AA8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ea typeface="+mn-ea"/>
              </a:rPr>
              <a:t>Data items </a:t>
            </a:r>
            <a:r>
              <a:rPr lang="en-US" b="1" dirty="0">
                <a:solidFill>
                  <a:schemeClr val="accent3"/>
                </a:solidFill>
                <a:ea typeface="+mn-ea"/>
              </a:rPr>
              <a:t>in</a:t>
            </a:r>
            <a:r>
              <a:rPr lang="en-US" dirty="0">
                <a:ea typeface="+mn-ea"/>
              </a:rPr>
              <a:t> program has to deal with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ea typeface="+mn-ea"/>
              </a:rPr>
              <a:t>All the </a:t>
            </a:r>
            <a:r>
              <a:rPr lang="en-US" dirty="0">
                <a:solidFill>
                  <a:srgbClr val="C00000"/>
                </a:solidFill>
                <a:ea typeface="+mn-ea"/>
              </a:rPr>
              <a:t>text, numbers, and other </a:t>
            </a:r>
            <a:r>
              <a:rPr lang="en-US" dirty="0">
                <a:ea typeface="+mn-ea"/>
              </a:rPr>
              <a:t>information that are processed by a computer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Stored in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variables</a:t>
            </a:r>
            <a:r>
              <a:rPr lang="en-US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in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memory </a:t>
            </a:r>
            <a:r>
              <a:rPr lang="en-US" b="1" dirty="0">
                <a:solidFill>
                  <a:schemeClr val="accent3"/>
                </a:solidFill>
                <a:ea typeface="+mn-ea"/>
              </a:rPr>
              <a:t>where they can be processed and converted to information  that is output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b="1" dirty="0">
                <a:ea typeface="+mn-ea"/>
              </a:rPr>
              <a:t>Three Different forms of data </a:t>
            </a:r>
            <a:r>
              <a:rPr lang="en-US" dirty="0">
                <a:ea typeface="+mn-ea"/>
              </a:rPr>
              <a:t>storage in memory</a:t>
            </a:r>
          </a:p>
          <a:p>
            <a:pPr marL="92583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Variables</a:t>
            </a:r>
          </a:p>
          <a:p>
            <a:pPr marL="92583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Literals, or unnamed constants</a:t>
            </a:r>
          </a:p>
          <a:p>
            <a:pPr marL="92583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Named constants</a:t>
            </a:r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6F321BD9-5322-4787-8C88-E2F0C97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2BC75-5B30-48A4-BFD8-32BB370D290C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6149" name="Footer Placeholder 3">
            <a:extLst>
              <a:ext uri="{FF2B5EF4-FFF2-40B4-BE49-F238E27FC236}">
                <a16:creationId xmlns:a16="http://schemas.microsoft.com/office/drawing/2014/main" id="{0ABEC07C-7716-4414-A911-A9416DC7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38DDF1F-3B72-4B5A-8A26-9E5430D4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15875"/>
            <a:ext cx="6261100" cy="4254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Modularizing a Program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2DB2440A-44B2-4CDC-B7B9-C8401E4A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576E86-761B-480D-9EA0-F35E9BF2CF03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8A157124-C25B-468B-85B6-C1C9612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  <p:sp>
        <p:nvSpPr>
          <p:cNvPr id="27653" name="Content Placeholder 6">
            <a:extLst>
              <a:ext uri="{FF2B5EF4-FFF2-40B4-BE49-F238E27FC236}">
                <a16:creationId xmlns:a16="http://schemas.microsoft.com/office/drawing/2014/main" id="{062B3213-47FC-4B50-BF16-0897B971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157913"/>
            <a:ext cx="8382000" cy="365125"/>
          </a:xfrm>
        </p:spPr>
        <p:txBody>
          <a:bodyPr/>
          <a:lstStyle/>
          <a:p>
            <a:pPr algn="ctr"/>
            <a:r>
              <a:rPr lang="en-US" altLang="en-US" sz="2000" b="1"/>
              <a:t>Figure 2-3 Program that produces a bill using only main program</a:t>
            </a:r>
          </a:p>
        </p:txBody>
      </p:sp>
      <p:pic>
        <p:nvPicPr>
          <p:cNvPr id="27654" name="Picture 1">
            <a:extLst>
              <a:ext uri="{FF2B5EF4-FFF2-40B4-BE49-F238E27FC236}">
                <a16:creationId xmlns:a16="http://schemas.microsoft.com/office/drawing/2014/main" id="{202B471B-8582-4102-BED5-DB38BD81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01650"/>
            <a:ext cx="7896225" cy="565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70CDC04-7E6B-44FC-9F53-6E721F3F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38" y="0"/>
            <a:ext cx="6261101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Modularizing a Program (cont’d)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216781-A45E-4188-899C-3249314F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59488"/>
            <a:ext cx="9120188" cy="365125"/>
          </a:xfrm>
        </p:spPr>
        <p:txBody>
          <a:bodyPr rtlCol="0">
            <a:normAutofit fontScale="70000" lnSpcReduction="20000"/>
          </a:bodyPr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200" b="1" dirty="0">
                <a:ea typeface="+mn-ea"/>
              </a:rPr>
              <a:t>Figure 2-4 Program that produces a bill using main program that calls </a:t>
            </a:r>
            <a:r>
              <a:rPr lang="en-US" sz="2200" b="1" dirty="0" err="1">
                <a:ea typeface="+mn-ea"/>
              </a:rPr>
              <a:t>displayAddressInfo</a:t>
            </a:r>
            <a:r>
              <a:rPr lang="en-US" sz="2200" b="1" dirty="0">
                <a:ea typeface="+mn-ea"/>
              </a:rPr>
              <a:t>() module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464B3AAC-32B9-48E9-A29B-B0E55AC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D5392E-3704-464D-8890-3BCD311B5855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8677" name="Footer Placeholder 3">
            <a:extLst>
              <a:ext uri="{FF2B5EF4-FFF2-40B4-BE49-F238E27FC236}">
                <a16:creationId xmlns:a16="http://schemas.microsoft.com/office/drawing/2014/main" id="{5A6A3E04-24E5-4734-9F04-FCE37E8F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533B5EE0-185E-4CBF-B1C4-537B01B1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53260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>
            <a:extLst>
              <a:ext uri="{FF2B5EF4-FFF2-40B4-BE49-F238E27FC236}">
                <a16:creationId xmlns:a16="http://schemas.microsoft.com/office/drawing/2014/main" id="{AC87DCEA-5856-4808-8489-A844C90D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914400"/>
            <a:ext cx="38449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BEEAB9A-6260-4255-9725-E2C55F5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41275"/>
            <a:ext cx="6686550" cy="5175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Modularizing a Program(cont’d)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8F701BD-68F8-4322-8898-90F5D043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1143000"/>
            <a:ext cx="9124950" cy="5334000"/>
          </a:xfrm>
        </p:spPr>
        <p:txBody>
          <a:bodyPr rtlCol="0"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>
                <a:ea typeface="+mn-ea"/>
              </a:rPr>
              <a:t>The process of breaking down a large program into modules is called modularization.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endParaRPr lang="en-US" sz="2600" dirty="0">
              <a:ea typeface="+mn-ea"/>
            </a:endParaRPr>
          </a:p>
          <a:p>
            <a:pPr marL="765810" lvl="1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>
                <a:ea typeface="+mn-ea"/>
              </a:rPr>
              <a:t>Visual Basic programmers – procedure (</a:t>
            </a:r>
            <a:r>
              <a:rPr lang="en-US" sz="2200" dirty="0" err="1">
                <a:ea typeface="+mn-ea"/>
              </a:rPr>
              <a:t>subprocedure</a:t>
            </a:r>
            <a:r>
              <a:rPr lang="en-US" sz="2200" dirty="0">
                <a:ea typeface="+mn-ea"/>
              </a:rPr>
              <a:t>)</a:t>
            </a:r>
          </a:p>
          <a:p>
            <a:pPr marL="765810" lvl="1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>
                <a:ea typeface="+mn-ea"/>
              </a:rPr>
              <a:t>C, C++ programmers – function</a:t>
            </a:r>
          </a:p>
          <a:p>
            <a:pPr marL="765810" lvl="1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>
                <a:ea typeface="+mn-ea"/>
              </a:rPr>
              <a:t>C#, Java and other object-oriented programmer – method</a:t>
            </a:r>
          </a:p>
          <a:p>
            <a:pPr marL="765810" lvl="1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>
                <a:ea typeface="+mn-ea"/>
              </a:rPr>
              <a:t>COBOL, RPG, BASIC – subroutine</a:t>
            </a: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endParaRPr lang="en-US" sz="2600" dirty="0">
              <a:ea typeface="+mn-ea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/>
              <a:t>Programmers say the statements that are contained in a module have been </a:t>
            </a:r>
            <a:r>
              <a:rPr lang="en-US" sz="2600" dirty="0">
                <a:solidFill>
                  <a:srgbClr val="FF0000"/>
                </a:solidFill>
              </a:rPr>
              <a:t>encapsulated.</a:t>
            </a: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endParaRPr lang="en-US" sz="2600" dirty="0">
              <a:solidFill>
                <a:srgbClr val="FF0000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/>
              <a:t>The more the statements contribute to the same job, the greater the functional cohesion of the module.</a:t>
            </a:r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endParaRPr lang="en-US" sz="2600" dirty="0">
              <a:ea typeface="+mn-ea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5D42DE4A-E5EE-439E-8493-50F8E6BB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7FEC0-52B1-4C87-8E7A-7BDA357BCE32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9701" name="Footer Placeholder 3">
            <a:extLst>
              <a:ext uri="{FF2B5EF4-FFF2-40B4-BE49-F238E27FC236}">
                <a16:creationId xmlns:a16="http://schemas.microsoft.com/office/drawing/2014/main" id="{FA0B352A-579B-4471-A062-EA202692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70CDC04-7E6B-44FC-9F53-6E721F3F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38" y="0"/>
            <a:ext cx="6261101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Modularizing a Program(cont’d)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216781-A45E-4188-899C-3249314F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120188" cy="5434013"/>
          </a:xfrm>
        </p:spPr>
        <p:txBody>
          <a:bodyPr rtlCol="0">
            <a:normAutofit/>
          </a:bodyPr>
          <a:lstStyle/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ea typeface="+mn-ea"/>
              </a:rPr>
              <a:t>Main program which contains the basic steps, or the mainline logic of the program.</a:t>
            </a:r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sz="2400" dirty="0">
              <a:ea typeface="+mn-ea"/>
            </a:endParaRPr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>
                <a:ea typeface="+mn-ea"/>
              </a:rPr>
              <a:t>To create the module-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200" dirty="0">
                <a:ea typeface="+mn-ea"/>
              </a:rPr>
              <a:t>A </a:t>
            </a:r>
            <a:r>
              <a:rPr lang="en-US" sz="2200" b="1" dirty="0">
                <a:ea typeface="+mn-ea"/>
              </a:rPr>
              <a:t>header</a:t>
            </a:r>
            <a:r>
              <a:rPr lang="en-US" sz="2200" dirty="0">
                <a:ea typeface="+mn-ea"/>
              </a:rPr>
              <a:t> – A module’s header includes the module identifier and possibly other necessary identifying information.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200" dirty="0">
                <a:ea typeface="+mn-ea"/>
              </a:rPr>
              <a:t>A </a:t>
            </a:r>
            <a:r>
              <a:rPr lang="en-US" sz="2200" b="1" dirty="0">
                <a:ea typeface="+mn-ea"/>
              </a:rPr>
              <a:t>body</a:t>
            </a:r>
            <a:r>
              <a:rPr lang="en-US" sz="2200" dirty="0">
                <a:ea typeface="+mn-ea"/>
              </a:rPr>
              <a:t> – A module’s body contains all the statements in the module.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200" dirty="0">
                <a:ea typeface="+mn-ea"/>
              </a:rPr>
              <a:t>A </a:t>
            </a:r>
            <a:r>
              <a:rPr lang="en-US" sz="2200" b="1" dirty="0">
                <a:ea typeface="+mn-ea"/>
              </a:rPr>
              <a:t>return statement </a:t>
            </a:r>
            <a:r>
              <a:rPr lang="en-US" sz="2200" dirty="0">
                <a:ea typeface="+mn-ea"/>
              </a:rPr>
              <a:t>– A module’s return statement marks the end of the module and identifies the point at which control returns to the program or module that called the module.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79784959-1E39-4DC1-8FBA-5C030A9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99CDE-D058-498D-A707-C3A7EBEAE9B2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30725" name="Footer Placeholder 3">
            <a:extLst>
              <a:ext uri="{FF2B5EF4-FFF2-40B4-BE49-F238E27FC236}">
                <a16:creationId xmlns:a16="http://schemas.microsoft.com/office/drawing/2014/main" id="{0BF6ED69-80A3-48A8-9C85-9700F01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BEEAB9A-6260-4255-9725-E2C55F5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41275"/>
            <a:ext cx="6686550" cy="5175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Modularizing a Program(cont’d)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8F701BD-68F8-4322-8898-90F5D043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762000"/>
            <a:ext cx="9124950" cy="571500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/>
              <a:t>There are at least three reasons for doing so:</a:t>
            </a:r>
          </a:p>
          <a:p>
            <a:pPr marL="966978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Modularization provides abstraction.</a:t>
            </a:r>
          </a:p>
          <a:p>
            <a:pPr marL="909828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The process of paying attention to important properties while ignoring nonessential details.</a:t>
            </a:r>
          </a:p>
          <a:p>
            <a:pPr marL="909828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966978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Modularization allows multiple programmer to work on a problem.</a:t>
            </a:r>
          </a:p>
          <a:p>
            <a:pPr marL="966978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/>
          </a:p>
          <a:p>
            <a:pPr marL="966978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Modularization allows you to reuse your work more easily</a:t>
            </a:r>
          </a:p>
          <a:p>
            <a:pPr marL="1367028" lvl="2" indent="-457200" eaLnBrk="1" fontAlgn="auto" hangingPunct="1">
              <a:spcAft>
                <a:spcPts val="0"/>
              </a:spcAft>
              <a:defRPr/>
            </a:pPr>
            <a:r>
              <a:rPr lang="en-US" sz="2000" dirty="0"/>
              <a:t>The feature of modular programs that allows individual modules to be used in a variety of applications is known as </a:t>
            </a:r>
            <a:r>
              <a:rPr lang="en-US" sz="2000" b="1" dirty="0"/>
              <a:t>reusability.</a:t>
            </a:r>
          </a:p>
          <a:p>
            <a:pPr marL="1367028" lvl="2" indent="-457200"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Reliability</a:t>
            </a:r>
            <a:r>
              <a:rPr lang="en-US" sz="2000" dirty="0"/>
              <a:t> is the feature of programs that assures a module has been tested and proven to function correctly. </a:t>
            </a:r>
          </a:p>
          <a:p>
            <a:pPr marL="1367028" lvl="2" indent="-457200" eaLnBrk="1" fontAlgn="auto" hangingPunct="1">
              <a:spcAft>
                <a:spcPts val="0"/>
              </a:spcAft>
              <a:defRPr/>
            </a:pPr>
            <a:r>
              <a:rPr lang="en-US" sz="2000" dirty="0"/>
              <a:t>Reliable software saves time and money.</a:t>
            </a:r>
          </a:p>
          <a:p>
            <a:pPr marL="966978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/>
          </a:p>
          <a:p>
            <a:pPr marL="365760" indent="-256032" eaLnBrk="1" fontAlgn="auto" hangingPunct="1">
              <a:spcAft>
                <a:spcPts val="0"/>
              </a:spcAft>
              <a:buFont typeface="Georgia"/>
              <a:buChar char="•"/>
              <a:defRPr/>
            </a:pPr>
            <a:endParaRPr lang="en-US" sz="2600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5921961F-0D3D-4539-B8CC-F1C792C0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2FD3E-F256-4C6E-91F7-6221BEC8C6D8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31749" name="Footer Placeholder 3">
            <a:extLst>
              <a:ext uri="{FF2B5EF4-FFF2-40B4-BE49-F238E27FC236}">
                <a16:creationId xmlns:a16="http://schemas.microsoft.com/office/drawing/2014/main" id="{6CA16DC9-7616-499C-B04D-52123B1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BA9179C-5E8A-4CFF-BFC7-AC14D8DF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914400"/>
          </a:xfrm>
        </p:spPr>
        <p:txBody>
          <a:bodyPr/>
          <a:lstStyle/>
          <a:p>
            <a:pPr algn="l"/>
            <a:r>
              <a:rPr lang="en-US" altLang="en-US" sz="3200"/>
              <a:t>Declaring Variables and Constants within Modules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C534A25-A2B3-4EAE-8123-F5BA50E1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91225"/>
            <a:ext cx="9144000" cy="365125"/>
          </a:xfrm>
        </p:spPr>
        <p:txBody>
          <a:bodyPr/>
          <a:lstStyle/>
          <a:p>
            <a:pPr algn="ctr"/>
            <a:r>
              <a:rPr lang="en-US" altLang="en-US" sz="2000" b="1"/>
              <a:t>Figure 2-5 the billing program with constants declared within the module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E46E1774-947D-4001-8179-A25493C73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</a:rPr>
              <a:t>Programming Logic &amp; Design, Sixth Edition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51112631-6AEA-4D1F-8311-F1FF626B6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DFC70-40F5-41E3-8E16-F8640D84464A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32774" name="Picture 5">
            <a:extLst>
              <a:ext uri="{FF2B5EF4-FFF2-40B4-BE49-F238E27FC236}">
                <a16:creationId xmlns:a16="http://schemas.microsoft.com/office/drawing/2014/main" id="{E95E09B3-6877-47A4-89E4-F73FF6E5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946150"/>
            <a:ext cx="24447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>
            <a:extLst>
              <a:ext uri="{FF2B5EF4-FFF2-40B4-BE49-F238E27FC236}">
                <a16:creationId xmlns:a16="http://schemas.microsoft.com/office/drawing/2014/main" id="{DC4A8187-9C4B-424B-A12F-7B0DA88F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946150"/>
            <a:ext cx="2840037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>
            <a:extLst>
              <a:ext uri="{FF2B5EF4-FFF2-40B4-BE49-F238E27FC236}">
                <a16:creationId xmlns:a16="http://schemas.microsoft.com/office/drawing/2014/main" id="{54AE9D23-7281-4151-A73C-8BBDC06B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874713"/>
            <a:ext cx="391636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20F773F-1E6B-41E2-B163-85CA37A4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89700" cy="990600"/>
          </a:xfrm>
        </p:spPr>
        <p:txBody>
          <a:bodyPr/>
          <a:lstStyle/>
          <a:p>
            <a:pPr algn="l"/>
            <a:r>
              <a:rPr lang="en-US" altLang="en-US" sz="3200"/>
              <a:t>Declaring Variables and Constants within Modules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7FE1746-9705-4B3F-9B19-835D77AC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908550"/>
          </a:xfrm>
        </p:spPr>
        <p:txBody>
          <a:bodyPr/>
          <a:lstStyle/>
          <a:p>
            <a:r>
              <a:rPr lang="en-US" altLang="en-US" sz="2600"/>
              <a:t>Visibility and scope is important for variable declaration and constants within modules.</a:t>
            </a:r>
          </a:p>
          <a:p>
            <a:endParaRPr lang="en-US" altLang="en-US" sz="2600"/>
          </a:p>
          <a:p>
            <a:r>
              <a:rPr lang="en-US" altLang="en-US" sz="2600"/>
              <a:t>Variables and constants are </a:t>
            </a:r>
            <a:r>
              <a:rPr lang="en-US" altLang="en-US" sz="2600">
                <a:solidFill>
                  <a:srgbClr val="FF3300"/>
                </a:solidFill>
              </a:rPr>
              <a:t>local</a:t>
            </a:r>
            <a:r>
              <a:rPr lang="en-US" altLang="en-US" sz="2600"/>
              <a:t> to the module in which they are declared.</a:t>
            </a:r>
          </a:p>
          <a:p>
            <a:endParaRPr lang="en-US" altLang="en-US" sz="2600"/>
          </a:p>
          <a:p>
            <a:r>
              <a:rPr lang="en-US" altLang="en-US" sz="2600">
                <a:solidFill>
                  <a:srgbClr val="FF3300"/>
                </a:solidFill>
              </a:rPr>
              <a:t>Global variables </a:t>
            </a:r>
            <a:r>
              <a:rPr lang="en-US" altLang="en-US" sz="2600"/>
              <a:t>and constants are known to the entire program (declared at the program level)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E9573A38-719E-4914-B172-184817A57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</a:rPr>
              <a:t>Programming Logic &amp; Design, Sixth Edition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E1AD0908-5CFD-487F-8025-75C6D1187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5AC0B-7206-45C0-AD50-0E4D2C97096C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F78BB8D-4159-4F9C-A7B4-F7C962C6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76200"/>
            <a:ext cx="6261100" cy="655638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ea typeface="+mj-ea"/>
              </a:rPr>
              <a:t>Creating Hierarchy Charts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5B6B794-82A6-49AA-9A83-E5D8C2C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11775"/>
            <a:ext cx="9144000" cy="814388"/>
          </a:xfrm>
        </p:spPr>
        <p:txBody>
          <a:bodyPr/>
          <a:lstStyle/>
          <a:p>
            <a:pPr eaLnBrk="1" hangingPunct="1"/>
            <a:r>
              <a:rPr lang="en-US" altLang="en-US" sz="2000" b="1"/>
              <a:t>Hierarchy chart that operates in a similar manner to show the overall picture of how modules are related to one another.</a:t>
            </a:r>
          </a:p>
          <a:p>
            <a:pPr eaLnBrk="1" hangingPunct="1"/>
            <a:r>
              <a:rPr lang="en-US" altLang="en-US" sz="2000" b="1"/>
              <a:t>Blacken a corner of each box that represents a module used more than once.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88911703-754B-4E5D-9AB5-0AD82209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02C36222-BD0C-4C42-8526-881559F2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31F93-300A-4437-AD94-812D11150EBF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34822" name="Picture 1">
            <a:extLst>
              <a:ext uri="{FF2B5EF4-FFF2-40B4-BE49-F238E27FC236}">
                <a16:creationId xmlns:a16="http://schemas.microsoft.com/office/drawing/2014/main" id="{779B63E3-1E21-44AE-AED3-48D2EDB4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906780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Content Placeholder 2">
            <a:extLst>
              <a:ext uri="{FF2B5EF4-FFF2-40B4-BE49-F238E27FC236}">
                <a16:creationId xmlns:a16="http://schemas.microsoft.com/office/drawing/2014/main" id="{8B73536D-56C9-433A-907A-37ABF6AF270C}"/>
              </a:ext>
            </a:extLst>
          </p:cNvPr>
          <p:cNvSpPr txBox="1">
            <a:spLocks/>
          </p:cNvSpPr>
          <p:nvPr/>
        </p:nvSpPr>
        <p:spPr bwMode="auto">
          <a:xfrm>
            <a:off x="122238" y="4891088"/>
            <a:ext cx="9004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 b="1"/>
              <a:t>Figure 2-11 Billing program hierarchy chart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86F9275-EE4C-488E-95DE-A678EB99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73183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Features of Good Program Design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85541CA-7E92-4F90-8844-A6E12FB4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9144000" cy="525780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Use program comments where appropriate</a:t>
            </a:r>
          </a:p>
          <a:p>
            <a:pPr algn="just" eaLnBrk="1" hangingPunct="1"/>
            <a:endParaRPr lang="en-US" altLang="en-US" sz="2800"/>
          </a:p>
          <a:p>
            <a:pPr algn="just" eaLnBrk="1" hangingPunct="1"/>
            <a:r>
              <a:rPr lang="en-US" altLang="en-US" sz="2800"/>
              <a:t>Identifiers should be well-chosen</a:t>
            </a:r>
          </a:p>
          <a:p>
            <a:pPr algn="just" eaLnBrk="1" hangingPunct="1"/>
            <a:endParaRPr lang="en-US" altLang="en-US" sz="2800"/>
          </a:p>
          <a:p>
            <a:pPr algn="just" eaLnBrk="1" hangingPunct="1"/>
            <a:r>
              <a:rPr lang="en-US" altLang="en-US" sz="2800"/>
              <a:t>Strive to design clear statements within your programs and modules</a:t>
            </a:r>
          </a:p>
          <a:p>
            <a:pPr algn="just" eaLnBrk="1" hangingPunct="1"/>
            <a:endParaRPr lang="en-US" altLang="en-US" sz="2800"/>
          </a:p>
          <a:p>
            <a:pPr algn="just" eaLnBrk="1" hangingPunct="1"/>
            <a:r>
              <a:rPr lang="en-US" altLang="en-US" sz="2800"/>
              <a:t>Write clear prompts and echo input</a:t>
            </a:r>
          </a:p>
          <a:p>
            <a:pPr algn="just" eaLnBrk="1" hangingPunct="1"/>
            <a:endParaRPr lang="en-US" altLang="en-US" sz="2800"/>
          </a:p>
          <a:p>
            <a:pPr algn="just" eaLnBrk="1" hangingPunct="1"/>
            <a:r>
              <a:rPr lang="en-US" altLang="en-US" sz="2800"/>
              <a:t>Continue to maintain good programming habits as you develop your programming skills</a:t>
            </a:r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1042C190-C2FE-442C-9415-2CF966C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5676D912-7B48-4E3E-B68E-6DE6392D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908D2-1F33-4851-9D21-1B47B454C738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01F3C7C-3A62-4CC6-BCCA-FC93D8BC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6261100" cy="4572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Features of Good Program Design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5EE8E725-C058-4D01-BE0F-69B1754B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5181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a typeface="+mn-ea"/>
              </a:rPr>
              <a:t>Program comments 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Written explanations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Not part of the program logic 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Serve as documentation for readers of the program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600" dirty="0">
                <a:ea typeface="+mn-ea"/>
              </a:rPr>
              <a:t>Syntax used differs among programming languages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600" dirty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600" dirty="0">
                <a:ea typeface="+mn-ea"/>
              </a:rPr>
              <a:t>In a flowchart, can use an </a:t>
            </a:r>
            <a:r>
              <a:rPr lang="en-US" sz="2600" b="1" dirty="0">
                <a:solidFill>
                  <a:srgbClr val="FF3300"/>
                </a:solidFill>
                <a:ea typeface="+mn-ea"/>
              </a:rPr>
              <a:t>annotation symbol </a:t>
            </a:r>
            <a:r>
              <a:rPr lang="en-US" sz="2600" dirty="0">
                <a:ea typeface="+mn-ea"/>
              </a:rPr>
              <a:t>to hold information that expands on what is stored within another flowchart symbol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An </a:t>
            </a:r>
            <a:r>
              <a:rPr lang="en-US" sz="2200" b="1" dirty="0"/>
              <a:t>annotation symbol </a:t>
            </a:r>
            <a:r>
              <a:rPr lang="en-US" sz="2200" dirty="0"/>
              <a:t>is most often represented by a </a:t>
            </a:r>
            <a:r>
              <a:rPr lang="en-US" sz="2200" b="1" dirty="0">
                <a:solidFill>
                  <a:srgbClr val="FF3300"/>
                </a:solidFill>
              </a:rPr>
              <a:t>three-sided box </a:t>
            </a:r>
            <a:r>
              <a:rPr lang="en-US" sz="2200" dirty="0"/>
              <a:t>that is connected to the step it </a:t>
            </a:r>
            <a:r>
              <a:rPr lang="en-US" sz="2200" b="1" dirty="0">
                <a:solidFill>
                  <a:srgbClr val="FF3300"/>
                </a:solidFill>
              </a:rPr>
              <a:t>references by a dashed line</a:t>
            </a:r>
            <a:r>
              <a:rPr lang="en-US" sz="2200" dirty="0"/>
              <a:t>.</a:t>
            </a:r>
            <a:endParaRPr lang="en-US" sz="2200" dirty="0">
              <a:ea typeface="+mn-ea"/>
            </a:endParaRPr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A348AF4A-533B-42B2-9C8D-3425CC70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630292A8-BB87-4C87-83D9-8C2D1D43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E9D91-CF67-4A72-A7A0-F255348B2A87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36A20F7-A3B4-48F9-98E3-EC8BC158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4613"/>
            <a:ext cx="6261100" cy="611187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Working with Variables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C8742EF-F363-48AE-84AC-967AAE96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b="1" dirty="0">
                <a:ea typeface="+mn-ea"/>
              </a:rPr>
              <a:t>Variables</a:t>
            </a:r>
          </a:p>
          <a:p>
            <a:pPr marL="852678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Named memory locations whose contents can vary or differ over time </a:t>
            </a:r>
          </a:p>
          <a:p>
            <a:pPr marL="852678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/>
              <a:t>Variables must be declared before they are used in a program for the first  time</a:t>
            </a:r>
            <a:endParaRPr lang="en-US" sz="2400" dirty="0"/>
          </a:p>
          <a:p>
            <a:pPr marL="452628" algn="just" eaLnBrk="1" fontAlgn="auto" hangingPunct="1">
              <a:spcAft>
                <a:spcPts val="0"/>
              </a:spcAft>
              <a:defRPr/>
            </a:pPr>
            <a:r>
              <a:rPr lang="en-US" sz="2600" b="1" dirty="0">
                <a:ea typeface="+mn-ea"/>
              </a:rPr>
              <a:t>Declaration 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+mn-ea"/>
              </a:rPr>
              <a:t>Statement that provides </a:t>
            </a:r>
            <a:r>
              <a:rPr lang="en-US" sz="2400" b="1" dirty="0">
                <a:solidFill>
                  <a:srgbClr val="0070C0"/>
                </a:solidFill>
                <a:ea typeface="+mn-ea"/>
              </a:rPr>
              <a:t>a data type </a:t>
            </a:r>
            <a:r>
              <a:rPr lang="en-US" sz="2400" dirty="0">
                <a:ea typeface="+mn-ea"/>
              </a:rPr>
              <a:t>and </a:t>
            </a:r>
            <a:r>
              <a:rPr lang="en-US" sz="2400" b="1" dirty="0">
                <a:solidFill>
                  <a:srgbClr val="0070C0"/>
                </a:solidFill>
                <a:ea typeface="+mn-ea"/>
              </a:rPr>
              <a:t>an identifier</a:t>
            </a:r>
            <a:r>
              <a:rPr lang="en-US" sz="2400" dirty="0">
                <a:solidFill>
                  <a:srgbClr val="0070C0"/>
                </a:solidFill>
                <a:ea typeface="+mn-ea"/>
              </a:rPr>
              <a:t> </a:t>
            </a:r>
            <a:r>
              <a:rPr lang="en-US" sz="2400" dirty="0">
                <a:ea typeface="+mn-ea"/>
              </a:rPr>
              <a:t>for a variable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ea typeface="+mn-ea"/>
              </a:rPr>
              <a:t>Identifier </a:t>
            </a:r>
            <a:r>
              <a:rPr lang="en-US" sz="2400" dirty="0">
                <a:ea typeface="+mn-ea"/>
              </a:rPr>
              <a:t>is a variable’s name</a:t>
            </a:r>
          </a:p>
          <a:p>
            <a:pPr marL="754380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>
                <a:ea typeface="+mn-ea"/>
              </a:rPr>
              <a:t>A data item’s </a:t>
            </a:r>
            <a:r>
              <a:rPr lang="en-SG" sz="2400" b="1" dirty="0">
                <a:ea typeface="+mn-ea"/>
              </a:rPr>
              <a:t>data type </a:t>
            </a:r>
            <a:r>
              <a:rPr lang="en-SG" sz="2400" dirty="0">
                <a:ea typeface="+mn-ea"/>
              </a:rPr>
              <a:t>is a classification that describes the following:</a:t>
            </a:r>
          </a:p>
          <a:p>
            <a:pPr marL="1046988" lvl="2" indent="-342900" algn="just" eaLnBrk="1" fontAlgn="auto" hangingPunct="1">
              <a:spcAft>
                <a:spcPts val="0"/>
              </a:spcAft>
              <a:defRPr/>
            </a:pPr>
            <a:r>
              <a:rPr lang="en-SG" sz="2200" dirty="0">
                <a:ea typeface="+mn-ea"/>
              </a:rPr>
              <a:t>What values can be held by the item</a:t>
            </a:r>
          </a:p>
          <a:p>
            <a:pPr marL="1046988" lvl="2" indent="-342900" algn="just" eaLnBrk="1" fontAlgn="auto" hangingPunct="1">
              <a:spcAft>
                <a:spcPts val="0"/>
              </a:spcAft>
              <a:defRPr/>
            </a:pPr>
            <a:r>
              <a:rPr lang="en-SG" sz="2200" dirty="0">
                <a:ea typeface="+mn-ea"/>
              </a:rPr>
              <a:t>How the item is stored in computer memory</a:t>
            </a:r>
          </a:p>
          <a:p>
            <a:pPr marL="1046988" lvl="2" indent="-342900" algn="just" eaLnBrk="1" fontAlgn="auto" hangingPunct="1">
              <a:spcAft>
                <a:spcPts val="0"/>
              </a:spcAft>
              <a:defRPr/>
            </a:pPr>
            <a:r>
              <a:rPr lang="en-SG" sz="2200" dirty="0">
                <a:ea typeface="+mn-ea"/>
              </a:rPr>
              <a:t>What operations can be performed on the data item</a:t>
            </a:r>
            <a:endParaRPr lang="en-US" sz="2200" dirty="0">
              <a:ea typeface="+mn-ea"/>
            </a:endParaRP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0731BB06-0A72-4F5A-8CD6-5EBE6537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DE87B-6A49-40C6-93A5-68095174CFC4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8197" name="Footer Placeholder 3">
            <a:extLst>
              <a:ext uri="{FF2B5EF4-FFF2-40B4-BE49-F238E27FC236}">
                <a16:creationId xmlns:a16="http://schemas.microsoft.com/office/drawing/2014/main" id="{82E48FC9-4CB8-426C-8903-81951931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770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AAD0256-AB8B-4B93-8871-67B42D53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3"/>
            <a:ext cx="6553200" cy="9906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Features of Good Program Design </a:t>
            </a:r>
            <a:r>
              <a:rPr lang="en-US" dirty="0">
                <a:ea typeface="+mj-ea"/>
              </a:rPr>
              <a:t>(cont’d)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0C4D4E7E-7C59-4DCF-A8E4-022DC28FAD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88" y="1306513"/>
            <a:ext cx="9032875" cy="3398837"/>
          </a:xfrm>
          <a:noFill/>
        </p:spPr>
      </p:pic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44087E74-5829-47BD-8B24-D0E148A3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D8744A6E-20A0-4409-8976-AD3DF3A5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F7123-2998-4985-A7ED-4053B8294389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2F053E85-B6DB-48AE-B4E3-EEE689E5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810125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2-12 Pseudocode that declares some variables and includes comments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8A1DC0F-BC36-47DC-87CA-A1210E2D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89700" cy="731838"/>
          </a:xfrm>
        </p:spPr>
        <p:txBody>
          <a:bodyPr/>
          <a:lstStyle/>
          <a:p>
            <a:pPr algn="l"/>
            <a:r>
              <a:rPr lang="en-US" altLang="en-US" sz="3200"/>
              <a:t>Features of Good Program Design (cont’d)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952E32D-4E9B-4FFE-A78D-02FE2A77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91225"/>
            <a:ext cx="9144000" cy="365125"/>
          </a:xfrm>
        </p:spPr>
        <p:txBody>
          <a:bodyPr/>
          <a:lstStyle/>
          <a:p>
            <a:pPr algn="ctr"/>
            <a:r>
              <a:rPr lang="en-US" altLang="en-US" sz="2000" b="1"/>
              <a:t>Figure 2-13 Flowchart that includes some annotation symbols</a:t>
            </a:r>
          </a:p>
        </p:txBody>
      </p:sp>
      <p:sp>
        <p:nvSpPr>
          <p:cNvPr id="38916" name="Footer Placeholder 3">
            <a:extLst>
              <a:ext uri="{FF2B5EF4-FFF2-40B4-BE49-F238E27FC236}">
                <a16:creationId xmlns:a16="http://schemas.microsoft.com/office/drawing/2014/main" id="{DE755BD1-3A46-4772-9C8D-F85146E82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</a:rPr>
              <a:t>Programming Logic &amp; Design, Sixth Edition</a:t>
            </a:r>
          </a:p>
        </p:txBody>
      </p:sp>
      <p:sp>
        <p:nvSpPr>
          <p:cNvPr id="38917" name="Slide Number Placeholder 4">
            <a:extLst>
              <a:ext uri="{FF2B5EF4-FFF2-40B4-BE49-F238E27FC236}">
                <a16:creationId xmlns:a16="http://schemas.microsoft.com/office/drawing/2014/main" id="{A436E41C-82A4-486B-B507-71D522C4A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A0ED1-E23B-41D2-859F-F648A56A045C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38918" name="Picture 5">
            <a:extLst>
              <a:ext uri="{FF2B5EF4-FFF2-40B4-BE49-F238E27FC236}">
                <a16:creationId xmlns:a16="http://schemas.microsoft.com/office/drawing/2014/main" id="{E3604577-668A-48BE-8FD7-F74DE993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5438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CBE4DB26-BACC-47EB-9216-30109AFE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3"/>
            <a:ext cx="65532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Writing Clear Prompts and Echoing Input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3111158-14DE-4F23-85D3-50D97F69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/>
          <a:lstStyle/>
          <a:p>
            <a:pPr eaLnBrk="1" hangingPunct="1"/>
            <a:r>
              <a:rPr lang="en-US" altLang="en-US" sz="2800" b="1"/>
              <a:t>Prompt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Message displayed on a monitor to ask the user for a response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Used both in command-line and GUI interactive programs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eaLnBrk="1" hangingPunct="1"/>
            <a:r>
              <a:rPr lang="en-US" altLang="en-US" sz="2800" b="1"/>
              <a:t>Echoing input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Repeating input back to a user either in a subsequent prompt or in output</a:t>
            </a:r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4ABC8363-1D05-4182-94D7-AFD36133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91CF1626-390E-475F-9973-834C2383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1ADC1-26D0-4A9B-AC99-EC958E153672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45E6F611-ECF9-4634-90E1-BAAAB14C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Maintaining Good Programming Habits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9B769AF-4631-42A7-B95A-D26942E1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8" y="1169988"/>
            <a:ext cx="8686800" cy="4602162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Every program you write will be better if you: 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Plan before you code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Maintain the habit of first drawing flowcharts or writing pseudocode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Desk-check your program logic on paper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Think carefully about the variable and module names you use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Design your program statements to be easy to read and use</a:t>
            </a:r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9E449A7E-6B5E-42DF-B983-1DFD494A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Programming Logic &amp; Design, Sixth Edition</a:t>
            </a: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E8B36A70-2F88-4B43-9841-39EE6626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2AACBA-D8CB-46F9-9E31-7299184E77F2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7970C8F-3372-4F78-9C81-14E46AB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6261100" cy="11430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Working with Variables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4F44A35-9F33-46EE-B06D-9439E16D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8955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b="1" dirty="0">
                <a:ea typeface="+mn-ea"/>
              </a:rPr>
              <a:t>Naming Variables</a:t>
            </a:r>
          </a:p>
          <a:p>
            <a:pPr marL="966978" lvl="1" indent="-4572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Programmer </a:t>
            </a:r>
            <a:r>
              <a:rPr lang="en-US" sz="2400" dirty="0">
                <a:solidFill>
                  <a:srgbClr val="C00000"/>
                </a:solidFill>
              </a:rPr>
              <a:t>chooses reasonable and descriptive names for variables</a:t>
            </a:r>
          </a:p>
          <a:p>
            <a:pPr marL="966978" lvl="1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566928" indent="-457200" algn="just" eaLnBrk="1" fontAlgn="auto" hangingPunct="1">
              <a:spcAft>
                <a:spcPts val="0"/>
              </a:spcAft>
              <a:defRPr/>
            </a:pPr>
            <a:r>
              <a:rPr lang="en-US" sz="2600" dirty="0"/>
              <a:t>Programming languages have </a:t>
            </a:r>
            <a:r>
              <a:rPr lang="en-US" sz="2600" dirty="0">
                <a:solidFill>
                  <a:srgbClr val="C00000"/>
                </a:solidFill>
              </a:rPr>
              <a:t>rules for creating identifiers</a:t>
            </a:r>
          </a:p>
          <a:p>
            <a:pPr marL="1023938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400" dirty="0"/>
              <a:t>Variable names must be one word </a:t>
            </a:r>
          </a:p>
          <a:p>
            <a:pPr marL="1309688" lvl="1" indent="-342900" algn="just" eaLnBrk="1" fontAlgn="auto" hangingPunct="1">
              <a:spcAft>
                <a:spcPts val="0"/>
              </a:spcAft>
              <a:defRPr/>
            </a:pPr>
            <a:r>
              <a:rPr lang="en-US" sz="2200" dirty="0"/>
              <a:t>contain letters, digits, </a:t>
            </a:r>
            <a:r>
              <a:rPr lang="en-US" sz="2200" dirty="0" err="1"/>
              <a:t>hypens</a:t>
            </a:r>
            <a:r>
              <a:rPr lang="en-US" sz="2200" dirty="0"/>
              <a:t>, underscores, or any other characters you choose, with the exception of spaces.</a:t>
            </a:r>
          </a:p>
          <a:p>
            <a:pPr marL="566738" indent="11113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sz="2600" dirty="0"/>
              <a:t>2. </a:t>
            </a:r>
            <a:r>
              <a:rPr lang="en-US" sz="2400" dirty="0"/>
              <a:t>Variable names should have some appropriate meaning</a:t>
            </a:r>
          </a:p>
          <a:p>
            <a:pPr marL="566738" indent="11113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754063" lvl="1" indent="-6905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ea typeface="+mn-ea"/>
            </a:endParaRPr>
          </a:p>
          <a:p>
            <a:pPr marL="754063" lvl="1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FB2E7B55-DC06-4B97-8CBA-0562CB9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C4234-38AE-41DB-A8FB-66FDBA965DCF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9221" name="Footer Placeholder 3">
            <a:extLst>
              <a:ext uri="{FF2B5EF4-FFF2-40B4-BE49-F238E27FC236}">
                <a16:creationId xmlns:a16="http://schemas.microsoft.com/office/drawing/2014/main" id="{83A5BACB-02FE-4D01-A829-C0C9EDC7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B470F6D-8245-4105-9317-044B6B8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6261100" cy="11430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Working with Variables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4F44A35-9F33-46EE-B06D-9439E16D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4195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endParaRPr lang="en-US" sz="2600"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600" b="1" dirty="0"/>
              <a:t>Camel casing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/>
              <a:t>the variable </a:t>
            </a:r>
            <a:r>
              <a:rPr lang="en-SG" sz="2400" dirty="0">
                <a:solidFill>
                  <a:srgbClr val="C00000"/>
                </a:solidFill>
              </a:rPr>
              <a:t>starts with a lowercase letter and any subsequent word begins with an uppercase letter</a:t>
            </a:r>
            <a:r>
              <a:rPr lang="en-SG" sz="2400" dirty="0"/>
              <a:t>, is called </a:t>
            </a:r>
            <a:r>
              <a:rPr lang="en-SG" sz="2400" b="1" dirty="0">
                <a:solidFill>
                  <a:srgbClr val="C00000"/>
                </a:solidFill>
              </a:rPr>
              <a:t>camel casing</a:t>
            </a:r>
            <a:r>
              <a:rPr lang="en-SG" sz="2400" b="1" dirty="0"/>
              <a:t>—  “</a:t>
            </a:r>
            <a:r>
              <a:rPr lang="en-US" sz="2400" dirty="0" err="1"/>
              <a:t>hourlyWage</a:t>
            </a:r>
            <a:r>
              <a:rPr lang="en-US" sz="2400" dirty="0"/>
              <a:t>”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SG" sz="2600" b="1" dirty="0"/>
              <a:t>Pascal casing</a:t>
            </a:r>
            <a:endParaRPr lang="en-SG" sz="2600" dirty="0"/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SG" sz="2400" dirty="0"/>
              <a:t>When </a:t>
            </a:r>
            <a:r>
              <a:rPr lang="en-SG" sz="2400" dirty="0">
                <a:solidFill>
                  <a:srgbClr val="FF0000"/>
                </a:solidFill>
              </a:rPr>
              <a:t>the first letter of a variable name is uppercase</a:t>
            </a:r>
            <a:r>
              <a:rPr lang="en-SG" sz="2400" dirty="0"/>
              <a:t>, as in </a:t>
            </a:r>
            <a:r>
              <a:rPr lang="en-SG" sz="2400" dirty="0" err="1"/>
              <a:t>HourlyWage</a:t>
            </a:r>
            <a:r>
              <a:rPr lang="en-SG" sz="2400" dirty="0"/>
              <a:t>, the format is known as </a:t>
            </a:r>
            <a:r>
              <a:rPr lang="en-SG" sz="2400" b="1" dirty="0">
                <a:solidFill>
                  <a:srgbClr val="C00000"/>
                </a:solidFill>
              </a:rPr>
              <a:t>Pascal casing</a:t>
            </a:r>
            <a:r>
              <a:rPr lang="en-SG" sz="2400" b="1" dirty="0"/>
              <a:t>.</a:t>
            </a:r>
            <a:endParaRPr lang="en-US" sz="2400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/>
          </a:p>
          <a:p>
            <a:pPr marL="754063" lvl="1" indent="-6905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ea typeface="+mn-ea"/>
            </a:endParaRPr>
          </a:p>
          <a:p>
            <a:pPr marL="754063" lvl="1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86F78B84-19C5-4D22-A4C6-CB34101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6BADB-9F38-49D0-B0AE-3A4A74C25F3A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269" name="Footer Placeholder 3">
            <a:extLst>
              <a:ext uri="{FF2B5EF4-FFF2-40B4-BE49-F238E27FC236}">
                <a16:creationId xmlns:a16="http://schemas.microsoft.com/office/drawing/2014/main" id="{43D6A7F1-648E-4D8C-A817-DDAF1BF6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95777AE-B3DB-451F-B796-90B9DF9D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0"/>
            <a:ext cx="62611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Understanding the Data Types of Variables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C917FC3-29FB-44A5-B5A1-65694C74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50" y="1295400"/>
            <a:ext cx="9150350" cy="506095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>
                <a:ea typeface="+mn-ea"/>
              </a:rPr>
              <a:t>Variables can also be different data types:</a:t>
            </a:r>
            <a:endParaRPr lang="en-US" sz="2600" b="1" dirty="0">
              <a:ea typeface="+mn-ea"/>
            </a:endParaRPr>
          </a:p>
          <a:p>
            <a:pPr marL="1024128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b="1" dirty="0">
                <a:ea typeface="+mn-ea"/>
              </a:rPr>
              <a:t>Numeric variable (num)</a:t>
            </a:r>
          </a:p>
          <a:p>
            <a:pPr marL="1058418" lvl="2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200" dirty="0">
                <a:ea typeface="+mn-ea"/>
              </a:rPr>
              <a:t>Holds digits </a:t>
            </a:r>
          </a:p>
          <a:p>
            <a:pPr marL="1058418" lvl="2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200" dirty="0">
                <a:ea typeface="+mn-ea"/>
              </a:rPr>
              <a:t>Can perform mathematical operations on it</a:t>
            </a:r>
          </a:p>
          <a:p>
            <a:pPr marL="1024128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b="1" dirty="0">
                <a:ea typeface="+mn-ea"/>
              </a:rPr>
              <a:t>String variable  (string)</a:t>
            </a:r>
          </a:p>
          <a:p>
            <a:pPr marL="1058418" lvl="2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200" dirty="0">
                <a:ea typeface="+mn-ea"/>
              </a:rPr>
              <a:t>Can hold text	</a:t>
            </a:r>
          </a:p>
          <a:p>
            <a:pPr marL="1058418" lvl="2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200" dirty="0">
                <a:ea typeface="+mn-ea"/>
              </a:rPr>
              <a:t>Letters of the alphabet</a:t>
            </a:r>
          </a:p>
          <a:p>
            <a:pPr marL="1058418" lvl="2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200" dirty="0">
                <a:ea typeface="+mn-ea"/>
              </a:rPr>
              <a:t>Special characters such as punctuation marks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600" dirty="0">
              <a:ea typeface="+mn-ea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600" dirty="0">
                <a:ea typeface="+mn-ea"/>
              </a:rPr>
              <a:t>Assign data to a variable only if it is the correct type</a:t>
            </a:r>
          </a:p>
          <a:p>
            <a:pPr marL="765810" lvl="1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 err="1">
                <a:ea typeface="+mn-ea"/>
              </a:rPr>
              <a:t>Eg</a:t>
            </a:r>
            <a:r>
              <a:rPr lang="en-US" sz="2200" dirty="0">
                <a:ea typeface="+mn-ea"/>
              </a:rPr>
              <a:t>: set </a:t>
            </a:r>
            <a:r>
              <a:rPr lang="en-US" sz="2200" dirty="0" err="1">
                <a:ea typeface="+mn-ea"/>
              </a:rPr>
              <a:t>taxRate</a:t>
            </a:r>
            <a:r>
              <a:rPr lang="en-US" sz="2200" dirty="0">
                <a:ea typeface="+mn-ea"/>
              </a:rPr>
              <a:t> = 2.5 </a:t>
            </a:r>
          </a:p>
          <a:p>
            <a:pPr marL="765810" lvl="1" indent="-256032" algn="just" eaLnBrk="1" fontAlgn="auto" hangingPunct="1">
              <a:spcAft>
                <a:spcPts val="0"/>
              </a:spcAft>
              <a:buFont typeface="Georgia"/>
              <a:buChar char="•"/>
              <a:defRPr/>
            </a:pPr>
            <a:r>
              <a:rPr lang="en-US" sz="2200" dirty="0">
                <a:ea typeface="+mn-ea"/>
              </a:rPr>
              <a:t>set </a:t>
            </a:r>
            <a:r>
              <a:rPr lang="en-US" sz="2200" dirty="0" err="1">
                <a:ea typeface="+mn-ea"/>
              </a:rPr>
              <a:t>inventoryItem</a:t>
            </a:r>
            <a:r>
              <a:rPr lang="en-US" sz="2200" dirty="0">
                <a:ea typeface="+mn-ea"/>
              </a:rPr>
              <a:t> = “ monitor “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0158A34-0D12-4FEF-B5BF-C5A8D85F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7B6B5-EA40-45AB-9DC8-3731972D1D80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3317" name="Footer Placeholder 3">
            <a:extLst>
              <a:ext uri="{FF2B5EF4-FFF2-40B4-BE49-F238E27FC236}">
                <a16:creationId xmlns:a16="http://schemas.microsoft.com/office/drawing/2014/main" id="{3DBFF199-B466-429C-9CA1-172B5C0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A520CBF-9042-4013-BCFF-43672202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6261100" cy="11430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Working with Variables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B93D18A-DB6D-4F9F-BBAB-5633246E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4195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600" b="1" dirty="0"/>
              <a:t>Initializing Variables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300" dirty="0"/>
              <a:t>Declaring a starting value for any variable 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SG" sz="2300" dirty="0"/>
              <a:t>For example, a valid declaration: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300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3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3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3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3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300" b="1" dirty="0"/>
          </a:p>
          <a:p>
            <a:pPr marL="112713" lvl="1" indent="288925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/>
              <a:t>Garbage</a:t>
            </a:r>
          </a:p>
          <a:p>
            <a:pPr marL="754063" lvl="1" indent="-352425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/>
              <a:t>If  you declare a variable and do not initialize it, the variable contains an unknown value until it is assigned a value</a:t>
            </a:r>
          </a:p>
          <a:p>
            <a:pPr marL="754063" lvl="1" indent="-352425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300" dirty="0"/>
              <a:t>A variable’s unknown value commonly called garbage</a:t>
            </a:r>
          </a:p>
          <a:p>
            <a:pPr marL="754063" lvl="1" indent="-6905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dirty="0">
              <a:ea typeface="+mn-ea"/>
            </a:endParaRPr>
          </a:p>
          <a:p>
            <a:pPr marL="754063" lvl="1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dirty="0">
              <a:ea typeface="+mn-ea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B20EF80A-13B7-43C3-874C-26DB6A4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7D1C2-AF48-462E-A9D3-ECA969A589EB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4341" name="Footer Placeholder 3">
            <a:extLst>
              <a:ext uri="{FF2B5EF4-FFF2-40B4-BE49-F238E27FC236}">
                <a16:creationId xmlns:a16="http://schemas.microsoft.com/office/drawing/2014/main" id="{6B07C5EA-4EF5-4E09-8255-53D24CEE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  <p:grpSp>
        <p:nvGrpSpPr>
          <p:cNvPr id="14342" name="Group 9">
            <a:extLst>
              <a:ext uri="{FF2B5EF4-FFF2-40B4-BE49-F238E27FC236}">
                <a16:creationId xmlns:a16="http://schemas.microsoft.com/office/drawing/2014/main" id="{2D3E85A1-EBD4-448F-A542-2904D1D46C9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74900"/>
            <a:ext cx="8001000" cy="2273300"/>
            <a:chOff x="533400" y="3124200"/>
            <a:chExt cx="8001000" cy="21336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FD47EF-CB69-4E8B-B294-4617FC945706}"/>
                </a:ext>
              </a:extLst>
            </p:cNvPr>
            <p:cNvSpPr txBox="1"/>
            <p:nvPr/>
          </p:nvSpPr>
          <p:spPr>
            <a:xfrm>
              <a:off x="2286000" y="3933240"/>
              <a:ext cx="3657600" cy="13245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SG" dirty="0">
                  <a:solidFill>
                    <a:srgbClr val="0033CC"/>
                  </a:solidFill>
                </a:rPr>
                <a:t>num </a:t>
              </a:r>
              <a:r>
                <a:rPr lang="en-SG" dirty="0" err="1">
                  <a:solidFill>
                    <a:srgbClr val="0033CC"/>
                  </a:solidFill>
                </a:rPr>
                <a:t>mySalary</a:t>
              </a:r>
              <a:endParaRPr lang="en-SG" dirty="0">
                <a:solidFill>
                  <a:srgbClr val="0033CC"/>
                </a:solidFill>
              </a:endParaRPr>
            </a:p>
            <a:p>
              <a:pPr eaLnBrk="1" hangingPunct="1">
                <a:defRPr/>
              </a:pPr>
              <a:r>
                <a:rPr lang="en-SG" dirty="0">
                  <a:solidFill>
                    <a:srgbClr val="0033CC"/>
                  </a:solidFill>
                </a:rPr>
                <a:t>num </a:t>
              </a:r>
              <a:r>
                <a:rPr lang="en-SG" dirty="0" err="1">
                  <a:solidFill>
                    <a:srgbClr val="0033CC"/>
                  </a:solidFill>
                </a:rPr>
                <a:t>yourSalary</a:t>
              </a:r>
              <a:r>
                <a:rPr lang="en-SG" dirty="0">
                  <a:solidFill>
                    <a:srgbClr val="0033CC"/>
                  </a:solidFill>
                </a:rPr>
                <a:t> = 14.55</a:t>
              </a:r>
            </a:p>
            <a:p>
              <a:pPr eaLnBrk="1" hangingPunct="1">
                <a:defRPr/>
              </a:pPr>
              <a:r>
                <a:rPr lang="en-SG" dirty="0">
                  <a:solidFill>
                    <a:srgbClr val="0033CC"/>
                  </a:solidFill>
                </a:rPr>
                <a:t>string </a:t>
              </a:r>
              <a:r>
                <a:rPr lang="en-SG" dirty="0" err="1">
                  <a:solidFill>
                    <a:srgbClr val="0033CC"/>
                  </a:solidFill>
                </a:rPr>
                <a:t>myName</a:t>
              </a:r>
              <a:endParaRPr lang="en-SG" dirty="0">
                <a:solidFill>
                  <a:srgbClr val="0033CC"/>
                </a:solidFill>
              </a:endParaRPr>
            </a:p>
            <a:p>
              <a:pPr eaLnBrk="1" hangingPunct="1">
                <a:defRPr/>
              </a:pPr>
              <a:r>
                <a:rPr lang="en-SG" dirty="0">
                  <a:solidFill>
                    <a:srgbClr val="0033CC"/>
                  </a:solidFill>
                </a:rPr>
                <a:t>string </a:t>
              </a:r>
              <a:r>
                <a:rPr lang="en-SG" dirty="0" err="1">
                  <a:solidFill>
                    <a:srgbClr val="0033CC"/>
                  </a:solidFill>
                </a:rPr>
                <a:t>yourName</a:t>
              </a:r>
              <a:r>
                <a:rPr lang="en-SG" dirty="0">
                  <a:solidFill>
                    <a:srgbClr val="0033CC"/>
                  </a:solidFill>
                </a:rPr>
                <a:t> = "Juanita"</a:t>
              </a:r>
            </a:p>
          </p:txBody>
        </p:sp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96275BBF-1701-47AB-ACA5-6D6FA9445A62}"/>
                </a:ext>
              </a:extLst>
            </p:cNvPr>
            <p:cNvSpPr/>
            <p:nvPr/>
          </p:nvSpPr>
          <p:spPr>
            <a:xfrm>
              <a:off x="533400" y="3733588"/>
              <a:ext cx="1524000" cy="609387"/>
            </a:xfrm>
            <a:prstGeom prst="wedgeRectCallout">
              <a:avLst>
                <a:gd name="adj1" fmla="val 71894"/>
                <a:gd name="adj2" fmla="val 1170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Data Type</a:t>
              </a:r>
              <a:endParaRPr lang="en-SG" dirty="0"/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DB892CF5-9FDA-4AF9-9F1C-7854784343B2}"/>
                </a:ext>
              </a:extLst>
            </p:cNvPr>
            <p:cNvSpPr/>
            <p:nvPr/>
          </p:nvSpPr>
          <p:spPr>
            <a:xfrm>
              <a:off x="5715000" y="3124200"/>
              <a:ext cx="2133600" cy="609388"/>
            </a:xfrm>
            <a:prstGeom prst="wedgeRectCallout">
              <a:avLst>
                <a:gd name="adj1" fmla="val -131372"/>
                <a:gd name="adj2" fmla="val 1073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Identifier (variable name)</a:t>
              </a:r>
              <a:endParaRPr lang="en-SG" dirty="0"/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62950A3-2B0C-4F48-B8AC-BEF73CBC6473}"/>
                </a:ext>
              </a:extLst>
            </p:cNvPr>
            <p:cNvSpPr/>
            <p:nvPr/>
          </p:nvSpPr>
          <p:spPr>
            <a:xfrm>
              <a:off x="6324600" y="3963039"/>
              <a:ext cx="2209800" cy="1066800"/>
            </a:xfrm>
            <a:prstGeom prst="wedgeRectCallout">
              <a:avLst>
                <a:gd name="adj1" fmla="val -106516"/>
                <a:gd name="adj2" fmla="val -23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Value </a:t>
              </a:r>
            </a:p>
            <a:p>
              <a:pPr algn="ctr" eaLnBrk="1" hangingPunct="1">
                <a:defRPr/>
              </a:pPr>
              <a:r>
                <a:rPr lang="en-US" dirty="0"/>
                <a:t>(</a:t>
              </a:r>
              <a:r>
                <a:rPr lang="en-SG" dirty="0"/>
                <a:t>a starting value)</a:t>
              </a:r>
            </a:p>
            <a:p>
              <a:pPr algn="ctr" eaLnBrk="1" hangingPunct="1">
                <a:defRPr/>
              </a:pPr>
              <a:r>
                <a:rPr lang="en-US" b="1" dirty="0">
                  <a:solidFill>
                    <a:srgbClr val="FFFF00"/>
                  </a:solidFill>
                </a:rPr>
                <a:t>initializing</a:t>
              </a:r>
              <a:endParaRPr lang="en-SG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F62E3B-1AC5-44F7-92DA-7DA9EC5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0"/>
            <a:ext cx="62611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Basic Data Type 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D0231FAE-CAC5-4CA0-85A9-D5DD3AF3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14524-1815-4C99-AC0A-D46BF8C3E6BC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0FAA5978-8E53-4F1D-934A-972D6DCA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7DAD77A-9965-4071-BC49-8D13B31A9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074930"/>
              </p:ext>
            </p:extLst>
          </p:nvPr>
        </p:nvGraphicFramePr>
        <p:xfrm>
          <a:off x="139700" y="750916"/>
          <a:ext cx="8851899" cy="568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 or 0 to 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 or 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 or 0 to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D7E3B50-C31C-4EC9-951C-A61282FC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6261100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Working with Variables (cont’d)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FC0AF85-F070-41DA-80B6-91765E74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200"/>
            <a:ext cx="8077200" cy="53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800" b="1"/>
              <a:t>Figure 2-1 Flowchart and pseudocode for the number-doubling program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841497ED-23C5-43C2-B1E0-D933D126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BC13C-C446-4657-B477-90E4DE58FAB1}" type="slidenum">
              <a:rPr lang="en-US" altLang="en-US" sz="1200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D006182B-1094-466E-8FE8-577D0554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41375"/>
            <a:ext cx="7931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ooter Placeholder 3">
            <a:extLst>
              <a:ext uri="{FF2B5EF4-FFF2-40B4-BE49-F238E27FC236}">
                <a16:creationId xmlns:a16="http://schemas.microsoft.com/office/drawing/2014/main" id="{1F390F7A-5F1C-47E4-B3FC-9E138335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8BBDA"/>
                </a:solidFill>
                <a:cs typeface="Arial" panose="020B0604020202020204" pitchFamily="34" charset="0"/>
              </a:rPr>
              <a:t>Faculty of Computer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emplate" id="{3E97B76A-10FA-4B69-A379-0444049B645E}" vid="{049D426D-09B6-433F-9F40-E570C60D04C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1854</Words>
  <Application>Microsoft Office PowerPoint</Application>
  <PresentationFormat>On-screen Show (4:3)</PresentationFormat>
  <Paragraphs>341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Georgia</vt:lpstr>
      <vt:lpstr>Times New Roman</vt:lpstr>
      <vt:lpstr>Wingdings</vt:lpstr>
      <vt:lpstr>3_Default Design</vt:lpstr>
      <vt:lpstr>uit</vt:lpstr>
      <vt:lpstr>Programming Logic and Design Sixth Edition</vt:lpstr>
      <vt:lpstr>Declaring and Using Variables and Constants</vt:lpstr>
      <vt:lpstr>Working with Variables (cont’d)</vt:lpstr>
      <vt:lpstr>Working with Variables (cont’d)</vt:lpstr>
      <vt:lpstr>Working with Variables (cont’d)</vt:lpstr>
      <vt:lpstr>Understanding the Data Types of Variables</vt:lpstr>
      <vt:lpstr>Working with Variables (cont’d)</vt:lpstr>
      <vt:lpstr>Basic Data Type </vt:lpstr>
      <vt:lpstr>Working with Variables (cont’d)</vt:lpstr>
      <vt:lpstr>PowerPoint Presentation</vt:lpstr>
      <vt:lpstr>Understanding Unnamed, Literal Constants and their Data Types</vt:lpstr>
      <vt:lpstr>Declaring Named Constants</vt:lpstr>
      <vt:lpstr>Assigning Values to Variables</vt:lpstr>
      <vt:lpstr>Performing Arithmetic Operations</vt:lpstr>
      <vt:lpstr>Performing Arithmetic Operations (cont’d)</vt:lpstr>
      <vt:lpstr>Performing Arithmetic Operations (cont’d)</vt:lpstr>
      <vt:lpstr>Performing Arithmetic Operations (cont’d)</vt:lpstr>
      <vt:lpstr>Performing Arithmetic Operations  (cont’d)</vt:lpstr>
      <vt:lpstr>Performing Arithmetic Operations  (cont’d)</vt:lpstr>
      <vt:lpstr>Modularizing a Program</vt:lpstr>
      <vt:lpstr>Modularizing a Program (cont’d)</vt:lpstr>
      <vt:lpstr>Modularizing a Program(cont’d)</vt:lpstr>
      <vt:lpstr>Modularizing a Program(cont’d) </vt:lpstr>
      <vt:lpstr>Modularizing a Program(cont’d)</vt:lpstr>
      <vt:lpstr>Declaring Variables and Constants within Modules</vt:lpstr>
      <vt:lpstr>Declaring Variables and Constants within Modules (cont’d)</vt:lpstr>
      <vt:lpstr>Creating Hierarchy Charts</vt:lpstr>
      <vt:lpstr>Features of Good Program Design</vt:lpstr>
      <vt:lpstr>Features of Good Program Design</vt:lpstr>
      <vt:lpstr>Features of Good Program Design (cont’d)</vt:lpstr>
      <vt:lpstr>Features of Good Program Design (cont’d)</vt:lpstr>
      <vt:lpstr>Writing Clear Prompts and Echoing Input</vt:lpstr>
      <vt:lpstr>Maintaining Good Programming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2002-09-27T23:29:22Z</dcterms:created>
  <dcterms:modified xsi:type="dcterms:W3CDTF">2018-12-20T02:53:40Z</dcterms:modified>
</cp:coreProperties>
</file>