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66" d="100"/>
          <a:sy n="66" d="100"/>
        </p:scale>
        <p:origin x="2310"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dirty="0"/>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dirty="0"/>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dirty="0"/>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dirty="0"/>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dirty="0"/>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dirty="0"/>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dirty="0"/>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spotify.com/dashboard/application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weathermap.org/current" TargetMode="External"/><Relationship Id="rId2" Type="http://schemas.openxmlformats.org/officeDocument/2006/relationships/hyperlink" Target="https://openweathermap.org/api/geocoding-ap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penweathermap.org/ap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Nome Cognome	Carmelo Angelo Federico Ragusa </a:t>
            </a:r>
          </a:p>
          <a:p>
            <a:pPr algn="l"/>
            <a:r>
              <a:rPr lang="it-IT" dirty="0">
                <a:solidFill>
                  <a:srgbClr val="FFFFFF"/>
                </a:solidFill>
              </a:rPr>
              <a:t>Matricola		1000004604</a:t>
            </a:r>
          </a:p>
          <a:p>
            <a:pPr algn="l"/>
            <a:r>
              <a:rPr lang="it-IT" dirty="0">
                <a:solidFill>
                  <a:srgbClr val="FFFFFF"/>
                </a:solidFill>
              </a:rPr>
              <a:t>Data			30/04/2022</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3200" dirty="0">
                <a:solidFill>
                  <a:srgbClr val="FFFFFF"/>
                </a:solidFill>
              </a:rPr>
              <a:t>Spotify API:</a:t>
            </a:r>
            <a:br>
              <a:rPr lang="it-IT" sz="3200" dirty="0">
                <a:solidFill>
                  <a:srgbClr val="FFFFFF"/>
                </a:solidFill>
              </a:rPr>
            </a:br>
            <a:r>
              <a:rPr lang="it-IT" sz="3200" dirty="0">
                <a:solidFill>
                  <a:srgbClr val="FFFFFF"/>
                </a:solidFill>
              </a:rPr>
              <a:t>Autenticazione OAuth2</a:t>
            </a:r>
            <a:br>
              <a:rPr lang="it-IT" sz="3200" dirty="0">
                <a:solidFill>
                  <a:srgbClr val="FFFFFF"/>
                </a:solidFill>
              </a:rPr>
            </a:br>
            <a:r>
              <a:rPr lang="it-IT" sz="3200" dirty="0">
                <a:solidFill>
                  <a:srgbClr val="FFFFFF"/>
                </a:solidFill>
              </a:rPr>
              <a:t>(Richiesta token)</a:t>
            </a: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10259" y="649480"/>
            <a:ext cx="6555347" cy="2059214"/>
          </a:xfrm>
        </p:spPr>
        <p:txBody>
          <a:bodyPr anchor="ctr">
            <a:normAutofit fontScale="85000" lnSpcReduction="10000"/>
          </a:bodyPr>
          <a:lstStyle/>
          <a:p>
            <a:pPr>
              <a:lnSpc>
                <a:spcPct val="110000"/>
              </a:lnSpc>
            </a:pPr>
            <a:r>
              <a:rPr lang="it-IT" sz="2000" dirty="0">
                <a:solidFill>
                  <a:schemeClr val="bg1"/>
                </a:solidFill>
              </a:rPr>
              <a:t>L’API di Spotify utilizza il sistema di autenticazione OAuth2, il quale si basa sul ricevere un token tramite una richiesta (fetch) alla quale si passano come parametri di autenticazione nell’header della richiesta HTTP di tipo POST le proprie credenziali fornite da </a:t>
            </a:r>
            <a:r>
              <a:rPr lang="it-IT" sz="2000" dirty="0">
                <a:solidFill>
                  <a:schemeClr val="bg1"/>
                </a:solidFill>
                <a:hlinkClick r:id="rId2"/>
              </a:rPr>
              <a:t>Spotify API</a:t>
            </a:r>
            <a:r>
              <a:rPr lang="it-IT" sz="2000" dirty="0">
                <a:solidFill>
                  <a:schemeClr val="bg1"/>
                </a:solidFill>
              </a:rPr>
              <a:t> (client_id e client_secret), nel campo «Authorization». È necessario passare tali credenziali in base 64, risultato raggiunto tramite la funzione btoa() che segue la stringa «Basic »</a:t>
            </a:r>
          </a:p>
        </p:txBody>
      </p:sp>
      <p:pic>
        <p:nvPicPr>
          <p:cNvPr id="5" name="Immagine 4">
            <a:extLst>
              <a:ext uri="{FF2B5EF4-FFF2-40B4-BE49-F238E27FC236}">
                <a16:creationId xmlns:a16="http://schemas.microsoft.com/office/drawing/2014/main" id="{96BA5D08-8B80-59A9-FDAD-7F045A4A3D25}"/>
              </a:ext>
            </a:extLst>
          </p:cNvPr>
          <p:cNvPicPr>
            <a:picLocks noChangeAspect="1"/>
          </p:cNvPicPr>
          <p:nvPr/>
        </p:nvPicPr>
        <p:blipFill>
          <a:blip r:embed="rId3"/>
          <a:stretch>
            <a:fillRect/>
          </a:stretch>
        </p:blipFill>
        <p:spPr>
          <a:xfrm>
            <a:off x="4260695" y="3059197"/>
            <a:ext cx="7705380" cy="1800850"/>
          </a:xfrm>
          <a:prstGeom prst="rect">
            <a:avLst/>
          </a:prstGeom>
          <a:ln w="28575" cap="rnd">
            <a:solidFill>
              <a:srgbClr val="00B050"/>
            </a:solidFill>
          </a:ln>
        </p:spPr>
      </p:pic>
      <p:sp>
        <p:nvSpPr>
          <p:cNvPr id="6" name="Rettangolo con angoli arrotondati 5">
            <a:extLst>
              <a:ext uri="{FF2B5EF4-FFF2-40B4-BE49-F238E27FC236}">
                <a16:creationId xmlns:a16="http://schemas.microsoft.com/office/drawing/2014/main" id="{8A969F4D-A47E-870D-156C-6927063A5D1F}"/>
              </a:ext>
            </a:extLst>
          </p:cNvPr>
          <p:cNvSpPr/>
          <p:nvPr/>
        </p:nvSpPr>
        <p:spPr>
          <a:xfrm>
            <a:off x="4763894" y="4657112"/>
            <a:ext cx="419100" cy="90488"/>
          </a:xfrm>
          <a:prstGeom prst="roundRect">
            <a:avLst/>
          </a:prstGeom>
          <a:noFill/>
          <a:ln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822DF55C-951C-F2B7-BF9D-DC170C6851A3}"/>
              </a:ext>
            </a:extLst>
          </p:cNvPr>
          <p:cNvCxnSpPr>
            <a:endCxn id="6" idx="2"/>
          </p:cNvCxnSpPr>
          <p:nvPr/>
        </p:nvCxnSpPr>
        <p:spPr>
          <a:xfrm flipH="1" flipV="1">
            <a:off x="4973444" y="4747600"/>
            <a:ext cx="382327" cy="738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4724CB00-8841-94F9-CD38-E1ADB8D11D29}"/>
              </a:ext>
            </a:extLst>
          </p:cNvPr>
          <p:cNvSpPr txBox="1"/>
          <p:nvPr/>
        </p:nvSpPr>
        <p:spPr>
          <a:xfrm>
            <a:off x="5103268" y="5489623"/>
            <a:ext cx="2542857" cy="646331"/>
          </a:xfrm>
          <a:prstGeom prst="rect">
            <a:avLst/>
          </a:prstGeom>
          <a:noFill/>
          <a:ln cap="rnd">
            <a:solidFill>
              <a:srgbClr val="FF0000"/>
            </a:solidFill>
          </a:ln>
        </p:spPr>
        <p:txBody>
          <a:bodyPr wrap="square" rtlCol="0">
            <a:spAutoFit/>
          </a:bodyPr>
          <a:lstStyle/>
          <a:p>
            <a:r>
              <a:rPr lang="it-IT" sz="1200" dirty="0">
                <a:solidFill>
                  <a:schemeClr val="bg1"/>
                </a:solidFill>
              </a:rPr>
              <a:t>La funzione </a:t>
            </a:r>
            <a:r>
              <a:rPr lang="it-IT" sz="1200" dirty="0" err="1">
                <a:solidFill>
                  <a:schemeClr val="bg1"/>
                </a:solidFill>
              </a:rPr>
              <a:t>onSuccess</a:t>
            </a:r>
            <a:r>
              <a:rPr lang="it-IT" sz="1200" dirty="0">
                <a:solidFill>
                  <a:schemeClr val="bg1"/>
                </a:solidFill>
              </a:rPr>
              <a:t> è sempre la stessa funzione definita per le richieste delle </a:t>
            </a:r>
            <a:r>
              <a:rPr lang="it-IT" sz="1200" dirty="0" err="1">
                <a:solidFill>
                  <a:schemeClr val="bg1"/>
                </a:solidFill>
              </a:rPr>
              <a:t>APIs</a:t>
            </a:r>
            <a:r>
              <a:rPr lang="it-IT" sz="1200" dirty="0">
                <a:solidFill>
                  <a:schemeClr val="bg1"/>
                </a:solidFill>
              </a:rPr>
              <a:t> precedenti</a:t>
            </a:r>
          </a:p>
        </p:txBody>
      </p:sp>
    </p:spTree>
    <p:extLst>
      <p:ext uri="{BB962C8B-B14F-4D97-AF65-F5344CB8AC3E}">
        <p14:creationId xmlns:p14="http://schemas.microsoft.com/office/powerpoint/2010/main" val="369640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3200" dirty="0">
                <a:solidFill>
                  <a:srgbClr val="FFFFFF"/>
                </a:solidFill>
              </a:rPr>
              <a:t>Spotify API:</a:t>
            </a:r>
            <a:br>
              <a:rPr lang="it-IT" sz="3200" dirty="0">
                <a:solidFill>
                  <a:srgbClr val="FFFFFF"/>
                </a:solidFill>
              </a:rPr>
            </a:br>
            <a:r>
              <a:rPr lang="it-IT" sz="3200" dirty="0">
                <a:solidFill>
                  <a:srgbClr val="FFFFFF"/>
                </a:solidFill>
              </a:rPr>
              <a:t>Autenticazione OAuth2</a:t>
            </a:r>
            <a:br>
              <a:rPr lang="it-IT" sz="3200" dirty="0">
                <a:solidFill>
                  <a:srgbClr val="FFFFFF"/>
                </a:solidFill>
              </a:rPr>
            </a:br>
            <a:r>
              <a:rPr lang="it-IT" sz="3200" dirty="0">
                <a:solidFill>
                  <a:srgbClr val="FFFFFF"/>
                </a:solidFill>
              </a:rPr>
              <a:t>(Risposta token)</a:t>
            </a: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35710" y="634572"/>
            <a:ext cx="6555347" cy="2059214"/>
          </a:xfrm>
        </p:spPr>
        <p:txBody>
          <a:bodyPr anchor="ctr">
            <a:normAutofit/>
          </a:bodyPr>
          <a:lstStyle/>
          <a:p>
            <a:pPr>
              <a:lnSpc>
                <a:spcPct val="110000"/>
              </a:lnSpc>
            </a:pPr>
            <a:r>
              <a:rPr lang="it-IT" sz="2000" dirty="0">
                <a:solidFill>
                  <a:schemeClr val="bg1"/>
                </a:solidFill>
              </a:rPr>
              <a:t>La risposta alla richiesta del token è un file JSON in cui la stringa del token corrisponde al campo «</a:t>
            </a:r>
            <a:r>
              <a:rPr lang="it-IT" sz="2000" dirty="0" err="1">
                <a:solidFill>
                  <a:schemeClr val="bg1"/>
                </a:solidFill>
              </a:rPr>
              <a:t>access_token</a:t>
            </a:r>
            <a:r>
              <a:rPr lang="it-IT" sz="2000" dirty="0">
                <a:solidFill>
                  <a:schemeClr val="bg1"/>
                </a:solidFill>
              </a:rPr>
              <a:t>»</a:t>
            </a:r>
          </a:p>
        </p:txBody>
      </p:sp>
      <p:pic>
        <p:nvPicPr>
          <p:cNvPr id="6" name="Immagine 5">
            <a:extLst>
              <a:ext uri="{FF2B5EF4-FFF2-40B4-BE49-F238E27FC236}">
                <a16:creationId xmlns:a16="http://schemas.microsoft.com/office/drawing/2014/main" id="{FDC9A02E-7940-8A52-4594-6994F03933C0}"/>
              </a:ext>
            </a:extLst>
          </p:cNvPr>
          <p:cNvPicPr>
            <a:picLocks noChangeAspect="1"/>
          </p:cNvPicPr>
          <p:nvPr/>
        </p:nvPicPr>
        <p:blipFill>
          <a:blip r:embed="rId2"/>
          <a:stretch>
            <a:fillRect/>
          </a:stretch>
        </p:blipFill>
        <p:spPr>
          <a:xfrm>
            <a:off x="4190173" y="3328358"/>
            <a:ext cx="7846423" cy="1641897"/>
          </a:xfrm>
          <a:prstGeom prst="rect">
            <a:avLst/>
          </a:prstGeom>
          <a:ln w="28575" cap="rnd">
            <a:solidFill>
              <a:srgbClr val="00B050"/>
            </a:solidFill>
          </a:ln>
        </p:spPr>
      </p:pic>
      <p:sp>
        <p:nvSpPr>
          <p:cNvPr id="15" name="Rettangolo con angoli arrotondati 14">
            <a:extLst>
              <a:ext uri="{FF2B5EF4-FFF2-40B4-BE49-F238E27FC236}">
                <a16:creationId xmlns:a16="http://schemas.microsoft.com/office/drawing/2014/main" id="{9FE4C501-0623-61AF-4B4B-3C64CDB89041}"/>
              </a:ext>
            </a:extLst>
          </p:cNvPr>
          <p:cNvSpPr/>
          <p:nvPr/>
        </p:nvSpPr>
        <p:spPr>
          <a:xfrm>
            <a:off x="4343399" y="3546475"/>
            <a:ext cx="1308101" cy="1682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a:extLst>
              <a:ext uri="{FF2B5EF4-FFF2-40B4-BE49-F238E27FC236}">
                <a16:creationId xmlns:a16="http://schemas.microsoft.com/office/drawing/2014/main" id="{3E7B9A30-921D-145E-EA97-EA607B29F9F9}"/>
              </a:ext>
            </a:extLst>
          </p:cNvPr>
          <p:cNvPicPr>
            <a:picLocks noChangeAspect="1"/>
          </p:cNvPicPr>
          <p:nvPr/>
        </p:nvPicPr>
        <p:blipFill rotWithShape="1">
          <a:blip r:embed="rId3"/>
          <a:srcRect l="247" t="3494" r="1170" b="3883"/>
          <a:stretch/>
        </p:blipFill>
        <p:spPr>
          <a:xfrm>
            <a:off x="4190173" y="5279368"/>
            <a:ext cx="7846423" cy="650918"/>
          </a:xfrm>
          <a:prstGeom prst="rect">
            <a:avLst/>
          </a:prstGeom>
          <a:ln w="28575" cap="rnd">
            <a:solidFill>
              <a:srgbClr val="00B050"/>
            </a:solidFill>
          </a:ln>
        </p:spPr>
      </p:pic>
      <p:sp>
        <p:nvSpPr>
          <p:cNvPr id="17" name="Rettangolo con angoli arrotondati 16">
            <a:extLst>
              <a:ext uri="{FF2B5EF4-FFF2-40B4-BE49-F238E27FC236}">
                <a16:creationId xmlns:a16="http://schemas.microsoft.com/office/drawing/2014/main" id="{C5B74374-5549-12B2-C84C-CA07A0DAF13B}"/>
              </a:ext>
            </a:extLst>
          </p:cNvPr>
          <p:cNvSpPr/>
          <p:nvPr/>
        </p:nvSpPr>
        <p:spPr>
          <a:xfrm>
            <a:off x="4343398" y="5393220"/>
            <a:ext cx="5397502" cy="1682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1818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2800" dirty="0">
                <a:solidFill>
                  <a:srgbClr val="FFFFFF"/>
                </a:solidFill>
              </a:rPr>
              <a:t>Spotify API:</a:t>
            </a:r>
            <a:br>
              <a:rPr lang="it-IT" sz="2800" dirty="0">
                <a:solidFill>
                  <a:srgbClr val="FFFFFF"/>
                </a:solidFill>
              </a:rPr>
            </a:br>
            <a:r>
              <a:rPr lang="it-IT" sz="2800" dirty="0">
                <a:solidFill>
                  <a:srgbClr val="FFFFFF"/>
                </a:solidFill>
              </a:rPr>
              <a:t>Richiesta Playlist API</a:t>
            </a: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37427" y="427331"/>
            <a:ext cx="6555347" cy="1550256"/>
          </a:xfrm>
        </p:spPr>
        <p:txBody>
          <a:bodyPr anchor="ctr">
            <a:normAutofit fontScale="77500" lnSpcReduction="20000"/>
          </a:bodyPr>
          <a:lstStyle/>
          <a:p>
            <a:pPr>
              <a:lnSpc>
                <a:spcPct val="110000"/>
              </a:lnSpc>
            </a:pPr>
            <a:r>
              <a:rPr lang="it-IT" sz="2000" dirty="0">
                <a:solidFill>
                  <a:schemeClr val="bg1"/>
                </a:solidFill>
              </a:rPr>
              <a:t>Si effettuano 4 richieste alla API Playlist di Spotify passando gli ID delle playlist da un vettore all’interno dell’argomento della fetch («</a:t>
            </a:r>
            <a:r>
              <a:rPr lang="it-IT" sz="2000" dirty="0" err="1">
                <a:solidFill>
                  <a:schemeClr val="bg1"/>
                </a:solidFill>
              </a:rPr>
              <a:t>playlistID</a:t>
            </a:r>
            <a:r>
              <a:rPr lang="it-IT" sz="2000" dirty="0">
                <a:solidFill>
                  <a:schemeClr val="bg1"/>
                </a:solidFill>
              </a:rPr>
              <a:t>»). Il tipo di richiesta HTTP per ottenere i dati di una playlist è di tipo GET. Il campo «Authorization» dell’header della richiesta è costituito dalla stringa «</a:t>
            </a:r>
            <a:r>
              <a:rPr lang="it-IT" sz="2000" dirty="0" err="1">
                <a:solidFill>
                  <a:schemeClr val="bg1"/>
                </a:solidFill>
              </a:rPr>
              <a:t>Bearer</a:t>
            </a:r>
            <a:r>
              <a:rPr lang="it-IT" sz="2000" dirty="0">
                <a:solidFill>
                  <a:schemeClr val="bg1"/>
                </a:solidFill>
              </a:rPr>
              <a:t> » più il token restituito dalla richiesta precedente. «Content-</a:t>
            </a:r>
            <a:r>
              <a:rPr lang="it-IT" sz="2000" dirty="0" err="1">
                <a:solidFill>
                  <a:schemeClr val="bg1"/>
                </a:solidFill>
              </a:rPr>
              <a:t>type</a:t>
            </a:r>
            <a:r>
              <a:rPr lang="it-IT" sz="2000" dirty="0">
                <a:solidFill>
                  <a:schemeClr val="bg1"/>
                </a:solidFill>
              </a:rPr>
              <a:t>» specifica il formato desiderato della risposta (in questo caso è JSON)</a:t>
            </a:r>
          </a:p>
        </p:txBody>
      </p:sp>
      <p:pic>
        <p:nvPicPr>
          <p:cNvPr id="6" name="Immagine 5">
            <a:extLst>
              <a:ext uri="{FF2B5EF4-FFF2-40B4-BE49-F238E27FC236}">
                <a16:creationId xmlns:a16="http://schemas.microsoft.com/office/drawing/2014/main" id="{1D64D7D1-BA8E-26AD-445E-88F2C969B303}"/>
              </a:ext>
            </a:extLst>
          </p:cNvPr>
          <p:cNvPicPr>
            <a:picLocks noChangeAspect="1"/>
          </p:cNvPicPr>
          <p:nvPr/>
        </p:nvPicPr>
        <p:blipFill>
          <a:blip r:embed="rId2"/>
          <a:stretch>
            <a:fillRect/>
          </a:stretch>
        </p:blipFill>
        <p:spPr>
          <a:xfrm>
            <a:off x="4679394" y="2281362"/>
            <a:ext cx="6867982" cy="4149307"/>
          </a:xfrm>
          <a:prstGeom prst="rect">
            <a:avLst/>
          </a:prstGeom>
          <a:ln w="28575" cap="rnd">
            <a:solidFill>
              <a:srgbClr val="00B050"/>
            </a:solidFill>
          </a:ln>
        </p:spPr>
      </p:pic>
      <p:sp>
        <p:nvSpPr>
          <p:cNvPr id="7" name="Rettangolo con angoli arrotondati 6">
            <a:extLst>
              <a:ext uri="{FF2B5EF4-FFF2-40B4-BE49-F238E27FC236}">
                <a16:creationId xmlns:a16="http://schemas.microsoft.com/office/drawing/2014/main" id="{67452352-C908-1846-3E9D-15658A053CDC}"/>
              </a:ext>
            </a:extLst>
          </p:cNvPr>
          <p:cNvSpPr/>
          <p:nvPr/>
        </p:nvSpPr>
        <p:spPr>
          <a:xfrm>
            <a:off x="4769893" y="5315999"/>
            <a:ext cx="4387755" cy="9826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576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2400" dirty="0">
                <a:solidFill>
                  <a:srgbClr val="FFFFFF"/>
                </a:solidFill>
              </a:rPr>
              <a:t>Spotify API:</a:t>
            </a:r>
            <a:br>
              <a:rPr lang="it-IT" sz="2400" dirty="0">
                <a:solidFill>
                  <a:srgbClr val="FFFFFF"/>
                </a:solidFill>
              </a:rPr>
            </a:br>
            <a:r>
              <a:rPr lang="it-IT" sz="2400" dirty="0">
                <a:solidFill>
                  <a:srgbClr val="FFFFFF"/>
                </a:solidFill>
              </a:rPr>
              <a:t>Risposta Playlist API (1)</a:t>
            </a: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37427" y="427331"/>
            <a:ext cx="6555347" cy="1550256"/>
          </a:xfrm>
        </p:spPr>
        <p:txBody>
          <a:bodyPr anchor="ctr">
            <a:normAutofit fontScale="85000" lnSpcReduction="10000"/>
          </a:bodyPr>
          <a:lstStyle/>
          <a:p>
            <a:pPr>
              <a:lnSpc>
                <a:spcPct val="110000"/>
              </a:lnSpc>
            </a:pPr>
            <a:r>
              <a:rPr lang="it-IT" sz="2000" dirty="0">
                <a:solidFill>
                  <a:schemeClr val="bg1"/>
                </a:solidFill>
              </a:rPr>
              <a:t>La risposta ad ogni richiesta della Playlist API è un file JSON. Accedo ai campi del JSON riguardanti la copertina, il titolo, la descrizione e il link della Playlist di Spotify cercata. Dopo aver ottenuto tali informazioni le inserisco all’interno di un apposito &lt;div&gt;, creato da script, sempre in elementi opportunamente creati</a:t>
            </a:r>
          </a:p>
        </p:txBody>
      </p:sp>
      <p:pic>
        <p:nvPicPr>
          <p:cNvPr id="6" name="Immagine 5">
            <a:extLst>
              <a:ext uri="{FF2B5EF4-FFF2-40B4-BE49-F238E27FC236}">
                <a16:creationId xmlns:a16="http://schemas.microsoft.com/office/drawing/2014/main" id="{1D64D7D1-BA8E-26AD-445E-88F2C969B303}"/>
              </a:ext>
            </a:extLst>
          </p:cNvPr>
          <p:cNvPicPr>
            <a:picLocks noChangeAspect="1"/>
          </p:cNvPicPr>
          <p:nvPr/>
        </p:nvPicPr>
        <p:blipFill>
          <a:blip r:embed="rId2"/>
          <a:stretch>
            <a:fillRect/>
          </a:stretch>
        </p:blipFill>
        <p:spPr>
          <a:xfrm>
            <a:off x="4679394" y="2281362"/>
            <a:ext cx="6867982" cy="4149307"/>
          </a:xfrm>
          <a:prstGeom prst="rect">
            <a:avLst/>
          </a:prstGeom>
          <a:ln w="28575" cap="rnd">
            <a:solidFill>
              <a:srgbClr val="00B050"/>
            </a:solidFill>
          </a:ln>
        </p:spPr>
      </p:pic>
      <p:sp>
        <p:nvSpPr>
          <p:cNvPr id="7" name="Rettangolo con angoli arrotondati 6">
            <a:extLst>
              <a:ext uri="{FF2B5EF4-FFF2-40B4-BE49-F238E27FC236}">
                <a16:creationId xmlns:a16="http://schemas.microsoft.com/office/drawing/2014/main" id="{67452352-C908-1846-3E9D-15658A053CDC}"/>
              </a:ext>
            </a:extLst>
          </p:cNvPr>
          <p:cNvSpPr/>
          <p:nvPr/>
        </p:nvSpPr>
        <p:spPr>
          <a:xfrm>
            <a:off x="4676346" y="2826799"/>
            <a:ext cx="3051604" cy="21071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1068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2400" dirty="0">
                <a:solidFill>
                  <a:srgbClr val="FFFFFF"/>
                </a:solidFill>
              </a:rPr>
              <a:t>Spotify API:</a:t>
            </a:r>
            <a:br>
              <a:rPr lang="it-IT" sz="2400" dirty="0">
                <a:solidFill>
                  <a:srgbClr val="FFFFFF"/>
                </a:solidFill>
              </a:rPr>
            </a:br>
            <a:r>
              <a:rPr lang="it-IT" sz="2400" dirty="0">
                <a:solidFill>
                  <a:srgbClr val="FFFFFF"/>
                </a:solidFill>
              </a:rPr>
              <a:t>Risposta Playlist API (2)</a:t>
            </a: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37426" y="713757"/>
            <a:ext cx="6555347" cy="1550256"/>
          </a:xfrm>
        </p:spPr>
        <p:txBody>
          <a:bodyPr anchor="ctr">
            <a:normAutofit/>
          </a:bodyPr>
          <a:lstStyle/>
          <a:p>
            <a:pPr>
              <a:lnSpc>
                <a:spcPct val="110000"/>
              </a:lnSpc>
            </a:pPr>
            <a:r>
              <a:rPr lang="it-IT" sz="2000" dirty="0">
                <a:solidFill>
                  <a:schemeClr val="bg1"/>
                </a:solidFill>
              </a:rPr>
              <a:t>La risposta ad ogni richiesta della Playlist API è un file JSON. Accedo ai campi del JSON riguardanti la copertina, il titolo, la descrizione e il link della Playlist di Spotify cercata</a:t>
            </a:r>
          </a:p>
        </p:txBody>
      </p:sp>
      <p:pic>
        <p:nvPicPr>
          <p:cNvPr id="5" name="Immagine 4">
            <a:extLst>
              <a:ext uri="{FF2B5EF4-FFF2-40B4-BE49-F238E27FC236}">
                <a16:creationId xmlns:a16="http://schemas.microsoft.com/office/drawing/2014/main" id="{227794A4-A11E-3A1B-254D-1223085E59C8}"/>
              </a:ext>
            </a:extLst>
          </p:cNvPr>
          <p:cNvPicPr>
            <a:picLocks noChangeAspect="1"/>
          </p:cNvPicPr>
          <p:nvPr/>
        </p:nvPicPr>
        <p:blipFill rotWithShape="1">
          <a:blip r:embed="rId2"/>
          <a:srcRect l="136" t="1456" r="411" b="1601"/>
          <a:stretch/>
        </p:blipFill>
        <p:spPr>
          <a:xfrm>
            <a:off x="4141198" y="2654467"/>
            <a:ext cx="7947804" cy="1528786"/>
          </a:xfrm>
          <a:prstGeom prst="rect">
            <a:avLst/>
          </a:prstGeom>
          <a:ln w="28575" cap="rnd">
            <a:solidFill>
              <a:srgbClr val="00B050"/>
            </a:solidFill>
          </a:ln>
        </p:spPr>
      </p:pic>
      <p:sp>
        <p:nvSpPr>
          <p:cNvPr id="4" name="Rettangolo con angoli arrotondati 3">
            <a:extLst>
              <a:ext uri="{FF2B5EF4-FFF2-40B4-BE49-F238E27FC236}">
                <a16:creationId xmlns:a16="http://schemas.microsoft.com/office/drawing/2014/main" id="{9F51B126-9790-F1BE-2DB5-2F81139DC5CE}"/>
              </a:ext>
            </a:extLst>
          </p:cNvPr>
          <p:cNvSpPr/>
          <p:nvPr/>
        </p:nvSpPr>
        <p:spPr>
          <a:xfrm>
            <a:off x="4248150" y="2795588"/>
            <a:ext cx="3395663" cy="80962"/>
          </a:xfrm>
          <a:prstGeom prst="roundRect">
            <a:avLst/>
          </a:prstGeom>
          <a:noFill/>
          <a:ln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EA63B253-E39B-B273-B81B-2702BDD4E9AA}"/>
              </a:ext>
            </a:extLst>
          </p:cNvPr>
          <p:cNvSpPr/>
          <p:nvPr/>
        </p:nvSpPr>
        <p:spPr>
          <a:xfrm>
            <a:off x="4310063" y="2958130"/>
            <a:ext cx="2262188" cy="80962"/>
          </a:xfrm>
          <a:prstGeom prst="roundRect">
            <a:avLst/>
          </a:prstGeom>
          <a:noFill/>
          <a:ln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con angoli arrotondati 16">
            <a:extLst>
              <a:ext uri="{FF2B5EF4-FFF2-40B4-BE49-F238E27FC236}">
                <a16:creationId xmlns:a16="http://schemas.microsoft.com/office/drawing/2014/main" id="{4347A818-BE19-E928-CC9A-E51AF781AB28}"/>
              </a:ext>
            </a:extLst>
          </p:cNvPr>
          <p:cNvSpPr/>
          <p:nvPr/>
        </p:nvSpPr>
        <p:spPr>
          <a:xfrm>
            <a:off x="4248150" y="3448939"/>
            <a:ext cx="854869" cy="80962"/>
          </a:xfrm>
          <a:prstGeom prst="roundRect">
            <a:avLst/>
          </a:prstGeom>
          <a:noFill/>
          <a:ln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173499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3200" dirty="0">
                <a:solidFill>
                  <a:srgbClr val="FFFFFF"/>
                </a:solidFill>
              </a:rPr>
              <a:t>Spotify API:</a:t>
            </a:r>
            <a:br>
              <a:rPr lang="it-IT" sz="3200" dirty="0">
                <a:solidFill>
                  <a:srgbClr val="FFFFFF"/>
                </a:solidFill>
              </a:rPr>
            </a:br>
            <a:r>
              <a:rPr lang="it-IT" sz="3200" dirty="0">
                <a:solidFill>
                  <a:srgbClr val="FFFFFF"/>
                </a:solidFill>
              </a:rPr>
              <a:t>implementazione sito (1)</a:t>
            </a: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810259" y="649480"/>
            <a:ext cx="6555347" cy="5546047"/>
          </a:xfrm>
        </p:spPr>
        <p:txBody>
          <a:bodyPr anchor="ctr">
            <a:normAutofit/>
          </a:bodyPr>
          <a:lstStyle/>
          <a:p>
            <a:r>
              <a:rPr lang="it-IT" sz="2000" dirty="0">
                <a:solidFill>
                  <a:schemeClr val="bg1"/>
                </a:solidFill>
              </a:rPr>
              <a:t>L’API di Spotify è implementata all’interno di una </a:t>
            </a:r>
            <a:r>
              <a:rPr lang="it-IT" sz="2000" dirty="0" err="1">
                <a:solidFill>
                  <a:schemeClr val="bg1"/>
                </a:solidFill>
              </a:rPr>
              <a:t>sidebar</a:t>
            </a:r>
            <a:r>
              <a:rPr lang="it-IT" sz="2000" dirty="0">
                <a:solidFill>
                  <a:schemeClr val="bg1"/>
                </a:solidFill>
              </a:rPr>
              <a:t> accessibile attraverso il bottone a sinistra della </a:t>
            </a:r>
            <a:r>
              <a:rPr lang="it-IT" sz="2000" dirty="0" err="1">
                <a:solidFill>
                  <a:schemeClr val="bg1"/>
                </a:solidFill>
              </a:rPr>
              <a:t>navbar</a:t>
            </a:r>
            <a:r>
              <a:rPr lang="it-IT" sz="2000" dirty="0">
                <a:solidFill>
                  <a:schemeClr val="bg1"/>
                </a:solidFill>
              </a:rPr>
              <a:t> con scritto «Spotify Playlist Trip». All’interno di questa </a:t>
            </a:r>
            <a:r>
              <a:rPr lang="it-IT" sz="2000" dirty="0" err="1">
                <a:solidFill>
                  <a:schemeClr val="bg1"/>
                </a:solidFill>
              </a:rPr>
              <a:t>sidebar</a:t>
            </a:r>
            <a:r>
              <a:rPr lang="it-IT" sz="2000" dirty="0">
                <a:solidFill>
                  <a:schemeClr val="bg1"/>
                </a:solidFill>
              </a:rPr>
              <a:t> abbiamo un &lt;div&gt; di classe «</a:t>
            </a:r>
            <a:r>
              <a:rPr lang="it-IT" sz="2000" dirty="0" err="1">
                <a:solidFill>
                  <a:schemeClr val="bg1"/>
                </a:solidFill>
              </a:rPr>
              <a:t>flex</a:t>
            </a:r>
            <a:r>
              <a:rPr lang="it-IT" sz="2000" dirty="0">
                <a:solidFill>
                  <a:schemeClr val="bg1"/>
                </a:solidFill>
              </a:rPr>
              <a:t>-container» che si occuperà di contenere e disporre i &lt;div&gt; di classe «container» creati per ogni risposta della Playlist API di Spotify mediante il codice Javascript</a:t>
            </a:r>
          </a:p>
        </p:txBody>
      </p:sp>
    </p:spTree>
    <p:extLst>
      <p:ext uri="{BB962C8B-B14F-4D97-AF65-F5344CB8AC3E}">
        <p14:creationId xmlns:p14="http://schemas.microsoft.com/office/powerpoint/2010/main" val="305779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3200" dirty="0">
                <a:solidFill>
                  <a:srgbClr val="FFFFFF"/>
                </a:solidFill>
              </a:rPr>
              <a:t>Spotify API:</a:t>
            </a:r>
            <a:br>
              <a:rPr lang="it-IT" sz="3200" dirty="0">
                <a:solidFill>
                  <a:srgbClr val="FFFFFF"/>
                </a:solidFill>
              </a:rPr>
            </a:br>
            <a:r>
              <a:rPr lang="it-IT" sz="3200" dirty="0">
                <a:solidFill>
                  <a:srgbClr val="FFFFFF"/>
                </a:solidFill>
              </a:rPr>
              <a:t>Implementazione sito (2)</a:t>
            </a:r>
          </a:p>
        </p:txBody>
      </p:sp>
      <p:pic>
        <p:nvPicPr>
          <p:cNvPr id="4" name="Immagine 3">
            <a:extLst>
              <a:ext uri="{FF2B5EF4-FFF2-40B4-BE49-F238E27FC236}">
                <a16:creationId xmlns:a16="http://schemas.microsoft.com/office/drawing/2014/main" id="{5A427EC8-182B-5DF5-2F5D-40D57BEC0BC5}"/>
              </a:ext>
            </a:extLst>
          </p:cNvPr>
          <p:cNvPicPr>
            <a:picLocks noChangeAspect="1"/>
          </p:cNvPicPr>
          <p:nvPr/>
        </p:nvPicPr>
        <p:blipFill rotWithShape="1">
          <a:blip r:embed="rId2"/>
          <a:srcRect l="551" r="1437"/>
          <a:stretch/>
        </p:blipFill>
        <p:spPr>
          <a:xfrm>
            <a:off x="6853733" y="2896053"/>
            <a:ext cx="5038726" cy="1045613"/>
          </a:xfrm>
          <a:prstGeom prst="rect">
            <a:avLst/>
          </a:prstGeom>
          <a:ln w="28575" cap="rnd">
            <a:solidFill>
              <a:srgbClr val="00B050"/>
            </a:solidFill>
          </a:ln>
        </p:spPr>
      </p:pic>
      <p:pic>
        <p:nvPicPr>
          <p:cNvPr id="9" name="Immagine 8">
            <a:extLst>
              <a:ext uri="{FF2B5EF4-FFF2-40B4-BE49-F238E27FC236}">
                <a16:creationId xmlns:a16="http://schemas.microsoft.com/office/drawing/2014/main" id="{7B37B91E-502E-6BBA-E39C-A8D8AFAFD85E}"/>
              </a:ext>
            </a:extLst>
          </p:cNvPr>
          <p:cNvPicPr>
            <a:picLocks noChangeAspect="1"/>
          </p:cNvPicPr>
          <p:nvPr/>
        </p:nvPicPr>
        <p:blipFill rotWithShape="1">
          <a:blip r:embed="rId3"/>
          <a:srcRect l="1593" r="1821" b="381"/>
          <a:stretch/>
        </p:blipFill>
        <p:spPr>
          <a:xfrm>
            <a:off x="4504548" y="430518"/>
            <a:ext cx="2052692" cy="5982982"/>
          </a:xfrm>
          <a:prstGeom prst="rect">
            <a:avLst/>
          </a:prstGeom>
          <a:ln w="28575" cap="rnd">
            <a:solidFill>
              <a:srgbClr val="00B050"/>
            </a:solidFill>
          </a:ln>
        </p:spPr>
      </p:pic>
    </p:spTree>
    <p:extLst>
      <p:ext uri="{BB962C8B-B14F-4D97-AF65-F5344CB8AC3E}">
        <p14:creationId xmlns:p14="http://schemas.microsoft.com/office/powerpoint/2010/main" val="1273237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3200" dirty="0">
                <a:solidFill>
                  <a:srgbClr val="FFFFFF"/>
                </a:solidFill>
              </a:rPr>
              <a:t>Ulteriori Informazioni:</a:t>
            </a:r>
          </a:p>
        </p:txBody>
      </p:sp>
      <p:sp>
        <p:nvSpPr>
          <p:cNvPr id="15" name="Content Placeholder 2">
            <a:extLst>
              <a:ext uri="{FF2B5EF4-FFF2-40B4-BE49-F238E27FC236}">
                <a16:creationId xmlns:a16="http://schemas.microsoft.com/office/drawing/2014/main" id="{3FFB9509-1A8F-1815-CEA6-0E5FE2220DB1}"/>
              </a:ext>
            </a:extLst>
          </p:cNvPr>
          <p:cNvSpPr>
            <a:spLocks noGrp="1"/>
          </p:cNvSpPr>
          <p:nvPr>
            <p:ph idx="1"/>
          </p:nvPr>
        </p:nvSpPr>
        <p:spPr>
          <a:xfrm>
            <a:off x="4810259" y="649480"/>
            <a:ext cx="6555347" cy="5546047"/>
          </a:xfrm>
        </p:spPr>
        <p:txBody>
          <a:bodyPr anchor="ctr">
            <a:normAutofit/>
          </a:bodyPr>
          <a:lstStyle/>
          <a:p>
            <a:pPr lvl="1"/>
            <a:r>
              <a:rPr lang="it-IT" sz="2000" dirty="0">
                <a:solidFill>
                  <a:schemeClr val="bg1"/>
                </a:solidFill>
              </a:rPr>
              <a:t>Per ulteriori informazioni è possibile leggere i commenti presenti all’interno del file «script.js»</a:t>
            </a:r>
          </a:p>
        </p:txBody>
      </p:sp>
    </p:spTree>
    <p:extLst>
      <p:ext uri="{BB962C8B-B14F-4D97-AF65-F5344CB8AC3E}">
        <p14:creationId xmlns:p14="http://schemas.microsoft.com/office/powerpoint/2010/main" val="105631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Descrizione del progetto e delle APIs</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r>
              <a:rPr lang="it-IT" sz="2000" dirty="0">
                <a:solidFill>
                  <a:schemeClr val="bg1"/>
                </a:solidFill>
              </a:rPr>
              <a:t>Il sito web da me presentato è costituito da 3 API (2 con meccanismo di autenticazione tramite API KEY e 1 tramite OAUTH2)</a:t>
            </a:r>
          </a:p>
          <a:p>
            <a:pPr lvl="1"/>
            <a:r>
              <a:rPr lang="it-IT" sz="2000" dirty="0">
                <a:solidFill>
                  <a:schemeClr val="bg1"/>
                </a:solidFill>
              </a:rPr>
              <a:t>Le 2 API con autenticazione API KEY di OpenWeather permettono una di conoscere le coordinate geografiche del luogo cercato, mentre l’altra fornisce i il meteo del luogo individuato grazie alle coordinate precedenti (entrambi i risultati sono restituiti di default in formato JSON);</a:t>
            </a:r>
          </a:p>
          <a:p>
            <a:pPr lvl="1"/>
            <a:r>
              <a:rPr lang="it-IT" sz="2000" dirty="0">
                <a:solidFill>
                  <a:schemeClr val="bg1"/>
                </a:solidFill>
              </a:rPr>
              <a:t>L’ API Playlist con autenticazione OAUTH2 è fornita da Spotify e permette di conoscere varie informazioni, recuperate in formato JSON, riguardo le playlist di Spotify, in particolare anche l’immagine di copertina</a:t>
            </a:r>
          </a:p>
          <a:p>
            <a:pPr lvl="1"/>
            <a:endParaRPr lang="it-IT" sz="2000" dirty="0">
              <a:solidFill>
                <a:schemeClr val="bg1"/>
              </a:solidFill>
            </a:endParaRP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OpenWeather APIs</a:t>
            </a: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10259" y="649480"/>
            <a:ext cx="6555347" cy="5546047"/>
          </a:xfrm>
        </p:spPr>
        <p:txBody>
          <a:bodyPr anchor="ctr">
            <a:normAutofit/>
          </a:bodyPr>
          <a:lstStyle/>
          <a:p>
            <a:r>
              <a:rPr lang="it-IT" sz="2000" dirty="0">
                <a:solidFill>
                  <a:schemeClr val="bg1"/>
                </a:solidFill>
              </a:rPr>
              <a:t>Le due APIs di OpenWeather utilizzate per le coordinate geografiche e il meteo locale sono rispettivamente: «</a:t>
            </a:r>
            <a:r>
              <a:rPr lang="it-IT" sz="2000" dirty="0">
                <a:solidFill>
                  <a:schemeClr val="bg1"/>
                </a:solidFill>
                <a:hlinkClick r:id="rId2"/>
              </a:rPr>
              <a:t>Geocoding API</a:t>
            </a:r>
            <a:r>
              <a:rPr lang="it-IT" sz="2000" dirty="0">
                <a:solidFill>
                  <a:schemeClr val="bg1"/>
                </a:solidFill>
              </a:rPr>
              <a:t>» e «</a:t>
            </a:r>
            <a:r>
              <a:rPr lang="it-IT" sz="2000" dirty="0">
                <a:solidFill>
                  <a:schemeClr val="bg1"/>
                </a:solidFill>
                <a:hlinkClick r:id="rId3"/>
              </a:rPr>
              <a:t>Current Weather Data</a:t>
            </a:r>
            <a:r>
              <a:rPr lang="it-IT" sz="2000" dirty="0">
                <a:solidFill>
                  <a:schemeClr val="bg1"/>
                </a:solidFill>
              </a:rPr>
              <a:t>»</a:t>
            </a:r>
          </a:p>
        </p:txBody>
      </p:sp>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3600" dirty="0">
                <a:solidFill>
                  <a:srgbClr val="FFFFFF"/>
                </a:solidFill>
              </a:rPr>
              <a:t>OpenWeather</a:t>
            </a:r>
            <a:br>
              <a:rPr lang="it-IT" sz="3600" dirty="0">
                <a:solidFill>
                  <a:srgbClr val="FFFFFF"/>
                </a:solidFill>
              </a:rPr>
            </a:br>
            <a:r>
              <a:rPr lang="it-IT" sz="3600" dirty="0">
                <a:solidFill>
                  <a:srgbClr val="FFFFFF"/>
                </a:solidFill>
              </a:rPr>
              <a:t>APIs:</a:t>
            </a:r>
            <a:br>
              <a:rPr lang="it-IT" sz="3600" dirty="0">
                <a:solidFill>
                  <a:srgbClr val="FFFFFF"/>
                </a:solidFill>
              </a:rPr>
            </a:br>
            <a:r>
              <a:rPr lang="it-IT" sz="3600" dirty="0">
                <a:solidFill>
                  <a:srgbClr val="FFFFFF"/>
                </a:solidFill>
              </a:rPr>
              <a:t>Autenticazione</a:t>
            </a: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810259" y="649480"/>
            <a:ext cx="6555347" cy="5546047"/>
          </a:xfrm>
        </p:spPr>
        <p:txBody>
          <a:bodyPr anchor="ctr">
            <a:normAutofit/>
          </a:bodyPr>
          <a:lstStyle/>
          <a:p>
            <a:r>
              <a:rPr lang="it-IT" sz="2000" dirty="0">
                <a:solidFill>
                  <a:schemeClr val="bg1"/>
                </a:solidFill>
              </a:rPr>
              <a:t>L’autenticazione usata per le due APIs precedentemente descritte è del tipo «API Key». Questa Key si ottiene registrandosi al loro servizio di </a:t>
            </a:r>
            <a:r>
              <a:rPr lang="it-IT" sz="2000" dirty="0">
                <a:solidFill>
                  <a:schemeClr val="bg1"/>
                </a:solidFill>
                <a:hlinkClick r:id="rId2"/>
              </a:rPr>
              <a:t>API</a:t>
            </a:r>
            <a:r>
              <a:rPr lang="it-IT" sz="2000" dirty="0">
                <a:solidFill>
                  <a:schemeClr val="bg1"/>
                </a:solidFill>
              </a:rPr>
              <a:t>: per ogni richiesta alle loro APIs (fetch) bisogna autenticarsi passando come parametro all’argomento della fetch la suddetta Key. Questo è mostrato nella slide successiva che mostra il formato della richiesta</a:t>
            </a:r>
          </a:p>
        </p:txBody>
      </p:sp>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3600" dirty="0">
                <a:solidFill>
                  <a:srgbClr val="FFFFFF"/>
                </a:solidFill>
              </a:rPr>
              <a:t>OpenWeather</a:t>
            </a:r>
            <a:br>
              <a:rPr lang="it-IT" sz="3600" dirty="0">
                <a:solidFill>
                  <a:srgbClr val="FFFFFF"/>
                </a:solidFill>
              </a:rPr>
            </a:br>
            <a:r>
              <a:rPr lang="it-IT" sz="3600" dirty="0">
                <a:solidFill>
                  <a:srgbClr val="FFFFFF"/>
                </a:solidFill>
              </a:rPr>
              <a:t>APIs:</a:t>
            </a:r>
            <a:br>
              <a:rPr lang="it-IT" sz="3600" dirty="0">
                <a:solidFill>
                  <a:srgbClr val="FFFFFF"/>
                </a:solidFill>
              </a:rPr>
            </a:br>
            <a:r>
              <a:rPr lang="it-IT" sz="3600" dirty="0">
                <a:solidFill>
                  <a:srgbClr val="FFFFFF"/>
                </a:solidFill>
              </a:rPr>
              <a:t>Richieste</a:t>
            </a:r>
          </a:p>
        </p:txBody>
      </p:sp>
      <p:pic>
        <p:nvPicPr>
          <p:cNvPr id="5" name="Segnaposto contenuto 4">
            <a:extLst>
              <a:ext uri="{FF2B5EF4-FFF2-40B4-BE49-F238E27FC236}">
                <a16:creationId xmlns:a16="http://schemas.microsoft.com/office/drawing/2014/main" id="{3ADCBF74-B775-1D9B-D1B4-32797F89218D}"/>
              </a:ext>
            </a:extLst>
          </p:cNvPr>
          <p:cNvPicPr>
            <a:picLocks noGrp="1" noChangeAspect="1"/>
          </p:cNvPicPr>
          <p:nvPr>
            <p:ph idx="1"/>
          </p:nvPr>
        </p:nvPicPr>
        <p:blipFill>
          <a:blip r:embed="rId2"/>
          <a:stretch>
            <a:fillRect/>
          </a:stretch>
        </p:blipFill>
        <p:spPr>
          <a:xfrm>
            <a:off x="5127223" y="649288"/>
            <a:ext cx="5920592" cy="5546725"/>
          </a:xfrm>
          <a:ln w="28575" cap="rnd">
            <a:solidFill>
              <a:srgbClr val="00B050"/>
            </a:solidFill>
          </a:ln>
        </p:spPr>
      </p:pic>
      <p:sp>
        <p:nvSpPr>
          <p:cNvPr id="6" name="Rettangolo con angoli arrotondati 5">
            <a:extLst>
              <a:ext uri="{FF2B5EF4-FFF2-40B4-BE49-F238E27FC236}">
                <a16:creationId xmlns:a16="http://schemas.microsoft.com/office/drawing/2014/main" id="{0BA4DA02-CDBB-C948-3382-6270BFAC0778}"/>
              </a:ext>
            </a:extLst>
          </p:cNvPr>
          <p:cNvSpPr/>
          <p:nvPr/>
        </p:nvSpPr>
        <p:spPr>
          <a:xfrm>
            <a:off x="5287992" y="5080958"/>
            <a:ext cx="5391510" cy="52604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9" name="Connettore 2 8">
            <a:extLst>
              <a:ext uri="{FF2B5EF4-FFF2-40B4-BE49-F238E27FC236}">
                <a16:creationId xmlns:a16="http://schemas.microsoft.com/office/drawing/2014/main" id="{6EF0DF83-4CD0-EA02-735A-93A6F71884AA}"/>
              </a:ext>
            </a:extLst>
          </p:cNvPr>
          <p:cNvCxnSpPr>
            <a:cxnSpLocks/>
            <a:endCxn id="6" idx="1"/>
          </p:cNvCxnSpPr>
          <p:nvPr/>
        </p:nvCxnSpPr>
        <p:spPr>
          <a:xfrm>
            <a:off x="3148642" y="4882551"/>
            <a:ext cx="2139350" cy="4614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9A432466-3A11-0B0F-2181-968D6442F632}"/>
              </a:ext>
            </a:extLst>
          </p:cNvPr>
          <p:cNvSpPr txBox="1"/>
          <p:nvPr/>
        </p:nvSpPr>
        <p:spPr>
          <a:xfrm>
            <a:off x="999254" y="4411037"/>
            <a:ext cx="2136302" cy="2123658"/>
          </a:xfrm>
          <a:prstGeom prst="rect">
            <a:avLst/>
          </a:prstGeom>
          <a:noFill/>
          <a:ln cap="rnd">
            <a:solidFill>
              <a:srgbClr val="C00000"/>
            </a:solidFill>
          </a:ln>
        </p:spPr>
        <p:txBody>
          <a:bodyPr wrap="square" rtlCol="0">
            <a:spAutoFit/>
          </a:bodyPr>
          <a:lstStyle/>
          <a:p>
            <a:r>
              <a:rPr lang="it-IT" sz="1200" dirty="0">
                <a:solidFill>
                  <a:schemeClr val="bg1"/>
                </a:solidFill>
              </a:rPr>
              <a:t>Richiesta HTTP per ottenere le coordinate geografiche. Parametri alla fetch passati nell’url: «optionSelected» che sta per il testo per effettuare la query di ricerca del luogo, ottenuto dall’HTML; «limit» che limita il numero di risultati nella risposta json (formato di risposta di default) e «api_key» la Key di autenticazione</a:t>
            </a:r>
          </a:p>
        </p:txBody>
      </p:sp>
      <p:sp>
        <p:nvSpPr>
          <p:cNvPr id="13" name="Rettangolo con angoli arrotondati 12">
            <a:extLst>
              <a:ext uri="{FF2B5EF4-FFF2-40B4-BE49-F238E27FC236}">
                <a16:creationId xmlns:a16="http://schemas.microsoft.com/office/drawing/2014/main" id="{66FBBD06-69E9-F0B8-4FAF-7D7ABD369DB4}"/>
              </a:ext>
            </a:extLst>
          </p:cNvPr>
          <p:cNvSpPr/>
          <p:nvPr/>
        </p:nvSpPr>
        <p:spPr>
          <a:xfrm>
            <a:off x="5284944" y="3428327"/>
            <a:ext cx="5762871" cy="67784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7" name="Connettore 2 16">
            <a:extLst>
              <a:ext uri="{FF2B5EF4-FFF2-40B4-BE49-F238E27FC236}">
                <a16:creationId xmlns:a16="http://schemas.microsoft.com/office/drawing/2014/main" id="{EB9EB286-4803-EDC8-0015-B1294C2038CD}"/>
              </a:ext>
            </a:extLst>
          </p:cNvPr>
          <p:cNvCxnSpPr>
            <a:cxnSpLocks/>
            <a:endCxn id="13" idx="1"/>
          </p:cNvCxnSpPr>
          <p:nvPr/>
        </p:nvCxnSpPr>
        <p:spPr>
          <a:xfrm>
            <a:off x="2932981" y="1504227"/>
            <a:ext cx="2351963" cy="226302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28F4F429-054C-7EB2-0A9D-003F9167D21A}"/>
              </a:ext>
            </a:extLst>
          </p:cNvPr>
          <p:cNvSpPr txBox="1"/>
          <p:nvPr/>
        </p:nvSpPr>
        <p:spPr>
          <a:xfrm>
            <a:off x="560717" y="629012"/>
            <a:ext cx="2351963" cy="1615827"/>
          </a:xfrm>
          <a:prstGeom prst="rect">
            <a:avLst/>
          </a:prstGeom>
          <a:noFill/>
          <a:ln cap="rnd">
            <a:solidFill>
              <a:srgbClr val="C00000"/>
            </a:solidFill>
          </a:ln>
        </p:spPr>
        <p:txBody>
          <a:bodyPr wrap="square" rtlCol="0">
            <a:spAutoFit/>
          </a:bodyPr>
          <a:lstStyle/>
          <a:p>
            <a:r>
              <a:rPr lang="it-IT" sz="1100" dirty="0">
                <a:solidFill>
                  <a:schemeClr val="bg1"/>
                </a:solidFill>
              </a:rPr>
              <a:t>Richeista HTTP per ottenere i risultati del meteo locale (effettuata nel then della json della richiesta precedente).</a:t>
            </a:r>
          </a:p>
          <a:p>
            <a:r>
              <a:rPr lang="it-IT" sz="1100" dirty="0">
                <a:solidFill>
                  <a:schemeClr val="bg1"/>
                </a:solidFill>
              </a:rPr>
              <a:t>Parametri alla fetch passati nell’url: «lat» e «lon» che sono informazioni sulla latitudine e logitudine ricavati dal JSON di risposta dalla fetch precedente; «api_key» la Key; «lang» la lingua del json di risposta dell’API</a:t>
            </a:r>
          </a:p>
        </p:txBody>
      </p:sp>
      <p:pic>
        <p:nvPicPr>
          <p:cNvPr id="24" name="Immagine 23">
            <a:extLst>
              <a:ext uri="{FF2B5EF4-FFF2-40B4-BE49-F238E27FC236}">
                <a16:creationId xmlns:a16="http://schemas.microsoft.com/office/drawing/2014/main" id="{256D8EB5-1924-236C-3B08-4AAE81F65AF0}"/>
              </a:ext>
            </a:extLst>
          </p:cNvPr>
          <p:cNvPicPr>
            <a:picLocks noChangeAspect="1"/>
          </p:cNvPicPr>
          <p:nvPr/>
        </p:nvPicPr>
        <p:blipFill rotWithShape="1">
          <a:blip r:embed="rId3"/>
          <a:srcRect l="1594" t="1" r="2105" b="5588"/>
          <a:stretch/>
        </p:blipFill>
        <p:spPr>
          <a:xfrm>
            <a:off x="9586913" y="5698252"/>
            <a:ext cx="1431132" cy="836443"/>
          </a:xfrm>
          <a:prstGeom prst="rect">
            <a:avLst/>
          </a:prstGeom>
          <a:ln w="28575" cap="rnd">
            <a:solidFill>
              <a:srgbClr val="00B050"/>
            </a:solidFill>
          </a:ln>
        </p:spPr>
      </p:pic>
      <p:sp>
        <p:nvSpPr>
          <p:cNvPr id="25" name="CasellaDiTesto 24">
            <a:extLst>
              <a:ext uri="{FF2B5EF4-FFF2-40B4-BE49-F238E27FC236}">
                <a16:creationId xmlns:a16="http://schemas.microsoft.com/office/drawing/2014/main" id="{449FAFCA-C84E-F15C-E747-17894E7534D6}"/>
              </a:ext>
            </a:extLst>
          </p:cNvPr>
          <p:cNvSpPr txBox="1"/>
          <p:nvPr/>
        </p:nvSpPr>
        <p:spPr>
          <a:xfrm>
            <a:off x="9756184" y="6518219"/>
            <a:ext cx="1092589" cy="215444"/>
          </a:xfrm>
          <a:prstGeom prst="rect">
            <a:avLst/>
          </a:prstGeom>
          <a:noFill/>
        </p:spPr>
        <p:txBody>
          <a:bodyPr wrap="square" rtlCol="0" anchor="ctr">
            <a:spAutoFit/>
          </a:bodyPr>
          <a:lstStyle/>
          <a:p>
            <a:pPr algn="ctr"/>
            <a:r>
              <a:rPr lang="it-IT" sz="800" dirty="0">
                <a:solidFill>
                  <a:schemeClr val="bg1"/>
                </a:solidFill>
              </a:rPr>
              <a:t>«optionSelected»</a:t>
            </a:r>
          </a:p>
        </p:txBody>
      </p:sp>
    </p:spTree>
    <p:extLst>
      <p:ext uri="{BB962C8B-B14F-4D97-AF65-F5344CB8AC3E}">
        <p14:creationId xmlns:p14="http://schemas.microsoft.com/office/powerpoint/2010/main" val="356049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3600" dirty="0">
                <a:solidFill>
                  <a:srgbClr val="FFFFFF"/>
                </a:solidFill>
              </a:rPr>
              <a:t>OpenWeather</a:t>
            </a:r>
            <a:br>
              <a:rPr lang="it-IT" sz="3600" dirty="0">
                <a:solidFill>
                  <a:srgbClr val="FFFFFF"/>
                </a:solidFill>
              </a:rPr>
            </a:br>
            <a:r>
              <a:rPr lang="it-IT" sz="3600" dirty="0">
                <a:solidFill>
                  <a:srgbClr val="FFFFFF"/>
                </a:solidFill>
              </a:rPr>
              <a:t>APIs:</a:t>
            </a:r>
            <a:br>
              <a:rPr lang="it-IT" sz="3600" dirty="0">
                <a:solidFill>
                  <a:srgbClr val="FFFFFF"/>
                </a:solidFill>
              </a:rPr>
            </a:br>
            <a:r>
              <a:rPr lang="it-IT" sz="3600" dirty="0">
                <a:solidFill>
                  <a:srgbClr val="FFFFFF"/>
                </a:solidFill>
              </a:rPr>
              <a:t>Risposte(1)</a:t>
            </a:r>
          </a:p>
        </p:txBody>
      </p:sp>
      <p:pic>
        <p:nvPicPr>
          <p:cNvPr id="5" name="Segnaposto contenuto 4">
            <a:extLst>
              <a:ext uri="{FF2B5EF4-FFF2-40B4-BE49-F238E27FC236}">
                <a16:creationId xmlns:a16="http://schemas.microsoft.com/office/drawing/2014/main" id="{3ADCBF74-B775-1D9B-D1B4-32797F89218D}"/>
              </a:ext>
            </a:extLst>
          </p:cNvPr>
          <p:cNvPicPr>
            <a:picLocks noGrp="1" noChangeAspect="1"/>
          </p:cNvPicPr>
          <p:nvPr>
            <p:ph idx="1"/>
          </p:nvPr>
        </p:nvPicPr>
        <p:blipFill>
          <a:blip r:embed="rId2"/>
          <a:stretch>
            <a:fillRect/>
          </a:stretch>
        </p:blipFill>
        <p:spPr>
          <a:xfrm>
            <a:off x="5127223" y="649288"/>
            <a:ext cx="5920592" cy="5546725"/>
          </a:xfrm>
          <a:ln w="28575" cap="rnd">
            <a:solidFill>
              <a:srgbClr val="00B050"/>
            </a:solidFill>
          </a:ln>
        </p:spPr>
      </p:pic>
      <p:sp>
        <p:nvSpPr>
          <p:cNvPr id="6" name="Rettangolo con angoli arrotondati 5">
            <a:extLst>
              <a:ext uri="{FF2B5EF4-FFF2-40B4-BE49-F238E27FC236}">
                <a16:creationId xmlns:a16="http://schemas.microsoft.com/office/drawing/2014/main" id="{0BA4DA02-CDBB-C948-3382-6270BFAC0778}"/>
              </a:ext>
            </a:extLst>
          </p:cNvPr>
          <p:cNvSpPr/>
          <p:nvPr/>
        </p:nvSpPr>
        <p:spPr>
          <a:xfrm>
            <a:off x="5312407" y="3521884"/>
            <a:ext cx="1105646" cy="18747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9" name="Connettore 2 8">
            <a:extLst>
              <a:ext uri="{FF2B5EF4-FFF2-40B4-BE49-F238E27FC236}">
                <a16:creationId xmlns:a16="http://schemas.microsoft.com/office/drawing/2014/main" id="{6EF0DF83-4CD0-EA02-735A-93A6F71884AA}"/>
              </a:ext>
            </a:extLst>
          </p:cNvPr>
          <p:cNvCxnSpPr>
            <a:cxnSpLocks/>
            <a:endCxn id="6" idx="1"/>
          </p:cNvCxnSpPr>
          <p:nvPr/>
        </p:nvCxnSpPr>
        <p:spPr>
          <a:xfrm flipV="1">
            <a:off x="3148642" y="3615621"/>
            <a:ext cx="2163765" cy="12669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9A432466-3A11-0B0F-2181-968D6442F632}"/>
              </a:ext>
            </a:extLst>
          </p:cNvPr>
          <p:cNvSpPr txBox="1"/>
          <p:nvPr/>
        </p:nvSpPr>
        <p:spPr>
          <a:xfrm>
            <a:off x="999254" y="4411037"/>
            <a:ext cx="2136302" cy="1754326"/>
          </a:xfrm>
          <a:prstGeom prst="rect">
            <a:avLst/>
          </a:prstGeom>
          <a:noFill/>
          <a:ln cap="rnd">
            <a:solidFill>
              <a:srgbClr val="C00000"/>
            </a:solidFill>
          </a:ln>
        </p:spPr>
        <p:txBody>
          <a:bodyPr wrap="square" rtlCol="0">
            <a:spAutoFit/>
          </a:bodyPr>
          <a:lstStyle/>
          <a:p>
            <a:r>
              <a:rPr lang="it-IT" sz="1200" dirty="0">
                <a:solidFill>
                  <a:schemeClr val="bg1"/>
                </a:solidFill>
              </a:rPr>
              <a:t>Risposta JSON dell’API di «Geocoding»: recuperiamo dal file json ottenuto dalla promise della then «onSuccess» i campi «lat» e «lon», ovvero latitudine e longitudine.</a:t>
            </a:r>
          </a:p>
          <a:p>
            <a:r>
              <a:rPr lang="it-IT" sz="1200" dirty="0">
                <a:solidFill>
                  <a:schemeClr val="bg1"/>
                </a:solidFill>
              </a:rPr>
              <a:t>Vedi esempio di file JSON di risposta di tale API nella slide successiva</a:t>
            </a:r>
          </a:p>
        </p:txBody>
      </p:sp>
      <p:sp>
        <p:nvSpPr>
          <p:cNvPr id="13" name="Rettangolo con angoli arrotondati 12">
            <a:extLst>
              <a:ext uri="{FF2B5EF4-FFF2-40B4-BE49-F238E27FC236}">
                <a16:creationId xmlns:a16="http://schemas.microsoft.com/office/drawing/2014/main" id="{66FBBD06-69E9-F0B8-4FAF-7D7ABD369DB4}"/>
              </a:ext>
            </a:extLst>
          </p:cNvPr>
          <p:cNvSpPr/>
          <p:nvPr/>
        </p:nvSpPr>
        <p:spPr>
          <a:xfrm>
            <a:off x="5206084" y="1566992"/>
            <a:ext cx="3705004" cy="132417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7" name="Connettore 2 16">
            <a:extLst>
              <a:ext uri="{FF2B5EF4-FFF2-40B4-BE49-F238E27FC236}">
                <a16:creationId xmlns:a16="http://schemas.microsoft.com/office/drawing/2014/main" id="{EB9EB286-4803-EDC8-0015-B1294C2038CD}"/>
              </a:ext>
            </a:extLst>
          </p:cNvPr>
          <p:cNvCxnSpPr>
            <a:cxnSpLocks/>
            <a:endCxn id="13" idx="1"/>
          </p:cNvCxnSpPr>
          <p:nvPr/>
        </p:nvCxnSpPr>
        <p:spPr>
          <a:xfrm>
            <a:off x="2932981" y="1504227"/>
            <a:ext cx="2273103" cy="7248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28F4F429-054C-7EB2-0A9D-003F9167D21A}"/>
              </a:ext>
            </a:extLst>
          </p:cNvPr>
          <p:cNvSpPr txBox="1"/>
          <p:nvPr/>
        </p:nvSpPr>
        <p:spPr>
          <a:xfrm>
            <a:off x="560717" y="629012"/>
            <a:ext cx="2351963" cy="1446550"/>
          </a:xfrm>
          <a:prstGeom prst="rect">
            <a:avLst/>
          </a:prstGeom>
          <a:noFill/>
          <a:ln cap="rnd">
            <a:solidFill>
              <a:srgbClr val="C00000"/>
            </a:solidFill>
          </a:ln>
        </p:spPr>
        <p:txBody>
          <a:bodyPr wrap="square" rtlCol="0">
            <a:spAutoFit/>
          </a:bodyPr>
          <a:lstStyle/>
          <a:p>
            <a:r>
              <a:rPr lang="it-IT" sz="1100" dirty="0">
                <a:solidFill>
                  <a:schemeClr val="bg1"/>
                </a:solidFill>
              </a:rPr>
              <a:t>Risposta JSON dell’API di «Current Weather Data». Estrapolo le informazioni dai campi del file Json inserendole come testo all’interno di paragrafi precedentemente creati nell’HTML.</a:t>
            </a:r>
          </a:p>
          <a:p>
            <a:r>
              <a:rPr lang="it-IT" sz="1100" dirty="0">
                <a:solidFill>
                  <a:schemeClr val="bg1"/>
                </a:solidFill>
              </a:rPr>
              <a:t>Vedi esempio di file JSON di risposta di tale API nella slide successiva</a:t>
            </a:r>
          </a:p>
        </p:txBody>
      </p:sp>
    </p:spTree>
    <p:extLst>
      <p:ext uri="{BB962C8B-B14F-4D97-AF65-F5344CB8AC3E}">
        <p14:creationId xmlns:p14="http://schemas.microsoft.com/office/powerpoint/2010/main" val="51965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3600" dirty="0">
                <a:solidFill>
                  <a:srgbClr val="FFFFFF"/>
                </a:solidFill>
              </a:rPr>
              <a:t>OpenWeather</a:t>
            </a:r>
            <a:br>
              <a:rPr lang="it-IT" sz="3600" dirty="0">
                <a:solidFill>
                  <a:srgbClr val="FFFFFF"/>
                </a:solidFill>
              </a:rPr>
            </a:br>
            <a:r>
              <a:rPr lang="it-IT" sz="3600" dirty="0">
                <a:solidFill>
                  <a:srgbClr val="FFFFFF"/>
                </a:solidFill>
              </a:rPr>
              <a:t>APIs:</a:t>
            </a:r>
            <a:br>
              <a:rPr lang="it-IT" sz="3600" dirty="0">
                <a:solidFill>
                  <a:srgbClr val="FFFFFF"/>
                </a:solidFill>
              </a:rPr>
            </a:br>
            <a:r>
              <a:rPr lang="it-IT" sz="3600" dirty="0">
                <a:solidFill>
                  <a:srgbClr val="FFFFFF"/>
                </a:solidFill>
              </a:rPr>
              <a:t>Risposte(2)</a:t>
            </a:r>
          </a:p>
        </p:txBody>
      </p:sp>
      <p:pic>
        <p:nvPicPr>
          <p:cNvPr id="15" name="Immagine 14">
            <a:extLst>
              <a:ext uri="{FF2B5EF4-FFF2-40B4-BE49-F238E27FC236}">
                <a16:creationId xmlns:a16="http://schemas.microsoft.com/office/drawing/2014/main" id="{B804273E-76A8-2DDA-C25D-64243DF301EC}"/>
              </a:ext>
            </a:extLst>
          </p:cNvPr>
          <p:cNvPicPr>
            <a:picLocks noChangeAspect="1"/>
          </p:cNvPicPr>
          <p:nvPr/>
        </p:nvPicPr>
        <p:blipFill rotWithShape="1">
          <a:blip r:embed="rId2"/>
          <a:srcRect r="415" b="2882"/>
          <a:stretch/>
        </p:blipFill>
        <p:spPr>
          <a:xfrm>
            <a:off x="4322312" y="846570"/>
            <a:ext cx="7582139" cy="1477064"/>
          </a:xfrm>
          <a:prstGeom prst="rect">
            <a:avLst/>
          </a:prstGeom>
          <a:ln w="28575" cap="rnd">
            <a:solidFill>
              <a:srgbClr val="00B050"/>
            </a:solidFill>
          </a:ln>
        </p:spPr>
      </p:pic>
      <p:pic>
        <p:nvPicPr>
          <p:cNvPr id="21" name="Immagine 20">
            <a:extLst>
              <a:ext uri="{FF2B5EF4-FFF2-40B4-BE49-F238E27FC236}">
                <a16:creationId xmlns:a16="http://schemas.microsoft.com/office/drawing/2014/main" id="{FEA5F69D-9952-F0F1-C150-CB813C2B7FB5}"/>
              </a:ext>
            </a:extLst>
          </p:cNvPr>
          <p:cNvPicPr>
            <a:picLocks noChangeAspect="1"/>
          </p:cNvPicPr>
          <p:nvPr/>
        </p:nvPicPr>
        <p:blipFill rotWithShape="1">
          <a:blip r:embed="rId3"/>
          <a:srcRect l="1" r="450" b="1857"/>
          <a:stretch/>
        </p:blipFill>
        <p:spPr>
          <a:xfrm>
            <a:off x="4322313" y="3170204"/>
            <a:ext cx="7582139" cy="2747306"/>
          </a:xfrm>
          <a:prstGeom prst="rect">
            <a:avLst/>
          </a:prstGeom>
          <a:ln w="28575" cap="rnd">
            <a:solidFill>
              <a:srgbClr val="00B050"/>
            </a:solidFill>
          </a:ln>
        </p:spPr>
      </p:pic>
      <p:cxnSp>
        <p:nvCxnSpPr>
          <p:cNvPr id="24" name="Connettore 2 23">
            <a:extLst>
              <a:ext uri="{FF2B5EF4-FFF2-40B4-BE49-F238E27FC236}">
                <a16:creationId xmlns:a16="http://schemas.microsoft.com/office/drawing/2014/main" id="{D7CB40F1-25DB-DF98-A5E3-D426DB264E87}"/>
              </a:ext>
            </a:extLst>
          </p:cNvPr>
          <p:cNvCxnSpPr>
            <a:cxnSpLocks/>
            <a:endCxn id="15" idx="1"/>
          </p:cNvCxnSpPr>
          <p:nvPr/>
        </p:nvCxnSpPr>
        <p:spPr>
          <a:xfrm>
            <a:off x="2018908" y="962025"/>
            <a:ext cx="2303404" cy="6230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3504677D-1CEE-BCF0-0770-AC19D870A260}"/>
              </a:ext>
            </a:extLst>
          </p:cNvPr>
          <p:cNvCxnSpPr>
            <a:cxnSpLocks/>
            <a:endCxn id="21" idx="1"/>
          </p:cNvCxnSpPr>
          <p:nvPr/>
        </p:nvCxnSpPr>
        <p:spPr>
          <a:xfrm flipV="1">
            <a:off x="2333625" y="4543857"/>
            <a:ext cx="1988688" cy="8155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BC5A84A0-89B7-0EB3-03F1-FBE529ED21EE}"/>
              </a:ext>
            </a:extLst>
          </p:cNvPr>
          <p:cNvSpPr txBox="1"/>
          <p:nvPr/>
        </p:nvSpPr>
        <p:spPr>
          <a:xfrm>
            <a:off x="233837" y="586850"/>
            <a:ext cx="1782024" cy="1754326"/>
          </a:xfrm>
          <a:prstGeom prst="rect">
            <a:avLst/>
          </a:prstGeom>
          <a:noFill/>
          <a:ln cap="rnd">
            <a:solidFill>
              <a:srgbClr val="C00000"/>
            </a:solidFill>
          </a:ln>
        </p:spPr>
        <p:txBody>
          <a:bodyPr wrap="square" rtlCol="0">
            <a:spAutoFit/>
          </a:bodyPr>
          <a:lstStyle/>
          <a:p>
            <a:r>
              <a:rPr lang="it-IT" sz="1200" dirty="0">
                <a:solidFill>
                  <a:schemeClr val="bg1"/>
                </a:solidFill>
              </a:rPr>
              <a:t>Esempio di risposta JSON «Geocoding API»: ritorna un vettore di «limit» risultati corrispondenti alla query di ricerca, dove «limit» è il numero massimo di risultati riportati (indicato nella richiesta dell’API)</a:t>
            </a:r>
          </a:p>
        </p:txBody>
      </p:sp>
      <p:sp>
        <p:nvSpPr>
          <p:cNvPr id="28" name="Rettangolo con angoli arrotondati 27">
            <a:extLst>
              <a:ext uri="{FF2B5EF4-FFF2-40B4-BE49-F238E27FC236}">
                <a16:creationId xmlns:a16="http://schemas.microsoft.com/office/drawing/2014/main" id="{4D546DDE-0AB9-AE8F-7904-342BA57C2A71}"/>
              </a:ext>
            </a:extLst>
          </p:cNvPr>
          <p:cNvSpPr/>
          <p:nvPr/>
        </p:nvSpPr>
        <p:spPr>
          <a:xfrm>
            <a:off x="4606834" y="1250995"/>
            <a:ext cx="983178" cy="1444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 name="Rettangolo con angoli arrotondati 28">
            <a:extLst>
              <a:ext uri="{FF2B5EF4-FFF2-40B4-BE49-F238E27FC236}">
                <a16:creationId xmlns:a16="http://schemas.microsoft.com/office/drawing/2014/main" id="{834EDDD2-8D56-BFE9-1E81-5F62AF6AB7E8}"/>
              </a:ext>
            </a:extLst>
          </p:cNvPr>
          <p:cNvSpPr/>
          <p:nvPr/>
        </p:nvSpPr>
        <p:spPr>
          <a:xfrm>
            <a:off x="4606834" y="1571114"/>
            <a:ext cx="983178" cy="1444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CasellaDiTesto 31">
            <a:extLst>
              <a:ext uri="{FF2B5EF4-FFF2-40B4-BE49-F238E27FC236}">
                <a16:creationId xmlns:a16="http://schemas.microsoft.com/office/drawing/2014/main" id="{D44B512B-E1F0-9A0F-8317-62DDA4E8E228}"/>
              </a:ext>
            </a:extLst>
          </p:cNvPr>
          <p:cNvSpPr txBox="1"/>
          <p:nvPr/>
        </p:nvSpPr>
        <p:spPr>
          <a:xfrm>
            <a:off x="466722" y="4798423"/>
            <a:ext cx="1863855" cy="1384995"/>
          </a:xfrm>
          <a:prstGeom prst="rect">
            <a:avLst/>
          </a:prstGeom>
          <a:noFill/>
          <a:ln cap="rnd">
            <a:solidFill>
              <a:srgbClr val="C00000"/>
            </a:solidFill>
          </a:ln>
        </p:spPr>
        <p:txBody>
          <a:bodyPr wrap="square" rtlCol="0">
            <a:spAutoFit/>
          </a:bodyPr>
          <a:lstStyle/>
          <a:p>
            <a:r>
              <a:rPr lang="it-IT" sz="1200" dirty="0">
                <a:solidFill>
                  <a:schemeClr val="bg1"/>
                </a:solidFill>
              </a:rPr>
              <a:t>Esempio di risposta JSON «Current Weather Data» che fornisce le informazioni principali sul meteo delle coordinate del luogo trovato con l’API precedente</a:t>
            </a:r>
          </a:p>
        </p:txBody>
      </p:sp>
      <p:pic>
        <p:nvPicPr>
          <p:cNvPr id="34" name="Immagine 33">
            <a:extLst>
              <a:ext uri="{FF2B5EF4-FFF2-40B4-BE49-F238E27FC236}">
                <a16:creationId xmlns:a16="http://schemas.microsoft.com/office/drawing/2014/main" id="{97E494E3-15A4-C817-D505-E437AEF18CB5}"/>
              </a:ext>
            </a:extLst>
          </p:cNvPr>
          <p:cNvPicPr>
            <a:picLocks noChangeAspect="1"/>
          </p:cNvPicPr>
          <p:nvPr/>
        </p:nvPicPr>
        <p:blipFill rotWithShape="1">
          <a:blip r:embed="rId4"/>
          <a:srcRect r="1825" b="1581"/>
          <a:stretch/>
        </p:blipFill>
        <p:spPr>
          <a:xfrm>
            <a:off x="9667732" y="5359357"/>
            <a:ext cx="2057546" cy="1340739"/>
          </a:xfrm>
          <a:prstGeom prst="rect">
            <a:avLst/>
          </a:prstGeom>
          <a:ln w="28575" cap="rnd">
            <a:solidFill>
              <a:srgbClr val="00B050"/>
            </a:solidFill>
          </a:ln>
        </p:spPr>
      </p:pic>
      <p:sp>
        <p:nvSpPr>
          <p:cNvPr id="35" name="Rettangolo con angoli arrotondati 34">
            <a:extLst>
              <a:ext uri="{FF2B5EF4-FFF2-40B4-BE49-F238E27FC236}">
                <a16:creationId xmlns:a16="http://schemas.microsoft.com/office/drawing/2014/main" id="{9D05CD41-5703-6ACE-7DC6-D202A09B64DA}"/>
              </a:ext>
            </a:extLst>
          </p:cNvPr>
          <p:cNvSpPr/>
          <p:nvPr/>
        </p:nvSpPr>
        <p:spPr>
          <a:xfrm>
            <a:off x="10014857" y="5641181"/>
            <a:ext cx="1710421" cy="128588"/>
          </a:xfrm>
          <a:prstGeom prst="roundRect">
            <a:avLst/>
          </a:prstGeom>
          <a:noFill/>
          <a:ln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Rettangolo con angoli arrotondati 35">
            <a:extLst>
              <a:ext uri="{FF2B5EF4-FFF2-40B4-BE49-F238E27FC236}">
                <a16:creationId xmlns:a16="http://schemas.microsoft.com/office/drawing/2014/main" id="{C470AA79-9E00-FC18-B94A-060736A86EC0}"/>
              </a:ext>
            </a:extLst>
          </p:cNvPr>
          <p:cNvSpPr/>
          <p:nvPr/>
        </p:nvSpPr>
        <p:spPr>
          <a:xfrm>
            <a:off x="10014856" y="6103143"/>
            <a:ext cx="1710422" cy="128587"/>
          </a:xfrm>
          <a:prstGeom prst="roundRect">
            <a:avLst/>
          </a:prstGeom>
          <a:noFill/>
          <a:ln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8" name="Immagine 37">
            <a:extLst>
              <a:ext uri="{FF2B5EF4-FFF2-40B4-BE49-F238E27FC236}">
                <a16:creationId xmlns:a16="http://schemas.microsoft.com/office/drawing/2014/main" id="{B7D46DE2-77E0-80EC-FC29-6AB680F9073B}"/>
              </a:ext>
            </a:extLst>
          </p:cNvPr>
          <p:cNvPicPr>
            <a:picLocks noChangeAspect="1"/>
          </p:cNvPicPr>
          <p:nvPr/>
        </p:nvPicPr>
        <p:blipFill rotWithShape="1">
          <a:blip r:embed="rId5"/>
          <a:srcRect t="3324" r="2858" b="2219"/>
          <a:stretch/>
        </p:blipFill>
        <p:spPr>
          <a:xfrm>
            <a:off x="10346435" y="2930740"/>
            <a:ext cx="1378843" cy="1016795"/>
          </a:xfrm>
          <a:prstGeom prst="rect">
            <a:avLst/>
          </a:prstGeom>
          <a:ln w="28575" cap="rnd">
            <a:solidFill>
              <a:srgbClr val="00B050"/>
            </a:solidFill>
          </a:ln>
        </p:spPr>
      </p:pic>
      <p:sp>
        <p:nvSpPr>
          <p:cNvPr id="39" name="Rettangolo con angoli arrotondati 38">
            <a:extLst>
              <a:ext uri="{FF2B5EF4-FFF2-40B4-BE49-F238E27FC236}">
                <a16:creationId xmlns:a16="http://schemas.microsoft.com/office/drawing/2014/main" id="{0358B0EB-DB31-A809-464F-33F1CA58AB97}"/>
              </a:ext>
            </a:extLst>
          </p:cNvPr>
          <p:cNvSpPr/>
          <p:nvPr/>
        </p:nvSpPr>
        <p:spPr>
          <a:xfrm>
            <a:off x="10568118" y="3217017"/>
            <a:ext cx="1157160" cy="104827"/>
          </a:xfrm>
          <a:prstGeom prst="roundRect">
            <a:avLst/>
          </a:prstGeom>
          <a:noFill/>
          <a:ln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con angoli arrotondati 39">
            <a:extLst>
              <a:ext uri="{FF2B5EF4-FFF2-40B4-BE49-F238E27FC236}">
                <a16:creationId xmlns:a16="http://schemas.microsoft.com/office/drawing/2014/main" id="{AC41212E-7F38-C057-FEF8-347DE2B42AB8}"/>
              </a:ext>
            </a:extLst>
          </p:cNvPr>
          <p:cNvSpPr/>
          <p:nvPr/>
        </p:nvSpPr>
        <p:spPr>
          <a:xfrm>
            <a:off x="10568118" y="3368657"/>
            <a:ext cx="1157160" cy="115113"/>
          </a:xfrm>
          <a:prstGeom prst="roundRect">
            <a:avLst/>
          </a:prstGeom>
          <a:noFill/>
          <a:ln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con angoli arrotondati 40">
            <a:extLst>
              <a:ext uri="{FF2B5EF4-FFF2-40B4-BE49-F238E27FC236}">
                <a16:creationId xmlns:a16="http://schemas.microsoft.com/office/drawing/2014/main" id="{57B3E245-6D2B-CDDB-2A9B-F1E4D70EE27A}"/>
              </a:ext>
            </a:extLst>
          </p:cNvPr>
          <p:cNvSpPr/>
          <p:nvPr/>
        </p:nvSpPr>
        <p:spPr>
          <a:xfrm>
            <a:off x="5098423" y="5581651"/>
            <a:ext cx="870577" cy="133350"/>
          </a:xfrm>
          <a:prstGeom prst="roundRect">
            <a:avLst/>
          </a:prstGeom>
          <a:noFill/>
          <a:ln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39830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3200" dirty="0">
                <a:solidFill>
                  <a:srgbClr val="FFFFFF"/>
                </a:solidFill>
              </a:rPr>
              <a:t>OpenWeather</a:t>
            </a:r>
            <a:br>
              <a:rPr lang="it-IT" sz="3200" dirty="0">
                <a:solidFill>
                  <a:srgbClr val="FFFFFF"/>
                </a:solidFill>
              </a:rPr>
            </a:br>
            <a:r>
              <a:rPr lang="it-IT" sz="3200" dirty="0">
                <a:solidFill>
                  <a:srgbClr val="FFFFFF"/>
                </a:solidFill>
              </a:rPr>
              <a:t>APIs:</a:t>
            </a:r>
            <a:br>
              <a:rPr lang="it-IT" sz="3200" dirty="0">
                <a:solidFill>
                  <a:srgbClr val="FFFFFF"/>
                </a:solidFill>
              </a:rPr>
            </a:br>
            <a:r>
              <a:rPr lang="it-IT" sz="3200" dirty="0">
                <a:solidFill>
                  <a:srgbClr val="FFFFFF"/>
                </a:solidFill>
              </a:rPr>
              <a:t>implementazione sito (1)</a:t>
            </a: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810259" y="649480"/>
            <a:ext cx="6555347" cy="5546047"/>
          </a:xfrm>
        </p:spPr>
        <p:txBody>
          <a:bodyPr anchor="ctr">
            <a:normAutofit/>
          </a:bodyPr>
          <a:lstStyle/>
          <a:p>
            <a:r>
              <a:rPr lang="it-IT" sz="2000" dirty="0">
                <a:solidFill>
                  <a:schemeClr val="bg1"/>
                </a:solidFill>
              </a:rPr>
              <a:t>Le due APIs OpenWeather sono state incluse nel sito attraverso il &lt;div&gt; con id «activate-places-api» che, al click, rivela il &lt;div&gt; con id «place», nascosto di default. Al suo interno tramite il pulsante «Cerca» realizzato al suo interno e le opzioni scritte all’interno del soprastante tag HTML &lt;select&gt; chiamo da javascript la funzione «weatherForecast», la quale si occupa di eseguire le richieste alle due APIs. I risultati sono infine mostrati nel &lt;div&gt; con id «weather-desc», nascosto anch’esso di default. Ciascuna informazione è scritta all’interno di un apposito paragrafo all’interno del &lt;div&gt; precedente</a:t>
            </a:r>
          </a:p>
        </p:txBody>
      </p:sp>
    </p:spTree>
    <p:extLst>
      <p:ext uri="{BB962C8B-B14F-4D97-AF65-F5344CB8AC3E}">
        <p14:creationId xmlns:p14="http://schemas.microsoft.com/office/powerpoint/2010/main" val="398436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3200" dirty="0">
                <a:solidFill>
                  <a:srgbClr val="FFFFFF"/>
                </a:solidFill>
              </a:rPr>
              <a:t>OpenWeather</a:t>
            </a:r>
            <a:br>
              <a:rPr lang="it-IT" sz="3200" dirty="0">
                <a:solidFill>
                  <a:srgbClr val="FFFFFF"/>
                </a:solidFill>
              </a:rPr>
            </a:br>
            <a:r>
              <a:rPr lang="it-IT" sz="3200" dirty="0">
                <a:solidFill>
                  <a:srgbClr val="FFFFFF"/>
                </a:solidFill>
              </a:rPr>
              <a:t>APIs:</a:t>
            </a:r>
            <a:br>
              <a:rPr lang="it-IT" sz="3200" dirty="0">
                <a:solidFill>
                  <a:srgbClr val="FFFFFF"/>
                </a:solidFill>
              </a:rPr>
            </a:br>
            <a:r>
              <a:rPr lang="it-IT" sz="3200" dirty="0">
                <a:solidFill>
                  <a:srgbClr val="FFFFFF"/>
                </a:solidFill>
              </a:rPr>
              <a:t>implementazione sito (2)</a:t>
            </a:r>
          </a:p>
        </p:txBody>
      </p:sp>
      <p:pic>
        <p:nvPicPr>
          <p:cNvPr id="5" name="Immagine 4">
            <a:extLst>
              <a:ext uri="{FF2B5EF4-FFF2-40B4-BE49-F238E27FC236}">
                <a16:creationId xmlns:a16="http://schemas.microsoft.com/office/drawing/2014/main" id="{61ED6F2D-A6E5-265D-129E-B0F435DC0FE2}"/>
              </a:ext>
            </a:extLst>
          </p:cNvPr>
          <p:cNvPicPr>
            <a:picLocks noChangeAspect="1"/>
          </p:cNvPicPr>
          <p:nvPr/>
        </p:nvPicPr>
        <p:blipFill rotWithShape="1">
          <a:blip r:embed="rId2"/>
          <a:srcRect r="965" b="994"/>
          <a:stretch/>
        </p:blipFill>
        <p:spPr>
          <a:xfrm>
            <a:off x="5528355" y="511388"/>
            <a:ext cx="5170059" cy="2867227"/>
          </a:xfrm>
          <a:prstGeom prst="rect">
            <a:avLst/>
          </a:prstGeom>
          <a:ln w="28575" cap="rnd">
            <a:solidFill>
              <a:srgbClr val="00B050"/>
            </a:solidFill>
          </a:ln>
        </p:spPr>
      </p:pic>
      <p:pic>
        <p:nvPicPr>
          <p:cNvPr id="7" name="Immagine 6">
            <a:extLst>
              <a:ext uri="{FF2B5EF4-FFF2-40B4-BE49-F238E27FC236}">
                <a16:creationId xmlns:a16="http://schemas.microsoft.com/office/drawing/2014/main" id="{375EDE4D-7271-5E34-23C8-C5FF88D42288}"/>
              </a:ext>
            </a:extLst>
          </p:cNvPr>
          <p:cNvPicPr>
            <a:picLocks noChangeAspect="1"/>
          </p:cNvPicPr>
          <p:nvPr/>
        </p:nvPicPr>
        <p:blipFill>
          <a:blip r:embed="rId3"/>
          <a:stretch>
            <a:fillRect/>
          </a:stretch>
        </p:blipFill>
        <p:spPr>
          <a:xfrm>
            <a:off x="4294453" y="3890003"/>
            <a:ext cx="7637863" cy="2283652"/>
          </a:xfrm>
          <a:prstGeom prst="rect">
            <a:avLst/>
          </a:prstGeom>
          <a:ln w="28575" cap="rnd">
            <a:solidFill>
              <a:srgbClr val="00B050"/>
            </a:solidFill>
          </a:ln>
        </p:spPr>
      </p:pic>
    </p:spTree>
    <p:extLst>
      <p:ext uri="{BB962C8B-B14F-4D97-AF65-F5344CB8AC3E}">
        <p14:creationId xmlns:p14="http://schemas.microsoft.com/office/powerpoint/2010/main" val="3254911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1114</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Calibri</vt:lpstr>
      <vt:lpstr>Calibri Light</vt:lpstr>
      <vt:lpstr>Office Theme</vt:lpstr>
      <vt:lpstr>MHW3</vt:lpstr>
      <vt:lpstr>Descrizione del progetto e delle APIs</vt:lpstr>
      <vt:lpstr>OpenWeather APIs</vt:lpstr>
      <vt:lpstr>OpenWeather APIs: Autenticazione</vt:lpstr>
      <vt:lpstr>OpenWeather APIs: Richieste</vt:lpstr>
      <vt:lpstr>OpenWeather APIs: Risposte(1)</vt:lpstr>
      <vt:lpstr>OpenWeather APIs: Risposte(2)</vt:lpstr>
      <vt:lpstr>OpenWeather APIs: implementazione sito (1)</vt:lpstr>
      <vt:lpstr>OpenWeather APIs: implementazione sito (2)</vt:lpstr>
      <vt:lpstr>Spotify API: Autenticazione OAuth2 (Richiesta token)</vt:lpstr>
      <vt:lpstr>Spotify API: Autenticazione OAuth2 (Risposta token)</vt:lpstr>
      <vt:lpstr>Spotify API: Richiesta Playlist API</vt:lpstr>
      <vt:lpstr>Spotify API: Risposta Playlist API (1)</vt:lpstr>
      <vt:lpstr>Spotify API: Risposta Playlist API (2)</vt:lpstr>
      <vt:lpstr>Spotify API: implementazione sito (1)</vt:lpstr>
      <vt:lpstr>Spotify API: Implementazione sito (2)</vt:lpstr>
      <vt:lpstr>Ulteriori Informazioni: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CARMELO ANGELO FEDERICO RAGUSA</cp:lastModifiedBy>
  <cp:revision>111</cp:revision>
  <dcterms:created xsi:type="dcterms:W3CDTF">2021-03-24T16:57:46Z</dcterms:created>
  <dcterms:modified xsi:type="dcterms:W3CDTF">2022-04-30T17:17:14Z</dcterms:modified>
</cp:coreProperties>
</file>