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6858000" cy="9144000"/>
  <p:embeddedFontLst>
    <p:embeddedFont>
      <p:font typeface="Maven Pro"/>
      <p:regular r:id="rId20"/>
    </p:embeddedFont>
    <p:embeddedFont>
      <p:font typeface="Nunito"/>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g21f1c8b183b_0_2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1f1c8b183b_0_2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g20a27d0950a_3_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0a27d0950a_3_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9" name="Shape 339"/>
        <p:cNvGrpSpPr/>
        <p:nvPr/>
      </p:nvGrpSpPr>
      <p:grpSpPr>
        <a:xfrm>
          <a:off x="0" y="0"/>
          <a:ext cx="0" cy="0"/>
          <a:chOff x="0" y="0"/>
          <a:chExt cx="0" cy="0"/>
        </a:xfrm>
      </p:grpSpPr>
      <p:sp>
        <p:nvSpPr>
          <p:cNvPr id="340" name="Google Shape;340;g20a27d0950a_3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0a27d0950a_3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6" name="Shape 346"/>
        <p:cNvGrpSpPr/>
        <p:nvPr/>
      </p:nvGrpSpPr>
      <p:grpSpPr>
        <a:xfrm>
          <a:off x="0" y="0"/>
          <a:ext cx="0" cy="0"/>
          <a:chOff x="0" y="0"/>
          <a:chExt cx="0" cy="0"/>
        </a:xfrm>
      </p:grpSpPr>
      <p:sp>
        <p:nvSpPr>
          <p:cNvPr id="347" name="Google Shape;347;g20a27d0950a_3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0a27d0950a_3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4" name="Shape 354"/>
        <p:cNvGrpSpPr/>
        <p:nvPr/>
      </p:nvGrpSpPr>
      <p:grpSpPr>
        <a:xfrm>
          <a:off x="0" y="0"/>
          <a:ext cx="0" cy="0"/>
          <a:chOff x="0" y="0"/>
          <a:chExt cx="0" cy="0"/>
        </a:xfrm>
      </p:grpSpPr>
      <p:sp>
        <p:nvSpPr>
          <p:cNvPr id="355" name="Google Shape;355;g21f1c8b183b_0_5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1f1c8b183b_0_5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g21f1c8b183b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1f1c8b183b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6" name="Shape 286"/>
        <p:cNvGrpSpPr/>
        <p:nvPr/>
      </p:nvGrpSpPr>
      <p:grpSpPr>
        <a:xfrm>
          <a:off x="0" y="0"/>
          <a:ext cx="0" cy="0"/>
          <a:chOff x="0" y="0"/>
          <a:chExt cx="0" cy="0"/>
        </a:xfrm>
      </p:grpSpPr>
      <p:sp>
        <p:nvSpPr>
          <p:cNvPr id="287" name="Google Shape;287;g21f1c8b183b_0_5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1f1c8b183b_0_5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2" name="Shape 292"/>
        <p:cNvGrpSpPr/>
        <p:nvPr/>
      </p:nvGrpSpPr>
      <p:grpSpPr>
        <a:xfrm>
          <a:off x="0" y="0"/>
          <a:ext cx="0" cy="0"/>
          <a:chOff x="0" y="0"/>
          <a:chExt cx="0" cy="0"/>
        </a:xfrm>
      </p:grpSpPr>
      <p:sp>
        <p:nvSpPr>
          <p:cNvPr id="293" name="Google Shape;293;g20a27d0950a_3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0a27d0950a_3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g20a27d0950a_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0a27d0950a_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20a27d0950a_3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0a27d0950a_3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1" name="Shape 311"/>
        <p:cNvGrpSpPr/>
        <p:nvPr/>
      </p:nvGrpSpPr>
      <p:grpSpPr>
        <a:xfrm>
          <a:off x="0" y="0"/>
          <a:ext cx="0" cy="0"/>
          <a:chOff x="0" y="0"/>
          <a:chExt cx="0" cy="0"/>
        </a:xfrm>
      </p:grpSpPr>
      <p:sp>
        <p:nvSpPr>
          <p:cNvPr id="312" name="Google Shape;312;g20a27d0950a_3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0a27d0950a_3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8" name="Shape 318"/>
        <p:cNvGrpSpPr/>
        <p:nvPr/>
      </p:nvGrpSpPr>
      <p:grpSpPr>
        <a:xfrm>
          <a:off x="0" y="0"/>
          <a:ext cx="0" cy="0"/>
          <a:chOff x="0" y="0"/>
          <a:chExt cx="0" cy="0"/>
        </a:xfrm>
      </p:grpSpPr>
      <p:sp>
        <p:nvSpPr>
          <p:cNvPr id="319" name="Google Shape;319;g20a27d0950a_3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0a27d0950a_3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5" name="Shape 325"/>
        <p:cNvGrpSpPr/>
        <p:nvPr/>
      </p:nvGrpSpPr>
      <p:grpSpPr>
        <a:xfrm>
          <a:off x="0" y="0"/>
          <a:ext cx="0" cy="0"/>
          <a:chOff x="0" y="0"/>
          <a:chExt cx="0" cy="0"/>
        </a:xfrm>
      </p:grpSpPr>
      <p:sp>
        <p:nvSpPr>
          <p:cNvPr id="326" name="Google Shape;326;g20a27d0950a_3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0a27d0950a_3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3"/>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 name="Google Shape;46;p2"/>
          <p:cNvSpPr txBox="1"/>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68" name="Google Shape;268;p11"/>
          <p:cNvSpPr txBox="1"/>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71" name="Shape 271"/>
        <p:cNvGrpSpPr/>
        <p:nvPr/>
      </p:nvGrpSpPr>
      <p:grpSpPr>
        <a:xfrm>
          <a:off x="0" y="0"/>
          <a:ext cx="0" cy="0"/>
          <a:chOff x="0" y="0"/>
          <a:chExt cx="0" cy="0"/>
        </a:xfrm>
      </p:grpSpPr>
      <p:sp>
        <p:nvSpPr>
          <p:cNvPr id="272" name="Google Shape;272;p12"/>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2" name="Google Shape;82;p3"/>
          <p:cNvSpPr txBox="1"/>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8" name="Google Shape;88;p4"/>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0" name="Google Shape;90;p4"/>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5"/>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7" name="Google Shape;97;p5"/>
          <p:cNvSpPr txBox="1"/>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5"/>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6"/>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 name="Google Shape;109;p7"/>
          <p:cNvSpPr txBox="1"/>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11" name="Google Shape;111;p7"/>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25" name="Google Shape;125;p8"/>
          <p:cNvSpPr txBox="1"/>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1" name="Google Shape;131;p9"/>
          <p:cNvSpPr txBox="1"/>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34" name="Google Shape;134;p9"/>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9" name="Google Shape;139;p10"/>
          <p:cNvSpPr txBox="1"/>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p:txBody>
      </p:sp>
      <p:sp>
        <p:nvSpPr>
          <p:cNvPr id="140" name="Google Shape;140;p10"/>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27950" y="1297775"/>
            <a:ext cx="7688100" cy="1664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Climate Change Dynamics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78" name="Google Shape;278;p13"/>
          <p:cNvSpPr txBox="1"/>
          <p:nvPr>
            <p:ph type="subTitle" idx="1"/>
          </p:nvPr>
        </p:nvSpPr>
        <p:spPr>
          <a:xfrm>
            <a:off x="727950" y="2962475"/>
            <a:ext cx="2382000" cy="7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Instructor:</a:t>
            </a:r>
            <a:br>
              <a:rPr lang="en-GB">
                <a:latin typeface="Times New Roman" panose="02020603050405020304"/>
                <a:ea typeface="Times New Roman" panose="02020603050405020304"/>
                <a:cs typeface="Times New Roman" panose="02020603050405020304"/>
                <a:sym typeface="Times New Roman" panose="02020603050405020304"/>
              </a:rPr>
            </a:br>
            <a:r>
              <a:rPr lang="en-GB">
                <a:latin typeface="Times New Roman" panose="02020603050405020304"/>
                <a:ea typeface="Times New Roman" panose="02020603050405020304"/>
                <a:cs typeface="Times New Roman" panose="02020603050405020304"/>
                <a:sym typeface="Times New Roman" panose="02020603050405020304"/>
              </a:rPr>
              <a:t>Om Damani</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79" name="Google Shape;279;p13"/>
          <p:cNvSpPr txBox="1"/>
          <p:nvPr>
            <p:ph type="subTitle" idx="1"/>
          </p:nvPr>
        </p:nvSpPr>
        <p:spPr>
          <a:xfrm>
            <a:off x="5120525" y="2962475"/>
            <a:ext cx="3295500" cy="153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Team: Dynamic Synergy</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Mrunal Janbandhu (22M0811)</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Pratik Kumar (19d170020)</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Aman Kashyap (190050012)</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Simulation</a:t>
            </a:r>
            <a:endParaRPr lang="en-GB"/>
          </a:p>
        </p:txBody>
      </p:sp>
      <p:pic>
        <p:nvPicPr>
          <p:cNvPr id="337" name="Google Shape;337;p22"/>
          <p:cNvPicPr preferRelativeResize="0"/>
          <p:nvPr/>
        </p:nvPicPr>
        <p:blipFill>
          <a:blip r:embed="rId1"/>
          <a:stretch>
            <a:fillRect/>
          </a:stretch>
        </p:blipFill>
        <p:spPr>
          <a:xfrm>
            <a:off x="521075" y="1768250"/>
            <a:ext cx="3814626" cy="2832450"/>
          </a:xfrm>
          <a:prstGeom prst="rect">
            <a:avLst/>
          </a:prstGeom>
          <a:noFill/>
          <a:ln>
            <a:noFill/>
          </a:ln>
        </p:spPr>
      </p:pic>
      <p:pic>
        <p:nvPicPr>
          <p:cNvPr id="338" name="Google Shape;338;p22"/>
          <p:cNvPicPr preferRelativeResize="0"/>
          <p:nvPr/>
        </p:nvPicPr>
        <p:blipFill>
          <a:blip r:embed="rId2"/>
          <a:stretch>
            <a:fillRect/>
          </a:stretch>
        </p:blipFill>
        <p:spPr>
          <a:xfrm>
            <a:off x="4488100" y="1750275"/>
            <a:ext cx="3814626" cy="28641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Simulation</a:t>
            </a:r>
            <a:endParaRPr lang="en-GB"/>
          </a:p>
        </p:txBody>
      </p:sp>
      <p:pic>
        <p:nvPicPr>
          <p:cNvPr id="344" name="Google Shape;344;p23"/>
          <p:cNvPicPr preferRelativeResize="0"/>
          <p:nvPr/>
        </p:nvPicPr>
        <p:blipFill>
          <a:blip r:embed="rId1"/>
          <a:stretch>
            <a:fillRect/>
          </a:stretch>
        </p:blipFill>
        <p:spPr>
          <a:xfrm>
            <a:off x="440150" y="1768275"/>
            <a:ext cx="3859600" cy="2853025"/>
          </a:xfrm>
          <a:prstGeom prst="rect">
            <a:avLst/>
          </a:prstGeom>
          <a:noFill/>
          <a:ln>
            <a:noFill/>
          </a:ln>
        </p:spPr>
      </p:pic>
      <p:pic>
        <p:nvPicPr>
          <p:cNvPr id="345" name="Google Shape;345;p23"/>
          <p:cNvPicPr preferRelativeResize="0"/>
          <p:nvPr/>
        </p:nvPicPr>
        <p:blipFill>
          <a:blip r:embed="rId2"/>
          <a:stretch>
            <a:fillRect/>
          </a:stretch>
        </p:blipFill>
        <p:spPr>
          <a:xfrm>
            <a:off x="4452150" y="1750275"/>
            <a:ext cx="3859600" cy="28722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285825" y="3647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If..? Afforestation x 100</a:t>
            </a:r>
            <a:endParaRPr lang="en-GB"/>
          </a:p>
        </p:txBody>
      </p:sp>
      <p:pic>
        <p:nvPicPr>
          <p:cNvPr id="351" name="Google Shape;351;p24"/>
          <p:cNvPicPr preferRelativeResize="0"/>
          <p:nvPr/>
        </p:nvPicPr>
        <p:blipFill>
          <a:blip r:embed="rId1"/>
          <a:stretch>
            <a:fillRect/>
          </a:stretch>
        </p:blipFill>
        <p:spPr>
          <a:xfrm>
            <a:off x="3153600" y="1823148"/>
            <a:ext cx="3088600" cy="2316450"/>
          </a:xfrm>
          <a:prstGeom prst="rect">
            <a:avLst/>
          </a:prstGeom>
          <a:noFill/>
          <a:ln>
            <a:noFill/>
          </a:ln>
        </p:spPr>
      </p:pic>
      <p:pic>
        <p:nvPicPr>
          <p:cNvPr id="352" name="Google Shape;352;p24"/>
          <p:cNvPicPr preferRelativeResize="0"/>
          <p:nvPr/>
        </p:nvPicPr>
        <p:blipFill>
          <a:blip r:embed="rId2"/>
          <a:stretch>
            <a:fillRect/>
          </a:stretch>
        </p:blipFill>
        <p:spPr>
          <a:xfrm>
            <a:off x="244800" y="1823150"/>
            <a:ext cx="3011625" cy="2253750"/>
          </a:xfrm>
          <a:prstGeom prst="rect">
            <a:avLst/>
          </a:prstGeom>
          <a:noFill/>
          <a:ln>
            <a:noFill/>
          </a:ln>
        </p:spPr>
      </p:pic>
      <p:pic>
        <p:nvPicPr>
          <p:cNvPr id="353" name="Google Shape;353;p24"/>
          <p:cNvPicPr preferRelativeResize="0"/>
          <p:nvPr/>
        </p:nvPicPr>
        <p:blipFill>
          <a:blip r:embed="rId3"/>
          <a:stretch>
            <a:fillRect/>
          </a:stretch>
        </p:blipFill>
        <p:spPr>
          <a:xfrm>
            <a:off x="6147225" y="1823150"/>
            <a:ext cx="2996769" cy="2253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600">
                <a:latin typeface="Times New Roman" panose="02020603050405020304"/>
                <a:ea typeface="Times New Roman" panose="02020603050405020304"/>
                <a:cs typeface="Times New Roman" panose="02020603050405020304"/>
                <a:sym typeface="Times New Roman" panose="02020603050405020304"/>
              </a:rPr>
              <a:t>Thank You</a:t>
            </a:r>
            <a:endParaRPr sz="3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Problem statement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85" name="Google Shape;285;p14"/>
          <p:cNvSpPr txBox="1"/>
          <p:nvPr>
            <p:ph type="body" idx="1"/>
          </p:nvPr>
        </p:nvSpPr>
        <p:spPr>
          <a:xfrm>
            <a:off x="477425" y="1667250"/>
            <a:ext cx="8446200" cy="3225000"/>
          </a:xfrm>
          <a:prstGeom prst="rect">
            <a:avLst/>
          </a:prstGeom>
        </p:spPr>
        <p:txBody>
          <a:bodyPr spcFirstLastPara="1" wrap="square" lIns="91425" tIns="91425" rIns="91425" bIns="91425" anchor="t" anchorCtr="0">
            <a:noAutofit/>
          </a:bodyPr>
          <a:lstStyle/>
          <a:p>
            <a:pPr marL="457200" lvl="0" indent="-330200" algn="l" rtl="0">
              <a:lnSpc>
                <a:spcPct val="95000"/>
              </a:lnSpc>
              <a:spcBef>
                <a:spcPts val="0"/>
              </a:spcBef>
              <a:spcAft>
                <a:spcPts val="0"/>
              </a:spcAft>
              <a:buSzPts val="1600"/>
              <a:buFont typeface="Times New Roman" panose="02020603050405020304"/>
              <a:buChar char="●"/>
            </a:pPr>
            <a:r>
              <a:rPr lang="en-GB" sz="1600">
                <a:latin typeface="Times New Roman" panose="02020603050405020304"/>
                <a:ea typeface="Times New Roman" panose="02020603050405020304"/>
                <a:cs typeface="Times New Roman" panose="02020603050405020304"/>
                <a:sym typeface="Times New Roman" panose="02020603050405020304"/>
              </a:rPr>
              <a:t>The problem with climate change dynamics is that it is causing significant and potentially c</a:t>
            </a:r>
            <a:r>
              <a:rPr lang="en-GB" sz="1600">
                <a:latin typeface="Times New Roman" panose="02020603050405020304"/>
                <a:ea typeface="Times New Roman" panose="02020603050405020304"/>
                <a:cs typeface="Times New Roman" panose="02020603050405020304"/>
                <a:sym typeface="Times New Roman" panose="02020603050405020304"/>
              </a:rPr>
              <a:t>irreversible </a:t>
            </a:r>
            <a:r>
              <a:rPr lang="en-GB" sz="1600">
                <a:latin typeface="Times New Roman" panose="02020603050405020304"/>
                <a:ea typeface="Times New Roman" panose="02020603050405020304"/>
                <a:cs typeface="Times New Roman" panose="02020603050405020304"/>
                <a:sym typeface="Times New Roman" panose="02020603050405020304"/>
              </a:rPr>
              <a:t>hanges to our planet's climate system. </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95000"/>
              </a:lnSpc>
              <a:spcBef>
                <a:spcPts val="0"/>
              </a:spcBef>
              <a:spcAft>
                <a:spcPts val="0"/>
              </a:spcAft>
              <a:buSzPts val="1600"/>
              <a:buFont typeface="Times New Roman" panose="02020603050405020304"/>
              <a:buChar char="●"/>
            </a:pPr>
            <a:r>
              <a:rPr lang="en-GB" sz="1600">
                <a:latin typeface="Times New Roman" panose="02020603050405020304"/>
                <a:ea typeface="Times New Roman" panose="02020603050405020304"/>
                <a:cs typeface="Times New Roman" panose="02020603050405020304"/>
                <a:sym typeface="Times New Roman" panose="02020603050405020304"/>
              </a:rPr>
              <a:t>Human activities, such as burning fossil fuels and deforestation, have resulted in an increase in greenhouse gas emissions, leading to global warming and climate instability.</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95000"/>
              </a:lnSpc>
              <a:spcBef>
                <a:spcPts val="0"/>
              </a:spcBef>
              <a:spcAft>
                <a:spcPts val="0"/>
              </a:spcAft>
              <a:buSzPts val="1600"/>
              <a:buFont typeface="Times New Roman" panose="02020603050405020304"/>
              <a:buChar char="●"/>
            </a:pPr>
            <a:r>
              <a:rPr lang="en-GB" sz="1600">
                <a:latin typeface="Times New Roman" panose="02020603050405020304"/>
                <a:ea typeface="Times New Roman" panose="02020603050405020304"/>
                <a:cs typeface="Times New Roman" panose="02020603050405020304"/>
                <a:sym typeface="Times New Roman" panose="02020603050405020304"/>
              </a:rPr>
              <a:t>However, this is just one aspect of a much larger and more complex system, including land use, deforestation, energy consumption, and more. </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95000"/>
              </a:lnSpc>
              <a:spcBef>
                <a:spcPts val="0"/>
              </a:spcBef>
              <a:spcAft>
                <a:spcPts val="0"/>
              </a:spcAft>
              <a:buSzPts val="1600"/>
              <a:buFont typeface="Times New Roman" panose="02020603050405020304"/>
              <a:buChar char="●"/>
            </a:pPr>
            <a:r>
              <a:rPr lang="en-GB" sz="1600">
                <a:latin typeface="Times New Roman" panose="02020603050405020304"/>
                <a:ea typeface="Times New Roman" panose="02020603050405020304"/>
                <a:cs typeface="Times New Roman" panose="02020603050405020304"/>
                <a:sym typeface="Times New Roman" panose="02020603050405020304"/>
              </a:rPr>
              <a:t>One of the critical challenges in addressing climate change is understanding how these different factors interact with one another and how changes in one part of the system can have ripple effects throughout the entire system. </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spcBef>
                <a:spcPts val="0"/>
              </a:spcBef>
              <a:spcAft>
                <a:spcPts val="0"/>
              </a:spcAft>
              <a:buClr>
                <a:srgbClr val="434343"/>
              </a:buClr>
              <a:buSzPts val="1400"/>
              <a:buFont typeface="Times New Roman" panose="02020603050405020304"/>
              <a:buChar char="●"/>
            </a:pPr>
            <a:r>
              <a:rPr lang="en-GB" sz="1600">
                <a:solidFill>
                  <a:srgbClr val="434343"/>
                </a:solidFill>
                <a:latin typeface="Times New Roman" panose="02020603050405020304"/>
                <a:ea typeface="Times New Roman" panose="02020603050405020304"/>
                <a:cs typeface="Times New Roman" panose="02020603050405020304"/>
                <a:sym typeface="Times New Roman" panose="02020603050405020304"/>
              </a:rPr>
              <a:t>We need to understand the underlying dynamics of climate change, including the feedback loops, nonlinear relationships, and time delays that are involved.</a:t>
            </a:r>
            <a:endParaRPr sz="1400">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1200"/>
              </a:spcBef>
              <a:spcAft>
                <a:spcPts val="120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Motivation</a:t>
            </a:r>
            <a:endParaRPr lang="en-GB">
              <a:latin typeface="Times New Roman" panose="02020603050405020304"/>
              <a:ea typeface="Times New Roman" panose="02020603050405020304"/>
              <a:cs typeface="Times New Roman" panose="02020603050405020304"/>
              <a:sym typeface="Times New Roman" panose="02020603050405020304"/>
            </a:endParaRPr>
          </a:p>
        </p:txBody>
      </p:sp>
      <p:sp>
        <p:nvSpPr>
          <p:cNvPr id="291" name="Google Shape;291;p15"/>
          <p:cNvSpPr txBox="1"/>
          <p:nvPr>
            <p:ph type="body" idx="1"/>
          </p:nvPr>
        </p:nvSpPr>
        <p:spPr>
          <a:xfrm>
            <a:off x="552675" y="1768025"/>
            <a:ext cx="8134200" cy="2541600"/>
          </a:xfrm>
          <a:prstGeom prst="rect">
            <a:avLst/>
          </a:prstGeom>
        </p:spPr>
        <p:txBody>
          <a:bodyPr spcFirstLastPara="1" wrap="square" lIns="91425" tIns="91425" rIns="91425" bIns="91425" anchor="t" anchorCtr="0">
            <a:noAutofit/>
          </a:bodyPr>
          <a:lstStyle/>
          <a:p>
            <a:pPr marL="457200" lvl="0" indent="-330200" algn="l" rtl="0">
              <a:spcBef>
                <a:spcPts val="1500"/>
              </a:spcBef>
              <a:spcAft>
                <a:spcPts val="0"/>
              </a:spcAft>
              <a:buClr>
                <a:srgbClr val="374151"/>
              </a:buClr>
              <a:buSzPts val="1600"/>
              <a:buFont typeface="Times New Roman" panose="02020603050405020304"/>
              <a:buChar char="●"/>
            </a:pPr>
            <a:r>
              <a:rPr lang="en-GB" sz="1600">
                <a:solidFill>
                  <a:srgbClr val="374151"/>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Urgency of action: The impacts of climate change are already being felt around the world. Understanding the dynamics of climate change is crucial for developing effective policies and strategies to mitigate and adapt to the impacts of climate change.</a:t>
            </a:r>
            <a:endParaRPr sz="1600">
              <a:solidFill>
                <a:srgbClr val="374151"/>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spcBef>
                <a:spcPts val="0"/>
              </a:spcBef>
              <a:spcAft>
                <a:spcPts val="0"/>
              </a:spcAft>
              <a:buClr>
                <a:srgbClr val="374151"/>
              </a:buClr>
              <a:buSzPts val="1600"/>
              <a:buFont typeface="Times New Roman" panose="02020603050405020304"/>
              <a:buChar char="●"/>
            </a:pPr>
            <a:r>
              <a:rPr lang="en-GB" sz="1600">
                <a:solidFill>
                  <a:srgbClr val="374151"/>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Future generations: Climate change will have significant impacts on future generations, and understanding the dynamics of the problem can help us make decisions that ensure a sustainable future for upcoming generation.</a:t>
            </a:r>
            <a:endParaRPr sz="1600">
              <a:solidFill>
                <a:srgbClr val="374151"/>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spcBef>
                <a:spcPts val="0"/>
              </a:spcBef>
              <a:spcAft>
                <a:spcPts val="0"/>
              </a:spcAft>
              <a:buClr>
                <a:srgbClr val="374151"/>
              </a:buClr>
              <a:buSzPts val="1600"/>
              <a:buFont typeface="Times New Roman" panose="02020603050405020304"/>
              <a:buChar char="●"/>
            </a:pPr>
            <a:r>
              <a:rPr lang="en-GB" sz="1600">
                <a:solidFill>
                  <a:srgbClr val="374151"/>
                </a:solidFill>
                <a:highlight>
                  <a:srgbClr val="F7F7F8"/>
                </a:highlight>
                <a:latin typeface="Times New Roman" panose="02020603050405020304"/>
                <a:ea typeface="Times New Roman" panose="02020603050405020304"/>
                <a:cs typeface="Times New Roman" panose="02020603050405020304"/>
                <a:sym typeface="Times New Roman" panose="02020603050405020304"/>
              </a:rPr>
              <a:t>Opportunities for innovation: Addressing climate change presents opportunities for innovation and progress in areas such as renewable energy, sustainable agriculture, and green transportation. Understanding the dynamics of the problem can help us identify these opportunities and drive progress towards a sustainable future.</a:t>
            </a:r>
            <a:endParaRPr sz="1600">
              <a:solidFill>
                <a:srgbClr val="374151"/>
              </a:solidFill>
              <a:highlight>
                <a:srgbClr val="F7F7F8"/>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1200"/>
              </a:spcAft>
              <a:buNone/>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276825" y="1400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CLD</a:t>
            </a:r>
            <a:endParaRPr lang="en-GB"/>
          </a:p>
        </p:txBody>
      </p:sp>
      <p:pic>
        <p:nvPicPr>
          <p:cNvPr id="3" name="Picture 2" descr="cld_final_final"/>
          <p:cNvPicPr>
            <a:picLocks noChangeAspect="1"/>
          </p:cNvPicPr>
          <p:nvPr/>
        </p:nvPicPr>
        <p:blipFill>
          <a:blip r:embed="rId1"/>
          <a:stretch>
            <a:fillRect/>
          </a:stretch>
        </p:blipFill>
        <p:spPr>
          <a:xfrm>
            <a:off x="1330325" y="568960"/>
            <a:ext cx="6620510" cy="457708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86275" y="2478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SFD</a:t>
            </a:r>
            <a:endParaRPr lang="en-GB"/>
          </a:p>
        </p:txBody>
      </p:sp>
      <p:pic>
        <p:nvPicPr>
          <p:cNvPr id="303" name="Google Shape;303;p17"/>
          <p:cNvPicPr preferRelativeResize="0"/>
          <p:nvPr/>
        </p:nvPicPr>
        <p:blipFill>
          <a:blip r:embed="rId1"/>
          <a:stretch>
            <a:fillRect/>
          </a:stretch>
        </p:blipFill>
        <p:spPr>
          <a:xfrm>
            <a:off x="1116525" y="830275"/>
            <a:ext cx="7184699" cy="4313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39775" y="5716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Simulation</a:t>
            </a:r>
            <a:endParaRPr lang="en-GB"/>
          </a:p>
        </p:txBody>
      </p:sp>
      <p:pic>
        <p:nvPicPr>
          <p:cNvPr id="309" name="Google Shape;309;p18"/>
          <p:cNvPicPr preferRelativeResize="0"/>
          <p:nvPr/>
        </p:nvPicPr>
        <p:blipFill>
          <a:blip r:embed="rId1"/>
          <a:stretch>
            <a:fillRect/>
          </a:stretch>
        </p:blipFill>
        <p:spPr>
          <a:xfrm>
            <a:off x="611000" y="1768250"/>
            <a:ext cx="3560451" cy="2631900"/>
          </a:xfrm>
          <a:prstGeom prst="rect">
            <a:avLst/>
          </a:prstGeom>
          <a:noFill/>
          <a:ln>
            <a:noFill/>
          </a:ln>
        </p:spPr>
      </p:pic>
      <p:pic>
        <p:nvPicPr>
          <p:cNvPr id="310" name="Google Shape;310;p18"/>
          <p:cNvPicPr preferRelativeResize="0"/>
          <p:nvPr/>
        </p:nvPicPr>
        <p:blipFill>
          <a:blip r:embed="rId2"/>
          <a:stretch>
            <a:fillRect/>
          </a:stretch>
        </p:blipFill>
        <p:spPr>
          <a:xfrm>
            <a:off x="4323850" y="1723300"/>
            <a:ext cx="3676825" cy="2766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Simulation </a:t>
            </a:r>
            <a:endParaRPr lang="en-GB"/>
          </a:p>
        </p:txBody>
      </p:sp>
      <p:pic>
        <p:nvPicPr>
          <p:cNvPr id="316" name="Google Shape;316;p19"/>
          <p:cNvPicPr preferRelativeResize="0"/>
          <p:nvPr/>
        </p:nvPicPr>
        <p:blipFill>
          <a:blip r:embed="rId1"/>
          <a:stretch>
            <a:fillRect/>
          </a:stretch>
        </p:blipFill>
        <p:spPr>
          <a:xfrm>
            <a:off x="745900" y="1741300"/>
            <a:ext cx="3684950" cy="2766774"/>
          </a:xfrm>
          <a:prstGeom prst="rect">
            <a:avLst/>
          </a:prstGeom>
          <a:noFill/>
          <a:ln>
            <a:noFill/>
          </a:ln>
        </p:spPr>
      </p:pic>
      <p:pic>
        <p:nvPicPr>
          <p:cNvPr id="317" name="Google Shape;317;p19"/>
          <p:cNvPicPr preferRelativeResize="0"/>
          <p:nvPr/>
        </p:nvPicPr>
        <p:blipFill>
          <a:blip r:embed="rId2"/>
          <a:stretch>
            <a:fillRect/>
          </a:stretch>
        </p:blipFill>
        <p:spPr>
          <a:xfrm>
            <a:off x="4583250" y="1750275"/>
            <a:ext cx="3684950" cy="27667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Simulation</a:t>
            </a:r>
            <a:endParaRPr lang="en-GB"/>
          </a:p>
        </p:txBody>
      </p:sp>
      <p:pic>
        <p:nvPicPr>
          <p:cNvPr id="323" name="Google Shape;323;p20"/>
          <p:cNvPicPr preferRelativeResize="0"/>
          <p:nvPr/>
        </p:nvPicPr>
        <p:blipFill>
          <a:blip r:embed="rId1"/>
          <a:stretch>
            <a:fillRect/>
          </a:stretch>
        </p:blipFill>
        <p:spPr>
          <a:xfrm>
            <a:off x="548050" y="1768250"/>
            <a:ext cx="3556625" cy="2640875"/>
          </a:xfrm>
          <a:prstGeom prst="rect">
            <a:avLst/>
          </a:prstGeom>
          <a:noFill/>
          <a:ln>
            <a:noFill/>
          </a:ln>
        </p:spPr>
      </p:pic>
      <p:pic>
        <p:nvPicPr>
          <p:cNvPr id="324" name="Google Shape;324;p20"/>
          <p:cNvPicPr preferRelativeResize="0"/>
          <p:nvPr/>
        </p:nvPicPr>
        <p:blipFill>
          <a:blip r:embed="rId2"/>
          <a:stretch>
            <a:fillRect/>
          </a:stretch>
        </p:blipFill>
        <p:spPr>
          <a:xfrm>
            <a:off x="4257075" y="1750275"/>
            <a:ext cx="3556625" cy="2676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Simulation</a:t>
            </a:r>
            <a:endParaRPr lang="en-GB"/>
          </a:p>
        </p:txBody>
      </p:sp>
      <p:pic>
        <p:nvPicPr>
          <p:cNvPr id="330" name="Google Shape;330;p21"/>
          <p:cNvPicPr preferRelativeResize="0"/>
          <p:nvPr/>
        </p:nvPicPr>
        <p:blipFill>
          <a:blip r:embed="rId1"/>
          <a:stretch>
            <a:fillRect/>
          </a:stretch>
        </p:blipFill>
        <p:spPr>
          <a:xfrm>
            <a:off x="521100" y="1768275"/>
            <a:ext cx="3669125" cy="2748800"/>
          </a:xfrm>
          <a:prstGeom prst="rect">
            <a:avLst/>
          </a:prstGeom>
          <a:noFill/>
          <a:ln>
            <a:noFill/>
          </a:ln>
        </p:spPr>
      </p:pic>
      <p:pic>
        <p:nvPicPr>
          <p:cNvPr id="331" name="Google Shape;331;p21"/>
          <p:cNvPicPr preferRelativeResize="0"/>
          <p:nvPr/>
        </p:nvPicPr>
        <p:blipFill>
          <a:blip r:embed="rId2"/>
          <a:stretch>
            <a:fillRect/>
          </a:stretch>
        </p:blipFill>
        <p:spPr>
          <a:xfrm>
            <a:off x="4342625" y="1750275"/>
            <a:ext cx="3669137" cy="27488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1903</Words>
  <Application>WPS Presentation</Application>
  <PresentationFormat/>
  <Paragraphs>46</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Arial</vt:lpstr>
      <vt:lpstr>Maven Pro</vt:lpstr>
      <vt:lpstr>Nunito</vt:lpstr>
      <vt:lpstr>Times New Roman</vt:lpstr>
      <vt:lpstr>Microsoft YaHei</vt:lpstr>
      <vt:lpstr>Arial Unicode MS</vt:lpstr>
      <vt:lpstr>Momentum</vt:lpstr>
      <vt:lpstr>Climate Change Dynamics</vt:lpstr>
      <vt:lpstr>Problem statement</vt:lpstr>
      <vt:lpstr>Motivation</vt:lpstr>
      <vt:lpstr>CLD</vt:lpstr>
      <vt:lpstr>SFD</vt:lpstr>
      <vt:lpstr>Simulation</vt:lpstr>
      <vt:lpstr>Simulation </vt:lpstr>
      <vt:lpstr>Simulation</vt:lpstr>
      <vt:lpstr>Simulation</vt:lpstr>
      <vt:lpstr>Simulation</vt:lpstr>
      <vt:lpstr>Simulation</vt:lpstr>
      <vt:lpstr>What If..? Afforestation x 100</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Dynamics</dc:title>
  <dc:creator/>
  <cp:lastModifiedBy>Aman Kashyap</cp:lastModifiedBy>
  <cp:revision>1</cp:revision>
  <dcterms:created xsi:type="dcterms:W3CDTF">2023-04-30T15:54:11Z</dcterms:created>
  <dcterms:modified xsi:type="dcterms:W3CDTF">2023-04-30T15:54:11Z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13D69E7B30884EDF93FEAC548F9474B2</vt:lpwstr>
  </property>
  <property fmtid="{D5CDD505-2E9C-101B-9397-08002B2CF9AE}" pid="3" name="KSOProductBuildVer">
    <vt:lpwstr>1033-11.2.0.11219</vt:lpwstr>
  </property>
</Properties>
</file>