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85"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302" r:id="rId20"/>
    <p:sldId id="419" r:id="rId21"/>
    <p:sldId id="283" r:id="rId22"/>
    <p:sldId id="284" r:id="rId23"/>
    <p:sldId id="285" r:id="rId24"/>
    <p:sldId id="286" r:id="rId25"/>
    <p:sldId id="294" r:id="rId26"/>
    <p:sldId id="295" r:id="rId27"/>
    <p:sldId id="296" r:id="rId28"/>
    <p:sldId id="421" r:id="rId29"/>
    <p:sldId id="422" r:id="rId30"/>
    <p:sldId id="405" r:id="rId31"/>
    <p:sldId id="444" r:id="rId32"/>
    <p:sldId id="445" r:id="rId33"/>
    <p:sldId id="417" r:id="rId34"/>
    <p:sldId id="327" r:id="rId35"/>
    <p:sldId id="340" r:id="rId36"/>
    <p:sldId id="341" r:id="rId37"/>
    <p:sldId id="328" r:id="rId38"/>
    <p:sldId id="342" r:id="rId39"/>
    <p:sldId id="398" r:id="rId40"/>
    <p:sldId id="446" r:id="rId41"/>
    <p:sldId id="440" r:id="rId42"/>
    <p:sldId id="407" r:id="rId43"/>
    <p:sldId id="409" r:id="rId44"/>
    <p:sldId id="410" r:id="rId45"/>
    <p:sldId id="443" r:id="rId46"/>
    <p:sldId id="414" r:id="rId47"/>
    <p:sldId id="415" r:id="rId48"/>
    <p:sldId id="413" r:id="rId49"/>
    <p:sldId id="441" r:id="rId50"/>
    <p:sldId id="442" r:id="rId51"/>
    <p:sldId id="472" r:id="rId52"/>
    <p:sldId id="474" r:id="rId53"/>
    <p:sldId id="480" r:id="rId54"/>
    <p:sldId id="475" r:id="rId55"/>
    <p:sldId id="481" r:id="rId56"/>
    <p:sldId id="482" r:id="rId57"/>
    <p:sldId id="483" r:id="rId58"/>
    <p:sldId id="477" r:id="rId59"/>
    <p:sldId id="48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49" d="100"/>
          <a:sy n="149"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1D44-5203-1D83-6824-AD14EDF848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A565977-6F4C-0ADB-86EB-76B183997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F9DB3367-F7E4-B270-5736-35794DD61204}"/>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5" name="Footer Placeholder 4">
            <a:extLst>
              <a:ext uri="{FF2B5EF4-FFF2-40B4-BE49-F238E27FC236}">
                <a16:creationId xmlns:a16="http://schemas.microsoft.com/office/drawing/2014/main" id="{EB711009-13D1-D6AE-EA4B-C0568FA455B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387459B-2D04-601C-58D1-EDE497D0C280}"/>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2935443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29D3-5F37-AE90-92BA-14896AC87642}"/>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C779494-E7E8-249B-EEB0-0472439AC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7A41C04-39F7-4DD5-CE6D-478D5268F02E}"/>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5" name="Footer Placeholder 4">
            <a:extLst>
              <a:ext uri="{FF2B5EF4-FFF2-40B4-BE49-F238E27FC236}">
                <a16:creationId xmlns:a16="http://schemas.microsoft.com/office/drawing/2014/main" id="{75CC7BAC-DAFD-F146-FEB6-1C9876740EA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38EF3B6-A3F7-7DFE-4348-9CBB0BE08DF5}"/>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252075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081D92-98B1-44D4-A9CB-748262C409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F19CDC1-C254-88AA-35FE-2AFFFF5374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8963BDE-3EE4-843D-C82C-63D10BBCEDEE}"/>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5" name="Footer Placeholder 4">
            <a:extLst>
              <a:ext uri="{FF2B5EF4-FFF2-40B4-BE49-F238E27FC236}">
                <a16:creationId xmlns:a16="http://schemas.microsoft.com/office/drawing/2014/main" id="{078741A9-67F5-B847-00FA-4414BAB59EA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2CBFD6C-E89C-5BED-A6A5-1698781C454B}"/>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3215711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quarter" idx="2"/>
          </p:nvPr>
        </p:nvSpPr>
        <p:spPr>
          <a:xfrm>
            <a:off x="61976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Content Placeholder 4"/>
          <p:cNvSpPr>
            <a:spLocks noGrp="1"/>
          </p:cNvSpPr>
          <p:nvPr>
            <p:ph sz="quarter" idx="3"/>
          </p:nvPr>
        </p:nvSpPr>
        <p:spPr>
          <a:xfrm>
            <a:off x="61976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a:ln/>
        </p:spPr>
        <p:txBody>
          <a:bodyPr/>
          <a:lstStyle>
            <a:lvl1pPr>
              <a:defRPr/>
            </a:lvl1pPr>
          </a:lstStyle>
          <a:p>
            <a:pPr>
              <a:defRPr/>
            </a:pPr>
            <a:fld id="{515D6B3F-1515-4143-80E7-58257379EAE2}" type="slidenum">
              <a:rPr lang="en-US" altLang="en-US"/>
              <a:pPr>
                <a:defRPr/>
              </a:pPr>
              <a:t>‹#›</a:t>
            </a:fld>
            <a:endParaRPr lang="en-US" altLang="en-US"/>
          </a:p>
        </p:txBody>
      </p:sp>
    </p:spTree>
    <p:extLst>
      <p:ext uri="{BB962C8B-B14F-4D97-AF65-F5344CB8AC3E}">
        <p14:creationId xmlns:p14="http://schemas.microsoft.com/office/powerpoint/2010/main" val="3327949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IE"/>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A9060EA-FA1C-49D0-84E4-CC2B6144AD1D}" type="slidenum">
              <a:rPr lang="en-US" altLang="en-US"/>
              <a:pPr>
                <a:defRPr/>
              </a:pPr>
              <a:t>‹#›</a:t>
            </a:fld>
            <a:endParaRPr lang="en-US" altLang="en-US"/>
          </a:p>
        </p:txBody>
      </p:sp>
    </p:spTree>
    <p:extLst>
      <p:ext uri="{BB962C8B-B14F-4D97-AF65-F5344CB8AC3E}">
        <p14:creationId xmlns:p14="http://schemas.microsoft.com/office/powerpoint/2010/main" val="17784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F15D-194E-9D3F-B7E8-03A32080D69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2532273-3234-F064-B027-404D638E9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E8DB71B-A738-15F1-E30F-B1159740BBBA}"/>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5" name="Footer Placeholder 4">
            <a:extLst>
              <a:ext uri="{FF2B5EF4-FFF2-40B4-BE49-F238E27FC236}">
                <a16:creationId xmlns:a16="http://schemas.microsoft.com/office/drawing/2014/main" id="{B6A0657A-9798-1C84-E78C-AC73EC7BFBF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FC36F0B-1962-D8E5-254D-DC88BCFE8B25}"/>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182678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B7CC-DCE1-773D-1D87-276F379CB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F8A596BD-35E0-C9F0-DFE0-C3786E8EF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727C2-FD8D-411F-7AA4-55730F1E45D3}"/>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5" name="Footer Placeholder 4">
            <a:extLst>
              <a:ext uri="{FF2B5EF4-FFF2-40B4-BE49-F238E27FC236}">
                <a16:creationId xmlns:a16="http://schemas.microsoft.com/office/drawing/2014/main" id="{FFE6F413-0BAF-1A21-39DC-3CE59A41750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ACA0DF7-57DC-E3EA-44E6-D428B455C6D2}"/>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117699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1475-2489-3397-9CA9-158DFBF0111E}"/>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C648971-EFE1-13E8-B350-D8C12B05D0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4BDA6CC4-BC65-5089-72D3-BDEED36A5D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3D409CA1-BF5E-4442-6120-858AF5C9FABB}"/>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6" name="Footer Placeholder 5">
            <a:extLst>
              <a:ext uri="{FF2B5EF4-FFF2-40B4-BE49-F238E27FC236}">
                <a16:creationId xmlns:a16="http://schemas.microsoft.com/office/drawing/2014/main" id="{65A6EB50-1C13-3335-5F7E-1D86AB460BA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0A74809-611F-AF1E-8845-6DF2B7424573}"/>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220420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2E17-079D-0910-A8C3-1FDBCF3DC5CF}"/>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6AAB400-231E-1AF5-6C6C-FFF29615F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59346-42EC-EA78-5558-80CAF75137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57F87166-5414-AF3F-F2AE-6EB68793F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EE5EA-EE59-29F6-1542-1A75501641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D941868-DFB0-9042-20C6-9A2F50AB3F3F}"/>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8" name="Footer Placeholder 7">
            <a:extLst>
              <a:ext uri="{FF2B5EF4-FFF2-40B4-BE49-F238E27FC236}">
                <a16:creationId xmlns:a16="http://schemas.microsoft.com/office/drawing/2014/main" id="{E5967998-1AFE-EEE4-2ED4-68108AF29D0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87824392-9412-4254-025F-E78BF3E01DCA}"/>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82481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1E3F-8EE3-AD06-C355-835AF7A8CEC3}"/>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ACCDED15-AF23-608B-00F2-3785B771C264}"/>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4" name="Footer Placeholder 3">
            <a:extLst>
              <a:ext uri="{FF2B5EF4-FFF2-40B4-BE49-F238E27FC236}">
                <a16:creationId xmlns:a16="http://schemas.microsoft.com/office/drawing/2014/main" id="{7EF20CDD-68AE-2524-956E-2BD1A423BEF9}"/>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EDFE6DAF-3E1D-A9D4-18E4-4CFDA5A02466}"/>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226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83F1B-9AB1-997F-308B-1041B5F40D4B}"/>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3" name="Footer Placeholder 2">
            <a:extLst>
              <a:ext uri="{FF2B5EF4-FFF2-40B4-BE49-F238E27FC236}">
                <a16:creationId xmlns:a16="http://schemas.microsoft.com/office/drawing/2014/main" id="{AC0B3D8B-D0E7-DC6D-905B-4A00CA8C6DEB}"/>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5880F18F-F3AA-C387-E5E1-5A54C3522037}"/>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275209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114B-50FC-6948-4A80-072EB5226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07951B06-ED74-2D34-9CCF-8F0FA68FE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1BED5F6D-3172-5872-E617-B2B20854C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A950B-4291-935D-7C9B-33894E8B3FEC}"/>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6" name="Footer Placeholder 5">
            <a:extLst>
              <a:ext uri="{FF2B5EF4-FFF2-40B4-BE49-F238E27FC236}">
                <a16:creationId xmlns:a16="http://schemas.microsoft.com/office/drawing/2014/main" id="{8918F029-8307-217A-3212-5645EC5CFCAB}"/>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8E3D69D-A82A-D325-2058-DB4CD6D19577}"/>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119827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89DC-3A61-F704-1C12-3A554E99E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1BF6730-899E-D3D9-9597-BCAB102C4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FA98B411-6E7C-699B-F0BA-A64C6F37C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FF4B0-FDEA-883D-7693-2A5180F670E5}"/>
              </a:ext>
            </a:extLst>
          </p:cNvPr>
          <p:cNvSpPr>
            <a:spLocks noGrp="1"/>
          </p:cNvSpPr>
          <p:nvPr>
            <p:ph type="dt" sz="half" idx="10"/>
          </p:nvPr>
        </p:nvSpPr>
        <p:spPr/>
        <p:txBody>
          <a:bodyPr/>
          <a:lstStyle/>
          <a:p>
            <a:fld id="{0F179C97-C408-4DF4-BC13-2DF171977207}" type="datetimeFigureOut">
              <a:rPr lang="en-IE" smtClean="0"/>
              <a:t>09/02/2024</a:t>
            </a:fld>
            <a:endParaRPr lang="en-IE"/>
          </a:p>
        </p:txBody>
      </p:sp>
      <p:sp>
        <p:nvSpPr>
          <p:cNvPr id="6" name="Footer Placeholder 5">
            <a:extLst>
              <a:ext uri="{FF2B5EF4-FFF2-40B4-BE49-F238E27FC236}">
                <a16:creationId xmlns:a16="http://schemas.microsoft.com/office/drawing/2014/main" id="{46311DE1-BF9B-D8C9-BEB4-1E5E967A56C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43F8ADA-CF24-F63D-FF77-8B0085AF1A9F}"/>
              </a:ext>
            </a:extLst>
          </p:cNvPr>
          <p:cNvSpPr>
            <a:spLocks noGrp="1"/>
          </p:cNvSpPr>
          <p:nvPr>
            <p:ph type="sldNum" sz="quarter" idx="12"/>
          </p:nvPr>
        </p:nvSpPr>
        <p:spPr/>
        <p:txBody>
          <a:bodyPr/>
          <a:lstStyle/>
          <a:p>
            <a:fld id="{D8AA3003-5E0E-47A7-A3DE-40417E435847}" type="slidenum">
              <a:rPr lang="en-IE" smtClean="0"/>
              <a:t>‹#›</a:t>
            </a:fld>
            <a:endParaRPr lang="en-IE"/>
          </a:p>
        </p:txBody>
      </p:sp>
    </p:spTree>
    <p:extLst>
      <p:ext uri="{BB962C8B-B14F-4D97-AF65-F5344CB8AC3E}">
        <p14:creationId xmlns:p14="http://schemas.microsoft.com/office/powerpoint/2010/main" val="239076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D61A5-A481-B25B-60A2-A10AA3DC0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D74C260-6FA4-1303-7110-A6ECBDDCD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28A4EA8-6F64-F233-C4A4-33B3278B6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79C97-C408-4DF4-BC13-2DF171977207}" type="datetimeFigureOut">
              <a:rPr lang="en-IE" smtClean="0"/>
              <a:t>09/02/2024</a:t>
            </a:fld>
            <a:endParaRPr lang="en-IE"/>
          </a:p>
        </p:txBody>
      </p:sp>
      <p:sp>
        <p:nvSpPr>
          <p:cNvPr id="5" name="Footer Placeholder 4">
            <a:extLst>
              <a:ext uri="{FF2B5EF4-FFF2-40B4-BE49-F238E27FC236}">
                <a16:creationId xmlns:a16="http://schemas.microsoft.com/office/drawing/2014/main" id="{863D9709-9D29-53AC-3AE4-979A27C50C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A1A7D533-1A49-396F-E2FD-257F23391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A3003-5E0E-47A7-A3DE-40417E435847}" type="slidenum">
              <a:rPr lang="en-IE" smtClean="0"/>
              <a:t>‹#›</a:t>
            </a:fld>
            <a:endParaRPr lang="en-IE"/>
          </a:p>
        </p:txBody>
      </p:sp>
    </p:spTree>
    <p:extLst>
      <p:ext uri="{BB962C8B-B14F-4D97-AF65-F5344CB8AC3E}">
        <p14:creationId xmlns:p14="http://schemas.microsoft.com/office/powerpoint/2010/main" val="2199719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microsoft.com/office/2007/relationships/media" Target="../media/media2.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audio" Target="../media/media2.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hitnmix.co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aculab.com/biometric-technologies/" TargetMode="External"/><Relationship Id="rId2" Type="http://schemas.openxmlformats.org/officeDocument/2006/relationships/hyperlink" Target="https://www.nuance.com/dragon.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freedomscientific.com/products/software/jaws/" TargetMode="External"/><Relationship Id="rId2" Type="http://schemas.openxmlformats.org/officeDocument/2006/relationships/hyperlink" Target="https://murf.ai/"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shazam.com/hom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reamtonics.com/en/synthesizerv/" TargetMode="External"/><Relationship Id="rId2" Type="http://schemas.openxmlformats.org/officeDocument/2006/relationships/hyperlink" Target="https://www.vocaloid.com/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dirty="0"/>
              <a:t>From Analog to digital media</a:t>
            </a:r>
          </a:p>
        </p:txBody>
      </p:sp>
      <p:sp>
        <p:nvSpPr>
          <p:cNvPr id="3" name="Subtitle 2">
            <a:extLst>
              <a:ext uri="{FF2B5EF4-FFF2-40B4-BE49-F238E27FC236}">
                <a16:creationId xmlns:a16="http://schemas.microsoft.com/office/drawing/2014/main" id="{1AD3C29F-393F-3EB0-0D54-7CD715E4D94C}"/>
              </a:ext>
            </a:extLst>
          </p:cNvPr>
          <p:cNvSpPr>
            <a:spLocks noGrp="1"/>
          </p:cNvSpPr>
          <p:nvPr>
            <p:ph type="subTitle" idx="1"/>
          </p:nvPr>
        </p:nvSpPr>
        <p:spPr>
          <a:xfrm>
            <a:off x="1524000" y="3602038"/>
            <a:ext cx="9144000" cy="1655762"/>
          </a:xfrm>
        </p:spPr>
        <p:txBody>
          <a:bodyPr/>
          <a:lstStyle/>
          <a:p>
            <a:r>
              <a:rPr lang="en-IE" dirty="0"/>
              <a:t>Dharanipathi Rathna Kumar</a:t>
            </a:r>
          </a:p>
        </p:txBody>
      </p:sp>
    </p:spTree>
    <p:extLst>
      <p:ext uri="{BB962C8B-B14F-4D97-AF65-F5344CB8AC3E}">
        <p14:creationId xmlns:p14="http://schemas.microsoft.com/office/powerpoint/2010/main" val="175808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IE" altLang="en-US"/>
              <a:t>How does a record work?</a:t>
            </a:r>
            <a:endParaRPr lang="en-US" altLang="en-US"/>
          </a:p>
        </p:txBody>
      </p:sp>
      <p:sp>
        <p:nvSpPr>
          <p:cNvPr id="12291" name="Rectangle 3"/>
          <p:cNvSpPr>
            <a:spLocks noGrp="1" noChangeArrowheads="1"/>
          </p:cNvSpPr>
          <p:nvPr>
            <p:ph type="body" idx="1"/>
          </p:nvPr>
        </p:nvSpPr>
        <p:spPr/>
        <p:txBody>
          <a:bodyPr/>
          <a:lstStyle/>
          <a:p>
            <a:r>
              <a:rPr lang="en-US" altLang="en-US"/>
              <a:t>The principle is that as the record is rotated tiny indentations in the walls of the groove move the stylus. </a:t>
            </a:r>
          </a:p>
          <a:p>
            <a:endParaRPr lang="en-US" altLang="en-US"/>
          </a:p>
          <a:p>
            <a:r>
              <a:rPr lang="en-US" altLang="en-US"/>
              <a:t>Movements of the stylus create a fluctuation in the electromagnetic field that induces an electric current in a coil attached to it.</a:t>
            </a:r>
          </a:p>
        </p:txBody>
      </p:sp>
    </p:spTree>
    <p:extLst>
      <p:ext uri="{BB962C8B-B14F-4D97-AF65-F5344CB8AC3E}">
        <p14:creationId xmlns:p14="http://schemas.microsoft.com/office/powerpoint/2010/main" val="366278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IE" altLang="en-US"/>
              <a:t>How does a record work?</a:t>
            </a:r>
            <a:endParaRPr lang="en-US" altLang="en-US"/>
          </a:p>
        </p:txBody>
      </p:sp>
      <p:sp>
        <p:nvSpPr>
          <p:cNvPr id="13315" name="Rectangle 3"/>
          <p:cNvSpPr>
            <a:spLocks noGrp="1" noChangeArrowheads="1"/>
          </p:cNvSpPr>
          <p:nvPr>
            <p:ph type="body" idx="1"/>
          </p:nvPr>
        </p:nvSpPr>
        <p:spPr/>
        <p:txBody>
          <a:bodyPr/>
          <a:lstStyle/>
          <a:p>
            <a:pPr>
              <a:lnSpc>
                <a:spcPct val="90000"/>
              </a:lnSpc>
            </a:pPr>
            <a:r>
              <a:rPr lang="en-US" altLang="en-US"/>
              <a:t>This current is sent to the amplifier which reproduces the original sound.</a:t>
            </a:r>
          </a:p>
          <a:p>
            <a:pPr>
              <a:lnSpc>
                <a:spcPct val="90000"/>
              </a:lnSpc>
            </a:pPr>
            <a:endParaRPr lang="en-IE" altLang="en-US"/>
          </a:p>
          <a:p>
            <a:pPr>
              <a:lnSpc>
                <a:spcPct val="90000"/>
              </a:lnSpc>
            </a:pPr>
            <a:r>
              <a:rPr lang="en-US" altLang="en-US"/>
              <a:t>The creation of a record is much like the playback process, except in reverse. Instead of passing a stylus over the groove to recreate a recording, an album cutter connected to an input source passes over a blank disc and etches the grooves into place. From this master copy, a metal stamp is made and copies are mass-produced.</a:t>
            </a:r>
          </a:p>
        </p:txBody>
      </p:sp>
    </p:spTree>
    <p:extLst>
      <p:ext uri="{BB962C8B-B14F-4D97-AF65-F5344CB8AC3E}">
        <p14:creationId xmlns:p14="http://schemas.microsoft.com/office/powerpoint/2010/main" val="4216763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IE" altLang="en-US"/>
              <a:t>Microscopic Images</a:t>
            </a:r>
            <a:endParaRPr lang="en-US" altLang="en-US"/>
          </a:p>
        </p:txBody>
      </p:sp>
      <p:pic>
        <p:nvPicPr>
          <p:cNvPr id="14339"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649538" y="2168525"/>
            <a:ext cx="3446462" cy="2484438"/>
          </a:xfrm>
          <a:noFill/>
        </p:spPr>
      </p:pic>
      <p:pic>
        <p:nvPicPr>
          <p:cNvPr id="14340"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959601" y="2060576"/>
            <a:ext cx="3014663" cy="2411413"/>
          </a:xfrm>
          <a:noFill/>
        </p:spPr>
      </p:pic>
      <p:sp>
        <p:nvSpPr>
          <p:cNvPr id="14341" name="Text Box 8"/>
          <p:cNvSpPr txBox="1">
            <a:spLocks noChangeArrowheads="1"/>
          </p:cNvSpPr>
          <p:nvPr/>
        </p:nvSpPr>
        <p:spPr bwMode="auto">
          <a:xfrm>
            <a:off x="3556000" y="4745038"/>
            <a:ext cx="1055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IE" altLang="en-US" sz="2400"/>
              <a:t>78 rpm</a:t>
            </a:r>
            <a:endParaRPr lang="en-US" altLang="en-US" sz="2400"/>
          </a:p>
        </p:txBody>
      </p:sp>
      <p:sp>
        <p:nvSpPr>
          <p:cNvPr id="14342" name="Text Box 9"/>
          <p:cNvSpPr txBox="1">
            <a:spLocks noChangeArrowheads="1"/>
          </p:cNvSpPr>
          <p:nvPr/>
        </p:nvSpPr>
        <p:spPr bwMode="auto">
          <a:xfrm>
            <a:off x="7516814" y="4745038"/>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IE" altLang="en-US" sz="2400"/>
              <a:t>33 1/3 rpm</a:t>
            </a:r>
            <a:endParaRPr lang="en-US" altLang="en-US" sz="2400"/>
          </a:p>
        </p:txBody>
      </p:sp>
    </p:spTree>
    <p:extLst>
      <p:ext uri="{BB962C8B-B14F-4D97-AF65-F5344CB8AC3E}">
        <p14:creationId xmlns:p14="http://schemas.microsoft.com/office/powerpoint/2010/main" val="357348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IE" altLang="en-US"/>
              <a:t>Groove Profile</a:t>
            </a:r>
            <a:endParaRPr lang="en-US" altLang="en-US"/>
          </a:p>
        </p:txBody>
      </p:sp>
      <p:pic>
        <p:nvPicPr>
          <p:cNvPr id="15363"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79650" y="2420939"/>
            <a:ext cx="3735388" cy="1952625"/>
          </a:xfrm>
          <a:noFill/>
        </p:spPr>
      </p:pic>
      <p:pic>
        <p:nvPicPr>
          <p:cNvPr id="15364"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311901" y="2420939"/>
            <a:ext cx="3698875" cy="1863725"/>
          </a:xfrm>
          <a:noFill/>
        </p:spPr>
      </p:pic>
      <p:sp>
        <p:nvSpPr>
          <p:cNvPr id="15365" name="Text Box 8"/>
          <p:cNvSpPr txBox="1">
            <a:spLocks noChangeArrowheads="1"/>
          </p:cNvSpPr>
          <p:nvPr/>
        </p:nvSpPr>
        <p:spPr bwMode="auto">
          <a:xfrm>
            <a:off x="3556000" y="4745039"/>
            <a:ext cx="11079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IE" altLang="en-US" sz="2400"/>
              <a:t>78 rpm</a:t>
            </a:r>
          </a:p>
          <a:p>
            <a:pPr>
              <a:spcBef>
                <a:spcPct val="0"/>
              </a:spcBef>
              <a:buFontTx/>
              <a:buNone/>
            </a:pPr>
            <a:endParaRPr lang="en-IE" altLang="en-US" sz="2400"/>
          </a:p>
          <a:p>
            <a:pPr>
              <a:spcBef>
                <a:spcPct val="0"/>
              </a:spcBef>
              <a:buFontTx/>
              <a:buNone/>
            </a:pPr>
            <a:r>
              <a:rPr lang="en-IE" altLang="en-US" sz="2400"/>
              <a:t>(round)</a:t>
            </a:r>
            <a:endParaRPr lang="en-US" altLang="en-US" sz="2400"/>
          </a:p>
        </p:txBody>
      </p:sp>
      <p:sp>
        <p:nvSpPr>
          <p:cNvPr id="15366" name="Text Box 9"/>
          <p:cNvSpPr txBox="1">
            <a:spLocks noChangeArrowheads="1"/>
          </p:cNvSpPr>
          <p:nvPr/>
        </p:nvSpPr>
        <p:spPr bwMode="auto">
          <a:xfrm>
            <a:off x="7516813" y="4745039"/>
            <a:ext cx="15840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IE" altLang="en-US" sz="2400"/>
              <a:t>33 1/3 rpm</a:t>
            </a:r>
          </a:p>
          <a:p>
            <a:pPr>
              <a:spcBef>
                <a:spcPct val="0"/>
              </a:spcBef>
              <a:buFontTx/>
              <a:buNone/>
            </a:pPr>
            <a:endParaRPr lang="en-IE" altLang="en-US" sz="2400"/>
          </a:p>
          <a:p>
            <a:pPr>
              <a:spcBef>
                <a:spcPct val="0"/>
              </a:spcBef>
              <a:buFontTx/>
              <a:buNone/>
            </a:pPr>
            <a:r>
              <a:rPr lang="en-IE" altLang="en-US" sz="2400"/>
              <a:t>(triangular)</a:t>
            </a:r>
            <a:endParaRPr lang="en-US" altLang="en-US" sz="2400"/>
          </a:p>
        </p:txBody>
      </p:sp>
    </p:spTree>
    <p:extLst>
      <p:ext uri="{BB962C8B-B14F-4D97-AF65-F5344CB8AC3E}">
        <p14:creationId xmlns:p14="http://schemas.microsoft.com/office/powerpoint/2010/main" val="272246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IE" altLang="en-US"/>
              <a:t>Post World War II</a:t>
            </a:r>
            <a:endParaRPr lang="en-US" altLang="en-US"/>
          </a:p>
        </p:txBody>
      </p:sp>
      <p:sp>
        <p:nvSpPr>
          <p:cNvPr id="16387" name="Rectangle 3"/>
          <p:cNvSpPr>
            <a:spLocks noGrp="1" noChangeArrowheads="1"/>
          </p:cNvSpPr>
          <p:nvPr>
            <p:ph type="body" idx="1"/>
          </p:nvPr>
        </p:nvSpPr>
        <p:spPr>
          <a:xfrm>
            <a:off x="2495550" y="1628775"/>
            <a:ext cx="7772400" cy="4114800"/>
          </a:xfrm>
        </p:spPr>
        <p:txBody>
          <a:bodyPr/>
          <a:lstStyle/>
          <a:p>
            <a:pPr>
              <a:lnSpc>
                <a:spcPct val="90000"/>
              </a:lnSpc>
            </a:pPr>
            <a:r>
              <a:rPr lang="en-IE" altLang="en-US"/>
              <a:t>The Record industry declined during the Great Depression but after World War II sales grew again</a:t>
            </a:r>
          </a:p>
          <a:p>
            <a:pPr>
              <a:lnSpc>
                <a:spcPct val="90000"/>
              </a:lnSpc>
            </a:pPr>
            <a:endParaRPr lang="en-IE" altLang="en-US"/>
          </a:p>
          <a:p>
            <a:pPr>
              <a:lnSpc>
                <a:spcPct val="90000"/>
              </a:lnSpc>
            </a:pPr>
            <a:r>
              <a:rPr lang="en-US" altLang="en-US"/>
              <a:t>By 1948 the Columbia company had perfected the 12" Long Playing Vinyl disc. Spinning at 33 and 1/3 rpm the new format could play up to 25 minutes per side. This new record medium also had a much lower level of surface noise than its older shellac cousin</a:t>
            </a:r>
            <a:endParaRPr lang="en-IE" altLang="en-US"/>
          </a:p>
          <a:p>
            <a:pPr>
              <a:lnSpc>
                <a:spcPct val="90000"/>
              </a:lnSpc>
              <a:buFontTx/>
              <a:buNone/>
            </a:pPr>
            <a:endParaRPr lang="en-US" altLang="en-US"/>
          </a:p>
        </p:txBody>
      </p:sp>
    </p:spTree>
    <p:extLst>
      <p:ext uri="{BB962C8B-B14F-4D97-AF65-F5344CB8AC3E}">
        <p14:creationId xmlns:p14="http://schemas.microsoft.com/office/powerpoint/2010/main" val="2222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IE" altLang="en-US"/>
              <a:t>The 45</a:t>
            </a:r>
            <a:endParaRPr lang="en-US" altLang="en-US"/>
          </a:p>
        </p:txBody>
      </p:sp>
      <p:sp>
        <p:nvSpPr>
          <p:cNvPr id="17411" name="Rectangle 3"/>
          <p:cNvSpPr>
            <a:spLocks noGrp="1" noChangeArrowheads="1"/>
          </p:cNvSpPr>
          <p:nvPr>
            <p:ph type="body" sz="half" idx="1"/>
          </p:nvPr>
        </p:nvSpPr>
        <p:spPr>
          <a:xfrm>
            <a:off x="2209800" y="1981200"/>
            <a:ext cx="5614988" cy="4114800"/>
          </a:xfrm>
        </p:spPr>
        <p:txBody>
          <a:bodyPr/>
          <a:lstStyle/>
          <a:p>
            <a:r>
              <a:rPr lang="en-US" altLang="en-US"/>
              <a:t>However, Columbia's big rival, RCA Victor then produced the seven inch 45 rpm vinyl disc. These could hold as much sound as the 78 rpm discs they replaced, but were much smaller and more attractive.</a:t>
            </a:r>
            <a:endParaRPr lang="en-IE" altLang="en-US"/>
          </a:p>
          <a:p>
            <a:endParaRPr lang="en-US" altLang="en-US"/>
          </a:p>
        </p:txBody>
      </p:sp>
      <p:pic>
        <p:nvPicPr>
          <p:cNvPr id="1741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183563" y="2492375"/>
            <a:ext cx="1657350" cy="1644650"/>
          </a:xfrm>
          <a:noFill/>
        </p:spPr>
      </p:pic>
    </p:spTree>
    <p:extLst>
      <p:ext uri="{BB962C8B-B14F-4D97-AF65-F5344CB8AC3E}">
        <p14:creationId xmlns:p14="http://schemas.microsoft.com/office/powerpoint/2010/main" val="2748449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IE" altLang="en-US"/>
              <a:t>Playback Equipment</a:t>
            </a:r>
            <a:endParaRPr lang="en-US" altLang="en-US"/>
          </a:p>
        </p:txBody>
      </p:sp>
      <p:sp>
        <p:nvSpPr>
          <p:cNvPr id="18435" name="Rectangle 3"/>
          <p:cNvSpPr>
            <a:spLocks noGrp="1" noChangeArrowheads="1"/>
          </p:cNvSpPr>
          <p:nvPr>
            <p:ph type="body" idx="1"/>
          </p:nvPr>
        </p:nvSpPr>
        <p:spPr/>
        <p:txBody>
          <a:bodyPr/>
          <a:lstStyle/>
          <a:p>
            <a:pPr>
              <a:lnSpc>
                <a:spcPct val="90000"/>
              </a:lnSpc>
            </a:pPr>
            <a:r>
              <a:rPr lang="en-US" altLang="en-US"/>
              <a:t>In the 1950s, the term high fidelity began to be used by audio manufacturers as a marketing term to describe records and equipment which were intended to provide faithful sound reproduction. </a:t>
            </a:r>
          </a:p>
          <a:p>
            <a:pPr>
              <a:lnSpc>
                <a:spcPct val="90000"/>
              </a:lnSpc>
            </a:pPr>
            <a:endParaRPr lang="en-US" altLang="en-US"/>
          </a:p>
          <a:p>
            <a:pPr>
              <a:lnSpc>
                <a:spcPct val="90000"/>
              </a:lnSpc>
            </a:pPr>
            <a:r>
              <a:rPr lang="en-US" altLang="en-US"/>
              <a:t>While some consumers simply interpreted high fidelity as fancy and expensive equipment, many found the difference in quality between "hi-fi" and the then standard AM radios and 78 RPM records readily apparent and deliberately bought 33 LPs</a:t>
            </a:r>
          </a:p>
        </p:txBody>
      </p:sp>
    </p:spTree>
    <p:extLst>
      <p:ext uri="{BB962C8B-B14F-4D97-AF65-F5344CB8AC3E}">
        <p14:creationId xmlns:p14="http://schemas.microsoft.com/office/powerpoint/2010/main" val="64679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IE" altLang="en-US"/>
              <a:t>Hi Fi and Stereo</a:t>
            </a:r>
            <a:endParaRPr lang="en-US" altLang="en-US"/>
          </a:p>
        </p:txBody>
      </p:sp>
      <p:sp>
        <p:nvSpPr>
          <p:cNvPr id="19459" name="Rectangle 3"/>
          <p:cNvSpPr>
            <a:spLocks noGrp="1" noChangeArrowheads="1"/>
          </p:cNvSpPr>
          <p:nvPr>
            <p:ph type="body" idx="1"/>
          </p:nvPr>
        </p:nvSpPr>
        <p:spPr/>
        <p:txBody>
          <a:bodyPr/>
          <a:lstStyle/>
          <a:p>
            <a:r>
              <a:rPr lang="en-US" altLang="en-US"/>
              <a:t>In the late 1950s and early 1960s, the development of the Westrex single-groove stereophonic record cutting lathe led to the next improvement, records were now played on a stereo. </a:t>
            </a:r>
          </a:p>
          <a:p>
            <a:endParaRPr lang="en-US" altLang="en-US"/>
          </a:p>
          <a:p>
            <a:r>
              <a:rPr lang="en-US" altLang="en-US"/>
              <a:t>However, for audiophiles high fidelity continued to refer to the goal of highly-accurate sound reproduction and its associated technology</a:t>
            </a:r>
          </a:p>
        </p:txBody>
      </p:sp>
    </p:spTree>
    <p:extLst>
      <p:ext uri="{BB962C8B-B14F-4D97-AF65-F5344CB8AC3E}">
        <p14:creationId xmlns:p14="http://schemas.microsoft.com/office/powerpoint/2010/main" val="36515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IE" altLang="en-US"/>
              <a:t>Playback  - Hi Fi</a:t>
            </a:r>
            <a:endParaRPr lang="en-US" altLang="en-US"/>
          </a:p>
        </p:txBody>
      </p:sp>
      <p:sp>
        <p:nvSpPr>
          <p:cNvPr id="20483" name="Rectangle 3"/>
          <p:cNvSpPr>
            <a:spLocks noGrp="1" noChangeArrowheads="1"/>
          </p:cNvSpPr>
          <p:nvPr>
            <p:ph type="body" sz="half" idx="1"/>
          </p:nvPr>
        </p:nvSpPr>
        <p:spPr>
          <a:xfrm>
            <a:off x="2209800" y="1557338"/>
            <a:ext cx="7918450" cy="4114800"/>
          </a:xfrm>
        </p:spPr>
        <p:txBody>
          <a:bodyPr/>
          <a:lstStyle/>
          <a:p>
            <a:r>
              <a:rPr lang="en-IE" altLang="en-US"/>
              <a:t>The quality of playback improved a lot during the 1970’s with many advances in the quality of the playback equipment. The integrated music centre came into being. </a:t>
            </a:r>
          </a:p>
          <a:p>
            <a:endParaRPr lang="en-IE" altLang="en-US"/>
          </a:p>
        </p:txBody>
      </p:sp>
      <p:pic>
        <p:nvPicPr>
          <p:cNvPr id="20484"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311901" y="2852738"/>
            <a:ext cx="2925763" cy="3816350"/>
          </a:xfrm>
          <a:noFill/>
        </p:spPr>
      </p:pic>
      <p:pic>
        <p:nvPicPr>
          <p:cNvPr id="20485" name="Picture 6"/>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3216276" y="3644900"/>
            <a:ext cx="1711325" cy="1981200"/>
          </a:xfrm>
          <a:noFill/>
        </p:spPr>
      </p:pic>
    </p:spTree>
    <p:extLst>
      <p:ext uri="{BB962C8B-B14F-4D97-AF65-F5344CB8AC3E}">
        <p14:creationId xmlns:p14="http://schemas.microsoft.com/office/powerpoint/2010/main" val="693621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F801-C3D2-45F3-B248-AC616CE90FA7}"/>
              </a:ext>
            </a:extLst>
          </p:cNvPr>
          <p:cNvSpPr>
            <a:spLocks noGrp="1"/>
          </p:cNvSpPr>
          <p:nvPr>
            <p:ph type="title"/>
          </p:nvPr>
        </p:nvSpPr>
        <p:spPr/>
        <p:txBody>
          <a:bodyPr/>
          <a:lstStyle/>
          <a:p>
            <a:r>
              <a:rPr lang="en-US" dirty="0"/>
              <a:t>Vinyl records problems</a:t>
            </a:r>
            <a:endParaRPr lang="en-IE" dirty="0"/>
          </a:p>
        </p:txBody>
      </p:sp>
      <p:sp>
        <p:nvSpPr>
          <p:cNvPr id="3" name="Content Placeholder 2">
            <a:extLst>
              <a:ext uri="{FF2B5EF4-FFF2-40B4-BE49-F238E27FC236}">
                <a16:creationId xmlns:a16="http://schemas.microsoft.com/office/drawing/2014/main" id="{B5DEE5AD-6D99-4EBA-90BB-8122F92B6D76}"/>
              </a:ext>
            </a:extLst>
          </p:cNvPr>
          <p:cNvSpPr>
            <a:spLocks noGrp="1"/>
          </p:cNvSpPr>
          <p:nvPr>
            <p:ph idx="1"/>
          </p:nvPr>
        </p:nvSpPr>
        <p:spPr/>
        <p:txBody>
          <a:bodyPr/>
          <a:lstStyle/>
          <a:p>
            <a:r>
              <a:rPr lang="en-IE" altLang="en-US" dirty="0"/>
              <a:t>It was difficult to keep records scratch free which produced popping noises</a:t>
            </a:r>
          </a:p>
          <a:p>
            <a:endParaRPr lang="en-IE" altLang="en-US" dirty="0"/>
          </a:p>
          <a:p>
            <a:r>
              <a:rPr lang="en-IE" altLang="en-US" dirty="0"/>
              <a:t>Another phenomenon was groove lock which caused sections to repeat over and over again</a:t>
            </a:r>
          </a:p>
          <a:p>
            <a:endParaRPr lang="en-IE" altLang="en-US" dirty="0"/>
          </a:p>
          <a:p>
            <a:r>
              <a:rPr lang="en-IE" altLang="en-US" dirty="0"/>
              <a:t>Records could warp if left close to a heat source making them unplayable</a:t>
            </a:r>
            <a:endParaRPr lang="en-US" altLang="en-US" dirty="0"/>
          </a:p>
          <a:p>
            <a:endParaRPr lang="en-IE" dirty="0"/>
          </a:p>
        </p:txBody>
      </p:sp>
      <p:pic>
        <p:nvPicPr>
          <p:cNvPr id="4" name="Crackle_01">
            <a:hlinkClick r:id="" action="ppaction://media"/>
            <a:extLst>
              <a:ext uri="{FF2B5EF4-FFF2-40B4-BE49-F238E27FC236}">
                <a16:creationId xmlns:a16="http://schemas.microsoft.com/office/drawing/2014/main" id="{5170F434-7F27-489C-9F56-C0E1812F79F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697957" y="4988719"/>
            <a:ext cx="365522" cy="365522"/>
          </a:xfrm>
          <a:prstGeom prst="rect">
            <a:avLst/>
          </a:prstGeom>
        </p:spPr>
      </p:pic>
      <p:pic>
        <p:nvPicPr>
          <p:cNvPr id="5" name="Crackle_Loop_12">
            <a:hlinkClick r:id="" action="ppaction://media"/>
            <a:extLst>
              <a:ext uri="{FF2B5EF4-FFF2-40B4-BE49-F238E27FC236}">
                <a16:creationId xmlns:a16="http://schemas.microsoft.com/office/drawing/2014/main" id="{3130CB6C-CF90-49E5-8591-898259F13D58}"/>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6648451" y="4988719"/>
            <a:ext cx="365522" cy="365522"/>
          </a:xfrm>
          <a:prstGeom prst="rect">
            <a:avLst/>
          </a:prstGeom>
        </p:spPr>
      </p:pic>
      <p:sp>
        <p:nvSpPr>
          <p:cNvPr id="6" name="TextBox 5">
            <a:extLst>
              <a:ext uri="{FF2B5EF4-FFF2-40B4-BE49-F238E27FC236}">
                <a16:creationId xmlns:a16="http://schemas.microsoft.com/office/drawing/2014/main" id="{458F6BC8-174E-4D40-A64C-4E3BBCCF1BB1}"/>
              </a:ext>
            </a:extLst>
          </p:cNvPr>
          <p:cNvSpPr txBox="1"/>
          <p:nvPr/>
        </p:nvSpPr>
        <p:spPr>
          <a:xfrm>
            <a:off x="2421140" y="5545931"/>
            <a:ext cx="1334917" cy="300082"/>
          </a:xfrm>
          <a:prstGeom prst="rect">
            <a:avLst/>
          </a:prstGeom>
          <a:noFill/>
        </p:spPr>
        <p:txBody>
          <a:bodyPr wrap="none" rtlCol="0">
            <a:spAutoFit/>
          </a:bodyPr>
          <a:lstStyle/>
          <a:p>
            <a:r>
              <a:rPr lang="en-US" sz="1350" dirty="0"/>
              <a:t>Record crackling</a:t>
            </a:r>
            <a:endParaRPr lang="en-IE" sz="1350" dirty="0"/>
          </a:p>
        </p:txBody>
      </p:sp>
      <p:sp>
        <p:nvSpPr>
          <p:cNvPr id="7" name="TextBox 6">
            <a:extLst>
              <a:ext uri="{FF2B5EF4-FFF2-40B4-BE49-F238E27FC236}">
                <a16:creationId xmlns:a16="http://schemas.microsoft.com/office/drawing/2014/main" id="{90B7050D-2B06-4A6E-8A53-BE1762AB7851}"/>
              </a:ext>
            </a:extLst>
          </p:cNvPr>
          <p:cNvSpPr txBox="1"/>
          <p:nvPr/>
        </p:nvSpPr>
        <p:spPr>
          <a:xfrm>
            <a:off x="6096002" y="5441156"/>
            <a:ext cx="1536767" cy="300082"/>
          </a:xfrm>
          <a:prstGeom prst="rect">
            <a:avLst/>
          </a:prstGeom>
          <a:noFill/>
        </p:spPr>
        <p:txBody>
          <a:bodyPr wrap="none" rtlCol="0">
            <a:spAutoFit/>
          </a:bodyPr>
          <a:lstStyle/>
          <a:p>
            <a:r>
              <a:rPr lang="en-US" sz="1350" dirty="0"/>
              <a:t>Record groove-lock</a:t>
            </a:r>
            <a:endParaRPr lang="en-IE" sz="1350" dirty="0"/>
          </a:p>
        </p:txBody>
      </p:sp>
    </p:spTree>
    <p:extLst>
      <p:ext uri="{BB962C8B-B14F-4D97-AF65-F5344CB8AC3E}">
        <p14:creationId xmlns:p14="http://schemas.microsoft.com/office/powerpoint/2010/main" val="378281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137"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8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IE" altLang="en-US"/>
              <a:t>Mechanical</a:t>
            </a:r>
            <a:endParaRPr lang="en-US" altLang="en-US"/>
          </a:p>
        </p:txBody>
      </p:sp>
      <p:sp>
        <p:nvSpPr>
          <p:cNvPr id="4099" name="Rectangle 3"/>
          <p:cNvSpPr>
            <a:spLocks noGrp="1" noChangeArrowheads="1"/>
          </p:cNvSpPr>
          <p:nvPr>
            <p:ph type="body" idx="1"/>
          </p:nvPr>
        </p:nvSpPr>
        <p:spPr/>
        <p:txBody>
          <a:bodyPr/>
          <a:lstStyle/>
          <a:p>
            <a:pPr>
              <a:lnSpc>
                <a:spcPct val="90000"/>
              </a:lnSpc>
            </a:pPr>
            <a:r>
              <a:rPr lang="en-IE" altLang="en-US" dirty="0"/>
              <a:t>The end of the 19</a:t>
            </a:r>
            <a:r>
              <a:rPr lang="en-IE" altLang="en-US" baseline="30000" dirty="0"/>
              <a:t>th</a:t>
            </a:r>
            <a:r>
              <a:rPr lang="en-IE" altLang="en-US" dirty="0"/>
              <a:t> century saw the arrival of electronic instruments and recorded sound</a:t>
            </a:r>
          </a:p>
          <a:p>
            <a:pPr>
              <a:lnSpc>
                <a:spcPct val="90000"/>
              </a:lnSpc>
            </a:pPr>
            <a:r>
              <a:rPr lang="en-IE" altLang="en-US" dirty="0"/>
              <a:t>Before Electronics technology existed music was only available as a live performance and in printed form</a:t>
            </a:r>
          </a:p>
          <a:p>
            <a:pPr>
              <a:lnSpc>
                <a:spcPct val="90000"/>
              </a:lnSpc>
            </a:pPr>
            <a:r>
              <a:rPr lang="en-IE" altLang="en-US" dirty="0"/>
              <a:t>The development of the upright piano in the early 1800’s led to it being a fixture in US middle-class home by the end of the century</a:t>
            </a:r>
          </a:p>
        </p:txBody>
      </p:sp>
    </p:spTree>
    <p:extLst>
      <p:ext uri="{BB962C8B-B14F-4D97-AF65-F5344CB8AC3E}">
        <p14:creationId xmlns:p14="http://schemas.microsoft.com/office/powerpoint/2010/main" val="341263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C996-F0CD-451F-AC46-7EF56A7BCA40}"/>
              </a:ext>
            </a:extLst>
          </p:cNvPr>
          <p:cNvSpPr>
            <a:spLocks noGrp="1"/>
          </p:cNvSpPr>
          <p:nvPr>
            <p:ph type="title"/>
          </p:nvPr>
        </p:nvSpPr>
        <p:spPr/>
        <p:txBody>
          <a:bodyPr/>
          <a:lstStyle/>
          <a:p>
            <a:r>
              <a:rPr lang="en-IE" dirty="0"/>
              <a:t>Vinyl issues</a:t>
            </a:r>
          </a:p>
        </p:txBody>
      </p:sp>
      <p:pic>
        <p:nvPicPr>
          <p:cNvPr id="5" name="Content Placeholder 4" descr="A picture containing indoor, black, sitting, small&#10;&#10;Description automatically generated">
            <a:extLst>
              <a:ext uri="{FF2B5EF4-FFF2-40B4-BE49-F238E27FC236}">
                <a16:creationId xmlns:a16="http://schemas.microsoft.com/office/drawing/2014/main" id="{7E154694-59AA-4D8B-9C6A-341D435F2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4850" y="2781196"/>
            <a:ext cx="2664619" cy="1471613"/>
          </a:xfrm>
        </p:spPr>
      </p:pic>
      <p:pic>
        <p:nvPicPr>
          <p:cNvPr id="7" name="Picture 6" descr="A picture containing sitting, table, black, train&#10;&#10;Description automatically generated">
            <a:extLst>
              <a:ext uri="{FF2B5EF4-FFF2-40B4-BE49-F238E27FC236}">
                <a16:creationId xmlns:a16="http://schemas.microsoft.com/office/drawing/2014/main" id="{F98B4631-53FF-4628-B8C0-821A4C7C1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527" y="2619270"/>
            <a:ext cx="5063608" cy="3121924"/>
          </a:xfrm>
          <a:prstGeom prst="rect">
            <a:avLst/>
          </a:prstGeom>
        </p:spPr>
      </p:pic>
      <p:sp>
        <p:nvSpPr>
          <p:cNvPr id="3" name="TextBox 2">
            <a:extLst>
              <a:ext uri="{FF2B5EF4-FFF2-40B4-BE49-F238E27FC236}">
                <a16:creationId xmlns:a16="http://schemas.microsoft.com/office/drawing/2014/main" id="{7FAF1EEB-D009-48FE-BFA8-AD0CAB6D50D8}"/>
              </a:ext>
            </a:extLst>
          </p:cNvPr>
          <p:cNvSpPr txBox="1"/>
          <p:nvPr/>
        </p:nvSpPr>
        <p:spPr>
          <a:xfrm>
            <a:off x="4313332" y="2233768"/>
            <a:ext cx="1373581" cy="300082"/>
          </a:xfrm>
          <a:prstGeom prst="rect">
            <a:avLst/>
          </a:prstGeom>
          <a:noFill/>
        </p:spPr>
        <p:txBody>
          <a:bodyPr wrap="none" rtlCol="0">
            <a:spAutoFit/>
          </a:bodyPr>
          <a:lstStyle/>
          <a:p>
            <a:r>
              <a:rPr lang="en-US" sz="1350" dirty="0"/>
              <a:t>Scratched record</a:t>
            </a:r>
            <a:endParaRPr lang="en-IE" sz="1350" dirty="0"/>
          </a:p>
        </p:txBody>
      </p:sp>
      <p:sp>
        <p:nvSpPr>
          <p:cNvPr id="4" name="TextBox 3">
            <a:extLst>
              <a:ext uri="{FF2B5EF4-FFF2-40B4-BE49-F238E27FC236}">
                <a16:creationId xmlns:a16="http://schemas.microsoft.com/office/drawing/2014/main" id="{B8CB3D50-F6A0-4FBE-8C22-9051FC1FA577}"/>
              </a:ext>
            </a:extLst>
          </p:cNvPr>
          <p:cNvSpPr txBox="1"/>
          <p:nvPr/>
        </p:nvSpPr>
        <p:spPr>
          <a:xfrm>
            <a:off x="8049542" y="4464844"/>
            <a:ext cx="1243354" cy="300082"/>
          </a:xfrm>
          <a:prstGeom prst="rect">
            <a:avLst/>
          </a:prstGeom>
          <a:noFill/>
        </p:spPr>
        <p:txBody>
          <a:bodyPr wrap="none" rtlCol="0">
            <a:spAutoFit/>
          </a:bodyPr>
          <a:lstStyle/>
          <a:p>
            <a:r>
              <a:rPr lang="en-US" sz="1350" dirty="0"/>
              <a:t>Warped record</a:t>
            </a:r>
            <a:endParaRPr lang="en-IE" sz="1350" dirty="0"/>
          </a:p>
        </p:txBody>
      </p:sp>
      <p:cxnSp>
        <p:nvCxnSpPr>
          <p:cNvPr id="8" name="Straight Arrow Connector 7">
            <a:extLst>
              <a:ext uri="{FF2B5EF4-FFF2-40B4-BE49-F238E27FC236}">
                <a16:creationId xmlns:a16="http://schemas.microsoft.com/office/drawing/2014/main" id="{58CE3599-BF38-4054-A6E3-E611B05EB9D5}"/>
              </a:ext>
            </a:extLst>
          </p:cNvPr>
          <p:cNvCxnSpPr/>
          <p:nvPr/>
        </p:nvCxnSpPr>
        <p:spPr>
          <a:xfrm flipH="1">
            <a:off x="5031582" y="2619270"/>
            <a:ext cx="542925" cy="18455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166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IE" altLang="en-US"/>
              <a:t>Tape</a:t>
            </a:r>
            <a:endParaRPr lang="en-US" altLang="en-US"/>
          </a:p>
        </p:txBody>
      </p:sp>
      <p:sp>
        <p:nvSpPr>
          <p:cNvPr id="28675" name="Rectangle 3"/>
          <p:cNvSpPr>
            <a:spLocks noGrp="1" noChangeArrowheads="1"/>
          </p:cNvSpPr>
          <p:nvPr>
            <p:ph type="body" idx="1"/>
          </p:nvPr>
        </p:nvSpPr>
        <p:spPr/>
        <p:txBody>
          <a:bodyPr/>
          <a:lstStyle/>
          <a:p>
            <a:r>
              <a:rPr lang="en-IE" altLang="en-US"/>
              <a:t>Magnetic tape for recording sound was invented by Fritz Pfleumer in 1928 in Germany</a:t>
            </a:r>
          </a:p>
          <a:p>
            <a:endParaRPr lang="en-IE" altLang="en-US"/>
          </a:p>
          <a:p>
            <a:r>
              <a:rPr lang="en-IE" altLang="en-US"/>
              <a:t>The reel-to-reel format was used for the earliest tape recorders</a:t>
            </a:r>
            <a:endParaRPr lang="en-US" altLang="en-US"/>
          </a:p>
        </p:txBody>
      </p:sp>
    </p:spTree>
    <p:extLst>
      <p:ext uri="{BB962C8B-B14F-4D97-AF65-F5344CB8AC3E}">
        <p14:creationId xmlns:p14="http://schemas.microsoft.com/office/powerpoint/2010/main" val="410428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IE" altLang="en-US"/>
              <a:t>Post World War II</a:t>
            </a:r>
            <a:endParaRPr lang="en-US" altLang="en-US"/>
          </a:p>
        </p:txBody>
      </p:sp>
      <p:sp>
        <p:nvSpPr>
          <p:cNvPr id="29699" name="Rectangle 3"/>
          <p:cNvSpPr>
            <a:spLocks noGrp="1" noChangeArrowheads="1"/>
          </p:cNvSpPr>
          <p:nvPr>
            <p:ph type="body" idx="1"/>
          </p:nvPr>
        </p:nvSpPr>
        <p:spPr/>
        <p:txBody>
          <a:bodyPr/>
          <a:lstStyle/>
          <a:p>
            <a:pPr>
              <a:lnSpc>
                <a:spcPct val="90000"/>
              </a:lnSpc>
            </a:pPr>
            <a:r>
              <a:rPr lang="en-IE" altLang="en-US"/>
              <a:t>It was not until after World War II that commercial systems were developed in the US</a:t>
            </a:r>
          </a:p>
          <a:p>
            <a:pPr>
              <a:lnSpc>
                <a:spcPct val="90000"/>
              </a:lnSpc>
            </a:pPr>
            <a:r>
              <a:rPr lang="en-IE" altLang="en-US"/>
              <a:t>Phillips introduced the compact cassette in 1963 which replaced the use of reel-to-reel recorders for consumer use </a:t>
            </a:r>
          </a:p>
          <a:p>
            <a:pPr>
              <a:lnSpc>
                <a:spcPct val="90000"/>
              </a:lnSpc>
            </a:pPr>
            <a:r>
              <a:rPr lang="en-IE" altLang="en-US"/>
              <a:t>The narrow tracks and slow recording speed did impact the fidelity</a:t>
            </a:r>
            <a:endParaRPr lang="en-US" altLang="en-US"/>
          </a:p>
        </p:txBody>
      </p:sp>
    </p:spTree>
    <p:extLst>
      <p:ext uri="{BB962C8B-B14F-4D97-AF65-F5344CB8AC3E}">
        <p14:creationId xmlns:p14="http://schemas.microsoft.com/office/powerpoint/2010/main" val="560075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IE" altLang="en-US"/>
              <a:t>Post World War II</a:t>
            </a:r>
            <a:endParaRPr lang="en-US" altLang="en-US"/>
          </a:p>
        </p:txBody>
      </p:sp>
      <p:sp>
        <p:nvSpPr>
          <p:cNvPr id="30723" name="Rectangle 3"/>
          <p:cNvSpPr>
            <a:spLocks noGrp="1" noChangeArrowheads="1"/>
          </p:cNvSpPr>
          <p:nvPr>
            <p:ph type="body" idx="1"/>
          </p:nvPr>
        </p:nvSpPr>
        <p:spPr/>
        <p:txBody>
          <a:bodyPr/>
          <a:lstStyle/>
          <a:p>
            <a:r>
              <a:rPr lang="en-IE" altLang="en-US"/>
              <a:t>However, in recording studios the reel-to-reel recorders remained popular as it was felt that they had a great sound</a:t>
            </a:r>
            <a:endParaRPr lang="en-US" altLang="en-US"/>
          </a:p>
        </p:txBody>
      </p:sp>
    </p:spTree>
    <p:extLst>
      <p:ext uri="{BB962C8B-B14F-4D97-AF65-F5344CB8AC3E}">
        <p14:creationId xmlns:p14="http://schemas.microsoft.com/office/powerpoint/2010/main" val="449168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r>
              <a:rPr lang="en-IE" altLang="en-US"/>
              <a:t>Tape</a:t>
            </a:r>
            <a:endParaRPr lang="en-US" altLang="en-US"/>
          </a:p>
        </p:txBody>
      </p:sp>
      <p:pic>
        <p:nvPicPr>
          <p:cNvPr id="31747"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08213" y="2060576"/>
            <a:ext cx="3810000" cy="3286125"/>
          </a:xfrm>
          <a:noFill/>
        </p:spPr>
      </p:pic>
      <p:pic>
        <p:nvPicPr>
          <p:cNvPr id="31748"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104063" y="2997201"/>
            <a:ext cx="2374900" cy="1516063"/>
          </a:xfrm>
          <a:noFill/>
        </p:spPr>
      </p:pic>
    </p:spTree>
    <p:extLst>
      <p:ext uri="{BB962C8B-B14F-4D97-AF65-F5344CB8AC3E}">
        <p14:creationId xmlns:p14="http://schemas.microsoft.com/office/powerpoint/2010/main" val="427882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IE" altLang="en-US"/>
              <a:t>Four Types of  Tape</a:t>
            </a:r>
            <a:endParaRPr lang="en-US" altLang="en-US"/>
          </a:p>
        </p:txBody>
      </p:sp>
      <p:sp>
        <p:nvSpPr>
          <p:cNvPr id="39939" name="Rectangle 3"/>
          <p:cNvSpPr>
            <a:spLocks noGrp="1" noChangeArrowheads="1"/>
          </p:cNvSpPr>
          <p:nvPr>
            <p:ph type="body" idx="1"/>
          </p:nvPr>
        </p:nvSpPr>
        <p:spPr/>
        <p:txBody>
          <a:bodyPr/>
          <a:lstStyle/>
          <a:p>
            <a:r>
              <a:rPr lang="en-US" altLang="en-US" dirty="0"/>
              <a:t>The original ferric-oxide tape. It is very rarely seen these days.</a:t>
            </a:r>
          </a:p>
          <a:p>
            <a:r>
              <a:rPr lang="en-US" altLang="en-US" dirty="0"/>
              <a:t>The standard ferric-oxide tape, also referred to as "normal bias."</a:t>
            </a:r>
          </a:p>
          <a:p>
            <a:r>
              <a:rPr lang="en-US" altLang="en-US" dirty="0"/>
              <a:t>    The "chrome" or CrO2 tape. The ferric-oxide particles are mixed with chromium dioxide.</a:t>
            </a:r>
          </a:p>
          <a:p>
            <a:r>
              <a:rPr lang="en-US" altLang="en-US" dirty="0"/>
              <a:t>    The "metal" tape. Metallic particles rather than metal-oxide particles are used in the tape. </a:t>
            </a:r>
          </a:p>
          <a:p>
            <a:endParaRPr lang="en-US" altLang="en-US" dirty="0"/>
          </a:p>
        </p:txBody>
      </p:sp>
    </p:spTree>
    <p:extLst>
      <p:ext uri="{BB962C8B-B14F-4D97-AF65-F5344CB8AC3E}">
        <p14:creationId xmlns:p14="http://schemas.microsoft.com/office/powerpoint/2010/main" val="1320352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IE" altLang="en-US"/>
              <a:t>Types of Tape</a:t>
            </a:r>
            <a:endParaRPr lang="en-US" altLang="en-US"/>
          </a:p>
        </p:txBody>
      </p:sp>
      <p:sp>
        <p:nvSpPr>
          <p:cNvPr id="40963" name="Rectangle 3"/>
          <p:cNvSpPr>
            <a:spLocks noGrp="1" noChangeArrowheads="1"/>
          </p:cNvSpPr>
          <p:nvPr>
            <p:ph type="body" idx="1"/>
          </p:nvPr>
        </p:nvSpPr>
        <p:spPr/>
        <p:txBody>
          <a:bodyPr/>
          <a:lstStyle/>
          <a:p>
            <a:r>
              <a:rPr lang="en-US" altLang="en-US"/>
              <a:t>Sound quality improves as you go from one type to the next, with metal tapes having the best sound quality. </a:t>
            </a:r>
          </a:p>
        </p:txBody>
      </p:sp>
    </p:spTree>
    <p:extLst>
      <p:ext uri="{BB962C8B-B14F-4D97-AF65-F5344CB8AC3E}">
        <p14:creationId xmlns:p14="http://schemas.microsoft.com/office/powerpoint/2010/main" val="2437637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IE" altLang="en-US"/>
              <a:t>Cassette</a:t>
            </a:r>
            <a:endParaRPr lang="en-US" altLang="en-US"/>
          </a:p>
        </p:txBody>
      </p:sp>
      <p:sp>
        <p:nvSpPr>
          <p:cNvPr id="41987" name="Rectangle 3"/>
          <p:cNvSpPr>
            <a:spLocks noGrp="1" noChangeArrowheads="1"/>
          </p:cNvSpPr>
          <p:nvPr>
            <p:ph type="body" idx="1"/>
          </p:nvPr>
        </p:nvSpPr>
        <p:spPr/>
        <p:txBody>
          <a:bodyPr/>
          <a:lstStyle/>
          <a:p>
            <a:pPr>
              <a:lnSpc>
                <a:spcPct val="80000"/>
              </a:lnSpc>
            </a:pPr>
            <a:r>
              <a:rPr lang="en-IE" altLang="en-US"/>
              <a:t>The sound quality of early cassette tapes was poor but improved during the 1970’s</a:t>
            </a:r>
          </a:p>
          <a:p>
            <a:pPr>
              <a:lnSpc>
                <a:spcPct val="80000"/>
              </a:lnSpc>
            </a:pPr>
            <a:r>
              <a:rPr lang="en-IE" altLang="en-US"/>
              <a:t>Early players were designed for dictation rather than music</a:t>
            </a:r>
          </a:p>
          <a:p>
            <a:pPr>
              <a:lnSpc>
                <a:spcPct val="80000"/>
              </a:lnSpc>
            </a:pPr>
            <a:r>
              <a:rPr lang="en-IE" altLang="en-US"/>
              <a:t>The 1980’s saw a significant rise in tape use with the introduction of portable music players such as the walkman. Cassette sales outstripped those of LPs</a:t>
            </a:r>
          </a:p>
          <a:p>
            <a:pPr>
              <a:lnSpc>
                <a:spcPct val="80000"/>
              </a:lnSpc>
            </a:pPr>
            <a:r>
              <a:rPr lang="en-IE" altLang="en-US"/>
              <a:t>Terms such as fast forward have become part of everyday language</a:t>
            </a:r>
            <a:endParaRPr lang="en-US" altLang="en-US"/>
          </a:p>
        </p:txBody>
      </p:sp>
    </p:spTree>
    <p:extLst>
      <p:ext uri="{BB962C8B-B14F-4D97-AF65-F5344CB8AC3E}">
        <p14:creationId xmlns:p14="http://schemas.microsoft.com/office/powerpoint/2010/main" val="415711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itting, device, table&#10;&#10;Description automatically generated">
            <a:extLst>
              <a:ext uri="{FF2B5EF4-FFF2-40B4-BE49-F238E27FC236}">
                <a16:creationId xmlns:a16="http://schemas.microsoft.com/office/drawing/2014/main" id="{65F837BB-6398-40E6-A6F2-61B7ABD89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937" y="5375558"/>
            <a:ext cx="2309534" cy="1481114"/>
          </a:xfrm>
          <a:prstGeom prst="rect">
            <a:avLst/>
          </a:prstGeom>
        </p:spPr>
      </p:pic>
      <p:sp>
        <p:nvSpPr>
          <p:cNvPr id="2" name="Title 1">
            <a:extLst>
              <a:ext uri="{FF2B5EF4-FFF2-40B4-BE49-F238E27FC236}">
                <a16:creationId xmlns:a16="http://schemas.microsoft.com/office/drawing/2014/main" id="{283C8AB3-CFAF-41E2-BA76-A919F7F08E1E}"/>
              </a:ext>
            </a:extLst>
          </p:cNvPr>
          <p:cNvSpPr>
            <a:spLocks noGrp="1"/>
          </p:cNvSpPr>
          <p:nvPr>
            <p:ph type="title"/>
          </p:nvPr>
        </p:nvSpPr>
        <p:spPr/>
        <p:txBody>
          <a:bodyPr/>
          <a:lstStyle/>
          <a:p>
            <a:r>
              <a:rPr lang="en-US" dirty="0"/>
              <a:t>Storing Digital Audio</a:t>
            </a:r>
            <a:endParaRPr lang="en-IE" dirty="0"/>
          </a:p>
        </p:txBody>
      </p:sp>
      <p:sp>
        <p:nvSpPr>
          <p:cNvPr id="3" name="Content Placeholder 2">
            <a:extLst>
              <a:ext uri="{FF2B5EF4-FFF2-40B4-BE49-F238E27FC236}">
                <a16:creationId xmlns:a16="http://schemas.microsoft.com/office/drawing/2014/main" id="{D8B290C7-C7D1-4474-9AB7-5263F43CC307}"/>
              </a:ext>
            </a:extLst>
          </p:cNvPr>
          <p:cNvSpPr>
            <a:spLocks noGrp="1"/>
          </p:cNvSpPr>
          <p:nvPr>
            <p:ph idx="1"/>
          </p:nvPr>
        </p:nvSpPr>
        <p:spPr>
          <a:xfrm>
            <a:off x="1981200" y="1417639"/>
            <a:ext cx="8579296" cy="4525963"/>
          </a:xfrm>
        </p:spPr>
        <p:txBody>
          <a:bodyPr>
            <a:normAutofit/>
          </a:bodyPr>
          <a:lstStyle/>
          <a:p>
            <a:r>
              <a:rPr lang="en-US" dirty="0"/>
              <a:t>Digital audio can be stored on CDs, hard drives, solid-state memory</a:t>
            </a:r>
          </a:p>
          <a:p>
            <a:endParaRPr lang="en-US" dirty="0"/>
          </a:p>
          <a:p>
            <a:r>
              <a:rPr lang="en-US" dirty="0"/>
              <a:t>Completely flexible as the file is the same, no matter which format is used</a:t>
            </a:r>
          </a:p>
          <a:p>
            <a:endParaRPr lang="en-US" dirty="0"/>
          </a:p>
          <a:p>
            <a:r>
              <a:rPr lang="en-US" dirty="0"/>
              <a:t>Not without its problems – CDs get scratched, Hard drives can fail; memory sticks can be easily lost</a:t>
            </a:r>
            <a:endParaRPr lang="en-IE" dirty="0"/>
          </a:p>
        </p:txBody>
      </p:sp>
    </p:spTree>
    <p:extLst>
      <p:ext uri="{BB962C8B-B14F-4D97-AF65-F5344CB8AC3E}">
        <p14:creationId xmlns:p14="http://schemas.microsoft.com/office/powerpoint/2010/main" val="342306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A027-1FC2-4900-A7BC-4B5C1C2E5741}"/>
              </a:ext>
            </a:extLst>
          </p:cNvPr>
          <p:cNvSpPr>
            <a:spLocks noGrp="1"/>
          </p:cNvSpPr>
          <p:nvPr>
            <p:ph type="title"/>
          </p:nvPr>
        </p:nvSpPr>
        <p:spPr/>
        <p:txBody>
          <a:bodyPr/>
          <a:lstStyle/>
          <a:p>
            <a:r>
              <a:rPr lang="en-US" dirty="0"/>
              <a:t>Soundcards</a:t>
            </a:r>
            <a:endParaRPr lang="en-IE" dirty="0"/>
          </a:p>
        </p:txBody>
      </p:sp>
      <p:sp>
        <p:nvSpPr>
          <p:cNvPr id="3" name="Content Placeholder 2">
            <a:extLst>
              <a:ext uri="{FF2B5EF4-FFF2-40B4-BE49-F238E27FC236}">
                <a16:creationId xmlns:a16="http://schemas.microsoft.com/office/drawing/2014/main" id="{81E39B35-B505-4AE8-808E-E35729641161}"/>
              </a:ext>
            </a:extLst>
          </p:cNvPr>
          <p:cNvSpPr>
            <a:spLocks noGrp="1"/>
          </p:cNvSpPr>
          <p:nvPr>
            <p:ph idx="1"/>
          </p:nvPr>
        </p:nvSpPr>
        <p:spPr/>
        <p:txBody>
          <a:bodyPr>
            <a:normAutofit fontScale="92500" lnSpcReduction="10000"/>
          </a:bodyPr>
          <a:lstStyle/>
          <a:p>
            <a:pPr marL="257175" indent="-257175">
              <a:spcBef>
                <a:spcPct val="0"/>
              </a:spcBef>
            </a:pPr>
            <a:r>
              <a:rPr lang="en-IE" altLang="en-US" dirty="0">
                <a:latin typeface="Calibri" panose="020F0502020204030204" pitchFamily="34" charset="0"/>
                <a:cs typeface="Calibri" panose="020F0502020204030204" pitchFamily="34" charset="0"/>
              </a:rPr>
              <a:t>External Soundcards are available from most music equipment retailers</a:t>
            </a:r>
          </a:p>
          <a:p>
            <a:pPr marL="257175" indent="-257175">
              <a:spcBef>
                <a:spcPct val="0"/>
              </a:spcBef>
            </a:pPr>
            <a:endParaRPr lang="en-IE" altLang="en-US" dirty="0">
              <a:latin typeface="Calibri" panose="020F0502020204030204" pitchFamily="34" charset="0"/>
              <a:cs typeface="Calibri" panose="020F0502020204030204" pitchFamily="34" charset="0"/>
            </a:endParaRPr>
          </a:p>
          <a:p>
            <a:pPr marL="257175" indent="-257175">
              <a:spcBef>
                <a:spcPct val="0"/>
              </a:spcBef>
            </a:pPr>
            <a:r>
              <a:rPr lang="en-IE" altLang="en-US" dirty="0">
                <a:latin typeface="Calibri" panose="020F0502020204030204" pitchFamily="34" charset="0"/>
                <a:cs typeface="Calibri" panose="020F0502020204030204" pitchFamily="34" charset="0"/>
              </a:rPr>
              <a:t>Well-known manufacturers include m-audio, </a:t>
            </a:r>
            <a:r>
              <a:rPr lang="en-IE" altLang="en-US" dirty="0" err="1">
                <a:latin typeface="Calibri" panose="020F0502020204030204" pitchFamily="34" charset="0"/>
                <a:cs typeface="Calibri" panose="020F0502020204030204" pitchFamily="34" charset="0"/>
              </a:rPr>
              <a:t>focusrite</a:t>
            </a:r>
            <a:r>
              <a:rPr lang="en-IE" altLang="en-US" dirty="0">
                <a:latin typeface="Calibri" panose="020F0502020204030204" pitchFamily="34" charset="0"/>
                <a:cs typeface="Calibri" panose="020F0502020204030204" pitchFamily="34" charset="0"/>
              </a:rPr>
              <a:t>, RME</a:t>
            </a:r>
          </a:p>
          <a:p>
            <a:pPr marL="257175" indent="-257175">
              <a:spcBef>
                <a:spcPct val="0"/>
              </a:spcBef>
            </a:pPr>
            <a:endParaRPr lang="en-IE" altLang="en-US" dirty="0">
              <a:latin typeface="Calibri" panose="020F0502020204030204" pitchFamily="34" charset="0"/>
              <a:cs typeface="Calibri" panose="020F0502020204030204" pitchFamily="34" charset="0"/>
            </a:endParaRPr>
          </a:p>
          <a:p>
            <a:pPr marL="257175" indent="-257175">
              <a:spcBef>
                <a:spcPct val="0"/>
              </a:spcBef>
            </a:pPr>
            <a:r>
              <a:rPr lang="en-IE" altLang="en-US" dirty="0">
                <a:latin typeface="Calibri" panose="020F0502020204030204" pitchFamily="34" charset="0"/>
                <a:cs typeface="Calibri" panose="020F0502020204030204" pitchFamily="34" charset="0"/>
              </a:rPr>
              <a:t>They vary in cost from around €5 up to €1000 or more depending on the specifications</a:t>
            </a:r>
          </a:p>
          <a:p>
            <a:pPr marL="257175" indent="-257175">
              <a:spcBef>
                <a:spcPct val="0"/>
              </a:spcBef>
            </a:pPr>
            <a:endParaRPr lang="en-IE" altLang="en-US" dirty="0">
              <a:latin typeface="Calibri" panose="020F0502020204030204" pitchFamily="34" charset="0"/>
              <a:cs typeface="Calibri" panose="020F0502020204030204" pitchFamily="34" charset="0"/>
            </a:endParaRPr>
          </a:p>
          <a:p>
            <a:pPr marL="257175" indent="-257175">
              <a:spcBef>
                <a:spcPct val="0"/>
              </a:spcBef>
            </a:pPr>
            <a:r>
              <a:rPr lang="en-IE" altLang="en-US" dirty="0">
                <a:latin typeface="Calibri" panose="020F0502020204030204" pitchFamily="34" charset="0"/>
                <a:cs typeface="Calibri" panose="020F0502020204030204" pitchFamily="34" charset="0"/>
              </a:rPr>
              <a:t>They will usually be connected to your computer using USB technology</a:t>
            </a:r>
          </a:p>
          <a:p>
            <a:pPr marL="257175" indent="-257175">
              <a:spcBef>
                <a:spcPct val="0"/>
              </a:spcBef>
            </a:pPr>
            <a:endParaRPr lang="en-IE" altLang="en-US" dirty="0">
              <a:latin typeface="Calibri" panose="020F0502020204030204" pitchFamily="34" charset="0"/>
              <a:cs typeface="Calibri" panose="020F0502020204030204" pitchFamily="34" charset="0"/>
            </a:endParaRPr>
          </a:p>
          <a:p>
            <a:pPr marL="257175" indent="-257175">
              <a:spcBef>
                <a:spcPct val="0"/>
              </a:spcBef>
            </a:pPr>
            <a:r>
              <a:rPr lang="en-IE" altLang="en-US" dirty="0">
                <a:latin typeface="Calibri" panose="020F0502020204030204" pitchFamily="34" charset="0"/>
                <a:cs typeface="Calibri" panose="020F0502020204030204" pitchFamily="34" charset="0"/>
              </a:rPr>
              <a:t>Key selling features are the sample rates it supports, the number of bits in the sampled signal, the frequency response of the unit, the number of inputs and outputs it supports </a:t>
            </a:r>
          </a:p>
          <a:p>
            <a:endParaRPr lang="en-IE" dirty="0"/>
          </a:p>
        </p:txBody>
      </p:sp>
    </p:spTree>
    <p:extLst>
      <p:ext uri="{BB962C8B-B14F-4D97-AF65-F5344CB8AC3E}">
        <p14:creationId xmlns:p14="http://schemas.microsoft.com/office/powerpoint/2010/main" val="3016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IE" altLang="en-US"/>
              <a:t>Electricity</a:t>
            </a:r>
            <a:endParaRPr lang="en-US" altLang="en-US"/>
          </a:p>
        </p:txBody>
      </p:sp>
      <p:sp>
        <p:nvSpPr>
          <p:cNvPr id="5123" name="Rectangle 3"/>
          <p:cNvSpPr>
            <a:spLocks noGrp="1" noChangeArrowheads="1"/>
          </p:cNvSpPr>
          <p:nvPr>
            <p:ph type="body" idx="1"/>
          </p:nvPr>
        </p:nvSpPr>
        <p:spPr/>
        <p:txBody>
          <a:bodyPr/>
          <a:lstStyle/>
          <a:p>
            <a:r>
              <a:rPr lang="en-IE" altLang="en-US"/>
              <a:t>The development of the Electricity industry was the spur for the development of new technologies</a:t>
            </a:r>
          </a:p>
          <a:p>
            <a:r>
              <a:rPr lang="en-IE" altLang="en-US"/>
              <a:t>The spread of electrification from the cities, to towns, to rural areas, provided a major stimulus for new products that would transform peoples’ lives</a:t>
            </a:r>
          </a:p>
          <a:p>
            <a:r>
              <a:rPr lang="en-IE" altLang="en-US"/>
              <a:t>One aspect was the individuation of activities where people now had an extended area of usable space after nightfall </a:t>
            </a:r>
            <a:endParaRPr lang="en-US" altLang="en-US"/>
          </a:p>
        </p:txBody>
      </p:sp>
    </p:spTree>
    <p:extLst>
      <p:ext uri="{BB962C8B-B14F-4D97-AF65-F5344CB8AC3E}">
        <p14:creationId xmlns:p14="http://schemas.microsoft.com/office/powerpoint/2010/main" val="83291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7538" y="3074476"/>
            <a:ext cx="1188132" cy="300082"/>
          </a:xfrm>
          <a:prstGeom prst="rect">
            <a:avLst/>
          </a:prstGeom>
          <a:noFill/>
        </p:spPr>
        <p:txBody>
          <a:bodyPr wrap="square" rtlCol="0">
            <a:spAutoFit/>
          </a:bodyPr>
          <a:lstStyle/>
          <a:p>
            <a:r>
              <a:rPr lang="en-IE" sz="1350" dirty="0"/>
              <a:t>Analog Input</a:t>
            </a:r>
          </a:p>
        </p:txBody>
      </p:sp>
      <p:sp>
        <p:nvSpPr>
          <p:cNvPr id="3" name="Rectangle 2"/>
          <p:cNvSpPr/>
          <p:nvPr/>
        </p:nvSpPr>
        <p:spPr>
          <a:xfrm>
            <a:off x="3613138" y="2898372"/>
            <a:ext cx="1026114" cy="6550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350"/>
          </a:p>
        </p:txBody>
      </p:sp>
      <p:sp>
        <p:nvSpPr>
          <p:cNvPr id="4" name="TextBox 3"/>
          <p:cNvSpPr txBox="1"/>
          <p:nvPr/>
        </p:nvSpPr>
        <p:spPr>
          <a:xfrm>
            <a:off x="3573419" y="2857436"/>
            <a:ext cx="1026114" cy="715581"/>
          </a:xfrm>
          <a:prstGeom prst="rect">
            <a:avLst/>
          </a:prstGeom>
          <a:noFill/>
        </p:spPr>
        <p:txBody>
          <a:bodyPr wrap="square" rtlCol="0">
            <a:spAutoFit/>
          </a:bodyPr>
          <a:lstStyle/>
          <a:p>
            <a:pPr algn="ctr"/>
            <a:r>
              <a:rPr lang="en-IE" sz="1350" dirty="0"/>
              <a:t>Anti-aliasing filter</a:t>
            </a:r>
          </a:p>
        </p:txBody>
      </p:sp>
      <p:sp>
        <p:nvSpPr>
          <p:cNvPr id="5" name="Rectangle 4"/>
          <p:cNvSpPr/>
          <p:nvPr/>
        </p:nvSpPr>
        <p:spPr>
          <a:xfrm>
            <a:off x="5272181" y="2767579"/>
            <a:ext cx="1458162" cy="70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350"/>
          </a:p>
        </p:txBody>
      </p:sp>
      <p:sp>
        <p:nvSpPr>
          <p:cNvPr id="6" name="TextBox 5"/>
          <p:cNvSpPr txBox="1"/>
          <p:nvPr/>
        </p:nvSpPr>
        <p:spPr>
          <a:xfrm>
            <a:off x="5326187" y="2898374"/>
            <a:ext cx="1350150" cy="507831"/>
          </a:xfrm>
          <a:prstGeom prst="rect">
            <a:avLst/>
          </a:prstGeom>
          <a:noFill/>
        </p:spPr>
        <p:txBody>
          <a:bodyPr wrap="square" rtlCol="0">
            <a:spAutoFit/>
          </a:bodyPr>
          <a:lstStyle/>
          <a:p>
            <a:pPr algn="ctr"/>
            <a:r>
              <a:rPr lang="en-IE" sz="1350" dirty="0"/>
              <a:t>Analog to Digital Sampling</a:t>
            </a:r>
          </a:p>
        </p:txBody>
      </p:sp>
      <p:sp>
        <p:nvSpPr>
          <p:cNvPr id="7" name="TextBox 6"/>
          <p:cNvSpPr txBox="1"/>
          <p:nvPr/>
        </p:nvSpPr>
        <p:spPr>
          <a:xfrm>
            <a:off x="9460790" y="2863879"/>
            <a:ext cx="1099634" cy="1131079"/>
          </a:xfrm>
          <a:prstGeom prst="rect">
            <a:avLst/>
          </a:prstGeom>
          <a:noFill/>
        </p:spPr>
        <p:txBody>
          <a:bodyPr wrap="square" rtlCol="0">
            <a:spAutoFit/>
          </a:bodyPr>
          <a:lstStyle/>
          <a:p>
            <a:r>
              <a:rPr lang="en-IE" sz="1350" dirty="0"/>
              <a:t>Digital values available in the computer</a:t>
            </a:r>
          </a:p>
        </p:txBody>
      </p:sp>
      <p:cxnSp>
        <p:nvCxnSpPr>
          <p:cNvPr id="8" name="Straight Arrow Connector 7"/>
          <p:cNvCxnSpPr/>
          <p:nvPr/>
        </p:nvCxnSpPr>
        <p:spPr>
          <a:xfrm>
            <a:off x="3004784" y="3212976"/>
            <a:ext cx="5940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787743" y="3243464"/>
            <a:ext cx="5940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674971" y="3217391"/>
            <a:ext cx="5940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 Box 3"/>
          <p:cNvSpPr txBox="1">
            <a:spLocks noChangeArrowheads="1"/>
          </p:cNvSpPr>
          <p:nvPr/>
        </p:nvSpPr>
        <p:spPr bwMode="auto">
          <a:xfrm>
            <a:off x="1505207" y="998935"/>
            <a:ext cx="883036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IE" altLang="en-US" sz="3000" b="1" dirty="0">
                <a:latin typeface="Times New Roman" pitchFamily="18" charset="0"/>
              </a:rPr>
              <a:t>The sound card from Analog Input to Digital Output</a:t>
            </a:r>
            <a:endParaRPr lang="en-US" altLang="en-US" sz="3000" b="1" dirty="0">
              <a:latin typeface="Times New Roman" pitchFamily="18" charset="0"/>
            </a:endParaRPr>
          </a:p>
        </p:txBody>
      </p:sp>
      <p:sp>
        <p:nvSpPr>
          <p:cNvPr id="12" name="Rectangle 11">
            <a:extLst>
              <a:ext uri="{FF2B5EF4-FFF2-40B4-BE49-F238E27FC236}">
                <a16:creationId xmlns:a16="http://schemas.microsoft.com/office/drawing/2014/main" id="{EEAB029B-7714-4951-869B-65C21B615855}"/>
              </a:ext>
            </a:extLst>
          </p:cNvPr>
          <p:cNvSpPr/>
          <p:nvPr/>
        </p:nvSpPr>
        <p:spPr>
          <a:xfrm>
            <a:off x="7327553" y="2720302"/>
            <a:ext cx="1458162" cy="704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350"/>
          </a:p>
        </p:txBody>
      </p:sp>
      <p:sp>
        <p:nvSpPr>
          <p:cNvPr id="13" name="TextBox 12">
            <a:extLst>
              <a:ext uri="{FF2B5EF4-FFF2-40B4-BE49-F238E27FC236}">
                <a16:creationId xmlns:a16="http://schemas.microsoft.com/office/drawing/2014/main" id="{972D4528-B3C0-4DAA-B1A5-776BE02F518D}"/>
              </a:ext>
            </a:extLst>
          </p:cNvPr>
          <p:cNvSpPr txBox="1"/>
          <p:nvPr/>
        </p:nvSpPr>
        <p:spPr>
          <a:xfrm>
            <a:off x="7381559" y="2937850"/>
            <a:ext cx="1350150" cy="300082"/>
          </a:xfrm>
          <a:prstGeom prst="rect">
            <a:avLst/>
          </a:prstGeom>
          <a:noFill/>
        </p:spPr>
        <p:txBody>
          <a:bodyPr wrap="square" rtlCol="0">
            <a:spAutoFit/>
          </a:bodyPr>
          <a:lstStyle/>
          <a:p>
            <a:pPr algn="ctr"/>
            <a:r>
              <a:rPr lang="en-IE" sz="1350" dirty="0"/>
              <a:t>Quantization</a:t>
            </a:r>
          </a:p>
        </p:txBody>
      </p:sp>
      <p:cxnSp>
        <p:nvCxnSpPr>
          <p:cNvPr id="14" name="Straight Arrow Connector 13">
            <a:extLst>
              <a:ext uri="{FF2B5EF4-FFF2-40B4-BE49-F238E27FC236}">
                <a16:creationId xmlns:a16="http://schemas.microsoft.com/office/drawing/2014/main" id="{D843BBC5-C2C4-4B3F-A4D1-46B385139CDD}"/>
              </a:ext>
            </a:extLst>
          </p:cNvPr>
          <p:cNvCxnSpPr/>
          <p:nvPr/>
        </p:nvCxnSpPr>
        <p:spPr>
          <a:xfrm>
            <a:off x="6730343" y="3212976"/>
            <a:ext cx="5940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546827-615A-408D-8903-384099940C76}"/>
              </a:ext>
            </a:extLst>
          </p:cNvPr>
          <p:cNvCxnSpPr>
            <a:cxnSpLocks/>
            <a:endCxn id="5" idx="2"/>
          </p:cNvCxnSpPr>
          <p:nvPr/>
        </p:nvCxnSpPr>
        <p:spPr>
          <a:xfrm flipV="1">
            <a:off x="6001262" y="3471863"/>
            <a:ext cx="0" cy="61436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EF22A7-7489-47FF-AC89-A7B2D0F75857}"/>
              </a:ext>
            </a:extLst>
          </p:cNvPr>
          <p:cNvCxnSpPr>
            <a:cxnSpLocks/>
          </p:cNvCxnSpPr>
          <p:nvPr/>
        </p:nvCxnSpPr>
        <p:spPr>
          <a:xfrm flipV="1">
            <a:off x="8056634" y="3424582"/>
            <a:ext cx="0" cy="61436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F9A7AE-8DFD-4DA2-8772-DE1C514A2BB5}"/>
              </a:ext>
            </a:extLst>
          </p:cNvPr>
          <p:cNvSpPr txBox="1"/>
          <p:nvPr/>
        </p:nvSpPr>
        <p:spPr>
          <a:xfrm>
            <a:off x="7188944" y="4091512"/>
            <a:ext cx="1778692" cy="300082"/>
          </a:xfrm>
          <a:prstGeom prst="rect">
            <a:avLst/>
          </a:prstGeom>
          <a:noFill/>
        </p:spPr>
        <p:txBody>
          <a:bodyPr wrap="none" rtlCol="0">
            <a:spAutoFit/>
          </a:bodyPr>
          <a:lstStyle/>
          <a:p>
            <a:r>
              <a:rPr lang="en-US" sz="1350" dirty="0"/>
              <a:t>Set the Number of bits</a:t>
            </a:r>
            <a:endParaRPr lang="en-IE" sz="1350" dirty="0"/>
          </a:p>
        </p:txBody>
      </p:sp>
      <p:sp>
        <p:nvSpPr>
          <p:cNvPr id="20" name="TextBox 19">
            <a:extLst>
              <a:ext uri="{FF2B5EF4-FFF2-40B4-BE49-F238E27FC236}">
                <a16:creationId xmlns:a16="http://schemas.microsoft.com/office/drawing/2014/main" id="{3B1ACE1F-D70B-4840-89A4-727897C13DB3}"/>
              </a:ext>
            </a:extLst>
          </p:cNvPr>
          <p:cNvSpPr txBox="1"/>
          <p:nvPr/>
        </p:nvSpPr>
        <p:spPr>
          <a:xfrm>
            <a:off x="5228311" y="4174967"/>
            <a:ext cx="1723933" cy="300082"/>
          </a:xfrm>
          <a:prstGeom prst="rect">
            <a:avLst/>
          </a:prstGeom>
          <a:noFill/>
        </p:spPr>
        <p:txBody>
          <a:bodyPr wrap="none" rtlCol="0">
            <a:spAutoFit/>
          </a:bodyPr>
          <a:lstStyle/>
          <a:p>
            <a:r>
              <a:rPr lang="en-US" sz="1350" dirty="0"/>
              <a:t>Set the Sampling Rate</a:t>
            </a:r>
            <a:endParaRPr lang="en-IE" sz="1350" dirty="0"/>
          </a:p>
        </p:txBody>
      </p:sp>
      <p:cxnSp>
        <p:nvCxnSpPr>
          <p:cNvPr id="17" name="Straight Connector 16">
            <a:extLst>
              <a:ext uri="{FF2B5EF4-FFF2-40B4-BE49-F238E27FC236}">
                <a16:creationId xmlns:a16="http://schemas.microsoft.com/office/drawing/2014/main" id="{16DEDE3F-E796-49E3-AF1B-9727FA4485F2}"/>
              </a:ext>
            </a:extLst>
          </p:cNvPr>
          <p:cNvCxnSpPr/>
          <p:nvPr/>
        </p:nvCxnSpPr>
        <p:spPr>
          <a:xfrm flipH="1" flipV="1">
            <a:off x="4112560" y="4086225"/>
            <a:ext cx="1888703" cy="52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B90933-0327-4E79-8AC4-369C4A60C7F7}"/>
              </a:ext>
            </a:extLst>
          </p:cNvPr>
          <p:cNvCxnSpPr>
            <a:cxnSpLocks/>
          </p:cNvCxnSpPr>
          <p:nvPr/>
        </p:nvCxnSpPr>
        <p:spPr>
          <a:xfrm flipH="1" flipV="1">
            <a:off x="4103545" y="3553415"/>
            <a:ext cx="9014" cy="53809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84DE992-4199-426F-B1D1-0739474E4210}"/>
              </a:ext>
            </a:extLst>
          </p:cNvPr>
          <p:cNvSpPr txBox="1"/>
          <p:nvPr/>
        </p:nvSpPr>
        <p:spPr>
          <a:xfrm>
            <a:off x="1960377" y="3691915"/>
            <a:ext cx="1995568" cy="715581"/>
          </a:xfrm>
          <a:prstGeom prst="rect">
            <a:avLst/>
          </a:prstGeom>
          <a:noFill/>
        </p:spPr>
        <p:txBody>
          <a:bodyPr wrap="square" rtlCol="0">
            <a:spAutoFit/>
          </a:bodyPr>
          <a:lstStyle/>
          <a:p>
            <a:r>
              <a:rPr lang="en-US" sz="1350" dirty="0"/>
              <a:t>Sampling Rate determines the anti-aliasing filter cutoff</a:t>
            </a:r>
            <a:endParaRPr lang="en-IE" sz="1350" dirty="0"/>
          </a:p>
        </p:txBody>
      </p:sp>
    </p:spTree>
    <p:extLst>
      <p:ext uri="{BB962C8B-B14F-4D97-AF65-F5344CB8AC3E}">
        <p14:creationId xmlns:p14="http://schemas.microsoft.com/office/powerpoint/2010/main" val="399549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C137BE-2B84-4399-9ACB-20598F17DC4B}"/>
              </a:ext>
            </a:extLst>
          </p:cNvPr>
          <p:cNvSpPr/>
          <p:nvPr/>
        </p:nvSpPr>
        <p:spPr>
          <a:xfrm>
            <a:off x="1788766" y="1183094"/>
            <a:ext cx="8386316" cy="1015663"/>
          </a:xfrm>
          <a:prstGeom prst="rect">
            <a:avLst/>
          </a:prstGeom>
        </p:spPr>
        <p:txBody>
          <a:bodyPr wrap="square">
            <a:spAutoFit/>
          </a:bodyPr>
          <a:lstStyle/>
          <a:p>
            <a:pPr>
              <a:spcBef>
                <a:spcPct val="0"/>
              </a:spcBef>
              <a:buFontTx/>
              <a:buNone/>
            </a:pPr>
            <a:r>
              <a:rPr lang="en-IE" altLang="en-US" sz="3000" b="1" dirty="0">
                <a:latin typeface="Times New Roman" pitchFamily="18" charset="0"/>
              </a:rPr>
              <a:t>The sound card from the Digital values to the Analog Output</a:t>
            </a:r>
            <a:endParaRPr lang="en-US" altLang="en-US" sz="3000" b="1" dirty="0">
              <a:latin typeface="Times New Roman" pitchFamily="18" charset="0"/>
            </a:endParaRPr>
          </a:p>
        </p:txBody>
      </p:sp>
      <p:sp>
        <p:nvSpPr>
          <p:cNvPr id="3" name="TextBox 2">
            <a:extLst>
              <a:ext uri="{FF2B5EF4-FFF2-40B4-BE49-F238E27FC236}">
                <a16:creationId xmlns:a16="http://schemas.microsoft.com/office/drawing/2014/main" id="{3307C747-84D3-40E4-AF08-49FCCA7B03A0}"/>
              </a:ext>
            </a:extLst>
          </p:cNvPr>
          <p:cNvSpPr txBox="1"/>
          <p:nvPr/>
        </p:nvSpPr>
        <p:spPr>
          <a:xfrm>
            <a:off x="1937538" y="3074476"/>
            <a:ext cx="1188132" cy="300082"/>
          </a:xfrm>
          <a:prstGeom prst="rect">
            <a:avLst/>
          </a:prstGeom>
          <a:noFill/>
        </p:spPr>
        <p:txBody>
          <a:bodyPr wrap="square" rtlCol="0">
            <a:spAutoFit/>
          </a:bodyPr>
          <a:lstStyle/>
          <a:p>
            <a:r>
              <a:rPr lang="en-IE" sz="1350" dirty="0"/>
              <a:t>Digital values</a:t>
            </a:r>
          </a:p>
        </p:txBody>
      </p:sp>
      <p:sp>
        <p:nvSpPr>
          <p:cNvPr id="6" name="Rectangle 5">
            <a:extLst>
              <a:ext uri="{FF2B5EF4-FFF2-40B4-BE49-F238E27FC236}">
                <a16:creationId xmlns:a16="http://schemas.microsoft.com/office/drawing/2014/main" id="{79E9E86A-E78F-4404-B562-174451297236}"/>
              </a:ext>
            </a:extLst>
          </p:cNvPr>
          <p:cNvSpPr/>
          <p:nvPr/>
        </p:nvSpPr>
        <p:spPr>
          <a:xfrm>
            <a:off x="3686268" y="2781866"/>
            <a:ext cx="1458162" cy="704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350"/>
          </a:p>
        </p:txBody>
      </p:sp>
      <p:sp>
        <p:nvSpPr>
          <p:cNvPr id="7" name="TextBox 6">
            <a:extLst>
              <a:ext uri="{FF2B5EF4-FFF2-40B4-BE49-F238E27FC236}">
                <a16:creationId xmlns:a16="http://schemas.microsoft.com/office/drawing/2014/main" id="{6D1A9E31-EF61-40A3-B9EB-5E96A1EC907B}"/>
              </a:ext>
            </a:extLst>
          </p:cNvPr>
          <p:cNvSpPr txBox="1"/>
          <p:nvPr/>
        </p:nvSpPr>
        <p:spPr>
          <a:xfrm>
            <a:off x="3740274" y="2912661"/>
            <a:ext cx="1350150" cy="507831"/>
          </a:xfrm>
          <a:prstGeom prst="rect">
            <a:avLst/>
          </a:prstGeom>
          <a:noFill/>
        </p:spPr>
        <p:txBody>
          <a:bodyPr wrap="square" rtlCol="0">
            <a:spAutoFit/>
          </a:bodyPr>
          <a:lstStyle/>
          <a:p>
            <a:pPr algn="ctr"/>
            <a:r>
              <a:rPr lang="en-IE" sz="1350" dirty="0"/>
              <a:t>Digital to Analog Reconstruction</a:t>
            </a:r>
          </a:p>
        </p:txBody>
      </p:sp>
      <p:sp>
        <p:nvSpPr>
          <p:cNvPr id="8" name="TextBox 7">
            <a:extLst>
              <a:ext uri="{FF2B5EF4-FFF2-40B4-BE49-F238E27FC236}">
                <a16:creationId xmlns:a16="http://schemas.microsoft.com/office/drawing/2014/main" id="{3296239D-46D5-4332-97E6-D3C9FA2A8BF4}"/>
              </a:ext>
            </a:extLst>
          </p:cNvPr>
          <p:cNvSpPr txBox="1"/>
          <p:nvPr/>
        </p:nvSpPr>
        <p:spPr>
          <a:xfrm>
            <a:off x="7889165" y="3028185"/>
            <a:ext cx="1835861" cy="507831"/>
          </a:xfrm>
          <a:prstGeom prst="rect">
            <a:avLst/>
          </a:prstGeom>
          <a:noFill/>
        </p:spPr>
        <p:txBody>
          <a:bodyPr wrap="square" rtlCol="0">
            <a:spAutoFit/>
          </a:bodyPr>
          <a:lstStyle/>
          <a:p>
            <a:r>
              <a:rPr lang="en-IE" sz="1350" dirty="0"/>
              <a:t>Analog signal to loudspeaker</a:t>
            </a:r>
          </a:p>
        </p:txBody>
      </p:sp>
      <p:cxnSp>
        <p:nvCxnSpPr>
          <p:cNvPr id="10" name="Straight Arrow Connector 9">
            <a:extLst>
              <a:ext uri="{FF2B5EF4-FFF2-40B4-BE49-F238E27FC236}">
                <a16:creationId xmlns:a16="http://schemas.microsoft.com/office/drawing/2014/main" id="{0A4EB9BD-A2A4-412E-967D-E382CB32964E}"/>
              </a:ext>
            </a:extLst>
          </p:cNvPr>
          <p:cNvCxnSpPr/>
          <p:nvPr/>
        </p:nvCxnSpPr>
        <p:spPr>
          <a:xfrm>
            <a:off x="7201830" y="3257751"/>
            <a:ext cx="5940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4BE6B8-6350-4A01-91F3-6C58D77C4582}"/>
              </a:ext>
            </a:extLst>
          </p:cNvPr>
          <p:cNvCxnSpPr/>
          <p:nvPr/>
        </p:nvCxnSpPr>
        <p:spPr>
          <a:xfrm>
            <a:off x="3089058" y="3231679"/>
            <a:ext cx="5940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EEC3F08-303F-40E0-AAFB-98BC6AA0F779}"/>
              </a:ext>
            </a:extLst>
          </p:cNvPr>
          <p:cNvSpPr/>
          <p:nvPr/>
        </p:nvSpPr>
        <p:spPr>
          <a:xfrm>
            <a:off x="5741640" y="2734589"/>
            <a:ext cx="1458162" cy="704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350"/>
          </a:p>
        </p:txBody>
      </p:sp>
      <p:sp>
        <p:nvSpPr>
          <p:cNvPr id="13" name="TextBox 12">
            <a:extLst>
              <a:ext uri="{FF2B5EF4-FFF2-40B4-BE49-F238E27FC236}">
                <a16:creationId xmlns:a16="http://schemas.microsoft.com/office/drawing/2014/main" id="{2B15D253-CBCE-49C7-963E-91AEDFC7694E}"/>
              </a:ext>
            </a:extLst>
          </p:cNvPr>
          <p:cNvSpPr txBox="1"/>
          <p:nvPr/>
        </p:nvSpPr>
        <p:spPr>
          <a:xfrm>
            <a:off x="5795646" y="2952139"/>
            <a:ext cx="1350150" cy="507831"/>
          </a:xfrm>
          <a:prstGeom prst="rect">
            <a:avLst/>
          </a:prstGeom>
          <a:noFill/>
        </p:spPr>
        <p:txBody>
          <a:bodyPr wrap="square" rtlCol="0">
            <a:spAutoFit/>
          </a:bodyPr>
          <a:lstStyle/>
          <a:p>
            <a:pPr algn="ctr"/>
            <a:r>
              <a:rPr lang="en-IE" sz="1350" dirty="0"/>
              <a:t>Pre-Amplification</a:t>
            </a:r>
          </a:p>
        </p:txBody>
      </p:sp>
      <p:cxnSp>
        <p:nvCxnSpPr>
          <p:cNvPr id="14" name="Straight Arrow Connector 13">
            <a:extLst>
              <a:ext uri="{FF2B5EF4-FFF2-40B4-BE49-F238E27FC236}">
                <a16:creationId xmlns:a16="http://schemas.microsoft.com/office/drawing/2014/main" id="{BB383BFA-FFDC-4622-A6CE-452B7FFB6731}"/>
              </a:ext>
            </a:extLst>
          </p:cNvPr>
          <p:cNvCxnSpPr/>
          <p:nvPr/>
        </p:nvCxnSpPr>
        <p:spPr>
          <a:xfrm>
            <a:off x="5144430" y="3227264"/>
            <a:ext cx="59406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CFBC9E-B8A6-4C2E-94F6-391B408FEE55}"/>
              </a:ext>
            </a:extLst>
          </p:cNvPr>
          <p:cNvCxnSpPr>
            <a:cxnSpLocks/>
            <a:endCxn id="6" idx="2"/>
          </p:cNvCxnSpPr>
          <p:nvPr/>
        </p:nvCxnSpPr>
        <p:spPr>
          <a:xfrm flipV="1">
            <a:off x="4415349" y="3486151"/>
            <a:ext cx="0" cy="61436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CB0E15-9CEB-47EC-8728-A3F54896EE17}"/>
              </a:ext>
            </a:extLst>
          </p:cNvPr>
          <p:cNvCxnSpPr>
            <a:cxnSpLocks/>
          </p:cNvCxnSpPr>
          <p:nvPr/>
        </p:nvCxnSpPr>
        <p:spPr>
          <a:xfrm flipV="1">
            <a:off x="6470721" y="3438869"/>
            <a:ext cx="0" cy="61436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BDC813C-033B-4A39-B5DF-F8FBFD1DDA31}"/>
              </a:ext>
            </a:extLst>
          </p:cNvPr>
          <p:cNvSpPr txBox="1"/>
          <p:nvPr/>
        </p:nvSpPr>
        <p:spPr>
          <a:xfrm>
            <a:off x="6239768" y="4124463"/>
            <a:ext cx="924292" cy="300082"/>
          </a:xfrm>
          <a:prstGeom prst="rect">
            <a:avLst/>
          </a:prstGeom>
          <a:noFill/>
        </p:spPr>
        <p:txBody>
          <a:bodyPr wrap="none" rtlCol="0">
            <a:spAutoFit/>
          </a:bodyPr>
          <a:lstStyle/>
          <a:p>
            <a:r>
              <a:rPr lang="en-US" sz="1350" dirty="0"/>
              <a:t>Gain value</a:t>
            </a:r>
            <a:endParaRPr lang="en-IE" sz="1350" dirty="0"/>
          </a:p>
        </p:txBody>
      </p:sp>
      <p:sp>
        <p:nvSpPr>
          <p:cNvPr id="18" name="TextBox 17">
            <a:extLst>
              <a:ext uri="{FF2B5EF4-FFF2-40B4-BE49-F238E27FC236}">
                <a16:creationId xmlns:a16="http://schemas.microsoft.com/office/drawing/2014/main" id="{F9FBF57A-65B7-4CCF-8725-7A012746707C}"/>
              </a:ext>
            </a:extLst>
          </p:cNvPr>
          <p:cNvSpPr txBox="1"/>
          <p:nvPr/>
        </p:nvSpPr>
        <p:spPr>
          <a:xfrm>
            <a:off x="3642398" y="4189255"/>
            <a:ext cx="1872372" cy="300082"/>
          </a:xfrm>
          <a:prstGeom prst="rect">
            <a:avLst/>
          </a:prstGeom>
          <a:noFill/>
        </p:spPr>
        <p:txBody>
          <a:bodyPr wrap="none" rtlCol="0">
            <a:spAutoFit/>
          </a:bodyPr>
          <a:lstStyle/>
          <a:p>
            <a:r>
              <a:rPr lang="en-US" sz="1350" dirty="0"/>
              <a:t>input the Sampling Rate</a:t>
            </a:r>
            <a:endParaRPr lang="en-IE" sz="1350" dirty="0"/>
          </a:p>
        </p:txBody>
      </p:sp>
    </p:spTree>
    <p:extLst>
      <p:ext uri="{BB962C8B-B14F-4D97-AF65-F5344CB8AC3E}">
        <p14:creationId xmlns:p14="http://schemas.microsoft.com/office/powerpoint/2010/main" val="2290676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CF91-CB05-4272-8AA5-C37D41FCBCEA}"/>
              </a:ext>
            </a:extLst>
          </p:cNvPr>
          <p:cNvSpPr>
            <a:spLocks noGrp="1"/>
          </p:cNvSpPr>
          <p:nvPr>
            <p:ph type="title"/>
          </p:nvPr>
        </p:nvSpPr>
        <p:spPr/>
        <p:txBody>
          <a:bodyPr/>
          <a:lstStyle/>
          <a:p>
            <a:r>
              <a:rPr lang="en-US" dirty="0"/>
              <a:t>Recording</a:t>
            </a:r>
            <a:endParaRPr lang="en-IE" dirty="0"/>
          </a:p>
        </p:txBody>
      </p:sp>
      <p:sp>
        <p:nvSpPr>
          <p:cNvPr id="3" name="Content Placeholder 2">
            <a:extLst>
              <a:ext uri="{FF2B5EF4-FFF2-40B4-BE49-F238E27FC236}">
                <a16:creationId xmlns:a16="http://schemas.microsoft.com/office/drawing/2014/main" id="{52489A26-F960-41F5-ACB4-3483B8FD8142}"/>
              </a:ext>
            </a:extLst>
          </p:cNvPr>
          <p:cNvSpPr>
            <a:spLocks noGrp="1"/>
          </p:cNvSpPr>
          <p:nvPr>
            <p:ph idx="1"/>
          </p:nvPr>
        </p:nvSpPr>
        <p:spPr/>
        <p:txBody>
          <a:bodyPr>
            <a:normAutofit/>
          </a:bodyPr>
          <a:lstStyle/>
          <a:p>
            <a:r>
              <a:rPr lang="en-US" dirty="0"/>
              <a:t>Choose the sound card and decide on the </a:t>
            </a:r>
            <a:r>
              <a:rPr lang="en-US" i="1" dirty="0"/>
              <a:t>sample rate</a:t>
            </a:r>
            <a:r>
              <a:rPr lang="en-US" dirty="0"/>
              <a:t> and </a:t>
            </a:r>
            <a:r>
              <a:rPr lang="en-US" i="1" dirty="0"/>
              <a:t>number of bits</a:t>
            </a:r>
          </a:p>
          <a:p>
            <a:endParaRPr lang="en-US" dirty="0"/>
          </a:p>
          <a:p>
            <a:r>
              <a:rPr lang="en-US" dirty="0"/>
              <a:t>Be careful with input levels to the soundcard while recording, don’t let the input be too strong or clipping of the top of the signal waveform will occur resulting in distortion</a:t>
            </a:r>
          </a:p>
          <a:p>
            <a:endParaRPr lang="en-US" dirty="0"/>
          </a:p>
          <a:p>
            <a:r>
              <a:rPr lang="en-US" dirty="0"/>
              <a:t>Any post-processing can be done with Software tools</a:t>
            </a:r>
            <a:endParaRPr lang="en-IE" dirty="0"/>
          </a:p>
        </p:txBody>
      </p:sp>
    </p:spTree>
    <p:extLst>
      <p:ext uri="{BB962C8B-B14F-4D97-AF65-F5344CB8AC3E}">
        <p14:creationId xmlns:p14="http://schemas.microsoft.com/office/powerpoint/2010/main" val="1315049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264D-9B6D-4FE7-97D2-EE49AD450DFF}"/>
              </a:ext>
            </a:extLst>
          </p:cNvPr>
          <p:cNvSpPr>
            <a:spLocks noGrp="1"/>
          </p:cNvSpPr>
          <p:nvPr>
            <p:ph type="title"/>
          </p:nvPr>
        </p:nvSpPr>
        <p:spPr/>
        <p:txBody>
          <a:bodyPr>
            <a:normAutofit/>
          </a:bodyPr>
          <a:lstStyle/>
          <a:p>
            <a:r>
              <a:rPr lang="en-US" dirty="0"/>
              <a:t>With Overloading – Audio Clipping results</a:t>
            </a:r>
            <a:endParaRPr lang="en-IE" dirty="0"/>
          </a:p>
        </p:txBody>
      </p:sp>
      <p:pic>
        <p:nvPicPr>
          <p:cNvPr id="5" name="Content Placeholder 4" descr="A picture containing screenshot&#10;&#10;Description automatically generated">
            <a:extLst>
              <a:ext uri="{FF2B5EF4-FFF2-40B4-BE49-F238E27FC236}">
                <a16:creationId xmlns:a16="http://schemas.microsoft.com/office/drawing/2014/main" id="{5C82837B-6861-4B93-BA91-4C8E4C2F6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9939" y="2336602"/>
            <a:ext cx="5572125" cy="3043238"/>
          </a:xfrm>
        </p:spPr>
      </p:pic>
      <p:sp>
        <p:nvSpPr>
          <p:cNvPr id="6" name="TextBox 5">
            <a:extLst>
              <a:ext uri="{FF2B5EF4-FFF2-40B4-BE49-F238E27FC236}">
                <a16:creationId xmlns:a16="http://schemas.microsoft.com/office/drawing/2014/main" id="{B67CFB97-D809-4079-8A9D-2910CE70B33D}"/>
              </a:ext>
            </a:extLst>
          </p:cNvPr>
          <p:cNvSpPr txBox="1"/>
          <p:nvPr/>
        </p:nvSpPr>
        <p:spPr>
          <a:xfrm>
            <a:off x="5695950" y="5449907"/>
            <a:ext cx="4817344" cy="300082"/>
          </a:xfrm>
          <a:prstGeom prst="rect">
            <a:avLst/>
          </a:prstGeom>
          <a:noFill/>
        </p:spPr>
        <p:txBody>
          <a:bodyPr wrap="none" rtlCol="0">
            <a:spAutoFit/>
          </a:bodyPr>
          <a:lstStyle/>
          <a:p>
            <a:r>
              <a:rPr lang="en-US" sz="1350" dirty="0"/>
              <a:t>See https://samplerateconverter.com/educational/dynamic-range</a:t>
            </a:r>
            <a:endParaRPr lang="en-IE" sz="1350" dirty="0"/>
          </a:p>
        </p:txBody>
      </p:sp>
      <p:sp>
        <p:nvSpPr>
          <p:cNvPr id="3" name="TextBox 2">
            <a:extLst>
              <a:ext uri="{FF2B5EF4-FFF2-40B4-BE49-F238E27FC236}">
                <a16:creationId xmlns:a16="http://schemas.microsoft.com/office/drawing/2014/main" id="{73F3DBBB-BBAC-4F39-87B9-E7B0628A6458}"/>
              </a:ext>
            </a:extLst>
          </p:cNvPr>
          <p:cNvSpPr txBox="1"/>
          <p:nvPr/>
        </p:nvSpPr>
        <p:spPr>
          <a:xfrm>
            <a:off x="1782436" y="3337464"/>
            <a:ext cx="1391771" cy="923330"/>
          </a:xfrm>
          <a:prstGeom prst="rect">
            <a:avLst/>
          </a:prstGeom>
          <a:noFill/>
        </p:spPr>
        <p:txBody>
          <a:bodyPr wrap="square" rtlCol="0">
            <a:spAutoFit/>
          </a:bodyPr>
          <a:lstStyle/>
          <a:p>
            <a:r>
              <a:rPr lang="en-US" sz="1350" dirty="0"/>
              <a:t>When recording take care not to overload the input</a:t>
            </a:r>
            <a:endParaRPr lang="en-IE" sz="1350" dirty="0"/>
          </a:p>
        </p:txBody>
      </p:sp>
      <p:sp>
        <p:nvSpPr>
          <p:cNvPr id="4" name="TextBox 3">
            <a:extLst>
              <a:ext uri="{FF2B5EF4-FFF2-40B4-BE49-F238E27FC236}">
                <a16:creationId xmlns:a16="http://schemas.microsoft.com/office/drawing/2014/main" id="{61468562-CBA2-4391-A01A-6C6652AF030F}"/>
              </a:ext>
            </a:extLst>
          </p:cNvPr>
          <p:cNvSpPr txBox="1"/>
          <p:nvPr/>
        </p:nvSpPr>
        <p:spPr>
          <a:xfrm>
            <a:off x="1655951" y="1928036"/>
            <a:ext cx="3470502" cy="300082"/>
          </a:xfrm>
          <a:prstGeom prst="rect">
            <a:avLst/>
          </a:prstGeom>
          <a:noFill/>
        </p:spPr>
        <p:txBody>
          <a:bodyPr wrap="none" rtlCol="0">
            <a:spAutoFit/>
          </a:bodyPr>
          <a:lstStyle/>
          <a:p>
            <a:r>
              <a:rPr lang="en-US" sz="1350" dirty="0"/>
              <a:t>Signal is clipped at the maximal allowable level</a:t>
            </a:r>
            <a:endParaRPr lang="en-IE" sz="1350" dirty="0"/>
          </a:p>
        </p:txBody>
      </p:sp>
      <p:cxnSp>
        <p:nvCxnSpPr>
          <p:cNvPr id="8" name="Straight Arrow Connector 7">
            <a:extLst>
              <a:ext uri="{FF2B5EF4-FFF2-40B4-BE49-F238E27FC236}">
                <a16:creationId xmlns:a16="http://schemas.microsoft.com/office/drawing/2014/main" id="{174B6788-A510-4F4B-B458-14357377C2E1}"/>
              </a:ext>
            </a:extLst>
          </p:cNvPr>
          <p:cNvCxnSpPr>
            <a:cxnSpLocks/>
          </p:cNvCxnSpPr>
          <p:nvPr/>
        </p:nvCxnSpPr>
        <p:spPr>
          <a:xfrm>
            <a:off x="2653553" y="2255744"/>
            <a:ext cx="598394" cy="4370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7571BEF-7BBC-48D5-A3D2-FE1079B8E498}"/>
              </a:ext>
            </a:extLst>
          </p:cNvPr>
          <p:cNvCxnSpPr/>
          <p:nvPr/>
        </p:nvCxnSpPr>
        <p:spPr>
          <a:xfrm flipH="1" flipV="1">
            <a:off x="7608168" y="4149080"/>
            <a:ext cx="504056" cy="57606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F34A03-22A3-4A7A-ADDE-E0AA3EFD4BA8}"/>
              </a:ext>
            </a:extLst>
          </p:cNvPr>
          <p:cNvSpPr txBox="1"/>
          <p:nvPr/>
        </p:nvSpPr>
        <p:spPr>
          <a:xfrm>
            <a:off x="7392145" y="4867826"/>
            <a:ext cx="2151551" cy="369332"/>
          </a:xfrm>
          <a:prstGeom prst="rect">
            <a:avLst/>
          </a:prstGeom>
          <a:noFill/>
        </p:spPr>
        <p:txBody>
          <a:bodyPr wrap="none" rtlCol="0">
            <a:spAutoFit/>
          </a:bodyPr>
          <a:lstStyle/>
          <a:p>
            <a:r>
              <a:rPr lang="en-US" dirty="0"/>
              <a:t>Distortion harmonics</a:t>
            </a:r>
            <a:endParaRPr lang="en-IE" dirty="0"/>
          </a:p>
        </p:txBody>
      </p:sp>
    </p:spTree>
    <p:extLst>
      <p:ext uri="{BB962C8B-B14F-4D97-AF65-F5344CB8AC3E}">
        <p14:creationId xmlns:p14="http://schemas.microsoft.com/office/powerpoint/2010/main" val="184697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IE" altLang="en-US"/>
              <a:t>Clipping</a:t>
            </a:r>
          </a:p>
        </p:txBody>
      </p:sp>
      <p:sp>
        <p:nvSpPr>
          <p:cNvPr id="75779" name="Content Placeholder 2"/>
          <p:cNvSpPr>
            <a:spLocks noGrp="1"/>
          </p:cNvSpPr>
          <p:nvPr>
            <p:ph idx="1"/>
          </p:nvPr>
        </p:nvSpPr>
        <p:spPr/>
        <p:txBody>
          <a:bodyPr/>
          <a:lstStyle/>
          <a:p>
            <a:r>
              <a:rPr lang="en-IE" altLang="en-US" dirty="0"/>
              <a:t>Basically it is an amplitude distortion as the top of the signal is altered by being cut-off</a:t>
            </a:r>
          </a:p>
          <a:p>
            <a:endParaRPr lang="en-IE" altLang="en-US" dirty="0"/>
          </a:p>
          <a:p>
            <a:r>
              <a:rPr lang="en-IE" altLang="en-US" dirty="0"/>
              <a:t>Changing the shape of a waveform will alter its timbre</a:t>
            </a:r>
          </a:p>
          <a:p>
            <a:endParaRPr lang="en-IE" altLang="en-US" dirty="0"/>
          </a:p>
          <a:p>
            <a:r>
              <a:rPr lang="en-IE" altLang="en-US" dirty="0"/>
              <a:t>This changes the perceptual quality of the recording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normAutofit/>
          </a:bodyPr>
          <a:lstStyle/>
          <a:p>
            <a:r>
              <a:rPr lang="en-IE" altLang="en-US" dirty="0"/>
              <a:t>Hard and Soft Clipping in the Recording context</a:t>
            </a:r>
          </a:p>
        </p:txBody>
      </p:sp>
      <p:sp>
        <p:nvSpPr>
          <p:cNvPr id="76803" name="Content Placeholder 2"/>
          <p:cNvSpPr>
            <a:spLocks noGrp="1"/>
          </p:cNvSpPr>
          <p:nvPr>
            <p:ph idx="1"/>
          </p:nvPr>
        </p:nvSpPr>
        <p:spPr/>
        <p:txBody>
          <a:bodyPr/>
          <a:lstStyle/>
          <a:p>
            <a:r>
              <a:rPr lang="en-IE" altLang="en-US" dirty="0"/>
              <a:t>Hard Clipping is associated with digital systems and is thought to introduce a harsh, unpleasant quality to the digital recording</a:t>
            </a:r>
          </a:p>
          <a:p>
            <a:endParaRPr lang="en-IE" altLang="en-US" dirty="0"/>
          </a:p>
          <a:p>
            <a:r>
              <a:rPr lang="en-IE" altLang="en-US" dirty="0"/>
              <a:t>Soft clipping in the form of saturation is associated with </a:t>
            </a:r>
            <a:r>
              <a:rPr lang="en-IE" altLang="en-US" dirty="0" err="1"/>
              <a:t>analog</a:t>
            </a:r>
            <a:r>
              <a:rPr lang="en-IE" altLang="en-US" dirty="0"/>
              <a:t> recording equipment</a:t>
            </a:r>
          </a:p>
          <a:p>
            <a:endParaRPr lang="en-IE"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IE" altLang="en-US"/>
              <a:t>Hard Clipping Example</a:t>
            </a:r>
          </a:p>
        </p:txBody>
      </p:sp>
      <p:pic>
        <p:nvPicPr>
          <p:cNvPr id="778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35005" y="2057401"/>
            <a:ext cx="4521994" cy="3394472"/>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IE" altLang="en-US"/>
              <a:t>Analog Saturation</a:t>
            </a:r>
          </a:p>
        </p:txBody>
      </p:sp>
      <p:sp>
        <p:nvSpPr>
          <p:cNvPr id="78851" name="Content Placeholder 2"/>
          <p:cNvSpPr>
            <a:spLocks noGrp="1"/>
          </p:cNvSpPr>
          <p:nvPr>
            <p:ph idx="1"/>
          </p:nvPr>
        </p:nvSpPr>
        <p:spPr/>
        <p:txBody>
          <a:bodyPr/>
          <a:lstStyle/>
          <a:p>
            <a:r>
              <a:rPr lang="en-IE" altLang="en-US"/>
              <a:t>This was the case with Analog tape and was felt to impart a warm quality</a:t>
            </a:r>
          </a:p>
          <a:p>
            <a:endParaRPr lang="en-IE" altLang="en-US"/>
          </a:p>
          <a:p>
            <a:r>
              <a:rPr lang="en-IE" altLang="en-US"/>
              <a:t>Saturation rounds the corners of the waveform rather than cutting them abruptly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IE" altLang="en-US"/>
              <a:t>Soft Clipping</a:t>
            </a:r>
          </a:p>
        </p:txBody>
      </p:sp>
      <p:pic>
        <p:nvPicPr>
          <p:cNvPr id="798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09900" y="2106217"/>
            <a:ext cx="6172200" cy="3296840"/>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altLang="en-US" dirty="0"/>
              <a:t>Hard and Soft Clipping in the Effects context</a:t>
            </a:r>
            <a:endParaRPr lang="en-IE" dirty="0"/>
          </a:p>
        </p:txBody>
      </p:sp>
      <p:sp>
        <p:nvSpPr>
          <p:cNvPr id="3" name="Content Placeholder 2"/>
          <p:cNvSpPr>
            <a:spLocks noGrp="1"/>
          </p:cNvSpPr>
          <p:nvPr>
            <p:ph idx="1"/>
          </p:nvPr>
        </p:nvSpPr>
        <p:spPr>
          <a:xfrm>
            <a:off x="2152650" y="2213152"/>
            <a:ext cx="7886700" cy="3263504"/>
          </a:xfrm>
        </p:spPr>
        <p:txBody>
          <a:bodyPr>
            <a:normAutofit fontScale="92500"/>
          </a:bodyPr>
          <a:lstStyle/>
          <a:p>
            <a:r>
              <a:rPr lang="en-IE" dirty="0"/>
              <a:t>Clipping is also used in distortion effects, such as for the guitar</a:t>
            </a:r>
          </a:p>
          <a:p>
            <a:endParaRPr lang="en-IE" dirty="0"/>
          </a:p>
          <a:p>
            <a:r>
              <a:rPr lang="en-IE" dirty="0"/>
              <a:t>You can have strong distortion or a warmer overdrive</a:t>
            </a:r>
          </a:p>
          <a:p>
            <a:endParaRPr lang="en-IE" dirty="0"/>
          </a:p>
          <a:p>
            <a:r>
              <a:rPr lang="en-IE" dirty="0"/>
              <a:t>Tubes are reputed to have a great distortion that means that they have retained their popularity with guitarists</a:t>
            </a:r>
          </a:p>
        </p:txBody>
      </p:sp>
    </p:spTree>
    <p:extLst>
      <p:ext uri="{BB962C8B-B14F-4D97-AF65-F5344CB8AC3E}">
        <p14:creationId xmlns:p14="http://schemas.microsoft.com/office/powerpoint/2010/main" val="391265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IE" altLang="en-US"/>
              <a:t>Arrival of Electronics</a:t>
            </a:r>
            <a:endParaRPr lang="en-US" altLang="en-US"/>
          </a:p>
        </p:txBody>
      </p:sp>
      <p:sp>
        <p:nvSpPr>
          <p:cNvPr id="6147" name="Rectangle 3"/>
          <p:cNvSpPr>
            <a:spLocks noGrp="1" noChangeArrowheads="1"/>
          </p:cNvSpPr>
          <p:nvPr>
            <p:ph type="body" sz="half" idx="1"/>
          </p:nvPr>
        </p:nvSpPr>
        <p:spPr>
          <a:xfrm>
            <a:off x="2209800" y="1981200"/>
            <a:ext cx="7486650" cy="4114800"/>
          </a:xfrm>
        </p:spPr>
        <p:txBody>
          <a:bodyPr/>
          <a:lstStyle/>
          <a:p>
            <a:r>
              <a:rPr lang="en-IE" altLang="en-US"/>
              <a:t>Two major technologies dominated recorded music for almost 100 years</a:t>
            </a:r>
          </a:p>
          <a:p>
            <a:pPr lvl="1"/>
            <a:endParaRPr lang="en-IE" altLang="en-US"/>
          </a:p>
          <a:p>
            <a:pPr lvl="1"/>
            <a:r>
              <a:rPr lang="en-IE" altLang="en-US"/>
              <a:t>The phonograph</a:t>
            </a:r>
          </a:p>
          <a:p>
            <a:pPr lvl="1"/>
            <a:endParaRPr lang="en-IE" altLang="en-US"/>
          </a:p>
          <a:p>
            <a:pPr lvl="1"/>
            <a:endParaRPr lang="en-IE" altLang="en-US"/>
          </a:p>
          <a:p>
            <a:pPr lvl="1"/>
            <a:endParaRPr lang="en-IE" altLang="en-US"/>
          </a:p>
          <a:p>
            <a:pPr lvl="1"/>
            <a:r>
              <a:rPr lang="en-IE" altLang="en-US"/>
              <a:t>The Tape player</a:t>
            </a:r>
          </a:p>
          <a:p>
            <a:endParaRPr lang="en-US" altLang="en-US"/>
          </a:p>
        </p:txBody>
      </p:sp>
      <p:pic>
        <p:nvPicPr>
          <p:cNvPr id="6148"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383339" y="3068638"/>
            <a:ext cx="1095375" cy="1200150"/>
          </a:xfrm>
          <a:noFill/>
        </p:spPr>
      </p:pic>
      <p:pic>
        <p:nvPicPr>
          <p:cNvPr id="6149" name="Picture 6"/>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456364" y="4868864"/>
            <a:ext cx="1057275" cy="1038225"/>
          </a:xfrm>
          <a:noFill/>
        </p:spPr>
      </p:pic>
    </p:spTree>
    <p:extLst>
      <p:ext uri="{BB962C8B-B14F-4D97-AF65-F5344CB8AC3E}">
        <p14:creationId xmlns:p14="http://schemas.microsoft.com/office/powerpoint/2010/main" val="2297714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5E70-5283-4D7E-AC8E-8C082F0DF43D}"/>
              </a:ext>
            </a:extLst>
          </p:cNvPr>
          <p:cNvSpPr>
            <a:spLocks noGrp="1"/>
          </p:cNvSpPr>
          <p:nvPr>
            <p:ph type="title"/>
          </p:nvPr>
        </p:nvSpPr>
        <p:spPr/>
        <p:txBody>
          <a:bodyPr/>
          <a:lstStyle/>
          <a:p>
            <a:r>
              <a:rPr lang="en-US" dirty="0"/>
              <a:t>Sampling rate</a:t>
            </a:r>
            <a:endParaRPr lang="en-IE" dirty="0"/>
          </a:p>
        </p:txBody>
      </p:sp>
      <p:sp>
        <p:nvSpPr>
          <p:cNvPr id="3" name="Content Placeholder 2">
            <a:extLst>
              <a:ext uri="{FF2B5EF4-FFF2-40B4-BE49-F238E27FC236}">
                <a16:creationId xmlns:a16="http://schemas.microsoft.com/office/drawing/2014/main" id="{A359E1A4-EA31-4649-9391-767505837C97}"/>
              </a:ext>
            </a:extLst>
          </p:cNvPr>
          <p:cNvSpPr>
            <a:spLocks noGrp="1"/>
          </p:cNvSpPr>
          <p:nvPr>
            <p:ph idx="1"/>
          </p:nvPr>
        </p:nvSpPr>
        <p:spPr/>
        <p:txBody>
          <a:bodyPr/>
          <a:lstStyle/>
          <a:p>
            <a:r>
              <a:rPr lang="en-US" dirty="0"/>
              <a:t>Guided by the Shannon sampling theorem and the Nyquist rate</a:t>
            </a:r>
          </a:p>
          <a:p>
            <a:endParaRPr lang="en-US" dirty="0"/>
          </a:p>
          <a:p>
            <a:r>
              <a:rPr lang="en-US" dirty="0"/>
              <a:t>Expressed in Hertz and typically values of 44.1kHz, 48kHz, 96kHz,  192kHz</a:t>
            </a:r>
          </a:p>
          <a:p>
            <a:endParaRPr lang="en-US" dirty="0"/>
          </a:p>
          <a:p>
            <a:r>
              <a:rPr lang="en-US" dirty="0"/>
              <a:t>Is a bigger sampling rate better? This is a tricky question</a:t>
            </a:r>
            <a:endParaRPr lang="en-IE" dirty="0"/>
          </a:p>
        </p:txBody>
      </p:sp>
    </p:spTree>
    <p:extLst>
      <p:ext uri="{BB962C8B-B14F-4D97-AF65-F5344CB8AC3E}">
        <p14:creationId xmlns:p14="http://schemas.microsoft.com/office/powerpoint/2010/main" val="2553949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342D-2D3F-4635-BD8C-599CB3B21BCC}"/>
              </a:ext>
            </a:extLst>
          </p:cNvPr>
          <p:cNvSpPr>
            <a:spLocks noGrp="1"/>
          </p:cNvSpPr>
          <p:nvPr>
            <p:ph type="title"/>
          </p:nvPr>
        </p:nvSpPr>
        <p:spPr/>
        <p:txBody>
          <a:bodyPr/>
          <a:lstStyle/>
          <a:p>
            <a:r>
              <a:rPr lang="en-US" dirty="0"/>
              <a:t>Digital Audio Samples appearance</a:t>
            </a:r>
            <a:endParaRPr lang="en-IE" dirty="0"/>
          </a:p>
        </p:txBody>
      </p:sp>
      <p:pic>
        <p:nvPicPr>
          <p:cNvPr id="5" name="Content Placeholder 4" descr="A screenshot of a cell phone&#10;&#10;Description automatically generated">
            <a:extLst>
              <a:ext uri="{FF2B5EF4-FFF2-40B4-BE49-F238E27FC236}">
                <a16:creationId xmlns:a16="http://schemas.microsoft.com/office/drawing/2014/main" id="{326A1E04-106A-467C-9C88-CB22E8490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2360477"/>
            <a:ext cx="7886700" cy="1529945"/>
          </a:xfrm>
        </p:spPr>
      </p:pic>
      <p:sp>
        <p:nvSpPr>
          <p:cNvPr id="6" name="TextBox 5">
            <a:extLst>
              <a:ext uri="{FF2B5EF4-FFF2-40B4-BE49-F238E27FC236}">
                <a16:creationId xmlns:a16="http://schemas.microsoft.com/office/drawing/2014/main" id="{C2D51F7E-F3C0-4DFB-97AE-776257F9BB12}"/>
              </a:ext>
            </a:extLst>
          </p:cNvPr>
          <p:cNvSpPr txBox="1"/>
          <p:nvPr/>
        </p:nvSpPr>
        <p:spPr>
          <a:xfrm>
            <a:off x="2764079" y="4220488"/>
            <a:ext cx="6917599" cy="300082"/>
          </a:xfrm>
          <a:prstGeom prst="rect">
            <a:avLst/>
          </a:prstGeom>
          <a:noFill/>
        </p:spPr>
        <p:txBody>
          <a:bodyPr wrap="none" rtlCol="0">
            <a:spAutoFit/>
          </a:bodyPr>
          <a:lstStyle/>
          <a:p>
            <a:r>
              <a:rPr lang="en-US" sz="1350" dirty="0"/>
              <a:t>Illustration taken from Audacity –each value in the graph is a sample of the original analog wave</a:t>
            </a:r>
            <a:endParaRPr lang="en-IE" sz="1350" dirty="0"/>
          </a:p>
        </p:txBody>
      </p:sp>
    </p:spTree>
    <p:extLst>
      <p:ext uri="{BB962C8B-B14F-4D97-AF65-F5344CB8AC3E}">
        <p14:creationId xmlns:p14="http://schemas.microsoft.com/office/powerpoint/2010/main" val="3972354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D19B-D46C-4004-9950-44D0FD184219}"/>
              </a:ext>
            </a:extLst>
          </p:cNvPr>
          <p:cNvSpPr>
            <a:spLocks noGrp="1"/>
          </p:cNvSpPr>
          <p:nvPr>
            <p:ph type="title"/>
          </p:nvPr>
        </p:nvSpPr>
        <p:spPr/>
        <p:txBody>
          <a:bodyPr/>
          <a:lstStyle/>
          <a:p>
            <a:r>
              <a:rPr lang="en-US" dirty="0"/>
              <a:t>Sample Rate</a:t>
            </a:r>
            <a:endParaRPr lang="en-IE" dirty="0"/>
          </a:p>
        </p:txBody>
      </p:sp>
      <p:sp>
        <p:nvSpPr>
          <p:cNvPr id="3" name="Content Placeholder 2">
            <a:extLst>
              <a:ext uri="{FF2B5EF4-FFF2-40B4-BE49-F238E27FC236}">
                <a16:creationId xmlns:a16="http://schemas.microsoft.com/office/drawing/2014/main" id="{649FD22F-145A-493B-B4FA-D2234C616B95}"/>
              </a:ext>
            </a:extLst>
          </p:cNvPr>
          <p:cNvSpPr>
            <a:spLocks noGrp="1"/>
          </p:cNvSpPr>
          <p:nvPr>
            <p:ph idx="1"/>
          </p:nvPr>
        </p:nvSpPr>
        <p:spPr/>
        <p:txBody>
          <a:bodyPr>
            <a:normAutofit fontScale="85000" lnSpcReduction="20000"/>
          </a:bodyPr>
          <a:lstStyle/>
          <a:p>
            <a:r>
              <a:rPr lang="en-US" dirty="0"/>
              <a:t>This is the number of samples of audio signal taken every second by the analog to digital converter in the sound card device. 44100Hz is the same rate for CD-quality audio but higher rates are more commonplace now</a:t>
            </a:r>
          </a:p>
          <a:p>
            <a:endParaRPr lang="en-US" dirty="0"/>
          </a:p>
          <a:p>
            <a:r>
              <a:rPr lang="en-US" dirty="0"/>
              <a:t>More samples means more data!</a:t>
            </a:r>
          </a:p>
          <a:p>
            <a:endParaRPr lang="en-US" dirty="0"/>
          </a:p>
          <a:p>
            <a:r>
              <a:rPr lang="en-US" dirty="0"/>
              <a:t>Why 44100Hz? Two reasons, one is technical and the other is to do with psychoacoustics.</a:t>
            </a:r>
          </a:p>
          <a:p>
            <a:endParaRPr lang="en-US" dirty="0"/>
          </a:p>
          <a:p>
            <a:r>
              <a:rPr lang="en-US" dirty="0"/>
              <a:t>Technical Reason: Early digital audio recorders were made from video machines - In 60 Hz video, there are 35 blanked lines, leaving 490 lines per frame, or 245 lines per field for samples. If three samples are stored per line, the sampling rate becomes 60 × 245 × 3 = 44.1 kHz.…</a:t>
            </a:r>
          </a:p>
          <a:p>
            <a:endParaRPr lang="en-IE" dirty="0"/>
          </a:p>
        </p:txBody>
      </p:sp>
    </p:spTree>
    <p:extLst>
      <p:ext uri="{BB962C8B-B14F-4D97-AF65-F5344CB8AC3E}">
        <p14:creationId xmlns:p14="http://schemas.microsoft.com/office/powerpoint/2010/main" val="2124992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4685-F318-4E40-AEF5-9F3B3EE8F0E0}"/>
              </a:ext>
            </a:extLst>
          </p:cNvPr>
          <p:cNvSpPr>
            <a:spLocks noGrp="1"/>
          </p:cNvSpPr>
          <p:nvPr>
            <p:ph type="title"/>
          </p:nvPr>
        </p:nvSpPr>
        <p:spPr/>
        <p:txBody>
          <a:bodyPr/>
          <a:lstStyle/>
          <a:p>
            <a:r>
              <a:rPr lang="en-US" dirty="0"/>
              <a:t>Shannon’s Theorem</a:t>
            </a:r>
            <a:endParaRPr lang="en-IE" dirty="0"/>
          </a:p>
        </p:txBody>
      </p:sp>
      <p:sp>
        <p:nvSpPr>
          <p:cNvPr id="3" name="Content Placeholder 2">
            <a:extLst>
              <a:ext uri="{FF2B5EF4-FFF2-40B4-BE49-F238E27FC236}">
                <a16:creationId xmlns:a16="http://schemas.microsoft.com/office/drawing/2014/main" id="{62AFD8C6-CCE2-4EFC-8BD6-FB7A3C929060}"/>
              </a:ext>
            </a:extLst>
          </p:cNvPr>
          <p:cNvSpPr>
            <a:spLocks noGrp="1"/>
          </p:cNvSpPr>
          <p:nvPr>
            <p:ph idx="1"/>
          </p:nvPr>
        </p:nvSpPr>
        <p:spPr/>
        <p:txBody>
          <a:bodyPr/>
          <a:lstStyle/>
          <a:p>
            <a:r>
              <a:rPr lang="en-US" dirty="0"/>
              <a:t>When choosing the value for the sampling rate there are theorems that helps to guide our choice</a:t>
            </a:r>
          </a:p>
          <a:p>
            <a:endParaRPr lang="en-US" dirty="0"/>
          </a:p>
          <a:p>
            <a:r>
              <a:rPr lang="en-US" dirty="0"/>
              <a:t>One is called Shannon’s sampling theorem after the US mathematician Claude Shannon</a:t>
            </a:r>
          </a:p>
          <a:p>
            <a:endParaRPr lang="en-IE" dirty="0"/>
          </a:p>
        </p:txBody>
      </p:sp>
    </p:spTree>
    <p:extLst>
      <p:ext uri="{BB962C8B-B14F-4D97-AF65-F5344CB8AC3E}">
        <p14:creationId xmlns:p14="http://schemas.microsoft.com/office/powerpoint/2010/main" val="2911458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7099-0737-4FBC-85A9-9DB48627DD18}"/>
              </a:ext>
            </a:extLst>
          </p:cNvPr>
          <p:cNvSpPr>
            <a:spLocks noGrp="1"/>
          </p:cNvSpPr>
          <p:nvPr>
            <p:ph type="title"/>
          </p:nvPr>
        </p:nvSpPr>
        <p:spPr/>
        <p:txBody>
          <a:bodyPr>
            <a:normAutofit/>
          </a:bodyPr>
          <a:lstStyle/>
          <a:p>
            <a:r>
              <a:rPr lang="en-IE" dirty="0"/>
              <a:t>Shannon’s Sampling Theorem</a:t>
            </a:r>
            <a:br>
              <a:rPr lang="en-IE" dirty="0"/>
            </a:br>
            <a:endParaRPr lang="en-IE" dirty="0"/>
          </a:p>
        </p:txBody>
      </p:sp>
      <p:sp>
        <p:nvSpPr>
          <p:cNvPr id="3" name="Content Placeholder 2">
            <a:extLst>
              <a:ext uri="{FF2B5EF4-FFF2-40B4-BE49-F238E27FC236}">
                <a16:creationId xmlns:a16="http://schemas.microsoft.com/office/drawing/2014/main" id="{698F259A-8359-4BAB-A8AB-DED9830FF572}"/>
              </a:ext>
            </a:extLst>
          </p:cNvPr>
          <p:cNvSpPr>
            <a:spLocks noGrp="1"/>
          </p:cNvSpPr>
          <p:nvPr>
            <p:ph idx="1"/>
          </p:nvPr>
        </p:nvSpPr>
        <p:spPr/>
        <p:txBody>
          <a:bodyPr>
            <a:normAutofit fontScale="70000" lnSpcReduction="20000"/>
          </a:bodyPr>
          <a:lstStyle/>
          <a:p>
            <a:r>
              <a:rPr lang="en-GB" altLang="en-US" dirty="0"/>
              <a:t>Any signal can be reconstructed exactly from its samples if the highest frequency present in the signal (</a:t>
            </a:r>
            <a:r>
              <a:rPr lang="en-GB" altLang="en-US" i="1" dirty="0" err="1"/>
              <a:t>f</a:t>
            </a:r>
            <a:r>
              <a:rPr lang="en-GB" altLang="en-US" baseline="-25000" dirty="0" err="1"/>
              <a:t>max</a:t>
            </a:r>
            <a:r>
              <a:rPr lang="en-GB" altLang="en-US" dirty="0"/>
              <a:t>) is no greater than half the sampling frequency (</a:t>
            </a:r>
            <a:r>
              <a:rPr lang="en-GB" altLang="en-US" i="1" dirty="0"/>
              <a:t>F</a:t>
            </a:r>
            <a:r>
              <a:rPr lang="en-GB" altLang="en-US" baseline="-25000" dirty="0"/>
              <a:t>s</a:t>
            </a:r>
            <a:r>
              <a:rPr lang="en-GB" altLang="en-US" dirty="0"/>
              <a:t>)</a:t>
            </a:r>
            <a:r>
              <a:rPr lang="en-GB" altLang="en-US" dirty="0">
                <a:latin typeface="Times New Roman" pitchFamily="18" charset="0"/>
              </a:rPr>
              <a:t>,</a:t>
            </a:r>
          </a:p>
          <a:p>
            <a:endParaRPr lang="en-GB" dirty="0">
              <a:latin typeface="Times New Roman" pitchFamily="18" charset="0"/>
            </a:endParaRPr>
          </a:p>
          <a:p>
            <a:endParaRPr lang="en-GB" dirty="0">
              <a:latin typeface="Times New Roman" pitchFamily="18" charset="0"/>
            </a:endParaRPr>
          </a:p>
          <a:p>
            <a:endParaRPr lang="en-GB" dirty="0">
              <a:latin typeface="Times New Roman" pitchFamily="18" charset="0"/>
            </a:endParaRPr>
          </a:p>
          <a:p>
            <a:r>
              <a:rPr lang="en-GB" dirty="0"/>
              <a:t>This means for a sinewave there should be at least two samples for every period of the waveform</a:t>
            </a:r>
          </a:p>
          <a:p>
            <a:endParaRPr lang="en-GB" dirty="0"/>
          </a:p>
          <a:p>
            <a:r>
              <a:rPr lang="en-GB" dirty="0"/>
              <a:t>The value </a:t>
            </a:r>
            <a:r>
              <a:rPr lang="en-GB" i="1" dirty="0"/>
              <a:t>F</a:t>
            </a:r>
            <a:r>
              <a:rPr lang="en-GB" i="1" baseline="-25000" dirty="0"/>
              <a:t>s</a:t>
            </a:r>
            <a:r>
              <a:rPr lang="en-GB" dirty="0"/>
              <a:t>/2 is also called the </a:t>
            </a:r>
            <a:r>
              <a:rPr lang="en-GB" b="1" dirty="0"/>
              <a:t>Nyquist frequency</a:t>
            </a:r>
          </a:p>
          <a:p>
            <a:endParaRPr lang="en-GB" dirty="0"/>
          </a:p>
          <a:p>
            <a:r>
              <a:rPr lang="en-GB" dirty="0"/>
              <a:t>An </a:t>
            </a:r>
            <a:r>
              <a:rPr lang="en-GB" b="1" dirty="0"/>
              <a:t>anti-aliasing</a:t>
            </a:r>
            <a:r>
              <a:rPr lang="en-GB" dirty="0"/>
              <a:t> filter is always used to suppress the energy at frequencies above the Nyquist frequency from the </a:t>
            </a:r>
            <a:r>
              <a:rPr lang="en-GB" dirty="0" err="1"/>
              <a:t>analog</a:t>
            </a:r>
            <a:r>
              <a:rPr lang="en-GB" dirty="0"/>
              <a:t> signal being recorded. Even if we cannot hear what might exist at these supersonic frequencies, it will create problems if they are not eliminated before the sampling process.</a:t>
            </a:r>
            <a:endParaRPr lang="en-IE" dirty="0"/>
          </a:p>
        </p:txBody>
      </p:sp>
      <p:pic>
        <p:nvPicPr>
          <p:cNvPr id="7" name="Picture 6">
            <a:extLst>
              <a:ext uri="{FF2B5EF4-FFF2-40B4-BE49-F238E27FC236}">
                <a16:creationId xmlns:a16="http://schemas.microsoft.com/office/drawing/2014/main" id="{027196F8-928A-4CBD-B90A-DF3422F699A7}"/>
              </a:ext>
            </a:extLst>
          </p:cNvPr>
          <p:cNvPicPr>
            <a:picLocks noChangeAspect="1"/>
          </p:cNvPicPr>
          <p:nvPr/>
        </p:nvPicPr>
        <p:blipFill>
          <a:blip r:embed="rId2"/>
          <a:stretch>
            <a:fillRect/>
          </a:stretch>
        </p:blipFill>
        <p:spPr>
          <a:xfrm>
            <a:off x="3945947" y="2858425"/>
            <a:ext cx="4300109" cy="415011"/>
          </a:xfrm>
          <a:prstGeom prst="rect">
            <a:avLst/>
          </a:prstGeom>
        </p:spPr>
      </p:pic>
    </p:spTree>
    <p:extLst>
      <p:ext uri="{BB962C8B-B14F-4D97-AF65-F5344CB8AC3E}">
        <p14:creationId xmlns:p14="http://schemas.microsoft.com/office/powerpoint/2010/main" val="279208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DE1D-5465-4916-AAA6-5CEF4F91CEC4}"/>
              </a:ext>
            </a:extLst>
          </p:cNvPr>
          <p:cNvSpPr>
            <a:spLocks noGrp="1"/>
          </p:cNvSpPr>
          <p:nvPr>
            <p:ph type="title"/>
          </p:nvPr>
        </p:nvSpPr>
        <p:spPr/>
        <p:txBody>
          <a:bodyPr/>
          <a:lstStyle/>
          <a:p>
            <a:r>
              <a:rPr lang="en-US" dirty="0"/>
              <a:t>Shannon Sampling illustration</a:t>
            </a:r>
            <a:endParaRPr lang="en-IE" dirty="0"/>
          </a:p>
        </p:txBody>
      </p:sp>
      <p:pic>
        <p:nvPicPr>
          <p:cNvPr id="4" name="Picture 2">
            <a:extLst>
              <a:ext uri="{FF2B5EF4-FFF2-40B4-BE49-F238E27FC236}">
                <a16:creationId xmlns:a16="http://schemas.microsoft.com/office/drawing/2014/main" id="{AF2886AA-2E08-47F6-ACB3-E4F3C7EEB8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64723" y="2213022"/>
            <a:ext cx="5188297" cy="3263504"/>
          </a:xfrm>
          <a:noFill/>
        </p:spPr>
      </p:pic>
      <p:sp>
        <p:nvSpPr>
          <p:cNvPr id="5" name="TextBox 4">
            <a:extLst>
              <a:ext uri="{FF2B5EF4-FFF2-40B4-BE49-F238E27FC236}">
                <a16:creationId xmlns:a16="http://schemas.microsoft.com/office/drawing/2014/main" id="{4742504C-CB26-4945-8D83-0D54EC96D8DC}"/>
              </a:ext>
            </a:extLst>
          </p:cNvPr>
          <p:cNvSpPr txBox="1"/>
          <p:nvPr/>
        </p:nvSpPr>
        <p:spPr>
          <a:xfrm>
            <a:off x="7521389" y="2612092"/>
            <a:ext cx="2770094" cy="2585323"/>
          </a:xfrm>
          <a:prstGeom prst="rect">
            <a:avLst/>
          </a:prstGeom>
          <a:noFill/>
        </p:spPr>
        <p:txBody>
          <a:bodyPr wrap="square" rtlCol="0">
            <a:spAutoFit/>
          </a:bodyPr>
          <a:lstStyle/>
          <a:p>
            <a:r>
              <a:rPr lang="en-US" sz="1350" dirty="0"/>
              <a:t>In the top panel is the sampling of a waveform following the Shannon theorem exactly</a:t>
            </a:r>
          </a:p>
          <a:p>
            <a:endParaRPr lang="en-US" sz="1350" dirty="0"/>
          </a:p>
          <a:p>
            <a:r>
              <a:rPr lang="en-US" sz="1350" dirty="0"/>
              <a:t>The one in the middle panel is </a:t>
            </a:r>
            <a:r>
              <a:rPr lang="en-US" sz="1350" dirty="0" err="1"/>
              <a:t>undersampled</a:t>
            </a:r>
            <a:endParaRPr lang="en-US" sz="1350" dirty="0"/>
          </a:p>
          <a:p>
            <a:endParaRPr lang="en-US" sz="1350" dirty="0"/>
          </a:p>
          <a:p>
            <a:endParaRPr lang="en-US" sz="1350" dirty="0"/>
          </a:p>
          <a:p>
            <a:r>
              <a:rPr lang="en-US" sz="1350" dirty="0"/>
              <a:t>In the bottom panel it is oversampled, meaning that more samples then required by the Nyquist rate are obtained</a:t>
            </a:r>
            <a:endParaRPr lang="en-IE" sz="1350" dirty="0"/>
          </a:p>
        </p:txBody>
      </p:sp>
    </p:spTree>
    <p:extLst>
      <p:ext uri="{BB962C8B-B14F-4D97-AF65-F5344CB8AC3E}">
        <p14:creationId xmlns:p14="http://schemas.microsoft.com/office/powerpoint/2010/main" val="3769996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334B-2971-4EB0-84E0-FA92654BFBAD}"/>
              </a:ext>
            </a:extLst>
          </p:cNvPr>
          <p:cNvSpPr>
            <a:spLocks noGrp="1"/>
          </p:cNvSpPr>
          <p:nvPr>
            <p:ph type="title"/>
          </p:nvPr>
        </p:nvSpPr>
        <p:spPr/>
        <p:txBody>
          <a:bodyPr/>
          <a:lstStyle/>
          <a:p>
            <a:r>
              <a:rPr lang="en-US" dirty="0"/>
              <a:t>Sampling at CD quality 44100Hz</a:t>
            </a:r>
            <a:endParaRPr lang="en-IE" dirty="0"/>
          </a:p>
        </p:txBody>
      </p:sp>
      <p:sp>
        <p:nvSpPr>
          <p:cNvPr id="3" name="Content Placeholder 2">
            <a:extLst>
              <a:ext uri="{FF2B5EF4-FFF2-40B4-BE49-F238E27FC236}">
                <a16:creationId xmlns:a16="http://schemas.microsoft.com/office/drawing/2014/main" id="{B265D581-E472-4261-A247-AEFAE1182747}"/>
              </a:ext>
            </a:extLst>
          </p:cNvPr>
          <p:cNvSpPr>
            <a:spLocks noGrp="1"/>
          </p:cNvSpPr>
          <p:nvPr>
            <p:ph idx="1"/>
          </p:nvPr>
        </p:nvSpPr>
        <p:spPr/>
        <p:txBody>
          <a:bodyPr>
            <a:normAutofit fontScale="92500" lnSpcReduction="20000"/>
          </a:bodyPr>
          <a:lstStyle/>
          <a:p>
            <a:r>
              <a:rPr lang="en-US" dirty="0"/>
              <a:t>The sample rate of 44.1 kHz allows for audio signals with maximum frequencies up to 22.05 kHz to be recorded according to the Shannon sampling theorem.</a:t>
            </a:r>
          </a:p>
          <a:p>
            <a:endParaRPr lang="en-US" dirty="0"/>
          </a:p>
          <a:p>
            <a:r>
              <a:rPr lang="en-US" dirty="0"/>
              <a:t>Psychoacoustic Reason: Humans can hear frequencies between 20 Hz and 20 kHz. Actually, most people lose their ability to hear high frequencies as they get older and can only hear frequencies no greater than 15 kHz–18 kHz. The Nyquist rate of 22050Hz is greater than 20kHz so it means that perfect reconstruction of the audio from the samples is possible. </a:t>
            </a:r>
          </a:p>
          <a:p>
            <a:endParaRPr lang="en-US" dirty="0"/>
          </a:p>
          <a:p>
            <a:r>
              <a:rPr lang="en-US" dirty="0"/>
              <a:t>Also, by placing the Nyquist frequency greater than our hearing range, we can use anti-aliasing filters with less strict design requirements to eliminate the frequency energy greater than 20kHz in the signal</a:t>
            </a:r>
            <a:endParaRPr lang="en-IE" dirty="0"/>
          </a:p>
        </p:txBody>
      </p:sp>
    </p:spTree>
    <p:extLst>
      <p:ext uri="{BB962C8B-B14F-4D97-AF65-F5344CB8AC3E}">
        <p14:creationId xmlns:p14="http://schemas.microsoft.com/office/powerpoint/2010/main" val="694217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3DEA-A149-46A6-9405-92E7D85F0C28}"/>
              </a:ext>
            </a:extLst>
          </p:cNvPr>
          <p:cNvSpPr>
            <a:spLocks noGrp="1"/>
          </p:cNvSpPr>
          <p:nvPr>
            <p:ph type="title"/>
          </p:nvPr>
        </p:nvSpPr>
        <p:spPr/>
        <p:txBody>
          <a:bodyPr/>
          <a:lstStyle/>
          <a:p>
            <a:r>
              <a:rPr lang="en-US" dirty="0"/>
              <a:t>Higher Sample rates</a:t>
            </a:r>
            <a:endParaRPr lang="en-IE" dirty="0"/>
          </a:p>
        </p:txBody>
      </p:sp>
      <p:sp>
        <p:nvSpPr>
          <p:cNvPr id="3" name="Content Placeholder 2">
            <a:extLst>
              <a:ext uri="{FF2B5EF4-FFF2-40B4-BE49-F238E27FC236}">
                <a16:creationId xmlns:a16="http://schemas.microsoft.com/office/drawing/2014/main" id="{F2815CF9-6910-4C52-9DCE-C5FA6D4DB8DD}"/>
              </a:ext>
            </a:extLst>
          </p:cNvPr>
          <p:cNvSpPr>
            <a:spLocks noGrp="1"/>
          </p:cNvSpPr>
          <p:nvPr>
            <p:ph idx="1"/>
          </p:nvPr>
        </p:nvSpPr>
        <p:spPr/>
        <p:txBody>
          <a:bodyPr>
            <a:normAutofit fontScale="92500" lnSpcReduction="20000"/>
          </a:bodyPr>
          <a:lstStyle/>
          <a:p>
            <a:r>
              <a:rPr lang="en-US" dirty="0"/>
              <a:t>48 kHz is another common sample rate. 48 kHz is often used in “professional audio” contexts. For instance, it’s the standard sample rate in audio for video. This sample rate moves the half the sampling rate value to 24 kHz</a:t>
            </a:r>
          </a:p>
          <a:p>
            <a:endParaRPr lang="en-US" dirty="0"/>
          </a:p>
          <a:p>
            <a:r>
              <a:rPr lang="en-US" dirty="0"/>
              <a:t>Some engineers choose to work in even higher sample rates, which tend to be multiples of either 44.1 kHz or 48 kHz. Sample rates of 88.2 kHz, 96 kHz, 176.4 kHz, and 192 kHz are available, meaning supersonic frequencies can be digitized. </a:t>
            </a:r>
          </a:p>
          <a:p>
            <a:endParaRPr lang="en-US" dirty="0"/>
          </a:p>
          <a:p>
            <a:r>
              <a:rPr lang="en-US" dirty="0"/>
              <a:t>Remember more samples=more data = more storage space required  = more data to process!</a:t>
            </a:r>
          </a:p>
          <a:p>
            <a:endParaRPr lang="en-IE" dirty="0"/>
          </a:p>
        </p:txBody>
      </p:sp>
    </p:spTree>
    <p:extLst>
      <p:ext uri="{BB962C8B-B14F-4D97-AF65-F5344CB8AC3E}">
        <p14:creationId xmlns:p14="http://schemas.microsoft.com/office/powerpoint/2010/main" val="845177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1BAE-8692-4792-A991-831C311227ED}"/>
              </a:ext>
            </a:extLst>
          </p:cNvPr>
          <p:cNvSpPr>
            <a:spLocks noGrp="1"/>
          </p:cNvSpPr>
          <p:nvPr>
            <p:ph type="title"/>
          </p:nvPr>
        </p:nvSpPr>
        <p:spPr/>
        <p:txBody>
          <a:bodyPr>
            <a:normAutofit/>
          </a:bodyPr>
          <a:lstStyle/>
          <a:p>
            <a:r>
              <a:rPr lang="en-US" dirty="0"/>
              <a:t>Effect of Increasing the sampling rate</a:t>
            </a:r>
            <a:endParaRPr lang="en-IE" dirty="0"/>
          </a:p>
        </p:txBody>
      </p:sp>
      <p:pic>
        <p:nvPicPr>
          <p:cNvPr id="5" name="Content Placeholder 4" descr="A drawing of a person&#10;&#10;Description automatically generated">
            <a:extLst>
              <a:ext uri="{FF2B5EF4-FFF2-40B4-BE49-F238E27FC236}">
                <a16:creationId xmlns:a16="http://schemas.microsoft.com/office/drawing/2014/main" id="{C12AFEB8-3657-4C3E-A583-9064A99EB6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2226469"/>
            <a:ext cx="3263504" cy="3263504"/>
          </a:xfrm>
        </p:spPr>
      </p:pic>
      <p:sp>
        <p:nvSpPr>
          <p:cNvPr id="3" name="TextBox 2">
            <a:extLst>
              <a:ext uri="{FF2B5EF4-FFF2-40B4-BE49-F238E27FC236}">
                <a16:creationId xmlns:a16="http://schemas.microsoft.com/office/drawing/2014/main" id="{DE8B7886-951D-460C-BC79-FF6B55E0744E}"/>
              </a:ext>
            </a:extLst>
          </p:cNvPr>
          <p:cNvSpPr txBox="1"/>
          <p:nvPr/>
        </p:nvSpPr>
        <p:spPr>
          <a:xfrm>
            <a:off x="7917656" y="3986214"/>
            <a:ext cx="2505494" cy="507831"/>
          </a:xfrm>
          <a:prstGeom prst="rect">
            <a:avLst/>
          </a:prstGeom>
          <a:noFill/>
        </p:spPr>
        <p:txBody>
          <a:bodyPr wrap="none" rtlCol="0">
            <a:spAutoFit/>
          </a:bodyPr>
          <a:lstStyle/>
          <a:p>
            <a:r>
              <a:rPr lang="en-US" sz="1350" dirty="0"/>
              <a:t>More samples means more data!</a:t>
            </a:r>
          </a:p>
          <a:p>
            <a:endParaRPr lang="en-IE" sz="1350" dirty="0"/>
          </a:p>
        </p:txBody>
      </p:sp>
    </p:spTree>
    <p:extLst>
      <p:ext uri="{BB962C8B-B14F-4D97-AF65-F5344CB8AC3E}">
        <p14:creationId xmlns:p14="http://schemas.microsoft.com/office/powerpoint/2010/main" val="3456085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31BB-FE72-4C73-B305-39CEF250C12F}"/>
              </a:ext>
            </a:extLst>
          </p:cNvPr>
          <p:cNvSpPr>
            <a:spLocks noGrp="1"/>
          </p:cNvSpPr>
          <p:nvPr>
            <p:ph type="title"/>
          </p:nvPr>
        </p:nvSpPr>
        <p:spPr/>
        <p:txBody>
          <a:bodyPr/>
          <a:lstStyle/>
          <a:p>
            <a:r>
              <a:rPr lang="en-US" dirty="0"/>
              <a:t>Lower Sample rates</a:t>
            </a:r>
            <a:endParaRPr lang="en-IE" dirty="0"/>
          </a:p>
        </p:txBody>
      </p:sp>
      <p:sp>
        <p:nvSpPr>
          <p:cNvPr id="3" name="Content Placeholder 2">
            <a:extLst>
              <a:ext uri="{FF2B5EF4-FFF2-40B4-BE49-F238E27FC236}">
                <a16:creationId xmlns:a16="http://schemas.microsoft.com/office/drawing/2014/main" id="{B4659F6A-6956-4C34-B716-8647ABFBCCF2}"/>
              </a:ext>
            </a:extLst>
          </p:cNvPr>
          <p:cNvSpPr>
            <a:spLocks noGrp="1"/>
          </p:cNvSpPr>
          <p:nvPr>
            <p:ph idx="1"/>
          </p:nvPr>
        </p:nvSpPr>
        <p:spPr/>
        <p:txBody>
          <a:bodyPr>
            <a:normAutofit/>
          </a:bodyPr>
          <a:lstStyle/>
          <a:p>
            <a:r>
              <a:rPr lang="en-US" dirty="0"/>
              <a:t>Low sampling rates such as 8kHz are often used for speech signals. Here, the emphasis is not on the audio quality but simply the data requirements. </a:t>
            </a:r>
          </a:p>
          <a:p>
            <a:endParaRPr lang="en-US" dirty="0"/>
          </a:p>
          <a:p>
            <a:r>
              <a:rPr lang="en-US" dirty="0"/>
              <a:t>At 8kHz the message in the audio can be easily understood but the high frequency information is gone so the quality is lower. But with a lower sampling rate there are less samples to store or send so the data requirements are lower.</a:t>
            </a:r>
            <a:endParaRPr lang="en-IE" dirty="0"/>
          </a:p>
        </p:txBody>
      </p:sp>
    </p:spTree>
    <p:extLst>
      <p:ext uri="{BB962C8B-B14F-4D97-AF65-F5344CB8AC3E}">
        <p14:creationId xmlns:p14="http://schemas.microsoft.com/office/powerpoint/2010/main" val="313241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IE" altLang="en-US"/>
              <a:t>The Phonograph</a:t>
            </a:r>
            <a:endParaRPr lang="en-US" altLang="en-US"/>
          </a:p>
        </p:txBody>
      </p:sp>
      <p:sp>
        <p:nvSpPr>
          <p:cNvPr id="7171" name="Rectangle 3"/>
          <p:cNvSpPr>
            <a:spLocks noGrp="1" noChangeArrowheads="1"/>
          </p:cNvSpPr>
          <p:nvPr>
            <p:ph type="body" idx="1"/>
          </p:nvPr>
        </p:nvSpPr>
        <p:spPr/>
        <p:txBody>
          <a:bodyPr/>
          <a:lstStyle/>
          <a:p>
            <a:r>
              <a:rPr lang="en-IE" altLang="en-US"/>
              <a:t>The phonograph, or record player is over 100 years old</a:t>
            </a:r>
          </a:p>
          <a:p>
            <a:r>
              <a:rPr lang="en-IE" altLang="en-US"/>
              <a:t>The first working phonograph was invented by Tomas Edison in 1877</a:t>
            </a:r>
          </a:p>
          <a:p>
            <a:r>
              <a:rPr lang="en-IE" altLang="en-US"/>
              <a:t>It was a tinfoil sheet wrapped around a grooved cylinder. The sound was made by indentations in the foil by a stylus </a:t>
            </a:r>
            <a:endParaRPr lang="en-US" altLang="en-US"/>
          </a:p>
        </p:txBody>
      </p:sp>
    </p:spTree>
    <p:extLst>
      <p:ext uri="{BB962C8B-B14F-4D97-AF65-F5344CB8AC3E}">
        <p14:creationId xmlns:p14="http://schemas.microsoft.com/office/powerpoint/2010/main" val="27707261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A8D5-2431-4C6F-A3BA-DB1B65FD9760}"/>
              </a:ext>
            </a:extLst>
          </p:cNvPr>
          <p:cNvSpPr>
            <a:spLocks noGrp="1"/>
          </p:cNvSpPr>
          <p:nvPr>
            <p:ph type="title"/>
          </p:nvPr>
        </p:nvSpPr>
        <p:spPr/>
        <p:txBody>
          <a:bodyPr/>
          <a:lstStyle/>
          <a:p>
            <a:r>
              <a:rPr lang="en-US" dirty="0"/>
              <a:t>Summary</a:t>
            </a:r>
            <a:endParaRPr lang="en-IE" dirty="0"/>
          </a:p>
        </p:txBody>
      </p:sp>
      <p:sp>
        <p:nvSpPr>
          <p:cNvPr id="3" name="Content Placeholder 2">
            <a:extLst>
              <a:ext uri="{FF2B5EF4-FFF2-40B4-BE49-F238E27FC236}">
                <a16:creationId xmlns:a16="http://schemas.microsoft.com/office/drawing/2014/main" id="{F21C197A-8CF5-40BB-9C94-E20732C151D5}"/>
              </a:ext>
            </a:extLst>
          </p:cNvPr>
          <p:cNvSpPr>
            <a:spLocks noGrp="1"/>
          </p:cNvSpPr>
          <p:nvPr>
            <p:ph idx="1"/>
          </p:nvPr>
        </p:nvSpPr>
        <p:spPr/>
        <p:txBody>
          <a:bodyPr/>
          <a:lstStyle/>
          <a:p>
            <a:r>
              <a:rPr lang="en-US" dirty="0"/>
              <a:t>High sample rate means more high frequency information is kept and thus a better audio quality</a:t>
            </a:r>
          </a:p>
          <a:p>
            <a:endParaRPr lang="en-US" dirty="0"/>
          </a:p>
          <a:p>
            <a:r>
              <a:rPr lang="en-US" dirty="0"/>
              <a:t>High sample rates mean more data so more storage requirements</a:t>
            </a:r>
            <a:endParaRPr lang="en-IE" dirty="0"/>
          </a:p>
        </p:txBody>
      </p:sp>
    </p:spTree>
    <p:extLst>
      <p:ext uri="{BB962C8B-B14F-4D97-AF65-F5344CB8AC3E}">
        <p14:creationId xmlns:p14="http://schemas.microsoft.com/office/powerpoint/2010/main" val="25413553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DAWs (to name but a few)</a:t>
            </a:r>
          </a:p>
        </p:txBody>
      </p:sp>
      <p:sp>
        <p:nvSpPr>
          <p:cNvPr id="3" name="Content Placeholder 2"/>
          <p:cNvSpPr>
            <a:spLocks noGrp="1"/>
          </p:cNvSpPr>
          <p:nvPr>
            <p:ph idx="1"/>
          </p:nvPr>
        </p:nvSpPr>
        <p:spPr>
          <a:xfrm>
            <a:off x="838200" y="1825625"/>
            <a:ext cx="10515600" cy="3863975"/>
          </a:xfrm>
        </p:spPr>
        <p:txBody>
          <a:bodyPr numCol="2">
            <a:normAutofit/>
          </a:bodyPr>
          <a:lstStyle/>
          <a:p>
            <a:r>
              <a:rPr lang="en-IE" dirty="0" err="1"/>
              <a:t>Ableton</a:t>
            </a:r>
            <a:r>
              <a:rPr lang="en-IE" dirty="0"/>
              <a:t> Live</a:t>
            </a:r>
          </a:p>
          <a:p>
            <a:r>
              <a:rPr lang="en-IE" dirty="0"/>
              <a:t>Logic pro</a:t>
            </a:r>
          </a:p>
          <a:p>
            <a:r>
              <a:rPr lang="en-IE" dirty="0"/>
              <a:t>Cubase</a:t>
            </a:r>
          </a:p>
          <a:p>
            <a:r>
              <a:rPr lang="en-IE" dirty="0"/>
              <a:t>Pro tools</a:t>
            </a:r>
          </a:p>
          <a:p>
            <a:r>
              <a:rPr lang="en-IE" dirty="0"/>
              <a:t>Sonar</a:t>
            </a:r>
          </a:p>
          <a:p>
            <a:r>
              <a:rPr lang="en-IE" dirty="0"/>
              <a:t>Studio one</a:t>
            </a:r>
          </a:p>
          <a:p>
            <a:r>
              <a:rPr lang="en-IE" dirty="0"/>
              <a:t>Reaper</a:t>
            </a:r>
          </a:p>
          <a:p>
            <a:r>
              <a:rPr lang="en-IE" dirty="0"/>
              <a:t>FL studio</a:t>
            </a:r>
          </a:p>
          <a:p>
            <a:r>
              <a:rPr lang="en-IE" dirty="0" err="1"/>
              <a:t>Garageband</a:t>
            </a:r>
            <a:endParaRPr lang="en-IE" dirty="0"/>
          </a:p>
          <a:p>
            <a:r>
              <a:rPr lang="en-IE" dirty="0"/>
              <a:t>LMMS</a:t>
            </a:r>
          </a:p>
          <a:p>
            <a:r>
              <a:rPr lang="en-IE" dirty="0"/>
              <a:t>Reason</a:t>
            </a:r>
          </a:p>
          <a:p>
            <a:endParaRPr lang="en-IE" dirty="0"/>
          </a:p>
        </p:txBody>
      </p:sp>
    </p:spTree>
    <p:extLst>
      <p:ext uri="{BB962C8B-B14F-4D97-AF65-F5344CB8AC3E}">
        <p14:creationId xmlns:p14="http://schemas.microsoft.com/office/powerpoint/2010/main" val="3885939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Digital Audio Editing and Repair</a:t>
            </a:r>
          </a:p>
        </p:txBody>
      </p:sp>
      <p:sp>
        <p:nvSpPr>
          <p:cNvPr id="3" name="Content Placeholder 2"/>
          <p:cNvSpPr>
            <a:spLocks noGrp="1"/>
          </p:cNvSpPr>
          <p:nvPr>
            <p:ph idx="1"/>
          </p:nvPr>
        </p:nvSpPr>
        <p:spPr>
          <a:xfrm>
            <a:off x="2010125" y="1639342"/>
            <a:ext cx="8229600" cy="4525963"/>
          </a:xfrm>
        </p:spPr>
        <p:txBody>
          <a:bodyPr/>
          <a:lstStyle/>
          <a:p>
            <a:r>
              <a:rPr lang="en-IE" dirty="0"/>
              <a:t>Adobe audition</a:t>
            </a:r>
          </a:p>
          <a:p>
            <a:r>
              <a:rPr lang="en-IE" dirty="0"/>
              <a:t>Audacity</a:t>
            </a:r>
          </a:p>
          <a:p>
            <a:r>
              <a:rPr lang="en-IE" dirty="0" err="1"/>
              <a:t>Izotope</a:t>
            </a:r>
            <a:r>
              <a:rPr lang="en-IE" dirty="0"/>
              <a:t> RX10</a:t>
            </a:r>
          </a:p>
          <a:p>
            <a:endParaRPr lang="en-IE" dirty="0"/>
          </a:p>
          <a:p>
            <a:endParaRPr lang="en-IE" dirty="0"/>
          </a:p>
          <a:p>
            <a:endParaRPr lang="en-IE" dirty="0"/>
          </a:p>
          <a:p>
            <a:endParaRPr lang="en-IE" dirty="0"/>
          </a:p>
        </p:txBody>
      </p:sp>
    </p:spTree>
    <p:extLst>
      <p:ext uri="{BB962C8B-B14F-4D97-AF65-F5344CB8AC3E}">
        <p14:creationId xmlns:p14="http://schemas.microsoft.com/office/powerpoint/2010/main" val="968587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EE6B-B886-3DA6-6C1F-B5831B902848}"/>
              </a:ext>
            </a:extLst>
          </p:cNvPr>
          <p:cNvSpPr>
            <a:spLocks noGrp="1"/>
          </p:cNvSpPr>
          <p:nvPr>
            <p:ph type="title"/>
          </p:nvPr>
        </p:nvSpPr>
        <p:spPr/>
        <p:txBody>
          <a:bodyPr/>
          <a:lstStyle/>
          <a:p>
            <a:r>
              <a:rPr lang="en-IE" dirty="0"/>
              <a:t>Analysis tools</a:t>
            </a:r>
          </a:p>
        </p:txBody>
      </p:sp>
      <p:sp>
        <p:nvSpPr>
          <p:cNvPr id="3" name="Content Placeholder 2">
            <a:extLst>
              <a:ext uri="{FF2B5EF4-FFF2-40B4-BE49-F238E27FC236}">
                <a16:creationId xmlns:a16="http://schemas.microsoft.com/office/drawing/2014/main" id="{AEC1441C-B8F2-D99E-1285-390DCE29A4EF}"/>
              </a:ext>
            </a:extLst>
          </p:cNvPr>
          <p:cNvSpPr>
            <a:spLocks noGrp="1"/>
          </p:cNvSpPr>
          <p:nvPr>
            <p:ph idx="1"/>
          </p:nvPr>
        </p:nvSpPr>
        <p:spPr/>
        <p:txBody>
          <a:bodyPr/>
          <a:lstStyle/>
          <a:p>
            <a:r>
              <a:rPr lang="en-IE" dirty="0"/>
              <a:t>Sonic Visualizer (https://www.sonicvisualiser.org/)</a:t>
            </a:r>
          </a:p>
          <a:p>
            <a:r>
              <a:rPr lang="en-IE" dirty="0"/>
              <a:t>Tony (https://www.sonicvisualiser.org/tony/)</a:t>
            </a:r>
          </a:p>
          <a:p>
            <a:r>
              <a:rPr lang="en-IE" dirty="0"/>
              <a:t>Spear (https://www.klingbeil.com/spear/)</a:t>
            </a:r>
          </a:p>
        </p:txBody>
      </p:sp>
    </p:spTree>
    <p:extLst>
      <p:ext uri="{BB962C8B-B14F-4D97-AF65-F5344CB8AC3E}">
        <p14:creationId xmlns:p14="http://schemas.microsoft.com/office/powerpoint/2010/main" val="2257045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Languages/tools for sound synthesis</a:t>
            </a:r>
          </a:p>
        </p:txBody>
      </p:sp>
      <p:sp>
        <p:nvSpPr>
          <p:cNvPr id="3" name="Content Placeholder 2"/>
          <p:cNvSpPr>
            <a:spLocks noGrp="1"/>
          </p:cNvSpPr>
          <p:nvPr>
            <p:ph idx="1"/>
          </p:nvPr>
        </p:nvSpPr>
        <p:spPr/>
        <p:txBody>
          <a:bodyPr/>
          <a:lstStyle/>
          <a:p>
            <a:r>
              <a:rPr lang="en-IE" dirty="0" err="1"/>
              <a:t>Csound</a:t>
            </a:r>
            <a:endParaRPr lang="en-IE" dirty="0"/>
          </a:p>
          <a:p>
            <a:r>
              <a:rPr lang="en-IE" dirty="0"/>
              <a:t>Pure Data</a:t>
            </a:r>
          </a:p>
          <a:p>
            <a:r>
              <a:rPr lang="en-IE" dirty="0" err="1"/>
              <a:t>SuperCollider</a:t>
            </a:r>
            <a:endParaRPr lang="en-IE" dirty="0"/>
          </a:p>
          <a:p>
            <a:r>
              <a:rPr lang="en-IE" dirty="0"/>
              <a:t>Faust</a:t>
            </a:r>
          </a:p>
          <a:p>
            <a:r>
              <a:rPr lang="en-IE" dirty="0" err="1"/>
              <a:t>ChucK</a:t>
            </a:r>
            <a:endParaRPr lang="en-IE" dirty="0"/>
          </a:p>
          <a:p>
            <a:r>
              <a:rPr lang="en-IE" dirty="0"/>
              <a:t>Max/MSP</a:t>
            </a:r>
          </a:p>
        </p:txBody>
      </p:sp>
    </p:spTree>
    <p:extLst>
      <p:ext uri="{BB962C8B-B14F-4D97-AF65-F5344CB8AC3E}">
        <p14:creationId xmlns:p14="http://schemas.microsoft.com/office/powerpoint/2010/main" val="103020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3F8C-159D-BCB8-42FD-2D9CF6225981}"/>
              </a:ext>
            </a:extLst>
          </p:cNvPr>
          <p:cNvSpPr>
            <a:spLocks noGrp="1"/>
          </p:cNvSpPr>
          <p:nvPr>
            <p:ph type="title"/>
          </p:nvPr>
        </p:nvSpPr>
        <p:spPr/>
        <p:txBody>
          <a:bodyPr/>
          <a:lstStyle/>
          <a:p>
            <a:r>
              <a:rPr lang="en-IE" dirty="0"/>
              <a:t>Source Separation</a:t>
            </a:r>
          </a:p>
        </p:txBody>
      </p:sp>
      <p:sp>
        <p:nvSpPr>
          <p:cNvPr id="3" name="Content Placeholder 2">
            <a:extLst>
              <a:ext uri="{FF2B5EF4-FFF2-40B4-BE49-F238E27FC236}">
                <a16:creationId xmlns:a16="http://schemas.microsoft.com/office/drawing/2014/main" id="{CACAA3FB-05E0-D2E4-93E8-5368FB3FCB00}"/>
              </a:ext>
            </a:extLst>
          </p:cNvPr>
          <p:cNvSpPr>
            <a:spLocks noGrp="1"/>
          </p:cNvSpPr>
          <p:nvPr>
            <p:ph idx="1"/>
          </p:nvPr>
        </p:nvSpPr>
        <p:spPr/>
        <p:txBody>
          <a:bodyPr/>
          <a:lstStyle/>
          <a:p>
            <a:r>
              <a:rPr lang="en-IE" dirty="0" err="1"/>
              <a:t>AudiosourceRe</a:t>
            </a:r>
            <a:r>
              <a:rPr lang="en-IE" dirty="0"/>
              <a:t> https://www.audiosourcere.com/</a:t>
            </a:r>
          </a:p>
          <a:p>
            <a:r>
              <a:rPr lang="en-IE" dirty="0" err="1"/>
              <a:t>RipX</a:t>
            </a:r>
            <a:r>
              <a:rPr lang="en-IE" dirty="0"/>
              <a:t> </a:t>
            </a:r>
            <a:r>
              <a:rPr lang="en-IE" dirty="0">
                <a:hlinkClick r:id="rId2"/>
              </a:rPr>
              <a:t>https://hitnmix.com/</a:t>
            </a:r>
            <a:endParaRPr lang="en-IE" dirty="0"/>
          </a:p>
          <a:p>
            <a:r>
              <a:rPr lang="en-IE" dirty="0" err="1"/>
              <a:t>LaLaLaAI</a:t>
            </a:r>
            <a:r>
              <a:rPr lang="en-IE" dirty="0"/>
              <a:t> https://www.lalal.ai/</a:t>
            </a:r>
          </a:p>
          <a:p>
            <a:r>
              <a:rPr lang="en-IE" dirty="0" err="1"/>
              <a:t>Riffstation</a:t>
            </a:r>
            <a:endParaRPr lang="en-IE" dirty="0"/>
          </a:p>
          <a:p>
            <a:endParaRPr lang="en-IE" dirty="0"/>
          </a:p>
        </p:txBody>
      </p:sp>
    </p:spTree>
    <p:extLst>
      <p:ext uri="{BB962C8B-B14F-4D97-AF65-F5344CB8AC3E}">
        <p14:creationId xmlns:p14="http://schemas.microsoft.com/office/powerpoint/2010/main" val="1402786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3FF8-E53E-4FC6-0622-9A69CBC6A808}"/>
              </a:ext>
            </a:extLst>
          </p:cNvPr>
          <p:cNvSpPr>
            <a:spLocks noGrp="1"/>
          </p:cNvSpPr>
          <p:nvPr>
            <p:ph type="title"/>
          </p:nvPr>
        </p:nvSpPr>
        <p:spPr/>
        <p:txBody>
          <a:bodyPr/>
          <a:lstStyle/>
          <a:p>
            <a:r>
              <a:rPr lang="en-IE" dirty="0"/>
              <a:t>Speech Recognition</a:t>
            </a:r>
          </a:p>
        </p:txBody>
      </p:sp>
      <p:sp>
        <p:nvSpPr>
          <p:cNvPr id="3" name="Content Placeholder 2">
            <a:extLst>
              <a:ext uri="{FF2B5EF4-FFF2-40B4-BE49-F238E27FC236}">
                <a16:creationId xmlns:a16="http://schemas.microsoft.com/office/drawing/2014/main" id="{2C236161-8BC8-258F-9C77-1E2225EDBD8F}"/>
              </a:ext>
            </a:extLst>
          </p:cNvPr>
          <p:cNvSpPr>
            <a:spLocks noGrp="1"/>
          </p:cNvSpPr>
          <p:nvPr>
            <p:ph idx="1"/>
          </p:nvPr>
        </p:nvSpPr>
        <p:spPr/>
        <p:txBody>
          <a:bodyPr>
            <a:normAutofit/>
          </a:bodyPr>
          <a:lstStyle/>
          <a:p>
            <a:r>
              <a:rPr lang="en-US" b="0" dirty="0">
                <a:effectLst/>
              </a:rPr>
              <a:t>Alibaba Cloud Intelligent Speech Interaction</a:t>
            </a:r>
            <a:endParaRPr lang="en-US" b="1" dirty="0"/>
          </a:p>
          <a:p>
            <a:r>
              <a:rPr lang="en-IE" dirty="0"/>
              <a:t>Nuance dragon </a:t>
            </a:r>
            <a:r>
              <a:rPr lang="en-IE" dirty="0">
                <a:hlinkClick r:id="rId2"/>
              </a:rPr>
              <a:t>https://www.nuance.com/dragon.html</a:t>
            </a:r>
            <a:endParaRPr lang="en-IE" dirty="0"/>
          </a:p>
          <a:p>
            <a:r>
              <a:rPr lang="en-IE" dirty="0"/>
              <a:t>https://www.spiceworks.com/tech/artificial-intelligence/articles/speech-recognition-software/</a:t>
            </a:r>
          </a:p>
          <a:p>
            <a:r>
              <a:rPr lang="en-IE" dirty="0"/>
              <a:t>Voice biometrics </a:t>
            </a:r>
            <a:r>
              <a:rPr lang="en-IE" dirty="0">
                <a:hlinkClick r:id="rId3"/>
              </a:rPr>
              <a:t>https://www.aculab.com/biometric-technologies/</a:t>
            </a:r>
            <a:endParaRPr lang="en-IE" dirty="0"/>
          </a:p>
          <a:p>
            <a:endParaRPr lang="en-IE" dirty="0"/>
          </a:p>
        </p:txBody>
      </p:sp>
    </p:spTree>
    <p:extLst>
      <p:ext uri="{BB962C8B-B14F-4D97-AF65-F5344CB8AC3E}">
        <p14:creationId xmlns:p14="http://schemas.microsoft.com/office/powerpoint/2010/main" val="3666143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E3DD-D1B0-7ECC-D6C9-E17F2DA47465}"/>
              </a:ext>
            </a:extLst>
          </p:cNvPr>
          <p:cNvSpPr>
            <a:spLocks noGrp="1"/>
          </p:cNvSpPr>
          <p:nvPr>
            <p:ph type="title"/>
          </p:nvPr>
        </p:nvSpPr>
        <p:spPr/>
        <p:txBody>
          <a:bodyPr/>
          <a:lstStyle/>
          <a:p>
            <a:r>
              <a:rPr lang="en-IE" dirty="0"/>
              <a:t>Speech Synthesis</a:t>
            </a:r>
          </a:p>
        </p:txBody>
      </p:sp>
      <p:sp>
        <p:nvSpPr>
          <p:cNvPr id="3" name="Content Placeholder 2">
            <a:extLst>
              <a:ext uri="{FF2B5EF4-FFF2-40B4-BE49-F238E27FC236}">
                <a16:creationId xmlns:a16="http://schemas.microsoft.com/office/drawing/2014/main" id="{26B58C2A-04B5-4908-6630-3DF9ACFF7812}"/>
              </a:ext>
            </a:extLst>
          </p:cNvPr>
          <p:cNvSpPr>
            <a:spLocks noGrp="1"/>
          </p:cNvSpPr>
          <p:nvPr>
            <p:ph idx="1"/>
          </p:nvPr>
        </p:nvSpPr>
        <p:spPr/>
        <p:txBody>
          <a:bodyPr/>
          <a:lstStyle/>
          <a:p>
            <a:r>
              <a:rPr lang="en-IE" dirty="0">
                <a:hlinkClick r:id="rId2"/>
              </a:rPr>
              <a:t>https://www.voicegain.ai/</a:t>
            </a:r>
          </a:p>
          <a:p>
            <a:r>
              <a:rPr lang="en-IE" dirty="0">
                <a:hlinkClick r:id="rId2"/>
              </a:rPr>
              <a:t>https://murf.ai/</a:t>
            </a:r>
            <a:endParaRPr lang="en-IE" dirty="0"/>
          </a:p>
          <a:p>
            <a:r>
              <a:rPr lang="en-IE" dirty="0"/>
              <a:t>https://www.readspeaker.com/</a:t>
            </a:r>
          </a:p>
          <a:p>
            <a:r>
              <a:rPr lang="en-IE" dirty="0" err="1"/>
              <a:t>Sonatic</a:t>
            </a:r>
            <a:r>
              <a:rPr lang="en-IE" dirty="0"/>
              <a:t> https://www.sonantic.io/</a:t>
            </a:r>
          </a:p>
          <a:p>
            <a:r>
              <a:rPr lang="en-IE" dirty="0"/>
              <a:t>JAWS </a:t>
            </a:r>
            <a:r>
              <a:rPr lang="en-IE" dirty="0">
                <a:hlinkClick r:id="rId3"/>
              </a:rPr>
              <a:t>https://www.freedomscientific.com/products/software/jaws/</a:t>
            </a:r>
            <a:endParaRPr lang="en-IE" dirty="0"/>
          </a:p>
          <a:p>
            <a:endParaRPr lang="en-IE" dirty="0"/>
          </a:p>
        </p:txBody>
      </p:sp>
    </p:spTree>
    <p:extLst>
      <p:ext uri="{BB962C8B-B14F-4D97-AF65-F5344CB8AC3E}">
        <p14:creationId xmlns:p14="http://schemas.microsoft.com/office/powerpoint/2010/main" val="3562076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Music Data Recognition and Analysis</a:t>
            </a:r>
          </a:p>
        </p:txBody>
      </p:sp>
      <p:sp>
        <p:nvSpPr>
          <p:cNvPr id="3" name="Content Placeholder 2"/>
          <p:cNvSpPr>
            <a:spLocks noGrp="1"/>
          </p:cNvSpPr>
          <p:nvPr>
            <p:ph idx="1"/>
          </p:nvPr>
        </p:nvSpPr>
        <p:spPr/>
        <p:txBody>
          <a:bodyPr/>
          <a:lstStyle/>
          <a:p>
            <a:r>
              <a:rPr lang="en-IE" dirty="0"/>
              <a:t>Shazam </a:t>
            </a:r>
            <a:r>
              <a:rPr lang="en-IE" dirty="0">
                <a:hlinkClick r:id="rId2"/>
              </a:rPr>
              <a:t>https://www.shazam.com/home</a:t>
            </a:r>
            <a:endParaRPr lang="en-IE" dirty="0"/>
          </a:p>
          <a:p>
            <a:r>
              <a:rPr lang="en-IE" dirty="0" err="1"/>
              <a:t>ScoreCloud</a:t>
            </a:r>
            <a:r>
              <a:rPr lang="en-IE" dirty="0"/>
              <a:t> automated notation software</a:t>
            </a:r>
          </a:p>
          <a:p>
            <a:r>
              <a:rPr lang="en-IE" dirty="0"/>
              <a:t>Music21 Computer Aided musicology</a:t>
            </a:r>
          </a:p>
          <a:p>
            <a:endParaRPr lang="en-IE" dirty="0"/>
          </a:p>
        </p:txBody>
      </p:sp>
    </p:spTree>
    <p:extLst>
      <p:ext uri="{BB962C8B-B14F-4D97-AF65-F5344CB8AC3E}">
        <p14:creationId xmlns:p14="http://schemas.microsoft.com/office/powerpoint/2010/main" val="421582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2E60-BF79-E210-E8B9-287C1B35608F}"/>
              </a:ext>
            </a:extLst>
          </p:cNvPr>
          <p:cNvSpPr>
            <a:spLocks noGrp="1"/>
          </p:cNvSpPr>
          <p:nvPr>
            <p:ph type="title"/>
          </p:nvPr>
        </p:nvSpPr>
        <p:spPr/>
        <p:txBody>
          <a:bodyPr/>
          <a:lstStyle/>
          <a:p>
            <a:r>
              <a:rPr lang="en-IE" dirty="0"/>
              <a:t>Singing Synthesis</a:t>
            </a:r>
          </a:p>
        </p:txBody>
      </p:sp>
      <p:sp>
        <p:nvSpPr>
          <p:cNvPr id="3" name="Content Placeholder 2">
            <a:extLst>
              <a:ext uri="{FF2B5EF4-FFF2-40B4-BE49-F238E27FC236}">
                <a16:creationId xmlns:a16="http://schemas.microsoft.com/office/drawing/2014/main" id="{4F5E3C7A-2FC1-A595-F3EC-3D524B1888E7}"/>
              </a:ext>
            </a:extLst>
          </p:cNvPr>
          <p:cNvSpPr>
            <a:spLocks noGrp="1"/>
          </p:cNvSpPr>
          <p:nvPr>
            <p:ph idx="1"/>
          </p:nvPr>
        </p:nvSpPr>
        <p:spPr/>
        <p:txBody>
          <a:bodyPr/>
          <a:lstStyle/>
          <a:p>
            <a:r>
              <a:rPr lang="en-IE" dirty="0"/>
              <a:t>Vocaloid </a:t>
            </a:r>
            <a:r>
              <a:rPr lang="en-IE" dirty="0">
                <a:hlinkClick r:id="rId2"/>
              </a:rPr>
              <a:t>https://www.vocaloid.com/en/</a:t>
            </a:r>
            <a:endParaRPr lang="en-IE" dirty="0"/>
          </a:p>
          <a:p>
            <a:r>
              <a:rPr lang="en-IE" dirty="0"/>
              <a:t>Synth V </a:t>
            </a:r>
            <a:r>
              <a:rPr lang="en-IE" dirty="0">
                <a:hlinkClick r:id="rId3"/>
              </a:rPr>
              <a:t>https://dreamtonics.com/en/synthesizerv/</a:t>
            </a:r>
            <a:endParaRPr lang="en-IE" dirty="0"/>
          </a:p>
          <a:p>
            <a:endParaRPr lang="en-IE" dirty="0"/>
          </a:p>
        </p:txBody>
      </p:sp>
    </p:spTree>
    <p:extLst>
      <p:ext uri="{BB962C8B-B14F-4D97-AF65-F5344CB8AC3E}">
        <p14:creationId xmlns:p14="http://schemas.microsoft.com/office/powerpoint/2010/main" val="160385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IE" altLang="en-US"/>
              <a:t>The Gramaphone Disc</a:t>
            </a:r>
            <a:endParaRPr lang="en-US" altLang="en-US"/>
          </a:p>
        </p:txBody>
      </p:sp>
      <p:sp>
        <p:nvSpPr>
          <p:cNvPr id="8195" name="Rectangle 3"/>
          <p:cNvSpPr>
            <a:spLocks noGrp="1" noChangeArrowheads="1"/>
          </p:cNvSpPr>
          <p:nvPr>
            <p:ph type="body" idx="1"/>
          </p:nvPr>
        </p:nvSpPr>
        <p:spPr/>
        <p:txBody>
          <a:bodyPr/>
          <a:lstStyle/>
          <a:p>
            <a:pPr>
              <a:lnSpc>
                <a:spcPct val="80000"/>
              </a:lnSpc>
            </a:pPr>
            <a:r>
              <a:rPr lang="en-IE" altLang="en-US"/>
              <a:t>By 1890 the Gramaphone disc record had been created and the first mass production of records was attempted</a:t>
            </a:r>
          </a:p>
          <a:p>
            <a:pPr>
              <a:lnSpc>
                <a:spcPct val="80000"/>
              </a:lnSpc>
            </a:pPr>
            <a:r>
              <a:rPr lang="en-IE" altLang="en-US"/>
              <a:t>A standard rotation speed of 78 RPM was eventually agreed upon</a:t>
            </a:r>
          </a:p>
          <a:p>
            <a:pPr>
              <a:lnSpc>
                <a:spcPct val="80000"/>
              </a:lnSpc>
            </a:pPr>
            <a:r>
              <a:rPr lang="en-IE" altLang="en-US"/>
              <a:t>The discs were usually 10’’ in diameter and could hold 3 minutes of music</a:t>
            </a:r>
          </a:p>
          <a:p>
            <a:pPr>
              <a:lnSpc>
                <a:spcPct val="80000"/>
              </a:lnSpc>
            </a:pPr>
            <a:r>
              <a:rPr lang="en-IE" altLang="en-US"/>
              <a:t>They were made from a compound that included 25% Shellac. They were brittle and could be easily broken</a:t>
            </a:r>
          </a:p>
          <a:p>
            <a:pPr>
              <a:lnSpc>
                <a:spcPct val="80000"/>
              </a:lnSpc>
            </a:pPr>
            <a:endParaRPr lang="en-US" altLang="en-US"/>
          </a:p>
        </p:txBody>
      </p:sp>
    </p:spTree>
    <p:extLst>
      <p:ext uri="{BB962C8B-B14F-4D97-AF65-F5344CB8AC3E}">
        <p14:creationId xmlns:p14="http://schemas.microsoft.com/office/powerpoint/2010/main" val="226383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IE" altLang="en-US"/>
              <a:t>The Gramaphone</a:t>
            </a:r>
            <a:endParaRPr lang="en-US" altLang="en-US"/>
          </a:p>
        </p:txBody>
      </p:sp>
      <p:sp>
        <p:nvSpPr>
          <p:cNvPr id="9219" name="Rectangle 3"/>
          <p:cNvSpPr>
            <a:spLocks noGrp="1" noChangeArrowheads="1"/>
          </p:cNvSpPr>
          <p:nvPr>
            <p:ph type="body" idx="1"/>
          </p:nvPr>
        </p:nvSpPr>
        <p:spPr/>
        <p:txBody>
          <a:bodyPr/>
          <a:lstStyle/>
          <a:p>
            <a:r>
              <a:rPr lang="en-IE" altLang="en-US"/>
              <a:t>Still, even with further advances one original recording could only produce 90-150 copies meaning that the recording artist would have to make a number of recordings of their song to sell a hit!</a:t>
            </a:r>
            <a:endParaRPr lang="en-US" altLang="en-US"/>
          </a:p>
        </p:txBody>
      </p:sp>
    </p:spTree>
    <p:extLst>
      <p:ext uri="{BB962C8B-B14F-4D97-AF65-F5344CB8AC3E}">
        <p14:creationId xmlns:p14="http://schemas.microsoft.com/office/powerpoint/2010/main" val="127046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IE" altLang="en-US"/>
              <a:t>How does a record player work?</a:t>
            </a:r>
            <a:endParaRPr lang="en-US" altLang="en-US"/>
          </a:p>
        </p:txBody>
      </p:sp>
      <p:sp>
        <p:nvSpPr>
          <p:cNvPr id="10243" name="Rectangle 3"/>
          <p:cNvSpPr>
            <a:spLocks noGrp="1" noChangeArrowheads="1"/>
          </p:cNvSpPr>
          <p:nvPr>
            <p:ph type="body" idx="1"/>
          </p:nvPr>
        </p:nvSpPr>
        <p:spPr/>
        <p:txBody>
          <a:bodyPr/>
          <a:lstStyle/>
          <a:p>
            <a:r>
              <a:rPr lang="en-US" altLang="en-US"/>
              <a:t>A record player consists of three main parts: the turntable, tonearm and stylus.</a:t>
            </a:r>
          </a:p>
          <a:p>
            <a:endParaRPr lang="en-IE" altLang="en-US"/>
          </a:p>
          <a:p>
            <a:r>
              <a:rPr lang="en-IE" altLang="en-US"/>
              <a:t>The turntable was originally a cylinder but this became a flat rotating platter driven by a motor</a:t>
            </a:r>
            <a:endParaRPr lang="en-US" altLang="en-US"/>
          </a:p>
        </p:txBody>
      </p:sp>
    </p:spTree>
    <p:extLst>
      <p:ext uri="{BB962C8B-B14F-4D97-AF65-F5344CB8AC3E}">
        <p14:creationId xmlns:p14="http://schemas.microsoft.com/office/powerpoint/2010/main" val="168179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IE" altLang="en-US"/>
              <a:t>How does a record player work?</a:t>
            </a:r>
            <a:endParaRPr lang="en-US" altLang="en-US"/>
          </a:p>
        </p:txBody>
      </p:sp>
      <p:sp>
        <p:nvSpPr>
          <p:cNvPr id="11267" name="Rectangle 3"/>
          <p:cNvSpPr>
            <a:spLocks noGrp="1" noChangeArrowheads="1"/>
          </p:cNvSpPr>
          <p:nvPr>
            <p:ph type="body" idx="1"/>
          </p:nvPr>
        </p:nvSpPr>
        <p:spPr/>
        <p:txBody>
          <a:bodyPr/>
          <a:lstStyle/>
          <a:p>
            <a:pPr>
              <a:lnSpc>
                <a:spcPct val="80000"/>
              </a:lnSpc>
            </a:pPr>
            <a:r>
              <a:rPr lang="en-US" altLang="en-US"/>
              <a:t>The tonearm is fixed to the turntable and extends across the surface of the record.</a:t>
            </a:r>
          </a:p>
          <a:p>
            <a:pPr>
              <a:lnSpc>
                <a:spcPct val="80000"/>
              </a:lnSpc>
            </a:pPr>
            <a:endParaRPr lang="en-US" altLang="en-US"/>
          </a:p>
          <a:p>
            <a:pPr>
              <a:lnSpc>
                <a:spcPct val="80000"/>
              </a:lnSpc>
            </a:pPr>
            <a:r>
              <a:rPr lang="en-US" altLang="en-US"/>
              <a:t> On the end of the tonearm is the stylus, the part that actually makes contact with the record and reproduces the sound recorded there. </a:t>
            </a:r>
          </a:p>
          <a:p>
            <a:pPr>
              <a:lnSpc>
                <a:spcPct val="80000"/>
              </a:lnSpc>
            </a:pPr>
            <a:endParaRPr lang="en-US" altLang="en-US"/>
          </a:p>
          <a:p>
            <a:pPr>
              <a:lnSpc>
                <a:spcPct val="80000"/>
              </a:lnSpc>
            </a:pPr>
            <a:r>
              <a:rPr lang="en-US" altLang="en-US"/>
              <a:t>The earliest styluses had crystal tips. These were replaced by ones made from ceramic, that were eventually superseded by ones with a diamond tip</a:t>
            </a:r>
          </a:p>
        </p:txBody>
      </p:sp>
    </p:spTree>
    <p:extLst>
      <p:ext uri="{BB962C8B-B14F-4D97-AF65-F5344CB8AC3E}">
        <p14:creationId xmlns:p14="http://schemas.microsoft.com/office/powerpoint/2010/main" val="1720521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2595</Words>
  <Application>Microsoft Macintosh PowerPoint</Application>
  <PresentationFormat>Widescreen</PresentationFormat>
  <Paragraphs>283</Paragraphs>
  <Slides>59</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Times New Roman</vt:lpstr>
      <vt:lpstr>Office Theme</vt:lpstr>
      <vt:lpstr>From Analog to digital media</vt:lpstr>
      <vt:lpstr>Mechanical</vt:lpstr>
      <vt:lpstr>Electricity</vt:lpstr>
      <vt:lpstr>Arrival of Electronics</vt:lpstr>
      <vt:lpstr>The Phonograph</vt:lpstr>
      <vt:lpstr>The Gramaphone Disc</vt:lpstr>
      <vt:lpstr>The Gramaphone</vt:lpstr>
      <vt:lpstr>How does a record player work?</vt:lpstr>
      <vt:lpstr>How does a record player work?</vt:lpstr>
      <vt:lpstr>How does a record work?</vt:lpstr>
      <vt:lpstr>How does a record work?</vt:lpstr>
      <vt:lpstr>Microscopic Images</vt:lpstr>
      <vt:lpstr>Groove Profile</vt:lpstr>
      <vt:lpstr>Post World War II</vt:lpstr>
      <vt:lpstr>The 45</vt:lpstr>
      <vt:lpstr>Playback Equipment</vt:lpstr>
      <vt:lpstr>Hi Fi and Stereo</vt:lpstr>
      <vt:lpstr>Playback  - Hi Fi</vt:lpstr>
      <vt:lpstr>Vinyl records problems</vt:lpstr>
      <vt:lpstr>Vinyl issues</vt:lpstr>
      <vt:lpstr>Tape</vt:lpstr>
      <vt:lpstr>Post World War II</vt:lpstr>
      <vt:lpstr>Post World War II</vt:lpstr>
      <vt:lpstr>Tape</vt:lpstr>
      <vt:lpstr>Four Types of  Tape</vt:lpstr>
      <vt:lpstr>Types of Tape</vt:lpstr>
      <vt:lpstr>Cassette</vt:lpstr>
      <vt:lpstr>Storing Digital Audio</vt:lpstr>
      <vt:lpstr>Soundcards</vt:lpstr>
      <vt:lpstr>PowerPoint Presentation</vt:lpstr>
      <vt:lpstr>PowerPoint Presentation</vt:lpstr>
      <vt:lpstr>Recording</vt:lpstr>
      <vt:lpstr>With Overloading – Audio Clipping results</vt:lpstr>
      <vt:lpstr>Clipping</vt:lpstr>
      <vt:lpstr>Hard and Soft Clipping in the Recording context</vt:lpstr>
      <vt:lpstr>Hard Clipping Example</vt:lpstr>
      <vt:lpstr>Analog Saturation</vt:lpstr>
      <vt:lpstr>Soft Clipping</vt:lpstr>
      <vt:lpstr>Hard and Soft Clipping in the Effects context</vt:lpstr>
      <vt:lpstr>Sampling rate</vt:lpstr>
      <vt:lpstr>Digital Audio Samples appearance</vt:lpstr>
      <vt:lpstr>Sample Rate</vt:lpstr>
      <vt:lpstr>Shannon’s Theorem</vt:lpstr>
      <vt:lpstr>Shannon’s Sampling Theorem </vt:lpstr>
      <vt:lpstr>Shannon Sampling illustration</vt:lpstr>
      <vt:lpstr>Sampling at CD quality 44100Hz</vt:lpstr>
      <vt:lpstr>Higher Sample rates</vt:lpstr>
      <vt:lpstr>Effect of Increasing the sampling rate</vt:lpstr>
      <vt:lpstr>Lower Sample rates</vt:lpstr>
      <vt:lpstr>Summary</vt:lpstr>
      <vt:lpstr>DAWs (to name but a few)</vt:lpstr>
      <vt:lpstr>Digital Audio Editing and Repair</vt:lpstr>
      <vt:lpstr>Analysis tools</vt:lpstr>
      <vt:lpstr>Languages/tools for sound synthesis</vt:lpstr>
      <vt:lpstr>Source Separation</vt:lpstr>
      <vt:lpstr>Speech Recognition</vt:lpstr>
      <vt:lpstr>Speech Synthesis</vt:lpstr>
      <vt:lpstr>Music Data Recognition and Analysis</vt:lpstr>
      <vt:lpstr>Singing Synthesis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CS425 – Week 1 Introduction and review of the field</dc:title>
  <dc:creator>Joseph Timoney</dc:creator>
  <cp:lastModifiedBy>DharanipathiRathnaKumar Balasubramaniam</cp:lastModifiedBy>
  <cp:revision>4</cp:revision>
  <dcterms:created xsi:type="dcterms:W3CDTF">2023-02-11T21:19:39Z</dcterms:created>
  <dcterms:modified xsi:type="dcterms:W3CDTF">2024-02-09T15:42:59Z</dcterms:modified>
</cp:coreProperties>
</file>