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3" r:id="rId3"/>
    <p:sldId id="294" r:id="rId4"/>
    <p:sldId id="295" r:id="rId5"/>
    <p:sldId id="296" r:id="rId6"/>
    <p:sldId id="297" r:id="rId7"/>
    <p:sldId id="298" r:id="rId8"/>
    <p:sldId id="299" r:id="rId9"/>
    <p:sldId id="301" r:id="rId10"/>
    <p:sldId id="302" r:id="rId11"/>
    <p:sldId id="303" r:id="rId12"/>
    <p:sldId id="304" r:id="rId13"/>
    <p:sldId id="305" r:id="rId14"/>
    <p:sldId id="306" r:id="rId15"/>
    <p:sldId id="300"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88" r:id="rId35"/>
    <p:sldId id="289" r:id="rId36"/>
    <p:sldId id="290"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2"/>
    <p:restoredTop sz="74711" autoAdjust="0"/>
  </p:normalViewPr>
  <p:slideViewPr>
    <p:cSldViewPr>
      <p:cViewPr varScale="1">
        <p:scale>
          <a:sx n="149" d="100"/>
          <a:sy n="149" d="100"/>
        </p:scale>
        <p:origin x="187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DD557-1E55-4205-8395-D52E9EBD7CAE}" type="datetimeFigureOut">
              <a:rPr lang="en-IE" smtClean="0"/>
              <a:t>22/02/2024</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2B07A-F7DB-42E6-9D91-C8C1C38225EB}" type="slidenum">
              <a:rPr lang="en-IE" smtClean="0"/>
              <a:t>‹#›</a:t>
            </a:fld>
            <a:endParaRPr lang="en-IE"/>
          </a:p>
        </p:txBody>
      </p:sp>
    </p:spTree>
    <p:extLst>
      <p:ext uri="{BB962C8B-B14F-4D97-AF65-F5344CB8AC3E}">
        <p14:creationId xmlns:p14="http://schemas.microsoft.com/office/powerpoint/2010/main" val="367468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3E2B07A-F7DB-42E6-9D91-C8C1C38225EB}" type="slidenum">
              <a:rPr lang="en-IE" smtClean="0"/>
              <a:t>34</a:t>
            </a:fld>
            <a:endParaRPr lang="en-IE"/>
          </a:p>
        </p:txBody>
      </p:sp>
    </p:spTree>
    <p:extLst>
      <p:ext uri="{BB962C8B-B14F-4D97-AF65-F5344CB8AC3E}">
        <p14:creationId xmlns:p14="http://schemas.microsoft.com/office/powerpoint/2010/main" val="29015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https://dspillustrations.com/pages/posts/misc/fourier-series-and-harmonic-approximation.html</a:t>
            </a:r>
          </a:p>
        </p:txBody>
      </p:sp>
      <p:sp>
        <p:nvSpPr>
          <p:cNvPr id="4" name="Slide Number Placeholder 3"/>
          <p:cNvSpPr>
            <a:spLocks noGrp="1"/>
          </p:cNvSpPr>
          <p:nvPr>
            <p:ph type="sldNum" sz="quarter" idx="5"/>
          </p:nvPr>
        </p:nvSpPr>
        <p:spPr/>
        <p:txBody>
          <a:bodyPr/>
          <a:lstStyle/>
          <a:p>
            <a:fld id="{33E2B07A-F7DB-42E6-9D91-C8C1C38225EB}" type="slidenum">
              <a:rPr lang="en-IE" smtClean="0"/>
              <a:t>35</a:t>
            </a:fld>
            <a:endParaRPr lang="en-IE"/>
          </a:p>
        </p:txBody>
      </p:sp>
    </p:spTree>
    <p:extLst>
      <p:ext uri="{BB962C8B-B14F-4D97-AF65-F5344CB8AC3E}">
        <p14:creationId xmlns:p14="http://schemas.microsoft.com/office/powerpoint/2010/main" val="216395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44607E2C-FF39-4B36-87BE-9B3D70E40616}" type="datetimeFigureOut">
              <a:rPr lang="en-IE" smtClean="0"/>
              <a:t>22/02/2024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192200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4607E2C-FF39-4B36-87BE-9B3D70E40616}" type="datetimeFigureOut">
              <a:rPr lang="en-IE" smtClean="0"/>
              <a:t>22/02/2024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3174549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4607E2C-FF39-4B36-87BE-9B3D70E40616}" type="datetimeFigureOut">
              <a:rPr lang="en-IE" smtClean="0"/>
              <a:t>22/02/2024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3010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973E230-23E2-4D0E-99E3-18F0B05DF754}" type="slidenum">
              <a:rPr lang="en-US" altLang="en-US"/>
              <a:pPr>
                <a:defRPr/>
              </a:pPr>
              <a:t>‹#›</a:t>
            </a:fld>
            <a:endParaRPr lang="en-US" altLang="en-US"/>
          </a:p>
        </p:txBody>
      </p:sp>
    </p:spTree>
    <p:extLst>
      <p:ext uri="{BB962C8B-B14F-4D97-AF65-F5344CB8AC3E}">
        <p14:creationId xmlns:p14="http://schemas.microsoft.com/office/powerpoint/2010/main" val="273847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4607E2C-FF39-4B36-87BE-9B3D70E40616}" type="datetimeFigureOut">
              <a:rPr lang="en-IE" smtClean="0"/>
              <a:t>22/02/2024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248297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07E2C-FF39-4B36-87BE-9B3D70E40616}" type="datetimeFigureOut">
              <a:rPr lang="en-IE" smtClean="0"/>
              <a:t>22/02/2024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323179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44607E2C-FF39-4B36-87BE-9B3D70E40616}" type="datetimeFigureOut">
              <a:rPr lang="en-IE" smtClean="0"/>
              <a:t>22/02/2024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262614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44607E2C-FF39-4B36-87BE-9B3D70E40616}" type="datetimeFigureOut">
              <a:rPr lang="en-IE" smtClean="0"/>
              <a:t>22/02/2024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95811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44607E2C-FF39-4B36-87BE-9B3D70E40616}" type="datetimeFigureOut">
              <a:rPr lang="en-IE" smtClean="0"/>
              <a:t>22/02/2024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282913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07E2C-FF39-4B36-87BE-9B3D70E40616}" type="datetimeFigureOut">
              <a:rPr lang="en-IE" smtClean="0"/>
              <a:t>22/02/2024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32093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07E2C-FF39-4B36-87BE-9B3D70E40616}" type="datetimeFigureOut">
              <a:rPr lang="en-IE" smtClean="0"/>
              <a:t>22/02/2024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11375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07E2C-FF39-4B36-87BE-9B3D70E40616}" type="datetimeFigureOut">
              <a:rPr lang="en-IE" smtClean="0"/>
              <a:t>22/02/2024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EFABADE-DC8D-4F31-9715-828ACE596EB4}" type="slidenum">
              <a:rPr lang="en-IE" smtClean="0"/>
              <a:t>‹#›</a:t>
            </a:fld>
            <a:endParaRPr lang="en-IE"/>
          </a:p>
        </p:txBody>
      </p:sp>
    </p:spTree>
    <p:extLst>
      <p:ext uri="{BB962C8B-B14F-4D97-AF65-F5344CB8AC3E}">
        <p14:creationId xmlns:p14="http://schemas.microsoft.com/office/powerpoint/2010/main" val="186546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07E2C-FF39-4B36-87BE-9B3D70E40616}" type="datetimeFigureOut">
              <a:rPr lang="en-IE" smtClean="0"/>
              <a:t>22/02/2024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ABADE-DC8D-4F31-9715-828ACE596EB4}" type="slidenum">
              <a:rPr lang="en-IE" smtClean="0"/>
              <a:t>‹#›</a:t>
            </a:fld>
            <a:endParaRPr lang="en-IE"/>
          </a:p>
        </p:txBody>
      </p:sp>
    </p:spTree>
    <p:extLst>
      <p:ext uri="{BB962C8B-B14F-4D97-AF65-F5344CB8AC3E}">
        <p14:creationId xmlns:p14="http://schemas.microsoft.com/office/powerpoint/2010/main" val="322735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PEG-4_Part_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net.com/tags/microsoft/" TargetMode="External"/><Relationship Id="rId2" Type="http://schemas.openxmlformats.org/officeDocument/2006/relationships/hyperlink" Target="https://www.cnet.com/app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ompact_Disc_Digital_Aud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D2B6-EBE5-413E-B56C-B818392DB443}"/>
              </a:ext>
            </a:extLst>
          </p:cNvPr>
          <p:cNvSpPr>
            <a:spLocks noGrp="1"/>
          </p:cNvSpPr>
          <p:nvPr>
            <p:ph type="ctrTitle"/>
          </p:nvPr>
        </p:nvSpPr>
        <p:spPr/>
        <p:txBody>
          <a:bodyPr/>
          <a:lstStyle/>
          <a:p>
            <a:r>
              <a:rPr lang="en-US" dirty="0"/>
              <a:t>Audio File formats</a:t>
            </a:r>
            <a:endParaRPr lang="en-IE" dirty="0"/>
          </a:p>
        </p:txBody>
      </p:sp>
      <p:sp>
        <p:nvSpPr>
          <p:cNvPr id="3" name="Subtitle 2">
            <a:extLst>
              <a:ext uri="{FF2B5EF4-FFF2-40B4-BE49-F238E27FC236}">
                <a16:creationId xmlns:a16="http://schemas.microsoft.com/office/drawing/2014/main" id="{43647E9C-3208-4902-BD09-B0195EC8730E}"/>
              </a:ext>
            </a:extLst>
          </p:cNvPr>
          <p:cNvSpPr>
            <a:spLocks noGrp="1"/>
          </p:cNvSpPr>
          <p:nvPr>
            <p:ph type="subTitle" idx="1"/>
          </p:nvPr>
        </p:nvSpPr>
        <p:spPr/>
        <p:txBody>
          <a:bodyPr/>
          <a:lstStyle/>
          <a:p>
            <a:r>
              <a:rPr lang="en-US" dirty="0"/>
              <a:t>CS425</a:t>
            </a:r>
            <a:endParaRPr lang="en-IE" dirty="0"/>
          </a:p>
        </p:txBody>
      </p:sp>
    </p:spTree>
    <p:extLst>
      <p:ext uri="{BB962C8B-B14F-4D97-AF65-F5344CB8AC3E}">
        <p14:creationId xmlns:p14="http://schemas.microsoft.com/office/powerpoint/2010/main" val="533074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678C-CA61-4427-8FF6-57CD5A313F3A}"/>
              </a:ext>
            </a:extLst>
          </p:cNvPr>
          <p:cNvSpPr>
            <a:spLocks noGrp="1"/>
          </p:cNvSpPr>
          <p:nvPr>
            <p:ph type="title"/>
          </p:nvPr>
        </p:nvSpPr>
        <p:spPr/>
        <p:txBody>
          <a:bodyPr/>
          <a:lstStyle/>
          <a:p>
            <a:r>
              <a:rPr lang="en-IE" dirty="0"/>
              <a:t>Compressed lossy</a:t>
            </a:r>
          </a:p>
        </p:txBody>
      </p:sp>
      <p:sp>
        <p:nvSpPr>
          <p:cNvPr id="3" name="Content Placeholder 2">
            <a:extLst>
              <a:ext uri="{FF2B5EF4-FFF2-40B4-BE49-F238E27FC236}">
                <a16:creationId xmlns:a16="http://schemas.microsoft.com/office/drawing/2014/main" id="{258FE176-A839-4AC1-A261-CD834E5758CE}"/>
              </a:ext>
            </a:extLst>
          </p:cNvPr>
          <p:cNvSpPr>
            <a:spLocks noGrp="1"/>
          </p:cNvSpPr>
          <p:nvPr>
            <p:ph idx="1"/>
          </p:nvPr>
        </p:nvSpPr>
        <p:spPr/>
        <p:txBody>
          <a:bodyPr>
            <a:normAutofit fontScale="70000" lnSpcReduction="20000"/>
          </a:bodyPr>
          <a:lstStyle/>
          <a:p>
            <a:r>
              <a:rPr lang="en-US" dirty="0"/>
              <a:t>On the other hand, if your intent is to make sharing your music easy and fast, choose a compressed audio format that will provide you with small file size. Yes, it will mean you’ll have to trade perfect quality away, but if you know that the person you’re sending your song to is going to be listening on headphones on a bus or their car audio system, then you know that extreme audio quality won’t matter. At that point, convenience will always win. Additionally, since email providers limit attachment sizes and smartphones have limited storage space, any audio format that can offer smaller file sizes is going to be a winner. For all of those instances, choose a compressed audio format like MP3 or M4A.</a:t>
            </a:r>
          </a:p>
          <a:p>
            <a:r>
              <a:rPr lang="en-US" b="1" dirty="0">
                <a:effectLst/>
              </a:rPr>
              <a:t>PROS: </a:t>
            </a:r>
            <a:r>
              <a:rPr lang="en-US" dirty="0">
                <a:effectLst/>
              </a:rPr>
              <a:t>Small file size, perfect for sending via email, direct messages, or storing on mobile devices</a:t>
            </a:r>
            <a:br>
              <a:rPr lang="en-US" dirty="0">
                <a:effectLst/>
              </a:rPr>
            </a:br>
            <a:r>
              <a:rPr lang="en-US" b="1" dirty="0">
                <a:effectLst/>
              </a:rPr>
              <a:t>CONS: </a:t>
            </a:r>
            <a:r>
              <a:rPr lang="en-US" dirty="0">
                <a:effectLst/>
              </a:rPr>
              <a:t>To achieve smaller files, audio quality is compromised. The smaller the file, the worse the audio quality will be.</a:t>
            </a:r>
          </a:p>
          <a:p>
            <a:endParaRPr lang="en-IE" dirty="0"/>
          </a:p>
        </p:txBody>
      </p:sp>
    </p:spTree>
    <p:extLst>
      <p:ext uri="{BB962C8B-B14F-4D97-AF65-F5344CB8AC3E}">
        <p14:creationId xmlns:p14="http://schemas.microsoft.com/office/powerpoint/2010/main" val="412059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B95D-5FF2-43C0-A3F2-B4DFE645F0F5}"/>
              </a:ext>
            </a:extLst>
          </p:cNvPr>
          <p:cNvSpPr>
            <a:spLocks noGrp="1"/>
          </p:cNvSpPr>
          <p:nvPr>
            <p:ph type="title"/>
          </p:nvPr>
        </p:nvSpPr>
        <p:spPr/>
        <p:txBody>
          <a:bodyPr/>
          <a:lstStyle/>
          <a:p>
            <a:r>
              <a:rPr lang="en-US" dirty="0"/>
              <a:t>Wav Vs AIFF</a:t>
            </a:r>
            <a:endParaRPr lang="en-IE" dirty="0"/>
          </a:p>
        </p:txBody>
      </p:sp>
      <p:sp>
        <p:nvSpPr>
          <p:cNvPr id="3" name="Content Placeholder 2">
            <a:extLst>
              <a:ext uri="{FF2B5EF4-FFF2-40B4-BE49-F238E27FC236}">
                <a16:creationId xmlns:a16="http://schemas.microsoft.com/office/drawing/2014/main" id="{E6B94548-4E55-4C3B-AE16-EA5588531B08}"/>
              </a:ext>
            </a:extLst>
          </p:cNvPr>
          <p:cNvSpPr>
            <a:spLocks noGrp="1"/>
          </p:cNvSpPr>
          <p:nvPr>
            <p:ph idx="1"/>
          </p:nvPr>
        </p:nvSpPr>
        <p:spPr/>
        <p:txBody>
          <a:bodyPr>
            <a:normAutofit fontScale="85000" lnSpcReduction="20000"/>
          </a:bodyPr>
          <a:lstStyle/>
          <a:p>
            <a:r>
              <a:rPr lang="en-US" dirty="0"/>
              <a:t>So if WAV and AIFF can both offer the same highest studio-quality audio, which one should you choose? Well, that will really depend on your use case. For starters, the historical prevalence still stands today. WAV files are more popular on Windows, whereas AIFF files keep their ground on Macs. If you’re planning to send your audio files to the studio for further overdubbing or mixing, consistency with your session is important, so talk with your sound engineer about what format they plan to use in the session, and make sure your audio bounces match. The great news is, regardless of which of the two formats you choose, you will achieve exactly the same superb audio quality.</a:t>
            </a:r>
            <a:endParaRPr lang="en-IE" dirty="0"/>
          </a:p>
        </p:txBody>
      </p:sp>
    </p:spTree>
    <p:extLst>
      <p:ext uri="{BB962C8B-B14F-4D97-AF65-F5344CB8AC3E}">
        <p14:creationId xmlns:p14="http://schemas.microsoft.com/office/powerpoint/2010/main" val="300141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46B1-A7BF-4513-AC14-7B2B956ED168}"/>
              </a:ext>
            </a:extLst>
          </p:cNvPr>
          <p:cNvSpPr>
            <a:spLocks noGrp="1"/>
          </p:cNvSpPr>
          <p:nvPr>
            <p:ph type="title"/>
          </p:nvPr>
        </p:nvSpPr>
        <p:spPr/>
        <p:txBody>
          <a:bodyPr/>
          <a:lstStyle/>
          <a:p>
            <a:r>
              <a:rPr lang="en-US" dirty="0"/>
              <a:t>MP3 vs M4A</a:t>
            </a:r>
            <a:endParaRPr lang="en-IE" dirty="0"/>
          </a:p>
        </p:txBody>
      </p:sp>
      <p:sp>
        <p:nvSpPr>
          <p:cNvPr id="3" name="Content Placeholder 2">
            <a:extLst>
              <a:ext uri="{FF2B5EF4-FFF2-40B4-BE49-F238E27FC236}">
                <a16:creationId xmlns:a16="http://schemas.microsoft.com/office/drawing/2014/main" id="{9FF3D528-A70D-4317-A468-2B183116C5E0}"/>
              </a:ext>
            </a:extLst>
          </p:cNvPr>
          <p:cNvSpPr>
            <a:spLocks noGrp="1"/>
          </p:cNvSpPr>
          <p:nvPr>
            <p:ph idx="1"/>
          </p:nvPr>
        </p:nvSpPr>
        <p:spPr/>
        <p:txBody>
          <a:bodyPr>
            <a:normAutofit lnSpcReduction="10000"/>
          </a:bodyPr>
          <a:lstStyle/>
          <a:p>
            <a:r>
              <a:rPr lang="en-US" dirty="0"/>
              <a:t>The majority of desktop and mobile devices sold nowadays come with native support for MP3 and M4A files alike. For higher quality results, I recommend you choose M4A, which can offer higher sonic results at the same settings, all while still resulting in smaller file sizes than MP3. On the other hand, if guaranteed compatibility is what you need most, MP3 will probably be the wiser choice of the two.</a:t>
            </a:r>
            <a:endParaRPr lang="en-IE" dirty="0"/>
          </a:p>
        </p:txBody>
      </p:sp>
    </p:spTree>
    <p:extLst>
      <p:ext uri="{BB962C8B-B14F-4D97-AF65-F5344CB8AC3E}">
        <p14:creationId xmlns:p14="http://schemas.microsoft.com/office/powerpoint/2010/main" val="1137500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D610-3D89-4137-A445-00085A6C7952}"/>
              </a:ext>
            </a:extLst>
          </p:cNvPr>
          <p:cNvSpPr>
            <a:spLocks noGrp="1"/>
          </p:cNvSpPr>
          <p:nvPr>
            <p:ph type="title"/>
          </p:nvPr>
        </p:nvSpPr>
        <p:spPr/>
        <p:txBody>
          <a:bodyPr/>
          <a:lstStyle/>
          <a:p>
            <a:r>
              <a:rPr lang="en-US" dirty="0"/>
              <a:t>Compare FLAC and MP3</a:t>
            </a:r>
            <a:endParaRPr lang="en-IE" dirty="0"/>
          </a:p>
        </p:txBody>
      </p:sp>
      <p:sp>
        <p:nvSpPr>
          <p:cNvPr id="3" name="Content Placeholder 2">
            <a:extLst>
              <a:ext uri="{FF2B5EF4-FFF2-40B4-BE49-F238E27FC236}">
                <a16:creationId xmlns:a16="http://schemas.microsoft.com/office/drawing/2014/main" id="{0EA88931-E68F-44DE-8E04-D004018B6C1E}"/>
              </a:ext>
            </a:extLst>
          </p:cNvPr>
          <p:cNvSpPr>
            <a:spLocks noGrp="1"/>
          </p:cNvSpPr>
          <p:nvPr>
            <p:ph idx="1"/>
          </p:nvPr>
        </p:nvSpPr>
        <p:spPr/>
        <p:txBody>
          <a:bodyPr>
            <a:normAutofit fontScale="77500" lnSpcReduction="20000"/>
          </a:bodyPr>
          <a:lstStyle/>
          <a:p>
            <a:r>
              <a:rPr lang="en-US" dirty="0"/>
              <a:t>MP3 is a lossy format, which means that information of the music is discarded to reduce the file size to a more compact level. </a:t>
            </a:r>
          </a:p>
          <a:p>
            <a:endParaRPr lang="en-US" dirty="0"/>
          </a:p>
          <a:p>
            <a:r>
              <a:rPr lang="en-US" dirty="0"/>
              <a:t>It uses algorithms derived from "psychoacoustics" to delete redundant sounds, but it isn't always successful. Typically, cymbals, reverb and guitars are the sounds most affected by MP3 compression and can sound really distorted or "crunchy" when too much compression is applied.</a:t>
            </a:r>
          </a:p>
          <a:p>
            <a:endParaRPr lang="en-US" dirty="0"/>
          </a:p>
          <a:p>
            <a:r>
              <a:rPr lang="en-US" dirty="0"/>
              <a:t>FLAC doesn't have the auditory problems of MP3s. FLAC is lossless and more like a ZIP file -- it comes out sounding the same when it is unzipped.</a:t>
            </a:r>
            <a:endParaRPr lang="en-IE" dirty="0"/>
          </a:p>
        </p:txBody>
      </p:sp>
    </p:spTree>
    <p:extLst>
      <p:ext uri="{BB962C8B-B14F-4D97-AF65-F5344CB8AC3E}">
        <p14:creationId xmlns:p14="http://schemas.microsoft.com/office/powerpoint/2010/main" val="382165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2292-38BB-489E-AD9A-670D30D7D029}"/>
              </a:ext>
            </a:extLst>
          </p:cNvPr>
          <p:cNvSpPr>
            <a:spLocks noGrp="1"/>
          </p:cNvSpPr>
          <p:nvPr>
            <p:ph type="title"/>
          </p:nvPr>
        </p:nvSpPr>
        <p:spPr/>
        <p:txBody>
          <a:bodyPr/>
          <a:lstStyle/>
          <a:p>
            <a:r>
              <a:rPr lang="en-US" dirty="0"/>
              <a:t>Compare FLAC and MP3</a:t>
            </a:r>
            <a:endParaRPr lang="en-IE" dirty="0"/>
          </a:p>
        </p:txBody>
      </p:sp>
      <p:sp>
        <p:nvSpPr>
          <p:cNvPr id="3" name="Content Placeholder 2">
            <a:extLst>
              <a:ext uri="{FF2B5EF4-FFF2-40B4-BE49-F238E27FC236}">
                <a16:creationId xmlns:a16="http://schemas.microsoft.com/office/drawing/2014/main" id="{86D2EE30-2933-47D7-87C7-7706EA91A8E4}"/>
              </a:ext>
            </a:extLst>
          </p:cNvPr>
          <p:cNvSpPr>
            <a:spLocks noGrp="1"/>
          </p:cNvSpPr>
          <p:nvPr>
            <p:ph idx="1"/>
          </p:nvPr>
        </p:nvSpPr>
        <p:spPr/>
        <p:txBody>
          <a:bodyPr/>
          <a:lstStyle/>
          <a:p>
            <a:r>
              <a:rPr lang="en-US" dirty="0"/>
              <a:t>While FLAC files are up to six times larger than an MP3, they are half the size of a CD, and can have the same boost in audio quality.</a:t>
            </a:r>
          </a:p>
          <a:p>
            <a:endParaRPr lang="en-US" dirty="0"/>
          </a:p>
          <a:p>
            <a:r>
              <a:rPr lang="en-US" dirty="0"/>
              <a:t>Furthermore, FLAC is not just restricted to 16-bit (CD quality), and files can be bought up to 24-bit/192kHz for better performance.</a:t>
            </a:r>
            <a:endParaRPr lang="en-IE" dirty="0"/>
          </a:p>
        </p:txBody>
      </p:sp>
    </p:spTree>
    <p:extLst>
      <p:ext uri="{BB962C8B-B14F-4D97-AF65-F5344CB8AC3E}">
        <p14:creationId xmlns:p14="http://schemas.microsoft.com/office/powerpoint/2010/main" val="3355708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0BB8-D3F1-4EBE-8FF7-37C00A31BF17}"/>
              </a:ext>
            </a:extLst>
          </p:cNvPr>
          <p:cNvSpPr>
            <a:spLocks noGrp="1"/>
          </p:cNvSpPr>
          <p:nvPr>
            <p:ph type="title"/>
          </p:nvPr>
        </p:nvSpPr>
        <p:spPr/>
        <p:txBody>
          <a:bodyPr/>
          <a:lstStyle/>
          <a:p>
            <a:r>
              <a:rPr lang="en-US" dirty="0"/>
              <a:t>Which Format to use?</a:t>
            </a:r>
            <a:endParaRPr lang="en-IE" dirty="0"/>
          </a:p>
        </p:txBody>
      </p:sp>
    </p:spTree>
    <p:extLst>
      <p:ext uri="{BB962C8B-B14F-4D97-AF65-F5344CB8AC3E}">
        <p14:creationId xmlns:p14="http://schemas.microsoft.com/office/powerpoint/2010/main" val="377472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703017" y="2584450"/>
            <a:ext cx="79364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4000" b="1" dirty="0">
                <a:latin typeface="Times New Roman" pitchFamily="18" charset="0"/>
              </a:rPr>
              <a:t>CS425</a:t>
            </a:r>
          </a:p>
          <a:p>
            <a:pPr algn="ctr">
              <a:spcBef>
                <a:spcPct val="0"/>
              </a:spcBef>
              <a:buFontTx/>
              <a:buNone/>
            </a:pPr>
            <a:r>
              <a:rPr lang="en-GB" altLang="en-US" sz="4000" b="1">
                <a:latin typeface="Times New Roman" pitchFamily="18" charset="0"/>
              </a:rPr>
              <a:t>Introduction to Frequency </a:t>
            </a:r>
            <a:r>
              <a:rPr lang="en-GB" altLang="en-US" sz="4000" b="1" dirty="0">
                <a:latin typeface="Times New Roman" pitchFamily="18" charset="0"/>
              </a:rPr>
              <a:t>Analysis</a:t>
            </a:r>
          </a:p>
        </p:txBody>
      </p:sp>
    </p:spTree>
    <p:extLst>
      <p:ext uri="{BB962C8B-B14F-4D97-AF65-F5344CB8AC3E}">
        <p14:creationId xmlns:p14="http://schemas.microsoft.com/office/powerpoint/2010/main" val="122662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IE" altLang="en-US"/>
              <a:t>Frequency Analysis</a:t>
            </a:r>
            <a:endParaRPr lang="en-US" altLang="en-US"/>
          </a:p>
        </p:txBody>
      </p:sp>
      <p:sp>
        <p:nvSpPr>
          <p:cNvPr id="3075" name="Rectangle 3"/>
          <p:cNvSpPr>
            <a:spLocks noGrp="1" noChangeArrowheads="1"/>
          </p:cNvSpPr>
          <p:nvPr>
            <p:ph type="body" idx="1"/>
          </p:nvPr>
        </p:nvSpPr>
        <p:spPr/>
        <p:txBody>
          <a:bodyPr/>
          <a:lstStyle/>
          <a:p>
            <a:pPr eaLnBrk="1" hangingPunct="1"/>
            <a:r>
              <a:rPr lang="en-IE" altLang="en-US"/>
              <a:t>The fundamental idea is that while a signal may be difficult to understand/analyse by looking at its time waveform, its frequency spectrum should reveal much more information about how it is formed.</a:t>
            </a:r>
          </a:p>
          <a:p>
            <a:pPr eaLnBrk="1" hangingPunct="1"/>
            <a:endParaRPr lang="en-IE" altLang="en-US"/>
          </a:p>
          <a:p>
            <a:pPr eaLnBrk="1" hangingPunct="1"/>
            <a:endParaRPr lang="en-US" altLang="en-US"/>
          </a:p>
        </p:txBody>
      </p:sp>
    </p:spTree>
    <p:extLst>
      <p:ext uri="{BB962C8B-B14F-4D97-AF65-F5344CB8AC3E}">
        <p14:creationId xmlns:p14="http://schemas.microsoft.com/office/powerpoint/2010/main" val="249584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IE" altLang="en-US"/>
              <a:t>Frequency Analysis and Hearing</a:t>
            </a:r>
            <a:endParaRPr lang="en-US" altLang="en-US"/>
          </a:p>
        </p:txBody>
      </p:sp>
      <p:sp>
        <p:nvSpPr>
          <p:cNvPr id="4099" name="Rectangle 3"/>
          <p:cNvSpPr>
            <a:spLocks noGrp="1" noChangeArrowheads="1"/>
          </p:cNvSpPr>
          <p:nvPr>
            <p:ph type="body" idx="1"/>
          </p:nvPr>
        </p:nvSpPr>
        <p:spPr/>
        <p:txBody>
          <a:bodyPr/>
          <a:lstStyle/>
          <a:p>
            <a:pPr eaLnBrk="1" hangingPunct="1"/>
            <a:r>
              <a:rPr lang="en-IE" altLang="en-US" sz="2800"/>
              <a:t>This fits with how humans perceive sound: </a:t>
            </a:r>
            <a:r>
              <a:rPr lang="en-US" altLang="en-US" sz="2800"/>
              <a:t>the mechanism of the inner ear converts fluctuations in air pressure into mechanical energy first of all. </a:t>
            </a:r>
          </a:p>
          <a:p>
            <a:pPr eaLnBrk="1" hangingPunct="1"/>
            <a:endParaRPr lang="en-US" altLang="en-US" sz="2800"/>
          </a:p>
          <a:p>
            <a:pPr eaLnBrk="1" hangingPunct="1"/>
            <a:r>
              <a:rPr lang="en-US" altLang="en-US" sz="2800"/>
              <a:t>The eardrum vibrates, which in turn causes a series of three tiny bones (the hammer, the anvil, and the stirrup) in the middle ear to vibrate. The vibration is transferred to the snail-shaped cochlea in the inner ear.</a:t>
            </a:r>
          </a:p>
        </p:txBody>
      </p:sp>
    </p:spTree>
    <p:extLst>
      <p:ext uri="{BB962C8B-B14F-4D97-AF65-F5344CB8AC3E}">
        <p14:creationId xmlns:p14="http://schemas.microsoft.com/office/powerpoint/2010/main" val="796411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IE" altLang="en-US"/>
              <a:t>The Ear</a:t>
            </a:r>
            <a:endParaRPr lang="en-US" altLang="en-US"/>
          </a:p>
        </p:txBody>
      </p:sp>
      <p:pic>
        <p:nvPicPr>
          <p:cNvPr id="5123" name="Picture 3" descr="http://nl.bu.edu/wp-content/uploads/2011/10/ear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4675"/>
            <a:ext cx="6767512"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26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607A-0A72-4320-BFF8-720E4C299B62}"/>
              </a:ext>
            </a:extLst>
          </p:cNvPr>
          <p:cNvSpPr>
            <a:spLocks noGrp="1"/>
          </p:cNvSpPr>
          <p:nvPr>
            <p:ph type="title"/>
          </p:nvPr>
        </p:nvSpPr>
        <p:spPr/>
        <p:txBody>
          <a:bodyPr>
            <a:normAutofit fontScale="90000"/>
          </a:bodyPr>
          <a:lstStyle/>
          <a:p>
            <a:r>
              <a:rPr lang="en-US" dirty="0"/>
              <a:t>Wav Files – Uncompressed and Lossless</a:t>
            </a:r>
            <a:endParaRPr lang="en-IE" dirty="0"/>
          </a:p>
        </p:txBody>
      </p:sp>
      <p:sp>
        <p:nvSpPr>
          <p:cNvPr id="3" name="Content Placeholder 2">
            <a:extLst>
              <a:ext uri="{FF2B5EF4-FFF2-40B4-BE49-F238E27FC236}">
                <a16:creationId xmlns:a16="http://schemas.microsoft.com/office/drawing/2014/main" id="{33245C88-3CBE-4D0A-94EA-530136E59261}"/>
              </a:ext>
            </a:extLst>
          </p:cNvPr>
          <p:cNvSpPr>
            <a:spLocks noGrp="1"/>
          </p:cNvSpPr>
          <p:nvPr>
            <p:ph idx="1"/>
          </p:nvPr>
        </p:nvSpPr>
        <p:spPr/>
        <p:txBody>
          <a:bodyPr>
            <a:normAutofit fontScale="62500" lnSpcReduction="20000"/>
          </a:bodyPr>
          <a:lstStyle/>
          <a:p>
            <a:r>
              <a:rPr lang="en-US" dirty="0"/>
              <a:t>Waveform audio files (also called WAV files) are one of the more popular digital audio formats and a gold standard in studio recording. WAV was one of the first digital audio formats. It still maintains its position as one of the world’s leading pro audio formats.</a:t>
            </a:r>
          </a:p>
          <a:p>
            <a:r>
              <a:rPr lang="en-US" dirty="0"/>
              <a:t>WAV files capture and recreate an original audio waveform at the highest quality without affecting or altering the sonic characteristics of the sound in any way. WAV uses PCM (Pulse Code Modulation) to encode the data by slicing it into small chunks to provide the highest quality possible. </a:t>
            </a:r>
          </a:p>
          <a:p>
            <a:r>
              <a:rPr lang="en-US" dirty="0"/>
              <a:t>It’s a lossless file format, meaning that there is no data loss whatsoever. So what gets captured and recorded is the closest representation of the original audio waveform—no noticeable audio quality loss happens in the process.</a:t>
            </a:r>
          </a:p>
          <a:p>
            <a:r>
              <a:rPr lang="en-US" dirty="0"/>
              <a:t>WAV files are also uncompressed, meaning that the data is stored as-is in full original format that doesn’t require decoding. This provides enormous versatility allowing for editing and manipulation.</a:t>
            </a:r>
          </a:p>
          <a:p>
            <a:endParaRPr lang="en-IE" dirty="0"/>
          </a:p>
        </p:txBody>
      </p:sp>
    </p:spTree>
    <p:extLst>
      <p:ext uri="{BB962C8B-B14F-4D97-AF65-F5344CB8AC3E}">
        <p14:creationId xmlns:p14="http://schemas.microsoft.com/office/powerpoint/2010/main" val="394062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IE" altLang="en-US"/>
              <a:t>Functioning of the Ear</a:t>
            </a:r>
            <a:endParaRPr lang="en-US" altLang="en-US"/>
          </a:p>
        </p:txBody>
      </p:sp>
      <p:sp>
        <p:nvSpPr>
          <p:cNvPr id="6147" name="Rectangle 3"/>
          <p:cNvSpPr>
            <a:spLocks noGrp="1" noChangeArrowheads="1"/>
          </p:cNvSpPr>
          <p:nvPr>
            <p:ph type="body" idx="1"/>
          </p:nvPr>
        </p:nvSpPr>
        <p:spPr/>
        <p:txBody>
          <a:bodyPr/>
          <a:lstStyle/>
          <a:p>
            <a:pPr eaLnBrk="1" hangingPunct="1"/>
            <a:r>
              <a:rPr lang="en-US" altLang="en-US" sz="2800"/>
              <a:t>This vibration is then transferred along the basilar membrane of the cochlea, and converted to nerve impulses by the hair cells in the cochlea</a:t>
            </a:r>
          </a:p>
          <a:p>
            <a:pPr eaLnBrk="1" hangingPunct="1"/>
            <a:endParaRPr lang="en-US" altLang="en-US" sz="2800"/>
          </a:p>
          <a:p>
            <a:pPr eaLnBrk="1" hangingPunct="1"/>
            <a:r>
              <a:rPr lang="en-US" altLang="en-US" sz="2800"/>
              <a:t>The nerve impulses reach the auditory processing areas in the central nervous system, which recognize the sound and integrate this knowledge with information from other sensory modalities (e.g., vision). </a:t>
            </a:r>
          </a:p>
          <a:p>
            <a:pPr eaLnBrk="1" hangingPunct="1"/>
            <a:endParaRPr lang="en-US" altLang="en-US" sz="2800"/>
          </a:p>
        </p:txBody>
      </p:sp>
    </p:spTree>
    <p:extLst>
      <p:ext uri="{BB962C8B-B14F-4D97-AF65-F5344CB8AC3E}">
        <p14:creationId xmlns:p14="http://schemas.microsoft.com/office/powerpoint/2010/main" val="64023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altLang="en-US"/>
              <a:t>Functioning of the Ear</a:t>
            </a:r>
            <a:endParaRPr lang="en-US" altLang="en-US"/>
          </a:p>
        </p:txBody>
      </p:sp>
      <p:sp>
        <p:nvSpPr>
          <p:cNvPr id="7171" name="Rectangle 3"/>
          <p:cNvSpPr>
            <a:spLocks noGrp="1" noChangeArrowheads="1"/>
          </p:cNvSpPr>
          <p:nvPr>
            <p:ph type="body" idx="1"/>
          </p:nvPr>
        </p:nvSpPr>
        <p:spPr/>
        <p:txBody>
          <a:bodyPr/>
          <a:lstStyle/>
          <a:p>
            <a:pPr eaLnBrk="1" hangingPunct="1"/>
            <a:r>
              <a:rPr lang="en-US" altLang="en-US"/>
              <a:t>It is thought that the cochlea functions to separate incoming acoustic frequencies by responding to different frequencies in different spatial locations along its length.</a:t>
            </a:r>
          </a:p>
          <a:p>
            <a:pPr eaLnBrk="1" hangingPunct="1"/>
            <a:endParaRPr lang="en-US" altLang="en-US"/>
          </a:p>
          <a:p>
            <a:pPr eaLnBrk="1" hangingPunct="1"/>
            <a:r>
              <a:rPr lang="en-US" altLang="en-US"/>
              <a:t>The belief is that each region on the basilar membrane acts as a filter bank</a:t>
            </a:r>
          </a:p>
          <a:p>
            <a:pPr eaLnBrk="1" hangingPunct="1"/>
            <a:endParaRPr lang="en-US" altLang="en-US"/>
          </a:p>
        </p:txBody>
      </p:sp>
    </p:spTree>
    <p:extLst>
      <p:ext uri="{BB962C8B-B14F-4D97-AF65-F5344CB8AC3E}">
        <p14:creationId xmlns:p14="http://schemas.microsoft.com/office/powerpoint/2010/main" val="33978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IE" altLang="en-US"/>
              <a:t>Filterbank</a:t>
            </a:r>
            <a:endParaRPr lang="en-US" altLang="en-US"/>
          </a:p>
        </p:txBody>
      </p:sp>
      <p:sp>
        <p:nvSpPr>
          <p:cNvPr id="8195" name="Rectangle 3"/>
          <p:cNvSpPr>
            <a:spLocks noGrp="1" noChangeArrowheads="1"/>
          </p:cNvSpPr>
          <p:nvPr>
            <p:ph type="body" sz="half" idx="1"/>
          </p:nvPr>
        </p:nvSpPr>
        <p:spPr>
          <a:xfrm>
            <a:off x="685800" y="1981200"/>
            <a:ext cx="8062913" cy="4114800"/>
          </a:xfrm>
        </p:spPr>
        <p:txBody>
          <a:bodyPr/>
          <a:lstStyle/>
          <a:p>
            <a:pPr eaLnBrk="1" hangingPunct="1"/>
            <a:r>
              <a:rPr lang="en-IE" altLang="en-US" sz="2800"/>
              <a:t>A filterbank is a set of filters arranged such that each has a different centre frequency and passes spectral energy from different spectral regions</a:t>
            </a:r>
            <a:endParaRPr lang="en-US" altLang="en-US" sz="2800"/>
          </a:p>
        </p:txBody>
      </p:sp>
      <p:pic>
        <p:nvPicPr>
          <p:cNvPr id="8196" name="Picture 4" descr="img3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1813" y="3781425"/>
            <a:ext cx="8080375" cy="231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7967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IE" altLang="en-US" sz="4000"/>
              <a:t>Filterbank Behaviour of Basilar Membrane</a:t>
            </a:r>
            <a:endParaRPr lang="en-US" altLang="en-US" sz="4000"/>
          </a:p>
        </p:txBody>
      </p:sp>
      <p:pic>
        <p:nvPicPr>
          <p:cNvPr id="9219" name="Picture 3" descr="i10-85-cochlea22-258x3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00338" y="1773238"/>
            <a:ext cx="421005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021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IE" altLang="en-US"/>
              <a:t>Filterbank/ Spectrum Analyser</a:t>
            </a:r>
            <a:endParaRPr lang="en-US" altLang="en-US"/>
          </a:p>
        </p:txBody>
      </p:sp>
      <p:sp>
        <p:nvSpPr>
          <p:cNvPr id="10243" name="Rectangle 3"/>
          <p:cNvSpPr>
            <a:spLocks noGrp="1" noChangeArrowheads="1"/>
          </p:cNvSpPr>
          <p:nvPr>
            <p:ph type="body" idx="1"/>
          </p:nvPr>
        </p:nvSpPr>
        <p:spPr/>
        <p:txBody>
          <a:bodyPr/>
          <a:lstStyle/>
          <a:p>
            <a:pPr eaLnBrk="1" hangingPunct="1">
              <a:lnSpc>
                <a:spcPct val="90000"/>
              </a:lnSpc>
            </a:pPr>
            <a:r>
              <a:rPr lang="en-GB" altLang="en-US" sz="2400" dirty="0"/>
              <a:t>A spectrum analyser is a tool for discovering and examining the individual energies of the set frequency components that make up a signal</a:t>
            </a:r>
          </a:p>
          <a:p>
            <a:pPr eaLnBrk="1" hangingPunct="1">
              <a:lnSpc>
                <a:spcPct val="90000"/>
              </a:lnSpc>
            </a:pPr>
            <a:endParaRPr lang="en-GB" altLang="en-US" sz="2400" dirty="0"/>
          </a:p>
          <a:p>
            <a:pPr eaLnBrk="1" hangingPunct="1">
              <a:lnSpc>
                <a:spcPct val="90000"/>
              </a:lnSpc>
            </a:pPr>
            <a:r>
              <a:rPr lang="en-GB" altLang="en-US" sz="2400" dirty="0"/>
              <a:t>A specific set of frequencies should be selected by the user. However, in many cases the default approach is to just pick a set of equally spaced frequencies.</a:t>
            </a:r>
          </a:p>
          <a:p>
            <a:pPr eaLnBrk="1" hangingPunct="1">
              <a:lnSpc>
                <a:spcPct val="90000"/>
              </a:lnSpc>
            </a:pPr>
            <a:endParaRPr lang="en-GB" altLang="en-US" sz="2400" dirty="0"/>
          </a:p>
          <a:p>
            <a:pPr eaLnBrk="1" hangingPunct="1">
              <a:lnSpc>
                <a:spcPct val="90000"/>
              </a:lnSpc>
            </a:pPr>
            <a:r>
              <a:rPr lang="en-GB" altLang="en-US" sz="2400" dirty="0"/>
              <a:t>Once this is done, the analyser isolates and measures the energy around each frequency</a:t>
            </a:r>
          </a:p>
          <a:p>
            <a:pPr eaLnBrk="1" hangingPunct="1">
              <a:lnSpc>
                <a:spcPct val="90000"/>
              </a:lnSpc>
            </a:pPr>
            <a:endParaRPr lang="en-GB" altLang="en-US" sz="2400" dirty="0"/>
          </a:p>
          <a:p>
            <a:pPr eaLnBrk="1" hangingPunct="1">
              <a:lnSpc>
                <a:spcPct val="90000"/>
              </a:lnSpc>
            </a:pPr>
            <a:endParaRPr lang="en-US" altLang="en-US" sz="2400" dirty="0"/>
          </a:p>
        </p:txBody>
      </p:sp>
    </p:spTree>
    <p:extLst>
      <p:ext uri="{BB962C8B-B14F-4D97-AF65-F5344CB8AC3E}">
        <p14:creationId xmlns:p14="http://schemas.microsoft.com/office/powerpoint/2010/main" val="3063610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E" altLang="en-US"/>
              <a:t>Bandpass Filter - Radio Dial</a:t>
            </a:r>
          </a:p>
        </p:txBody>
      </p:sp>
      <p:sp>
        <p:nvSpPr>
          <p:cNvPr id="11267" name="Content Placeholder 2"/>
          <p:cNvSpPr>
            <a:spLocks noGrp="1"/>
          </p:cNvSpPr>
          <p:nvPr>
            <p:ph idx="1"/>
          </p:nvPr>
        </p:nvSpPr>
        <p:spPr/>
        <p:txBody>
          <a:bodyPr>
            <a:normAutofit lnSpcReduction="10000"/>
          </a:bodyPr>
          <a:lstStyle/>
          <a:p>
            <a:pPr eaLnBrk="1" hangingPunct="1"/>
            <a:r>
              <a:rPr lang="en-IE" altLang="en-US" sz="2800" dirty="0"/>
              <a:t>An example of a </a:t>
            </a:r>
            <a:r>
              <a:rPr lang="en-IE" altLang="en-US" sz="2800" dirty="0" err="1"/>
              <a:t>tunable</a:t>
            </a:r>
            <a:r>
              <a:rPr lang="en-IE" altLang="en-US" sz="2800" dirty="0"/>
              <a:t> bandpass filter that most people have used is the dial on a radio</a:t>
            </a:r>
          </a:p>
          <a:p>
            <a:pPr eaLnBrk="1" hangingPunct="1"/>
            <a:endParaRPr lang="en-IE" altLang="en-US" sz="2800" dirty="0"/>
          </a:p>
          <a:p>
            <a:pPr eaLnBrk="1" hangingPunct="1"/>
            <a:r>
              <a:rPr lang="en-IE" altLang="en-US" sz="2800" dirty="0"/>
              <a:t>The bandpass filter is designed to let the frequencies associated with one radio station only though and eliminate all others. </a:t>
            </a:r>
          </a:p>
          <a:p>
            <a:pPr eaLnBrk="1" hangingPunct="1"/>
            <a:endParaRPr lang="en-IE" altLang="en-US" sz="2800" dirty="0"/>
          </a:p>
          <a:p>
            <a:pPr eaLnBrk="1" hangingPunct="1"/>
            <a:r>
              <a:rPr lang="en-IE" altLang="en-US" sz="2800" dirty="0"/>
              <a:t>Manually we move the centre frequency of the bandpass filter via the dial to find the radio station we are looking for.   </a:t>
            </a:r>
          </a:p>
        </p:txBody>
      </p:sp>
    </p:spTree>
    <p:extLst>
      <p:ext uri="{BB962C8B-B14F-4D97-AF65-F5344CB8AC3E}">
        <p14:creationId xmlns:p14="http://schemas.microsoft.com/office/powerpoint/2010/main" val="3773037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IE" altLang="en-US"/>
              <a:t>Bandpass Filters – Spectrum Analysis</a:t>
            </a:r>
            <a:endParaRPr lang="en-US" altLang="en-US"/>
          </a:p>
        </p:txBody>
      </p:sp>
      <p:sp>
        <p:nvSpPr>
          <p:cNvPr id="12291" name="Rectangle 3"/>
          <p:cNvSpPr>
            <a:spLocks noGrp="1" noChangeArrowheads="1"/>
          </p:cNvSpPr>
          <p:nvPr>
            <p:ph type="body" idx="1"/>
          </p:nvPr>
        </p:nvSpPr>
        <p:spPr/>
        <p:txBody>
          <a:bodyPr>
            <a:normAutofit lnSpcReduction="10000"/>
          </a:bodyPr>
          <a:lstStyle/>
          <a:p>
            <a:pPr eaLnBrk="1" hangingPunct="1"/>
            <a:r>
              <a:rPr lang="en-GB" altLang="en-US" dirty="0"/>
              <a:t>The job of spectral analysis can be carried out using bandpass filters.</a:t>
            </a:r>
          </a:p>
          <a:p>
            <a:pPr eaLnBrk="1" hangingPunct="1"/>
            <a:endParaRPr lang="en-GB" altLang="en-US" dirty="0"/>
          </a:p>
          <a:p>
            <a:pPr eaLnBrk="1" hangingPunct="1"/>
            <a:r>
              <a:rPr lang="en-GB" altLang="en-US" dirty="0"/>
              <a:t>Isolating each frequency of interest is ideally suited to a </a:t>
            </a:r>
            <a:r>
              <a:rPr lang="en-GB" altLang="en-US" dirty="0" err="1"/>
              <a:t>BandPass</a:t>
            </a:r>
            <a:r>
              <a:rPr lang="en-GB" altLang="en-US" dirty="0"/>
              <a:t> Filter (BPF) with a narrow passband</a:t>
            </a:r>
          </a:p>
          <a:p>
            <a:pPr eaLnBrk="1" hangingPunct="1"/>
            <a:endParaRPr lang="en-GB" altLang="en-US" dirty="0"/>
          </a:p>
          <a:p>
            <a:pPr eaLnBrk="1" hangingPunct="1"/>
            <a:r>
              <a:rPr lang="en-GB" altLang="en-US" dirty="0"/>
              <a:t>After passing signal through the BPF, we can then measure the energy at its output</a:t>
            </a:r>
          </a:p>
          <a:p>
            <a:pPr eaLnBrk="1" hangingPunct="1"/>
            <a:endParaRPr lang="en-US" altLang="en-US" dirty="0"/>
          </a:p>
        </p:txBody>
      </p:sp>
    </p:spTree>
    <p:extLst>
      <p:ext uri="{BB962C8B-B14F-4D97-AF65-F5344CB8AC3E}">
        <p14:creationId xmlns:p14="http://schemas.microsoft.com/office/powerpoint/2010/main" val="145678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IE" altLang="en-US"/>
              <a:t>Example Bandpass Filter Frequency Response</a:t>
            </a:r>
          </a:p>
        </p:txBody>
      </p:sp>
      <p:pic>
        <p:nvPicPr>
          <p:cNvPr id="133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2689427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2895600" y="36576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39" name="Line 3"/>
          <p:cNvSpPr>
            <a:spLocks noChangeShapeType="1"/>
          </p:cNvSpPr>
          <p:nvPr/>
        </p:nvSpPr>
        <p:spPr bwMode="auto">
          <a:xfrm flipV="1">
            <a:off x="5334000" y="1828800"/>
            <a:ext cx="0"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0" name="Text Box 4"/>
          <p:cNvSpPr txBox="1">
            <a:spLocks noChangeArrowheads="1"/>
          </p:cNvSpPr>
          <p:nvPr/>
        </p:nvSpPr>
        <p:spPr bwMode="auto">
          <a:xfrm>
            <a:off x="4427538" y="476250"/>
            <a:ext cx="220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Bandpass Filters</a:t>
            </a:r>
          </a:p>
        </p:txBody>
      </p:sp>
      <p:grpSp>
        <p:nvGrpSpPr>
          <p:cNvPr id="14341" name="Group 5"/>
          <p:cNvGrpSpPr>
            <a:grpSpLocks/>
          </p:cNvGrpSpPr>
          <p:nvPr/>
        </p:nvGrpSpPr>
        <p:grpSpPr bwMode="auto">
          <a:xfrm>
            <a:off x="304800" y="1182960"/>
            <a:ext cx="8253413" cy="5486400"/>
            <a:chOff x="192" y="720"/>
            <a:chExt cx="5199" cy="3456"/>
          </a:xfrm>
        </p:grpSpPr>
        <p:sp>
          <p:nvSpPr>
            <p:cNvPr id="14342" name="Line 6"/>
            <p:cNvSpPr>
              <a:spLocks noChangeShapeType="1"/>
            </p:cNvSpPr>
            <p:nvPr/>
          </p:nvSpPr>
          <p:spPr bwMode="auto">
            <a:xfrm>
              <a:off x="76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3" name="Line 7"/>
            <p:cNvSpPr>
              <a:spLocks noChangeShapeType="1"/>
            </p:cNvSpPr>
            <p:nvPr/>
          </p:nvSpPr>
          <p:spPr bwMode="auto">
            <a:xfrm flipV="1">
              <a:off x="1824" y="864"/>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4" name="Line 8"/>
            <p:cNvSpPr>
              <a:spLocks noChangeShapeType="1"/>
            </p:cNvSpPr>
            <p:nvPr/>
          </p:nvSpPr>
          <p:spPr bwMode="auto">
            <a:xfrm>
              <a:off x="1824" y="86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5" name="Line 9"/>
            <p:cNvSpPr>
              <a:spLocks noChangeShapeType="1"/>
            </p:cNvSpPr>
            <p:nvPr/>
          </p:nvSpPr>
          <p:spPr bwMode="auto">
            <a:xfrm>
              <a:off x="1824" y="139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6" name="Line 10"/>
            <p:cNvSpPr>
              <a:spLocks noChangeShapeType="1"/>
            </p:cNvSpPr>
            <p:nvPr/>
          </p:nvSpPr>
          <p:spPr bwMode="auto">
            <a:xfrm>
              <a:off x="1824" y="192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7" name="Line 11"/>
            <p:cNvSpPr>
              <a:spLocks noChangeShapeType="1"/>
            </p:cNvSpPr>
            <p:nvPr/>
          </p:nvSpPr>
          <p:spPr bwMode="auto">
            <a:xfrm>
              <a:off x="1824" y="374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8" name="Line 12"/>
            <p:cNvSpPr>
              <a:spLocks noChangeShapeType="1"/>
            </p:cNvSpPr>
            <p:nvPr/>
          </p:nvSpPr>
          <p:spPr bwMode="auto">
            <a:xfrm>
              <a:off x="1824" y="3216"/>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49" name="Line 13"/>
            <p:cNvSpPr>
              <a:spLocks noChangeShapeType="1"/>
            </p:cNvSpPr>
            <p:nvPr/>
          </p:nvSpPr>
          <p:spPr bwMode="auto">
            <a:xfrm>
              <a:off x="1824" y="2688"/>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50" name="Rectangle 14"/>
            <p:cNvSpPr>
              <a:spLocks noChangeArrowheads="1"/>
            </p:cNvSpPr>
            <p:nvPr/>
          </p:nvSpPr>
          <p:spPr bwMode="auto">
            <a:xfrm>
              <a:off x="2592" y="3600"/>
              <a:ext cx="17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14351" name="Rectangle 15"/>
            <p:cNvSpPr>
              <a:spLocks noChangeArrowheads="1"/>
            </p:cNvSpPr>
            <p:nvPr/>
          </p:nvSpPr>
          <p:spPr bwMode="auto">
            <a:xfrm>
              <a:off x="2592" y="1776"/>
              <a:ext cx="17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14352" name="Rectangle 16"/>
            <p:cNvSpPr>
              <a:spLocks noChangeArrowheads="1"/>
            </p:cNvSpPr>
            <p:nvPr/>
          </p:nvSpPr>
          <p:spPr bwMode="auto">
            <a:xfrm>
              <a:off x="2592" y="768"/>
              <a:ext cx="17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14353" name="Line 17"/>
            <p:cNvSpPr>
              <a:spLocks noChangeShapeType="1"/>
            </p:cNvSpPr>
            <p:nvPr/>
          </p:nvSpPr>
          <p:spPr bwMode="auto">
            <a:xfrm flipV="1">
              <a:off x="3360" y="2208"/>
              <a:ext cx="0" cy="129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54" name="Text Box 18"/>
            <p:cNvSpPr txBox="1">
              <a:spLocks noChangeArrowheads="1"/>
            </p:cNvSpPr>
            <p:nvPr/>
          </p:nvSpPr>
          <p:spPr bwMode="auto">
            <a:xfrm>
              <a:off x="3024" y="3600"/>
              <a:ext cx="8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Channel 0</a:t>
              </a:r>
            </a:p>
          </p:txBody>
        </p:sp>
        <p:sp>
          <p:nvSpPr>
            <p:cNvPr id="14355" name="Rectangle 19"/>
            <p:cNvSpPr>
              <a:spLocks noChangeArrowheads="1"/>
            </p:cNvSpPr>
            <p:nvPr/>
          </p:nvSpPr>
          <p:spPr bwMode="auto">
            <a:xfrm>
              <a:off x="3024" y="177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Channel </a:t>
              </a:r>
              <a:r>
                <a:rPr lang="en-GB" altLang="en-US" sz="2400" i="1">
                  <a:latin typeface="Times New Roman" pitchFamily="18" charset="0"/>
                </a:rPr>
                <a:t>k</a:t>
              </a:r>
              <a:endParaRPr lang="en-GB" altLang="en-US" sz="2400">
                <a:latin typeface="Times New Roman" pitchFamily="18" charset="0"/>
              </a:endParaRPr>
            </a:p>
          </p:txBody>
        </p:sp>
        <p:sp>
          <p:nvSpPr>
            <p:cNvPr id="14356" name="Rectangle 20"/>
            <p:cNvSpPr>
              <a:spLocks noChangeArrowheads="1"/>
            </p:cNvSpPr>
            <p:nvPr/>
          </p:nvSpPr>
          <p:spPr bwMode="auto">
            <a:xfrm>
              <a:off x="3072" y="768"/>
              <a:ext cx="10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Channel </a:t>
              </a:r>
              <a:r>
                <a:rPr lang="en-GB" altLang="en-US" sz="2400" i="1">
                  <a:latin typeface="Times New Roman" pitchFamily="18" charset="0"/>
                </a:rPr>
                <a:t>N</a:t>
              </a:r>
              <a:r>
                <a:rPr lang="en-GB" altLang="en-US" sz="2400">
                  <a:latin typeface="Times New Roman" pitchFamily="18" charset="0"/>
                </a:rPr>
                <a:t>-1</a:t>
              </a:r>
            </a:p>
          </p:txBody>
        </p:sp>
        <p:sp>
          <p:nvSpPr>
            <p:cNvPr id="14357" name="Line 21"/>
            <p:cNvSpPr>
              <a:spLocks noChangeShapeType="1"/>
            </p:cNvSpPr>
            <p:nvPr/>
          </p:nvSpPr>
          <p:spPr bwMode="auto">
            <a:xfrm>
              <a:off x="4320" y="912"/>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58" name="Line 22"/>
            <p:cNvSpPr>
              <a:spLocks noChangeShapeType="1"/>
            </p:cNvSpPr>
            <p:nvPr/>
          </p:nvSpPr>
          <p:spPr bwMode="auto">
            <a:xfrm>
              <a:off x="4320" y="1920"/>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359" name="Line 23"/>
            <p:cNvSpPr>
              <a:spLocks noChangeShapeType="1"/>
            </p:cNvSpPr>
            <p:nvPr/>
          </p:nvSpPr>
          <p:spPr bwMode="auto">
            <a:xfrm>
              <a:off x="4320" y="3744"/>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14360" name="Object 24"/>
            <p:cNvGraphicFramePr>
              <a:graphicFrameLocks noChangeAspect="1"/>
            </p:cNvGraphicFramePr>
            <p:nvPr/>
          </p:nvGraphicFramePr>
          <p:xfrm>
            <a:off x="5040" y="3552"/>
            <a:ext cx="315" cy="336"/>
          </p:xfrm>
          <a:graphic>
            <a:graphicData uri="http://schemas.openxmlformats.org/presentationml/2006/ole">
              <mc:AlternateContent xmlns:mc="http://schemas.openxmlformats.org/markup-compatibility/2006">
                <mc:Choice xmlns:v="urn:schemas-microsoft-com:vml" Requires="v">
                  <p:oleObj name="Equation" r:id="rId2" imgW="0" imgH="0" progId="Equation.3">
                    <p:embed/>
                  </p:oleObj>
                </mc:Choice>
                <mc:Fallback>
                  <p:oleObj name="Equation" r:id="rId2" imgW="0" imgH="0"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40" y="3552"/>
                          <a:ext cx="31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1" name="Object 25"/>
            <p:cNvGraphicFramePr>
              <a:graphicFrameLocks noChangeAspect="1"/>
            </p:cNvGraphicFramePr>
            <p:nvPr>
              <p:extLst>
                <p:ext uri="{D42A27DB-BD31-4B8C-83A1-F6EECF244321}">
                  <p14:modId xmlns:p14="http://schemas.microsoft.com/office/powerpoint/2010/main" val="727859478"/>
                </p:ext>
              </p:extLst>
            </p:nvPr>
          </p:nvGraphicFramePr>
          <p:xfrm>
            <a:off x="4992" y="1708"/>
            <a:ext cx="315" cy="336"/>
          </p:xfrm>
          <a:graphic>
            <a:graphicData uri="http://schemas.openxmlformats.org/presentationml/2006/ole">
              <mc:AlternateContent xmlns:mc="http://schemas.openxmlformats.org/markup-compatibility/2006">
                <mc:Choice xmlns:v="urn:schemas-microsoft-com:vml" Requires="v">
                  <p:oleObj name="Equation" r:id="rId3" imgW="0" imgH="0" progId="Equation.3">
                    <p:embed/>
                  </p:oleObj>
                </mc:Choice>
                <mc:Fallback>
                  <p:oleObj name="Equation" r:id="rId3" imgW="0" imgH="0"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92" y="1708"/>
                          <a:ext cx="31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2" name="Object 26"/>
            <p:cNvGraphicFramePr>
              <a:graphicFrameLocks noChangeAspect="1"/>
            </p:cNvGraphicFramePr>
            <p:nvPr/>
          </p:nvGraphicFramePr>
          <p:xfrm>
            <a:off x="4910" y="720"/>
            <a:ext cx="481" cy="336"/>
          </p:xfrm>
          <a:graphic>
            <a:graphicData uri="http://schemas.openxmlformats.org/presentationml/2006/ole">
              <mc:AlternateContent xmlns:mc="http://schemas.openxmlformats.org/markup-compatibility/2006">
                <mc:Choice xmlns:v="urn:schemas-microsoft-com:vml" Requires="v">
                  <p:oleObj name="Equation" r:id="rId4" imgW="330200" imgH="228600" progId="Equation.3">
                    <p:embed/>
                  </p:oleObj>
                </mc:Choice>
                <mc:Fallback>
                  <p:oleObj name="Equation" r:id="rId4" imgW="330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0" y="720"/>
                          <a:ext cx="48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3" name="Text Box 27"/>
            <p:cNvSpPr txBox="1">
              <a:spLocks noChangeArrowheads="1"/>
            </p:cNvSpPr>
            <p:nvPr/>
          </p:nvSpPr>
          <p:spPr bwMode="auto">
            <a:xfrm>
              <a:off x="192" y="2112"/>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i="1">
                  <a:latin typeface="Times New Roman" pitchFamily="18" charset="0"/>
                </a:rPr>
                <a:t>x</a:t>
              </a:r>
              <a:r>
                <a:rPr lang="en-GB" altLang="en-US" sz="2800">
                  <a:latin typeface="Times New Roman" pitchFamily="18" charset="0"/>
                </a:rPr>
                <a:t>[</a:t>
              </a:r>
              <a:r>
                <a:rPr lang="en-GB" altLang="en-US" sz="2800" i="1">
                  <a:latin typeface="Times New Roman" pitchFamily="18" charset="0"/>
                </a:rPr>
                <a:t>n</a:t>
              </a:r>
              <a:r>
                <a:rPr lang="en-GB" altLang="en-US" sz="2800">
                  <a:latin typeface="Times New Roman" pitchFamily="18" charset="0"/>
                </a:rPr>
                <a:t>]</a:t>
              </a:r>
            </a:p>
          </p:txBody>
        </p:sp>
        <p:sp>
          <p:nvSpPr>
            <p:cNvPr id="14364" name="Text Box 28"/>
            <p:cNvSpPr txBox="1">
              <a:spLocks noChangeArrowheads="1"/>
            </p:cNvSpPr>
            <p:nvPr/>
          </p:nvSpPr>
          <p:spPr bwMode="auto">
            <a:xfrm>
              <a:off x="336" y="3888"/>
              <a:ext cx="30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400">
                  <a:latin typeface="Times New Roman" pitchFamily="18" charset="0"/>
                </a:rPr>
                <a:t>Block diagram of a Spectrum analyser</a:t>
              </a:r>
            </a:p>
          </p:txBody>
        </p:sp>
      </p:grpSp>
    </p:spTree>
    <p:extLst>
      <p:ext uri="{BB962C8B-B14F-4D97-AF65-F5344CB8AC3E}">
        <p14:creationId xmlns:p14="http://schemas.microsoft.com/office/powerpoint/2010/main" val="1052006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IE" altLang="en-US"/>
              <a:t>Fourier Theory</a:t>
            </a:r>
            <a:endParaRPr lang="en-US" altLang="en-US"/>
          </a:p>
        </p:txBody>
      </p:sp>
      <p:sp>
        <p:nvSpPr>
          <p:cNvPr id="15363" name="Rectangle 3"/>
          <p:cNvSpPr>
            <a:spLocks noGrp="1" noChangeArrowheads="1"/>
          </p:cNvSpPr>
          <p:nvPr>
            <p:ph type="body" idx="1"/>
          </p:nvPr>
        </p:nvSpPr>
        <p:spPr/>
        <p:txBody>
          <a:bodyPr/>
          <a:lstStyle/>
          <a:p>
            <a:pPr eaLnBrk="1" hangingPunct="1">
              <a:lnSpc>
                <a:spcPct val="90000"/>
              </a:lnSpc>
            </a:pPr>
            <a:r>
              <a:rPr lang="en-IE" altLang="en-US" sz="2800"/>
              <a:t>The principle of the spectrum analyser is described by Fourier theory</a:t>
            </a:r>
          </a:p>
          <a:p>
            <a:pPr eaLnBrk="1" hangingPunct="1">
              <a:lnSpc>
                <a:spcPct val="90000"/>
              </a:lnSpc>
            </a:pPr>
            <a:endParaRPr lang="en-IE" altLang="en-US" sz="2800"/>
          </a:p>
          <a:p>
            <a:pPr eaLnBrk="1" hangingPunct="1">
              <a:lnSpc>
                <a:spcPct val="90000"/>
              </a:lnSpc>
            </a:pPr>
            <a:r>
              <a:rPr lang="en-IE" altLang="en-US" sz="2800"/>
              <a:t>This explains in theory how to compute the spectrum of a signal</a:t>
            </a:r>
          </a:p>
          <a:p>
            <a:pPr eaLnBrk="1" hangingPunct="1">
              <a:lnSpc>
                <a:spcPct val="90000"/>
              </a:lnSpc>
            </a:pPr>
            <a:endParaRPr lang="en-IE" altLang="en-US" sz="2800"/>
          </a:p>
          <a:p>
            <a:pPr eaLnBrk="1" hangingPunct="1">
              <a:lnSpc>
                <a:spcPct val="90000"/>
              </a:lnSpc>
            </a:pPr>
            <a:r>
              <a:rPr lang="en-IE" altLang="en-US" sz="2800"/>
              <a:t>Using Fourier’s equation we can find the frequency spectrum of any signal we can describe mathematically</a:t>
            </a:r>
            <a:endParaRPr lang="en-US" altLang="en-US" sz="2800"/>
          </a:p>
        </p:txBody>
      </p:sp>
    </p:spTree>
    <p:extLst>
      <p:ext uri="{BB962C8B-B14F-4D97-AF65-F5344CB8AC3E}">
        <p14:creationId xmlns:p14="http://schemas.microsoft.com/office/powerpoint/2010/main" val="299753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018F-F8B2-437A-96DB-665A3BEBB0B8}"/>
              </a:ext>
            </a:extLst>
          </p:cNvPr>
          <p:cNvSpPr>
            <a:spLocks noGrp="1"/>
          </p:cNvSpPr>
          <p:nvPr>
            <p:ph type="title"/>
          </p:nvPr>
        </p:nvSpPr>
        <p:spPr/>
        <p:txBody>
          <a:bodyPr/>
          <a:lstStyle/>
          <a:p>
            <a:r>
              <a:rPr lang="en-US" dirty="0" err="1"/>
              <a:t>Aiff</a:t>
            </a:r>
            <a:r>
              <a:rPr lang="en-US" dirty="0"/>
              <a:t> – Uncompressed and Lossless</a:t>
            </a:r>
            <a:endParaRPr lang="en-IE" dirty="0"/>
          </a:p>
        </p:txBody>
      </p:sp>
      <p:sp>
        <p:nvSpPr>
          <p:cNvPr id="3" name="Content Placeholder 2">
            <a:extLst>
              <a:ext uri="{FF2B5EF4-FFF2-40B4-BE49-F238E27FC236}">
                <a16:creationId xmlns:a16="http://schemas.microsoft.com/office/drawing/2014/main" id="{0D0C82B1-2D06-4B0D-BA96-F7D96096AE6C}"/>
              </a:ext>
            </a:extLst>
          </p:cNvPr>
          <p:cNvSpPr>
            <a:spLocks noGrp="1"/>
          </p:cNvSpPr>
          <p:nvPr>
            <p:ph idx="1"/>
          </p:nvPr>
        </p:nvSpPr>
        <p:spPr/>
        <p:txBody>
          <a:bodyPr>
            <a:normAutofit fontScale="70000" lnSpcReduction="20000"/>
          </a:bodyPr>
          <a:lstStyle/>
          <a:p>
            <a:r>
              <a:rPr lang="en-US" dirty="0"/>
              <a:t>AIFF (Audio Interchange File Format) was created soon after WAV and works identically: it provides studio-grade audio recording and playback. Offering sample rate and bit depth options just like WAV files, AIFF registers the audio waveform as accurate samples using PCM. Just like WAV, AIFF also stores data in uncompressed, lossless format.</a:t>
            </a:r>
          </a:p>
          <a:p>
            <a:endParaRPr lang="en-US" dirty="0"/>
          </a:p>
          <a:p>
            <a:r>
              <a:rPr lang="en-US" dirty="0"/>
              <a:t>So what’s the difference between them? WAV was created from a partnership between Microsoft Windows and IBM, so WAV files played back natively only on Windows machines. AIFF, on the other hand, was Macintosh’s response to WAV files, allowing full studio-quality audio recording and playback on Apple computers. Nowadays both formats can be recorded and played back natively on any operating system, so they’re easily interchangeable, offering the same high-quality audio, regardless of format.</a:t>
            </a:r>
          </a:p>
          <a:p>
            <a:endParaRPr lang="en-IE" dirty="0"/>
          </a:p>
        </p:txBody>
      </p:sp>
    </p:spTree>
    <p:extLst>
      <p:ext uri="{BB962C8B-B14F-4D97-AF65-F5344CB8AC3E}">
        <p14:creationId xmlns:p14="http://schemas.microsoft.com/office/powerpoint/2010/main" val="311388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IE" altLang="en-US"/>
              <a:t>Fourier Theory</a:t>
            </a:r>
            <a:endParaRPr lang="en-US" altLang="en-US"/>
          </a:p>
        </p:txBody>
      </p:sp>
      <p:sp>
        <p:nvSpPr>
          <p:cNvPr id="16387" name="Rectangle 3"/>
          <p:cNvSpPr>
            <a:spLocks noGrp="1" noChangeArrowheads="1"/>
          </p:cNvSpPr>
          <p:nvPr>
            <p:ph type="body" idx="1"/>
          </p:nvPr>
        </p:nvSpPr>
        <p:spPr/>
        <p:txBody>
          <a:bodyPr/>
          <a:lstStyle/>
          <a:p>
            <a:pPr eaLnBrk="1" hangingPunct="1">
              <a:lnSpc>
                <a:spcPct val="90000"/>
              </a:lnSpc>
            </a:pPr>
            <a:r>
              <a:rPr lang="en-IE" altLang="en-US" sz="2800"/>
              <a:t>Fourier was a French mathematician that made a fundamental contribution to frequency analysis</a:t>
            </a:r>
          </a:p>
          <a:p>
            <a:pPr eaLnBrk="1" hangingPunct="1">
              <a:lnSpc>
                <a:spcPct val="90000"/>
              </a:lnSpc>
            </a:pPr>
            <a:endParaRPr lang="en-IE" altLang="en-US" sz="2800"/>
          </a:p>
          <a:p>
            <a:pPr eaLnBrk="1" hangingPunct="1">
              <a:lnSpc>
                <a:spcPct val="90000"/>
              </a:lnSpc>
            </a:pPr>
            <a:r>
              <a:rPr lang="en-IE" altLang="en-US" sz="2800"/>
              <a:t>He came up with his theory in the 19</a:t>
            </a:r>
            <a:r>
              <a:rPr lang="en-IE" altLang="en-US" sz="2800" baseline="30000"/>
              <a:t>th</a:t>
            </a:r>
            <a:r>
              <a:rPr lang="en-IE" altLang="en-US" sz="2800"/>
              <a:t> century</a:t>
            </a:r>
          </a:p>
          <a:p>
            <a:pPr eaLnBrk="1" hangingPunct="1">
              <a:lnSpc>
                <a:spcPct val="90000"/>
              </a:lnSpc>
            </a:pPr>
            <a:endParaRPr lang="en-IE" altLang="en-US" sz="2800"/>
          </a:p>
          <a:p>
            <a:pPr eaLnBrk="1" hangingPunct="1">
              <a:lnSpc>
                <a:spcPct val="90000"/>
              </a:lnSpc>
            </a:pPr>
            <a:r>
              <a:rPr lang="en-IE" altLang="en-US" sz="2800"/>
              <a:t>In essence, he said that it is possible to form any periodic function </a:t>
            </a:r>
            <a:r>
              <a:rPr lang="en-IE" altLang="en-US" sz="2800" i="1"/>
              <a:t>f</a:t>
            </a:r>
            <a:r>
              <a:rPr lang="en-IE" altLang="en-US" sz="2800"/>
              <a:t>(</a:t>
            </a:r>
            <a:r>
              <a:rPr lang="en-IE" altLang="en-US" sz="2800" i="1"/>
              <a:t>t</a:t>
            </a:r>
            <a:r>
              <a:rPr lang="en-IE" altLang="en-US" sz="2800"/>
              <a:t>) from the summation of a series of sine and cosine terms of increasing frequency</a:t>
            </a:r>
            <a:endParaRPr lang="en-US" altLang="en-US" sz="2800"/>
          </a:p>
        </p:txBody>
      </p:sp>
    </p:spTree>
    <p:extLst>
      <p:ext uri="{BB962C8B-B14F-4D97-AF65-F5344CB8AC3E}">
        <p14:creationId xmlns:p14="http://schemas.microsoft.com/office/powerpoint/2010/main" val="830361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E" altLang="en-US"/>
              <a:t>Sawtooth Example</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125538"/>
            <a:ext cx="6408738" cy="480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264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IE" altLang="en-US"/>
              <a:t>Constituent Sinewaves for Sawtooth</a:t>
            </a:r>
          </a:p>
        </p:txBody>
      </p:sp>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28738" y="1600200"/>
            <a:ext cx="6486525" cy="4525963"/>
          </a:xfrm>
          <a:noFill/>
        </p:spPr>
      </p:pic>
    </p:spTree>
    <p:extLst>
      <p:ext uri="{BB962C8B-B14F-4D97-AF65-F5344CB8AC3E}">
        <p14:creationId xmlns:p14="http://schemas.microsoft.com/office/powerpoint/2010/main" val="3143016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IE" altLang="en-US"/>
              <a:t>Constituent Sinewaves for Sawtooth</a:t>
            </a:r>
          </a:p>
        </p:txBody>
      </p:sp>
      <p:pic>
        <p:nvPicPr>
          <p:cNvPr id="194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7338" y="1600200"/>
            <a:ext cx="6029325" cy="4525963"/>
          </a:xfrm>
          <a:noFill/>
        </p:spPr>
      </p:pic>
    </p:spTree>
    <p:extLst>
      <p:ext uri="{BB962C8B-B14F-4D97-AF65-F5344CB8AC3E}">
        <p14:creationId xmlns:p14="http://schemas.microsoft.com/office/powerpoint/2010/main" val="2737894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ED38-5CE3-42F1-A4AD-75C11CC14682}"/>
              </a:ext>
            </a:extLst>
          </p:cNvPr>
          <p:cNvSpPr>
            <a:spLocks noGrp="1"/>
          </p:cNvSpPr>
          <p:nvPr>
            <p:ph type="title"/>
          </p:nvPr>
        </p:nvSpPr>
        <p:spPr/>
        <p:txBody>
          <a:bodyPr/>
          <a:lstStyle/>
          <a:p>
            <a:r>
              <a:rPr lang="en-IE" dirty="0"/>
              <a:t>Square wave and harmonics</a:t>
            </a:r>
          </a:p>
        </p:txBody>
      </p:sp>
      <p:pic>
        <p:nvPicPr>
          <p:cNvPr id="4098" name="Picture 2">
            <a:extLst>
              <a:ext uri="{FF2B5EF4-FFF2-40B4-BE49-F238E27FC236}">
                <a16:creationId xmlns:a16="http://schemas.microsoft.com/office/drawing/2014/main" id="{6111DCE8-9F54-496C-8FB4-BC984DBA39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7585" y="2491579"/>
            <a:ext cx="6528829" cy="274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57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DE95-91AF-4528-A4E3-B5FBDFEC7A64}"/>
              </a:ext>
            </a:extLst>
          </p:cNvPr>
          <p:cNvSpPr>
            <a:spLocks noGrp="1"/>
          </p:cNvSpPr>
          <p:nvPr>
            <p:ph type="title"/>
          </p:nvPr>
        </p:nvSpPr>
        <p:spPr/>
        <p:txBody>
          <a:bodyPr/>
          <a:lstStyle/>
          <a:p>
            <a:r>
              <a:rPr lang="en-US" dirty="0"/>
              <a:t>Sawtooth</a:t>
            </a:r>
            <a:endParaRPr lang="en-IE" dirty="0"/>
          </a:p>
        </p:txBody>
      </p:sp>
      <p:pic>
        <p:nvPicPr>
          <p:cNvPr id="4" name="Sawtooth spectrum video">
            <a:hlinkClick r:id="" action="ppaction://media"/>
            <a:extLst>
              <a:ext uri="{FF2B5EF4-FFF2-40B4-BE49-F238E27FC236}">
                <a16:creationId xmlns:a16="http://schemas.microsoft.com/office/drawing/2014/main" id="{21AF7AE9-5496-450F-897F-2C87C679229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457200" y="2319338"/>
            <a:ext cx="8229600" cy="3086100"/>
          </a:xfrm>
        </p:spPr>
      </p:pic>
    </p:spTree>
    <p:extLst>
      <p:ext uri="{BB962C8B-B14F-4D97-AF65-F5344CB8AC3E}">
        <p14:creationId xmlns:p14="http://schemas.microsoft.com/office/powerpoint/2010/main" val="176848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BEC-1FA2-4AFF-8C3B-D2F831F9BC88}"/>
              </a:ext>
            </a:extLst>
          </p:cNvPr>
          <p:cNvSpPr>
            <a:spLocks noGrp="1"/>
          </p:cNvSpPr>
          <p:nvPr>
            <p:ph type="title"/>
          </p:nvPr>
        </p:nvSpPr>
        <p:spPr/>
        <p:txBody>
          <a:bodyPr/>
          <a:lstStyle/>
          <a:p>
            <a:r>
              <a:rPr lang="en-US" dirty="0"/>
              <a:t>Square wave</a:t>
            </a:r>
            <a:endParaRPr lang="en-IE" dirty="0"/>
          </a:p>
        </p:txBody>
      </p:sp>
      <p:pic>
        <p:nvPicPr>
          <p:cNvPr id="4" name="rectangular spectrum video">
            <a:hlinkClick r:id="" action="ppaction://media"/>
            <a:extLst>
              <a:ext uri="{FF2B5EF4-FFF2-40B4-BE49-F238E27FC236}">
                <a16:creationId xmlns:a16="http://schemas.microsoft.com/office/drawing/2014/main" id="{6448F04C-022A-418E-98C6-18624949A8A2}"/>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57200" y="2319338"/>
            <a:ext cx="8229600" cy="3086100"/>
          </a:xfrm>
        </p:spPr>
      </p:pic>
    </p:spTree>
    <p:extLst>
      <p:ext uri="{BB962C8B-B14F-4D97-AF65-F5344CB8AC3E}">
        <p14:creationId xmlns:p14="http://schemas.microsoft.com/office/powerpoint/2010/main" val="81105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D6FC-93B3-4F1F-BCF0-6806176022DB}"/>
              </a:ext>
            </a:extLst>
          </p:cNvPr>
          <p:cNvSpPr>
            <a:spLocks noGrp="1"/>
          </p:cNvSpPr>
          <p:nvPr>
            <p:ph type="title"/>
          </p:nvPr>
        </p:nvSpPr>
        <p:spPr/>
        <p:txBody>
          <a:bodyPr/>
          <a:lstStyle/>
          <a:p>
            <a:r>
              <a:rPr lang="en-US" dirty="0"/>
              <a:t>Double triangle</a:t>
            </a:r>
            <a:endParaRPr lang="en-IE" dirty="0"/>
          </a:p>
        </p:txBody>
      </p:sp>
      <p:pic>
        <p:nvPicPr>
          <p:cNvPr id="4" name="third function spectrum video">
            <a:hlinkClick r:id="" action="ppaction://media"/>
            <a:extLst>
              <a:ext uri="{FF2B5EF4-FFF2-40B4-BE49-F238E27FC236}">
                <a16:creationId xmlns:a16="http://schemas.microsoft.com/office/drawing/2014/main" id="{73763E56-69EC-47E7-ADD4-CA3B5C2A4B71}"/>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57200" y="2319338"/>
            <a:ext cx="8229600" cy="3086100"/>
          </a:xfrm>
        </p:spPr>
      </p:pic>
    </p:spTree>
    <p:extLst>
      <p:ext uri="{BB962C8B-B14F-4D97-AF65-F5344CB8AC3E}">
        <p14:creationId xmlns:p14="http://schemas.microsoft.com/office/powerpoint/2010/main" val="268120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A5F9-F674-487E-8771-3E21BA95D581}"/>
              </a:ext>
            </a:extLst>
          </p:cNvPr>
          <p:cNvSpPr>
            <a:spLocks noGrp="1"/>
          </p:cNvSpPr>
          <p:nvPr>
            <p:ph type="title"/>
          </p:nvPr>
        </p:nvSpPr>
        <p:spPr/>
        <p:txBody>
          <a:bodyPr/>
          <a:lstStyle/>
          <a:p>
            <a:r>
              <a:rPr lang="en-US" dirty="0"/>
              <a:t>Parabola Signal</a:t>
            </a:r>
            <a:endParaRPr lang="en-IE" dirty="0"/>
          </a:p>
        </p:txBody>
      </p:sp>
      <p:pic>
        <p:nvPicPr>
          <p:cNvPr id="4" name="parabola specutrm video">
            <a:hlinkClick r:id="" action="ppaction://media"/>
            <a:extLst>
              <a:ext uri="{FF2B5EF4-FFF2-40B4-BE49-F238E27FC236}">
                <a16:creationId xmlns:a16="http://schemas.microsoft.com/office/drawing/2014/main" id="{7DD34F30-114B-4AF0-B2A6-642351474F7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57200" y="2319338"/>
            <a:ext cx="8229600" cy="3086100"/>
          </a:xfrm>
        </p:spPr>
      </p:pic>
    </p:spTree>
    <p:extLst>
      <p:ext uri="{BB962C8B-B14F-4D97-AF65-F5344CB8AC3E}">
        <p14:creationId xmlns:p14="http://schemas.microsoft.com/office/powerpoint/2010/main" val="238665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3E1D-E244-4718-AA47-4716F48BEF23}"/>
              </a:ext>
            </a:extLst>
          </p:cNvPr>
          <p:cNvSpPr>
            <a:spLocks noGrp="1"/>
          </p:cNvSpPr>
          <p:nvPr>
            <p:ph type="title"/>
          </p:nvPr>
        </p:nvSpPr>
        <p:spPr/>
        <p:txBody>
          <a:bodyPr/>
          <a:lstStyle/>
          <a:p>
            <a:r>
              <a:rPr lang="en-US" dirty="0"/>
              <a:t>MP3 – Compressed and Lossy</a:t>
            </a:r>
            <a:endParaRPr lang="en-IE" dirty="0"/>
          </a:p>
        </p:txBody>
      </p:sp>
      <p:sp>
        <p:nvSpPr>
          <p:cNvPr id="3" name="Content Placeholder 2">
            <a:extLst>
              <a:ext uri="{FF2B5EF4-FFF2-40B4-BE49-F238E27FC236}">
                <a16:creationId xmlns:a16="http://schemas.microsoft.com/office/drawing/2014/main" id="{CBA42329-0D06-4730-A3EA-F96C24B08855}"/>
              </a:ext>
            </a:extLst>
          </p:cNvPr>
          <p:cNvSpPr>
            <a:spLocks noGrp="1"/>
          </p:cNvSpPr>
          <p:nvPr>
            <p:ph idx="1"/>
          </p:nvPr>
        </p:nvSpPr>
        <p:spPr/>
        <p:txBody>
          <a:bodyPr>
            <a:normAutofit fontScale="77500" lnSpcReduction="20000"/>
          </a:bodyPr>
          <a:lstStyle/>
          <a:p>
            <a:r>
              <a:rPr lang="en-US" dirty="0"/>
              <a:t>Uncompressed audio formats like WAV and AIFF provide great sound quality, but at the cost of high file size. With the rapid growth of internet file-sharing in the mid-90s, people quickly realized that sending uncompressed files over dial-up connections was impractical—and oftentimes impossible. Which is why MP3s (MPEG-2 Audio Layer III) quickly grew in popularity. </a:t>
            </a:r>
          </a:p>
          <a:p>
            <a:endParaRPr lang="en-US" dirty="0"/>
          </a:p>
          <a:p>
            <a:r>
              <a:rPr lang="en-US" dirty="0"/>
              <a:t>While a three-minute song would average 30MB in WAV or AIFF format, that same song converted to MP3 would take up a tenth of the space—only around 3MB. With compression algorithms that were capable of achieving impressively small file sizes, MP3 became a staple of the internet era and has maintained its strong position to date.</a:t>
            </a:r>
          </a:p>
          <a:p>
            <a:endParaRPr lang="en-IE" dirty="0"/>
          </a:p>
        </p:txBody>
      </p:sp>
    </p:spTree>
    <p:extLst>
      <p:ext uri="{BB962C8B-B14F-4D97-AF65-F5344CB8AC3E}">
        <p14:creationId xmlns:p14="http://schemas.microsoft.com/office/powerpoint/2010/main" val="198437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D2E9-0E8B-4F5C-A750-BA6A85586870}"/>
              </a:ext>
            </a:extLst>
          </p:cNvPr>
          <p:cNvSpPr>
            <a:spLocks noGrp="1"/>
          </p:cNvSpPr>
          <p:nvPr>
            <p:ph type="title"/>
          </p:nvPr>
        </p:nvSpPr>
        <p:spPr/>
        <p:txBody>
          <a:bodyPr/>
          <a:lstStyle/>
          <a:p>
            <a:r>
              <a:rPr lang="en-US" dirty="0"/>
              <a:t>MP3</a:t>
            </a:r>
            <a:endParaRPr lang="en-IE" dirty="0"/>
          </a:p>
        </p:txBody>
      </p:sp>
      <p:sp>
        <p:nvSpPr>
          <p:cNvPr id="3" name="Content Placeholder 2">
            <a:extLst>
              <a:ext uri="{FF2B5EF4-FFF2-40B4-BE49-F238E27FC236}">
                <a16:creationId xmlns:a16="http://schemas.microsoft.com/office/drawing/2014/main" id="{F12D6FB7-3E8B-470F-B114-0590264486A3}"/>
              </a:ext>
            </a:extLst>
          </p:cNvPr>
          <p:cNvSpPr>
            <a:spLocks noGrp="1"/>
          </p:cNvSpPr>
          <p:nvPr>
            <p:ph idx="1"/>
          </p:nvPr>
        </p:nvSpPr>
        <p:spPr/>
        <p:txBody>
          <a:bodyPr>
            <a:normAutofit fontScale="70000" lnSpcReduction="20000"/>
          </a:bodyPr>
          <a:lstStyle/>
          <a:p>
            <a:r>
              <a:rPr lang="en-US" dirty="0"/>
              <a:t>However, small file size came at the cost of sound quality. </a:t>
            </a:r>
          </a:p>
          <a:p>
            <a:r>
              <a:rPr lang="en-US" dirty="0"/>
              <a:t>Different compression formats use varying methods to re-encode the data in a way that saves space. But this saving of space means some data has to get lost in the process. Usually, high frequencies are the first ones to go, as the majority of people can’t hear the details in really high frequencies. The lower the encoding quality, the more frequencies and details will get lost in the audio.</a:t>
            </a:r>
          </a:p>
          <a:p>
            <a:r>
              <a:rPr lang="en-US" dirty="0"/>
              <a:t>However,, modern compression algorithms allow for higher bitrates, which, in turn, means that they’re able to achieve high compression ratios with little noticeable loss to the quality of the audio. Bitrate represents the amount of data conveyed per second of audio content, with the general rule of thumb being: smaller bitrates = smaller file sizes. So if you want to maintain good quality, yet still make use of the fact that MP3s are easy to share with friends and family, keep your bitrate above 128Kbps (kilobits per second).</a:t>
            </a:r>
          </a:p>
          <a:p>
            <a:endParaRPr lang="en-IE" dirty="0"/>
          </a:p>
        </p:txBody>
      </p:sp>
    </p:spTree>
    <p:extLst>
      <p:ext uri="{BB962C8B-B14F-4D97-AF65-F5344CB8AC3E}">
        <p14:creationId xmlns:p14="http://schemas.microsoft.com/office/powerpoint/2010/main" val="133093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C145-5775-42F0-A30E-BA82D84511D7}"/>
              </a:ext>
            </a:extLst>
          </p:cNvPr>
          <p:cNvSpPr>
            <a:spLocks noGrp="1"/>
          </p:cNvSpPr>
          <p:nvPr>
            <p:ph type="title"/>
          </p:nvPr>
        </p:nvSpPr>
        <p:spPr/>
        <p:txBody>
          <a:bodyPr/>
          <a:lstStyle/>
          <a:p>
            <a:r>
              <a:rPr lang="en-US" dirty="0"/>
              <a:t>M4A – Compressed and Lossy</a:t>
            </a:r>
            <a:endParaRPr lang="en-IE" dirty="0"/>
          </a:p>
        </p:txBody>
      </p:sp>
      <p:sp>
        <p:nvSpPr>
          <p:cNvPr id="3" name="Content Placeholder 2">
            <a:extLst>
              <a:ext uri="{FF2B5EF4-FFF2-40B4-BE49-F238E27FC236}">
                <a16:creationId xmlns:a16="http://schemas.microsoft.com/office/drawing/2014/main" id="{D90AFB50-016C-4795-8358-8497E8F8F6A6}"/>
              </a:ext>
            </a:extLst>
          </p:cNvPr>
          <p:cNvSpPr>
            <a:spLocks noGrp="1"/>
          </p:cNvSpPr>
          <p:nvPr>
            <p:ph idx="1"/>
          </p:nvPr>
        </p:nvSpPr>
        <p:spPr/>
        <p:txBody>
          <a:bodyPr>
            <a:normAutofit fontScale="55000" lnSpcReduction="20000"/>
          </a:bodyPr>
          <a:lstStyle/>
          <a:p>
            <a:r>
              <a:rPr lang="en-US" dirty="0"/>
              <a:t>M4A (</a:t>
            </a:r>
            <a:r>
              <a:rPr lang="en-US" dirty="0">
                <a:hlinkClick r:id="rId2"/>
              </a:rPr>
              <a:t>MPEG-4 Part 14</a:t>
            </a:r>
            <a:r>
              <a:rPr lang="en-US" dirty="0"/>
              <a:t>) files were Apple’s response to MP3s. Often seen as the successor to the MP3, this Mac-centric compressed audio format found its true place with the birth of the iTunes Store, where it became the primary format for all music purchases made through the online music store. It is still the preferred format for all audio included in apps that are released on the Mac and iOS App Stores, as well as Nintendo and PlayStation products. With more and more developers including support for M4A, it’s quickly becoming the go-to audio format for compressed audio files.</a:t>
            </a:r>
          </a:p>
          <a:p>
            <a:r>
              <a:rPr lang="en-US" dirty="0"/>
              <a:t>M4A files are encoded with the lossy Advanced Audio Coding (AAC) codec, which is able to provide the same bitrates as MP3s, yet achieve tighter compression. This results in smaller file sizes, all while delivering higher audio quality. It’s like a golden unicorn, which is why it’s become such a popular format for light-weight audio deliveries.</a:t>
            </a:r>
          </a:p>
          <a:p>
            <a:r>
              <a:rPr lang="en-US" dirty="0"/>
              <a:t>Although many audio players can playback M4A files across various platforms, the audio format still can’t compete with MP3’s universal compatibility, which is why MP3s still rule the world due to their cross-platform adoption.</a:t>
            </a:r>
          </a:p>
          <a:p>
            <a:endParaRPr lang="en-IE" dirty="0"/>
          </a:p>
        </p:txBody>
      </p:sp>
    </p:spTree>
    <p:extLst>
      <p:ext uri="{BB962C8B-B14F-4D97-AF65-F5344CB8AC3E}">
        <p14:creationId xmlns:p14="http://schemas.microsoft.com/office/powerpoint/2010/main" val="245408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F42B-F448-4F91-8D35-17E61811B1FC}"/>
              </a:ext>
            </a:extLst>
          </p:cNvPr>
          <p:cNvSpPr>
            <a:spLocks noGrp="1"/>
          </p:cNvSpPr>
          <p:nvPr>
            <p:ph type="title"/>
          </p:nvPr>
        </p:nvSpPr>
        <p:spPr/>
        <p:txBody>
          <a:bodyPr/>
          <a:lstStyle/>
          <a:p>
            <a:r>
              <a:rPr lang="en-US" dirty="0"/>
              <a:t>FLAC</a:t>
            </a:r>
            <a:endParaRPr lang="en-IE" dirty="0"/>
          </a:p>
        </p:txBody>
      </p:sp>
      <p:sp>
        <p:nvSpPr>
          <p:cNvPr id="3" name="Content Placeholder 2">
            <a:extLst>
              <a:ext uri="{FF2B5EF4-FFF2-40B4-BE49-F238E27FC236}">
                <a16:creationId xmlns:a16="http://schemas.microsoft.com/office/drawing/2014/main" id="{760776F4-52E3-4375-A01C-EFD0DC90F092}"/>
              </a:ext>
            </a:extLst>
          </p:cNvPr>
          <p:cNvSpPr>
            <a:spLocks noGrp="1"/>
          </p:cNvSpPr>
          <p:nvPr>
            <p:ph idx="1"/>
          </p:nvPr>
        </p:nvSpPr>
        <p:spPr/>
        <p:txBody>
          <a:bodyPr>
            <a:normAutofit fontScale="85000" lnSpcReduction="10000"/>
          </a:bodyPr>
          <a:lstStyle/>
          <a:p>
            <a:r>
              <a:rPr lang="en-US" dirty="0"/>
              <a:t>FLAC (Free Lossless Audio Codec) is a musical file format that offers bit-perfect copies of CDs but at half the size. It is compatible with many devices.</a:t>
            </a:r>
          </a:p>
          <a:p>
            <a:endParaRPr lang="en-US" dirty="0"/>
          </a:p>
          <a:p>
            <a:r>
              <a:rPr lang="en-US" dirty="0"/>
              <a:t>One of the best FLAC players available is </a:t>
            </a:r>
            <a:r>
              <a:rPr lang="en-US" dirty="0" err="1"/>
              <a:t>Roon</a:t>
            </a:r>
            <a:r>
              <a:rPr lang="en-US" dirty="0"/>
              <a:t>, a high-end music player for PC and Mac.</a:t>
            </a:r>
          </a:p>
          <a:p>
            <a:endParaRPr lang="en-US" dirty="0"/>
          </a:p>
          <a:p>
            <a:r>
              <a:rPr lang="en-US" dirty="0"/>
              <a:t>FLAC first emerged in 2001 as an open-source alternative to other lossless formats emerging at the time. These included </a:t>
            </a:r>
            <a:r>
              <a:rPr lang="en-US" dirty="0">
                <a:hlinkClick r:id="rId2"/>
              </a:rPr>
              <a:t>Apple</a:t>
            </a:r>
            <a:r>
              <a:rPr lang="en-US" dirty="0"/>
              <a:t> Lossless (ALAC), </a:t>
            </a:r>
            <a:r>
              <a:rPr lang="en-US" dirty="0">
                <a:hlinkClick r:id="rId3"/>
              </a:rPr>
              <a:t>Microsoft's</a:t>
            </a:r>
            <a:r>
              <a:rPr lang="en-US" dirty="0"/>
              <a:t> WAV (Waveform Audio Format) and WMA Lossless.</a:t>
            </a:r>
            <a:endParaRPr lang="en-IE" dirty="0"/>
          </a:p>
        </p:txBody>
      </p:sp>
    </p:spTree>
    <p:extLst>
      <p:ext uri="{BB962C8B-B14F-4D97-AF65-F5344CB8AC3E}">
        <p14:creationId xmlns:p14="http://schemas.microsoft.com/office/powerpoint/2010/main" val="187739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8E00-0EAF-40FD-9F0F-833A1B04216F}"/>
              </a:ext>
            </a:extLst>
          </p:cNvPr>
          <p:cNvSpPr>
            <a:spLocks noGrp="1"/>
          </p:cNvSpPr>
          <p:nvPr>
            <p:ph type="title"/>
          </p:nvPr>
        </p:nvSpPr>
        <p:spPr/>
        <p:txBody>
          <a:bodyPr/>
          <a:lstStyle/>
          <a:p>
            <a:r>
              <a:rPr lang="en-US" dirty="0"/>
              <a:t>FLAC</a:t>
            </a:r>
            <a:endParaRPr lang="en-IE" dirty="0"/>
          </a:p>
        </p:txBody>
      </p:sp>
      <p:sp>
        <p:nvSpPr>
          <p:cNvPr id="3" name="Content Placeholder 2">
            <a:extLst>
              <a:ext uri="{FF2B5EF4-FFF2-40B4-BE49-F238E27FC236}">
                <a16:creationId xmlns:a16="http://schemas.microsoft.com/office/drawing/2014/main" id="{0D58463B-78E6-4635-85E8-0DCBB08050AD}"/>
              </a:ext>
            </a:extLst>
          </p:cNvPr>
          <p:cNvSpPr>
            <a:spLocks noGrp="1"/>
          </p:cNvSpPr>
          <p:nvPr>
            <p:ph idx="1"/>
          </p:nvPr>
        </p:nvSpPr>
        <p:spPr/>
        <p:txBody>
          <a:bodyPr/>
          <a:lstStyle/>
          <a:p>
            <a:r>
              <a:rPr lang="en-US" dirty="0"/>
              <a:t>The biggest problems with Wav are that file sizes are very large, and it does not offer as rich a range of metadata tags in the way the other such as FLAC formats can. </a:t>
            </a:r>
          </a:p>
        </p:txBody>
      </p:sp>
    </p:spTree>
    <p:extLst>
      <p:ext uri="{BB962C8B-B14F-4D97-AF65-F5344CB8AC3E}">
        <p14:creationId xmlns:p14="http://schemas.microsoft.com/office/powerpoint/2010/main" val="334540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0669-3446-458A-9A98-566DF59C83D3}"/>
              </a:ext>
            </a:extLst>
          </p:cNvPr>
          <p:cNvSpPr>
            <a:spLocks noGrp="1"/>
          </p:cNvSpPr>
          <p:nvPr>
            <p:ph type="title"/>
          </p:nvPr>
        </p:nvSpPr>
        <p:spPr/>
        <p:txBody>
          <a:bodyPr/>
          <a:lstStyle/>
          <a:p>
            <a:r>
              <a:rPr lang="en-US" dirty="0"/>
              <a:t>Uncompressed lossless</a:t>
            </a:r>
            <a:endParaRPr lang="en-IE" dirty="0"/>
          </a:p>
        </p:txBody>
      </p:sp>
      <p:sp>
        <p:nvSpPr>
          <p:cNvPr id="3" name="Content Placeholder 2">
            <a:extLst>
              <a:ext uri="{FF2B5EF4-FFF2-40B4-BE49-F238E27FC236}">
                <a16:creationId xmlns:a16="http://schemas.microsoft.com/office/drawing/2014/main" id="{94B791C4-325A-45CC-89A0-82E8732248D6}"/>
              </a:ext>
            </a:extLst>
          </p:cNvPr>
          <p:cNvSpPr>
            <a:spLocks noGrp="1"/>
          </p:cNvSpPr>
          <p:nvPr>
            <p:ph idx="1"/>
          </p:nvPr>
        </p:nvSpPr>
        <p:spPr/>
        <p:txBody>
          <a:bodyPr>
            <a:normAutofit fontScale="70000" lnSpcReduction="20000"/>
          </a:bodyPr>
          <a:lstStyle/>
          <a:p>
            <a:r>
              <a:rPr lang="en-US" dirty="0"/>
              <a:t>If you’re working on releasing your song publicly, you’ll want to bounce it in an uncompressed audio format, that way your original master export is at the highest uncompromised quality possible. Additionally, following the </a:t>
            </a:r>
            <a:r>
              <a:rPr lang="en-US" dirty="0">
                <a:hlinkClick r:id="rId2"/>
              </a:rPr>
              <a:t>Red Book standard</a:t>
            </a:r>
            <a:r>
              <a:rPr lang="en-US" dirty="0"/>
              <a:t> to provide for the ultimate listening experience, CD-quality audio should use uncompressed audio files at 44.1kHz and 16-bit depth. The simple way to think of this is: if you need to share your music in a way that doesn’t jeopardize the quality of your music in any way, use an uncompressed audio format. So both WAV and AIFF will be your best friends here.</a:t>
            </a:r>
          </a:p>
          <a:p>
            <a:endParaRPr lang="en-US" dirty="0"/>
          </a:p>
          <a:p>
            <a:r>
              <a:rPr lang="en-US" b="1" dirty="0">
                <a:effectLst/>
              </a:rPr>
              <a:t>PROS:</a:t>
            </a:r>
            <a:r>
              <a:rPr lang="en-US" dirty="0">
                <a:effectLst/>
              </a:rPr>
              <a:t> Studio audio quality without compromise</a:t>
            </a:r>
            <a:br>
              <a:rPr lang="en-US" dirty="0">
                <a:effectLst/>
              </a:rPr>
            </a:br>
            <a:r>
              <a:rPr lang="en-US" b="1" dirty="0">
                <a:effectLst/>
              </a:rPr>
              <a:t>CONS: </a:t>
            </a:r>
            <a:r>
              <a:rPr lang="en-US" dirty="0">
                <a:effectLst/>
              </a:rPr>
              <a:t>Large File Size that can be troublesome when trying to share digitally or via email</a:t>
            </a:r>
          </a:p>
          <a:p>
            <a:endParaRPr lang="en-IE" dirty="0"/>
          </a:p>
        </p:txBody>
      </p:sp>
    </p:spTree>
    <p:extLst>
      <p:ext uri="{BB962C8B-B14F-4D97-AF65-F5344CB8AC3E}">
        <p14:creationId xmlns:p14="http://schemas.microsoft.com/office/powerpoint/2010/main" val="1446939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2327</Words>
  <Application>Microsoft Macintosh PowerPoint</Application>
  <PresentationFormat>On-screen Show (4:3)</PresentationFormat>
  <Paragraphs>121</Paragraphs>
  <Slides>38</Slides>
  <Notes>2</Notes>
  <HiddenSlides>0</HiddenSlides>
  <MMClips>4</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3" baseType="lpstr">
      <vt:lpstr>Arial</vt:lpstr>
      <vt:lpstr>Calibri</vt:lpstr>
      <vt:lpstr>Times New Roman</vt:lpstr>
      <vt:lpstr>Office Theme</vt:lpstr>
      <vt:lpstr>Equation</vt:lpstr>
      <vt:lpstr>Audio File formats</vt:lpstr>
      <vt:lpstr>Wav Files – Uncompressed and Lossless</vt:lpstr>
      <vt:lpstr>Aiff – Uncompressed and Lossless</vt:lpstr>
      <vt:lpstr>MP3 – Compressed and Lossy</vt:lpstr>
      <vt:lpstr>MP3</vt:lpstr>
      <vt:lpstr>M4A – Compressed and Lossy</vt:lpstr>
      <vt:lpstr>FLAC</vt:lpstr>
      <vt:lpstr>FLAC</vt:lpstr>
      <vt:lpstr>Uncompressed lossless</vt:lpstr>
      <vt:lpstr>Compressed lossy</vt:lpstr>
      <vt:lpstr>Wav Vs AIFF</vt:lpstr>
      <vt:lpstr>MP3 vs M4A</vt:lpstr>
      <vt:lpstr>Compare FLAC and MP3</vt:lpstr>
      <vt:lpstr>Compare FLAC and MP3</vt:lpstr>
      <vt:lpstr>Which Format to use?</vt:lpstr>
      <vt:lpstr>PowerPoint Presentation</vt:lpstr>
      <vt:lpstr>Frequency Analysis</vt:lpstr>
      <vt:lpstr>Frequency Analysis and Hearing</vt:lpstr>
      <vt:lpstr>The Ear</vt:lpstr>
      <vt:lpstr>Functioning of the Ear</vt:lpstr>
      <vt:lpstr>Functioning of the Ear</vt:lpstr>
      <vt:lpstr>Filterbank</vt:lpstr>
      <vt:lpstr>Filterbank Behaviour of Basilar Membrane</vt:lpstr>
      <vt:lpstr>Filterbank/ Spectrum Analyser</vt:lpstr>
      <vt:lpstr>Bandpass Filter - Radio Dial</vt:lpstr>
      <vt:lpstr>Bandpass Filters – Spectrum Analysis</vt:lpstr>
      <vt:lpstr>Example Bandpass Filter Frequency Response</vt:lpstr>
      <vt:lpstr>PowerPoint Presentation</vt:lpstr>
      <vt:lpstr>Fourier Theory</vt:lpstr>
      <vt:lpstr>Fourier Theory</vt:lpstr>
      <vt:lpstr>Sawtooth Example</vt:lpstr>
      <vt:lpstr>Constituent Sinewaves for Sawtooth</vt:lpstr>
      <vt:lpstr>Constituent Sinewaves for Sawtooth</vt:lpstr>
      <vt:lpstr>Square wave and harmonics</vt:lpstr>
      <vt:lpstr>Sawtooth</vt:lpstr>
      <vt:lpstr>Square wave</vt:lpstr>
      <vt:lpstr>Double triangle</vt:lpstr>
      <vt:lpstr>Parabola Signal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DharanipathiRathnaKumar Balasubramaniam</cp:lastModifiedBy>
  <cp:revision>10</cp:revision>
  <dcterms:created xsi:type="dcterms:W3CDTF">2018-02-16T17:22:43Z</dcterms:created>
  <dcterms:modified xsi:type="dcterms:W3CDTF">2024-02-23T13:59:32Z</dcterms:modified>
</cp:coreProperties>
</file>