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5" r:id="rId5"/>
    <p:sldId id="260" r:id="rId6"/>
    <p:sldId id="261" r:id="rId7"/>
    <p:sldId id="262" r:id="rId8"/>
    <p:sldId id="274" r:id="rId9"/>
    <p:sldId id="326" r:id="rId10"/>
    <p:sldId id="327" r:id="rId11"/>
    <p:sldId id="263" r:id="rId12"/>
    <p:sldId id="264" r:id="rId13"/>
    <p:sldId id="265" r:id="rId14"/>
    <p:sldId id="32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7"/>
    <p:restoredTop sz="94700"/>
  </p:normalViewPr>
  <p:slideViewPr>
    <p:cSldViewPr>
      <p:cViewPr varScale="1">
        <p:scale>
          <a:sx n="141" d="100"/>
          <a:sy n="141" d="100"/>
        </p:scale>
        <p:origin x="26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8B9-176A-4EEE-BCC3-DEDC39BE78B5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4B6-5741-4BAB-B95E-11290F78EF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11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8B9-176A-4EEE-BCC3-DEDC39BE78B5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4B6-5741-4BAB-B95E-11290F78EF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393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8B9-176A-4EEE-BCC3-DEDC39BE78B5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4B6-5741-4BAB-B95E-11290F78EF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918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4AAB-0261-45AE-B772-6D02267F1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9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8B9-176A-4EEE-BCC3-DEDC39BE78B5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4B6-5741-4BAB-B95E-11290F78EF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612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8B9-176A-4EEE-BCC3-DEDC39BE78B5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4B6-5741-4BAB-B95E-11290F78EF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050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8B9-176A-4EEE-BCC3-DEDC39BE78B5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4B6-5741-4BAB-B95E-11290F78EF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603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8B9-176A-4EEE-BCC3-DEDC39BE78B5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4B6-5741-4BAB-B95E-11290F78EF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894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8B9-176A-4EEE-BCC3-DEDC39BE78B5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4B6-5741-4BAB-B95E-11290F78EF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741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8B9-176A-4EEE-BCC3-DEDC39BE78B5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4B6-5741-4BAB-B95E-11290F78EF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25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8B9-176A-4EEE-BCC3-DEDC39BE78B5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4B6-5741-4BAB-B95E-11290F78EF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56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8B9-176A-4EEE-BCC3-DEDC39BE78B5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4B6-5741-4BAB-B95E-11290F78EF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49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68B9-176A-4EEE-BCC3-DEDC39BE78B5}" type="datetimeFigureOut">
              <a:rPr lang="en-IE" smtClean="0"/>
              <a:t>19/03/2024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94B6-5741-4BAB-B95E-11290F78EF3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793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18Gi8lSkfM" TargetMode="External"/><Relationship Id="rId2" Type="http://schemas.openxmlformats.org/officeDocument/2006/relationships/hyperlink" Target="https://www.youtube.com/watch?v=spUNpyF58B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-tlWztL7C8" TargetMode="External"/><Relationship Id="rId5" Type="http://schemas.openxmlformats.org/officeDocument/2006/relationships/hyperlink" Target="https://www.youtube.com/watch?v=E_1APPC7lqA" TargetMode="External"/><Relationship Id="rId4" Type="http://schemas.openxmlformats.org/officeDocument/2006/relationships/hyperlink" Target="https://www.youtube.com/watch?v=kK2nIz0R8e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YEMxqreA10&amp;t=3s" TargetMode="External"/><Relationship Id="rId2" Type="http://schemas.openxmlformats.org/officeDocument/2006/relationships/hyperlink" Target="https://www.youtube.com/watch?v=mkGsMWi_j4Q&amp;t=4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CS425 Introduction to Frequency analysis – Part II</a:t>
            </a:r>
          </a:p>
        </p:txBody>
      </p:sp>
    </p:spTree>
    <p:extLst>
      <p:ext uri="{BB962C8B-B14F-4D97-AF65-F5344CB8AC3E}">
        <p14:creationId xmlns:p14="http://schemas.microsoft.com/office/powerpoint/2010/main" val="201460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951D5-03C5-7E96-E30C-F152ED4D44C0}"/>
              </a:ext>
            </a:extLst>
          </p:cNvPr>
          <p:cNvSpPr txBox="1"/>
          <p:nvPr/>
        </p:nvSpPr>
        <p:spPr>
          <a:xfrm>
            <a:off x="644572" y="764610"/>
            <a:ext cx="785485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Resources for Fourier transform:</a:t>
            </a:r>
          </a:p>
          <a:p>
            <a:r>
              <a:rPr lang="en-US" sz="2800" dirty="0">
                <a:hlinkClick r:id="rId2"/>
              </a:rPr>
              <a:t>https://www.youtube.com/watch?v=spUNpyF58BY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https://www.youtube.com/watch?v=r18Gi8lSkfM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4"/>
              </a:rPr>
              <a:t>https://www.youtube.com/watch?v=kK2nIz0R8eA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To understand and visualize Euler's formula:</a:t>
            </a:r>
          </a:p>
          <a:p>
            <a:endParaRPr lang="en-US" sz="2800" dirty="0">
              <a:hlinkClick r:id="rId5"/>
            </a:endParaRPr>
          </a:p>
          <a:p>
            <a:r>
              <a:rPr lang="en-US" sz="2800" dirty="0">
                <a:hlinkClick r:id="rId5"/>
              </a:rPr>
              <a:t>https://www.youtube.com/watch?v=E_1APPC7lqA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6"/>
              </a:rPr>
              <a:t>https://www.youtube.com/watch?v=n-tlWztL7C8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174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Frequency Spectrum</a:t>
            </a:r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altLang="en-US" sz="2800" dirty="0"/>
              <a:t>If we measure the similarity between the signal </a:t>
            </a:r>
            <a:r>
              <a:rPr lang="en-IE" altLang="en-US" sz="2800" i="1" dirty="0"/>
              <a:t>f</a:t>
            </a:r>
            <a:r>
              <a:rPr lang="en-IE" altLang="en-US" sz="2800" dirty="0"/>
              <a:t>(</a:t>
            </a:r>
            <a:r>
              <a:rPr lang="en-IE" altLang="en-US" sz="2800" i="1" dirty="0"/>
              <a:t>t</a:t>
            </a:r>
            <a:r>
              <a:rPr lang="en-IE" altLang="en-US" sz="2800" dirty="0"/>
              <a:t>) and many different values for the cosines and </a:t>
            </a:r>
            <a:r>
              <a:rPr lang="en-US" altLang="en-US" sz="2800"/>
              <a:t>sines </a:t>
            </a:r>
            <a:r>
              <a:rPr lang="en-US" altLang="en-US" sz="2800" dirty="0"/>
              <a:t>at </a:t>
            </a:r>
            <a:r>
              <a:rPr lang="en-IE" altLang="en-US" sz="2800" dirty="0"/>
              <a:t>frequency </a:t>
            </a:r>
            <a:r>
              <a:rPr lang="en-IE" altLang="en-US" sz="2800" dirty="0">
                <a:latin typeface="Symbol" pitchFamily="18" charset="2"/>
              </a:rPr>
              <a:t>w</a:t>
            </a:r>
            <a:r>
              <a:rPr lang="en-IE" altLang="en-US" sz="2800" dirty="0"/>
              <a:t> then we have what is known as the frequency spectrum</a:t>
            </a:r>
          </a:p>
          <a:p>
            <a:pPr eaLnBrk="1" hangingPunct="1">
              <a:lnSpc>
                <a:spcPct val="80000"/>
              </a:lnSpc>
            </a:pPr>
            <a:endParaRPr lang="en-IE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IE" altLang="en-US" sz="2800" dirty="0"/>
              <a:t>How to choose values of </a:t>
            </a:r>
            <a:r>
              <a:rPr lang="en-IE" altLang="en-US" sz="2800" dirty="0">
                <a:latin typeface="Symbol" pitchFamily="18" charset="2"/>
              </a:rPr>
              <a:t>w</a:t>
            </a:r>
            <a:r>
              <a:rPr lang="en-IE" altLang="en-US" sz="2800" dirty="0"/>
              <a:t> at which to measure? </a:t>
            </a:r>
          </a:p>
          <a:p>
            <a:pPr eaLnBrk="1" hangingPunct="1">
              <a:lnSpc>
                <a:spcPct val="80000"/>
              </a:lnSpc>
            </a:pPr>
            <a:endParaRPr lang="en-IE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IE" altLang="en-US" sz="2800" dirty="0"/>
              <a:t>The most common approach is to pick values of the frequency </a:t>
            </a:r>
            <a:r>
              <a:rPr lang="en-IE" altLang="en-US" sz="2800" dirty="0">
                <a:latin typeface="Symbol" pitchFamily="18" charset="2"/>
              </a:rPr>
              <a:t>w</a:t>
            </a:r>
            <a:r>
              <a:rPr lang="en-IE" altLang="en-US" sz="2800" dirty="0"/>
              <a:t> that are </a:t>
            </a:r>
            <a:r>
              <a:rPr lang="en-IE" altLang="en-US" sz="2800" i="1" u="sng" dirty="0"/>
              <a:t>uniformly spaced</a:t>
            </a:r>
            <a:r>
              <a:rPr lang="en-IE" altLang="en-US" sz="2800" i="1" dirty="0"/>
              <a:t> </a:t>
            </a:r>
            <a:r>
              <a:rPr lang="en-IE" altLang="en-US" sz="2800" dirty="0"/>
              <a:t>across the frequency axis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063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Frequency Spectrum</a:t>
            </a: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Because the exponential is complex valued (i.e. has a real and imaginary part) then the spectrum </a:t>
            </a:r>
            <a:r>
              <a:rPr lang="en-IE" altLang="en-US" i="1"/>
              <a:t>F</a:t>
            </a:r>
            <a:r>
              <a:rPr lang="en-IE" altLang="en-US"/>
              <a:t>(</a:t>
            </a:r>
            <a:r>
              <a:rPr lang="en-IE" altLang="en-US">
                <a:latin typeface="Symbol" pitchFamily="18" charset="2"/>
              </a:rPr>
              <a:t>w</a:t>
            </a:r>
            <a:r>
              <a:rPr lang="en-IE" altLang="en-US"/>
              <a:t>) is a complex number</a:t>
            </a:r>
          </a:p>
          <a:p>
            <a:pPr eaLnBrk="1" hangingPunct="1"/>
            <a:endParaRPr lang="en-IE" altLang="en-US"/>
          </a:p>
          <a:p>
            <a:pPr eaLnBrk="1" hangingPunct="1"/>
            <a:r>
              <a:rPr lang="en-IE" altLang="en-US"/>
              <a:t>Thus, we need some further processing to find the </a:t>
            </a:r>
            <a:r>
              <a:rPr lang="en-IE" altLang="en-US" i="1"/>
              <a:t>magnitude</a:t>
            </a:r>
            <a:r>
              <a:rPr lang="en-IE" altLang="en-US"/>
              <a:t> of the spectrum and the </a:t>
            </a:r>
            <a:r>
              <a:rPr lang="en-IE" altLang="en-US" i="1"/>
              <a:t>phase</a:t>
            </a:r>
            <a:r>
              <a:rPr lang="en-IE" altLang="en-US"/>
              <a:t> of the spectrum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34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Frequency Spectrum</a:t>
            </a:r>
            <a:endParaRPr lang="en-US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7013" cy="4114800"/>
          </a:xfrm>
        </p:spPr>
        <p:txBody>
          <a:bodyPr/>
          <a:lstStyle/>
          <a:p>
            <a:pPr eaLnBrk="1" hangingPunct="1"/>
            <a:r>
              <a:rPr lang="en-IE" altLang="en-US" sz="2800" dirty="0"/>
              <a:t>Magnitude: find the absolute value of </a:t>
            </a:r>
            <a:r>
              <a:rPr lang="en-IE" altLang="en-US" sz="2800" i="1" dirty="0"/>
              <a:t>F</a:t>
            </a:r>
            <a:r>
              <a:rPr lang="en-IE" altLang="en-US" sz="2800" dirty="0"/>
              <a:t>(</a:t>
            </a:r>
            <a:r>
              <a:rPr lang="en-IE" altLang="en-US" sz="2800" dirty="0">
                <a:latin typeface="Symbol" pitchFamily="18" charset="2"/>
              </a:rPr>
              <a:t>w</a:t>
            </a:r>
            <a:r>
              <a:rPr lang="en-IE" altLang="en-US" sz="2800" dirty="0"/>
              <a:t>)</a:t>
            </a:r>
          </a:p>
          <a:p>
            <a:pPr eaLnBrk="1" hangingPunct="1"/>
            <a:endParaRPr lang="en-IE" altLang="en-US" sz="2800" dirty="0"/>
          </a:p>
          <a:p>
            <a:pPr eaLnBrk="1" hangingPunct="1"/>
            <a:endParaRPr lang="en-IE" altLang="en-US" sz="2800" dirty="0"/>
          </a:p>
          <a:p>
            <a:pPr eaLnBrk="1" hangingPunct="1">
              <a:buFont typeface="Symbol" pitchFamily="18" charset="2"/>
              <a:buChar char="·"/>
            </a:pPr>
            <a:endParaRPr lang="en-IE" altLang="en-US" sz="2800" dirty="0"/>
          </a:p>
          <a:p>
            <a:pPr eaLnBrk="1" hangingPunct="1">
              <a:buFont typeface="Symbol" pitchFamily="18" charset="2"/>
              <a:buChar char="·"/>
            </a:pPr>
            <a:r>
              <a:rPr lang="en-IE" altLang="en-US" sz="2800" dirty="0"/>
              <a:t>Phase: find =tan</a:t>
            </a:r>
            <a:r>
              <a:rPr lang="en-IE" altLang="en-US" sz="2800" baseline="30000" dirty="0"/>
              <a:t>-1</a:t>
            </a:r>
            <a:r>
              <a:rPr lang="en-IE" altLang="en-US" sz="2800" dirty="0"/>
              <a:t>(</a:t>
            </a:r>
            <a:r>
              <a:rPr lang="en-IE" altLang="en-US" sz="2800" dirty="0">
                <a:latin typeface="Constantia" pitchFamily="18" charset="0"/>
              </a:rPr>
              <a:t>Imaginary</a:t>
            </a:r>
            <a:r>
              <a:rPr lang="en-IE" altLang="en-US" sz="2800" dirty="0"/>
              <a:t> (</a:t>
            </a:r>
            <a:r>
              <a:rPr lang="en-IE" altLang="en-US" sz="2800" i="1" dirty="0"/>
              <a:t>F</a:t>
            </a:r>
            <a:r>
              <a:rPr lang="en-IE" altLang="en-US" sz="2800" dirty="0"/>
              <a:t>(</a:t>
            </a:r>
            <a:r>
              <a:rPr lang="en-IE" altLang="en-US" sz="2800" dirty="0">
                <a:latin typeface="Symbol" pitchFamily="18" charset="2"/>
              </a:rPr>
              <a:t>w</a:t>
            </a:r>
            <a:r>
              <a:rPr lang="en-IE" altLang="en-US" sz="2800" dirty="0"/>
              <a:t>))/Real</a:t>
            </a:r>
            <a:r>
              <a:rPr lang="en-IE" altLang="en-US" sz="2800" dirty="0">
                <a:latin typeface="Constantia" pitchFamily="18" charset="0"/>
              </a:rPr>
              <a:t> </a:t>
            </a:r>
            <a:r>
              <a:rPr lang="en-IE" altLang="en-US" sz="2800" dirty="0"/>
              <a:t>(</a:t>
            </a:r>
            <a:r>
              <a:rPr lang="en-IE" altLang="en-US" sz="2800" i="1" dirty="0"/>
              <a:t>F</a:t>
            </a:r>
            <a:r>
              <a:rPr lang="en-IE" altLang="en-US" sz="2800" dirty="0"/>
              <a:t>(</a:t>
            </a:r>
            <a:r>
              <a:rPr lang="en-IE" altLang="en-US" sz="2800" dirty="0">
                <a:latin typeface="Symbol" pitchFamily="18" charset="2"/>
              </a:rPr>
              <a:t>w</a:t>
            </a:r>
            <a:r>
              <a:rPr lang="en-IE" altLang="en-US" sz="2800" dirty="0"/>
              <a:t>))</a:t>
            </a:r>
            <a:endParaRPr lang="en-US" altLang="en-US" sz="2800" dirty="0"/>
          </a:p>
        </p:txBody>
      </p:sp>
      <p:graphicFrame>
        <p:nvGraphicFramePr>
          <p:cNvPr id="4096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75898502"/>
              </p:ext>
            </p:extLst>
          </p:nvPr>
        </p:nvGraphicFramePr>
        <p:xfrm>
          <a:off x="1476375" y="2636839"/>
          <a:ext cx="6501160" cy="79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304800" progId="Equation.3">
                  <p:embed/>
                </p:oleObj>
              </mc:Choice>
              <mc:Fallback>
                <p:oleObj name="Equation" r:id="rId2" imgW="26035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36839"/>
                        <a:ext cx="6501160" cy="790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32675754"/>
              </p:ext>
            </p:extLst>
          </p:nvPr>
        </p:nvGraphicFramePr>
        <p:xfrm>
          <a:off x="3924300" y="4870673"/>
          <a:ext cx="1612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002" imgH="215806" progId="Equation.3">
                  <p:embed/>
                </p:oleObj>
              </mc:Choice>
              <mc:Fallback>
                <p:oleObj name="Equation" r:id="rId4" imgW="4570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870673"/>
                        <a:ext cx="16129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45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B0A1-C2C1-4DDD-9C80-C864EA9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Spectrum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0EC2F-C795-41F0-A986-51D0CB839A5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  <a:p>
            <a:r>
              <a:rPr lang="en-IE" altLang="en-US" dirty="0"/>
              <a:t>                 =tan</a:t>
            </a:r>
            <a:r>
              <a:rPr lang="en-IE" altLang="en-US" baseline="30000" dirty="0"/>
              <a:t>-1</a:t>
            </a:r>
            <a:r>
              <a:rPr lang="en-IE" altLang="en-US" dirty="0"/>
              <a:t>(</a:t>
            </a:r>
            <a:r>
              <a:rPr lang="en-IE" altLang="en-US" dirty="0">
                <a:latin typeface="Constantia" pitchFamily="18" charset="0"/>
              </a:rPr>
              <a:t>Imaginary</a:t>
            </a:r>
            <a:r>
              <a:rPr lang="en-IE" altLang="en-US" dirty="0"/>
              <a:t> (</a:t>
            </a:r>
            <a:r>
              <a:rPr lang="en-IE" altLang="en-US" i="1" dirty="0"/>
              <a:t>F</a:t>
            </a:r>
            <a:r>
              <a:rPr lang="en-IE" altLang="en-US" dirty="0"/>
              <a:t>(</a:t>
            </a:r>
            <a:r>
              <a:rPr lang="en-IE" altLang="en-US" dirty="0">
                <a:latin typeface="Symbol" pitchFamily="18" charset="2"/>
              </a:rPr>
              <a:t>w</a:t>
            </a:r>
            <a:r>
              <a:rPr lang="en-IE" altLang="en-US" dirty="0"/>
              <a:t>))/Real</a:t>
            </a:r>
            <a:r>
              <a:rPr lang="en-IE" altLang="en-US" dirty="0">
                <a:latin typeface="Constantia" pitchFamily="18" charset="0"/>
              </a:rPr>
              <a:t> </a:t>
            </a:r>
            <a:r>
              <a:rPr lang="en-IE" altLang="en-US" dirty="0"/>
              <a:t>(</a:t>
            </a:r>
            <a:r>
              <a:rPr lang="en-IE" altLang="en-US" i="1" dirty="0"/>
              <a:t>F</a:t>
            </a:r>
            <a:r>
              <a:rPr lang="en-IE" altLang="en-US" dirty="0"/>
              <a:t>(</a:t>
            </a:r>
            <a:r>
              <a:rPr lang="en-IE" altLang="en-US" dirty="0">
                <a:latin typeface="Symbol" pitchFamily="18" charset="2"/>
              </a:rPr>
              <a:t>w</a:t>
            </a:r>
            <a:r>
              <a:rPr lang="en-IE" altLang="en-US" dirty="0"/>
              <a:t>))</a:t>
            </a:r>
            <a:endParaRPr lang="en-I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5469A15-A555-4EC5-BDE3-4DB212A99B90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08198941"/>
              </p:ext>
            </p:extLst>
          </p:nvPr>
        </p:nvGraphicFramePr>
        <p:xfrm>
          <a:off x="1043608" y="2132856"/>
          <a:ext cx="132217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002" imgH="215806" progId="Equation.3">
                  <p:embed/>
                </p:oleObj>
              </mc:Choice>
              <mc:Fallback>
                <p:oleObj name="Equation" r:id="rId2" imgW="457002" imgH="215806" progId="Equation.3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132856"/>
                        <a:ext cx="1322171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02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Frequency Spectrum</a:t>
            </a:r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Most of the time we are interested in looking at the magnitude spectrum rather than the phase spectrum</a:t>
            </a:r>
          </a:p>
          <a:p>
            <a:pPr eaLnBrk="1" hangingPunct="1"/>
            <a:endParaRPr lang="en-IE" altLang="en-US"/>
          </a:p>
          <a:p>
            <a:pPr eaLnBrk="1" hangingPunct="1"/>
            <a:r>
              <a:rPr lang="en-IE" altLang="en-US"/>
              <a:t>This is because the size of any frequency component in a signal determines whether we can hear it or not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70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Frequency spectrum of a sinusoid</a:t>
            </a:r>
            <a:endParaRPr lang="en-US" altLang="en-US"/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3413" y="1782763"/>
            <a:ext cx="5335587" cy="4157662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84213" y="6021388"/>
            <a:ext cx="743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2400">
                <a:latin typeface="Times New Roman" pitchFamily="18" charset="0"/>
              </a:rPr>
              <a:t>Sinusoid – frequency=20Hz; Sampling frequency =1000Hz</a:t>
            </a: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1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Given a harmonic signal</a:t>
            </a:r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x=sin(2.*pi.*</a:t>
            </a:r>
            <a:r>
              <a:rPr lang="en-US" altLang="en-US" dirty="0" err="1"/>
              <a:t>fhz</a:t>
            </a:r>
            <a:r>
              <a:rPr lang="en-US" altLang="en-US" dirty="0"/>
              <a:t>.*time)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+0.5.*sin(2.*pi.*2.*</a:t>
            </a:r>
            <a:r>
              <a:rPr lang="en-US" altLang="en-US" dirty="0" err="1"/>
              <a:t>fhz</a:t>
            </a:r>
            <a:r>
              <a:rPr lang="en-US" altLang="en-US" dirty="0"/>
              <a:t>.*time)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+2.*sin(2.*pi.*3.*</a:t>
            </a:r>
            <a:r>
              <a:rPr lang="en-US" altLang="en-US" dirty="0" err="1"/>
              <a:t>fhz</a:t>
            </a:r>
            <a:r>
              <a:rPr lang="en-US" altLang="en-US" dirty="0"/>
              <a:t>.*time)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+0.25.*sin(2.*pi.*6.*</a:t>
            </a:r>
            <a:r>
              <a:rPr lang="en-US" altLang="en-US" dirty="0" err="1"/>
              <a:t>fhz</a:t>
            </a:r>
            <a:r>
              <a:rPr lang="en-US" altLang="en-US" dirty="0"/>
              <a:t>.*time);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fhz</a:t>
            </a:r>
            <a:r>
              <a:rPr lang="en-US" altLang="en-US" dirty="0"/>
              <a:t>=20Hz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611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altLang="en-US" sz="4000"/>
              <a:t>Frequency spectrum of a harmonic signal made from sinusoids</a:t>
            </a:r>
            <a:endParaRPr lang="en-US" altLang="en-US" sz="4000"/>
          </a:p>
        </p:txBody>
      </p:sp>
      <p:pic>
        <p:nvPicPr>
          <p:cNvPr id="450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3413" y="1782763"/>
            <a:ext cx="5335587" cy="4157662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720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4000"/>
              <a:t>Positive and Negative Frequencies</a:t>
            </a:r>
            <a:endParaRPr lang="en-US" altLang="en-US" sz="400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IE" altLang="en-US" sz="2400"/>
              <a:t>This is explained by the use of complex exponentials and Euler’s Formula</a:t>
            </a:r>
          </a:p>
          <a:p>
            <a:endParaRPr lang="en-IE" altLang="en-US" sz="2400"/>
          </a:p>
          <a:p>
            <a:r>
              <a:rPr lang="en-IE" altLang="en-US" sz="2400"/>
              <a:t>Euler’s formula for a sinusoid is </a:t>
            </a:r>
          </a:p>
          <a:p>
            <a:endParaRPr lang="en-IE" altLang="en-US" sz="2400"/>
          </a:p>
          <a:p>
            <a:r>
              <a:rPr lang="en-IE" altLang="en-US" sz="2400"/>
              <a:t>Euler’s formula for a cosine is </a:t>
            </a:r>
          </a:p>
          <a:p>
            <a:endParaRPr lang="en-IE" altLang="en-US" sz="2400"/>
          </a:p>
          <a:p>
            <a:endParaRPr lang="en-US" altLang="en-US" sz="2400"/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84663" y="3500438"/>
          <a:ext cx="362743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482600" progId="Equation.3">
                  <p:embed/>
                </p:oleObj>
              </mc:Choice>
              <mc:Fallback>
                <p:oleObj name="Equation" r:id="rId2" imgW="1651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500438"/>
                        <a:ext cx="3627437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84663" y="4868863"/>
          <a:ext cx="36957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400" imgH="482600" progId="Equation.3">
                  <p:embed/>
                </p:oleObj>
              </mc:Choice>
              <mc:Fallback>
                <p:oleObj name="Equation" r:id="rId4" imgW="1676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868863"/>
                        <a:ext cx="36957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22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Back to the Fourier Transform</a:t>
            </a:r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altLang="en-US" sz="2800" dirty="0"/>
              <a:t>Next we’ll just consider how the Fourier transform is a measure of similarity</a:t>
            </a:r>
          </a:p>
          <a:p>
            <a:pPr eaLnBrk="1" hangingPunct="1">
              <a:lnSpc>
                <a:spcPct val="80000"/>
              </a:lnSpc>
            </a:pPr>
            <a:endParaRPr lang="en-IE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IE" altLang="en-US" sz="2800" dirty="0"/>
              <a:t>Essentially, by taking the Fourier transform you are measuring the similarity between the waveform </a:t>
            </a:r>
            <a:r>
              <a:rPr lang="en-IE" altLang="en-US" sz="2800" i="1" dirty="0"/>
              <a:t>f</a:t>
            </a:r>
            <a:r>
              <a:rPr lang="en-IE" altLang="en-US" sz="2800" dirty="0"/>
              <a:t>(</a:t>
            </a:r>
            <a:r>
              <a:rPr lang="en-IE" altLang="en-US" sz="2800" i="1" dirty="0"/>
              <a:t>t</a:t>
            </a:r>
            <a:r>
              <a:rPr lang="en-IE" altLang="en-US" sz="2800" dirty="0"/>
              <a:t>) and each of the waves cos(</a:t>
            </a:r>
            <a:r>
              <a:rPr lang="en-IE" altLang="en-US" sz="2800" dirty="0" err="1">
                <a:latin typeface="Symbol" pitchFamily="18" charset="2"/>
              </a:rPr>
              <a:t>w</a:t>
            </a:r>
            <a:r>
              <a:rPr lang="en-IE" altLang="en-US" sz="2800" i="1" dirty="0" err="1"/>
              <a:t>t</a:t>
            </a:r>
            <a:r>
              <a:rPr lang="en-IE" altLang="en-US" sz="2800" dirty="0"/>
              <a:t>) and sin(</a:t>
            </a:r>
            <a:r>
              <a:rPr lang="en-IE" altLang="en-US" sz="2800" dirty="0" err="1">
                <a:latin typeface="Symbol" pitchFamily="18" charset="2"/>
              </a:rPr>
              <a:t>w</a:t>
            </a:r>
            <a:r>
              <a:rPr lang="en-IE" altLang="en-US" sz="2800" i="1" dirty="0" err="1"/>
              <a:t>t</a:t>
            </a:r>
            <a:r>
              <a:rPr lang="en-IE" altLang="en-US" sz="2800" dirty="0"/>
              <a:t>) at the frequency </a:t>
            </a:r>
            <a:r>
              <a:rPr lang="en-IE" altLang="en-US" sz="2800" dirty="0">
                <a:latin typeface="Symbol" pitchFamily="18" charset="2"/>
              </a:rPr>
              <a:t>w</a:t>
            </a:r>
            <a:endParaRPr lang="en-IE" altLang="en-US" sz="2800" dirty="0"/>
          </a:p>
          <a:p>
            <a:pPr eaLnBrk="1" hangingPunct="1">
              <a:lnSpc>
                <a:spcPct val="80000"/>
              </a:lnSpc>
            </a:pPr>
            <a:endParaRPr lang="en-IE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IE" altLang="en-US" sz="2800" dirty="0"/>
              <a:t>More similarity with these would imply more energy at that frequency </a:t>
            </a:r>
            <a:r>
              <a:rPr lang="en-IE" altLang="en-US" sz="2800" dirty="0">
                <a:latin typeface="Symbol" pitchFamily="18" charset="2"/>
              </a:rPr>
              <a:t>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2818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sz="4000"/>
              <a:t>Frequency Spectra – Sinusoid – positive and negative frequencies</a:t>
            </a:r>
            <a:endParaRPr lang="en-US" altLang="en-US" sz="4000"/>
          </a:p>
        </p:txBody>
      </p:sp>
      <p:pic>
        <p:nvPicPr>
          <p:cNvPr id="4710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2147888"/>
            <a:ext cx="5040313" cy="3779837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312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sz="4000"/>
              <a:t>Frequency Spectra – Cosine – positive and negative frequencies</a:t>
            </a:r>
            <a:endParaRPr lang="en-US" altLang="en-US" sz="4000"/>
          </a:p>
        </p:txBody>
      </p:sp>
      <p:pic>
        <p:nvPicPr>
          <p:cNvPr id="4813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2147888"/>
            <a:ext cx="5040313" cy="3779837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19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The DFT equation</a:t>
            </a:r>
            <a:endParaRPr lang="en-US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discrete Fourier transform is given by 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637886"/>
              </p:ext>
            </p:extLst>
          </p:nvPr>
        </p:nvGraphicFramePr>
        <p:xfrm>
          <a:off x="900113" y="3068960"/>
          <a:ext cx="71278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700" imgH="457200" progId="Equation.3">
                  <p:embed/>
                </p:oleObj>
              </mc:Choice>
              <mc:Fallback>
                <p:oleObj name="Equation" r:id="rId2" imgW="2425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960"/>
                        <a:ext cx="7127875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13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Connecting the two</a:t>
            </a: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integral of the continuous Fourier transform is equivalent to using the summation in discrete Fourier transform. </a:t>
            </a:r>
          </a:p>
          <a:p>
            <a:endParaRPr lang="en-US" altLang="en-US" dirty="0"/>
          </a:p>
          <a:p>
            <a:r>
              <a:rPr lang="en-US" altLang="en-US" dirty="0"/>
              <a:t>It is an implementation of the trapezoidal rule a well-known technique for approximating continuous integrals. </a:t>
            </a:r>
          </a:p>
        </p:txBody>
      </p:sp>
    </p:spTree>
    <p:extLst>
      <p:ext uri="{BB962C8B-B14F-4D97-AF65-F5344CB8AC3E}">
        <p14:creationId xmlns:p14="http://schemas.microsoft.com/office/powerpoint/2010/main" val="107150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Time and Frequency variables</a:t>
            </a:r>
            <a:endParaRPr lang="en-US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the continuous Fourier transform the time and frequency variables are </a:t>
            </a:r>
            <a:r>
              <a:rPr lang="en-US" altLang="en-US" i="1"/>
              <a:t>t</a:t>
            </a:r>
            <a:r>
              <a:rPr lang="en-US" altLang="en-US"/>
              <a:t> and </a:t>
            </a:r>
            <a:r>
              <a:rPr lang="en-US" altLang="en-US">
                <a:latin typeface="Symbol" pitchFamily="18" charset="2"/>
              </a:rPr>
              <a:t>w</a:t>
            </a:r>
            <a:r>
              <a:rPr lang="en-US" altLang="en-US"/>
              <a:t>, which have units of seconds and radians respectively.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In the discrete version these quantities are given by </a:t>
            </a:r>
            <a:r>
              <a:rPr lang="en-US" altLang="en-US" i="1"/>
              <a:t>n</a:t>
            </a:r>
            <a:r>
              <a:rPr lang="en-US" altLang="en-US"/>
              <a:t>, the sample index, and </a:t>
            </a:r>
            <a:r>
              <a:rPr lang="en-US" altLang="en-US" i="1"/>
              <a:t>k</a:t>
            </a:r>
            <a:r>
              <a:rPr lang="en-US" altLang="en-US"/>
              <a:t>, the frequency bin index. </a:t>
            </a:r>
          </a:p>
        </p:txBody>
      </p:sp>
    </p:spTree>
    <p:extLst>
      <p:ext uri="{BB962C8B-B14F-4D97-AF65-F5344CB8AC3E}">
        <p14:creationId xmlns:p14="http://schemas.microsoft.com/office/powerpoint/2010/main" val="209575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Including the sampling frequency</a:t>
            </a:r>
            <a:endParaRPr lang="en-US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establish the connection between these indices and their physical meaning the discrete equation can be rewritten using the sampling frequency </a:t>
            </a:r>
            <a:r>
              <a:rPr lang="en-US" altLang="en-US" i="1"/>
              <a:t>F</a:t>
            </a:r>
            <a:r>
              <a:rPr lang="en-US" altLang="en-US" i="1" baseline="-25000"/>
              <a:t>s</a:t>
            </a:r>
            <a:r>
              <a:rPr lang="en-US" altLang="en-US"/>
              <a:t>, and the sampling period </a:t>
            </a:r>
            <a:r>
              <a:rPr lang="en-US" altLang="en-US" i="1"/>
              <a:t>T</a:t>
            </a:r>
            <a:r>
              <a:rPr lang="en-US" altLang="en-US" i="1" baseline="-25000"/>
              <a:t>s</a:t>
            </a:r>
            <a:r>
              <a:rPr lang="en-US" altLang="en-US"/>
              <a:t>,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454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Rewriting the DFT equation</a:t>
            </a:r>
            <a:endParaRPr lang="en-US" altLang="en-US"/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769938" y="2511425"/>
          <a:ext cx="79248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200" imgH="444240" progId="Equation.3">
                  <p:embed/>
                </p:oleObj>
              </mc:Choice>
              <mc:Fallback>
                <p:oleObj name="Equation" r:id="rId2" imgW="2527200" imgH="444240" progId="Equation.3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511425"/>
                        <a:ext cx="792480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269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Interpretation</a:t>
            </a:r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Because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s</a:t>
            </a:r>
            <a:r>
              <a:rPr lang="en-US" altLang="en-US" dirty="0"/>
              <a:t>=1/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s</a:t>
            </a:r>
            <a:r>
              <a:rPr lang="en-US" altLang="en-US" dirty="0"/>
              <a:t>, they cancel and do not effect the outcome of the equation.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Now the discrete Fourier transform can be interpreted as an evaluation of the frequency content of the sampled signal  </a:t>
            </a:r>
            <a:r>
              <a:rPr lang="en-US" altLang="en-US" i="1" dirty="0"/>
              <a:t>x</a:t>
            </a:r>
            <a:r>
              <a:rPr lang="en-US" altLang="en-US" dirty="0"/>
              <a:t>[</a:t>
            </a:r>
            <a:r>
              <a:rPr lang="en-US" altLang="en-US" i="1" dirty="0"/>
              <a:t>n</a:t>
            </a:r>
            <a:r>
              <a:rPr lang="en-US" altLang="en-US" dirty="0"/>
              <a:t>] that exists at discrete time instances given by </a:t>
            </a:r>
            <a:r>
              <a:rPr lang="en-US" altLang="en-US" i="1" dirty="0" err="1"/>
              <a:t>nT</a:t>
            </a:r>
            <a:r>
              <a:rPr lang="en-US" altLang="en-US" i="1" baseline="-25000" dirty="0" err="1"/>
              <a:t>s</a:t>
            </a:r>
            <a:endParaRPr lang="en-US" alt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414078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Interpretation</a:t>
            </a:r>
            <a:endParaRPr lang="en-US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/>
              <a:t>This signal has </a:t>
            </a:r>
            <a:r>
              <a:rPr lang="en-IE" altLang="en-US" i="1" dirty="0"/>
              <a:t>N</a:t>
            </a:r>
            <a:r>
              <a:rPr lang="en-IE" altLang="en-US" dirty="0"/>
              <a:t> discrete frequency components at locations (2</a:t>
            </a:r>
            <a:r>
              <a:rPr lang="en-IE" altLang="en-US" dirty="0">
                <a:latin typeface="Symbol" pitchFamily="18" charset="2"/>
              </a:rPr>
              <a:t>p</a:t>
            </a:r>
            <a:r>
              <a:rPr lang="en-IE" altLang="en-US" i="1" dirty="0"/>
              <a:t>k</a:t>
            </a:r>
            <a:r>
              <a:rPr lang="en-IE" altLang="en-US" dirty="0"/>
              <a:t>/</a:t>
            </a:r>
            <a:r>
              <a:rPr lang="en-IE" altLang="en-US" i="1" dirty="0"/>
              <a:t>N</a:t>
            </a:r>
            <a:r>
              <a:rPr lang="en-IE" altLang="en-US" dirty="0"/>
              <a:t>)</a:t>
            </a:r>
            <a:r>
              <a:rPr lang="en-IE" altLang="en-US" i="1" dirty="0"/>
              <a:t>F</a:t>
            </a:r>
            <a:r>
              <a:rPr lang="en-IE" altLang="en-US" i="1" baseline="-25000" dirty="0"/>
              <a:t>s</a:t>
            </a:r>
            <a:r>
              <a:rPr lang="en-IE" altLang="en-US" dirty="0"/>
              <a:t> where </a:t>
            </a:r>
            <a:r>
              <a:rPr lang="en-IE" altLang="en-US" i="1" dirty="0"/>
              <a:t>k</a:t>
            </a:r>
            <a:r>
              <a:rPr lang="en-IE" altLang="en-US" dirty="0"/>
              <a:t>=0,…., </a:t>
            </a:r>
            <a:r>
              <a:rPr lang="en-IE" altLang="en-US" i="1" dirty="0"/>
              <a:t>N</a:t>
            </a:r>
            <a:r>
              <a:rPr lang="en-IE" altLang="en-US" dirty="0"/>
              <a:t>-1</a:t>
            </a:r>
          </a:p>
          <a:p>
            <a:endParaRPr lang="en-IE" altLang="en-US" dirty="0"/>
          </a:p>
          <a:p>
            <a:r>
              <a:rPr lang="en-IE" altLang="en-US" dirty="0"/>
              <a:t>The magnitude and phases of these components are found by evaluating </a:t>
            </a:r>
            <a:r>
              <a:rPr lang="en-IE" altLang="en-US" i="1" dirty="0"/>
              <a:t>X</a:t>
            </a:r>
            <a:r>
              <a:rPr lang="en-IE" altLang="en-US" dirty="0"/>
              <a:t>[</a:t>
            </a:r>
            <a:r>
              <a:rPr lang="en-IE" altLang="en-US" i="1" dirty="0"/>
              <a:t>k</a:t>
            </a:r>
            <a:r>
              <a:rPr lang="en-IE" altLang="en-US" dirty="0"/>
              <a:t>] for </a:t>
            </a:r>
            <a:r>
              <a:rPr lang="en-IE" altLang="en-US" i="1" dirty="0"/>
              <a:t>k</a:t>
            </a:r>
            <a:r>
              <a:rPr lang="en-IE" altLang="en-US" dirty="0"/>
              <a:t>=0,…., </a:t>
            </a:r>
            <a:r>
              <a:rPr lang="en-IE" altLang="en-US" i="1" dirty="0"/>
              <a:t>N</a:t>
            </a:r>
            <a:r>
              <a:rPr lang="en-IE" altLang="en-US" dirty="0"/>
              <a:t>-1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782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Applying the DFT</a:t>
            </a: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/>
              <a:t>We can program the DFT directly but it can be very slow because there is a nested loop to compute</a:t>
            </a:r>
          </a:p>
          <a:p>
            <a:endParaRPr lang="en-IE" altLang="en-US" dirty="0"/>
          </a:p>
          <a:p>
            <a:r>
              <a:rPr lang="en-IE" altLang="en-US" dirty="0"/>
              <a:t>The FFT algorithm was invented to speed up the computation but is only fast when the signal length is a power of two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088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altLang="en-US" sz="4000"/>
              <a:t>Fourier link with Correlation (Similarity)</a:t>
            </a:r>
            <a:endParaRPr lang="en-US" altLang="en-US" sz="40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Correlation is a a technique from statistics used to measure the similarity between two time series</a:t>
            </a:r>
          </a:p>
          <a:p>
            <a:pPr eaLnBrk="1" hangingPunct="1"/>
            <a:endParaRPr lang="en-IE" altLang="en-US" dirty="0"/>
          </a:p>
          <a:p>
            <a:pPr eaLnBrk="1" hangingPunct="1"/>
            <a:r>
              <a:rPr lang="en-IE" altLang="en-US" dirty="0"/>
              <a:t>High correlation value means greater similarity</a:t>
            </a:r>
          </a:p>
          <a:p>
            <a:pPr eaLnBrk="1" hangingPunct="1">
              <a:buFontTx/>
              <a:buNone/>
            </a:pPr>
            <a:endParaRPr lang="en-IE" altLang="en-US" dirty="0"/>
          </a:p>
          <a:p>
            <a:pPr eaLnBrk="1" hangingPunct="1"/>
            <a:endParaRPr lang="en-IE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1780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951D5-03C5-7E96-E30C-F152ED4D44C0}"/>
              </a:ext>
            </a:extLst>
          </p:cNvPr>
          <p:cNvSpPr txBox="1"/>
          <p:nvPr/>
        </p:nvSpPr>
        <p:spPr>
          <a:xfrm>
            <a:off x="644572" y="764610"/>
            <a:ext cx="78548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Resources for Discrete Fourier transform: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https://www.youtube.com/watch?v=mkGsMWi_j4Q&amp;t=4s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https://www.youtube.com/watch?v=yYEMxqreA10&amp;t=3s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45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Correlation Equation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62913" cy="4114800"/>
          </a:xfrm>
        </p:spPr>
        <p:txBody>
          <a:bodyPr/>
          <a:lstStyle/>
          <a:p>
            <a:pPr eaLnBrk="1" hangingPunct="1"/>
            <a:r>
              <a:rPr lang="en-IE" altLang="en-US" sz="2800" dirty="0"/>
              <a:t>In essence it is a multiplication followed by an integration</a:t>
            </a:r>
          </a:p>
          <a:p>
            <a:pPr eaLnBrk="1" hangingPunct="1"/>
            <a:endParaRPr lang="en-IE" altLang="en-US" sz="2800" dirty="0"/>
          </a:p>
          <a:p>
            <a:pPr eaLnBrk="1" hangingPunct="1"/>
            <a:endParaRPr lang="en-IE" altLang="en-US" sz="2800" dirty="0"/>
          </a:p>
          <a:p>
            <a:pPr eaLnBrk="1" hangingPunct="1"/>
            <a:endParaRPr lang="en-IE" altLang="en-US" sz="2800" dirty="0"/>
          </a:p>
          <a:p>
            <a:pPr eaLnBrk="1" hangingPunct="1"/>
            <a:r>
              <a:rPr lang="en-IE" altLang="en-US" sz="2800" dirty="0"/>
              <a:t>Consider when </a:t>
            </a:r>
            <a:r>
              <a:rPr lang="en-IE" altLang="en-US" sz="2800" i="1" dirty="0"/>
              <a:t>s</a:t>
            </a:r>
            <a:r>
              <a:rPr lang="en-IE" altLang="en-US" sz="2800" dirty="0"/>
              <a:t>=0 the two time series are aligned</a:t>
            </a:r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99792" y="2791111"/>
          <a:ext cx="43465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330200" progId="Equation.3">
                  <p:embed/>
                </p:oleObj>
              </mc:Choice>
              <mc:Fallback>
                <p:oleObj name="Equation" r:id="rId2" imgW="1435100" imgH="33020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791111"/>
                        <a:ext cx="434657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24149" y="5229200"/>
          <a:ext cx="39862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330200" progId="Equation.3">
                  <p:embed/>
                </p:oleObj>
              </mc:Choice>
              <mc:Fallback>
                <p:oleObj name="Equation" r:id="rId4" imgW="1346200" imgH="33020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49" y="5229200"/>
                        <a:ext cx="39862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7F1F4F-C801-2591-7EA9-0CAE10B50446}"/>
              </a:ext>
            </a:extLst>
          </p:cNvPr>
          <p:cNvCxnSpPr>
            <a:cxnSpLocks/>
          </p:cNvCxnSpPr>
          <p:nvPr/>
        </p:nvCxnSpPr>
        <p:spPr>
          <a:xfrm>
            <a:off x="6084168" y="3256409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6C3C18-391B-0845-72B8-5F11605CCBD6}"/>
              </a:ext>
            </a:extLst>
          </p:cNvPr>
          <p:cNvCxnSpPr>
            <a:cxnSpLocks/>
          </p:cNvCxnSpPr>
          <p:nvPr/>
        </p:nvCxnSpPr>
        <p:spPr>
          <a:xfrm>
            <a:off x="5796136" y="5661248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6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4000"/>
              <a:t>Fourier Transform and Correlation</a:t>
            </a:r>
            <a:endParaRPr lang="en-US" altLang="en-US" sz="40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dirty="0"/>
              <a:t>Thus, our Fourier transform is like a correlation between </a:t>
            </a:r>
            <a:r>
              <a:rPr lang="en-IE" altLang="en-US" i="1" dirty="0"/>
              <a:t>f</a:t>
            </a:r>
            <a:r>
              <a:rPr lang="en-IE" altLang="en-US" dirty="0"/>
              <a:t>(</a:t>
            </a:r>
            <a:r>
              <a:rPr lang="en-IE" altLang="en-US" i="1" dirty="0"/>
              <a:t>t</a:t>
            </a:r>
            <a:r>
              <a:rPr lang="en-IE" altLang="en-US" dirty="0"/>
              <a:t>) and </a:t>
            </a:r>
            <a:r>
              <a:rPr lang="en-IE" altLang="en-US" i="1" dirty="0"/>
              <a:t>g</a:t>
            </a:r>
            <a:r>
              <a:rPr lang="en-IE" altLang="en-US" dirty="0"/>
              <a:t>(</a:t>
            </a:r>
            <a:r>
              <a:rPr lang="en-IE" altLang="en-US" i="1" dirty="0"/>
              <a:t>t</a:t>
            </a:r>
            <a:r>
              <a:rPr lang="en-IE" altLang="en-US" dirty="0"/>
              <a:t>)=</a:t>
            </a:r>
            <a:r>
              <a:rPr lang="en-IE" altLang="en-US" i="1" dirty="0" err="1"/>
              <a:t>e</a:t>
            </a:r>
            <a:r>
              <a:rPr lang="en-IE" altLang="en-US" i="1" baseline="30000" dirty="0" err="1"/>
              <a:t>j</a:t>
            </a:r>
            <a:r>
              <a:rPr lang="en-IE" altLang="en-US" baseline="30000" dirty="0" err="1">
                <a:latin typeface="Symbol" pitchFamily="18" charset="2"/>
              </a:rPr>
              <a:t>w</a:t>
            </a:r>
            <a:r>
              <a:rPr lang="en-IE" altLang="en-US" i="1" baseline="30000" dirty="0" err="1"/>
              <a:t>t</a:t>
            </a:r>
            <a:endParaRPr lang="en-IE" altLang="en-US" dirty="0"/>
          </a:p>
          <a:p>
            <a:pPr eaLnBrk="1" hangingPunct="1">
              <a:lnSpc>
                <a:spcPct val="90000"/>
              </a:lnSpc>
            </a:pPr>
            <a:endParaRPr lang="en-IE" altLang="en-US" dirty="0"/>
          </a:p>
          <a:p>
            <a:pPr eaLnBrk="1" hangingPunct="1">
              <a:lnSpc>
                <a:spcPct val="90000"/>
              </a:lnSpc>
            </a:pPr>
            <a:r>
              <a:rPr lang="en-IE" altLang="en-US" dirty="0"/>
              <a:t>Thus, the Fourier transform is essentially measuring the similarity between the signal </a:t>
            </a:r>
            <a:r>
              <a:rPr lang="en-IE" altLang="en-US" i="1" dirty="0"/>
              <a:t>f</a:t>
            </a:r>
            <a:r>
              <a:rPr lang="en-IE" altLang="en-US" dirty="0"/>
              <a:t>(</a:t>
            </a:r>
            <a:r>
              <a:rPr lang="en-IE" altLang="en-US" i="1" dirty="0"/>
              <a:t>t</a:t>
            </a:r>
            <a:r>
              <a:rPr lang="en-IE" altLang="en-US" dirty="0"/>
              <a:t>) and the complex exponential signal at frequency </a:t>
            </a:r>
            <a:r>
              <a:rPr lang="en-IE" altLang="en-US" dirty="0">
                <a:latin typeface="Symbol" pitchFamily="18" charset="2"/>
              </a:rPr>
              <a:t>w</a:t>
            </a:r>
            <a:r>
              <a:rPr lang="en-IE" altLang="en-US" dirty="0"/>
              <a:t> which is made from a cosine and a sine</a:t>
            </a:r>
          </a:p>
          <a:p>
            <a:pPr eaLnBrk="1" hangingPunct="1">
              <a:lnSpc>
                <a:spcPct val="90000"/>
              </a:lnSpc>
            </a:pPr>
            <a:endParaRPr lang="en-IE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101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Example – high correlation </a:t>
            </a:r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7338" y="1600200"/>
            <a:ext cx="6029325" cy="4525963"/>
          </a:xfrm>
          <a:noFill/>
        </p:spPr>
      </p:pic>
    </p:spTree>
    <p:extLst>
      <p:ext uri="{BB962C8B-B14F-4D97-AF65-F5344CB8AC3E}">
        <p14:creationId xmlns:p14="http://schemas.microsoft.com/office/powerpoint/2010/main" val="317227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Example – low correlation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98913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80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sz="4000" dirty="0"/>
              <a:t>The continuous time Fourier Transform equation</a:t>
            </a:r>
            <a:endParaRPr lang="en-US" altLang="en-US" sz="40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continuous-time Fourier transform is given by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E" altLang="en-US" sz="1800"/>
          </a:p>
        </p:txBody>
      </p:sp>
      <p:graphicFrame>
        <p:nvGraphicFramePr>
          <p:cNvPr id="501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096747"/>
              </p:ext>
            </p:extLst>
          </p:nvPr>
        </p:nvGraphicFramePr>
        <p:xfrm>
          <a:off x="2339975" y="4892925"/>
          <a:ext cx="44640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330200" progId="Equation.3">
                  <p:embed/>
                </p:oleObj>
              </mc:Choice>
              <mc:Fallback>
                <p:oleObj name="Equation" r:id="rId2" imgW="1384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892925"/>
                        <a:ext cx="44640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4F34AC08-8B90-EBF3-A943-C36A9E3FE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7724" y="3405169"/>
            <a:ext cx="4950329" cy="1077894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E5B7C7-3B92-06E6-4526-B45EA7FD8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37" y="3234961"/>
            <a:ext cx="4950329" cy="9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1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5AD116-728B-9BEA-D654-1F4AB62E9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33" y="772216"/>
            <a:ext cx="4950329" cy="968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51D5-03C5-7E96-E30C-F152ED4D44C0}"/>
              </a:ext>
            </a:extLst>
          </p:cNvPr>
          <p:cNvSpPr txBox="1"/>
          <p:nvPr/>
        </p:nvSpPr>
        <p:spPr>
          <a:xfrm>
            <a:off x="1037623" y="2492896"/>
            <a:ext cx="70687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𝑓(𝑥) - the signal which we want to analyze</a:t>
            </a:r>
          </a:p>
          <a:p>
            <a:endParaRPr lang="en-US" sz="2800" dirty="0"/>
          </a:p>
          <a:p>
            <a:r>
              <a:rPr lang="en-US" sz="2800" dirty="0"/>
              <a:t>𝜉  - the transform frequency</a:t>
            </a:r>
          </a:p>
          <a:p>
            <a:endParaRPr lang="en-US" sz="2800" dirty="0"/>
          </a:p>
          <a:p>
            <a:r>
              <a:rPr lang="en-US" sz="2800" dirty="0"/>
              <a:t>𝑖  - Imaginary number</a:t>
            </a:r>
          </a:p>
          <a:p>
            <a:endParaRPr lang="en-US" sz="2800" dirty="0"/>
          </a:p>
          <a:p>
            <a:r>
              <a:rPr lang="en-US" sz="2800" dirty="0"/>
              <a:t>𝑒 – Euler constant</a:t>
            </a:r>
          </a:p>
        </p:txBody>
      </p:sp>
    </p:spTree>
    <p:extLst>
      <p:ext uri="{BB962C8B-B14F-4D97-AF65-F5344CB8AC3E}">
        <p14:creationId xmlns:p14="http://schemas.microsoft.com/office/powerpoint/2010/main" val="322031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5611</TotalTime>
  <Words>970</Words>
  <Application>Microsoft Macintosh PowerPoint</Application>
  <PresentationFormat>On-screen Show (4:3)</PresentationFormat>
  <Paragraphs>121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Constantia</vt:lpstr>
      <vt:lpstr>Symbol</vt:lpstr>
      <vt:lpstr>Times New Roman</vt:lpstr>
      <vt:lpstr>Office Theme</vt:lpstr>
      <vt:lpstr>Equation</vt:lpstr>
      <vt:lpstr>CS425 Introduction to Frequency analysis – Part II</vt:lpstr>
      <vt:lpstr>Back to the Fourier Transform</vt:lpstr>
      <vt:lpstr>Fourier link with Correlation (Similarity)</vt:lpstr>
      <vt:lpstr>Correlation Equation</vt:lpstr>
      <vt:lpstr>Fourier Transform and Correlation</vt:lpstr>
      <vt:lpstr>Example – high correlation </vt:lpstr>
      <vt:lpstr>Example – low correlation</vt:lpstr>
      <vt:lpstr>The continuous time Fourier Transform equation</vt:lpstr>
      <vt:lpstr>PowerPoint Presentation</vt:lpstr>
      <vt:lpstr>PowerPoint Presentation</vt:lpstr>
      <vt:lpstr>Frequency Spectrum</vt:lpstr>
      <vt:lpstr>Frequency Spectrum</vt:lpstr>
      <vt:lpstr>Frequency Spectrum</vt:lpstr>
      <vt:lpstr>Phase Spectrum</vt:lpstr>
      <vt:lpstr>Frequency Spectrum</vt:lpstr>
      <vt:lpstr>Frequency spectrum of a sinusoid</vt:lpstr>
      <vt:lpstr>Given a harmonic signal</vt:lpstr>
      <vt:lpstr>Frequency spectrum of a harmonic signal made from sinusoids</vt:lpstr>
      <vt:lpstr>Positive and Negative Frequencies</vt:lpstr>
      <vt:lpstr>Frequency Spectra – Sinusoid – positive and negative frequencies</vt:lpstr>
      <vt:lpstr>Frequency Spectra – Cosine – positive and negative frequencies</vt:lpstr>
      <vt:lpstr>The DFT equation</vt:lpstr>
      <vt:lpstr>Connecting the two</vt:lpstr>
      <vt:lpstr>Time and Frequency variables</vt:lpstr>
      <vt:lpstr>Including the sampling frequency</vt:lpstr>
      <vt:lpstr>Rewriting the DFT equation</vt:lpstr>
      <vt:lpstr>Interpretation</vt:lpstr>
      <vt:lpstr>Interpretation</vt:lpstr>
      <vt:lpstr>Applying the DFT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CS425 Introduction to Frequency analysis – Part II</dc:title>
  <dc:creator>user</dc:creator>
  <cp:lastModifiedBy>DharanipathiRathnaKumar Balasubramaniam</cp:lastModifiedBy>
  <cp:revision>35</cp:revision>
  <dcterms:created xsi:type="dcterms:W3CDTF">2018-02-26T09:44:47Z</dcterms:created>
  <dcterms:modified xsi:type="dcterms:W3CDTF">2024-03-19T14:38:23Z</dcterms:modified>
</cp:coreProperties>
</file>