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1" r:id="rId3"/>
    <p:sldId id="302" r:id="rId4"/>
    <p:sldId id="303" r:id="rId5"/>
    <p:sldId id="304" r:id="rId6"/>
    <p:sldId id="305" r:id="rId7"/>
    <p:sldId id="306" r:id="rId8"/>
    <p:sldId id="307" r:id="rId9"/>
    <p:sldId id="308" r:id="rId10"/>
    <p:sldId id="309" r:id="rId11"/>
    <p:sldId id="310" r:id="rId12"/>
    <p:sldId id="311" r:id="rId13"/>
    <p:sldId id="312" r:id="rId14"/>
    <p:sldId id="313" r:id="rId15"/>
    <p:sldId id="314" r:id="rId16"/>
    <p:sldId id="315" r:id="rId17"/>
    <p:sldId id="316" r:id="rId18"/>
    <p:sldId id="317" r:id="rId19"/>
    <p:sldId id="318" r:id="rId20"/>
    <p:sldId id="260" r:id="rId21"/>
    <p:sldId id="261" r:id="rId22"/>
    <p:sldId id="262" r:id="rId23"/>
    <p:sldId id="263" r:id="rId24"/>
    <p:sldId id="264" r:id="rId25"/>
    <p:sldId id="265" r:id="rId26"/>
    <p:sldId id="266" r:id="rId27"/>
    <p:sldId id="267" r:id="rId28"/>
    <p:sldId id="319" r:id="rId29"/>
    <p:sldId id="320" r:id="rId30"/>
    <p:sldId id="268" r:id="rId31"/>
    <p:sldId id="269" r:id="rId32"/>
    <p:sldId id="270" r:id="rId33"/>
    <p:sldId id="271" r:id="rId34"/>
    <p:sldId id="321" r:id="rId35"/>
    <p:sldId id="324" r:id="rId36"/>
    <p:sldId id="325" r:id="rId37"/>
    <p:sldId id="272" r:id="rId38"/>
    <p:sldId id="273" r:id="rId39"/>
    <p:sldId id="274" r:id="rId40"/>
    <p:sldId id="275" r:id="rId41"/>
    <p:sldId id="276" r:id="rId42"/>
    <p:sldId id="277" r:id="rId43"/>
    <p:sldId id="278" r:id="rId44"/>
    <p:sldId id="279" r:id="rId45"/>
    <p:sldId id="280" r:id="rId46"/>
    <p:sldId id="281" r:id="rId47"/>
    <p:sldId id="282" r:id="rId48"/>
    <p:sldId id="283" r:id="rId49"/>
    <p:sldId id="284" r:id="rId50"/>
    <p:sldId id="285" r:id="rId51"/>
    <p:sldId id="286" r:id="rId52"/>
    <p:sldId id="287" r:id="rId53"/>
    <p:sldId id="288" r:id="rId54"/>
    <p:sldId id="289" r:id="rId55"/>
    <p:sldId id="290" r:id="rId56"/>
    <p:sldId id="291" r:id="rId57"/>
    <p:sldId id="292" r:id="rId58"/>
    <p:sldId id="293" r:id="rId59"/>
    <p:sldId id="294" r:id="rId60"/>
    <p:sldId id="295" r:id="rId61"/>
    <p:sldId id="296" r:id="rId62"/>
    <p:sldId id="297" r:id="rId63"/>
    <p:sldId id="298" r:id="rId64"/>
    <p:sldId id="299" r:id="rId65"/>
    <p:sldId id="300" r:id="rId66"/>
    <p:sldId id="326" r:id="rId67"/>
    <p:sldId id="327" r:id="rId68"/>
    <p:sldId id="328" r:id="rId69"/>
    <p:sldId id="329" r:id="rId70"/>
    <p:sldId id="330" r:id="rId71"/>
    <p:sldId id="331" r:id="rId72"/>
    <p:sldId id="332" r:id="rId73"/>
    <p:sldId id="322" r:id="rId74"/>
    <p:sldId id="323" r:id="rId75"/>
    <p:sldId id="257" r:id="rId76"/>
    <p:sldId id="258" r:id="rId77"/>
    <p:sldId id="259" r:id="rId78"/>
    <p:sldId id="333"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58"/>
    <p:restoredTop sz="94685"/>
  </p:normalViewPr>
  <p:slideViewPr>
    <p:cSldViewPr>
      <p:cViewPr varScale="1">
        <p:scale>
          <a:sx n="188" d="100"/>
          <a:sy n="188" d="100"/>
        </p:scale>
        <p:origin x="176" y="13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C66068B9-176A-4EEE-BCC3-DEDC39BE78B5}" type="datetimeFigureOut">
              <a:rPr lang="en-IE" smtClean="0"/>
              <a:t>13/04/2024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F4C94B6-5741-4BAB-B95E-11290F78EF3E}" type="slidenum">
              <a:rPr lang="en-IE" smtClean="0"/>
              <a:t>‹#›</a:t>
            </a:fld>
            <a:endParaRPr lang="en-IE"/>
          </a:p>
        </p:txBody>
      </p:sp>
    </p:spTree>
    <p:extLst>
      <p:ext uri="{BB962C8B-B14F-4D97-AF65-F5344CB8AC3E}">
        <p14:creationId xmlns:p14="http://schemas.microsoft.com/office/powerpoint/2010/main" val="3421195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C66068B9-176A-4EEE-BCC3-DEDC39BE78B5}" type="datetimeFigureOut">
              <a:rPr lang="en-IE" smtClean="0"/>
              <a:t>13/04/2024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F4C94B6-5741-4BAB-B95E-11290F78EF3E}" type="slidenum">
              <a:rPr lang="en-IE" smtClean="0"/>
              <a:t>‹#›</a:t>
            </a:fld>
            <a:endParaRPr lang="en-IE"/>
          </a:p>
        </p:txBody>
      </p:sp>
    </p:spTree>
    <p:extLst>
      <p:ext uri="{BB962C8B-B14F-4D97-AF65-F5344CB8AC3E}">
        <p14:creationId xmlns:p14="http://schemas.microsoft.com/office/powerpoint/2010/main" val="3883930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C66068B9-176A-4EEE-BCC3-DEDC39BE78B5}" type="datetimeFigureOut">
              <a:rPr lang="en-IE" smtClean="0"/>
              <a:t>13/04/2024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F4C94B6-5741-4BAB-B95E-11290F78EF3E}" type="slidenum">
              <a:rPr lang="en-IE" smtClean="0"/>
              <a:t>‹#›</a:t>
            </a:fld>
            <a:endParaRPr lang="en-IE"/>
          </a:p>
        </p:txBody>
      </p:sp>
    </p:spTree>
    <p:extLst>
      <p:ext uri="{BB962C8B-B14F-4D97-AF65-F5344CB8AC3E}">
        <p14:creationId xmlns:p14="http://schemas.microsoft.com/office/powerpoint/2010/main" val="829181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C66068B9-176A-4EEE-BCC3-DEDC39BE78B5}" type="datetimeFigureOut">
              <a:rPr lang="en-IE" smtClean="0"/>
              <a:t>13/04/2024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F4C94B6-5741-4BAB-B95E-11290F78EF3E}" type="slidenum">
              <a:rPr lang="en-IE" smtClean="0"/>
              <a:t>‹#›</a:t>
            </a:fld>
            <a:endParaRPr lang="en-IE"/>
          </a:p>
        </p:txBody>
      </p:sp>
    </p:spTree>
    <p:extLst>
      <p:ext uri="{BB962C8B-B14F-4D97-AF65-F5344CB8AC3E}">
        <p14:creationId xmlns:p14="http://schemas.microsoft.com/office/powerpoint/2010/main" val="2846123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6068B9-176A-4EEE-BCC3-DEDC39BE78B5}" type="datetimeFigureOut">
              <a:rPr lang="en-IE" smtClean="0"/>
              <a:t>13/04/2024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F4C94B6-5741-4BAB-B95E-11290F78EF3E}" type="slidenum">
              <a:rPr lang="en-IE" smtClean="0"/>
              <a:t>‹#›</a:t>
            </a:fld>
            <a:endParaRPr lang="en-IE"/>
          </a:p>
        </p:txBody>
      </p:sp>
    </p:spTree>
    <p:extLst>
      <p:ext uri="{BB962C8B-B14F-4D97-AF65-F5344CB8AC3E}">
        <p14:creationId xmlns:p14="http://schemas.microsoft.com/office/powerpoint/2010/main" val="3950505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C66068B9-176A-4EEE-BCC3-DEDC39BE78B5}" type="datetimeFigureOut">
              <a:rPr lang="en-IE" smtClean="0"/>
              <a:t>13/04/2024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5F4C94B6-5741-4BAB-B95E-11290F78EF3E}" type="slidenum">
              <a:rPr lang="en-IE" smtClean="0"/>
              <a:t>‹#›</a:t>
            </a:fld>
            <a:endParaRPr lang="en-IE"/>
          </a:p>
        </p:txBody>
      </p:sp>
    </p:spTree>
    <p:extLst>
      <p:ext uri="{BB962C8B-B14F-4D97-AF65-F5344CB8AC3E}">
        <p14:creationId xmlns:p14="http://schemas.microsoft.com/office/powerpoint/2010/main" val="3006034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C66068B9-176A-4EEE-BCC3-DEDC39BE78B5}" type="datetimeFigureOut">
              <a:rPr lang="en-IE" smtClean="0"/>
              <a:t>13/04/2024</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5F4C94B6-5741-4BAB-B95E-11290F78EF3E}" type="slidenum">
              <a:rPr lang="en-IE" smtClean="0"/>
              <a:t>‹#›</a:t>
            </a:fld>
            <a:endParaRPr lang="en-IE"/>
          </a:p>
        </p:txBody>
      </p:sp>
    </p:spTree>
    <p:extLst>
      <p:ext uri="{BB962C8B-B14F-4D97-AF65-F5344CB8AC3E}">
        <p14:creationId xmlns:p14="http://schemas.microsoft.com/office/powerpoint/2010/main" val="758944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C66068B9-176A-4EEE-BCC3-DEDC39BE78B5}" type="datetimeFigureOut">
              <a:rPr lang="en-IE" smtClean="0"/>
              <a:t>13/04/2024</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5F4C94B6-5741-4BAB-B95E-11290F78EF3E}" type="slidenum">
              <a:rPr lang="en-IE" smtClean="0"/>
              <a:t>‹#›</a:t>
            </a:fld>
            <a:endParaRPr lang="en-IE"/>
          </a:p>
        </p:txBody>
      </p:sp>
    </p:spTree>
    <p:extLst>
      <p:ext uri="{BB962C8B-B14F-4D97-AF65-F5344CB8AC3E}">
        <p14:creationId xmlns:p14="http://schemas.microsoft.com/office/powerpoint/2010/main" val="2917415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6068B9-176A-4EEE-BCC3-DEDC39BE78B5}" type="datetimeFigureOut">
              <a:rPr lang="en-IE" smtClean="0"/>
              <a:t>13/04/2024</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5F4C94B6-5741-4BAB-B95E-11290F78EF3E}" type="slidenum">
              <a:rPr lang="en-IE" smtClean="0"/>
              <a:t>‹#›</a:t>
            </a:fld>
            <a:endParaRPr lang="en-IE"/>
          </a:p>
        </p:txBody>
      </p:sp>
    </p:spTree>
    <p:extLst>
      <p:ext uri="{BB962C8B-B14F-4D97-AF65-F5344CB8AC3E}">
        <p14:creationId xmlns:p14="http://schemas.microsoft.com/office/powerpoint/2010/main" val="190251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6068B9-176A-4EEE-BCC3-DEDC39BE78B5}" type="datetimeFigureOut">
              <a:rPr lang="en-IE" smtClean="0"/>
              <a:t>13/04/2024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5F4C94B6-5741-4BAB-B95E-11290F78EF3E}" type="slidenum">
              <a:rPr lang="en-IE" smtClean="0"/>
              <a:t>‹#›</a:t>
            </a:fld>
            <a:endParaRPr lang="en-IE"/>
          </a:p>
        </p:txBody>
      </p:sp>
    </p:spTree>
    <p:extLst>
      <p:ext uri="{BB962C8B-B14F-4D97-AF65-F5344CB8AC3E}">
        <p14:creationId xmlns:p14="http://schemas.microsoft.com/office/powerpoint/2010/main" val="3325674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6068B9-176A-4EEE-BCC3-DEDC39BE78B5}" type="datetimeFigureOut">
              <a:rPr lang="en-IE" smtClean="0"/>
              <a:t>13/04/2024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5F4C94B6-5741-4BAB-B95E-11290F78EF3E}" type="slidenum">
              <a:rPr lang="en-IE" smtClean="0"/>
              <a:t>‹#›</a:t>
            </a:fld>
            <a:endParaRPr lang="en-IE"/>
          </a:p>
        </p:txBody>
      </p:sp>
    </p:spTree>
    <p:extLst>
      <p:ext uri="{BB962C8B-B14F-4D97-AF65-F5344CB8AC3E}">
        <p14:creationId xmlns:p14="http://schemas.microsoft.com/office/powerpoint/2010/main" val="1634921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6068B9-176A-4EEE-BCC3-DEDC39BE78B5}" type="datetimeFigureOut">
              <a:rPr lang="en-IE" smtClean="0"/>
              <a:t>13/04/2024</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4C94B6-5741-4BAB-B95E-11290F78EF3E}" type="slidenum">
              <a:rPr lang="en-IE" smtClean="0"/>
              <a:t>‹#›</a:t>
            </a:fld>
            <a:endParaRPr lang="en-IE"/>
          </a:p>
        </p:txBody>
      </p:sp>
    </p:spTree>
    <p:extLst>
      <p:ext uri="{BB962C8B-B14F-4D97-AF65-F5344CB8AC3E}">
        <p14:creationId xmlns:p14="http://schemas.microsoft.com/office/powerpoint/2010/main" val="17679311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27.wmf"/><Relationship Id="rId4" Type="http://schemas.openxmlformats.org/officeDocument/2006/relationships/oleObject" Target="../embeddings/oleObject2.bin"/></Relationships>
</file>

<file path=ppt/slides/_rels/slide43.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s://www.youtube.com/watch?v=acAw5WGtzuk" TargetMode="External"/><Relationship Id="rId2" Type="http://schemas.openxmlformats.org/officeDocument/2006/relationships/hyperlink" Target="https://www.youtube.com/watch?v=KuXjwB4LzSA&amp;t=435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a:t>CS425 Introduction to Frequency analysis – Part III</a:t>
            </a:r>
          </a:p>
        </p:txBody>
      </p:sp>
    </p:spTree>
    <p:extLst>
      <p:ext uri="{BB962C8B-B14F-4D97-AF65-F5344CB8AC3E}">
        <p14:creationId xmlns:p14="http://schemas.microsoft.com/office/powerpoint/2010/main" val="2014609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normAutofit fontScale="90000"/>
          </a:bodyPr>
          <a:lstStyle/>
          <a:p>
            <a:r>
              <a:rPr lang="en-IE" altLang="en-US"/>
              <a:t>Component Frequency and Bin frequency do not coincide</a:t>
            </a:r>
          </a:p>
        </p:txBody>
      </p:sp>
      <p:sp>
        <p:nvSpPr>
          <p:cNvPr id="86019" name="Content Placeholder 2"/>
          <p:cNvSpPr>
            <a:spLocks noGrp="1"/>
          </p:cNvSpPr>
          <p:nvPr>
            <p:ph idx="1"/>
          </p:nvPr>
        </p:nvSpPr>
        <p:spPr/>
        <p:txBody>
          <a:bodyPr/>
          <a:lstStyle/>
          <a:p>
            <a:r>
              <a:rPr lang="en-IE" altLang="en-US"/>
              <a:t>If the frequency of the cosine wave is 1024.5Hz then the component does not sit exactly on a frequency bin. This will change the appearance of the frequency spectrum</a:t>
            </a:r>
          </a:p>
        </p:txBody>
      </p:sp>
    </p:spTree>
    <p:extLst>
      <p:ext uri="{BB962C8B-B14F-4D97-AF65-F5344CB8AC3E}">
        <p14:creationId xmlns:p14="http://schemas.microsoft.com/office/powerpoint/2010/main" val="3502836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r>
              <a:rPr lang="en-IE" altLang="en-US"/>
              <a:t>Cosine frequency 1024.5Hz</a:t>
            </a:r>
          </a:p>
        </p:txBody>
      </p:sp>
      <p:pic>
        <p:nvPicPr>
          <p:cNvPr id="8704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57338" y="1600200"/>
            <a:ext cx="6029325" cy="4525963"/>
          </a:xfrm>
          <a:noFill/>
        </p:spPr>
      </p:pic>
    </p:spTree>
    <p:extLst>
      <p:ext uri="{BB962C8B-B14F-4D97-AF65-F5344CB8AC3E}">
        <p14:creationId xmlns:p14="http://schemas.microsoft.com/office/powerpoint/2010/main" val="13973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IE" altLang="en-US"/>
              <a:t>Cosine frequency 1024.5Hz</a:t>
            </a:r>
          </a:p>
        </p:txBody>
      </p:sp>
      <p:pic>
        <p:nvPicPr>
          <p:cNvPr id="8806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57338" y="1600200"/>
            <a:ext cx="6029325" cy="4525963"/>
          </a:xfrm>
          <a:noFill/>
        </p:spPr>
      </p:pic>
    </p:spTree>
    <p:extLst>
      <p:ext uri="{BB962C8B-B14F-4D97-AF65-F5344CB8AC3E}">
        <p14:creationId xmlns:p14="http://schemas.microsoft.com/office/powerpoint/2010/main" val="3989917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lang="en-IE" altLang="en-US"/>
              <a:t>Why the change?</a:t>
            </a:r>
          </a:p>
        </p:txBody>
      </p:sp>
      <p:sp>
        <p:nvSpPr>
          <p:cNvPr id="89091" name="Content Placeholder 2"/>
          <p:cNvSpPr>
            <a:spLocks noGrp="1"/>
          </p:cNvSpPr>
          <p:nvPr>
            <p:ph idx="1"/>
          </p:nvPr>
        </p:nvSpPr>
        <p:spPr/>
        <p:txBody>
          <a:bodyPr>
            <a:normAutofit lnSpcReduction="10000"/>
          </a:bodyPr>
          <a:lstStyle/>
          <a:p>
            <a:r>
              <a:rPr lang="en-IE" altLang="en-US"/>
              <a:t>This change in appearance is because the signal under analysis being input to the FFT has an incomplete period</a:t>
            </a:r>
          </a:p>
          <a:p>
            <a:endParaRPr lang="en-IE" altLang="en-US"/>
          </a:p>
          <a:p>
            <a:r>
              <a:rPr lang="en-IE" altLang="en-US"/>
              <a:t>Comparing the two signals it is clear that the end of the 1024Hz signal can connect correctly to its beginning meaning that it has no incomplete periods while for the 1024.5Hz signal this is not true</a:t>
            </a:r>
          </a:p>
          <a:p>
            <a:endParaRPr lang="en-IE" altLang="en-US"/>
          </a:p>
        </p:txBody>
      </p:sp>
    </p:spTree>
    <p:extLst>
      <p:ext uri="{BB962C8B-B14F-4D97-AF65-F5344CB8AC3E}">
        <p14:creationId xmlns:p14="http://schemas.microsoft.com/office/powerpoint/2010/main" val="894383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IE" altLang="en-US"/>
              <a:t>Compare the two signals 1024Hz</a:t>
            </a:r>
          </a:p>
        </p:txBody>
      </p:sp>
      <p:pic>
        <p:nvPicPr>
          <p:cNvPr id="90115"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81138" y="1600200"/>
            <a:ext cx="6181725" cy="4525963"/>
          </a:xfrm>
          <a:noFill/>
        </p:spPr>
      </p:pic>
      <p:cxnSp>
        <p:nvCxnSpPr>
          <p:cNvPr id="3" name="Straight Arrow Connector 2">
            <a:extLst>
              <a:ext uri="{FF2B5EF4-FFF2-40B4-BE49-F238E27FC236}">
                <a16:creationId xmlns:a16="http://schemas.microsoft.com/office/drawing/2014/main" id="{14954134-6EF7-4B3D-8AC7-90B9B37331F6}"/>
              </a:ext>
            </a:extLst>
          </p:cNvPr>
          <p:cNvCxnSpPr>
            <a:cxnSpLocks/>
          </p:cNvCxnSpPr>
          <p:nvPr/>
        </p:nvCxnSpPr>
        <p:spPr>
          <a:xfrm flipH="1" flipV="1">
            <a:off x="2699792" y="2060848"/>
            <a:ext cx="4680520" cy="20882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4E8D192-D8F5-4CD4-9A17-3035818F3076}"/>
              </a:ext>
            </a:extLst>
          </p:cNvPr>
          <p:cNvSpPr txBox="1"/>
          <p:nvPr/>
        </p:nvSpPr>
        <p:spPr>
          <a:xfrm>
            <a:off x="7236296" y="4437112"/>
            <a:ext cx="1800200" cy="1200329"/>
          </a:xfrm>
          <a:prstGeom prst="rect">
            <a:avLst/>
          </a:prstGeom>
          <a:noFill/>
        </p:spPr>
        <p:txBody>
          <a:bodyPr wrap="square" rtlCol="0">
            <a:spAutoFit/>
          </a:bodyPr>
          <a:lstStyle/>
          <a:p>
            <a:r>
              <a:rPr lang="en-US" dirty="0"/>
              <a:t>The end of this signal fits perfectly to the start of this</a:t>
            </a:r>
            <a:endParaRPr lang="en-IE" dirty="0"/>
          </a:p>
        </p:txBody>
      </p:sp>
    </p:spTree>
    <p:extLst>
      <p:ext uri="{BB962C8B-B14F-4D97-AF65-F5344CB8AC3E}">
        <p14:creationId xmlns:p14="http://schemas.microsoft.com/office/powerpoint/2010/main" val="3319566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IE" altLang="en-US"/>
              <a:t>Compare the two signals 1024.5Hz</a:t>
            </a:r>
          </a:p>
        </p:txBody>
      </p:sp>
      <p:pic>
        <p:nvPicPr>
          <p:cNvPr id="9113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57338" y="1600200"/>
            <a:ext cx="6029325" cy="4525963"/>
          </a:xfrm>
          <a:noFill/>
        </p:spPr>
      </p:pic>
      <p:cxnSp>
        <p:nvCxnSpPr>
          <p:cNvPr id="4" name="Straight Arrow Connector 3">
            <a:extLst>
              <a:ext uri="{FF2B5EF4-FFF2-40B4-BE49-F238E27FC236}">
                <a16:creationId xmlns:a16="http://schemas.microsoft.com/office/drawing/2014/main" id="{FB275F97-FA2D-401F-A5A1-FDB23F96E8BB}"/>
              </a:ext>
            </a:extLst>
          </p:cNvPr>
          <p:cNvCxnSpPr>
            <a:cxnSpLocks/>
          </p:cNvCxnSpPr>
          <p:nvPr/>
        </p:nvCxnSpPr>
        <p:spPr>
          <a:xfrm flipH="1" flipV="1">
            <a:off x="2555776" y="1988840"/>
            <a:ext cx="4680520" cy="20882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164DD30-C0E4-42E5-82C3-A0684D95581B}"/>
              </a:ext>
            </a:extLst>
          </p:cNvPr>
          <p:cNvSpPr txBox="1"/>
          <p:nvPr/>
        </p:nvSpPr>
        <p:spPr>
          <a:xfrm>
            <a:off x="7092280" y="4365104"/>
            <a:ext cx="1800200" cy="1200329"/>
          </a:xfrm>
          <a:prstGeom prst="rect">
            <a:avLst/>
          </a:prstGeom>
          <a:noFill/>
        </p:spPr>
        <p:txBody>
          <a:bodyPr wrap="square" rtlCol="0">
            <a:spAutoFit/>
          </a:bodyPr>
          <a:lstStyle/>
          <a:p>
            <a:r>
              <a:rPr lang="en-US" dirty="0"/>
              <a:t>The end of this signal does not fit perfectly to the start of this</a:t>
            </a:r>
            <a:endParaRPr lang="en-IE" dirty="0"/>
          </a:p>
        </p:txBody>
      </p:sp>
    </p:spTree>
    <p:extLst>
      <p:ext uri="{BB962C8B-B14F-4D97-AF65-F5344CB8AC3E}">
        <p14:creationId xmlns:p14="http://schemas.microsoft.com/office/powerpoint/2010/main" val="2970326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r>
              <a:rPr lang="en-IE" altLang="en-US"/>
              <a:t>Windowing</a:t>
            </a:r>
          </a:p>
        </p:txBody>
      </p:sp>
      <p:sp>
        <p:nvSpPr>
          <p:cNvPr id="92163" name="Content Placeholder 2"/>
          <p:cNvSpPr>
            <a:spLocks noGrp="1"/>
          </p:cNvSpPr>
          <p:nvPr>
            <p:ph idx="1"/>
          </p:nvPr>
        </p:nvSpPr>
        <p:spPr/>
        <p:txBody>
          <a:bodyPr/>
          <a:lstStyle/>
          <a:p>
            <a:r>
              <a:rPr lang="en-IE" altLang="en-US" dirty="0"/>
              <a:t>This can also be explained by the theory of windowing</a:t>
            </a:r>
          </a:p>
          <a:p>
            <a:endParaRPr lang="en-IE" altLang="en-US" dirty="0"/>
          </a:p>
          <a:p>
            <a:r>
              <a:rPr lang="en-IE" altLang="en-US"/>
              <a:t>A window is essentially looking at a possibly infinite signal through a reduced aperture</a:t>
            </a:r>
          </a:p>
          <a:p>
            <a:endParaRPr lang="en-IE" altLang="en-US" dirty="0"/>
          </a:p>
          <a:p>
            <a:r>
              <a:rPr lang="en-IE" altLang="en-US" dirty="0"/>
              <a:t>In the previous cases we have a rectangular window</a:t>
            </a:r>
          </a:p>
        </p:txBody>
      </p:sp>
    </p:spTree>
    <p:extLst>
      <p:ext uri="{BB962C8B-B14F-4D97-AF65-F5344CB8AC3E}">
        <p14:creationId xmlns:p14="http://schemas.microsoft.com/office/powerpoint/2010/main" val="1295024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r>
              <a:rPr lang="en-IE" altLang="en-US"/>
              <a:t>Different Windows</a:t>
            </a:r>
          </a:p>
        </p:txBody>
      </p:sp>
      <p:pic>
        <p:nvPicPr>
          <p:cNvPr id="93187"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93825" y="1600200"/>
            <a:ext cx="6356350" cy="4525963"/>
          </a:xfrm>
          <a:noFill/>
        </p:spPr>
      </p:pic>
    </p:spTree>
    <p:extLst>
      <p:ext uri="{BB962C8B-B14F-4D97-AF65-F5344CB8AC3E}">
        <p14:creationId xmlns:p14="http://schemas.microsoft.com/office/powerpoint/2010/main" val="365152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r>
              <a:rPr lang="en-IE" altLang="en-US"/>
              <a:t>In the Frequency Domain</a:t>
            </a:r>
          </a:p>
        </p:txBody>
      </p:sp>
      <p:pic>
        <p:nvPicPr>
          <p:cNvPr id="9421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93825" y="1600200"/>
            <a:ext cx="6356350" cy="4525963"/>
          </a:xfrm>
          <a:noFill/>
        </p:spPr>
      </p:pic>
    </p:spTree>
    <p:extLst>
      <p:ext uri="{BB962C8B-B14F-4D97-AF65-F5344CB8AC3E}">
        <p14:creationId xmlns:p14="http://schemas.microsoft.com/office/powerpoint/2010/main" val="184647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lang="en-IE" altLang="en-US"/>
              <a:t>Time and Frequency</a:t>
            </a:r>
          </a:p>
        </p:txBody>
      </p:sp>
      <p:sp>
        <p:nvSpPr>
          <p:cNvPr id="95235" name="Content Placeholder 2"/>
          <p:cNvSpPr>
            <a:spLocks noGrp="1"/>
          </p:cNvSpPr>
          <p:nvPr>
            <p:ph idx="1"/>
          </p:nvPr>
        </p:nvSpPr>
        <p:spPr>
          <a:xfrm>
            <a:off x="468313" y="1412875"/>
            <a:ext cx="8229600" cy="4525963"/>
          </a:xfrm>
        </p:spPr>
        <p:txBody>
          <a:bodyPr>
            <a:normAutofit fontScale="92500" lnSpcReduction="10000"/>
          </a:bodyPr>
          <a:lstStyle/>
          <a:p>
            <a:r>
              <a:rPr lang="en-IE" altLang="en-US" dirty="0"/>
              <a:t>Looking at the signal through a window effectively means multiplying the signal by the window in time</a:t>
            </a:r>
          </a:p>
          <a:p>
            <a:endParaRPr lang="en-IE" altLang="en-US" dirty="0"/>
          </a:p>
          <a:p>
            <a:r>
              <a:rPr lang="en-IE" altLang="en-US" dirty="0"/>
              <a:t>This changes the shape of the signal</a:t>
            </a:r>
          </a:p>
          <a:p>
            <a:endParaRPr lang="en-IE" altLang="en-US" dirty="0"/>
          </a:p>
          <a:p>
            <a:r>
              <a:rPr lang="en-IE" altLang="en-US" dirty="0"/>
              <a:t>This changes the spectrum of the signal and the new spectrum is the convolution of the signal spectrum with the spectrum of the window</a:t>
            </a:r>
          </a:p>
        </p:txBody>
      </p:sp>
    </p:spTree>
    <p:extLst>
      <p:ext uri="{BB962C8B-B14F-4D97-AF65-F5344CB8AC3E}">
        <p14:creationId xmlns:p14="http://schemas.microsoft.com/office/powerpoint/2010/main" val="2126330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normAutofit fontScale="90000"/>
          </a:bodyPr>
          <a:lstStyle/>
          <a:p>
            <a:r>
              <a:rPr lang="en-IE" altLang="en-US" dirty="0"/>
              <a:t>DFT Examples – Digital Cosine Spectrum</a:t>
            </a:r>
          </a:p>
        </p:txBody>
      </p:sp>
      <p:pic>
        <p:nvPicPr>
          <p:cNvPr id="7782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57338" y="1600200"/>
            <a:ext cx="6029325" cy="4525963"/>
          </a:xfrm>
          <a:noFill/>
        </p:spPr>
      </p:pic>
    </p:spTree>
    <p:extLst>
      <p:ext uri="{BB962C8B-B14F-4D97-AF65-F5344CB8AC3E}">
        <p14:creationId xmlns:p14="http://schemas.microsoft.com/office/powerpoint/2010/main" val="4280695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lstStyle/>
          <a:p>
            <a:r>
              <a:rPr lang="en-IE" altLang="en-US"/>
              <a:t>Windows</a:t>
            </a:r>
          </a:p>
        </p:txBody>
      </p:sp>
      <p:sp>
        <p:nvSpPr>
          <p:cNvPr id="100355" name="Content Placeholder 2"/>
          <p:cNvSpPr>
            <a:spLocks noGrp="1"/>
          </p:cNvSpPr>
          <p:nvPr>
            <p:ph idx="1"/>
          </p:nvPr>
        </p:nvSpPr>
        <p:spPr/>
        <p:txBody>
          <a:bodyPr>
            <a:normAutofit lnSpcReduction="10000"/>
          </a:bodyPr>
          <a:lstStyle/>
          <a:p>
            <a:r>
              <a:rPr lang="en-IE" altLang="en-US"/>
              <a:t>Windows are applied a lot in signal analysis to smooth out any discontinuities at the ends of signals when we are computing the spectrum</a:t>
            </a:r>
          </a:p>
          <a:p>
            <a:endParaRPr lang="en-IE" altLang="en-US"/>
          </a:p>
          <a:p>
            <a:r>
              <a:rPr lang="en-IE" altLang="en-US"/>
              <a:t>It may not seem to be important with sinusoids but with real-world signals taking the FFT without windowing can result in lots of spurious spectral components (‘junk’) in the representation </a:t>
            </a:r>
          </a:p>
        </p:txBody>
      </p:sp>
    </p:spTree>
    <p:extLst>
      <p:ext uri="{BB962C8B-B14F-4D97-AF65-F5344CB8AC3E}">
        <p14:creationId xmlns:p14="http://schemas.microsoft.com/office/powerpoint/2010/main" val="1218372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r>
              <a:rPr lang="en-IE" altLang="en-US"/>
              <a:t>Part of a guitar note waveform</a:t>
            </a:r>
          </a:p>
        </p:txBody>
      </p:sp>
      <p:pic>
        <p:nvPicPr>
          <p:cNvPr id="10137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57338" y="1600200"/>
            <a:ext cx="6029325" cy="4525963"/>
          </a:xfrm>
          <a:noFill/>
        </p:spPr>
      </p:pic>
    </p:spTree>
    <p:extLst>
      <p:ext uri="{BB962C8B-B14F-4D97-AF65-F5344CB8AC3E}">
        <p14:creationId xmlns:p14="http://schemas.microsoft.com/office/powerpoint/2010/main" val="3885510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p:txBody>
          <a:bodyPr/>
          <a:lstStyle/>
          <a:p>
            <a:r>
              <a:rPr lang="en-IE" altLang="en-US"/>
              <a:t>Apply a Rectangular window</a:t>
            </a:r>
          </a:p>
        </p:txBody>
      </p:sp>
      <p:pic>
        <p:nvPicPr>
          <p:cNvPr id="10240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57338" y="1600200"/>
            <a:ext cx="6029325" cy="4525963"/>
          </a:xfrm>
          <a:noFill/>
        </p:spPr>
      </p:pic>
    </p:spTree>
    <p:extLst>
      <p:ext uri="{BB962C8B-B14F-4D97-AF65-F5344CB8AC3E}">
        <p14:creationId xmlns:p14="http://schemas.microsoft.com/office/powerpoint/2010/main" val="626866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normAutofit fontScale="90000"/>
          </a:bodyPr>
          <a:lstStyle/>
          <a:p>
            <a:r>
              <a:rPr lang="en-IE" altLang="en-US"/>
              <a:t>Spectrum of Rectangular windowed section</a:t>
            </a:r>
          </a:p>
        </p:txBody>
      </p:sp>
      <p:pic>
        <p:nvPicPr>
          <p:cNvPr id="1034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57338" y="1600200"/>
            <a:ext cx="6029325" cy="4525963"/>
          </a:xfrm>
          <a:noFill/>
        </p:spPr>
      </p:pic>
    </p:spTree>
    <p:extLst>
      <p:ext uri="{BB962C8B-B14F-4D97-AF65-F5344CB8AC3E}">
        <p14:creationId xmlns:p14="http://schemas.microsoft.com/office/powerpoint/2010/main" val="3105272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p:txBody>
          <a:bodyPr/>
          <a:lstStyle/>
          <a:p>
            <a:r>
              <a:rPr lang="en-IE" altLang="en-US"/>
              <a:t>Apply a Hanning window</a:t>
            </a:r>
          </a:p>
        </p:txBody>
      </p:sp>
      <p:pic>
        <p:nvPicPr>
          <p:cNvPr id="10445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57338" y="1600200"/>
            <a:ext cx="6029325" cy="4525963"/>
          </a:xfrm>
          <a:noFill/>
        </p:spPr>
      </p:pic>
    </p:spTree>
    <p:extLst>
      <p:ext uri="{BB962C8B-B14F-4D97-AF65-F5344CB8AC3E}">
        <p14:creationId xmlns:p14="http://schemas.microsoft.com/office/powerpoint/2010/main" val="1847692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p:txBody>
          <a:bodyPr>
            <a:normAutofit fontScale="90000"/>
          </a:bodyPr>
          <a:lstStyle/>
          <a:p>
            <a:r>
              <a:rPr lang="en-IE" altLang="en-US"/>
              <a:t>Spectrum of Hanning windowed section</a:t>
            </a:r>
          </a:p>
        </p:txBody>
      </p:sp>
      <p:pic>
        <p:nvPicPr>
          <p:cNvPr id="10547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57338" y="1600200"/>
            <a:ext cx="6029325" cy="4525963"/>
          </a:xfrm>
          <a:noFill/>
        </p:spPr>
      </p:pic>
    </p:spTree>
    <p:extLst>
      <p:ext uri="{BB962C8B-B14F-4D97-AF65-F5344CB8AC3E}">
        <p14:creationId xmlns:p14="http://schemas.microsoft.com/office/powerpoint/2010/main" val="3115083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p:txBody>
          <a:bodyPr/>
          <a:lstStyle/>
          <a:p>
            <a:r>
              <a:rPr lang="en-IE" altLang="en-US"/>
              <a:t>Apply a Kaiser window</a:t>
            </a:r>
          </a:p>
        </p:txBody>
      </p:sp>
      <p:pic>
        <p:nvPicPr>
          <p:cNvPr id="10649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57338" y="1600200"/>
            <a:ext cx="6029325" cy="4525963"/>
          </a:xfrm>
          <a:noFill/>
        </p:spPr>
      </p:pic>
    </p:spTree>
    <p:extLst>
      <p:ext uri="{BB962C8B-B14F-4D97-AF65-F5344CB8AC3E}">
        <p14:creationId xmlns:p14="http://schemas.microsoft.com/office/powerpoint/2010/main" val="21402903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p:txBody>
          <a:bodyPr>
            <a:normAutofit fontScale="90000"/>
          </a:bodyPr>
          <a:lstStyle/>
          <a:p>
            <a:r>
              <a:rPr lang="en-IE" altLang="en-US"/>
              <a:t>Spectrum of Kaiser windowed section</a:t>
            </a:r>
          </a:p>
        </p:txBody>
      </p:sp>
      <p:pic>
        <p:nvPicPr>
          <p:cNvPr id="10752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57338" y="1600200"/>
            <a:ext cx="6029325" cy="4525963"/>
          </a:xfrm>
          <a:noFill/>
        </p:spPr>
      </p:pic>
    </p:spTree>
    <p:extLst>
      <p:ext uri="{BB962C8B-B14F-4D97-AF65-F5344CB8AC3E}">
        <p14:creationId xmlns:p14="http://schemas.microsoft.com/office/powerpoint/2010/main" val="2501078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Window effects</a:t>
            </a:r>
          </a:p>
        </p:txBody>
      </p:sp>
      <p:sp>
        <p:nvSpPr>
          <p:cNvPr id="3" name="Content Placeholder 2"/>
          <p:cNvSpPr>
            <a:spLocks noGrp="1"/>
          </p:cNvSpPr>
          <p:nvPr>
            <p:ph idx="1"/>
          </p:nvPr>
        </p:nvSpPr>
        <p:spPr/>
        <p:txBody>
          <a:bodyPr/>
          <a:lstStyle/>
          <a:p>
            <a:r>
              <a:rPr lang="en-IE" dirty="0"/>
              <a:t>Note that with the rectangular window you can obtain sharp peaks but lots of spectral junk at the base of those peaks</a:t>
            </a:r>
          </a:p>
          <a:p>
            <a:endParaRPr lang="en-IE" dirty="0"/>
          </a:p>
          <a:p>
            <a:r>
              <a:rPr lang="en-IE" dirty="0"/>
              <a:t>With the more half-cosine windows you get broader peaks but the magnitudes of the junk components are much lower down</a:t>
            </a:r>
          </a:p>
          <a:p>
            <a:endParaRPr lang="en-IE" dirty="0"/>
          </a:p>
          <a:p>
            <a:endParaRPr lang="en-IE" dirty="0"/>
          </a:p>
        </p:txBody>
      </p:sp>
    </p:spTree>
    <p:extLst>
      <p:ext uri="{BB962C8B-B14F-4D97-AF65-F5344CB8AC3E}">
        <p14:creationId xmlns:p14="http://schemas.microsoft.com/office/powerpoint/2010/main" val="3552922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Another example of Window Effects on peak appearance</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4978" y="1600200"/>
            <a:ext cx="6254044" cy="4525963"/>
          </a:xfrm>
          <a:prstGeom prst="rect">
            <a:avLst/>
          </a:prstGeom>
          <a:noFill/>
          <a:ln>
            <a:noFill/>
          </a:ln>
        </p:spPr>
      </p:pic>
    </p:spTree>
    <p:extLst>
      <p:ext uri="{BB962C8B-B14F-4D97-AF65-F5344CB8AC3E}">
        <p14:creationId xmlns:p14="http://schemas.microsoft.com/office/powerpoint/2010/main" val="2485395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IE" altLang="en-US"/>
              <a:t>In the dB domain – 20*log10()</a:t>
            </a:r>
          </a:p>
        </p:txBody>
      </p:sp>
      <p:pic>
        <p:nvPicPr>
          <p:cNvPr id="7885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7538" y="1916113"/>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82268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p:txBody>
          <a:bodyPr/>
          <a:lstStyle/>
          <a:p>
            <a:r>
              <a:rPr lang="en-IE" altLang="en-US"/>
              <a:t>Zero Padding</a:t>
            </a:r>
          </a:p>
        </p:txBody>
      </p:sp>
      <p:sp>
        <p:nvSpPr>
          <p:cNvPr id="108547" name="Content Placeholder 2"/>
          <p:cNvSpPr>
            <a:spLocks noGrp="1"/>
          </p:cNvSpPr>
          <p:nvPr>
            <p:ph idx="1"/>
          </p:nvPr>
        </p:nvSpPr>
        <p:spPr/>
        <p:txBody>
          <a:bodyPr>
            <a:normAutofit lnSpcReduction="10000"/>
          </a:bodyPr>
          <a:lstStyle/>
          <a:p>
            <a:r>
              <a:rPr lang="en-IE" altLang="en-US" sz="2800"/>
              <a:t>This is a technique used to gain a better plot from the FFT – often used to bring the length of the signal data for analysis to be a power of two for faster processing</a:t>
            </a:r>
          </a:p>
          <a:p>
            <a:endParaRPr lang="en-IE" altLang="en-US" sz="2800"/>
          </a:p>
          <a:p>
            <a:r>
              <a:rPr lang="en-IE" altLang="en-US" sz="2800"/>
              <a:t>The magnitude output from the FFT is smoother in appearance</a:t>
            </a:r>
          </a:p>
          <a:p>
            <a:endParaRPr lang="en-IE" altLang="en-US" sz="2800"/>
          </a:p>
          <a:p>
            <a:r>
              <a:rPr lang="en-IE" altLang="en-US" sz="2800"/>
              <a:t>In the strictest sense it does not provide better frequency resolution</a:t>
            </a:r>
          </a:p>
        </p:txBody>
      </p:sp>
    </p:spTree>
    <p:extLst>
      <p:ext uri="{BB962C8B-B14F-4D97-AF65-F5344CB8AC3E}">
        <p14:creationId xmlns:p14="http://schemas.microsoft.com/office/powerpoint/2010/main" val="1931239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p:txBody>
          <a:bodyPr/>
          <a:lstStyle/>
          <a:p>
            <a:r>
              <a:rPr lang="en-IE" altLang="en-US"/>
              <a:t>Zero padding Example</a:t>
            </a:r>
          </a:p>
        </p:txBody>
      </p:sp>
      <p:pic>
        <p:nvPicPr>
          <p:cNvPr id="10957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627188"/>
            <a:ext cx="8229600" cy="4471987"/>
          </a:xfrm>
          <a:noFill/>
        </p:spPr>
      </p:pic>
    </p:spTree>
    <p:extLst>
      <p:ext uri="{BB962C8B-B14F-4D97-AF65-F5344CB8AC3E}">
        <p14:creationId xmlns:p14="http://schemas.microsoft.com/office/powerpoint/2010/main" val="20878022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p:txBody>
          <a:bodyPr/>
          <a:lstStyle/>
          <a:p>
            <a:r>
              <a:rPr lang="en-IE" altLang="en-US"/>
              <a:t>Example 2</a:t>
            </a:r>
          </a:p>
        </p:txBody>
      </p:sp>
      <p:pic>
        <p:nvPicPr>
          <p:cNvPr id="11059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23850" y="1412875"/>
            <a:ext cx="8229600" cy="4470400"/>
          </a:xfrm>
          <a:noFill/>
        </p:spPr>
      </p:pic>
      <p:sp>
        <p:nvSpPr>
          <p:cNvPr id="110596" name="TextBox 3"/>
          <p:cNvSpPr txBox="1">
            <a:spLocks noChangeArrowheads="1"/>
          </p:cNvSpPr>
          <p:nvPr/>
        </p:nvSpPr>
        <p:spPr bwMode="auto">
          <a:xfrm>
            <a:off x="468313" y="6092825"/>
            <a:ext cx="82073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pPr>
            <a:r>
              <a:rPr lang="en-IE" altLang="en-US" sz="1800"/>
              <a:t>There are two cosines at Frequencies 64 and 64.5Hz with a sampling frequency of 512Hz. Zero padding does not reveal the second cosine </a:t>
            </a:r>
          </a:p>
        </p:txBody>
      </p:sp>
    </p:spTree>
    <p:extLst>
      <p:ext uri="{BB962C8B-B14F-4D97-AF65-F5344CB8AC3E}">
        <p14:creationId xmlns:p14="http://schemas.microsoft.com/office/powerpoint/2010/main" val="35742594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p:txBody>
          <a:bodyPr>
            <a:normAutofit fontScale="90000"/>
          </a:bodyPr>
          <a:lstStyle/>
          <a:p>
            <a:r>
              <a:rPr lang="en-IE" altLang="en-US"/>
              <a:t>Spectrum analysis non-periodic signals</a:t>
            </a:r>
          </a:p>
        </p:txBody>
      </p:sp>
      <p:sp>
        <p:nvSpPr>
          <p:cNvPr id="111619" name="Content Placeholder 2"/>
          <p:cNvSpPr>
            <a:spLocks noGrp="1"/>
          </p:cNvSpPr>
          <p:nvPr>
            <p:ph idx="1"/>
          </p:nvPr>
        </p:nvSpPr>
        <p:spPr/>
        <p:txBody>
          <a:bodyPr/>
          <a:lstStyle/>
          <a:p>
            <a:r>
              <a:rPr lang="en-GB" altLang="en-US" sz="2800" dirty="0"/>
              <a:t>In most practical cases the signals we have are not periodic</a:t>
            </a:r>
          </a:p>
          <a:p>
            <a:endParaRPr lang="en-GB" altLang="en-US" sz="2800" dirty="0"/>
          </a:p>
          <a:p>
            <a:r>
              <a:rPr lang="en-GB" altLang="en-US" sz="2800" dirty="0"/>
              <a:t>Some signals may also be very long so the number of operations to compute the FFT would be prohibitive</a:t>
            </a:r>
          </a:p>
          <a:p>
            <a:endParaRPr lang="en-GB" altLang="en-US" sz="2800" dirty="0"/>
          </a:p>
          <a:p>
            <a:r>
              <a:rPr lang="en-GB" altLang="en-US" sz="2800" dirty="0"/>
              <a:t>It is best then to break such signals into small segments and analyse each one individually with an FFT</a:t>
            </a:r>
          </a:p>
          <a:p>
            <a:endParaRPr lang="en-GB" altLang="en-US" sz="2800" dirty="0"/>
          </a:p>
        </p:txBody>
      </p:sp>
    </p:spTree>
    <p:extLst>
      <p:ext uri="{BB962C8B-B14F-4D97-AF65-F5344CB8AC3E}">
        <p14:creationId xmlns:p14="http://schemas.microsoft.com/office/powerpoint/2010/main" val="13463928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Spectrogram outline</a:t>
            </a:r>
          </a:p>
        </p:txBody>
      </p:sp>
      <p:pic>
        <p:nvPicPr>
          <p:cNvPr id="4" name="Content Placeholder 3" descr="spectrogram"/>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91880" y="1628800"/>
            <a:ext cx="2088232" cy="4464496"/>
          </a:xfrm>
          <a:prstGeom prst="rect">
            <a:avLst/>
          </a:prstGeom>
          <a:noFill/>
          <a:ln>
            <a:noFill/>
          </a:ln>
        </p:spPr>
      </p:pic>
    </p:spTree>
    <p:extLst>
      <p:ext uri="{BB962C8B-B14F-4D97-AF65-F5344CB8AC3E}">
        <p14:creationId xmlns:p14="http://schemas.microsoft.com/office/powerpoint/2010/main" val="18744545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Spectrogram Principle</a:t>
            </a:r>
          </a:p>
        </p:txBody>
      </p:sp>
      <p:sp>
        <p:nvSpPr>
          <p:cNvPr id="3" name="Content Placeholder 2"/>
          <p:cNvSpPr>
            <a:spLocks noGrp="1"/>
          </p:cNvSpPr>
          <p:nvPr>
            <p:ph idx="1"/>
          </p:nvPr>
        </p:nvSpPr>
        <p:spPr/>
        <p:txBody>
          <a:bodyPr>
            <a:normAutofit fontScale="70000" lnSpcReduction="20000"/>
          </a:bodyPr>
          <a:lstStyle/>
          <a:p>
            <a:r>
              <a:rPr lang="en-IE" dirty="0"/>
              <a:t>Its operation principle is that the audio signal is first buffered into frames that are normally overlapping. </a:t>
            </a:r>
          </a:p>
          <a:p>
            <a:endParaRPr lang="en-IE" dirty="0"/>
          </a:p>
          <a:p>
            <a:r>
              <a:rPr lang="en-IE" dirty="0"/>
              <a:t>The frame sizes are often a power of two in length. The length would reflect the belief in the time duration for which the frequency content in the signal is stationary, for example 10 or 20ms. </a:t>
            </a:r>
          </a:p>
          <a:p>
            <a:endParaRPr lang="en-IE" dirty="0"/>
          </a:p>
          <a:p>
            <a:r>
              <a:rPr lang="en-IE" dirty="0"/>
              <a:t>The frames are also overlapping and a common choice for the overlap is half the length of the frame. </a:t>
            </a:r>
          </a:p>
          <a:p>
            <a:endParaRPr lang="en-IE" dirty="0"/>
          </a:p>
          <a:p>
            <a:r>
              <a:rPr lang="en-IE" dirty="0"/>
              <a:t>After this is windowing. The windowing is done to remove the discontinuities at the edges of the frames. The typical window is half-cosine in shape such as a </a:t>
            </a:r>
            <a:r>
              <a:rPr lang="en-IE" dirty="0" err="1"/>
              <a:t>hanning</a:t>
            </a:r>
            <a:r>
              <a:rPr lang="en-IE" dirty="0"/>
              <a:t> window. </a:t>
            </a:r>
          </a:p>
        </p:txBody>
      </p:sp>
    </p:spTree>
    <p:extLst>
      <p:ext uri="{BB962C8B-B14F-4D97-AF65-F5344CB8AC3E}">
        <p14:creationId xmlns:p14="http://schemas.microsoft.com/office/powerpoint/2010/main" val="2527805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Spectrogram Principle</a:t>
            </a:r>
          </a:p>
        </p:txBody>
      </p:sp>
      <p:sp>
        <p:nvSpPr>
          <p:cNvPr id="3" name="Content Placeholder 2"/>
          <p:cNvSpPr>
            <a:spLocks noGrp="1"/>
          </p:cNvSpPr>
          <p:nvPr>
            <p:ph idx="1"/>
          </p:nvPr>
        </p:nvSpPr>
        <p:spPr/>
        <p:txBody>
          <a:bodyPr>
            <a:normAutofit fontScale="85000" lnSpcReduction="10000"/>
          </a:bodyPr>
          <a:lstStyle/>
          <a:p>
            <a:r>
              <a:rPr lang="en-IE" dirty="0"/>
              <a:t>Zero-padding may then be done to improve the smoothness of the resulting spectrogram. </a:t>
            </a:r>
          </a:p>
          <a:p>
            <a:endParaRPr lang="en-IE" dirty="0"/>
          </a:p>
          <a:p>
            <a:r>
              <a:rPr lang="en-IE" dirty="0"/>
              <a:t>This is then sent to the FFT. Here, the square magnitude is computed followed by the log10 operation to convert into dB which displays the power at each frequency bin. </a:t>
            </a:r>
          </a:p>
          <a:p>
            <a:endParaRPr lang="en-IE" dirty="0"/>
          </a:p>
          <a:p>
            <a:r>
              <a:rPr lang="en-IE" dirty="0"/>
              <a:t>The succession of FFTs is then displayed as a depth map where regions of higher spectral information appear as a darker or lighter intensity in the image.</a:t>
            </a:r>
          </a:p>
        </p:txBody>
      </p:sp>
    </p:spTree>
    <p:extLst>
      <p:ext uri="{BB962C8B-B14F-4D97-AF65-F5344CB8AC3E}">
        <p14:creationId xmlns:p14="http://schemas.microsoft.com/office/powerpoint/2010/main" val="15995869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p:txBody>
          <a:bodyPr/>
          <a:lstStyle/>
          <a:p>
            <a:r>
              <a:rPr lang="en-IE" altLang="en-US"/>
              <a:t>Spectrogram</a:t>
            </a:r>
          </a:p>
        </p:txBody>
      </p:sp>
      <p:sp>
        <p:nvSpPr>
          <p:cNvPr id="112643" name="Content Placeholder 2"/>
          <p:cNvSpPr>
            <a:spLocks noGrp="1"/>
          </p:cNvSpPr>
          <p:nvPr>
            <p:ph idx="1"/>
          </p:nvPr>
        </p:nvSpPr>
        <p:spPr/>
        <p:txBody>
          <a:bodyPr>
            <a:normAutofit fontScale="92500" lnSpcReduction="20000"/>
          </a:bodyPr>
          <a:lstStyle/>
          <a:p>
            <a:r>
              <a:rPr lang="en-IE" altLang="en-US" dirty="0"/>
              <a:t>This 2-dimensional data set requires a three-dimensional graphic display</a:t>
            </a:r>
          </a:p>
          <a:p>
            <a:endParaRPr lang="en-IE" altLang="en-US" dirty="0"/>
          </a:p>
          <a:p>
            <a:r>
              <a:rPr lang="en-IE" altLang="en-US" dirty="0"/>
              <a:t>This is usually done by plotting contour plots or </a:t>
            </a:r>
            <a:r>
              <a:rPr lang="en-IE" altLang="en-US" dirty="0" err="1"/>
              <a:t>gray</a:t>
            </a:r>
            <a:r>
              <a:rPr lang="en-IE" altLang="en-US" dirty="0"/>
              <a:t>-scale images</a:t>
            </a:r>
          </a:p>
          <a:p>
            <a:endParaRPr lang="en-IE" altLang="en-US" dirty="0"/>
          </a:p>
          <a:p>
            <a:r>
              <a:rPr lang="en-IE" altLang="en-US" dirty="0"/>
              <a:t>The preferred form is the spectrogram where the </a:t>
            </a:r>
            <a:r>
              <a:rPr lang="en-IE" altLang="en-US" dirty="0" err="1"/>
              <a:t>gray</a:t>
            </a:r>
            <a:r>
              <a:rPr lang="en-IE" altLang="en-US" dirty="0"/>
              <a:t> level at the each point is proportional, where large values are black and small values are white	</a:t>
            </a:r>
          </a:p>
          <a:p>
            <a:endParaRPr lang="en-IE" altLang="en-US" dirty="0"/>
          </a:p>
          <a:p>
            <a:endParaRPr lang="en-IE" altLang="en-US" dirty="0"/>
          </a:p>
        </p:txBody>
      </p:sp>
    </p:spTree>
    <p:extLst>
      <p:ext uri="{BB962C8B-B14F-4D97-AF65-F5344CB8AC3E}">
        <p14:creationId xmlns:p14="http://schemas.microsoft.com/office/powerpoint/2010/main" val="17031460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p:nvPr>
        </p:nvSpPr>
        <p:spPr/>
        <p:txBody>
          <a:bodyPr/>
          <a:lstStyle/>
          <a:p>
            <a:r>
              <a:rPr lang="en-IE" altLang="en-US"/>
              <a:t>The Spectrogram</a:t>
            </a:r>
          </a:p>
        </p:txBody>
      </p:sp>
      <p:sp>
        <p:nvSpPr>
          <p:cNvPr id="113667" name="Content Placeholder 2"/>
          <p:cNvSpPr>
            <a:spLocks noGrp="1"/>
          </p:cNvSpPr>
          <p:nvPr>
            <p:ph idx="1"/>
          </p:nvPr>
        </p:nvSpPr>
        <p:spPr>
          <a:xfrm>
            <a:off x="395288" y="1412875"/>
            <a:ext cx="8229600" cy="4525963"/>
          </a:xfrm>
        </p:spPr>
        <p:txBody>
          <a:bodyPr>
            <a:normAutofit fontScale="92500" lnSpcReduction="20000"/>
          </a:bodyPr>
          <a:lstStyle/>
          <a:p>
            <a:r>
              <a:rPr lang="en-IE" altLang="en-US" dirty="0"/>
              <a:t>The horizontal axis is time and the vertical axis is frequency</a:t>
            </a:r>
          </a:p>
          <a:p>
            <a:endParaRPr lang="en-IE" altLang="en-US" dirty="0"/>
          </a:p>
          <a:p>
            <a:r>
              <a:rPr lang="en-IE" altLang="en-US" dirty="0"/>
              <a:t>The minimum shift of the sliding window is one sample point</a:t>
            </a:r>
          </a:p>
          <a:p>
            <a:endParaRPr lang="en-IE" altLang="en-US" dirty="0"/>
          </a:p>
          <a:p>
            <a:r>
              <a:rPr lang="en-IE" altLang="en-US" dirty="0"/>
              <a:t>However, it is not always necessary to compute the spectrogram at every time instant especially is the spectral content of the signal is not changing rapidly over time</a:t>
            </a:r>
          </a:p>
          <a:p>
            <a:endParaRPr lang="en-IE" altLang="en-US" dirty="0"/>
          </a:p>
        </p:txBody>
      </p:sp>
    </p:spTree>
    <p:extLst>
      <p:ext uri="{BB962C8B-B14F-4D97-AF65-F5344CB8AC3E}">
        <p14:creationId xmlns:p14="http://schemas.microsoft.com/office/powerpoint/2010/main" val="6840859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p:cNvSpPr>
            <a:spLocks noGrp="1"/>
          </p:cNvSpPr>
          <p:nvPr>
            <p:ph type="title"/>
          </p:nvPr>
        </p:nvSpPr>
        <p:spPr/>
        <p:txBody>
          <a:bodyPr/>
          <a:lstStyle/>
          <a:p>
            <a:r>
              <a:rPr lang="en-IE" altLang="en-US"/>
              <a:t>Sliding the window - hopping</a:t>
            </a:r>
          </a:p>
        </p:txBody>
      </p:sp>
      <p:sp>
        <p:nvSpPr>
          <p:cNvPr id="114691" name="Content Placeholder 2"/>
          <p:cNvSpPr>
            <a:spLocks noGrp="1"/>
          </p:cNvSpPr>
          <p:nvPr>
            <p:ph idx="1"/>
          </p:nvPr>
        </p:nvSpPr>
        <p:spPr/>
        <p:txBody>
          <a:bodyPr/>
          <a:lstStyle/>
          <a:p>
            <a:r>
              <a:rPr lang="en-IE" altLang="en-US"/>
              <a:t>Instead it is possible to skip over some of the time instants without losing the basic shape of the spectrogram</a:t>
            </a:r>
          </a:p>
          <a:p>
            <a:endParaRPr lang="en-IE" altLang="en-US"/>
          </a:p>
          <a:p>
            <a:r>
              <a:rPr lang="en-IE" altLang="en-US"/>
              <a:t>This means that the sliding window is moved by more than one sample each time, this is called the hop size</a:t>
            </a:r>
          </a:p>
          <a:p>
            <a:endParaRPr lang="en-IE" altLang="en-US"/>
          </a:p>
          <a:p>
            <a:endParaRPr lang="en-IE" altLang="en-US"/>
          </a:p>
        </p:txBody>
      </p:sp>
    </p:spTree>
    <p:extLst>
      <p:ext uri="{BB962C8B-B14F-4D97-AF65-F5344CB8AC3E}">
        <p14:creationId xmlns:p14="http://schemas.microsoft.com/office/powerpoint/2010/main" val="3424538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normAutofit fontScale="90000"/>
          </a:bodyPr>
          <a:lstStyle/>
          <a:p>
            <a:r>
              <a:rPr lang="en-IE" altLang="en-US"/>
              <a:t>Scale by the length of the transform 32768</a:t>
            </a:r>
          </a:p>
        </p:txBody>
      </p:sp>
      <p:pic>
        <p:nvPicPr>
          <p:cNvPr id="7987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57338" y="1600200"/>
            <a:ext cx="6029325" cy="4525963"/>
          </a:xfrm>
          <a:noFill/>
        </p:spPr>
      </p:pic>
    </p:spTree>
    <p:extLst>
      <p:ext uri="{BB962C8B-B14F-4D97-AF65-F5344CB8AC3E}">
        <p14:creationId xmlns:p14="http://schemas.microsoft.com/office/powerpoint/2010/main" val="32771488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p:cNvSpPr>
          <p:nvPr>
            <p:ph type="title"/>
          </p:nvPr>
        </p:nvSpPr>
        <p:spPr/>
        <p:txBody>
          <a:bodyPr/>
          <a:lstStyle/>
          <a:p>
            <a:r>
              <a:rPr lang="en-IE" altLang="en-US"/>
              <a:t>Window Hopping</a:t>
            </a:r>
          </a:p>
        </p:txBody>
      </p:sp>
      <p:pic>
        <p:nvPicPr>
          <p:cNvPr id="11571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05000" y="1862138"/>
            <a:ext cx="5334000" cy="4002087"/>
          </a:xfrm>
          <a:noFill/>
        </p:spPr>
      </p:pic>
    </p:spTree>
    <p:extLst>
      <p:ext uri="{BB962C8B-B14F-4D97-AF65-F5344CB8AC3E}">
        <p14:creationId xmlns:p14="http://schemas.microsoft.com/office/powerpoint/2010/main" val="40455197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p:cNvSpPr>
          <p:nvPr>
            <p:ph type="title"/>
          </p:nvPr>
        </p:nvSpPr>
        <p:spPr/>
        <p:txBody>
          <a:bodyPr/>
          <a:lstStyle/>
          <a:p>
            <a:r>
              <a:rPr lang="en-IE" altLang="en-US"/>
              <a:t>Window Functions</a:t>
            </a:r>
          </a:p>
        </p:txBody>
      </p:sp>
      <p:sp>
        <p:nvSpPr>
          <p:cNvPr id="116739" name="Content Placeholder 2"/>
          <p:cNvSpPr>
            <a:spLocks noGrp="1"/>
          </p:cNvSpPr>
          <p:nvPr>
            <p:ph idx="1"/>
          </p:nvPr>
        </p:nvSpPr>
        <p:spPr/>
        <p:txBody>
          <a:bodyPr/>
          <a:lstStyle/>
          <a:p>
            <a:r>
              <a:rPr lang="en-IE" altLang="en-US"/>
              <a:t>There are actually a number of different window functions available, with the Rectangular being a specific case</a:t>
            </a:r>
          </a:p>
          <a:p>
            <a:endParaRPr lang="en-IE" altLang="en-US"/>
          </a:p>
          <a:p>
            <a:r>
              <a:rPr lang="en-IE" altLang="en-US"/>
              <a:t>The properties of the different windows have an effect on how the information will be displayed on the spectrogram</a:t>
            </a:r>
          </a:p>
          <a:p>
            <a:endParaRPr lang="en-IE" altLang="en-US"/>
          </a:p>
          <a:p>
            <a:endParaRPr lang="en-IE" altLang="en-US"/>
          </a:p>
          <a:p>
            <a:endParaRPr lang="en-IE" altLang="en-US"/>
          </a:p>
        </p:txBody>
      </p:sp>
    </p:spTree>
    <p:extLst>
      <p:ext uri="{BB962C8B-B14F-4D97-AF65-F5344CB8AC3E}">
        <p14:creationId xmlns:p14="http://schemas.microsoft.com/office/powerpoint/2010/main" val="21804323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p:txBody>
          <a:bodyPr/>
          <a:lstStyle/>
          <a:p>
            <a:r>
              <a:rPr lang="en-IE" altLang="en-US"/>
              <a:t>Connecting Windows and Filters</a:t>
            </a:r>
          </a:p>
        </p:txBody>
      </p:sp>
      <p:sp>
        <p:nvSpPr>
          <p:cNvPr id="117763" name="Content Placeholder 2"/>
          <p:cNvSpPr>
            <a:spLocks noGrp="1"/>
          </p:cNvSpPr>
          <p:nvPr>
            <p:ph idx="1"/>
          </p:nvPr>
        </p:nvSpPr>
        <p:spPr/>
        <p:txBody>
          <a:bodyPr/>
          <a:lstStyle/>
          <a:p>
            <a:r>
              <a:rPr lang="en-IE" altLang="en-US" dirty="0"/>
              <a:t>The DFT equation is</a:t>
            </a:r>
          </a:p>
          <a:p>
            <a:endParaRPr lang="en-IE" altLang="en-US" dirty="0"/>
          </a:p>
          <a:p>
            <a:endParaRPr lang="en-IE" altLang="en-US" dirty="0"/>
          </a:p>
          <a:p>
            <a:r>
              <a:rPr lang="en-IE" altLang="en-US" dirty="0"/>
              <a:t>If we are windowing we can write it as</a:t>
            </a:r>
          </a:p>
          <a:p>
            <a:endParaRPr lang="en-IE" altLang="en-US" dirty="0"/>
          </a:p>
        </p:txBody>
      </p:sp>
      <p:graphicFrame>
        <p:nvGraphicFramePr>
          <p:cNvPr id="117764" name="Object 3"/>
          <p:cNvGraphicFramePr>
            <a:graphicFrameLocks noChangeAspect="1"/>
          </p:cNvGraphicFramePr>
          <p:nvPr/>
        </p:nvGraphicFramePr>
        <p:xfrm>
          <a:off x="1115616" y="2204864"/>
          <a:ext cx="7416824" cy="1201541"/>
        </p:xfrm>
        <a:graphic>
          <a:graphicData uri="http://schemas.openxmlformats.org/presentationml/2006/ole">
            <mc:AlternateContent xmlns:mc="http://schemas.openxmlformats.org/markup-compatibility/2006">
              <mc:Choice xmlns:v="urn:schemas-microsoft-com:vml" Requires="v">
                <p:oleObj name="Equation" r:id="rId2" imgW="2654300" imgH="431800" progId="Equation.3">
                  <p:embed/>
                </p:oleObj>
              </mc:Choice>
              <mc:Fallback>
                <p:oleObj name="Equation" r:id="rId2" imgW="2654300" imgH="431800" progId="Equation.3">
                  <p:embed/>
                  <p:pic>
                    <p:nvPicPr>
                      <p:cNvPr id="117764"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2204864"/>
                        <a:ext cx="7416824" cy="1201541"/>
                      </a:xfrm>
                      <a:prstGeom prst="rect">
                        <a:avLst/>
                      </a:prstGeom>
                      <a:noFill/>
                      <a:ln>
                        <a:noFill/>
                      </a:ln>
                      <a:effectLst/>
                    </p:spPr>
                  </p:pic>
                </p:oleObj>
              </mc:Fallback>
            </mc:AlternateContent>
          </a:graphicData>
        </a:graphic>
      </p:graphicFrame>
      <p:graphicFrame>
        <p:nvGraphicFramePr>
          <p:cNvPr id="117765" name="Object 5"/>
          <p:cNvGraphicFramePr>
            <a:graphicFrameLocks noChangeAspect="1"/>
          </p:cNvGraphicFramePr>
          <p:nvPr/>
        </p:nvGraphicFramePr>
        <p:xfrm>
          <a:off x="468313" y="4292600"/>
          <a:ext cx="8199437" cy="1081088"/>
        </p:xfrm>
        <a:graphic>
          <a:graphicData uri="http://schemas.openxmlformats.org/presentationml/2006/ole">
            <mc:AlternateContent xmlns:mc="http://schemas.openxmlformats.org/markup-compatibility/2006">
              <mc:Choice xmlns:v="urn:schemas-microsoft-com:vml" Requires="v">
                <p:oleObj name="Equation" r:id="rId4" imgW="3568700" imgH="469900" progId="Equation.3">
                  <p:embed/>
                </p:oleObj>
              </mc:Choice>
              <mc:Fallback>
                <p:oleObj name="Equation" r:id="rId4" imgW="3568700" imgH="469900" progId="Equation.3">
                  <p:embed/>
                  <p:pic>
                    <p:nvPicPr>
                      <p:cNvPr id="11776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4292600"/>
                        <a:ext cx="8199437" cy="1081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7766" name="TextBox 6"/>
          <p:cNvSpPr txBox="1">
            <a:spLocks noChangeArrowheads="1"/>
          </p:cNvSpPr>
          <p:nvPr/>
        </p:nvSpPr>
        <p:spPr bwMode="auto">
          <a:xfrm>
            <a:off x="250825" y="5589588"/>
            <a:ext cx="87852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pPr>
            <a:r>
              <a:rPr lang="en-IE" altLang="en-US"/>
              <a:t>where </a:t>
            </a:r>
            <a:r>
              <a:rPr lang="en-IE" altLang="en-US" i="1"/>
              <a:t>n</a:t>
            </a:r>
            <a:r>
              <a:rPr lang="en-IE" altLang="en-US" baseline="-25000"/>
              <a:t>0</a:t>
            </a:r>
            <a:r>
              <a:rPr lang="en-IE" altLang="en-US"/>
              <a:t> is the time point at which we window the signal</a:t>
            </a:r>
          </a:p>
        </p:txBody>
      </p:sp>
    </p:spTree>
    <p:extLst>
      <p:ext uri="{BB962C8B-B14F-4D97-AF65-F5344CB8AC3E}">
        <p14:creationId xmlns:p14="http://schemas.microsoft.com/office/powerpoint/2010/main" val="21047728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p:cNvSpPr>
          <p:nvPr>
            <p:ph type="title"/>
          </p:nvPr>
        </p:nvSpPr>
        <p:spPr/>
        <p:txBody>
          <a:bodyPr/>
          <a:lstStyle/>
          <a:p>
            <a:r>
              <a:rPr lang="en-IE" altLang="en-US"/>
              <a:t>Rectangular window</a:t>
            </a:r>
          </a:p>
        </p:txBody>
      </p:sp>
      <p:sp>
        <p:nvSpPr>
          <p:cNvPr id="118787" name="Content Placeholder 2"/>
          <p:cNvSpPr>
            <a:spLocks noGrp="1"/>
          </p:cNvSpPr>
          <p:nvPr>
            <p:ph idx="1"/>
          </p:nvPr>
        </p:nvSpPr>
        <p:spPr/>
        <p:txBody>
          <a:bodyPr/>
          <a:lstStyle/>
          <a:p>
            <a:r>
              <a:rPr lang="en-IE" altLang="en-US"/>
              <a:t>If we use a rectangular window its equation is</a:t>
            </a:r>
          </a:p>
        </p:txBody>
      </p:sp>
      <p:graphicFrame>
        <p:nvGraphicFramePr>
          <p:cNvPr id="118788" name="Object 3"/>
          <p:cNvGraphicFramePr>
            <a:graphicFrameLocks noChangeAspect="1"/>
          </p:cNvGraphicFramePr>
          <p:nvPr/>
        </p:nvGraphicFramePr>
        <p:xfrm>
          <a:off x="2627313" y="3141663"/>
          <a:ext cx="3751262" cy="1155700"/>
        </p:xfrm>
        <a:graphic>
          <a:graphicData uri="http://schemas.openxmlformats.org/presentationml/2006/ole">
            <mc:AlternateContent xmlns:mc="http://schemas.openxmlformats.org/markup-compatibility/2006">
              <mc:Choice xmlns:v="urn:schemas-microsoft-com:vml" Requires="v">
                <p:oleObj name="Equation" r:id="rId2" imgW="1485900" imgH="457200" progId="Equation.3">
                  <p:embed/>
                </p:oleObj>
              </mc:Choice>
              <mc:Fallback>
                <p:oleObj name="Equation" r:id="rId2" imgW="1485900" imgH="457200" progId="Equation.3">
                  <p:embed/>
                  <p:pic>
                    <p:nvPicPr>
                      <p:cNvPr id="118788"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313" y="3141663"/>
                        <a:ext cx="3751262" cy="115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30649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p:cNvSpPr>
          <p:nvPr>
            <p:ph type="title"/>
          </p:nvPr>
        </p:nvSpPr>
        <p:spPr/>
        <p:txBody>
          <a:bodyPr/>
          <a:lstStyle/>
          <a:p>
            <a:r>
              <a:rPr lang="en-IE" altLang="en-US"/>
              <a:t>Filter interpretation</a:t>
            </a:r>
          </a:p>
        </p:txBody>
      </p:sp>
      <p:sp>
        <p:nvSpPr>
          <p:cNvPr id="119811" name="Content Placeholder 2"/>
          <p:cNvSpPr>
            <a:spLocks noGrp="1"/>
          </p:cNvSpPr>
          <p:nvPr>
            <p:ph idx="1"/>
          </p:nvPr>
        </p:nvSpPr>
        <p:spPr>
          <a:xfrm>
            <a:off x="755650" y="1125538"/>
            <a:ext cx="8229600" cy="4525962"/>
          </a:xfrm>
        </p:spPr>
        <p:txBody>
          <a:bodyPr/>
          <a:lstStyle/>
          <a:p>
            <a:r>
              <a:rPr lang="en-IE" altLang="en-US"/>
              <a:t>We can interpret the equation as a filtering operation where the filter is given by the combination of the window and the Fourier complex exponentials. Note how it looks like a convolution…</a:t>
            </a:r>
          </a:p>
        </p:txBody>
      </p:sp>
      <p:graphicFrame>
        <p:nvGraphicFramePr>
          <p:cNvPr id="119812" name="Object 3"/>
          <p:cNvGraphicFramePr>
            <a:graphicFrameLocks noGrp="1" noChangeAspect="1"/>
          </p:cNvGraphicFramePr>
          <p:nvPr/>
        </p:nvGraphicFramePr>
        <p:xfrm>
          <a:off x="1187624" y="4652615"/>
          <a:ext cx="7032625" cy="936625"/>
        </p:xfrm>
        <a:graphic>
          <a:graphicData uri="http://schemas.openxmlformats.org/presentationml/2006/ole">
            <mc:AlternateContent xmlns:mc="http://schemas.openxmlformats.org/markup-compatibility/2006">
              <mc:Choice xmlns:v="urn:schemas-microsoft-com:vml" Requires="v">
                <p:oleObj name="Equation" r:id="rId2" imgW="3721100" imgH="495300" progId="Equation.3">
                  <p:embed/>
                </p:oleObj>
              </mc:Choice>
              <mc:Fallback>
                <p:oleObj name="Equation" r:id="rId2" imgW="3721100" imgH="495300" progId="Equation.3">
                  <p:embed/>
                  <p:pic>
                    <p:nvPicPr>
                      <p:cNvPr id="119812" name="Object 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4652615"/>
                        <a:ext cx="70326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308620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p:nvPr>
        </p:nvSpPr>
        <p:spPr/>
        <p:txBody>
          <a:bodyPr/>
          <a:lstStyle/>
          <a:p>
            <a:r>
              <a:rPr lang="en-IE" altLang="en-US"/>
              <a:t>Filter Interpretation</a:t>
            </a:r>
          </a:p>
        </p:txBody>
      </p:sp>
      <p:sp>
        <p:nvSpPr>
          <p:cNvPr id="120835" name="Content Placeholder 2"/>
          <p:cNvSpPr>
            <a:spLocks noGrp="1"/>
          </p:cNvSpPr>
          <p:nvPr>
            <p:ph idx="1"/>
          </p:nvPr>
        </p:nvSpPr>
        <p:spPr/>
        <p:txBody>
          <a:bodyPr/>
          <a:lstStyle/>
          <a:p>
            <a:r>
              <a:rPr lang="en-IE" altLang="en-US" sz="2800"/>
              <a:t>The term</a:t>
            </a:r>
          </a:p>
          <a:p>
            <a:endParaRPr lang="en-IE" altLang="en-US" sz="2800"/>
          </a:p>
          <a:p>
            <a:endParaRPr lang="en-IE" altLang="en-US" sz="2800"/>
          </a:p>
          <a:p>
            <a:r>
              <a:rPr lang="en-IE" altLang="en-US" sz="2800"/>
              <a:t>Describe a bandpass filter whose centre frequency is given by (</a:t>
            </a:r>
            <a:r>
              <a:rPr lang="en-IE" altLang="en-US" sz="2800" i="1"/>
              <a:t>k</a:t>
            </a:r>
            <a:r>
              <a:rPr lang="en-IE" altLang="en-US" sz="2800"/>
              <a:t>/</a:t>
            </a:r>
            <a:r>
              <a:rPr lang="en-IE" altLang="en-US" sz="2800" i="1"/>
              <a:t>N) F</a:t>
            </a:r>
            <a:r>
              <a:rPr lang="en-IE" altLang="en-US" sz="2800" i="1" baseline="-25000"/>
              <a:t>s</a:t>
            </a:r>
            <a:endParaRPr lang="en-IE" altLang="en-US" sz="2800" i="1"/>
          </a:p>
          <a:p>
            <a:endParaRPr lang="en-IE" altLang="en-US" sz="2800"/>
          </a:p>
          <a:p>
            <a:r>
              <a:rPr lang="en-IE" altLang="en-US" sz="2800"/>
              <a:t>The window </a:t>
            </a:r>
            <a:r>
              <a:rPr lang="en-IE" altLang="en-US" sz="2800" i="1"/>
              <a:t>w</a:t>
            </a:r>
            <a:r>
              <a:rPr lang="en-IE" altLang="en-US" sz="2800"/>
              <a:t>[</a:t>
            </a:r>
            <a:r>
              <a:rPr lang="en-IE" altLang="en-US" sz="2800" i="1"/>
              <a:t>m</a:t>
            </a:r>
            <a:r>
              <a:rPr lang="en-IE" altLang="en-US" sz="2800"/>
              <a:t>-</a:t>
            </a:r>
            <a:r>
              <a:rPr lang="en-IE" altLang="en-US" sz="2800" i="1"/>
              <a:t>n</a:t>
            </a:r>
            <a:r>
              <a:rPr lang="en-IE" altLang="en-US" sz="2800" baseline="-25000"/>
              <a:t>0</a:t>
            </a:r>
            <a:r>
              <a:rPr lang="en-IE" altLang="en-US" sz="2800"/>
              <a:t>] represents a low pass filter impulse response that is shifted in the spectrum to become a bandpass filter</a:t>
            </a:r>
          </a:p>
        </p:txBody>
      </p:sp>
      <p:graphicFrame>
        <p:nvGraphicFramePr>
          <p:cNvPr id="120836" name="Object 3"/>
          <p:cNvGraphicFramePr>
            <a:graphicFrameLocks noGrp="1" noChangeAspect="1"/>
          </p:cNvGraphicFramePr>
          <p:nvPr/>
        </p:nvGraphicFramePr>
        <p:xfrm>
          <a:off x="2339975" y="2276475"/>
          <a:ext cx="4670425" cy="792163"/>
        </p:xfrm>
        <a:graphic>
          <a:graphicData uri="http://schemas.openxmlformats.org/presentationml/2006/ole">
            <mc:AlternateContent xmlns:mc="http://schemas.openxmlformats.org/markup-compatibility/2006">
              <mc:Choice xmlns:v="urn:schemas-microsoft-com:vml" Requires="v">
                <p:oleObj name="Equation" r:id="rId2" imgW="2324100" imgH="393700" progId="Equation.3">
                  <p:embed/>
                </p:oleObj>
              </mc:Choice>
              <mc:Fallback>
                <p:oleObj name="Equation" r:id="rId2" imgW="2324100" imgH="393700" progId="Equation.3">
                  <p:embed/>
                  <p:pic>
                    <p:nvPicPr>
                      <p:cNvPr id="120836" name="Object 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2276475"/>
                        <a:ext cx="467042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158260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p:nvPr>
        </p:nvSpPr>
        <p:spPr/>
        <p:txBody>
          <a:bodyPr>
            <a:normAutofit fontScale="90000"/>
          </a:bodyPr>
          <a:lstStyle/>
          <a:p>
            <a:r>
              <a:rPr lang="en-IE" altLang="en-US"/>
              <a:t>The Lowpass Spectrum of a Rectangular Window</a:t>
            </a:r>
          </a:p>
        </p:txBody>
      </p:sp>
      <p:pic>
        <p:nvPicPr>
          <p:cNvPr id="12185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54163" y="1600200"/>
            <a:ext cx="6035675" cy="4525963"/>
          </a:xfrm>
          <a:noFill/>
        </p:spPr>
      </p:pic>
    </p:spTree>
    <p:extLst>
      <p:ext uri="{BB962C8B-B14F-4D97-AF65-F5344CB8AC3E}">
        <p14:creationId xmlns:p14="http://schemas.microsoft.com/office/powerpoint/2010/main" val="15047622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p:cNvSpPr>
          <p:nvPr>
            <p:ph type="title"/>
          </p:nvPr>
        </p:nvSpPr>
        <p:spPr/>
        <p:txBody>
          <a:bodyPr/>
          <a:lstStyle/>
          <a:p>
            <a:r>
              <a:rPr lang="en-IE" altLang="en-US"/>
              <a:t>Bandpass filter interpretation</a:t>
            </a:r>
          </a:p>
        </p:txBody>
      </p:sp>
      <p:pic>
        <p:nvPicPr>
          <p:cNvPr id="122883"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92275" y="1341438"/>
            <a:ext cx="6034088" cy="4525962"/>
          </a:xfrm>
          <a:noFill/>
        </p:spPr>
      </p:pic>
      <p:sp>
        <p:nvSpPr>
          <p:cNvPr id="122884" name="TextBox 4"/>
          <p:cNvSpPr txBox="1">
            <a:spLocks noChangeArrowheads="1"/>
          </p:cNvSpPr>
          <p:nvPr/>
        </p:nvSpPr>
        <p:spPr bwMode="auto">
          <a:xfrm>
            <a:off x="179388" y="5984875"/>
            <a:ext cx="87852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pPr>
            <a:r>
              <a:rPr lang="en-IE" altLang="en-US" sz="2800"/>
              <a:t>The spectra of a number of rectangular windows behaving as bandpass filters</a:t>
            </a:r>
          </a:p>
        </p:txBody>
      </p:sp>
    </p:spTree>
    <p:extLst>
      <p:ext uri="{BB962C8B-B14F-4D97-AF65-F5344CB8AC3E}">
        <p14:creationId xmlns:p14="http://schemas.microsoft.com/office/powerpoint/2010/main" val="4487053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p:nvPr>
        </p:nvSpPr>
        <p:spPr/>
        <p:txBody>
          <a:bodyPr/>
          <a:lstStyle/>
          <a:p>
            <a:r>
              <a:rPr lang="en-IE" altLang="en-US"/>
              <a:t>Rectangular window</a:t>
            </a:r>
          </a:p>
        </p:txBody>
      </p:sp>
      <p:sp>
        <p:nvSpPr>
          <p:cNvPr id="123907" name="Content Placeholder 2"/>
          <p:cNvSpPr>
            <a:spLocks noGrp="1"/>
          </p:cNvSpPr>
          <p:nvPr>
            <p:ph idx="1"/>
          </p:nvPr>
        </p:nvSpPr>
        <p:spPr/>
        <p:txBody>
          <a:bodyPr/>
          <a:lstStyle/>
          <a:p>
            <a:r>
              <a:rPr lang="en-IE" altLang="en-US"/>
              <a:t>In the case of the Rectangular window its spectrum is wider than the width of each frequency component being measured leading to leakage from other frequency components present in the signal into the calculation</a:t>
            </a:r>
          </a:p>
          <a:p>
            <a:endParaRPr lang="en-IE" altLang="en-US"/>
          </a:p>
          <a:p>
            <a:r>
              <a:rPr lang="en-IE" altLang="en-US"/>
              <a:t>This means that the accuracy of our spectral representation is compromised</a:t>
            </a:r>
          </a:p>
          <a:p>
            <a:endParaRPr lang="en-IE" altLang="en-US"/>
          </a:p>
        </p:txBody>
      </p:sp>
    </p:spTree>
    <p:extLst>
      <p:ext uri="{BB962C8B-B14F-4D97-AF65-F5344CB8AC3E}">
        <p14:creationId xmlns:p14="http://schemas.microsoft.com/office/powerpoint/2010/main" val="30590808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a:spLocks noGrp="1"/>
          </p:cNvSpPr>
          <p:nvPr>
            <p:ph type="title"/>
          </p:nvPr>
        </p:nvSpPr>
        <p:spPr/>
        <p:txBody>
          <a:bodyPr/>
          <a:lstStyle/>
          <a:p>
            <a:r>
              <a:rPr lang="en-IE" altLang="en-US"/>
              <a:t>Different Windows</a:t>
            </a:r>
          </a:p>
        </p:txBody>
      </p:sp>
      <p:sp>
        <p:nvSpPr>
          <p:cNvPr id="124931" name="Content Placeholder 2"/>
          <p:cNvSpPr>
            <a:spLocks noGrp="1"/>
          </p:cNvSpPr>
          <p:nvPr>
            <p:ph idx="1"/>
          </p:nvPr>
        </p:nvSpPr>
        <p:spPr/>
        <p:txBody>
          <a:bodyPr/>
          <a:lstStyle/>
          <a:p>
            <a:r>
              <a:rPr lang="en-IE" altLang="en-US" sz="2800"/>
              <a:t>To overcome the problems with the rectangular window, efforts have been directed towards designing windows that taper at the ends to give a more gentle weighting on the data</a:t>
            </a:r>
          </a:p>
          <a:p>
            <a:endParaRPr lang="en-IE" altLang="en-US" sz="2800"/>
          </a:p>
          <a:p>
            <a:r>
              <a:rPr lang="en-GB" altLang="en-US" sz="2800"/>
              <a:t>One well-known and commonly used window is the Hanning window</a:t>
            </a:r>
          </a:p>
          <a:p>
            <a:endParaRPr lang="en-IE" altLang="en-US"/>
          </a:p>
          <a:p>
            <a:endParaRPr lang="en-IE" altLang="en-US"/>
          </a:p>
        </p:txBody>
      </p:sp>
      <p:graphicFrame>
        <p:nvGraphicFramePr>
          <p:cNvPr id="124932" name="Object 3"/>
          <p:cNvGraphicFramePr>
            <a:graphicFrameLocks noChangeAspect="1"/>
          </p:cNvGraphicFramePr>
          <p:nvPr/>
        </p:nvGraphicFramePr>
        <p:xfrm>
          <a:off x="1835150" y="5013325"/>
          <a:ext cx="5378450" cy="973138"/>
        </p:xfrm>
        <a:graphic>
          <a:graphicData uri="http://schemas.openxmlformats.org/presentationml/2006/ole">
            <mc:AlternateContent xmlns:mc="http://schemas.openxmlformats.org/markup-compatibility/2006">
              <mc:Choice xmlns:v="urn:schemas-microsoft-com:vml" Requires="v">
                <p:oleObj name="Equation" r:id="rId2" imgW="2527300" imgH="457200" progId="Equation.3">
                  <p:embed/>
                </p:oleObj>
              </mc:Choice>
              <mc:Fallback>
                <p:oleObj name="Equation" r:id="rId2" imgW="2527300" imgH="457200" progId="Equation.3">
                  <p:embed/>
                  <p:pic>
                    <p:nvPicPr>
                      <p:cNvPr id="124932"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5013325"/>
                        <a:ext cx="5378450" cy="973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62249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normAutofit fontScale="90000"/>
          </a:bodyPr>
          <a:lstStyle/>
          <a:p>
            <a:r>
              <a:rPr lang="en-IE" altLang="en-US"/>
              <a:t>Scale by the length of the transform 32768</a:t>
            </a:r>
          </a:p>
        </p:txBody>
      </p:sp>
      <p:pic>
        <p:nvPicPr>
          <p:cNvPr id="8089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57338" y="1600200"/>
            <a:ext cx="6029325" cy="4525963"/>
          </a:xfrm>
          <a:noFill/>
        </p:spPr>
      </p:pic>
      <p:sp>
        <p:nvSpPr>
          <p:cNvPr id="80900" name="TextBox 3"/>
          <p:cNvSpPr txBox="1">
            <a:spLocks noChangeArrowheads="1"/>
          </p:cNvSpPr>
          <p:nvPr/>
        </p:nvSpPr>
        <p:spPr bwMode="auto">
          <a:xfrm>
            <a:off x="3419475" y="6281738"/>
            <a:ext cx="2557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IE" altLang="en-US" sz="1800"/>
              <a:t>Peak magnitude is 0dB</a:t>
            </a:r>
          </a:p>
        </p:txBody>
      </p:sp>
    </p:spTree>
    <p:extLst>
      <p:ext uri="{BB962C8B-B14F-4D97-AF65-F5344CB8AC3E}">
        <p14:creationId xmlns:p14="http://schemas.microsoft.com/office/powerpoint/2010/main" val="20376490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p:txBody>
          <a:bodyPr/>
          <a:lstStyle/>
          <a:p>
            <a:r>
              <a:rPr lang="en-IE" altLang="en-US"/>
              <a:t>Different Windows</a:t>
            </a:r>
          </a:p>
        </p:txBody>
      </p:sp>
      <p:sp>
        <p:nvSpPr>
          <p:cNvPr id="125955" name="Content Placeholder 2"/>
          <p:cNvSpPr>
            <a:spLocks noGrp="1"/>
          </p:cNvSpPr>
          <p:nvPr>
            <p:ph idx="1"/>
          </p:nvPr>
        </p:nvSpPr>
        <p:spPr/>
        <p:txBody>
          <a:bodyPr>
            <a:normAutofit lnSpcReduction="10000"/>
          </a:bodyPr>
          <a:lstStyle/>
          <a:p>
            <a:r>
              <a:rPr lang="en-IE" altLang="en-US" sz="2800" dirty="0"/>
              <a:t>Another window used widely is the Hamming window</a:t>
            </a:r>
          </a:p>
          <a:p>
            <a:endParaRPr lang="en-IE" altLang="en-US" sz="2800" dirty="0"/>
          </a:p>
          <a:p>
            <a:endParaRPr lang="en-IE" altLang="en-US" sz="2800" dirty="0"/>
          </a:p>
          <a:p>
            <a:endParaRPr lang="en-IE" altLang="en-US" sz="2800" dirty="0"/>
          </a:p>
          <a:p>
            <a:r>
              <a:rPr lang="en-GB" altLang="en-US" sz="2800" dirty="0"/>
              <a:t>For the Hamming window, its sidelobes are much lower than those of the rectangular window. However, the compromise is that the central lobe of the main window is broader, about twice as wide. This is the compromise in choosing a window</a:t>
            </a:r>
          </a:p>
          <a:p>
            <a:endParaRPr lang="en-IE" altLang="en-US" dirty="0"/>
          </a:p>
          <a:p>
            <a:endParaRPr lang="en-IE" altLang="en-US" dirty="0"/>
          </a:p>
        </p:txBody>
      </p:sp>
      <p:graphicFrame>
        <p:nvGraphicFramePr>
          <p:cNvPr id="125956" name="Object 3"/>
          <p:cNvGraphicFramePr>
            <a:graphicFrameLocks noChangeAspect="1"/>
          </p:cNvGraphicFramePr>
          <p:nvPr/>
        </p:nvGraphicFramePr>
        <p:xfrm>
          <a:off x="1476375" y="2781300"/>
          <a:ext cx="5891213" cy="973138"/>
        </p:xfrm>
        <a:graphic>
          <a:graphicData uri="http://schemas.openxmlformats.org/presentationml/2006/ole">
            <mc:AlternateContent xmlns:mc="http://schemas.openxmlformats.org/markup-compatibility/2006">
              <mc:Choice xmlns:v="urn:schemas-microsoft-com:vml" Requires="v">
                <p:oleObj name="Equation" r:id="rId2" imgW="2768600" imgH="457200" progId="Equation.3">
                  <p:embed/>
                </p:oleObj>
              </mc:Choice>
              <mc:Fallback>
                <p:oleObj name="Equation" r:id="rId2" imgW="2768600" imgH="457200" progId="Equation.3">
                  <p:embed/>
                  <p:pic>
                    <p:nvPicPr>
                      <p:cNvPr id="125956"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2781300"/>
                        <a:ext cx="5891213" cy="973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475167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p:cNvSpPr>
            <a:spLocks noGrp="1"/>
          </p:cNvSpPr>
          <p:nvPr>
            <p:ph type="title"/>
          </p:nvPr>
        </p:nvSpPr>
        <p:spPr/>
        <p:txBody>
          <a:bodyPr/>
          <a:lstStyle/>
          <a:p>
            <a:r>
              <a:rPr lang="en-IE" altLang="en-US"/>
              <a:t>Spectrogram Parameters</a:t>
            </a:r>
          </a:p>
        </p:txBody>
      </p:sp>
      <p:sp>
        <p:nvSpPr>
          <p:cNvPr id="126979" name="Content Placeholder 2"/>
          <p:cNvSpPr>
            <a:spLocks noGrp="1"/>
          </p:cNvSpPr>
          <p:nvPr>
            <p:ph idx="1"/>
          </p:nvPr>
        </p:nvSpPr>
        <p:spPr/>
        <p:txBody>
          <a:bodyPr>
            <a:normAutofit fontScale="92500"/>
          </a:bodyPr>
          <a:lstStyle/>
          <a:p>
            <a:r>
              <a:rPr lang="en-IE" altLang="en-US" sz="2800" dirty="0"/>
              <a:t>Two parameters are involved in the calculation of the spectrogram</a:t>
            </a:r>
          </a:p>
          <a:p>
            <a:r>
              <a:rPr lang="en-IE" altLang="en-US" sz="2800" dirty="0"/>
              <a:t>1. The window length L</a:t>
            </a:r>
          </a:p>
          <a:p>
            <a:r>
              <a:rPr lang="en-IE" altLang="en-US" sz="2800" dirty="0"/>
              <a:t>2. The number of analysis frequencies N (i.e. zero padding)</a:t>
            </a:r>
          </a:p>
          <a:p>
            <a:endParaRPr lang="en-IE" altLang="en-US" sz="2800" dirty="0"/>
          </a:p>
          <a:p>
            <a:r>
              <a:rPr lang="en-IE" altLang="en-US" sz="2800" dirty="0"/>
              <a:t>Its resolution performance is assessed in frequency and time. Resolution can be measured by determining its performance when processing two closely spaced components, either in frequency or time</a:t>
            </a:r>
          </a:p>
          <a:p>
            <a:endParaRPr lang="en-IE" altLang="en-US" sz="2800" dirty="0"/>
          </a:p>
        </p:txBody>
      </p:sp>
    </p:spTree>
    <p:extLst>
      <p:ext uri="{BB962C8B-B14F-4D97-AF65-F5344CB8AC3E}">
        <p14:creationId xmlns:p14="http://schemas.microsoft.com/office/powerpoint/2010/main" val="13578490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1"/>
          <p:cNvSpPr>
            <a:spLocks noGrp="1"/>
          </p:cNvSpPr>
          <p:nvPr>
            <p:ph type="title"/>
          </p:nvPr>
        </p:nvSpPr>
        <p:spPr/>
        <p:txBody>
          <a:bodyPr/>
          <a:lstStyle/>
          <a:p>
            <a:r>
              <a:rPr lang="en-IE" altLang="en-US"/>
              <a:t>Window Length</a:t>
            </a:r>
          </a:p>
        </p:txBody>
      </p:sp>
      <p:sp>
        <p:nvSpPr>
          <p:cNvPr id="128003" name="Content Placeholder 2"/>
          <p:cNvSpPr>
            <a:spLocks noGrp="1"/>
          </p:cNvSpPr>
          <p:nvPr>
            <p:ph idx="1"/>
          </p:nvPr>
        </p:nvSpPr>
        <p:spPr/>
        <p:txBody>
          <a:bodyPr>
            <a:normAutofit lnSpcReduction="10000"/>
          </a:bodyPr>
          <a:lstStyle/>
          <a:p>
            <a:r>
              <a:rPr lang="en-IE" altLang="en-US" sz="2800" dirty="0"/>
              <a:t>The length of the window determines the width of its passband, and thus, impacts the frequency resolution</a:t>
            </a:r>
          </a:p>
          <a:p>
            <a:endParaRPr lang="en-IE" altLang="en-US" sz="2800" dirty="0"/>
          </a:p>
          <a:p>
            <a:r>
              <a:rPr lang="en-IE" altLang="en-US" sz="2800" dirty="0"/>
              <a:t>The </a:t>
            </a:r>
            <a:r>
              <a:rPr lang="en-IE" altLang="en-US" sz="2800" dirty="0" err="1"/>
              <a:t>hanning</a:t>
            </a:r>
            <a:r>
              <a:rPr lang="en-IE" altLang="en-US" sz="2800" dirty="0"/>
              <a:t> window has a passband width that is approximately equal to 2</a:t>
            </a:r>
            <a:r>
              <a:rPr lang="en-IE" altLang="en-US" sz="2800" dirty="0">
                <a:latin typeface="Symbol" pitchFamily="18" charset="2"/>
              </a:rPr>
              <a:t>p</a:t>
            </a:r>
            <a:r>
              <a:rPr lang="en-IE" altLang="en-US" sz="2800" dirty="0"/>
              <a:t>4/L</a:t>
            </a:r>
          </a:p>
          <a:p>
            <a:endParaRPr lang="en-IE" altLang="en-US" sz="2800" dirty="0"/>
          </a:p>
          <a:p>
            <a:r>
              <a:rPr lang="en-GB" altLang="en-US" sz="2800" dirty="0"/>
              <a:t>However, if </a:t>
            </a:r>
            <a:r>
              <a:rPr lang="en-GB" altLang="en-US" sz="2800" i="1" dirty="0"/>
              <a:t>L</a:t>
            </a:r>
            <a:r>
              <a:rPr lang="en-GB" altLang="en-US" sz="2800" dirty="0"/>
              <a:t> is large, then the time resolution suffers and </a:t>
            </a:r>
            <a:r>
              <a:rPr lang="en-IE" altLang="en-US" sz="2800" dirty="0"/>
              <a:t>Short-duration time events or time transitions are lost when combined together by a long window</a:t>
            </a:r>
            <a:endParaRPr lang="en-GB" altLang="en-US" sz="2800" dirty="0"/>
          </a:p>
          <a:p>
            <a:endParaRPr lang="en-IE" altLang="en-US" sz="2800" dirty="0"/>
          </a:p>
        </p:txBody>
      </p:sp>
    </p:spTree>
    <p:extLst>
      <p:ext uri="{BB962C8B-B14F-4D97-AF65-F5344CB8AC3E}">
        <p14:creationId xmlns:p14="http://schemas.microsoft.com/office/powerpoint/2010/main" val="17683566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p:cNvSpPr>
            <a:spLocks noGrp="1"/>
          </p:cNvSpPr>
          <p:nvPr>
            <p:ph type="title"/>
          </p:nvPr>
        </p:nvSpPr>
        <p:spPr/>
        <p:txBody>
          <a:bodyPr/>
          <a:lstStyle/>
          <a:p>
            <a:r>
              <a:rPr lang="en-IE" altLang="en-US"/>
              <a:t>Short and Long Window Spectra</a:t>
            </a:r>
          </a:p>
        </p:txBody>
      </p:sp>
      <p:pic>
        <p:nvPicPr>
          <p:cNvPr id="129027" name="Picture 307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28750" y="1600200"/>
            <a:ext cx="6034088" cy="4525963"/>
          </a:xfrm>
          <a:noFill/>
        </p:spPr>
      </p:pic>
      <p:sp>
        <p:nvSpPr>
          <p:cNvPr id="129028" name="TextBox 4"/>
          <p:cNvSpPr txBox="1">
            <a:spLocks noChangeArrowheads="1"/>
          </p:cNvSpPr>
          <p:nvPr/>
        </p:nvSpPr>
        <p:spPr bwMode="auto">
          <a:xfrm>
            <a:off x="1116013" y="6126163"/>
            <a:ext cx="6661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IE" altLang="en-US" sz="2800"/>
              <a:t>The Spectra of Short and Long Windows</a:t>
            </a:r>
          </a:p>
        </p:txBody>
      </p:sp>
      <p:sp>
        <p:nvSpPr>
          <p:cNvPr id="129029" name="TextBox 5"/>
          <p:cNvSpPr txBox="1">
            <a:spLocks noChangeArrowheads="1"/>
          </p:cNvSpPr>
          <p:nvPr/>
        </p:nvSpPr>
        <p:spPr bwMode="auto">
          <a:xfrm>
            <a:off x="7092950" y="4797425"/>
            <a:ext cx="1728788"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IE" altLang="en-US" sz="1800"/>
              <a:t>Short=blue line</a:t>
            </a:r>
          </a:p>
          <a:p>
            <a:pPr eaLnBrk="1" hangingPunct="1">
              <a:spcBef>
                <a:spcPct val="0"/>
              </a:spcBef>
              <a:buFontTx/>
              <a:buNone/>
            </a:pPr>
            <a:endParaRPr lang="en-IE" altLang="en-US" sz="1800"/>
          </a:p>
          <a:p>
            <a:pPr eaLnBrk="1" hangingPunct="1">
              <a:spcBef>
                <a:spcPct val="0"/>
              </a:spcBef>
              <a:buFontTx/>
              <a:buNone/>
            </a:pPr>
            <a:r>
              <a:rPr lang="en-IE" altLang="en-US" sz="1800"/>
              <a:t>Long= red line</a:t>
            </a:r>
          </a:p>
        </p:txBody>
      </p:sp>
    </p:spTree>
    <p:extLst>
      <p:ext uri="{BB962C8B-B14F-4D97-AF65-F5344CB8AC3E}">
        <p14:creationId xmlns:p14="http://schemas.microsoft.com/office/powerpoint/2010/main" val="4072933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1"/>
          <p:cNvSpPr>
            <a:spLocks noGrp="1"/>
          </p:cNvSpPr>
          <p:nvPr>
            <p:ph type="title"/>
          </p:nvPr>
        </p:nvSpPr>
        <p:spPr/>
        <p:txBody>
          <a:bodyPr>
            <a:normAutofit fontScale="90000"/>
          </a:bodyPr>
          <a:lstStyle/>
          <a:p>
            <a:r>
              <a:rPr lang="en-IE" altLang="en-US"/>
              <a:t>Time/Frequency Resolution trade-off</a:t>
            </a:r>
          </a:p>
        </p:txBody>
      </p:sp>
      <p:sp>
        <p:nvSpPr>
          <p:cNvPr id="130051" name="Content Placeholder 2"/>
          <p:cNvSpPr>
            <a:spLocks noGrp="1"/>
          </p:cNvSpPr>
          <p:nvPr>
            <p:ph idx="1"/>
          </p:nvPr>
        </p:nvSpPr>
        <p:spPr/>
        <p:txBody>
          <a:bodyPr/>
          <a:lstStyle/>
          <a:p>
            <a:r>
              <a:rPr lang="en-IE" altLang="en-US" dirty="0"/>
              <a:t>Good time resolution and good frequency resolution cannot be obtained simultaneously in the spectrogram</a:t>
            </a:r>
          </a:p>
          <a:p>
            <a:endParaRPr lang="en-IE" altLang="en-US" dirty="0"/>
          </a:p>
          <a:p>
            <a:r>
              <a:rPr lang="en-IE" altLang="en-US" dirty="0"/>
              <a:t>This is called the uncertainty principle and is equivalent to the Heisenberg principle in physics</a:t>
            </a:r>
          </a:p>
          <a:p>
            <a:endParaRPr lang="en-IE" altLang="en-US" dirty="0"/>
          </a:p>
        </p:txBody>
      </p:sp>
    </p:spTree>
    <p:extLst>
      <p:ext uri="{BB962C8B-B14F-4D97-AF65-F5344CB8AC3E}">
        <p14:creationId xmlns:p14="http://schemas.microsoft.com/office/powerpoint/2010/main" val="12736578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p:txBody>
          <a:bodyPr/>
          <a:lstStyle/>
          <a:p>
            <a:r>
              <a:rPr lang="en-IE" altLang="en-US"/>
              <a:t>Sinusoid Example</a:t>
            </a:r>
          </a:p>
        </p:txBody>
      </p:sp>
      <p:sp>
        <p:nvSpPr>
          <p:cNvPr id="131075" name="Content Placeholder 2"/>
          <p:cNvSpPr>
            <a:spLocks noGrp="1"/>
          </p:cNvSpPr>
          <p:nvPr>
            <p:ph idx="1"/>
          </p:nvPr>
        </p:nvSpPr>
        <p:spPr/>
        <p:txBody>
          <a:bodyPr/>
          <a:lstStyle/>
          <a:p>
            <a:r>
              <a:rPr lang="en-IE" altLang="en-US" sz="2800" dirty="0"/>
              <a:t>The test signal is comprised of two components:</a:t>
            </a:r>
          </a:p>
          <a:p>
            <a:endParaRPr lang="en-IE" altLang="en-US" sz="2800" dirty="0"/>
          </a:p>
          <a:p>
            <a:r>
              <a:rPr lang="en-IE" altLang="en-US" sz="2800" dirty="0"/>
              <a:t>A 960Hz tone that persists over the entire data set and a 1000Hz tone whose beginning and ending times are 100 and 400msec respectively</a:t>
            </a:r>
          </a:p>
          <a:p>
            <a:endParaRPr lang="en-IE" altLang="en-US" sz="2800" dirty="0"/>
          </a:p>
          <a:p>
            <a:r>
              <a:rPr lang="en-IE" altLang="en-US" sz="2800" dirty="0"/>
              <a:t>Using a </a:t>
            </a:r>
            <a:r>
              <a:rPr lang="en-IE" altLang="en-US" sz="2800" dirty="0" err="1"/>
              <a:t>Hanning</a:t>
            </a:r>
            <a:r>
              <a:rPr lang="en-IE" altLang="en-US" sz="2800" dirty="0"/>
              <a:t> window, </a:t>
            </a:r>
          </a:p>
        </p:txBody>
      </p:sp>
      <p:graphicFrame>
        <p:nvGraphicFramePr>
          <p:cNvPr id="131076" name="Object 3"/>
          <p:cNvGraphicFramePr>
            <a:graphicFrameLocks noChangeAspect="1"/>
          </p:cNvGraphicFramePr>
          <p:nvPr/>
        </p:nvGraphicFramePr>
        <p:xfrm>
          <a:off x="2555875" y="5732463"/>
          <a:ext cx="4470400" cy="863600"/>
        </p:xfrm>
        <a:graphic>
          <a:graphicData uri="http://schemas.openxmlformats.org/presentationml/2006/ole">
            <mc:AlternateContent xmlns:mc="http://schemas.openxmlformats.org/markup-compatibility/2006">
              <mc:Choice xmlns:v="urn:schemas-microsoft-com:vml" Requires="v">
                <p:oleObj name="Equation" r:id="rId2" imgW="2032000" imgH="393700" progId="Equation.3">
                  <p:embed/>
                </p:oleObj>
              </mc:Choice>
              <mc:Fallback>
                <p:oleObj name="Equation" r:id="rId2" imgW="2032000" imgH="393700" progId="Equation.3">
                  <p:embed/>
                  <p:pic>
                    <p:nvPicPr>
                      <p:cNvPr id="131076"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5732463"/>
                        <a:ext cx="44704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712472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p:txBody>
          <a:bodyPr/>
          <a:lstStyle/>
          <a:p>
            <a:r>
              <a:rPr lang="en-IE" altLang="en-US"/>
              <a:t>Sinusoid Example</a:t>
            </a:r>
          </a:p>
        </p:txBody>
      </p:sp>
      <p:sp>
        <p:nvSpPr>
          <p:cNvPr id="132099" name="Content Placeholder 2"/>
          <p:cNvSpPr>
            <a:spLocks noGrp="1"/>
          </p:cNvSpPr>
          <p:nvPr>
            <p:ph idx="1"/>
          </p:nvPr>
        </p:nvSpPr>
        <p:spPr/>
        <p:txBody>
          <a:bodyPr/>
          <a:lstStyle/>
          <a:p>
            <a:r>
              <a:rPr lang="en-GB" altLang="en-US" dirty="0"/>
              <a:t>The time resolution is directly proportional to the length of the window</a:t>
            </a:r>
          </a:p>
          <a:p>
            <a:endParaRPr lang="en-IE" altLang="en-US" dirty="0"/>
          </a:p>
          <a:p>
            <a:endParaRPr lang="en-IE" altLang="en-US" dirty="0"/>
          </a:p>
          <a:p>
            <a:endParaRPr lang="en-IE" altLang="en-US" dirty="0"/>
          </a:p>
          <a:p>
            <a:r>
              <a:rPr lang="en-GB" altLang="en-US" dirty="0"/>
              <a:t>The trade-off between time and frequency resolution can be seen for the cases </a:t>
            </a:r>
            <a:r>
              <a:rPr lang="en-GB" altLang="en-US" i="1" dirty="0"/>
              <a:t>L</a:t>
            </a:r>
            <a:r>
              <a:rPr lang="en-GB" altLang="en-US" dirty="0"/>
              <a:t>=512 and </a:t>
            </a:r>
            <a:r>
              <a:rPr lang="en-GB" altLang="en-US" i="1" dirty="0"/>
              <a:t>L</a:t>
            </a:r>
            <a:r>
              <a:rPr lang="en-GB" altLang="en-US" dirty="0"/>
              <a:t>=128</a:t>
            </a:r>
          </a:p>
          <a:p>
            <a:endParaRPr lang="en-IE" altLang="en-US" dirty="0"/>
          </a:p>
        </p:txBody>
      </p:sp>
      <p:graphicFrame>
        <p:nvGraphicFramePr>
          <p:cNvPr id="132100" name="Object 3"/>
          <p:cNvGraphicFramePr>
            <a:graphicFrameLocks noChangeAspect="1"/>
          </p:cNvGraphicFramePr>
          <p:nvPr/>
        </p:nvGraphicFramePr>
        <p:xfrm>
          <a:off x="2339975" y="2852738"/>
          <a:ext cx="3743325" cy="862012"/>
        </p:xfrm>
        <a:graphic>
          <a:graphicData uri="http://schemas.openxmlformats.org/presentationml/2006/ole">
            <mc:AlternateContent xmlns:mc="http://schemas.openxmlformats.org/markup-compatibility/2006">
              <mc:Choice xmlns:v="urn:schemas-microsoft-com:vml" Requires="v">
                <p:oleObj name="Equation" r:id="rId2" imgW="1701800" imgH="393700" progId="Equation.3">
                  <p:embed/>
                </p:oleObj>
              </mc:Choice>
              <mc:Fallback>
                <p:oleObj name="Equation" r:id="rId2" imgW="1701800" imgH="393700" progId="Equation.3">
                  <p:embed/>
                  <p:pic>
                    <p:nvPicPr>
                      <p:cNvPr id="13210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2852738"/>
                        <a:ext cx="3743325" cy="862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621110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p:cNvSpPr>
          <p:nvPr>
            <p:ph type="title"/>
          </p:nvPr>
        </p:nvSpPr>
        <p:spPr/>
        <p:txBody>
          <a:bodyPr/>
          <a:lstStyle/>
          <a:p>
            <a:r>
              <a:rPr lang="en-IE" altLang="en-US"/>
              <a:t>Predicted Resolutions</a:t>
            </a:r>
          </a:p>
        </p:txBody>
      </p:sp>
      <p:graphicFrame>
        <p:nvGraphicFramePr>
          <p:cNvPr id="133123" name="Content Placeholder 3"/>
          <p:cNvGraphicFramePr>
            <a:graphicFrameLocks noGrp="1" noChangeAspect="1"/>
          </p:cNvGraphicFramePr>
          <p:nvPr>
            <p:ph idx="1"/>
          </p:nvPr>
        </p:nvGraphicFramePr>
        <p:xfrm>
          <a:off x="1454150" y="1885280"/>
          <a:ext cx="6235700" cy="4064000"/>
        </p:xfrm>
        <a:graphic>
          <a:graphicData uri="http://schemas.openxmlformats.org/presentationml/2006/ole">
            <mc:AlternateContent xmlns:mc="http://schemas.openxmlformats.org/markup-compatibility/2006">
              <mc:Choice xmlns:v="urn:schemas-microsoft-com:vml" Requires="v">
                <p:oleObj name="Document" r:id="rId2" imgW="6236208" imgH="4064508" progId="Word.Document.8">
                  <p:embed/>
                </p:oleObj>
              </mc:Choice>
              <mc:Fallback>
                <p:oleObj name="Document" r:id="rId2" imgW="6236208" imgH="4064508" progId="Word.Document.8">
                  <p:embed/>
                  <p:pic>
                    <p:nvPicPr>
                      <p:cNvPr id="133123" name="Content Placeholder 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4150" y="1885280"/>
                        <a:ext cx="62357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473355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1"/>
          <p:cNvSpPr>
            <a:spLocks noGrp="1"/>
          </p:cNvSpPr>
          <p:nvPr>
            <p:ph type="title"/>
          </p:nvPr>
        </p:nvSpPr>
        <p:spPr/>
        <p:txBody>
          <a:bodyPr/>
          <a:lstStyle/>
          <a:p>
            <a:r>
              <a:rPr lang="en-IE" altLang="en-US"/>
              <a:t>Short and Long Window Resolution</a:t>
            </a:r>
          </a:p>
        </p:txBody>
      </p:sp>
      <p:sp>
        <p:nvSpPr>
          <p:cNvPr id="134147" name="Content Placeholder 2"/>
          <p:cNvSpPr>
            <a:spLocks noGrp="1"/>
          </p:cNvSpPr>
          <p:nvPr>
            <p:ph idx="1"/>
          </p:nvPr>
        </p:nvSpPr>
        <p:spPr/>
        <p:txBody>
          <a:bodyPr/>
          <a:lstStyle/>
          <a:p>
            <a:r>
              <a:rPr lang="en-IE" altLang="en-US" sz="2800" dirty="0"/>
              <a:t>The frequency resolution of the longer window (L=512) is adequate to resolve the two signals, but it causes a blurring of the signals endpoints, which inhibits an accurate calculation of the starting and ending times</a:t>
            </a:r>
          </a:p>
          <a:p>
            <a:endParaRPr lang="en-IE" altLang="en-US" sz="2800" dirty="0"/>
          </a:p>
          <a:p>
            <a:r>
              <a:rPr lang="en-IE" altLang="en-US" sz="2800" dirty="0"/>
              <a:t>The shorter window (L=128) does find the ends of the signal but fails to resolve the two frequencies</a:t>
            </a:r>
          </a:p>
          <a:p>
            <a:endParaRPr lang="en-IE" altLang="en-US" sz="2800" dirty="0"/>
          </a:p>
        </p:txBody>
      </p:sp>
    </p:spTree>
    <p:extLst>
      <p:ext uri="{BB962C8B-B14F-4D97-AF65-F5344CB8AC3E}">
        <p14:creationId xmlns:p14="http://schemas.microsoft.com/office/powerpoint/2010/main" val="34344921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p:cNvSpPr>
            <a:spLocks noGrp="1"/>
          </p:cNvSpPr>
          <p:nvPr>
            <p:ph type="title"/>
          </p:nvPr>
        </p:nvSpPr>
        <p:spPr/>
        <p:txBody>
          <a:bodyPr/>
          <a:lstStyle/>
          <a:p>
            <a:r>
              <a:rPr lang="en-IE" altLang="en-US"/>
              <a:t>Good Frequency Resolution</a:t>
            </a:r>
          </a:p>
        </p:txBody>
      </p:sp>
      <p:pic>
        <p:nvPicPr>
          <p:cNvPr id="13517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05000" y="1862138"/>
            <a:ext cx="5334000" cy="4002087"/>
          </a:xfrm>
          <a:noFill/>
        </p:spPr>
      </p:pic>
    </p:spTree>
    <p:extLst>
      <p:ext uri="{BB962C8B-B14F-4D97-AF65-F5344CB8AC3E}">
        <p14:creationId xmlns:p14="http://schemas.microsoft.com/office/powerpoint/2010/main" val="1215038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normAutofit fontScale="90000"/>
          </a:bodyPr>
          <a:lstStyle/>
          <a:p>
            <a:r>
              <a:rPr lang="en-IE" altLang="en-US"/>
              <a:t>Do the same for a sinewave of frequency 1024Hz</a:t>
            </a:r>
          </a:p>
        </p:txBody>
      </p:sp>
      <p:pic>
        <p:nvPicPr>
          <p:cNvPr id="8192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57338" y="1600200"/>
            <a:ext cx="6029325" cy="4525963"/>
          </a:xfrm>
          <a:noFill/>
        </p:spPr>
      </p:pic>
    </p:spTree>
    <p:extLst>
      <p:ext uri="{BB962C8B-B14F-4D97-AF65-F5344CB8AC3E}">
        <p14:creationId xmlns:p14="http://schemas.microsoft.com/office/powerpoint/2010/main" val="7113363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1"/>
          <p:cNvSpPr>
            <a:spLocks noGrp="1"/>
          </p:cNvSpPr>
          <p:nvPr>
            <p:ph type="title"/>
          </p:nvPr>
        </p:nvSpPr>
        <p:spPr/>
        <p:txBody>
          <a:bodyPr/>
          <a:lstStyle/>
          <a:p>
            <a:r>
              <a:rPr lang="en-IE" altLang="en-US"/>
              <a:t>Good Time Resolution</a:t>
            </a:r>
          </a:p>
        </p:txBody>
      </p:sp>
      <p:pic>
        <p:nvPicPr>
          <p:cNvPr id="13619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05000" y="1862138"/>
            <a:ext cx="5334000" cy="4002087"/>
          </a:xfrm>
          <a:noFill/>
        </p:spPr>
      </p:pic>
    </p:spTree>
    <p:extLst>
      <p:ext uri="{BB962C8B-B14F-4D97-AF65-F5344CB8AC3E}">
        <p14:creationId xmlns:p14="http://schemas.microsoft.com/office/powerpoint/2010/main" val="1279845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1"/>
          <p:cNvSpPr>
            <a:spLocks noGrp="1"/>
          </p:cNvSpPr>
          <p:nvPr>
            <p:ph type="title"/>
          </p:nvPr>
        </p:nvSpPr>
        <p:spPr/>
        <p:txBody>
          <a:bodyPr/>
          <a:lstStyle/>
          <a:p>
            <a:r>
              <a:rPr lang="en-IE" altLang="en-US"/>
              <a:t>The Spectrogram for Speech</a:t>
            </a:r>
          </a:p>
        </p:txBody>
      </p:sp>
      <p:sp>
        <p:nvSpPr>
          <p:cNvPr id="3" name="Content Placeholder 2"/>
          <p:cNvSpPr>
            <a:spLocks noGrp="1"/>
          </p:cNvSpPr>
          <p:nvPr>
            <p:ph idx="1"/>
          </p:nvPr>
        </p:nvSpPr>
        <p:spPr/>
        <p:txBody>
          <a:bodyPr>
            <a:normAutofit lnSpcReduction="10000"/>
          </a:bodyPr>
          <a:lstStyle/>
          <a:p>
            <a:pPr>
              <a:defRPr/>
            </a:pPr>
            <a:r>
              <a:rPr lang="en-IE" sz="2800" dirty="0"/>
              <a:t>Choice of window length:</a:t>
            </a:r>
          </a:p>
          <a:p>
            <a:pPr marL="0" indent="0">
              <a:buFontTx/>
              <a:buNone/>
              <a:defRPr/>
            </a:pPr>
            <a:r>
              <a:rPr lang="en-IE" sz="2800" dirty="0"/>
              <a:t> </a:t>
            </a:r>
          </a:p>
          <a:p>
            <a:pPr>
              <a:defRPr/>
            </a:pPr>
            <a:r>
              <a:rPr lang="en-IE" sz="2800" dirty="0"/>
              <a:t>Narrow band analysis: resolves harmonics but blurs temporal detail such as burst onsets. </a:t>
            </a:r>
          </a:p>
          <a:p>
            <a:pPr>
              <a:defRPr/>
            </a:pPr>
            <a:r>
              <a:rPr lang="en-IE" sz="2800" dirty="0"/>
              <a:t>Wide band analysis: resolves fine temporal detail but looses fine frequency detail. </a:t>
            </a:r>
          </a:p>
          <a:p>
            <a:pPr>
              <a:defRPr/>
            </a:pPr>
            <a:endParaRPr lang="en-IE" sz="2800" dirty="0"/>
          </a:p>
          <a:p>
            <a:pPr>
              <a:defRPr/>
            </a:pPr>
            <a:r>
              <a:rPr lang="en-IE" sz="2800" dirty="0"/>
              <a:t>In most applications this </a:t>
            </a:r>
            <a:r>
              <a:rPr lang="en-IE" sz="2800" dirty="0" err="1"/>
              <a:t>tradeoff</a:t>
            </a:r>
            <a:r>
              <a:rPr lang="en-IE" sz="2800" dirty="0"/>
              <a:t> is manifested as the choice of window size. Good rule of thumb is to include a few pitch periods, say 20ms to 32ms. </a:t>
            </a:r>
          </a:p>
          <a:p>
            <a:pPr>
              <a:defRPr/>
            </a:pPr>
            <a:endParaRPr lang="en-IE" sz="2800" dirty="0"/>
          </a:p>
        </p:txBody>
      </p:sp>
    </p:spTree>
    <p:extLst>
      <p:ext uri="{BB962C8B-B14F-4D97-AF65-F5344CB8AC3E}">
        <p14:creationId xmlns:p14="http://schemas.microsoft.com/office/powerpoint/2010/main" val="3799425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itle 1"/>
          <p:cNvSpPr>
            <a:spLocks noGrp="1"/>
          </p:cNvSpPr>
          <p:nvPr>
            <p:ph type="title"/>
          </p:nvPr>
        </p:nvSpPr>
        <p:spPr/>
        <p:txBody>
          <a:bodyPr/>
          <a:lstStyle/>
          <a:p>
            <a:r>
              <a:rPr lang="en-IE" altLang="en-US"/>
              <a:t>Speech Waveform</a:t>
            </a:r>
          </a:p>
        </p:txBody>
      </p:sp>
      <p:pic>
        <p:nvPicPr>
          <p:cNvPr id="13824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05000" y="1862138"/>
            <a:ext cx="5334000" cy="4002087"/>
          </a:xfrm>
          <a:noFill/>
        </p:spPr>
      </p:pic>
    </p:spTree>
    <p:extLst>
      <p:ext uri="{BB962C8B-B14F-4D97-AF65-F5344CB8AC3E}">
        <p14:creationId xmlns:p14="http://schemas.microsoft.com/office/powerpoint/2010/main" val="23989831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le 1"/>
          <p:cNvSpPr>
            <a:spLocks noGrp="1"/>
          </p:cNvSpPr>
          <p:nvPr>
            <p:ph type="title"/>
          </p:nvPr>
        </p:nvSpPr>
        <p:spPr/>
        <p:txBody>
          <a:bodyPr>
            <a:normAutofit fontScale="90000"/>
          </a:bodyPr>
          <a:lstStyle/>
          <a:p>
            <a:r>
              <a:rPr lang="en-IE" altLang="en-US"/>
              <a:t>Short Window  - Good time Resolution</a:t>
            </a:r>
          </a:p>
        </p:txBody>
      </p:sp>
      <p:pic>
        <p:nvPicPr>
          <p:cNvPr id="139267" name="Picture 102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05000" y="1862138"/>
            <a:ext cx="5334000" cy="4002087"/>
          </a:xfrm>
          <a:noFill/>
        </p:spPr>
      </p:pic>
      <p:sp>
        <p:nvSpPr>
          <p:cNvPr id="139268" name="TextBox 4"/>
          <p:cNvSpPr txBox="1">
            <a:spLocks noChangeArrowheads="1"/>
          </p:cNvSpPr>
          <p:nvPr/>
        </p:nvSpPr>
        <p:spPr bwMode="auto">
          <a:xfrm>
            <a:off x="2268538" y="6021388"/>
            <a:ext cx="5662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IE" altLang="en-US" sz="2800"/>
              <a:t>Formants visible but no harmonics</a:t>
            </a:r>
            <a:endParaRPr lang="en-US" altLang="en-US" sz="2800"/>
          </a:p>
        </p:txBody>
      </p:sp>
    </p:spTree>
    <p:extLst>
      <p:ext uri="{BB962C8B-B14F-4D97-AF65-F5344CB8AC3E}">
        <p14:creationId xmlns:p14="http://schemas.microsoft.com/office/powerpoint/2010/main" val="27936178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itle 1"/>
          <p:cNvSpPr>
            <a:spLocks noGrp="1"/>
          </p:cNvSpPr>
          <p:nvPr>
            <p:ph type="title"/>
          </p:nvPr>
        </p:nvSpPr>
        <p:spPr/>
        <p:txBody>
          <a:bodyPr/>
          <a:lstStyle/>
          <a:p>
            <a:r>
              <a:rPr lang="en-IE" altLang="en-US"/>
              <a:t>In Detail</a:t>
            </a:r>
          </a:p>
        </p:txBody>
      </p:sp>
      <p:pic>
        <p:nvPicPr>
          <p:cNvPr id="14029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54163" y="1600200"/>
            <a:ext cx="6035675" cy="4525963"/>
          </a:xfrm>
          <a:noFill/>
        </p:spPr>
      </p:pic>
    </p:spTree>
    <p:extLst>
      <p:ext uri="{BB962C8B-B14F-4D97-AF65-F5344CB8AC3E}">
        <p14:creationId xmlns:p14="http://schemas.microsoft.com/office/powerpoint/2010/main" val="42368999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itle 1"/>
          <p:cNvSpPr>
            <a:spLocks noGrp="1"/>
          </p:cNvSpPr>
          <p:nvPr>
            <p:ph type="title"/>
          </p:nvPr>
        </p:nvSpPr>
        <p:spPr/>
        <p:txBody>
          <a:bodyPr>
            <a:normAutofit fontScale="90000"/>
          </a:bodyPr>
          <a:lstStyle/>
          <a:p>
            <a:r>
              <a:rPr lang="en-IE" altLang="en-US"/>
              <a:t>Long Window  - Good Frequency Resolution</a:t>
            </a:r>
          </a:p>
        </p:txBody>
      </p:sp>
      <p:pic>
        <p:nvPicPr>
          <p:cNvPr id="141315" name="Picture 205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05000" y="1862138"/>
            <a:ext cx="5334000" cy="4002087"/>
          </a:xfrm>
          <a:noFill/>
        </p:spPr>
      </p:pic>
      <p:sp>
        <p:nvSpPr>
          <p:cNvPr id="141316" name="TextBox 4"/>
          <p:cNvSpPr txBox="1">
            <a:spLocks noChangeArrowheads="1"/>
          </p:cNvSpPr>
          <p:nvPr/>
        </p:nvSpPr>
        <p:spPr bwMode="auto">
          <a:xfrm>
            <a:off x="684213" y="6048375"/>
            <a:ext cx="83629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IE" altLang="en-US" sz="2800"/>
              <a:t>Smearing exists at the beginning and end of events</a:t>
            </a:r>
            <a:endParaRPr lang="en-US" altLang="en-US" sz="2800"/>
          </a:p>
        </p:txBody>
      </p:sp>
    </p:spTree>
    <p:extLst>
      <p:ext uri="{BB962C8B-B14F-4D97-AF65-F5344CB8AC3E}">
        <p14:creationId xmlns:p14="http://schemas.microsoft.com/office/powerpoint/2010/main" val="19732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p:cNvSpPr>
            <a:spLocks noGrp="1"/>
          </p:cNvSpPr>
          <p:nvPr>
            <p:ph type="title"/>
          </p:nvPr>
        </p:nvSpPr>
        <p:spPr/>
        <p:txBody>
          <a:bodyPr/>
          <a:lstStyle/>
          <a:p>
            <a:r>
              <a:rPr lang="en-IE" altLang="en-US"/>
              <a:t>In Detail</a:t>
            </a:r>
          </a:p>
        </p:txBody>
      </p:sp>
      <p:pic>
        <p:nvPicPr>
          <p:cNvPr id="142339"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54163" y="1600200"/>
            <a:ext cx="6035675" cy="4525963"/>
          </a:xfrm>
          <a:noFill/>
        </p:spPr>
      </p:pic>
    </p:spTree>
    <p:extLst>
      <p:ext uri="{BB962C8B-B14F-4D97-AF65-F5344CB8AC3E}">
        <p14:creationId xmlns:p14="http://schemas.microsoft.com/office/powerpoint/2010/main" val="40293505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itle 1"/>
          <p:cNvSpPr>
            <a:spLocks noGrp="1"/>
          </p:cNvSpPr>
          <p:nvPr>
            <p:ph type="title"/>
          </p:nvPr>
        </p:nvSpPr>
        <p:spPr/>
        <p:txBody>
          <a:bodyPr/>
          <a:lstStyle/>
          <a:p>
            <a:r>
              <a:rPr lang="en-IE" altLang="en-US"/>
              <a:t>Heisenberg Uncertainty</a:t>
            </a:r>
          </a:p>
        </p:txBody>
      </p:sp>
      <p:sp>
        <p:nvSpPr>
          <p:cNvPr id="143363" name="Content Placeholder 2"/>
          <p:cNvSpPr>
            <a:spLocks noGrp="1"/>
          </p:cNvSpPr>
          <p:nvPr>
            <p:ph idx="1"/>
          </p:nvPr>
        </p:nvSpPr>
        <p:spPr/>
        <p:txBody>
          <a:bodyPr>
            <a:normAutofit lnSpcReduction="10000"/>
          </a:bodyPr>
          <a:lstStyle/>
          <a:p>
            <a:r>
              <a:rPr lang="en-IE" altLang="en-US" dirty="0"/>
              <a:t>Basically - we cannot know exactly what spectral components exist at what instances in time</a:t>
            </a:r>
          </a:p>
          <a:p>
            <a:endParaRPr lang="en-IE" altLang="en-US" dirty="0"/>
          </a:p>
          <a:p>
            <a:r>
              <a:rPr lang="en-IE" altLang="en-US" dirty="0"/>
              <a:t>One explanation is a tiling interpretation of the spectrogram where the shape of the tiles depict the region of uncertainty in the time-frequency plane regarding the frequency and location of a component.</a:t>
            </a:r>
          </a:p>
          <a:p>
            <a:endParaRPr lang="en-IE" altLang="en-US" dirty="0"/>
          </a:p>
          <a:p>
            <a:endParaRPr lang="en-IE" altLang="en-US" dirty="0"/>
          </a:p>
        </p:txBody>
      </p:sp>
    </p:spTree>
    <p:extLst>
      <p:ext uri="{BB962C8B-B14F-4D97-AF65-F5344CB8AC3E}">
        <p14:creationId xmlns:p14="http://schemas.microsoft.com/office/powerpoint/2010/main" val="12552695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itle 1"/>
          <p:cNvSpPr>
            <a:spLocks noGrp="1"/>
          </p:cNvSpPr>
          <p:nvPr>
            <p:ph type="title"/>
          </p:nvPr>
        </p:nvSpPr>
        <p:spPr/>
        <p:txBody>
          <a:bodyPr/>
          <a:lstStyle/>
          <a:p>
            <a:r>
              <a:rPr lang="en-IE" altLang="en-US"/>
              <a:t>The Tiling Interpretation</a:t>
            </a:r>
          </a:p>
        </p:txBody>
      </p:sp>
      <p:pic>
        <p:nvPicPr>
          <p:cNvPr id="14438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405063" y="1625600"/>
            <a:ext cx="4333875" cy="4475163"/>
          </a:xfrm>
          <a:noFill/>
        </p:spPr>
      </p:pic>
    </p:spTree>
    <p:extLst>
      <p:ext uri="{BB962C8B-B14F-4D97-AF65-F5344CB8AC3E}">
        <p14:creationId xmlns:p14="http://schemas.microsoft.com/office/powerpoint/2010/main" val="12947500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900113" y="366713"/>
            <a:ext cx="7053262" cy="76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4400"/>
              <a:t>The Fast Fourier Transform</a:t>
            </a:r>
          </a:p>
        </p:txBody>
      </p:sp>
      <p:sp>
        <p:nvSpPr>
          <p:cNvPr id="59395" name="Text Box 3"/>
          <p:cNvSpPr txBox="1">
            <a:spLocks noChangeArrowheads="1"/>
          </p:cNvSpPr>
          <p:nvPr/>
        </p:nvSpPr>
        <p:spPr bwMode="auto">
          <a:xfrm>
            <a:off x="517525" y="1489075"/>
            <a:ext cx="8318500" cy="583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a:t>To evaluate all of the </a:t>
            </a:r>
            <a:r>
              <a:rPr lang="en-GB" altLang="en-US" i="1"/>
              <a:t>X</a:t>
            </a:r>
            <a:r>
              <a:rPr lang="en-GB" altLang="en-US"/>
              <a:t>[</a:t>
            </a:r>
            <a:r>
              <a:rPr lang="en-GB" altLang="en-US" i="1"/>
              <a:t>k</a:t>
            </a:r>
            <a:r>
              <a:rPr lang="en-GB" altLang="en-US"/>
              <a:t>] coefficients of the DFT, we need </a:t>
            </a:r>
            <a:r>
              <a:rPr lang="en-GB" altLang="en-US" i="1"/>
              <a:t>N </a:t>
            </a:r>
            <a:r>
              <a:rPr lang="en-GB" altLang="en-US"/>
              <a:t>multiplies and </a:t>
            </a:r>
            <a:r>
              <a:rPr lang="en-GB" altLang="en-US" i="1"/>
              <a:t>N</a:t>
            </a:r>
            <a:r>
              <a:rPr lang="en-GB" altLang="en-US"/>
              <a:t>-1 additions</a:t>
            </a:r>
          </a:p>
          <a:p>
            <a:pPr eaLnBrk="1" hangingPunct="1">
              <a:spcBef>
                <a:spcPct val="0"/>
              </a:spcBef>
              <a:buFontTx/>
              <a:buNone/>
            </a:pPr>
            <a:endParaRPr lang="en-GB" altLang="en-US"/>
          </a:p>
          <a:p>
            <a:pPr eaLnBrk="1" hangingPunct="1">
              <a:spcBef>
                <a:spcPct val="0"/>
              </a:spcBef>
              <a:buFontTx/>
              <a:buNone/>
            </a:pPr>
            <a:r>
              <a:rPr lang="en-GB" altLang="en-US"/>
              <a:t>The FFT provides a means of evaluating the DFT and IDFT equations with a number of operations </a:t>
            </a:r>
            <a:r>
              <a:rPr lang="en-GB" altLang="en-US" i="1"/>
              <a:t>proportional</a:t>
            </a:r>
            <a:r>
              <a:rPr lang="en-GB" altLang="en-US"/>
              <a:t> to </a:t>
            </a:r>
            <a:r>
              <a:rPr lang="en-GB" altLang="en-US" i="1"/>
              <a:t>N </a:t>
            </a:r>
            <a:r>
              <a:rPr lang="en-GB" altLang="en-US"/>
              <a:t>log</a:t>
            </a:r>
            <a:r>
              <a:rPr lang="en-GB" altLang="en-US" baseline="-25000"/>
              <a:t>2</a:t>
            </a:r>
            <a:r>
              <a:rPr lang="en-GB" altLang="en-US" i="1"/>
              <a:t>N</a:t>
            </a:r>
            <a:r>
              <a:rPr lang="en-GB" altLang="en-US"/>
              <a:t> </a:t>
            </a:r>
          </a:p>
          <a:p>
            <a:pPr eaLnBrk="1" hangingPunct="1">
              <a:spcBef>
                <a:spcPct val="0"/>
              </a:spcBef>
              <a:buFontTx/>
              <a:buNone/>
            </a:pPr>
            <a:r>
              <a:rPr lang="en-GB" altLang="en-US"/>
              <a:t>rather than </a:t>
            </a:r>
            <a:r>
              <a:rPr lang="en-GB" altLang="en-US" i="1"/>
              <a:t>N</a:t>
            </a:r>
            <a:r>
              <a:rPr lang="en-GB" altLang="en-US" baseline="30000"/>
              <a:t>2</a:t>
            </a:r>
          </a:p>
          <a:p>
            <a:pPr eaLnBrk="1" hangingPunct="1">
              <a:spcBef>
                <a:spcPct val="0"/>
              </a:spcBef>
              <a:buFontTx/>
              <a:buNone/>
            </a:pPr>
            <a:endParaRPr lang="en-GB" altLang="en-US" baseline="30000"/>
          </a:p>
          <a:p>
            <a:pPr eaLnBrk="1" hangingPunct="1">
              <a:spcBef>
                <a:spcPct val="0"/>
              </a:spcBef>
              <a:buFontTx/>
              <a:buNone/>
            </a:pPr>
            <a:r>
              <a:rPr lang="en-GB" altLang="en-US"/>
              <a:t>This behaviour becomes increasingly important for large values of </a:t>
            </a:r>
            <a:r>
              <a:rPr lang="en-GB" altLang="en-US" i="1"/>
              <a:t>N</a:t>
            </a:r>
            <a:endParaRPr lang="en-GB" altLang="en-US"/>
          </a:p>
          <a:p>
            <a:pPr eaLnBrk="1" hangingPunct="1">
              <a:spcBef>
                <a:spcPct val="0"/>
              </a:spcBef>
              <a:buFontTx/>
              <a:buNone/>
            </a:pPr>
            <a:r>
              <a:rPr lang="en-GB" altLang="en-US" baseline="30000"/>
              <a:t> </a:t>
            </a:r>
            <a:endParaRPr lang="en-GB" altLang="en-US"/>
          </a:p>
          <a:p>
            <a:pPr eaLnBrk="1" hangingPunct="1">
              <a:spcBef>
                <a:spcPct val="0"/>
              </a:spcBef>
              <a:buFontTx/>
              <a:buNone/>
            </a:pPr>
            <a:endParaRPr lang="en-GB" altLang="en-US"/>
          </a:p>
        </p:txBody>
      </p:sp>
    </p:spTree>
    <p:extLst>
      <p:ext uri="{BB962C8B-B14F-4D97-AF65-F5344CB8AC3E}">
        <p14:creationId xmlns:p14="http://schemas.microsoft.com/office/powerpoint/2010/main" val="242319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normAutofit fontScale="90000"/>
          </a:bodyPr>
          <a:lstStyle/>
          <a:p>
            <a:r>
              <a:rPr lang="en-IE" altLang="en-US"/>
              <a:t>Do the same for a sinewave of frequency 1024Hz</a:t>
            </a:r>
          </a:p>
        </p:txBody>
      </p:sp>
      <p:pic>
        <p:nvPicPr>
          <p:cNvPr id="8294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57338" y="1600200"/>
            <a:ext cx="6029325" cy="4525963"/>
          </a:xfrm>
          <a:noFill/>
        </p:spPr>
      </p:pic>
    </p:spTree>
    <p:extLst>
      <p:ext uri="{BB962C8B-B14F-4D97-AF65-F5344CB8AC3E}">
        <p14:creationId xmlns:p14="http://schemas.microsoft.com/office/powerpoint/2010/main" val="32712725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4"/>
          <p:cNvSpPr txBox="1">
            <a:spLocks noChangeArrowheads="1"/>
          </p:cNvSpPr>
          <p:nvPr/>
        </p:nvSpPr>
        <p:spPr bwMode="auto">
          <a:xfrm>
            <a:off x="179388" y="1052513"/>
            <a:ext cx="8208962" cy="551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a:t>For example, if N=1024</a:t>
            </a:r>
          </a:p>
          <a:p>
            <a:pPr eaLnBrk="1" hangingPunct="1">
              <a:spcBef>
                <a:spcPct val="0"/>
              </a:spcBef>
              <a:buFontTx/>
              <a:buNone/>
            </a:pPr>
            <a:endParaRPr lang="en-GB" altLang="en-US"/>
          </a:p>
          <a:p>
            <a:pPr eaLnBrk="1" hangingPunct="1">
              <a:spcBef>
                <a:spcPct val="0"/>
              </a:spcBef>
              <a:buFontTx/>
              <a:buNone/>
            </a:pPr>
            <a:r>
              <a:rPr lang="en-GB" altLang="en-US"/>
              <a:t>The FFT will compute the coefficient set with 5120 complex multiplications</a:t>
            </a:r>
          </a:p>
          <a:p>
            <a:pPr eaLnBrk="1" hangingPunct="1">
              <a:spcBef>
                <a:spcPct val="0"/>
              </a:spcBef>
              <a:buFontTx/>
              <a:buNone/>
            </a:pPr>
            <a:endParaRPr lang="en-GB" altLang="en-US"/>
          </a:p>
          <a:p>
            <a:pPr eaLnBrk="1" hangingPunct="1">
              <a:spcBef>
                <a:spcPct val="0"/>
              </a:spcBef>
              <a:buFontTx/>
              <a:buNone/>
            </a:pPr>
            <a:r>
              <a:rPr lang="en-GB" altLang="en-US"/>
              <a:t>Direct evaluation of the DFT will result in 1,048,576 complex multiplications</a:t>
            </a:r>
          </a:p>
          <a:p>
            <a:pPr eaLnBrk="1" hangingPunct="1">
              <a:spcBef>
                <a:spcPct val="0"/>
              </a:spcBef>
              <a:buFontTx/>
              <a:buNone/>
            </a:pPr>
            <a:endParaRPr lang="en-GB" altLang="en-US"/>
          </a:p>
          <a:p>
            <a:pPr eaLnBrk="1" hangingPunct="1">
              <a:spcBef>
                <a:spcPct val="0"/>
              </a:spcBef>
              <a:buFontTx/>
              <a:buNone/>
            </a:pPr>
            <a:r>
              <a:rPr lang="en-GB" altLang="en-US"/>
              <a:t>The algorithm works best when </a:t>
            </a:r>
            <a:r>
              <a:rPr lang="en-GB" altLang="en-US" i="1"/>
              <a:t>N</a:t>
            </a:r>
            <a:r>
              <a:rPr lang="en-GB" altLang="en-US"/>
              <a:t> is a power of two. However, no savings are made if </a:t>
            </a:r>
            <a:r>
              <a:rPr lang="en-GB" altLang="en-US" i="1"/>
              <a:t>N</a:t>
            </a:r>
            <a:r>
              <a:rPr lang="en-GB" altLang="en-US"/>
              <a:t> is a prime number</a:t>
            </a:r>
          </a:p>
        </p:txBody>
      </p:sp>
      <p:sp>
        <p:nvSpPr>
          <p:cNvPr id="60419" name="Text Box 2"/>
          <p:cNvSpPr txBox="1">
            <a:spLocks noChangeArrowheads="1"/>
          </p:cNvSpPr>
          <p:nvPr/>
        </p:nvSpPr>
        <p:spPr bwMode="auto">
          <a:xfrm>
            <a:off x="900113" y="366713"/>
            <a:ext cx="7053262" cy="76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4400"/>
              <a:t>The Fast Fourier Transform</a:t>
            </a:r>
          </a:p>
        </p:txBody>
      </p:sp>
    </p:spTree>
    <p:extLst>
      <p:ext uri="{BB962C8B-B14F-4D97-AF65-F5344CB8AC3E}">
        <p14:creationId xmlns:p14="http://schemas.microsoft.com/office/powerpoint/2010/main" val="23679370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CB0C6-09BF-4F28-AE21-41064B070959}"/>
              </a:ext>
            </a:extLst>
          </p:cNvPr>
          <p:cNvSpPr>
            <a:spLocks noGrp="1"/>
          </p:cNvSpPr>
          <p:nvPr>
            <p:ph type="title"/>
          </p:nvPr>
        </p:nvSpPr>
        <p:spPr/>
        <p:txBody>
          <a:bodyPr/>
          <a:lstStyle/>
          <a:p>
            <a:r>
              <a:rPr lang="en-US" dirty="0"/>
              <a:t>Convolution</a:t>
            </a:r>
            <a:endParaRPr lang="en-I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C06B7-FD13-4891-B88F-2A009FBB9A2C}"/>
                  </a:ext>
                </a:extLst>
              </p:cNvPr>
              <p:cNvSpPr>
                <a:spLocks noGrp="1"/>
              </p:cNvSpPr>
              <p:nvPr>
                <p:ph idx="1"/>
              </p:nvPr>
            </p:nvSpPr>
            <p:spPr/>
            <p:txBody>
              <a:bodyPr/>
              <a:lstStyle/>
              <a:p>
                <a:r>
                  <a:rPr lang="en-US" dirty="0"/>
                  <a:t>A special mathematical operation that is well-known in signal processing</a:t>
                </a:r>
              </a:p>
              <a:p>
                <a:endParaRPr lang="en-US" dirty="0"/>
              </a:p>
              <a:p>
                <a14:m>
                  <m:oMath xmlns:m="http://schemas.openxmlformats.org/officeDocument/2006/math">
                    <m:r>
                      <a:rPr lang="en-US" b="0" i="1" smtClean="0">
                        <a:latin typeface="Cambria Math" panose="02040503050406030204" pitchFamily="18" charset="0"/>
                      </a:rPr>
                      <m:t>𝑦</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b="0" i="1" smtClean="0">
                            <a:latin typeface="Cambria Math" panose="02040503050406030204" pitchFamily="18" charset="0"/>
                          </a:rPr>
                          <m:t>𝑁</m:t>
                        </m:r>
                        <m:r>
                          <a:rPr lang="en-US" b="0" i="1" smtClean="0">
                            <a:latin typeface="Cambria Math" panose="02040503050406030204" pitchFamily="18" charset="0"/>
                          </a:rPr>
                          <m:t>−1</m:t>
                        </m:r>
                      </m:sup>
                      <m:e>
                        <m:r>
                          <a:rPr lang="en-US" b="0" i="1" smtClean="0">
                            <a:latin typeface="Cambria Math" panose="02040503050406030204" pitchFamily="18" charset="0"/>
                          </a:rPr>
                          <m:t>h</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𝑥</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e>
                        </m:d>
                      </m:e>
                    </m:nary>
                  </m:oMath>
                </a14:m>
                <a:endParaRPr lang="en-US" dirty="0"/>
              </a:p>
              <a:p>
                <a:endParaRPr lang="en-US" dirty="0"/>
              </a:p>
              <a:p>
                <a:r>
                  <a:rPr lang="en-US" dirty="0"/>
                  <a:t>The signal </a:t>
                </a:r>
                <a:r>
                  <a:rPr lang="en-US" i="1" dirty="0">
                    <a:latin typeface="Times New Roman" panose="02020603050405020304" pitchFamily="18" charset="0"/>
                    <a:cs typeface="Times New Roman" panose="02020603050405020304" pitchFamily="18" charset="0"/>
                  </a:rPr>
                  <a:t>y</a:t>
                </a:r>
                <a:r>
                  <a:rPr lang="en-US" dirty="0"/>
                  <a:t> is the convolution of the signals </a:t>
                </a:r>
                <a:r>
                  <a:rPr lang="en-US" i="1" dirty="0">
                    <a:latin typeface="Times New Roman" panose="02020603050405020304" pitchFamily="18" charset="0"/>
                    <a:cs typeface="Times New Roman" panose="02020603050405020304" pitchFamily="18" charset="0"/>
                  </a:rPr>
                  <a:t>x</a:t>
                </a:r>
                <a:r>
                  <a:rPr lang="en-US" dirty="0"/>
                  <a:t> and </a:t>
                </a:r>
                <a:r>
                  <a:rPr lang="en-US" i="1" dirty="0">
                    <a:latin typeface="Times New Roman" panose="02020603050405020304" pitchFamily="18" charset="0"/>
                    <a:cs typeface="Times New Roman" panose="02020603050405020304" pitchFamily="18" charset="0"/>
                  </a:rPr>
                  <a:t>h</a:t>
                </a:r>
                <a:r>
                  <a:rPr lang="en-US" dirty="0"/>
                  <a:t> </a:t>
                </a:r>
                <a:endParaRPr lang="en-IE" dirty="0"/>
              </a:p>
            </p:txBody>
          </p:sp>
        </mc:Choice>
        <mc:Fallback xmlns="">
          <p:sp>
            <p:nvSpPr>
              <p:cNvPr id="3" name="Content Placeholder 2">
                <a:extLst>
                  <a:ext uri="{FF2B5EF4-FFF2-40B4-BE49-F238E27FC236}">
                    <a16:creationId xmlns:a16="http://schemas.microsoft.com/office/drawing/2014/main" id="{CA0C06B7-FD13-4891-B88F-2A009FBB9A2C}"/>
                  </a:ext>
                </a:extLst>
              </p:cNvPr>
              <p:cNvSpPr>
                <a:spLocks noGrp="1" noRot="1" noChangeAspect="1" noMove="1" noResize="1" noEditPoints="1" noAdjustHandles="1" noChangeArrowheads="1" noChangeShapeType="1" noTextEdit="1"/>
              </p:cNvSpPr>
              <p:nvPr>
                <p:ph idx="1"/>
              </p:nvPr>
            </p:nvSpPr>
            <p:spPr>
              <a:blipFill>
                <a:blip r:embed="rId2"/>
                <a:stretch>
                  <a:fillRect l="-1704" t="-1752"/>
                </a:stretch>
              </a:blipFill>
            </p:spPr>
            <p:txBody>
              <a:bodyPr/>
              <a:lstStyle/>
              <a:p>
                <a:r>
                  <a:rPr lang="en-IE">
                    <a:noFill/>
                  </a:rPr>
                  <a:t> </a:t>
                </a:r>
              </a:p>
            </p:txBody>
          </p:sp>
        </mc:Fallback>
      </mc:AlternateContent>
    </p:spTree>
    <p:extLst>
      <p:ext uri="{BB962C8B-B14F-4D97-AF65-F5344CB8AC3E}">
        <p14:creationId xmlns:p14="http://schemas.microsoft.com/office/powerpoint/2010/main" val="9108594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1346-EFBD-47BA-863A-711FF03FA8BB}"/>
              </a:ext>
            </a:extLst>
          </p:cNvPr>
          <p:cNvSpPr>
            <a:spLocks noGrp="1"/>
          </p:cNvSpPr>
          <p:nvPr>
            <p:ph type="title"/>
          </p:nvPr>
        </p:nvSpPr>
        <p:spPr/>
        <p:txBody>
          <a:bodyPr/>
          <a:lstStyle/>
          <a:p>
            <a:r>
              <a:rPr lang="en-US" dirty="0"/>
              <a:t>Example of Convolution</a:t>
            </a:r>
            <a:endParaRPr lang="en-IE" dirty="0"/>
          </a:p>
        </p:txBody>
      </p:sp>
      <p:sp>
        <p:nvSpPr>
          <p:cNvPr id="3" name="Content Placeholder 2">
            <a:extLst>
              <a:ext uri="{FF2B5EF4-FFF2-40B4-BE49-F238E27FC236}">
                <a16:creationId xmlns:a16="http://schemas.microsoft.com/office/drawing/2014/main" id="{0C844557-0BBE-4D59-BD2C-3F13A0301F47}"/>
              </a:ext>
            </a:extLst>
          </p:cNvPr>
          <p:cNvSpPr>
            <a:spLocks noGrp="1"/>
          </p:cNvSpPr>
          <p:nvPr>
            <p:ph idx="1"/>
          </p:nvPr>
        </p:nvSpPr>
        <p:spPr/>
        <p:txBody>
          <a:bodyPr/>
          <a:lstStyle/>
          <a:p>
            <a:r>
              <a:rPr lang="en-IE" dirty="0"/>
              <a:t>Consider the signals x[n]={2, 6, -1, -2} and  h[n]={5, -3, 1}</a:t>
            </a:r>
          </a:p>
          <a:p>
            <a:endParaRPr lang="en-IE" dirty="0"/>
          </a:p>
        </p:txBody>
      </p:sp>
      <p:graphicFrame>
        <p:nvGraphicFramePr>
          <p:cNvPr id="4" name="Table 3">
            <a:extLst>
              <a:ext uri="{FF2B5EF4-FFF2-40B4-BE49-F238E27FC236}">
                <a16:creationId xmlns:a16="http://schemas.microsoft.com/office/drawing/2014/main" id="{7F1FEED5-6E09-4E68-8AB1-FC8460F1D64F}"/>
              </a:ext>
            </a:extLst>
          </p:cNvPr>
          <p:cNvGraphicFramePr>
            <a:graphicFrameLocks noGrp="1"/>
          </p:cNvGraphicFramePr>
          <p:nvPr/>
        </p:nvGraphicFramePr>
        <p:xfrm>
          <a:off x="1979712" y="3046508"/>
          <a:ext cx="6192688" cy="2672334"/>
        </p:xfrm>
        <a:graphic>
          <a:graphicData uri="http://schemas.openxmlformats.org/drawingml/2006/table">
            <a:tbl>
              <a:tblPr firstRow="1" firstCol="1" bandRow="1">
                <a:tableStyleId>{5C22544A-7EE6-4342-B048-85BDC9FD1C3A}</a:tableStyleId>
              </a:tblPr>
              <a:tblGrid>
                <a:gridCol w="1442750">
                  <a:extLst>
                    <a:ext uri="{9D8B030D-6E8A-4147-A177-3AD203B41FA5}">
                      <a16:colId xmlns:a16="http://schemas.microsoft.com/office/drawing/2014/main" val="2930794088"/>
                    </a:ext>
                  </a:extLst>
                </a:gridCol>
                <a:gridCol w="547503">
                  <a:extLst>
                    <a:ext uri="{9D8B030D-6E8A-4147-A177-3AD203B41FA5}">
                      <a16:colId xmlns:a16="http://schemas.microsoft.com/office/drawing/2014/main" val="864337116"/>
                    </a:ext>
                  </a:extLst>
                </a:gridCol>
                <a:gridCol w="840487">
                  <a:extLst>
                    <a:ext uri="{9D8B030D-6E8A-4147-A177-3AD203B41FA5}">
                      <a16:colId xmlns:a16="http://schemas.microsoft.com/office/drawing/2014/main" val="2001129798"/>
                    </a:ext>
                  </a:extLst>
                </a:gridCol>
                <a:gridCol w="840487">
                  <a:extLst>
                    <a:ext uri="{9D8B030D-6E8A-4147-A177-3AD203B41FA5}">
                      <a16:colId xmlns:a16="http://schemas.microsoft.com/office/drawing/2014/main" val="3213569467"/>
                    </a:ext>
                  </a:extLst>
                </a:gridCol>
                <a:gridCol w="840487">
                  <a:extLst>
                    <a:ext uri="{9D8B030D-6E8A-4147-A177-3AD203B41FA5}">
                      <a16:colId xmlns:a16="http://schemas.microsoft.com/office/drawing/2014/main" val="1565668171"/>
                    </a:ext>
                  </a:extLst>
                </a:gridCol>
                <a:gridCol w="840487">
                  <a:extLst>
                    <a:ext uri="{9D8B030D-6E8A-4147-A177-3AD203B41FA5}">
                      <a16:colId xmlns:a16="http://schemas.microsoft.com/office/drawing/2014/main" val="1023385491"/>
                    </a:ext>
                  </a:extLst>
                </a:gridCol>
                <a:gridCol w="840487">
                  <a:extLst>
                    <a:ext uri="{9D8B030D-6E8A-4147-A177-3AD203B41FA5}">
                      <a16:colId xmlns:a16="http://schemas.microsoft.com/office/drawing/2014/main" val="309673038"/>
                    </a:ext>
                  </a:extLst>
                </a:gridCol>
              </a:tblGrid>
              <a:tr h="282526">
                <a:tc>
                  <a:txBody>
                    <a:bodyPr/>
                    <a:lstStyle/>
                    <a:p>
                      <a:pPr>
                        <a:lnSpc>
                          <a:spcPct val="115000"/>
                        </a:lnSpc>
                        <a:spcAft>
                          <a:spcPts val="0"/>
                        </a:spcAft>
                      </a:pPr>
                      <a:r>
                        <a:rPr lang="en-IE" sz="1800" dirty="0">
                          <a:effectLst/>
                        </a:rPr>
                        <a:t>n</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0</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1</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2</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3</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4</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5</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9318828"/>
                  </a:ext>
                </a:extLst>
              </a:tr>
              <a:tr h="282526">
                <a:tc>
                  <a:txBody>
                    <a:bodyPr/>
                    <a:lstStyle/>
                    <a:p>
                      <a:pPr>
                        <a:lnSpc>
                          <a:spcPct val="115000"/>
                        </a:lnSpc>
                        <a:spcAft>
                          <a:spcPts val="0"/>
                        </a:spcAft>
                      </a:pPr>
                      <a:r>
                        <a:rPr lang="en-IE" sz="1800" dirty="0">
                          <a:effectLst/>
                        </a:rPr>
                        <a:t>x[n]</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2</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6</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-1</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-2</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 </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 </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16164724"/>
                  </a:ext>
                </a:extLst>
              </a:tr>
              <a:tr h="282526">
                <a:tc>
                  <a:txBody>
                    <a:bodyPr/>
                    <a:lstStyle/>
                    <a:p>
                      <a:pPr>
                        <a:lnSpc>
                          <a:spcPct val="115000"/>
                        </a:lnSpc>
                        <a:spcAft>
                          <a:spcPts val="0"/>
                        </a:spcAft>
                      </a:pPr>
                      <a:r>
                        <a:rPr lang="en-IE" sz="1800" dirty="0">
                          <a:effectLst/>
                        </a:rPr>
                        <a:t>h[n]</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5</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-3</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1</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 </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 </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 </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8269060"/>
                  </a:ext>
                </a:extLst>
              </a:tr>
              <a:tr h="282526">
                <a:tc>
                  <a:txBody>
                    <a:bodyPr/>
                    <a:lstStyle/>
                    <a:p>
                      <a:pPr>
                        <a:lnSpc>
                          <a:spcPct val="115000"/>
                        </a:lnSpc>
                        <a:spcAft>
                          <a:spcPts val="0"/>
                        </a:spcAft>
                      </a:pPr>
                      <a:r>
                        <a:rPr lang="en-IE" sz="1800" dirty="0">
                          <a:effectLst/>
                        </a:rPr>
                        <a:t> </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 </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 </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 </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 </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 </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 </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0302561"/>
                  </a:ext>
                </a:extLst>
              </a:tr>
              <a:tr h="282526">
                <a:tc>
                  <a:txBody>
                    <a:bodyPr/>
                    <a:lstStyle/>
                    <a:p>
                      <a:pPr>
                        <a:lnSpc>
                          <a:spcPct val="115000"/>
                        </a:lnSpc>
                        <a:spcAft>
                          <a:spcPts val="0"/>
                        </a:spcAft>
                      </a:pPr>
                      <a:r>
                        <a:rPr lang="en-IE" sz="1800" dirty="0">
                          <a:effectLst/>
                        </a:rPr>
                        <a:t>h[0] x[n-0]</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10</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30</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-5</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-10</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 </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 </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91111453"/>
                  </a:ext>
                </a:extLst>
              </a:tr>
              <a:tr h="282526">
                <a:tc>
                  <a:txBody>
                    <a:bodyPr/>
                    <a:lstStyle/>
                    <a:p>
                      <a:pPr>
                        <a:lnSpc>
                          <a:spcPct val="115000"/>
                        </a:lnSpc>
                        <a:spcAft>
                          <a:spcPts val="0"/>
                        </a:spcAft>
                      </a:pPr>
                      <a:r>
                        <a:rPr lang="en-IE" sz="1800" dirty="0">
                          <a:effectLst/>
                        </a:rPr>
                        <a:t>h[1] x[n-1]</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 </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-6</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-18</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3</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6</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 </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5756304"/>
                  </a:ext>
                </a:extLst>
              </a:tr>
              <a:tr h="282526">
                <a:tc>
                  <a:txBody>
                    <a:bodyPr/>
                    <a:lstStyle/>
                    <a:p>
                      <a:pPr>
                        <a:lnSpc>
                          <a:spcPct val="115000"/>
                        </a:lnSpc>
                        <a:spcAft>
                          <a:spcPts val="0"/>
                        </a:spcAft>
                      </a:pPr>
                      <a:r>
                        <a:rPr lang="en-IE" sz="1800" dirty="0">
                          <a:effectLst/>
                        </a:rPr>
                        <a:t>h[2] x[n-2]</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 </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 </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2</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6</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-1</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-2</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3451947"/>
                  </a:ext>
                </a:extLst>
              </a:tr>
              <a:tr h="282526">
                <a:tc>
                  <a:txBody>
                    <a:bodyPr/>
                    <a:lstStyle/>
                    <a:p>
                      <a:pPr>
                        <a:lnSpc>
                          <a:spcPct val="115000"/>
                        </a:lnSpc>
                        <a:spcAft>
                          <a:spcPts val="0"/>
                        </a:spcAft>
                      </a:pPr>
                      <a:r>
                        <a:rPr lang="en-IE" sz="1800" dirty="0">
                          <a:effectLst/>
                        </a:rPr>
                        <a:t> </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 </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 </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 </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 </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 </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 </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302253"/>
                  </a:ext>
                </a:extLst>
              </a:tr>
              <a:tr h="282526">
                <a:tc>
                  <a:txBody>
                    <a:bodyPr/>
                    <a:lstStyle/>
                    <a:p>
                      <a:pPr>
                        <a:lnSpc>
                          <a:spcPct val="115000"/>
                        </a:lnSpc>
                        <a:spcAft>
                          <a:spcPts val="0"/>
                        </a:spcAft>
                      </a:pPr>
                      <a:r>
                        <a:rPr lang="en-IE" sz="1800" dirty="0">
                          <a:effectLst/>
                        </a:rPr>
                        <a:t>y[n]</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dirty="0">
                          <a:effectLst/>
                        </a:rPr>
                        <a:t>10</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dirty="0">
                          <a:effectLst/>
                        </a:rPr>
                        <a:t>24</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dirty="0">
                          <a:effectLst/>
                        </a:rPr>
                        <a:t>-21</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dirty="0">
                          <a:effectLst/>
                        </a:rPr>
                        <a:t>-1</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dirty="0">
                          <a:effectLst/>
                        </a:rPr>
                        <a:t>5</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dirty="0">
                          <a:effectLst/>
                        </a:rPr>
                        <a:t>-2</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5067343"/>
                  </a:ext>
                </a:extLst>
              </a:tr>
            </a:tbl>
          </a:graphicData>
        </a:graphic>
      </p:graphicFrame>
    </p:spTree>
    <p:extLst>
      <p:ext uri="{BB962C8B-B14F-4D97-AF65-F5344CB8AC3E}">
        <p14:creationId xmlns:p14="http://schemas.microsoft.com/office/powerpoint/2010/main" val="9904039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A96DE-DD2D-4A0C-A9D6-12905AFE73E5}"/>
              </a:ext>
            </a:extLst>
          </p:cNvPr>
          <p:cNvSpPr>
            <a:spLocks noGrp="1"/>
          </p:cNvSpPr>
          <p:nvPr>
            <p:ph type="title"/>
          </p:nvPr>
        </p:nvSpPr>
        <p:spPr/>
        <p:txBody>
          <a:bodyPr/>
          <a:lstStyle/>
          <a:p>
            <a:r>
              <a:rPr lang="en-US" dirty="0"/>
              <a:t>More Detail</a:t>
            </a:r>
            <a:endParaRPr lang="en-IE" dirty="0"/>
          </a:p>
        </p:txBody>
      </p:sp>
      <p:graphicFrame>
        <p:nvGraphicFramePr>
          <p:cNvPr id="4" name="Content Placeholder 3">
            <a:extLst>
              <a:ext uri="{FF2B5EF4-FFF2-40B4-BE49-F238E27FC236}">
                <a16:creationId xmlns:a16="http://schemas.microsoft.com/office/drawing/2014/main" id="{5D813E01-547A-487D-842C-B47939E8455D}"/>
              </a:ext>
            </a:extLst>
          </p:cNvPr>
          <p:cNvGraphicFramePr>
            <a:graphicFrameLocks noGrp="1"/>
          </p:cNvGraphicFramePr>
          <p:nvPr>
            <p:ph idx="1"/>
          </p:nvPr>
        </p:nvGraphicFramePr>
        <p:xfrm>
          <a:off x="971600" y="1988840"/>
          <a:ext cx="7128791" cy="3672405"/>
        </p:xfrm>
        <a:graphic>
          <a:graphicData uri="http://schemas.openxmlformats.org/drawingml/2006/table">
            <a:tbl>
              <a:tblPr firstRow="1" firstCol="1" bandRow="1">
                <a:tableStyleId>{5C22544A-7EE6-4342-B048-85BDC9FD1C3A}</a:tableStyleId>
              </a:tblPr>
              <a:tblGrid>
                <a:gridCol w="1319193">
                  <a:extLst>
                    <a:ext uri="{9D8B030D-6E8A-4147-A177-3AD203B41FA5}">
                      <a16:colId xmlns:a16="http://schemas.microsoft.com/office/drawing/2014/main" val="1915094426"/>
                    </a:ext>
                  </a:extLst>
                </a:gridCol>
                <a:gridCol w="1064696">
                  <a:extLst>
                    <a:ext uri="{9D8B030D-6E8A-4147-A177-3AD203B41FA5}">
                      <a16:colId xmlns:a16="http://schemas.microsoft.com/office/drawing/2014/main" val="149823627"/>
                    </a:ext>
                  </a:extLst>
                </a:gridCol>
                <a:gridCol w="961753">
                  <a:extLst>
                    <a:ext uri="{9D8B030D-6E8A-4147-A177-3AD203B41FA5}">
                      <a16:colId xmlns:a16="http://schemas.microsoft.com/office/drawing/2014/main" val="4048639332"/>
                    </a:ext>
                  </a:extLst>
                </a:gridCol>
                <a:gridCol w="946502">
                  <a:extLst>
                    <a:ext uri="{9D8B030D-6E8A-4147-A177-3AD203B41FA5}">
                      <a16:colId xmlns:a16="http://schemas.microsoft.com/office/drawing/2014/main" val="3376423829"/>
                    </a:ext>
                  </a:extLst>
                </a:gridCol>
                <a:gridCol w="945549">
                  <a:extLst>
                    <a:ext uri="{9D8B030D-6E8A-4147-A177-3AD203B41FA5}">
                      <a16:colId xmlns:a16="http://schemas.microsoft.com/office/drawing/2014/main" val="1182691152"/>
                    </a:ext>
                  </a:extLst>
                </a:gridCol>
                <a:gridCol w="945549">
                  <a:extLst>
                    <a:ext uri="{9D8B030D-6E8A-4147-A177-3AD203B41FA5}">
                      <a16:colId xmlns:a16="http://schemas.microsoft.com/office/drawing/2014/main" val="101203617"/>
                    </a:ext>
                  </a:extLst>
                </a:gridCol>
                <a:gridCol w="945549">
                  <a:extLst>
                    <a:ext uri="{9D8B030D-6E8A-4147-A177-3AD203B41FA5}">
                      <a16:colId xmlns:a16="http://schemas.microsoft.com/office/drawing/2014/main" val="3242970838"/>
                    </a:ext>
                  </a:extLst>
                </a:gridCol>
              </a:tblGrid>
              <a:tr h="408045">
                <a:tc>
                  <a:txBody>
                    <a:bodyPr/>
                    <a:lstStyle/>
                    <a:p>
                      <a:pPr>
                        <a:lnSpc>
                          <a:spcPct val="115000"/>
                        </a:lnSpc>
                        <a:spcAft>
                          <a:spcPts val="0"/>
                        </a:spcAft>
                      </a:pPr>
                      <a:r>
                        <a:rPr lang="en-IE" sz="1800" dirty="0">
                          <a:effectLst/>
                        </a:rPr>
                        <a:t>n</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0</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1</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2</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3</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4</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5</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9650558"/>
                  </a:ext>
                </a:extLst>
              </a:tr>
              <a:tr h="408045">
                <a:tc>
                  <a:txBody>
                    <a:bodyPr/>
                    <a:lstStyle/>
                    <a:p>
                      <a:pPr>
                        <a:lnSpc>
                          <a:spcPct val="115000"/>
                        </a:lnSpc>
                        <a:spcAft>
                          <a:spcPts val="0"/>
                        </a:spcAft>
                      </a:pPr>
                      <a:r>
                        <a:rPr lang="en-IE" sz="1800" dirty="0">
                          <a:effectLst/>
                        </a:rPr>
                        <a:t>x[n]</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2</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6</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-1</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-2</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 </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 </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3604741"/>
                  </a:ext>
                </a:extLst>
              </a:tr>
              <a:tr h="408045">
                <a:tc>
                  <a:txBody>
                    <a:bodyPr/>
                    <a:lstStyle/>
                    <a:p>
                      <a:pPr>
                        <a:lnSpc>
                          <a:spcPct val="115000"/>
                        </a:lnSpc>
                        <a:spcAft>
                          <a:spcPts val="0"/>
                        </a:spcAft>
                      </a:pPr>
                      <a:r>
                        <a:rPr lang="en-IE" sz="1800" dirty="0">
                          <a:effectLst/>
                        </a:rPr>
                        <a:t>h[n]</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5</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-3</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1</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 </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 </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 </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3084597"/>
                  </a:ext>
                </a:extLst>
              </a:tr>
              <a:tr h="408045">
                <a:tc>
                  <a:txBody>
                    <a:bodyPr/>
                    <a:lstStyle/>
                    <a:p>
                      <a:pPr>
                        <a:lnSpc>
                          <a:spcPct val="115000"/>
                        </a:lnSpc>
                        <a:spcAft>
                          <a:spcPts val="0"/>
                        </a:spcAft>
                      </a:pPr>
                      <a:r>
                        <a:rPr lang="en-IE" sz="1800" dirty="0">
                          <a:effectLst/>
                        </a:rPr>
                        <a:t> </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 </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 </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 </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 </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 </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 </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2738499"/>
                  </a:ext>
                </a:extLst>
              </a:tr>
              <a:tr h="408045">
                <a:tc>
                  <a:txBody>
                    <a:bodyPr/>
                    <a:lstStyle/>
                    <a:p>
                      <a:pPr>
                        <a:lnSpc>
                          <a:spcPct val="115000"/>
                        </a:lnSpc>
                        <a:spcAft>
                          <a:spcPts val="0"/>
                        </a:spcAft>
                      </a:pPr>
                      <a:r>
                        <a:rPr lang="en-IE" sz="1800" dirty="0">
                          <a:effectLst/>
                        </a:rPr>
                        <a:t>h[0] x[n-0]</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h[0] x[0]</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h[0] x[1]</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h[0] x[2]</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h[0] x[3]</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 </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 </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9058381"/>
                  </a:ext>
                </a:extLst>
              </a:tr>
              <a:tr h="408045">
                <a:tc>
                  <a:txBody>
                    <a:bodyPr/>
                    <a:lstStyle/>
                    <a:p>
                      <a:pPr>
                        <a:lnSpc>
                          <a:spcPct val="115000"/>
                        </a:lnSpc>
                        <a:spcAft>
                          <a:spcPts val="0"/>
                        </a:spcAft>
                      </a:pPr>
                      <a:r>
                        <a:rPr lang="en-IE" sz="1800" dirty="0">
                          <a:effectLst/>
                        </a:rPr>
                        <a:t>h[1] x[n-1]</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 </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h[1] x[0]</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h[1] x[1]</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h[1] x[2]</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h[1] x[3]</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 </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65940811"/>
                  </a:ext>
                </a:extLst>
              </a:tr>
              <a:tr h="408045">
                <a:tc>
                  <a:txBody>
                    <a:bodyPr/>
                    <a:lstStyle/>
                    <a:p>
                      <a:pPr>
                        <a:lnSpc>
                          <a:spcPct val="115000"/>
                        </a:lnSpc>
                        <a:spcAft>
                          <a:spcPts val="0"/>
                        </a:spcAft>
                      </a:pPr>
                      <a:r>
                        <a:rPr lang="en-IE" sz="1800" dirty="0">
                          <a:effectLst/>
                        </a:rPr>
                        <a:t>h[2] x[n-2]</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 </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 </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h[2] x[0]</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dirty="0">
                          <a:effectLst/>
                        </a:rPr>
                        <a:t>h[2] x[1]</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dirty="0">
                          <a:effectLst/>
                        </a:rPr>
                        <a:t>h[2] x[2]</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dirty="0">
                          <a:effectLst/>
                        </a:rPr>
                        <a:t>h[2] x[3]</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449847"/>
                  </a:ext>
                </a:extLst>
              </a:tr>
              <a:tr h="408045">
                <a:tc>
                  <a:txBody>
                    <a:bodyPr/>
                    <a:lstStyle/>
                    <a:p>
                      <a:pPr>
                        <a:lnSpc>
                          <a:spcPct val="115000"/>
                        </a:lnSpc>
                        <a:spcAft>
                          <a:spcPts val="0"/>
                        </a:spcAft>
                      </a:pPr>
                      <a:r>
                        <a:rPr lang="en-IE" sz="1800" dirty="0">
                          <a:effectLst/>
                        </a:rPr>
                        <a:t> </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 </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dirty="0">
                          <a:effectLst/>
                        </a:rPr>
                        <a:t> </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dirty="0">
                          <a:effectLst/>
                        </a:rPr>
                        <a:t> </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dirty="0">
                          <a:effectLst/>
                        </a:rPr>
                        <a:t> </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dirty="0">
                          <a:effectLst/>
                        </a:rPr>
                        <a:t> </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 </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9751772"/>
                  </a:ext>
                </a:extLst>
              </a:tr>
              <a:tr h="408045">
                <a:tc>
                  <a:txBody>
                    <a:bodyPr/>
                    <a:lstStyle/>
                    <a:p>
                      <a:pPr>
                        <a:lnSpc>
                          <a:spcPct val="115000"/>
                        </a:lnSpc>
                        <a:spcAft>
                          <a:spcPts val="0"/>
                        </a:spcAft>
                      </a:pPr>
                      <a:r>
                        <a:rPr lang="en-IE" sz="1800" dirty="0">
                          <a:effectLst/>
                        </a:rPr>
                        <a:t>y[n]</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dirty="0">
                          <a:effectLst/>
                        </a:rPr>
                        <a:t>10</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dirty="0">
                          <a:effectLst/>
                        </a:rPr>
                        <a:t>24</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-21</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a:effectLst/>
                        </a:rPr>
                        <a:t>-1</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dirty="0">
                          <a:effectLst/>
                        </a:rPr>
                        <a:t>5</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E" sz="1800" dirty="0">
                          <a:effectLst/>
                        </a:rPr>
                        <a:t>-2</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428142"/>
                  </a:ext>
                </a:extLst>
              </a:tr>
            </a:tbl>
          </a:graphicData>
        </a:graphic>
      </p:graphicFrame>
    </p:spTree>
    <p:extLst>
      <p:ext uri="{BB962C8B-B14F-4D97-AF65-F5344CB8AC3E}">
        <p14:creationId xmlns:p14="http://schemas.microsoft.com/office/powerpoint/2010/main" val="31838500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7AA12-7388-4CAD-BB11-5DFC7DE94769}"/>
              </a:ext>
            </a:extLst>
          </p:cNvPr>
          <p:cNvSpPr>
            <a:spLocks noGrp="1"/>
          </p:cNvSpPr>
          <p:nvPr>
            <p:ph type="title"/>
          </p:nvPr>
        </p:nvSpPr>
        <p:spPr/>
        <p:txBody>
          <a:bodyPr>
            <a:normAutofit/>
          </a:bodyPr>
          <a:lstStyle/>
          <a:p>
            <a:r>
              <a:rPr lang="en-US"/>
              <a:t>Algorithm </a:t>
            </a:r>
            <a:r>
              <a:rPr lang="en-US" dirty="0"/>
              <a:t>for Convolution</a:t>
            </a:r>
            <a:endParaRPr lang="en-IE" dirty="0"/>
          </a:p>
        </p:txBody>
      </p:sp>
      <p:sp>
        <p:nvSpPr>
          <p:cNvPr id="3" name="Content Placeholder 2">
            <a:extLst>
              <a:ext uri="{FF2B5EF4-FFF2-40B4-BE49-F238E27FC236}">
                <a16:creationId xmlns:a16="http://schemas.microsoft.com/office/drawing/2014/main" id="{824BD7C7-A3F3-4911-A987-2AA896BA19BC}"/>
              </a:ext>
            </a:extLst>
          </p:cNvPr>
          <p:cNvSpPr>
            <a:spLocks noGrp="1"/>
          </p:cNvSpPr>
          <p:nvPr>
            <p:ph idx="1"/>
          </p:nvPr>
        </p:nvSpPr>
        <p:spPr/>
        <p:txBody>
          <a:bodyPr>
            <a:normAutofit fontScale="62500" lnSpcReduction="20000"/>
          </a:bodyPr>
          <a:lstStyle/>
          <a:p>
            <a:r>
              <a:rPr lang="en-IE" dirty="0"/>
              <a:t>Draw a grid and then write out the </a:t>
            </a:r>
            <a:r>
              <a:rPr lang="en-IE" i="1" dirty="0"/>
              <a:t>n</a:t>
            </a:r>
            <a:r>
              <a:rPr lang="en-IE" dirty="0"/>
              <a:t> across the top where </a:t>
            </a:r>
            <a:r>
              <a:rPr lang="en-IE" i="1" dirty="0"/>
              <a:t>n</a:t>
            </a:r>
            <a:r>
              <a:rPr lang="en-IE" dirty="0"/>
              <a:t>=length(x)+length(h)-1, i.e. (4+3-1=6). </a:t>
            </a:r>
            <a:r>
              <a:rPr lang="en-IE" i="1" dirty="0"/>
              <a:t>n</a:t>
            </a:r>
            <a:r>
              <a:rPr lang="en-IE" dirty="0"/>
              <a:t> has 6 elements which means 0, 1,2 3, 4, 5.</a:t>
            </a:r>
          </a:p>
          <a:p>
            <a:endParaRPr lang="en-IE" dirty="0"/>
          </a:p>
          <a:p>
            <a:r>
              <a:rPr lang="en-IE" dirty="0"/>
              <a:t>You have a diagonal arrangement</a:t>
            </a:r>
          </a:p>
          <a:p>
            <a:endParaRPr lang="en-IE" dirty="0"/>
          </a:p>
          <a:p>
            <a:r>
              <a:rPr lang="en-IE" dirty="0">
                <a:solidFill>
                  <a:srgbClr val="FF0000"/>
                </a:solidFill>
              </a:rPr>
              <a:t>First row</a:t>
            </a:r>
            <a:r>
              <a:rPr lang="en-IE" dirty="0"/>
              <a:t> is the h[0] by x[0] to x[3]</a:t>
            </a:r>
          </a:p>
          <a:p>
            <a:endParaRPr lang="en-IE" dirty="0"/>
          </a:p>
          <a:p>
            <a:r>
              <a:rPr lang="en-IE" dirty="0">
                <a:solidFill>
                  <a:srgbClr val="FF0000"/>
                </a:solidFill>
              </a:rPr>
              <a:t>Second row</a:t>
            </a:r>
            <a:r>
              <a:rPr lang="en-IE" dirty="0"/>
              <a:t> is the h[1] by x[0] to x[3] (shifted by 1 relative to the first row)</a:t>
            </a:r>
          </a:p>
          <a:p>
            <a:endParaRPr lang="en-IE" dirty="0"/>
          </a:p>
          <a:p>
            <a:r>
              <a:rPr lang="en-IE" dirty="0">
                <a:solidFill>
                  <a:srgbClr val="FF0000"/>
                </a:solidFill>
              </a:rPr>
              <a:t>Third row</a:t>
            </a:r>
            <a:r>
              <a:rPr lang="en-IE" dirty="0"/>
              <a:t> is the h[2] by x[0] to x[3] (shifted by 2 relative to the first row)</a:t>
            </a:r>
          </a:p>
          <a:p>
            <a:endParaRPr lang="en-IE" dirty="0"/>
          </a:p>
          <a:p>
            <a:r>
              <a:rPr lang="en-IE" dirty="0"/>
              <a:t>Add down the columns to get the final number.</a:t>
            </a:r>
          </a:p>
          <a:p>
            <a:endParaRPr lang="en-IE" dirty="0"/>
          </a:p>
        </p:txBody>
      </p:sp>
    </p:spTree>
    <p:extLst>
      <p:ext uri="{BB962C8B-B14F-4D97-AF65-F5344CB8AC3E}">
        <p14:creationId xmlns:p14="http://schemas.microsoft.com/office/powerpoint/2010/main" val="21492275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r>
              <a:rPr lang="en-IE" altLang="en-US"/>
              <a:t>Convolution Operation</a:t>
            </a:r>
          </a:p>
        </p:txBody>
      </p:sp>
      <p:sp>
        <p:nvSpPr>
          <p:cNvPr id="97283" name="Content Placeholder 2"/>
          <p:cNvSpPr>
            <a:spLocks noGrp="1"/>
          </p:cNvSpPr>
          <p:nvPr>
            <p:ph idx="1"/>
          </p:nvPr>
        </p:nvSpPr>
        <p:spPr/>
        <p:txBody>
          <a:bodyPr/>
          <a:lstStyle/>
          <a:p>
            <a:r>
              <a:rPr lang="en-IE" altLang="en-US"/>
              <a:t>Sometime the Convolution operation is described as a folding and shifting</a:t>
            </a:r>
          </a:p>
          <a:p>
            <a:endParaRPr lang="en-IE" altLang="en-US"/>
          </a:p>
          <a:p>
            <a:r>
              <a:rPr lang="en-IE" altLang="en-US"/>
              <a:t>Convolution is used to describe the actions of filters on signals</a:t>
            </a:r>
          </a:p>
        </p:txBody>
      </p:sp>
    </p:spTree>
    <p:extLst>
      <p:ext uri="{BB962C8B-B14F-4D97-AF65-F5344CB8AC3E}">
        <p14:creationId xmlns:p14="http://schemas.microsoft.com/office/powerpoint/2010/main" val="5885515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r>
              <a:rPr lang="en-IE" altLang="en-US"/>
              <a:t>Convolution Example 1</a:t>
            </a:r>
          </a:p>
        </p:txBody>
      </p:sp>
      <p:pic>
        <p:nvPicPr>
          <p:cNvPr id="98307" name="Picture 4" descr="C:\My Documents\sigproc\ctable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58888" y="2205038"/>
            <a:ext cx="6681787" cy="3311525"/>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74556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lstStyle/>
          <a:p>
            <a:r>
              <a:rPr lang="en-IE" altLang="en-US"/>
              <a:t>Convolution Example 2</a:t>
            </a:r>
          </a:p>
        </p:txBody>
      </p:sp>
      <p:sp>
        <p:nvSpPr>
          <p:cNvPr id="99331" name="Content Placeholder 2"/>
          <p:cNvSpPr>
            <a:spLocks noGrp="1"/>
          </p:cNvSpPr>
          <p:nvPr>
            <p:ph idx="1"/>
          </p:nvPr>
        </p:nvSpPr>
        <p:spPr/>
        <p:txBody>
          <a:bodyPr/>
          <a:lstStyle/>
          <a:p>
            <a:r>
              <a:rPr lang="en-IE" altLang="en-US"/>
              <a:t>Convolve the two sequences</a:t>
            </a:r>
          </a:p>
          <a:p>
            <a:r>
              <a:rPr lang="en-IE" altLang="en-US"/>
              <a:t>X=[1 4 -2 5] and h=[ 1 -1 0.5 2.6]</a:t>
            </a:r>
          </a:p>
          <a:p>
            <a:endParaRPr lang="en-IE" altLang="en-US"/>
          </a:p>
          <a:p>
            <a:r>
              <a:rPr lang="en-IE" altLang="en-US"/>
              <a:t>Y=[1 3 -5.5 11.6 4.4 -2.7 13]</a:t>
            </a:r>
          </a:p>
        </p:txBody>
      </p:sp>
    </p:spTree>
    <p:extLst>
      <p:ext uri="{BB962C8B-B14F-4D97-AF65-F5344CB8AC3E}">
        <p14:creationId xmlns:p14="http://schemas.microsoft.com/office/powerpoint/2010/main" val="41982984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A91D2F-30E0-D0E9-D9A7-9B216FE03085}"/>
              </a:ext>
            </a:extLst>
          </p:cNvPr>
          <p:cNvSpPr>
            <a:spLocks noGrp="1"/>
          </p:cNvSpPr>
          <p:nvPr>
            <p:ph idx="1"/>
          </p:nvPr>
        </p:nvSpPr>
        <p:spPr>
          <a:xfrm>
            <a:off x="457200" y="692696"/>
            <a:ext cx="8229600" cy="4525963"/>
          </a:xfrm>
        </p:spPr>
        <p:txBody>
          <a:bodyPr/>
          <a:lstStyle/>
          <a:p>
            <a:pPr marL="0" indent="0">
              <a:buNone/>
            </a:pPr>
            <a:r>
              <a:rPr lang="en-US" sz="3200" dirty="0"/>
              <a:t>Resources for Convolution:</a:t>
            </a:r>
          </a:p>
          <a:p>
            <a:r>
              <a:rPr lang="en-US" dirty="0">
                <a:hlinkClick r:id="rId2"/>
              </a:rPr>
              <a:t>https://www.youtube.com/watch?v=KuXjwB4LzSA&amp;t=435s</a:t>
            </a:r>
            <a:endParaRPr lang="en-US" dirty="0"/>
          </a:p>
          <a:p>
            <a:endParaRPr lang="en-US" dirty="0"/>
          </a:p>
          <a:p>
            <a:r>
              <a:rPr lang="en-US" dirty="0">
                <a:hlinkClick r:id="rId3"/>
              </a:rPr>
              <a:t>https://www.youtube.com/watch?v=acAw5WGtzuk</a:t>
            </a:r>
            <a:br>
              <a:rPr lang="en-US" dirty="0"/>
            </a:br>
            <a:endParaRPr lang="en-US" dirty="0"/>
          </a:p>
        </p:txBody>
      </p:sp>
    </p:spTree>
    <p:extLst>
      <p:ext uri="{BB962C8B-B14F-4D97-AF65-F5344CB8AC3E}">
        <p14:creationId xmlns:p14="http://schemas.microsoft.com/office/powerpoint/2010/main" val="305536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lang="en-IE" altLang="en-US"/>
              <a:t>The Digital Spectrum is Infinite</a:t>
            </a:r>
          </a:p>
        </p:txBody>
      </p:sp>
      <p:sp>
        <p:nvSpPr>
          <p:cNvPr id="83971" name="TextBox 3"/>
          <p:cNvSpPr txBox="1">
            <a:spLocks noChangeArrowheads="1"/>
          </p:cNvSpPr>
          <p:nvPr/>
        </p:nvSpPr>
        <p:spPr bwMode="auto">
          <a:xfrm>
            <a:off x="827088" y="6308725"/>
            <a:ext cx="5141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pPr>
            <a:r>
              <a:rPr lang="en-IE" altLang="en-US" sz="1800"/>
              <a:t>The spectrum of this cosine extends to infinity</a:t>
            </a:r>
          </a:p>
        </p:txBody>
      </p:sp>
      <p:pic>
        <p:nvPicPr>
          <p:cNvPr id="83972"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57338" y="1600200"/>
            <a:ext cx="6029325" cy="4525963"/>
          </a:xfrm>
          <a:noFill/>
        </p:spPr>
      </p:pic>
      <p:sp>
        <p:nvSpPr>
          <p:cNvPr id="83973" name="TextBox 1"/>
          <p:cNvSpPr txBox="1">
            <a:spLocks noChangeArrowheads="1"/>
          </p:cNvSpPr>
          <p:nvPr/>
        </p:nvSpPr>
        <p:spPr bwMode="auto">
          <a:xfrm>
            <a:off x="7092950" y="3500438"/>
            <a:ext cx="850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IE" altLang="en-US" sz="1800"/>
              <a:t>….. inf</a:t>
            </a:r>
          </a:p>
        </p:txBody>
      </p:sp>
      <p:sp>
        <p:nvSpPr>
          <p:cNvPr id="83974" name="TextBox 5"/>
          <p:cNvSpPr txBox="1">
            <a:spLocks noChangeArrowheads="1"/>
          </p:cNvSpPr>
          <p:nvPr/>
        </p:nvSpPr>
        <p:spPr bwMode="auto">
          <a:xfrm>
            <a:off x="688975" y="3500438"/>
            <a:ext cx="787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IE" altLang="en-US" sz="1800"/>
              <a:t>–inf…</a:t>
            </a:r>
          </a:p>
        </p:txBody>
      </p:sp>
    </p:spTree>
    <p:extLst>
      <p:ext uri="{BB962C8B-B14F-4D97-AF65-F5344CB8AC3E}">
        <p14:creationId xmlns:p14="http://schemas.microsoft.com/office/powerpoint/2010/main" val="2732999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IE" altLang="en-US" dirty="0"/>
              <a:t>Digital Spectrum</a:t>
            </a:r>
          </a:p>
        </p:txBody>
      </p:sp>
      <p:sp>
        <p:nvSpPr>
          <p:cNvPr id="84995" name="Content Placeholder 2"/>
          <p:cNvSpPr>
            <a:spLocks noGrp="1"/>
          </p:cNvSpPr>
          <p:nvPr>
            <p:ph idx="1"/>
          </p:nvPr>
        </p:nvSpPr>
        <p:spPr/>
        <p:txBody>
          <a:bodyPr/>
          <a:lstStyle/>
          <a:p>
            <a:r>
              <a:rPr lang="en-IE" altLang="en-US" dirty="0"/>
              <a:t>Normally the spectrum is plotted up to Fs/2 but it actually is infinite with repetitions of the spectral information from 0 to Fs/2</a:t>
            </a:r>
          </a:p>
          <a:p>
            <a:endParaRPr lang="en-IE" altLang="en-US" dirty="0"/>
          </a:p>
          <a:p>
            <a:r>
              <a:rPr lang="en-IE" altLang="en-US" dirty="0"/>
              <a:t>The important implication is to remember that actual digital signals are not bandlimited</a:t>
            </a:r>
          </a:p>
          <a:p>
            <a:endParaRPr lang="en-IE" altLang="en-US" dirty="0"/>
          </a:p>
        </p:txBody>
      </p:sp>
    </p:spTree>
    <p:extLst>
      <p:ext uri="{BB962C8B-B14F-4D97-AF65-F5344CB8AC3E}">
        <p14:creationId xmlns:p14="http://schemas.microsoft.com/office/powerpoint/2010/main" val="1177002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5192</TotalTime>
  <Words>2491</Words>
  <Application>Microsoft Macintosh PowerPoint</Application>
  <PresentationFormat>On-screen Show (4:3)</PresentationFormat>
  <Paragraphs>380</Paragraphs>
  <Slides>78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78</vt:i4>
      </vt:variant>
    </vt:vector>
  </HeadingPairs>
  <TitlesOfParts>
    <vt:vector size="86" baseType="lpstr">
      <vt:lpstr>Arial</vt:lpstr>
      <vt:lpstr>Calibri</vt:lpstr>
      <vt:lpstr>Cambria Math</vt:lpstr>
      <vt:lpstr>Symbol</vt:lpstr>
      <vt:lpstr>Times New Roman</vt:lpstr>
      <vt:lpstr>Office Theme</vt:lpstr>
      <vt:lpstr>Equation</vt:lpstr>
      <vt:lpstr>Document</vt:lpstr>
      <vt:lpstr>CS425 Introduction to Frequency analysis – Part III</vt:lpstr>
      <vt:lpstr>DFT Examples – Digital Cosine Spectrum</vt:lpstr>
      <vt:lpstr>In the dB domain – 20*log10()</vt:lpstr>
      <vt:lpstr>Scale by the length of the transform 32768</vt:lpstr>
      <vt:lpstr>Scale by the length of the transform 32768</vt:lpstr>
      <vt:lpstr>Do the same for a sinewave of frequency 1024Hz</vt:lpstr>
      <vt:lpstr>Do the same for a sinewave of frequency 1024Hz</vt:lpstr>
      <vt:lpstr>The Digital Spectrum is Infinite</vt:lpstr>
      <vt:lpstr>Digital Spectrum</vt:lpstr>
      <vt:lpstr>Component Frequency and Bin frequency do not coincide</vt:lpstr>
      <vt:lpstr>Cosine frequency 1024.5Hz</vt:lpstr>
      <vt:lpstr>Cosine frequency 1024.5Hz</vt:lpstr>
      <vt:lpstr>Why the change?</vt:lpstr>
      <vt:lpstr>Compare the two signals 1024Hz</vt:lpstr>
      <vt:lpstr>Compare the two signals 1024.5Hz</vt:lpstr>
      <vt:lpstr>Windowing</vt:lpstr>
      <vt:lpstr>Different Windows</vt:lpstr>
      <vt:lpstr>In the Frequency Domain</vt:lpstr>
      <vt:lpstr>Time and Frequency</vt:lpstr>
      <vt:lpstr>Windows</vt:lpstr>
      <vt:lpstr>Part of a guitar note waveform</vt:lpstr>
      <vt:lpstr>Apply a Rectangular window</vt:lpstr>
      <vt:lpstr>Spectrum of Rectangular windowed section</vt:lpstr>
      <vt:lpstr>Apply a Hanning window</vt:lpstr>
      <vt:lpstr>Spectrum of Hanning windowed section</vt:lpstr>
      <vt:lpstr>Apply a Kaiser window</vt:lpstr>
      <vt:lpstr>Spectrum of Kaiser windowed section</vt:lpstr>
      <vt:lpstr>Window effects</vt:lpstr>
      <vt:lpstr>Another example of Window Effects on peak appearance</vt:lpstr>
      <vt:lpstr>Zero Padding</vt:lpstr>
      <vt:lpstr>Zero padding Example</vt:lpstr>
      <vt:lpstr>Example 2</vt:lpstr>
      <vt:lpstr>Spectrum analysis non-periodic signals</vt:lpstr>
      <vt:lpstr>Spectrogram outline</vt:lpstr>
      <vt:lpstr>Spectrogram Principle</vt:lpstr>
      <vt:lpstr>Spectrogram Principle</vt:lpstr>
      <vt:lpstr>Spectrogram</vt:lpstr>
      <vt:lpstr>The Spectrogram</vt:lpstr>
      <vt:lpstr>Sliding the window - hopping</vt:lpstr>
      <vt:lpstr>Window Hopping</vt:lpstr>
      <vt:lpstr>Window Functions</vt:lpstr>
      <vt:lpstr>Connecting Windows and Filters</vt:lpstr>
      <vt:lpstr>Rectangular window</vt:lpstr>
      <vt:lpstr>Filter interpretation</vt:lpstr>
      <vt:lpstr>Filter Interpretation</vt:lpstr>
      <vt:lpstr>The Lowpass Spectrum of a Rectangular Window</vt:lpstr>
      <vt:lpstr>Bandpass filter interpretation</vt:lpstr>
      <vt:lpstr>Rectangular window</vt:lpstr>
      <vt:lpstr>Different Windows</vt:lpstr>
      <vt:lpstr>Different Windows</vt:lpstr>
      <vt:lpstr>Spectrogram Parameters</vt:lpstr>
      <vt:lpstr>Window Length</vt:lpstr>
      <vt:lpstr>Short and Long Window Spectra</vt:lpstr>
      <vt:lpstr>Time/Frequency Resolution trade-off</vt:lpstr>
      <vt:lpstr>Sinusoid Example</vt:lpstr>
      <vt:lpstr>Sinusoid Example</vt:lpstr>
      <vt:lpstr>Predicted Resolutions</vt:lpstr>
      <vt:lpstr>Short and Long Window Resolution</vt:lpstr>
      <vt:lpstr>Good Frequency Resolution</vt:lpstr>
      <vt:lpstr>Good Time Resolution</vt:lpstr>
      <vt:lpstr>The Spectrogram for Speech</vt:lpstr>
      <vt:lpstr>Speech Waveform</vt:lpstr>
      <vt:lpstr>Short Window  - Good time Resolution</vt:lpstr>
      <vt:lpstr>In Detail</vt:lpstr>
      <vt:lpstr>Long Window  - Good Frequency Resolution</vt:lpstr>
      <vt:lpstr>In Detail</vt:lpstr>
      <vt:lpstr>Heisenberg Uncertainty</vt:lpstr>
      <vt:lpstr>The Tiling Interpretation</vt:lpstr>
      <vt:lpstr>PowerPoint Presentation</vt:lpstr>
      <vt:lpstr>PowerPoint Presentation</vt:lpstr>
      <vt:lpstr>Convolution</vt:lpstr>
      <vt:lpstr>Example of Convolution</vt:lpstr>
      <vt:lpstr>More Detail</vt:lpstr>
      <vt:lpstr>Algorithm for Convolution</vt:lpstr>
      <vt:lpstr>Convolution Operation</vt:lpstr>
      <vt:lpstr>Convolution Example 1</vt:lpstr>
      <vt:lpstr>Convolution Example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CS425 Introduction to Frequency analysis – Part II</dc:title>
  <dc:creator>user</dc:creator>
  <cp:lastModifiedBy>DHARANIPATHI RATHNA KUMAR BALASUBRAMANIAM</cp:lastModifiedBy>
  <cp:revision>34</cp:revision>
  <dcterms:created xsi:type="dcterms:W3CDTF">2018-02-26T09:44:47Z</dcterms:created>
  <dcterms:modified xsi:type="dcterms:W3CDTF">2024-04-13T04:08:33Z</dcterms:modified>
</cp:coreProperties>
</file>